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  <p:sldMasterId id="2147483729" r:id="rId2"/>
    <p:sldMasterId id="2147483732" r:id="rId3"/>
  </p:sldMasterIdLst>
  <p:notesMasterIdLst>
    <p:notesMasterId r:id="rId16"/>
  </p:notesMasterIdLst>
  <p:handoutMasterIdLst>
    <p:handoutMasterId r:id="rId17"/>
  </p:handoutMasterIdLst>
  <p:sldIdLst>
    <p:sldId id="256" r:id="rId4"/>
    <p:sldId id="392" r:id="rId5"/>
    <p:sldId id="387" r:id="rId6"/>
    <p:sldId id="393" r:id="rId7"/>
    <p:sldId id="391" r:id="rId8"/>
    <p:sldId id="384" r:id="rId9"/>
    <p:sldId id="378" r:id="rId10"/>
    <p:sldId id="379" r:id="rId11"/>
    <p:sldId id="383" r:id="rId12"/>
    <p:sldId id="377" r:id="rId13"/>
    <p:sldId id="394" r:id="rId14"/>
    <p:sldId id="374" r:id="rId1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DB5B3A-9246-4620-B223-5B00B33F1CA1}">
          <p14:sldIdLst>
            <p14:sldId id="256"/>
            <p14:sldId id="392"/>
            <p14:sldId id="387"/>
            <p14:sldId id="393"/>
            <p14:sldId id="391"/>
            <p14:sldId id="384"/>
            <p14:sldId id="378"/>
            <p14:sldId id="379"/>
            <p14:sldId id="383"/>
            <p14:sldId id="377"/>
            <p14:sldId id="394"/>
            <p14:sldId id="374"/>
          </p14:sldIdLst>
        </p14:section>
        <p14:section name="Untitled Section" id="{B33B9FE7-C5B2-4D1C-97AE-1542D94AF5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Colbert" initials="SC" lastIdx="2" clrIdx="0">
    <p:extLst>
      <p:ext uri="{19B8F6BF-5375-455C-9EA6-DF929625EA0E}">
        <p15:presenceInfo xmlns:p15="http://schemas.microsoft.com/office/powerpoint/2012/main" userId="Suzanne Col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919"/>
    <a:srgbClr val="DD2627"/>
    <a:srgbClr val="6E2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76" autoAdjust="0"/>
    <p:restoredTop sz="76067" autoAdjust="0"/>
  </p:normalViewPr>
  <p:slideViewPr>
    <p:cSldViewPr snapToGrid="0" showGuides="1">
      <p:cViewPr varScale="1">
        <p:scale>
          <a:sx n="86" d="100"/>
          <a:sy n="8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10.20\and-data\!Working%20Directory\Projects\SIP%20and%20PACE%20Programs\Stepping%20into%20Projects\2018EvaluationSIP\AEND%20presentation%206Dec2018\AND%20membership%20by%20sector%20June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ni\Desktop\Stepping%20Into%20Evaluation\5%20Nov%20docs\Final%20report\28Nov%20WWS%20analysis%20student%20employment%20outcom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+mn-cs"/>
              </a:defRPr>
            </a:pPr>
            <a:r>
              <a:rPr lang="en-US" sz="2800" b="1" dirty="0">
                <a:solidFill>
                  <a:sysClr val="windowText" lastClr="000000"/>
                </a:solidFill>
                <a:latin typeface="Avenir Light"/>
                <a:cs typeface="Arial" panose="020B0604020202020204" pitchFamily="34" charset="0"/>
              </a:rPr>
              <a:t>AND Members by Sector,  30 June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E29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10-43A9-B3CC-C3377D0A64DC}"/>
              </c:ext>
            </c:extLst>
          </c:dPt>
          <c:dPt>
            <c:idx val="1"/>
            <c:bubble3D val="0"/>
            <c:spPr>
              <a:solidFill>
                <a:srgbClr val="DD262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10-43A9-B3CC-C3377D0A64DC}"/>
              </c:ext>
            </c:extLst>
          </c:dPt>
          <c:dPt>
            <c:idx val="2"/>
            <c:bubble3D val="0"/>
            <c:spPr>
              <a:solidFill>
                <a:srgbClr val="FAA9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10-43A9-B3CC-C3377D0A64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Private</c:v>
                </c:pt>
                <c:pt idx="1">
                  <c:v>Public</c:v>
                </c:pt>
                <c:pt idx="2">
                  <c:v>Education/For purpose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91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10-43A9-B3CC-C3377D0A64D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310-43A9-B3CC-C3377D0A64D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310-43A9-B3CC-C3377D0A64D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310-43A9-B3CC-C3377D0A64DC}"/>
              </c:ext>
            </c:extLst>
          </c:dPt>
          <c:cat>
            <c:strRef>
              <c:f>Sheet1!$A$2:$A$4</c:f>
              <c:strCache>
                <c:ptCount val="3"/>
                <c:pt idx="0">
                  <c:v>Private</c:v>
                </c:pt>
                <c:pt idx="1">
                  <c:v>Public</c:v>
                </c:pt>
                <c:pt idx="2">
                  <c:v>Education/For purpose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0.44</c:v>
                </c:pt>
                <c:pt idx="1">
                  <c:v>0.42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310-43A9-B3CC-C3377D0A6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+mn-cs"/>
              </a:defRPr>
            </a:pPr>
            <a:r>
              <a:rPr lang="en-AU" sz="2400" b="1">
                <a:solidFill>
                  <a:sysClr val="windowText" lastClr="000000"/>
                </a:solidFill>
                <a:latin typeface="Avenir Light"/>
                <a:cs typeface="Arial" panose="020B0604020202020204" pitchFamily="34" charset="0"/>
              </a:rPr>
              <a:t>Employment</a:t>
            </a:r>
            <a:r>
              <a:rPr lang="en-AU" sz="2400" b="1" baseline="0">
                <a:solidFill>
                  <a:sysClr val="windowText" lastClr="000000"/>
                </a:solidFill>
                <a:latin typeface="Avenir Light"/>
                <a:cs typeface="Arial" panose="020B0604020202020204" pitchFamily="34" charset="0"/>
              </a:rPr>
              <a:t> Outcomes </a:t>
            </a:r>
          </a:p>
          <a:p>
            <a:pPr>
              <a:defRPr sz="2400" b="1">
                <a:latin typeface="Avenir Light"/>
              </a:defRPr>
            </a:pPr>
            <a:r>
              <a:rPr lang="en-AU" sz="2400" b="1" baseline="0">
                <a:solidFill>
                  <a:sysClr val="windowText" lastClr="000000"/>
                </a:solidFill>
                <a:latin typeface="Avenir Light"/>
                <a:cs typeface="Arial" panose="020B0604020202020204" pitchFamily="34" charset="0"/>
              </a:rPr>
              <a:t>4 months after Graduating</a:t>
            </a:r>
            <a:endParaRPr lang="en-AU" sz="2400" b="1">
              <a:solidFill>
                <a:sysClr val="windowText" lastClr="000000"/>
              </a:solidFill>
              <a:latin typeface="Avenir Ligh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E29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A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05-4255-8F36-351E9E18C920}"/>
              </c:ext>
            </c:extLst>
          </c:dPt>
          <c:dPt>
            <c:idx val="1"/>
            <c:invertIfNegative val="0"/>
            <c:bubble3D val="0"/>
            <c:spPr>
              <a:solidFill>
                <a:srgbClr val="DD26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05-4255-8F36-351E9E18C920}"/>
              </c:ext>
            </c:extLst>
          </c:dPt>
          <c:dPt>
            <c:idx val="2"/>
            <c:invertIfNegative val="0"/>
            <c:bubble3D val="0"/>
            <c:spPr>
              <a:solidFill>
                <a:srgbClr val="6E2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05-4255-8F36-351E9E18C920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05-4255-8F36-351E9E18C920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05-4255-8F36-351E9E18C920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05-4255-8F36-351E9E18C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internship </c:v>
                </c:pt>
                <c:pt idx="1">
                  <c:v>Non Stepping Into internship</c:v>
                </c:pt>
                <c:pt idx="2">
                  <c:v>Stepping Into internship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0.67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05-4255-8F36-351E9E18C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098880"/>
        <c:axId val="14439808"/>
      </c:barChart>
      <c:catAx>
        <c:axId val="9209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39808"/>
        <c:crosses val="autoZero"/>
        <c:auto val="1"/>
        <c:lblAlgn val="ctr"/>
        <c:lblOffset val="100"/>
        <c:noMultiLvlLbl val="0"/>
      </c:catAx>
      <c:valAx>
        <c:axId val="1443980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2098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9BF0E-DF18-4E91-8C43-FCF93050B6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105C5-844F-410A-B301-F02E1E46E5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A9396-30EF-46F0-B51A-09426706BEAE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92C67-8925-4A9F-9D6F-B03F7B3D07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EB4BB-700E-461B-A79A-2F7DDD0492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FFED4-1A85-4BB9-8A4C-ACDB86496D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22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7905-70E2-4820-821B-67057AC546DD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C612-896E-409F-83D6-6CEDE1524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5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C612-896E-409F-83D6-6CEDE152497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20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30 June 2018, there were a total of 216 members, 94 or 44% private sector, 91 or 42% public sector and 31 or 14% from the education or for purpose sectors.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C612-896E-409F-83D6-6CEDE152497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94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table shows the increase in students applicants and internships for each year from 2005 to 2018. In 2005 there were 7 applicants and internships. In 2018, there were 835 applicants and 190 internships.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C612-896E-409F-83D6-6CEDE152497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77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outcomes for those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 disability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GradStats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average 2015-2017) was 88 percent.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outcomes for those who did a SIP internship was 80 percent (70/87)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outcomes for those who did an internship (that was not SIP) was 67percent (10/15)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outcomes for students who didn’t do an internship was 58 percent (22/38)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C612-896E-409F-83D6-6CEDE152497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63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asked the former interns to what extent has the Program benefited the career to date. 94% was able to include it in their resume. 91% felt more confident applying for jobs. 88% gained additional skills. 82% helped them perform better at job interviews. 66% could confidently request workplace adjustments. 64% had a network of contacts to draw on. 3% replied no benefit.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C612-896E-409F-83D6-6CEDE152497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41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C612-896E-409F-83D6-6CEDE152497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7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-1196623" y="2848505"/>
            <a:ext cx="1463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4307418"/>
            <a:ext cx="3860800" cy="721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MEMBER:</a:t>
            </a:r>
            <a:br>
              <a:rPr lang="en-US" dirty="0"/>
            </a:br>
            <a:r>
              <a:rPr lang="en-US" dirty="0"/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107848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4227" y="6362701"/>
            <a:ext cx="3860800" cy="365125"/>
          </a:xfrm>
        </p:spPr>
        <p:txBody>
          <a:bodyPr/>
          <a:lstStyle/>
          <a:p>
            <a:r>
              <a:rPr lang="en-US" dirty="0"/>
              <a:t>- Disability Awareness Training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286" y="6362864"/>
            <a:ext cx="501532" cy="365125"/>
          </a:xfrm>
        </p:spPr>
        <p:txBody>
          <a:bodyPr/>
          <a:lstStyle/>
          <a:p>
            <a:fld id="{77BAB16C-C809-4F40-8BC4-C50A840F31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115377"/>
            <a:ext cx="10972800" cy="6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PRIMARY HEADING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07653" y="2495827"/>
            <a:ext cx="5574748" cy="358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020958"/>
            <a:ext cx="10972800" cy="4063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Copy</a:t>
            </a:r>
            <a:br>
              <a:rPr lang="en-AU" dirty="0"/>
            </a:br>
            <a:endParaRPr lang="en-AU" dirty="0"/>
          </a:p>
          <a:p>
            <a:pPr lvl="0"/>
            <a:r>
              <a:rPr lang="en-AU" dirty="0"/>
              <a:t>Copy </a:t>
            </a:r>
          </a:p>
          <a:p>
            <a:pPr lvl="1"/>
            <a:r>
              <a:rPr lang="en-AU" dirty="0"/>
              <a:t>First point</a:t>
            </a:r>
          </a:p>
          <a:p>
            <a:pPr lvl="1"/>
            <a:r>
              <a:rPr lang="en-AU" dirty="0"/>
              <a:t>Second point</a:t>
            </a:r>
          </a:p>
        </p:txBody>
      </p:sp>
    </p:spTree>
    <p:extLst>
      <p:ext uri="{BB962C8B-B14F-4D97-AF65-F5344CB8AC3E}">
        <p14:creationId xmlns:p14="http://schemas.microsoft.com/office/powerpoint/2010/main" val="25724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C05C-7EF7-40F3-AB8E-B93D00B4AC0F}" type="datetimeFigureOut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7E5EA-7492-496F-A129-D9CD1D5D1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5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4227" y="6362701"/>
            <a:ext cx="3860800" cy="365125"/>
          </a:xfrm>
        </p:spPr>
        <p:txBody>
          <a:bodyPr/>
          <a:lstStyle/>
          <a:p>
            <a:r>
              <a:rPr lang="en-US" dirty="0"/>
              <a:t>- Disability Awareness Training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286" y="6362864"/>
            <a:ext cx="501532" cy="365125"/>
          </a:xfrm>
        </p:spPr>
        <p:txBody>
          <a:bodyPr/>
          <a:lstStyle/>
          <a:p>
            <a:fld id="{77BAB16C-C809-4F40-8BC4-C50A840F31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115377"/>
            <a:ext cx="10972800" cy="6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PRIMARY HEADING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07653" y="2495827"/>
            <a:ext cx="5574748" cy="358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020958"/>
            <a:ext cx="10972800" cy="4063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Copy</a:t>
            </a:r>
            <a:br>
              <a:rPr lang="en-AU" dirty="0"/>
            </a:br>
            <a:endParaRPr lang="en-AU" dirty="0"/>
          </a:p>
          <a:p>
            <a:pPr lvl="0"/>
            <a:r>
              <a:rPr lang="en-AU" dirty="0"/>
              <a:t>Copy </a:t>
            </a:r>
          </a:p>
          <a:p>
            <a:pPr lvl="1"/>
            <a:r>
              <a:rPr lang="en-AU" dirty="0"/>
              <a:t>First point</a:t>
            </a:r>
          </a:p>
          <a:p>
            <a:pPr lvl="1"/>
            <a:r>
              <a:rPr lang="en-AU" dirty="0"/>
              <a:t>Second point</a:t>
            </a:r>
          </a:p>
        </p:txBody>
      </p:sp>
    </p:spTree>
    <p:extLst>
      <p:ext uri="{BB962C8B-B14F-4D97-AF65-F5344CB8AC3E}">
        <p14:creationId xmlns:p14="http://schemas.microsoft.com/office/powerpoint/2010/main" val="429255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477" y="1556793"/>
            <a:ext cx="8340651" cy="1362075"/>
          </a:xfrm>
        </p:spPr>
        <p:txBody>
          <a:bodyPr tIns="0" anchor="t">
            <a:noAutofit/>
          </a:bodyPr>
          <a:lstStyle>
            <a:lvl1pPr algn="r">
              <a:buNone/>
              <a:defRPr sz="4800" b="1" cap="none"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91477" y="3284984"/>
            <a:ext cx="8340651" cy="74350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B80BE0-5B1B-4498-BBFF-A2E69D30F8D4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32B52B7D-912A-4ABE-9C5B-5CC5C34441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35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9167" y="-88900"/>
            <a:ext cx="13250333" cy="70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AND Reverse Stack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451" y="647700"/>
            <a:ext cx="2165349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96623" y="2848505"/>
            <a:ext cx="1463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DISABILITY AWARENESS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4307418"/>
            <a:ext cx="3860800" cy="721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MEMBER:</a:t>
            </a:r>
            <a:br>
              <a:rPr lang="en-US" dirty="0"/>
            </a:br>
            <a:r>
              <a:rPr lang="en-US" dirty="0"/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31584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baseline="0">
          <a:solidFill>
            <a:srgbClr val="595959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 baseline="0">
          <a:solidFill>
            <a:srgbClr val="595959"/>
          </a:solidFill>
          <a:latin typeface="Avenir Light"/>
          <a:ea typeface="+mn-ea"/>
          <a:cs typeface="Avenir Light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lang="en-AU" sz="1600" b="0" i="0" kern="1200" dirty="0" smtClean="0">
          <a:solidFill>
            <a:schemeClr val="tx1"/>
          </a:solidFill>
          <a:latin typeface="Avenir Light"/>
          <a:ea typeface="+mn-ea"/>
          <a:cs typeface="Avenir Light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1600" b="0" i="0" kern="1200" baseline="0">
          <a:solidFill>
            <a:srgbClr val="FFFFFF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337" y="63627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venir Medium Oblique"/>
                <a:cs typeface="Avenir Medium Oblique"/>
              </a:defRPr>
            </a:lvl1pPr>
          </a:lstStyle>
          <a:p>
            <a:r>
              <a:rPr lang="en-US" dirty="0"/>
              <a:t>- Disability Awareness Training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62864"/>
            <a:ext cx="52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Avenir Medium"/>
                <a:cs typeface="Avenir Medium"/>
              </a:defRPr>
            </a:lvl1pPr>
          </a:lstStyle>
          <a:p>
            <a:r>
              <a:rPr lang="en-US" dirty="0"/>
              <a:t>0</a:t>
            </a:r>
            <a:fld id="{77BAB16C-C809-4F40-8BC4-C50A840F3132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7" name="Picture 9" descr="AND 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5" y="358775"/>
            <a:ext cx="216323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ND Final Logo CMYK-0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50821" r="15433" b="4826"/>
          <a:stretch/>
        </p:blipFill>
        <p:spPr bwMode="auto">
          <a:xfrm>
            <a:off x="8156999" y="4872200"/>
            <a:ext cx="4035003" cy="19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1115391"/>
            <a:ext cx="10972800" cy="63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PRIMARY HEADING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609600" y="2021616"/>
            <a:ext cx="10972800" cy="406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Copy </a:t>
            </a:r>
            <a:br>
              <a:rPr lang="en-AU" dirty="0"/>
            </a:br>
            <a:endParaRPr lang="en-AU" dirty="0"/>
          </a:p>
          <a:p>
            <a:pPr lvl="0"/>
            <a:r>
              <a:rPr lang="en-AU" dirty="0"/>
              <a:t>Copy</a:t>
            </a:r>
          </a:p>
          <a:p>
            <a:pPr lvl="1"/>
            <a:r>
              <a:rPr lang="en-AU" dirty="0"/>
              <a:t>First point</a:t>
            </a:r>
          </a:p>
          <a:p>
            <a:pPr lvl="1"/>
            <a:r>
              <a:rPr lang="en-AU" dirty="0"/>
              <a:t>Second point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11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0" i="0" kern="1200" baseline="0">
          <a:solidFill>
            <a:schemeClr val="tx1">
              <a:lumMod val="50000"/>
              <a:lumOff val="50000"/>
            </a:schemeClr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baseline="0">
          <a:solidFill>
            <a:srgbClr val="595959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 baseline="0">
          <a:solidFill>
            <a:srgbClr val="595959"/>
          </a:solidFill>
          <a:latin typeface="Avenir Light"/>
          <a:ea typeface="+mn-ea"/>
          <a:cs typeface="Avenir Light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lang="en-AU" sz="1600" b="0" i="0" kern="1200" dirty="0" smtClean="0">
          <a:solidFill>
            <a:schemeClr val="tx1"/>
          </a:solidFill>
          <a:latin typeface="Avenir Light"/>
          <a:ea typeface="+mn-ea"/>
          <a:cs typeface="Avenir Light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337" y="63627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venir Medium Oblique"/>
                <a:cs typeface="Avenir Medium Oblique"/>
              </a:defRPr>
            </a:lvl1pPr>
          </a:lstStyle>
          <a:p>
            <a:r>
              <a:rPr lang="en-US" dirty="0"/>
              <a:t>- Disability Awareness Training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62864"/>
            <a:ext cx="52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Avenir Medium"/>
                <a:cs typeface="Avenir Medium"/>
              </a:defRPr>
            </a:lvl1pPr>
          </a:lstStyle>
          <a:p>
            <a:r>
              <a:rPr lang="en-US" dirty="0"/>
              <a:t>0</a:t>
            </a:r>
            <a:fld id="{77BAB16C-C809-4F40-8BC4-C50A840F3132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7" name="Picture 9" descr="AND 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5" y="358775"/>
            <a:ext cx="216323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ND Final Logo CMYK-0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50821" r="15433" b="4826"/>
          <a:stretch/>
        </p:blipFill>
        <p:spPr bwMode="auto">
          <a:xfrm>
            <a:off x="8156999" y="4872200"/>
            <a:ext cx="4035003" cy="19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1115391"/>
            <a:ext cx="10972800" cy="63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PRIMARY HEADING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609600" y="2021616"/>
            <a:ext cx="10972800" cy="406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Copy </a:t>
            </a:r>
            <a:br>
              <a:rPr lang="en-AU" dirty="0"/>
            </a:br>
            <a:endParaRPr lang="en-AU" dirty="0"/>
          </a:p>
          <a:p>
            <a:pPr lvl="0"/>
            <a:r>
              <a:rPr lang="en-AU" dirty="0"/>
              <a:t>Copy</a:t>
            </a:r>
          </a:p>
          <a:p>
            <a:pPr lvl="1"/>
            <a:r>
              <a:rPr lang="en-AU" dirty="0"/>
              <a:t>First point</a:t>
            </a:r>
          </a:p>
          <a:p>
            <a:pPr lvl="1"/>
            <a:r>
              <a:rPr lang="en-AU" dirty="0"/>
              <a:t>Second point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682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0" i="0" kern="1200" baseline="0">
          <a:solidFill>
            <a:schemeClr val="tx1">
              <a:lumMod val="50000"/>
              <a:lumOff val="50000"/>
            </a:schemeClr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baseline="0">
          <a:solidFill>
            <a:srgbClr val="595959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 baseline="0">
          <a:solidFill>
            <a:srgbClr val="595959"/>
          </a:solidFill>
          <a:latin typeface="Avenir Light"/>
          <a:ea typeface="+mn-ea"/>
          <a:cs typeface="Avenir Light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lang="en-AU" sz="1600" b="0" i="0" kern="1200" dirty="0" smtClean="0">
          <a:solidFill>
            <a:schemeClr val="tx1"/>
          </a:solidFill>
          <a:latin typeface="Avenir Light"/>
          <a:ea typeface="+mn-ea"/>
          <a:cs typeface="Avenir Light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DC61-B8D8-4E46-9F91-35529FA7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08401"/>
            <a:ext cx="9802125" cy="1568502"/>
          </a:xfrm>
        </p:spPr>
        <p:txBody>
          <a:bodyPr>
            <a:noAutofit/>
          </a:bodyPr>
          <a:lstStyle/>
          <a:p>
            <a:r>
              <a:rPr lang="en-AU" sz="3200" b="1" dirty="0">
                <a:latin typeface="Avenir Light"/>
              </a:rPr>
              <a:t>Do internships launch careers? </a:t>
            </a:r>
            <a:br>
              <a:rPr lang="en-AU" sz="3200" b="1" dirty="0">
                <a:latin typeface="Avenir Light"/>
              </a:rPr>
            </a:br>
            <a:r>
              <a:rPr lang="en-AU" sz="3200" b="1" dirty="0">
                <a:latin typeface="Avenir Light"/>
              </a:rPr>
              <a:t>A review of the Stepping Into Program</a:t>
            </a:r>
            <a:br>
              <a:rPr lang="en-AU" sz="3200" b="1" dirty="0">
                <a:latin typeface="Avenir Light"/>
              </a:rPr>
            </a:br>
            <a:br>
              <a:rPr lang="en-AU" dirty="0"/>
            </a:b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EA429-974C-4570-8CA4-97C802DE3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338" y="4589021"/>
            <a:ext cx="2981325" cy="904875"/>
          </a:xfrm>
        </p:spPr>
        <p:txBody>
          <a:bodyPr/>
          <a:lstStyle/>
          <a:p>
            <a:r>
              <a:rPr lang="en-US" sz="2400" dirty="0">
                <a:latin typeface="Avenir Light"/>
              </a:rPr>
              <a:t>Suzanne Colbert, CEO</a:t>
            </a:r>
          </a:p>
          <a:p>
            <a:r>
              <a:rPr lang="en-AU" sz="2400" dirty="0">
                <a:latin typeface="Avenir Light"/>
              </a:rPr>
              <a:t>6 December 2018</a:t>
            </a:r>
            <a:endParaRPr lang="en-US" sz="2400" dirty="0">
              <a:latin typeface="Avenir Light"/>
            </a:endParaRP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09312-57C4-4AA7-B847-41B07955EDCA}"/>
              </a:ext>
            </a:extLst>
          </p:cNvPr>
          <p:cNvSpPr txBox="1"/>
          <p:nvPr/>
        </p:nvSpPr>
        <p:spPr>
          <a:xfrm>
            <a:off x="3346448" y="1798747"/>
            <a:ext cx="58738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i="1" dirty="0">
              <a:solidFill>
                <a:schemeClr val="bg1"/>
              </a:solidFill>
            </a:endParaRPr>
          </a:p>
          <a:p>
            <a:pPr algn="ctr"/>
            <a:r>
              <a:rPr lang="en-AU" sz="2000" i="1" dirty="0">
                <a:solidFill>
                  <a:schemeClr val="bg1"/>
                </a:solidFill>
                <a:latin typeface="Avenir Light"/>
              </a:rPr>
              <a:t>empowering and connecting employers to be actively inclusive of customers and employees with disability</a:t>
            </a:r>
            <a:br>
              <a:rPr lang="en-AU" sz="2000" i="1" dirty="0">
                <a:solidFill>
                  <a:schemeClr val="bg1"/>
                </a:solidFill>
                <a:latin typeface="Avenir Light"/>
              </a:rPr>
            </a:br>
            <a:endParaRPr lang="en-AU" sz="2000" i="1" dirty="0">
              <a:solidFill>
                <a:schemeClr val="bg1"/>
              </a:solidFill>
              <a:latin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833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8D4A-1DC4-403F-A271-A3BF35C1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682" y="1403963"/>
            <a:ext cx="2854780" cy="4050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“Stepping Into breaks the barriers that many people with disability face. Employers that participate in the program are committed to ensuring that people with disability are given a fair go.”</a:t>
            </a: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CAE9A-12CD-4D6E-A9B8-D9581D5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CC08BE-F4AE-429E-84E1-F75466B9AB64}"/>
              </a:ext>
            </a:extLst>
          </p:cNvPr>
          <p:cNvSpPr/>
          <p:nvPr/>
        </p:nvSpPr>
        <p:spPr>
          <a:xfrm>
            <a:off x="6798366" y="5653414"/>
            <a:ext cx="268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Interview with former Stepping Into intern, November 2018.</a:t>
            </a:r>
            <a:endParaRPr lang="en-AU" sz="1200" dirty="0"/>
          </a:p>
        </p:txBody>
      </p:sp>
      <p:pic>
        <p:nvPicPr>
          <p:cNvPr id="6" name="Picture 5" descr="Photo of former Stepping Into intern.">
            <a:extLst>
              <a:ext uri="{FF2B5EF4-FFF2-40B4-BE49-F238E27FC236}">
                <a16:creationId xmlns:a16="http://schemas.microsoft.com/office/drawing/2014/main" id="{F30B77C9-568D-4D64-A72B-AB08D64D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49" y="1041203"/>
            <a:ext cx="4192215" cy="53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1BAF-7B3C-4B06-9346-AB4209D5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698" y="964341"/>
            <a:ext cx="7834103" cy="4063342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sz="4000" dirty="0">
                <a:solidFill>
                  <a:schemeClr val="tx1"/>
                </a:solidFill>
              </a:rPr>
              <a:t>99% of 426 interns who responded to our survey immediately after the internship said they would recommend it to others.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30BB8-AB00-453D-B27A-63170F08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5653" y="6382077"/>
            <a:ext cx="4256147" cy="345912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AND Post Program Surveys of interns 2014-2018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24F9B-1472-491D-A3F3-6C47F350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32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6851-726B-43D7-9F83-4BC56198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9" y="1556793"/>
            <a:ext cx="7786254" cy="3754117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AU" sz="28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AU" sz="28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AU" sz="28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AU" sz="24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www.and.org.au</a:t>
            </a:r>
            <a:br>
              <a:rPr lang="en-AU" sz="24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AU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0" dirty="0">
                <a:latin typeface="Arial" panose="020B0604020202020204" pitchFamily="34" charset="0"/>
                <a:cs typeface="Arial" panose="020B0604020202020204" pitchFamily="34" charset="0"/>
              </a:rPr>
              <a:t>1300 363 645 </a:t>
            </a:r>
            <a:b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AU" sz="28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AU" sz="28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AU" sz="28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8D954A-91CC-4733-B717-88854F3EAE5C}"/>
              </a:ext>
            </a:extLst>
          </p:cNvPr>
          <p:cNvSpPr txBox="1">
            <a:spLocks/>
          </p:cNvSpPr>
          <p:nvPr/>
        </p:nvSpPr>
        <p:spPr>
          <a:xfrm>
            <a:off x="1981201" y="6362864"/>
            <a:ext cx="395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venir Medium"/>
                <a:ea typeface="+mn-ea"/>
                <a:cs typeface="Avenir Medium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17E5EA-7492-496F-A129-D9CD1D5D1C6F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79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C3D6-5AAC-4ABD-9896-EF6292CB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About the Australian Network on Disability</a:t>
            </a:r>
            <a:endParaRPr lang="en-AU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8DFA4-80CD-4D61-8E52-45F6751B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6" name="Chart 5" descr="At 30 June 2018, there were a total of 216 members, 94 or 44% private sector, 91 or 42% public sector and 31 or 14% from the education or for purpose sectors.">
            <a:extLst>
              <a:ext uri="{FF2B5EF4-FFF2-40B4-BE49-F238E27FC236}">
                <a16:creationId xmlns:a16="http://schemas.microsoft.com/office/drawing/2014/main" id="{8D17E78B-A424-4870-9A15-65DB4190A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583623"/>
              </p:ext>
            </p:extLst>
          </p:nvPr>
        </p:nvGraphicFramePr>
        <p:xfrm>
          <a:off x="2182754" y="1704978"/>
          <a:ext cx="7756584" cy="445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081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FEB4-E3B9-4381-BDE1-23A4EF57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Stepping Into by numbers, 30 June 2018</a:t>
            </a:r>
            <a:endParaRPr lang="en-AU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E9C2-B186-4320-9F0E-5428B02C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262" y="2195450"/>
            <a:ext cx="4300538" cy="2962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Since the Program commenced in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2005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endParaRPr lang="en-A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1,031 internships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2,865 student applications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111 participating employers 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A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92DD8-BE0F-4571-98EB-9EF2A5FD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149B1-51E9-40FB-B44E-0B5633C44192}"/>
              </a:ext>
            </a:extLst>
          </p:cNvPr>
          <p:cNvSpPr txBox="1"/>
          <p:nvPr/>
        </p:nvSpPr>
        <p:spPr>
          <a:xfrm>
            <a:off x="2376698" y="5343525"/>
            <a:ext cx="3119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cs typeface="Arial" panose="020B0604020202020204" pitchFamily="34" charset="0"/>
              </a:rPr>
              <a:t>During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cs typeface="Arial" panose="020B0604020202020204" pitchFamily="34" charset="0"/>
              </a:rPr>
              <a:t>2017-18:</a:t>
            </a:r>
            <a:endParaRPr lang="en-US" sz="2400" dirty="0"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47 employers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47 universities</a:t>
            </a:r>
          </a:p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77E1D-E2F2-4B6A-9D85-B5E2FC752EE0}"/>
              </a:ext>
            </a:extLst>
          </p:cNvPr>
          <p:cNvSpPr txBox="1"/>
          <p:nvPr/>
        </p:nvSpPr>
        <p:spPr>
          <a:xfrm>
            <a:off x="5495926" y="5679464"/>
            <a:ext cx="2922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cs typeface="Arial" panose="020B0604020202020204" pitchFamily="34" charset="0"/>
              </a:rPr>
              <a:t>835 applications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190 internships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6" name="Picture 15" descr="Photo of Georga Kemp who completed a Stepping Into Internship with NSW Department of Family and Community Services.">
            <a:extLst>
              <a:ext uri="{FF2B5EF4-FFF2-40B4-BE49-F238E27FC236}">
                <a16:creationId xmlns:a16="http://schemas.microsoft.com/office/drawing/2014/main" id="{A21D2166-32E2-4988-96D0-B74D5D98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838746"/>
            <a:ext cx="3929062" cy="33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9FE8-19C5-4143-A459-43977671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chemeClr val="tx1"/>
                </a:solidFill>
                <a:cs typeface="Arial" panose="020B0604020202020204" pitchFamily="34" charset="0"/>
              </a:rPr>
              <a:t>Shattering old stereotypes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0975-B89A-466D-B345-8A31C793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During the 2017-18 financial year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, applications were received from students studying in their penultimate or final year from 47 universities across Australia including:</a:t>
            </a:r>
            <a:endParaRPr lang="en-A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255 different Bachelor degrees</a:t>
            </a:r>
            <a:endParaRPr lang="en-A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68 different Masters’ level degrees</a:t>
            </a:r>
            <a:endParaRPr lang="en-A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21 different graduate diplomas</a:t>
            </a:r>
            <a:endParaRPr lang="en-A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3 different PhD topics.</a:t>
            </a:r>
            <a:endParaRPr lang="en-A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7CFD1-B8B1-4513-981F-D6AC7699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6698" y="6446207"/>
            <a:ext cx="4713347" cy="198437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AND program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BA614-87A5-417D-BDDB-498566A5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15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E5309-59C1-4117-9E1A-C8B196D5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227" y="6362863"/>
            <a:ext cx="4499036" cy="3651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AND program data/Annual Reports.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18B11-6EE3-4CD1-8B1B-EA116828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11" name="Content Placeholder 10" descr="The table shows the increase in students applicants and internships for each year from 2005 to 2018. In 2005 there were 7 applicants and internships. In 2018, there were 835 applicants and 190 internships. ">
            <a:extLst>
              <a:ext uri="{FF2B5EF4-FFF2-40B4-BE49-F238E27FC236}">
                <a16:creationId xmlns:a16="http://schemas.microsoft.com/office/drawing/2014/main" id="{93A7861D-395D-434E-98A1-8A9081073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770598"/>
              </p:ext>
            </p:extLst>
          </p:nvPr>
        </p:nvGraphicFramePr>
        <p:xfrm>
          <a:off x="2574514" y="1362627"/>
          <a:ext cx="6350411" cy="4621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8640">
                  <a:extLst>
                    <a:ext uri="{9D8B030D-6E8A-4147-A177-3AD203B41FA5}">
                      <a16:colId xmlns:a16="http://schemas.microsoft.com/office/drawing/2014/main" val="896041946"/>
                    </a:ext>
                  </a:extLst>
                </a:gridCol>
                <a:gridCol w="2778432">
                  <a:extLst>
                    <a:ext uri="{9D8B030D-6E8A-4147-A177-3AD203B41FA5}">
                      <a16:colId xmlns:a16="http://schemas.microsoft.com/office/drawing/2014/main" val="2451407986"/>
                    </a:ext>
                  </a:extLst>
                </a:gridCol>
                <a:gridCol w="2253339">
                  <a:extLst>
                    <a:ext uri="{9D8B030D-6E8A-4147-A177-3AD203B41FA5}">
                      <a16:colId xmlns:a16="http://schemas.microsoft.com/office/drawing/2014/main" val="2234687690"/>
                    </a:ext>
                  </a:extLst>
                </a:gridCol>
              </a:tblGrid>
              <a:tr h="2911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A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applied</a:t>
                      </a:r>
                      <a:endParaRPr lang="en-A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Internships</a:t>
                      </a:r>
                      <a:endParaRPr lang="en-A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36693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7452373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5229870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7114799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4476787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8671998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0680995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7573596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7720052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430262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1874419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0597405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4433046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0869160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0330966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A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2,865</a:t>
                      </a:r>
                      <a:endParaRPr lang="en-A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1,031</a:t>
                      </a:r>
                      <a:endParaRPr lang="en-A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03323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F421F60-74E5-4E54-8DC7-AAD9853BB10F}"/>
              </a:ext>
            </a:extLst>
          </p:cNvPr>
          <p:cNvSpPr/>
          <p:nvPr/>
        </p:nvSpPr>
        <p:spPr>
          <a:xfrm>
            <a:off x="2554228" y="810312"/>
            <a:ext cx="6615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/>
                <a:cs typeface="Arial" panose="020B0604020202020204" pitchFamily="34" charset="0"/>
              </a:rPr>
              <a:t>Stepping Into Program Growth 2005-2018</a:t>
            </a:r>
            <a:endParaRPr lang="en-AU" sz="2800" dirty="0">
              <a:latin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874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D777-CE22-4D6D-B797-6972A430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15391"/>
            <a:ext cx="8443913" cy="70906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Stepping Into students have better employment outcomes</a:t>
            </a:r>
            <a:endParaRPr lang="en-AU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DC58-BFC7-45D0-B091-4073ADF5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0558A-C6AA-4958-8E2F-3F84E5A5A4EC}"/>
              </a:ext>
            </a:extLst>
          </p:cNvPr>
          <p:cNvSpPr/>
          <p:nvPr/>
        </p:nvSpPr>
        <p:spPr>
          <a:xfrm>
            <a:off x="1831266" y="5994902"/>
            <a:ext cx="7105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WestWood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Spice/AND survey to 2014-18 Stepping Into interns and applicants, October 2018.</a:t>
            </a:r>
          </a:p>
        </p:txBody>
      </p:sp>
      <p:graphicFrame>
        <p:nvGraphicFramePr>
          <p:cNvPr id="12" name="Content Placeholder 11" descr="Employment outcomes for those without disability (GradStats average 2015-2017) was 88 percent. Employment outcomes for those who did a Stepping Into internship was 80 percent (70/87). Employment outcomes for those who did an internship (that was not Stepping Into) was 67percent (10/15). Employment outcomes for students who didn’t do an internship was 58 percent (22/38).">
            <a:extLst>
              <a:ext uri="{FF2B5EF4-FFF2-40B4-BE49-F238E27FC236}">
                <a16:creationId xmlns:a16="http://schemas.microsoft.com/office/drawing/2014/main" id="{C33C7905-9C12-4CAE-9D56-26F1D1335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592337"/>
              </p:ext>
            </p:extLst>
          </p:nvPr>
        </p:nvGraphicFramePr>
        <p:xfrm>
          <a:off x="1981199" y="1824459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673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23C2-436F-43BD-AA95-A98E2BB9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Stepping Into students have better employment outcomes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8AC31-7990-4BBE-9E06-EF817C901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Stepping Into interns are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More likely to be employed in a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role related to their studies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(73% compared with 66%)</a:t>
            </a:r>
            <a:endParaRPr lang="en-A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More likely to be in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full-time employment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(50.6% compared with 45.7%) 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Less likely to be in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casual employment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(10.8% compared with 32.6%)</a:t>
            </a:r>
            <a:endParaRPr lang="en-A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More likely to be in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part-time work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that was </a:t>
            </a:r>
            <a:r>
              <a:rPr lang="en-US" sz="2400" b="1" i="1" dirty="0">
                <a:solidFill>
                  <a:schemeClr val="tx1"/>
                </a:solidFill>
                <a:cs typeface="Arial" panose="020B0604020202020204" pitchFamily="34" charset="0"/>
              </a:rPr>
              <a:t>their preference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(37.5% compared with 29%)</a:t>
            </a:r>
          </a:p>
          <a:p>
            <a:pPr lvl="0"/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C7167-3ADC-4F28-B7D1-58AD2128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39DFD-9AD9-42CE-B23C-7D31A922DF2F}"/>
              </a:ext>
            </a:extLst>
          </p:cNvPr>
          <p:cNvSpPr/>
          <p:nvPr/>
        </p:nvSpPr>
        <p:spPr>
          <a:xfrm>
            <a:off x="2376698" y="6357648"/>
            <a:ext cx="67722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WestWood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Spice/AND survey to 2014-18 Stepping Into students, October 2018.</a:t>
            </a:r>
          </a:p>
        </p:txBody>
      </p:sp>
    </p:spTree>
    <p:extLst>
      <p:ext uri="{BB962C8B-B14F-4D97-AF65-F5344CB8AC3E}">
        <p14:creationId xmlns:p14="http://schemas.microsoft.com/office/powerpoint/2010/main" val="161111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8F0E-C607-4368-AEFC-6C76919B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cs typeface="Arial" panose="020B0604020202020204" pitchFamily="34" charset="0"/>
              </a:rPr>
              <a:t>To what extent has the Stepping Into internship Program benefited your career to date?</a:t>
            </a:r>
            <a:endParaRPr lang="en-AU" sz="2800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8C10B-B530-45B4-81B9-5C7978CA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6" name="Table 5" descr="When asked the former interns to what extent has the Program benefited the career to date. 94% was able to include it in their resume. 91% felt more confident applying for jobs. 88% gained additional skills. 82% helped them perform better at job interviews. 66% could confidently request workplace adjustments. 64% had a network of contacts to draw on. 3% replied no benefit.">
            <a:extLst>
              <a:ext uri="{FF2B5EF4-FFF2-40B4-BE49-F238E27FC236}">
                <a16:creationId xmlns:a16="http://schemas.microsoft.com/office/drawing/2014/main" id="{0E772496-40CA-4E3F-AD0E-E8097E02F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54893"/>
              </p:ext>
            </p:extLst>
          </p:nvPr>
        </p:nvGraphicFramePr>
        <p:xfrm>
          <a:off x="2182753" y="2021453"/>
          <a:ext cx="7370822" cy="3994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30805">
                  <a:extLst>
                    <a:ext uri="{9D8B030D-6E8A-4147-A177-3AD203B41FA5}">
                      <a16:colId xmlns:a16="http://schemas.microsoft.com/office/drawing/2014/main" val="4150049711"/>
                    </a:ext>
                  </a:extLst>
                </a:gridCol>
                <a:gridCol w="1340017">
                  <a:extLst>
                    <a:ext uri="{9D8B030D-6E8A-4147-A177-3AD203B41FA5}">
                      <a16:colId xmlns:a16="http://schemas.microsoft.com/office/drawing/2014/main" val="840783182"/>
                    </a:ext>
                  </a:extLst>
                </a:gridCol>
              </a:tblGrid>
              <a:tr h="545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Former intern responses – percentage who strongly agree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agree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699828"/>
                  </a:ext>
                </a:extLst>
              </a:tr>
              <a:tr h="395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was able to include it in my resume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38943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felt more confident applying for jobs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74005"/>
                  </a:ext>
                </a:extLst>
              </a:tr>
              <a:tr h="511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gained additional skills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83956"/>
                  </a:ext>
                </a:extLst>
              </a:tr>
              <a:tr h="511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helped me perform better at job interviews</a:t>
                      </a:r>
                      <a:endParaRPr lang="en-AU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7096"/>
                  </a:ext>
                </a:extLst>
              </a:tr>
              <a:tr h="511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could confidently request workplace adjustments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06018"/>
                  </a:ext>
                </a:extLst>
              </a:tr>
              <a:tr h="5362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had a network of contacts to draw on</a:t>
                      </a:r>
                      <a:endParaRPr lang="en-AU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17091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benefit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459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FA45F07-8399-4915-8675-7EF8FBA13451}"/>
              </a:ext>
            </a:extLst>
          </p:cNvPr>
          <p:cNvSpPr/>
          <p:nvPr/>
        </p:nvSpPr>
        <p:spPr>
          <a:xfrm>
            <a:off x="2509836" y="6205242"/>
            <a:ext cx="75295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WestWood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Spice/AND survey to 204-18 Stepping Into interns, October 2018.</a:t>
            </a:r>
          </a:p>
        </p:txBody>
      </p:sp>
    </p:spTree>
    <p:extLst>
      <p:ext uri="{BB962C8B-B14F-4D97-AF65-F5344CB8AC3E}">
        <p14:creationId xmlns:p14="http://schemas.microsoft.com/office/powerpoint/2010/main" val="176633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9CE0-8116-4E28-88DC-105FD23E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433336"/>
            <a:ext cx="7986713" cy="4894036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en-US" sz="3900" i="1" dirty="0">
                <a:solidFill>
                  <a:schemeClr val="tx1"/>
                </a:solidFill>
                <a:cs typeface="Arial" panose="020B0604020202020204" pitchFamily="34" charset="0"/>
              </a:rPr>
              <a:t>“Year 1 participation was all about ‘doing the right thing, a social good’…then we realized even if they don’t have an A+ on their academic record they know how to think and work through problems and have a lot of get up and go. From Year 2 it was all about getting great interns…they’ve all been exceptional individuals.” </a:t>
            </a:r>
            <a:endParaRPr lang="en-AU" sz="3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A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 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845DB-05FE-45CE-9DE2-88F7BFA3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6698" y="6433847"/>
            <a:ext cx="4511961" cy="223157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Employer focus groups and interviews,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0AAF2-0470-4773-BB14-CBDD87FA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E5EA-7492-496F-A129-D9CD1D5D1C6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386485"/>
      </p:ext>
    </p:extLst>
  </p:cSld>
  <p:clrMapOvr>
    <a:masterClrMapping/>
  </p:clrMapOvr>
</p:sld>
</file>

<file path=ppt/theme/theme1.xml><?xml version="1.0" encoding="utf-8"?>
<a:theme xmlns:a="http://schemas.openxmlformats.org/drawingml/2006/main" name="AND Powerpoint Theme - Reduc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D Powerpoint Theme - Reduced" id="{D3C2FDF0-C215-4354-A02C-DC14C00BE0CA}" vid="{FFC99B1B-3E1B-42BF-A476-67E12452D287}"/>
    </a:ext>
  </a:extLst>
</a:theme>
</file>

<file path=ppt/theme/theme2.xml><?xml version="1.0" encoding="utf-8"?>
<a:theme xmlns:a="http://schemas.openxmlformats.org/drawingml/2006/main" name="AND_COPY_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D_PowerPointTemplates.potx" id="{134818D3-AA8B-4A52-B8E4-87579F5246E7}" vid="{3E63B56D-A4A7-4ACC-91D8-8CC388204653}"/>
    </a:ext>
  </a:extLst>
</a:theme>
</file>

<file path=ppt/theme/theme3.xml><?xml version="1.0" encoding="utf-8"?>
<a:theme xmlns:a="http://schemas.openxmlformats.org/drawingml/2006/main" name="1_AND_COPY_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D_PowerPointTemplates.potx" id="{134818D3-AA8B-4A52-B8E4-87579F5246E7}" vid="{3E63B56D-A4A7-4ACC-91D8-8CC38820465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AND Powerpoint Theme - Reduced</Template>
  <TotalTime>1175</TotalTime>
  <Words>806</Words>
  <Application>Microsoft Office PowerPoint</Application>
  <PresentationFormat>Widescreen</PresentationFormat>
  <Paragraphs>145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Light</vt:lpstr>
      <vt:lpstr>Avenir Medium</vt:lpstr>
      <vt:lpstr>Avenir Medium Oblique</vt:lpstr>
      <vt:lpstr>Calibri</vt:lpstr>
      <vt:lpstr>Times New Roman</vt:lpstr>
      <vt:lpstr>AND Powerpoint Theme - Reduced</vt:lpstr>
      <vt:lpstr>AND_COPY_ORANGE</vt:lpstr>
      <vt:lpstr>1_AND_COPY_ORANGE</vt:lpstr>
      <vt:lpstr>Do internships launch careers?  A review of the Stepping Into Program  </vt:lpstr>
      <vt:lpstr>About the Australian Network on Disability</vt:lpstr>
      <vt:lpstr>Stepping Into by numbers, 30 June 2018</vt:lpstr>
      <vt:lpstr>Shattering old stereotypes </vt:lpstr>
      <vt:lpstr>PowerPoint Presentation</vt:lpstr>
      <vt:lpstr>Stepping Into students have better employment outcomes</vt:lpstr>
      <vt:lpstr>Stepping Into students have better employment outcomes</vt:lpstr>
      <vt:lpstr>To what extent has the Stepping Into internship Program benefited your career to date?</vt:lpstr>
      <vt:lpstr>PowerPoint Presentation</vt:lpstr>
      <vt:lpstr>PowerPoint Presentation</vt:lpstr>
      <vt:lpstr>PowerPoint Presentation</vt:lpstr>
      <vt:lpstr>   www.and.org.au  1300 363 645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Rida</dc:creator>
  <cp:lastModifiedBy>Peter Lale</cp:lastModifiedBy>
  <cp:revision>127</cp:revision>
  <cp:lastPrinted>2018-05-28T03:41:00Z</cp:lastPrinted>
  <dcterms:created xsi:type="dcterms:W3CDTF">2018-02-22T02:44:49Z</dcterms:created>
  <dcterms:modified xsi:type="dcterms:W3CDTF">2018-12-03T01:55:43Z</dcterms:modified>
</cp:coreProperties>
</file>