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6" r:id="rId2"/>
    <p:sldId id="287" r:id="rId3"/>
    <p:sldId id="309" r:id="rId4"/>
    <p:sldId id="310" r:id="rId5"/>
    <p:sldId id="311" r:id="rId6"/>
    <p:sldId id="312" r:id="rId7"/>
    <p:sldId id="325" r:id="rId8"/>
    <p:sldId id="316" r:id="rId9"/>
    <p:sldId id="313" r:id="rId10"/>
    <p:sldId id="317" r:id="rId11"/>
    <p:sldId id="314" r:id="rId12"/>
    <p:sldId id="315" r:id="rId13"/>
    <p:sldId id="320" r:id="rId14"/>
    <p:sldId id="324" r:id="rId15"/>
    <p:sldId id="319" r:id="rId16"/>
    <p:sldId id="323" r:id="rId17"/>
    <p:sldId id="292" r:id="rId18"/>
    <p:sldId id="296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54" autoAdjust="0"/>
    <p:restoredTop sz="81891" autoAdjust="0"/>
  </p:normalViewPr>
  <p:slideViewPr>
    <p:cSldViewPr snapToGrid="0" snapToObjects="1">
      <p:cViewPr varScale="1">
        <p:scale>
          <a:sx n="106" d="100"/>
          <a:sy n="106" d="100"/>
        </p:scale>
        <p:origin x="248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C5D8A-9179-8042-ACD9-BB8035F16D0B}" type="datetimeFigureOut">
              <a:rPr lang="en-US" smtClean="0"/>
              <a:t>12/3/18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EC483-2FEF-904C-AA7C-4D407D804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48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8F723-59E9-2140-AA33-3BC6CD387CEC}" type="datetimeFigureOut">
              <a:rPr lang="en-US" smtClean="0"/>
              <a:t>12/3/18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31902-8F4D-D24B-9B0D-223D7F6C75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947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31902-8F4D-D24B-9B0D-223D7F6C75A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410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3031" y="4400550"/>
            <a:ext cx="6658377" cy="45373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31902-8F4D-D24B-9B0D-223D7F6C75A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644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67425" y="4400549"/>
            <a:ext cx="6516710" cy="449875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1902-8F4D-D24B-9B0D-223D7F6C75A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429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70267" y="4229100"/>
            <a:ext cx="6117465" cy="4743451"/>
          </a:xfrm>
        </p:spPr>
        <p:txBody>
          <a:bodyPr/>
          <a:lstStyle/>
          <a:p>
            <a:endParaRPr lang="en-AU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1902-8F4D-D24B-9B0D-223D7F6C75A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831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3183" y="4400550"/>
            <a:ext cx="6375042" cy="4537388"/>
          </a:xfrm>
        </p:spPr>
        <p:txBody>
          <a:bodyPr/>
          <a:lstStyle/>
          <a:p>
            <a:pPr lvl="0"/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1902-8F4D-D24B-9B0D-223D7F6C75A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762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31820" y="4400549"/>
            <a:ext cx="6310648" cy="45760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31902-8F4D-D24B-9B0D-223D7F6C75A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72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1902-8F4D-D24B-9B0D-223D7F6C75A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258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6CA6F-9E50-8145-ACF8-C7303730F84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0046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83335" y="4400549"/>
            <a:ext cx="6053071" cy="42846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31902-8F4D-D24B-9B0D-223D7F6C75A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377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31902-8F4D-D24B-9B0D-223D7F6C75A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946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2149" y="4246004"/>
            <a:ext cx="6439459" cy="48979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31902-8F4D-D24B-9B0D-223D7F6C75A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509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2124" y="4400550"/>
            <a:ext cx="5772955" cy="44472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31902-8F4D-D24B-9B0D-223D7F6C75A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021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6062" y="4400550"/>
            <a:ext cx="6336405" cy="4743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31902-8F4D-D24B-9B0D-223D7F6C75A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299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57577" y="4400550"/>
            <a:ext cx="6375043" cy="43828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31902-8F4D-D24B-9B0D-223D7F6C75A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356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31902-8F4D-D24B-9B0D-223D7F6C75A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163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67425" y="4400549"/>
            <a:ext cx="6426558" cy="42846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31902-8F4D-D24B-9B0D-223D7F6C75A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302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2160" y="4263735"/>
            <a:ext cx="6397581" cy="45969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31902-8F4D-D24B-9B0D-223D7F6C75A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935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Red option 1 (add own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458787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7" descr="USY_MB1_PMS_1_Colour_Standard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587875" y="0"/>
            <a:ext cx="4556125" cy="6858000"/>
          </a:xfrm>
          <a:solidFill>
            <a:schemeClr val="accent4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AU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196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White option 5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7" descr="USY_MB1_PMS_1_Colour_Standard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4728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  <a:lvl2pPr marL="742950" indent="-285750">
              <a:lnSpc>
                <a:spcPct val="90000"/>
              </a:lnSpc>
              <a:buFont typeface="Lucida Grande"/>
              <a:buChar char="–"/>
              <a:defRPr/>
            </a:lvl2pPr>
            <a:lvl3pPr>
              <a:lnSpc>
                <a:spcPct val="90000"/>
              </a:lnSpc>
              <a:defRPr/>
            </a:lvl3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55479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99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99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9326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7200" y="5491163"/>
            <a:ext cx="4038600" cy="537602"/>
          </a:xfrm>
        </p:spPr>
        <p:txBody>
          <a:bodyPr lIns="0" tIns="72000" rIns="7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360488"/>
            <a:ext cx="4038600" cy="4130394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/>
            <a:r>
              <a:rPr lang="en-AU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99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78296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/>
          <p:cNvSpPr>
            <a:spLocks noGrp="1"/>
          </p:cNvSpPr>
          <p:nvPr>
            <p:ph type="tbl" sz="quarter" idx="12"/>
          </p:nvPr>
        </p:nvSpPr>
        <p:spPr>
          <a:xfrm>
            <a:off x="457200" y="1360488"/>
            <a:ext cx="4038600" cy="41306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/>
            <a:r>
              <a:rPr lang="en-AU" noProof="0" dirty="0"/>
              <a:t>Click icon to add table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99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5491163"/>
            <a:ext cx="4038600" cy="537602"/>
          </a:xfrm>
        </p:spPr>
        <p:txBody>
          <a:bodyPr lIns="0" tIns="72000" rIns="7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86389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457200" y="1360488"/>
            <a:ext cx="4038600" cy="4130675"/>
          </a:xfrm>
        </p:spPr>
        <p:txBody>
          <a:bodyPr rtlCol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pPr lvl="0"/>
            <a:r>
              <a:rPr lang="en-AU" noProof="0" dirty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99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5491163"/>
            <a:ext cx="4038600" cy="537602"/>
          </a:xfrm>
        </p:spPr>
        <p:txBody>
          <a:bodyPr lIns="0" tIns="72000" rIns="7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49099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  <p:txBody>
          <a:bodyPr rtlCol="0" anchor="ctr" anchorCtr="1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AU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11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1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8957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USY_MB1_PMS_1_Colour_Reversed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884" y="348302"/>
            <a:ext cx="8388586" cy="443577"/>
          </a:xfrm>
        </p:spPr>
        <p:txBody>
          <a:bodyPr anchor="t"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2765" y="799353"/>
            <a:ext cx="8387705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54455" y="1800412"/>
            <a:ext cx="8226486" cy="4635496"/>
          </a:xfrm>
          <a:solidFill>
            <a:schemeClr val="accent4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AU" noProof="0" dirty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612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Red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ropped images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3" y="0"/>
            <a:ext cx="45989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458787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9" descr="USY_MB1_PMS_1_Colour_Standard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7824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7" descr="USY_MB1_PMS_1_Colour_Reversed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2766" y="2248650"/>
            <a:ext cx="3876733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2194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7" descr="USY_MB1_PMS_1_Colour_Standard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5897563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2766" y="2248650"/>
            <a:ext cx="3876733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4030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7" descr="USY_MB1_PMS_1_Colour_Reversed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2766" y="2248650"/>
            <a:ext cx="3876733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3085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Red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3" y="0"/>
            <a:ext cx="45989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458787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9" descr="USY_MB1_PMS_1_Colour_Standard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405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Red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3" y="0"/>
            <a:ext cx="45989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458787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9" descr="USY_MB1_PMS_1_Colour_Standard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319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Red option 5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7" descr="USY_MB1_PMS_1_Colour_Standard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74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White option 1 (add own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7" descr="USY_MB1_PMS_1_Colour_Standard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587876" y="418354"/>
            <a:ext cx="4150358" cy="6017555"/>
          </a:xfrm>
          <a:solidFill>
            <a:schemeClr val="accent4"/>
          </a:solidFill>
          <a:ln>
            <a:noFill/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AU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437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Whit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419100"/>
            <a:ext cx="4035425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USY_MB1_PMS_1_Colour_Standard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2120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Whit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419100"/>
            <a:ext cx="4035425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USY_MB1_PMS_1_Colour_Standard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59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Whit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419100"/>
            <a:ext cx="4035425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USY_MB1_PMS_1_Colour_Standard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25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74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Insert slide title here… 24pt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8900"/>
            <a:ext cx="8229600" cy="47672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Sub-heading Bold… 20pt</a:t>
            </a:r>
          </a:p>
          <a:p>
            <a:pPr lvl="0"/>
            <a:r>
              <a:rPr lang="en-US" altLang="en-US"/>
              <a:t>Add body copy </a:t>
            </a:r>
          </a:p>
          <a:p>
            <a:pPr lvl="0"/>
            <a:r>
              <a:rPr lang="en-US" altLang="en-US"/>
              <a:t>Add bullet point</a:t>
            </a:r>
          </a:p>
          <a:p>
            <a:pPr lvl="0"/>
            <a:r>
              <a:rPr lang="en-US" altLang="en-US"/>
              <a:t>Add bullet point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6345238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 txBox="1">
            <a:spLocks/>
          </p:cNvSpPr>
          <p:nvPr/>
        </p:nvSpPr>
        <p:spPr>
          <a:xfrm>
            <a:off x="3810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lang="en-US" sz="900" b="0" i="0" u="none" strike="noStrike" kern="1200" baseline="0" smtClean="0">
                <a:solidFill>
                  <a:schemeClr val="tx1"/>
                </a:solidFill>
                <a:latin typeface="Tw Cen MT"/>
                <a:ea typeface="+mn-ea"/>
                <a:cs typeface="Tw Cen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The University of Sydney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66294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900" dirty="0">
                <a:latin typeface="Tw Cen MT" charset="0"/>
              </a:rPr>
              <a:t>Page </a:t>
            </a:r>
            <a:fld id="{DB50ED5C-0821-BC4A-A0A6-4BF597FCE9F3}" type="slidenum">
              <a:rPr lang="en-US" altLang="en-US" sz="900">
                <a:latin typeface="Tw Cen MT" charset="0"/>
              </a:rPr>
              <a:pPr algn="r"/>
              <a:t>‹#›</a:t>
            </a:fld>
            <a:endParaRPr lang="en-US" altLang="en-US" sz="900" dirty="0">
              <a:latin typeface="Tw Cen MT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11" r:id="rId19"/>
    <p:sldLayoutId id="2147483712" r:id="rId20"/>
    <p:sldLayoutId id="2147483713" r:id="rId21"/>
    <p:sldLayoutId id="2147483714" r:id="rId22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accent1"/>
          </a:solidFill>
          <a:latin typeface="Tw Cen MT"/>
          <a:ea typeface="ＭＳ Ｐゴシック" charset="-128"/>
          <a:cs typeface="Tw Cen MT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–"/>
        <a:defRPr sz="2000" kern="1200">
          <a:solidFill>
            <a:schemeClr val="tx1"/>
          </a:solidFill>
          <a:latin typeface="Tw Cen MT"/>
          <a:ea typeface="ＭＳ Ｐゴシック" charset="-128"/>
          <a:cs typeface="Tw Cen MT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w Cen MT"/>
          <a:ea typeface="ＭＳ Ｐゴシック" charset="-128"/>
          <a:cs typeface="Tw Cen MT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w Cen MT"/>
          <a:ea typeface="ＭＳ Ｐゴシック" charset="-128"/>
          <a:cs typeface="Tw Cen MT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w Cen MT"/>
          <a:ea typeface="ＭＳ Ｐゴシック" charset="-128"/>
          <a:cs typeface="Tw Cen MT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w Cen MT"/>
          <a:ea typeface="ＭＳ Ｐゴシック" charset="-128"/>
          <a:cs typeface="Tw Cen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382588" y="1797050"/>
            <a:ext cx="3948112" cy="444500"/>
          </a:xfrm>
        </p:spPr>
        <p:txBody>
          <a:bodyPr/>
          <a:lstStyle/>
          <a:p>
            <a:r>
              <a:rPr lang="en-US" altLang="en-US" dirty="0">
                <a:latin typeface="Tw Cen MT" charset="0"/>
              </a:rPr>
              <a:t>Transitioning students on the Autism Spectrum into Higher Education</a:t>
            </a:r>
          </a:p>
        </p:txBody>
      </p:sp>
      <p:sp>
        <p:nvSpPr>
          <p:cNvPr id="1638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366713" y="3360738"/>
            <a:ext cx="3963987" cy="852487"/>
          </a:xfrm>
        </p:spPr>
        <p:txBody>
          <a:bodyPr/>
          <a:lstStyle/>
          <a:p>
            <a:r>
              <a:rPr lang="en-US" altLang="en-US" b="1" dirty="0">
                <a:latin typeface="Tw Cen MT" charset="0"/>
              </a:rPr>
              <a:t>Presented by Susannah Gregory</a:t>
            </a:r>
            <a:endParaRPr lang="en-US" altLang="en-US" dirty="0">
              <a:latin typeface="Tw Cen MT" charset="0"/>
            </a:endParaRPr>
          </a:p>
          <a:p>
            <a:r>
              <a:rPr lang="en-US" altLang="en-US" dirty="0">
                <a:latin typeface="Tw Cen MT" charset="0"/>
              </a:rPr>
              <a:t>Disability Services</a:t>
            </a:r>
          </a:p>
        </p:txBody>
      </p:sp>
    </p:spTree>
    <p:extLst>
      <p:ext uri="{BB962C8B-B14F-4D97-AF65-F5344CB8AC3E}">
        <p14:creationId xmlns:p14="http://schemas.microsoft.com/office/powerpoint/2010/main" val="249492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latin typeface="Tw Cen MT" charset="0"/>
              </a:rPr>
              <a:t>Development of the program</a:t>
            </a:r>
            <a:br>
              <a:rPr lang="en-US" altLang="en-US" dirty="0">
                <a:solidFill>
                  <a:srgbClr val="000000"/>
                </a:solidFill>
                <a:latin typeface="Tw Cen MT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/>
              <a:t>Initial intake session</a:t>
            </a:r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/>
              <a:t>Discuss course requirements &amp; career aspirations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/>
              <a:t>Relevant background information</a:t>
            </a:r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/>
              <a:t>Ascertain &amp; Prioritize areas of concern</a:t>
            </a:r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/>
              <a:t>Formulate a plan to move forward</a:t>
            </a:r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/>
              <a:t>Book follow up sessions in accordance with the plan developed. </a:t>
            </a:r>
          </a:p>
          <a:p>
            <a:pPr>
              <a:buFont typeface="Wingdings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515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- Jason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/>
              <a:t>Context</a:t>
            </a:r>
          </a:p>
          <a:p>
            <a:pPr>
              <a:buFont typeface="Wingdings" charset="2"/>
              <a:buChar char="§"/>
            </a:pPr>
            <a:r>
              <a:rPr lang="en-US" sz="1700" dirty="0"/>
              <a:t>Jason is on the autism spectrum and has bipolar type II</a:t>
            </a:r>
          </a:p>
          <a:p>
            <a:pPr>
              <a:buFont typeface="Wingdings" charset="2"/>
              <a:buChar char="§"/>
            </a:pPr>
            <a:r>
              <a:rPr lang="en-US" sz="1700" dirty="0"/>
              <a:t>has reported that he has little family support, has reported that he has a few friends, but they are always busy. </a:t>
            </a:r>
          </a:p>
          <a:p>
            <a:pPr>
              <a:buFont typeface="Wingdings" charset="2"/>
              <a:buChar char="§"/>
            </a:pPr>
            <a:r>
              <a:rPr lang="en-US" sz="1700" dirty="0"/>
              <a:t>Started university, failed several units, deferred for 3 years and has returned to complete his degree. </a:t>
            </a:r>
          </a:p>
          <a:p>
            <a:pPr marL="0" indent="0">
              <a:buNone/>
            </a:pPr>
            <a:r>
              <a:rPr lang="en-US" b="1" i="1" dirty="0"/>
              <a:t>Concerns</a:t>
            </a:r>
          </a:p>
          <a:p>
            <a:pPr>
              <a:buFont typeface="Wingdings" charset="2"/>
              <a:buChar char="§"/>
            </a:pPr>
            <a:r>
              <a:rPr lang="en-US" sz="1700" dirty="0"/>
              <a:t>Doesn’t read emails. </a:t>
            </a:r>
          </a:p>
          <a:p>
            <a:pPr>
              <a:buFont typeface="Wingdings" charset="2"/>
              <a:buChar char="§"/>
            </a:pPr>
            <a:r>
              <a:rPr lang="en-US" sz="1700" dirty="0"/>
              <a:t>Procrastination.</a:t>
            </a:r>
          </a:p>
          <a:p>
            <a:pPr>
              <a:buFont typeface="Wingdings" charset="2"/>
              <a:buChar char="§"/>
            </a:pPr>
            <a:r>
              <a:rPr lang="en-US" sz="1700" dirty="0"/>
              <a:t>Behind with unit workload</a:t>
            </a:r>
          </a:p>
          <a:p>
            <a:pPr>
              <a:buFont typeface="Wingdings" charset="2"/>
              <a:buChar char="§"/>
            </a:pPr>
            <a:r>
              <a:rPr lang="en-US" sz="1700" dirty="0"/>
              <a:t>Has difficulty communicating with people</a:t>
            </a:r>
          </a:p>
          <a:p>
            <a:pPr marL="0" indent="0">
              <a:buNone/>
            </a:pPr>
            <a:r>
              <a:rPr lang="en-US" b="1" i="1" dirty="0"/>
              <a:t>Key growth areas</a:t>
            </a:r>
          </a:p>
          <a:p>
            <a:pPr>
              <a:buFont typeface="Wingdings" charset="2"/>
              <a:buChar char="§"/>
            </a:pPr>
            <a:r>
              <a:rPr lang="en-US" sz="1600" dirty="0"/>
              <a:t>Voluntarily reads emails</a:t>
            </a:r>
          </a:p>
          <a:p>
            <a:pPr>
              <a:buFont typeface="Wingdings" charset="2"/>
              <a:buChar char="§"/>
            </a:pPr>
            <a:r>
              <a:rPr lang="en-US" sz="1600" dirty="0"/>
              <a:t>Is understanding the importance of goal setting.</a:t>
            </a:r>
          </a:p>
          <a:p>
            <a:pPr>
              <a:buFont typeface="Wingdings" charset="2"/>
              <a:buChar char="§"/>
            </a:pPr>
            <a:r>
              <a:rPr lang="en-US" sz="1600" dirty="0"/>
              <a:t>Successfully completed 1 subject</a:t>
            </a:r>
          </a:p>
          <a:p>
            <a:pPr marL="0" indent="0">
              <a:buNone/>
            </a:pPr>
            <a:r>
              <a:rPr lang="en-US" b="1" i="1" dirty="0"/>
              <a:t>Level of engagement with the program</a:t>
            </a:r>
          </a:p>
          <a:p>
            <a:pPr>
              <a:buFont typeface="Wingdings" charset="2"/>
              <a:buChar char="§"/>
            </a:pPr>
            <a:r>
              <a:rPr lang="en-US" sz="1600" dirty="0"/>
              <a:t>Weekly sessions and will continue next semester. </a:t>
            </a:r>
          </a:p>
        </p:txBody>
      </p:sp>
    </p:spTree>
    <p:extLst>
      <p:ext uri="{BB962C8B-B14F-4D97-AF65-F5344CB8AC3E}">
        <p14:creationId xmlns:p14="http://schemas.microsoft.com/office/powerpoint/2010/main" val="316920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- Melissa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Context</a:t>
            </a:r>
          </a:p>
          <a:p>
            <a:pPr>
              <a:buFont typeface="Wingdings" charset="2"/>
              <a:buChar char="§"/>
            </a:pPr>
            <a:r>
              <a:rPr lang="en-US" dirty="0"/>
              <a:t>Melissa is on the autism spectrum and has multiple mental health issues</a:t>
            </a:r>
          </a:p>
          <a:p>
            <a:pPr>
              <a:buFont typeface="Wingdings" charset="2"/>
              <a:buChar char="§"/>
            </a:pPr>
            <a:r>
              <a:rPr lang="en-US" dirty="0"/>
              <a:t>has reported that she has loads of friends and is able to communicate well. </a:t>
            </a:r>
          </a:p>
          <a:p>
            <a:pPr marL="0" indent="0">
              <a:buNone/>
            </a:pPr>
            <a:r>
              <a:rPr lang="en-US" b="1" i="1" dirty="0"/>
              <a:t>Concerns</a:t>
            </a:r>
          </a:p>
          <a:p>
            <a:pPr>
              <a:buFont typeface="Wingdings" charset="2"/>
              <a:buChar char="§"/>
            </a:pPr>
            <a:r>
              <a:rPr lang="en-US" dirty="0"/>
              <a:t>Time management</a:t>
            </a:r>
          </a:p>
          <a:p>
            <a:pPr>
              <a:buFont typeface="Wingdings" charset="2"/>
              <a:buChar char="§"/>
            </a:pPr>
            <a:r>
              <a:rPr lang="en-US" dirty="0"/>
              <a:t>Planning / Organisation</a:t>
            </a:r>
          </a:p>
          <a:p>
            <a:pPr marL="0" indent="0">
              <a:buNone/>
            </a:pPr>
            <a:r>
              <a:rPr lang="en-US" b="1" i="1" dirty="0"/>
              <a:t>Key growth areas</a:t>
            </a:r>
          </a:p>
          <a:p>
            <a:pPr>
              <a:buFont typeface="Wingdings" charset="2"/>
              <a:buChar char="§"/>
            </a:pPr>
            <a:r>
              <a:rPr lang="en-US" sz="1800" dirty="0"/>
              <a:t>Better able to manage her time</a:t>
            </a:r>
          </a:p>
          <a:p>
            <a:pPr>
              <a:buFont typeface="Wingdings" charset="2"/>
              <a:buChar char="§"/>
            </a:pPr>
            <a:r>
              <a:rPr lang="en-US" sz="1800" dirty="0"/>
              <a:t>Has learnt how to plan and has a set weekly time to organise her week.</a:t>
            </a:r>
          </a:p>
          <a:p>
            <a:pPr>
              <a:buFont typeface="Wingdings" charset="2"/>
              <a:buChar char="§"/>
            </a:pPr>
            <a:r>
              <a:rPr lang="en-US" sz="1800" dirty="0"/>
              <a:t>Successfully completed subjects</a:t>
            </a:r>
          </a:p>
          <a:p>
            <a:pPr marL="0" indent="0">
              <a:buNone/>
            </a:pPr>
            <a:r>
              <a:rPr lang="en-US" b="1" i="1" dirty="0"/>
              <a:t>Level of engagement with the program</a:t>
            </a:r>
          </a:p>
          <a:p>
            <a:pPr>
              <a:buFont typeface="Wingdings" charset="2"/>
              <a:buChar char="§"/>
            </a:pPr>
            <a:r>
              <a:rPr lang="en-US" sz="1800" dirty="0"/>
              <a:t>3 sessions </a:t>
            </a:r>
            <a:r>
              <a:rPr lang="mr-IN" sz="1800" dirty="0"/>
              <a:t>–</a:t>
            </a:r>
            <a:r>
              <a:rPr lang="en-US" sz="1800" dirty="0"/>
              <a:t> not continuing.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947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- Kevin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Context</a:t>
            </a:r>
          </a:p>
          <a:p>
            <a:pPr>
              <a:buFont typeface="Wingdings" charset="2"/>
              <a:buChar char="§"/>
            </a:pPr>
            <a:r>
              <a:rPr lang="en-US" dirty="0"/>
              <a:t>Kevin has Aspergers and is an international student.</a:t>
            </a:r>
          </a:p>
          <a:p>
            <a:pPr>
              <a:buFont typeface="Wingdings" charset="2"/>
              <a:buChar char="§"/>
            </a:pPr>
            <a:r>
              <a:rPr lang="en-US" dirty="0"/>
              <a:t>Kevin is not independent and his mother Li Li assists him daily. </a:t>
            </a:r>
          </a:p>
          <a:p>
            <a:pPr>
              <a:buFont typeface="Wingdings" charset="2"/>
              <a:buChar char="§"/>
            </a:pPr>
            <a:r>
              <a:rPr lang="en-US" dirty="0"/>
              <a:t>Kevin knows that he has erratic behaviours and communicates using computer based metaphors.  </a:t>
            </a:r>
          </a:p>
          <a:p>
            <a:pPr marL="0" indent="0">
              <a:buNone/>
            </a:pPr>
            <a:r>
              <a:rPr lang="en-US" b="1" i="1" dirty="0"/>
              <a:t>Concerns</a:t>
            </a:r>
          </a:p>
          <a:p>
            <a:pPr>
              <a:buFont typeface="Wingdings" charset="2"/>
              <a:buChar char="§"/>
            </a:pPr>
            <a:r>
              <a:rPr lang="en-US" dirty="0"/>
              <a:t>Classroom behaviour</a:t>
            </a:r>
          </a:p>
          <a:p>
            <a:pPr>
              <a:buFont typeface="Wingdings" charset="2"/>
              <a:buChar char="§"/>
            </a:pPr>
            <a:r>
              <a:rPr lang="en-US" dirty="0"/>
              <a:t>Communication</a:t>
            </a:r>
          </a:p>
          <a:p>
            <a:pPr>
              <a:buFont typeface="Wingdings" charset="2"/>
              <a:buChar char="§"/>
            </a:pPr>
            <a:r>
              <a:rPr lang="en-US" dirty="0"/>
              <a:t>Problem solving issues as they arise.</a:t>
            </a:r>
          </a:p>
          <a:p>
            <a:pPr marL="0" indent="0">
              <a:buNone/>
            </a:pPr>
            <a:r>
              <a:rPr lang="en-US" b="1" i="1" dirty="0"/>
              <a:t>Key growth areas</a:t>
            </a:r>
          </a:p>
          <a:p>
            <a:pPr>
              <a:buFont typeface="Wingdings" charset="2"/>
              <a:buChar char="§"/>
            </a:pPr>
            <a:r>
              <a:rPr lang="en-US" sz="1800" dirty="0"/>
              <a:t>Learning to manage his behaviour better</a:t>
            </a:r>
          </a:p>
          <a:p>
            <a:pPr>
              <a:buFont typeface="Wingdings" charset="2"/>
              <a:buChar char="§"/>
            </a:pPr>
            <a:r>
              <a:rPr lang="en-US" sz="1800" dirty="0"/>
              <a:t>Ability to communicate with familiar Academics</a:t>
            </a:r>
          </a:p>
          <a:p>
            <a:pPr marL="0" indent="0">
              <a:buNone/>
            </a:pPr>
            <a:r>
              <a:rPr lang="en-US" b="1" i="1" dirty="0"/>
              <a:t>Level of engagement with the program</a:t>
            </a:r>
          </a:p>
          <a:p>
            <a:pPr>
              <a:buFont typeface="Wingdings" charset="2"/>
              <a:buChar char="§"/>
            </a:pPr>
            <a:r>
              <a:rPr lang="en-AU" sz="1800" dirty="0"/>
              <a:t>Weekly sessions and continuing</a:t>
            </a:r>
            <a:r>
              <a:rPr lang="en-US" sz="18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4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- Matthew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Context</a:t>
            </a:r>
          </a:p>
          <a:p>
            <a:pPr>
              <a:buFont typeface="Wingdings" charset="2"/>
              <a:buChar char="§"/>
            </a:pPr>
            <a:r>
              <a:rPr lang="en-US" dirty="0"/>
              <a:t>Matthew on the autism spectrum, has ADHD &amp; Dyslexia.</a:t>
            </a:r>
          </a:p>
          <a:p>
            <a:pPr>
              <a:buFont typeface="Wingdings" charset="2"/>
              <a:buChar char="§"/>
            </a:pPr>
            <a:r>
              <a:rPr lang="en-US" dirty="0"/>
              <a:t>Matthew is not independent and his mother Irene assists him daily. </a:t>
            </a:r>
          </a:p>
          <a:p>
            <a:pPr>
              <a:buFont typeface="Wingdings" charset="2"/>
              <a:buChar char="§"/>
            </a:pPr>
            <a:r>
              <a:rPr lang="en-US" dirty="0"/>
              <a:t>Matthew knows that he has disruptive tendencies.  </a:t>
            </a:r>
          </a:p>
          <a:p>
            <a:pPr marL="0" indent="0">
              <a:buNone/>
            </a:pPr>
            <a:r>
              <a:rPr lang="en-US" b="1" i="1" dirty="0"/>
              <a:t>Concerns</a:t>
            </a:r>
          </a:p>
          <a:p>
            <a:pPr>
              <a:buFont typeface="Wingdings" charset="2"/>
              <a:buChar char="§"/>
            </a:pPr>
            <a:r>
              <a:rPr lang="en-US" dirty="0"/>
              <a:t>Classroom behaviour</a:t>
            </a:r>
          </a:p>
          <a:p>
            <a:pPr>
              <a:buFont typeface="Wingdings" charset="2"/>
              <a:buChar char="§"/>
            </a:pPr>
            <a:r>
              <a:rPr lang="en-US" dirty="0"/>
              <a:t>Communication</a:t>
            </a:r>
          </a:p>
          <a:p>
            <a:pPr>
              <a:buFont typeface="Wingdings" charset="2"/>
              <a:buChar char="§"/>
            </a:pPr>
            <a:r>
              <a:rPr lang="en-US" dirty="0"/>
              <a:t>Problem solving issues as they arise.</a:t>
            </a:r>
          </a:p>
          <a:p>
            <a:pPr marL="0" indent="0">
              <a:buNone/>
            </a:pPr>
            <a:r>
              <a:rPr lang="en-US" b="1" i="1" dirty="0"/>
              <a:t>Key growth areas</a:t>
            </a:r>
          </a:p>
          <a:p>
            <a:pPr>
              <a:buFont typeface="Wingdings" charset="2"/>
              <a:buChar char="§"/>
            </a:pPr>
            <a:r>
              <a:rPr lang="en-US" sz="1800" dirty="0"/>
              <a:t>Learning to manage his behaviour better</a:t>
            </a:r>
          </a:p>
          <a:p>
            <a:pPr>
              <a:buFont typeface="Wingdings" charset="2"/>
              <a:buChar char="§"/>
            </a:pPr>
            <a:r>
              <a:rPr lang="en-US" sz="1800" dirty="0"/>
              <a:t>Ability to communicate with familiar Academics</a:t>
            </a:r>
          </a:p>
          <a:p>
            <a:pPr marL="0" indent="0">
              <a:buNone/>
            </a:pPr>
            <a:r>
              <a:rPr lang="en-US" b="1" i="1" dirty="0"/>
              <a:t>Level of engagement with the program</a:t>
            </a:r>
          </a:p>
          <a:p>
            <a:pPr>
              <a:buFont typeface="Wingdings" charset="2"/>
              <a:buChar char="§"/>
            </a:pPr>
            <a:r>
              <a:rPr lang="en-AU" sz="1800" dirty="0"/>
              <a:t>Several sessions prior to semester and then engages if any issues arise</a:t>
            </a:r>
            <a:r>
              <a:rPr lang="en-US" sz="18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544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and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/>
              <a:t>Challenges</a:t>
            </a:r>
          </a:p>
          <a:p>
            <a:pPr marL="457200" indent="-457200">
              <a:buAutoNum type="arabicPeriod"/>
            </a:pPr>
            <a:r>
              <a:rPr lang="en-US" dirty="0"/>
              <a:t>Engaging a student at another’s request.</a:t>
            </a:r>
          </a:p>
          <a:p>
            <a:pPr marL="457200" indent="-457200">
              <a:buAutoNum type="arabicPeriod"/>
            </a:pPr>
            <a:r>
              <a:rPr lang="en-US" dirty="0"/>
              <a:t>The unknown of how a student will present. </a:t>
            </a:r>
          </a:p>
          <a:p>
            <a:pPr marL="457200" indent="-457200">
              <a:buAutoNum type="arabicPeriod"/>
            </a:pPr>
            <a:r>
              <a:rPr lang="en-US" dirty="0"/>
              <a:t>The unknown of what a student will want to work on.</a:t>
            </a:r>
          </a:p>
          <a:p>
            <a:pPr marL="457200" indent="-457200">
              <a:buAutoNum type="arabicPeriod"/>
            </a:pPr>
            <a:r>
              <a:rPr lang="en-US" dirty="0"/>
              <a:t>Working with but avoiding family stuff.</a:t>
            </a:r>
          </a:p>
          <a:p>
            <a:pPr marL="457200" indent="-457200">
              <a:buAutoNum type="arabicPeriod"/>
            </a:pPr>
            <a:r>
              <a:rPr lang="en-AU" dirty="0"/>
              <a:t>Acknowledging mental health issues but maintaining the boundaries of the program. </a:t>
            </a:r>
          </a:p>
          <a:p>
            <a:pPr marL="457200" indent="-457200">
              <a:buAutoNum type="arabicPeriod"/>
            </a:pPr>
            <a:endParaRPr lang="en-AU" dirty="0"/>
          </a:p>
          <a:p>
            <a:pPr marL="0" indent="0">
              <a:buNone/>
            </a:pPr>
            <a:r>
              <a:rPr lang="en-AU" dirty="0"/>
              <a:t>Opportunities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To liaise, build and develop relationships with all other stakeholders. 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To be able to offer expert advice on best practice principles with class room management to Academic staff. 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To breakdown stigma and build connections within the community. 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To be challenged and improve my knowledge in many areas.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796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the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v"/>
            </a:pPr>
            <a:r>
              <a:rPr lang="en-US" dirty="0"/>
              <a:t>“I’ve learnt so much that I’m sad our sessions have to end.  I always come away feeling motivated and so positive”</a:t>
            </a:r>
          </a:p>
          <a:p>
            <a:pPr>
              <a:buFont typeface="Wingdings" charset="2"/>
              <a:buChar char="v"/>
            </a:pPr>
            <a:endParaRPr lang="en-US" dirty="0"/>
          </a:p>
          <a:p>
            <a:pPr>
              <a:buFont typeface="Wingdings" charset="2"/>
              <a:buChar char="v"/>
            </a:pPr>
            <a:r>
              <a:rPr lang="en-US" dirty="0"/>
              <a:t>“Thank you for the effort and energy. I feel so much more able to manage my workload than I did before.</a:t>
            </a:r>
          </a:p>
          <a:p>
            <a:pPr>
              <a:buFont typeface="Wingdings" charset="2"/>
              <a:buChar char="v"/>
            </a:pPr>
            <a:endParaRPr lang="en-US" dirty="0"/>
          </a:p>
          <a:p>
            <a:pPr>
              <a:buFont typeface="Wingdings" charset="2"/>
              <a:buChar char="v"/>
            </a:pPr>
            <a:r>
              <a:rPr lang="en-US" dirty="0"/>
              <a:t>“I am so grateful that this program exists as without it, I would have left university”</a:t>
            </a:r>
          </a:p>
          <a:p>
            <a:pPr>
              <a:buFont typeface="Wingdings" charset="2"/>
              <a:buChar char="v"/>
            </a:pPr>
            <a:endParaRPr lang="en-US" dirty="0"/>
          </a:p>
          <a:p>
            <a:pPr>
              <a:buFont typeface="Wingdings" charset="2"/>
              <a:buChar char="v"/>
            </a:pPr>
            <a:r>
              <a:rPr lang="en-US" dirty="0"/>
              <a:t>“I don’t know what I would do without this support, I can’t tell you how much it means to me”</a:t>
            </a:r>
          </a:p>
          <a:p>
            <a:pPr>
              <a:buFont typeface="Wingdings" charset="2"/>
              <a:buChar char="v"/>
            </a:pPr>
            <a:endParaRPr lang="en-US" dirty="0"/>
          </a:p>
          <a:p>
            <a:pPr>
              <a:buFont typeface="Wingdings" charset="2"/>
              <a:buChar char="v"/>
            </a:pPr>
            <a:r>
              <a:rPr lang="en-US" dirty="0"/>
              <a:t>“Thanks for embracing and including the family support in the program, I know that it not common at a University level, so it means the world to us.”</a:t>
            </a:r>
          </a:p>
        </p:txBody>
      </p:sp>
    </p:spTree>
    <p:extLst>
      <p:ext uri="{BB962C8B-B14F-4D97-AF65-F5344CB8AC3E}">
        <p14:creationId xmlns:p14="http://schemas.microsoft.com/office/powerpoint/2010/main" val="2059068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for University of Sydney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4880"/>
            <a:ext cx="8229600" cy="5181283"/>
          </a:xfrm>
        </p:spPr>
        <p:txBody>
          <a:bodyPr/>
          <a:lstStyle/>
          <a:p>
            <a:pPr marL="0" indent="0">
              <a:buNone/>
            </a:pPr>
            <a:endParaRPr lang="en-US" sz="2100" dirty="0"/>
          </a:p>
          <a:p>
            <a:pPr>
              <a:buFont typeface="Wingdings" charset="2"/>
              <a:buChar char="§"/>
            </a:pPr>
            <a:r>
              <a:rPr lang="en-US" sz="1800" dirty="0"/>
              <a:t>Refining the collection of data to appropriately evaluate the program. </a:t>
            </a:r>
          </a:p>
          <a:p>
            <a:pPr>
              <a:buFont typeface="Wingdings" charset="2"/>
              <a:buChar char="§"/>
            </a:pPr>
            <a:r>
              <a:rPr lang="en-US" sz="1800" dirty="0"/>
              <a:t>Develop further resources to hand out to students. </a:t>
            </a:r>
          </a:p>
          <a:p>
            <a:pPr>
              <a:buFont typeface="Wingdings" charset="2"/>
              <a:buChar char="§"/>
            </a:pPr>
            <a:r>
              <a:rPr lang="en-US" sz="1800" dirty="0"/>
              <a:t>Develop other areas of support</a:t>
            </a:r>
          </a:p>
          <a:p>
            <a:pPr>
              <a:buFont typeface="Wingdings" charset="2"/>
              <a:buChar char="§"/>
            </a:pPr>
            <a:r>
              <a:rPr lang="en-US" sz="1800" dirty="0"/>
              <a:t>Use as a framework to roll out for a different cohort of students.</a:t>
            </a:r>
          </a:p>
          <a:p>
            <a:pPr>
              <a:buFont typeface="Wingdings" charset="2"/>
              <a:buChar char="§"/>
            </a:pPr>
            <a:endParaRPr lang="en-US" sz="1800" dirty="0"/>
          </a:p>
          <a:p>
            <a:pPr>
              <a:buFont typeface="Wingdings" charset="2"/>
              <a:buChar char="§"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2100" dirty="0"/>
          </a:p>
        </p:txBody>
      </p:sp>
      <p:pic>
        <p:nvPicPr>
          <p:cNvPr id="5" name="Picture 4" descr="Picture of blue cloudy sky with a sign stating challenges ahead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120" y="3464559"/>
            <a:ext cx="3200400" cy="225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9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8141"/>
            <a:ext cx="8229600" cy="1143000"/>
          </a:xfrm>
        </p:spPr>
        <p:txBody>
          <a:bodyPr/>
          <a:lstStyle/>
          <a:p>
            <a:pPr algn="ctr"/>
            <a:r>
              <a:rPr lang="en-US" sz="48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273964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w Cen MT" charset="0"/>
              </a:rPr>
              <a:t>Agenda</a:t>
            </a:r>
            <a:endParaRPr lang="en-US" altLang="en-US" b="0" dirty="0">
              <a:solidFill>
                <a:schemeClr val="tx1"/>
              </a:solidFill>
              <a:latin typeface="Tw Cen M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3441"/>
            <a:ext cx="8229600" cy="455049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en-US" altLang="en-US" sz="1800" dirty="0">
                <a:solidFill>
                  <a:srgbClr val="000000"/>
                </a:solidFill>
                <a:latin typeface="Tw Cen MT" charset="0"/>
              </a:rPr>
              <a:t>Transitioning to higher education   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en-US" altLang="en-US" sz="1800" dirty="0">
                <a:solidFill>
                  <a:srgbClr val="000000"/>
                </a:solidFill>
                <a:latin typeface="Tw Cen MT" charset="0"/>
              </a:rPr>
              <a:t>Support for students on the Autism Spectrum </a:t>
            </a:r>
            <a:r>
              <a:rPr lang="mr-IN" altLang="en-US" sz="1800" dirty="0">
                <a:solidFill>
                  <a:srgbClr val="000000"/>
                </a:solidFill>
                <a:latin typeface="Tw Cen MT" charset="0"/>
              </a:rPr>
              <a:t>–</a:t>
            </a:r>
            <a:r>
              <a:rPr lang="en-US" altLang="en-US" sz="1800" dirty="0">
                <a:solidFill>
                  <a:srgbClr val="000000"/>
                </a:solidFill>
                <a:latin typeface="Tw Cen MT" charset="0"/>
              </a:rPr>
              <a:t> what worked, what changed</a:t>
            </a:r>
            <a:r>
              <a:rPr lang="mr-IN" altLang="en-US" sz="1800" dirty="0">
                <a:solidFill>
                  <a:srgbClr val="000000"/>
                </a:solidFill>
                <a:latin typeface="Tw Cen MT" charset="0"/>
              </a:rPr>
              <a:t>…</a:t>
            </a:r>
            <a:r>
              <a:rPr lang="en-AU" altLang="en-US" sz="1800" dirty="0">
                <a:solidFill>
                  <a:srgbClr val="000000"/>
                </a:solidFill>
                <a:latin typeface="Tw Cen MT" charset="0"/>
              </a:rPr>
              <a:t>..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en-AU" altLang="en-US" sz="1800" dirty="0">
                <a:solidFill>
                  <a:srgbClr val="000000"/>
                </a:solidFill>
                <a:latin typeface="Tw Cen MT" charset="0"/>
              </a:rPr>
              <a:t>What did the change look like?</a:t>
            </a:r>
            <a:endParaRPr lang="en-US" altLang="en-US" sz="1800" dirty="0">
              <a:solidFill>
                <a:srgbClr val="000000"/>
              </a:solidFill>
              <a:latin typeface="Tw Cen MT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en-US" altLang="en-US" sz="1800" dirty="0">
                <a:solidFill>
                  <a:srgbClr val="000000"/>
                </a:solidFill>
                <a:latin typeface="Tw Cen MT" charset="0"/>
              </a:rPr>
              <a:t>Implementation at University of Sydney 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en-US" altLang="en-US" sz="1800" dirty="0">
                <a:solidFill>
                  <a:srgbClr val="000000"/>
                </a:solidFill>
                <a:latin typeface="Tw Cen MT" charset="0"/>
              </a:rPr>
              <a:t>Development of the program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en-US" altLang="en-US" sz="1800" dirty="0">
                <a:solidFill>
                  <a:srgbClr val="000000"/>
                </a:solidFill>
                <a:latin typeface="Tw Cen MT" charset="0"/>
              </a:rPr>
              <a:t>Challenges and Opportunities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en-US" altLang="en-US" sz="1800" dirty="0">
                <a:solidFill>
                  <a:srgbClr val="000000"/>
                </a:solidFill>
                <a:latin typeface="Tw Cen MT" charset="0"/>
              </a:rPr>
              <a:t>Evaluation of the program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en-US" altLang="en-US" sz="1800" dirty="0">
                <a:solidFill>
                  <a:srgbClr val="000000"/>
                </a:solidFill>
                <a:latin typeface="Tw Cen MT" charset="0"/>
              </a:rPr>
              <a:t>Next Steps for University of Sydney</a:t>
            </a:r>
          </a:p>
          <a:p>
            <a:pPr marL="0" indent="0">
              <a:lnSpc>
                <a:spcPct val="220000"/>
              </a:lnSpc>
              <a:spcAft>
                <a:spcPts val="600"/>
              </a:spcAft>
            </a:pPr>
            <a:endParaRPr lang="en-US" altLang="en-US" sz="800" dirty="0">
              <a:solidFill>
                <a:srgbClr val="000000"/>
              </a:solidFill>
              <a:latin typeface="Tw Cen MT" charset="0"/>
            </a:endParaRPr>
          </a:p>
          <a:p>
            <a:pPr marL="0" indent="0">
              <a:spcAft>
                <a:spcPts val="600"/>
              </a:spcAft>
            </a:pPr>
            <a:endParaRPr lang="en-US" altLang="en-US" sz="800" dirty="0">
              <a:solidFill>
                <a:srgbClr val="000000"/>
              </a:solidFill>
              <a:latin typeface="Tw Cen MT" charset="0"/>
            </a:endParaRPr>
          </a:p>
          <a:p>
            <a:pPr marL="0" indent="0">
              <a:spcAft>
                <a:spcPts val="600"/>
              </a:spcAft>
            </a:pPr>
            <a:endParaRPr lang="en-US" altLang="en-US" sz="800" dirty="0">
              <a:solidFill>
                <a:srgbClr val="000000"/>
              </a:solidFill>
              <a:latin typeface="Tw Cen MT" charset="0"/>
            </a:endParaRPr>
          </a:p>
          <a:p>
            <a:pPr marL="0" indent="0">
              <a:spcAft>
                <a:spcPts val="600"/>
              </a:spcAft>
            </a:pPr>
            <a:endParaRPr lang="en-US" altLang="en-US" sz="800" dirty="0">
              <a:solidFill>
                <a:srgbClr val="000000"/>
              </a:solidFill>
              <a:latin typeface="Tw Cen MT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altLang="en-US" dirty="0">
              <a:solidFill>
                <a:srgbClr val="000000"/>
              </a:solidFill>
              <a:latin typeface="Tw Cen MT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altLang="en-US" dirty="0">
              <a:solidFill>
                <a:srgbClr val="000000"/>
              </a:solidFill>
              <a:latin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850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latin typeface="Tw Cen MT" charset="0"/>
              </a:rPr>
              <a:t>Transitioning to higher education for students on the Autism spectrum</a:t>
            </a:r>
            <a:endParaRPr lang="en-US" dirty="0">
              <a:solidFill>
                <a:srgbClr val="FF0000"/>
              </a:solidFill>
              <a:latin typeface="Tw Cen M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charset="2"/>
              <a:buChar char="§"/>
            </a:pPr>
            <a:endParaRPr lang="en-US" sz="2400" dirty="0"/>
          </a:p>
          <a:p>
            <a:pPr>
              <a:buFont typeface="Wingdings" charset="2"/>
              <a:buChar char="§"/>
            </a:pPr>
            <a:r>
              <a:rPr lang="en-US" sz="2400" dirty="0"/>
              <a:t>Socialisation / Isolation</a:t>
            </a:r>
          </a:p>
          <a:p>
            <a:pPr>
              <a:buFont typeface="Wingdings" charset="2"/>
              <a:buChar char="§"/>
            </a:pPr>
            <a:endParaRPr lang="en-US" sz="2400" dirty="0"/>
          </a:p>
          <a:p>
            <a:pPr>
              <a:buFont typeface="Wingdings" charset="2"/>
              <a:buChar char="§"/>
            </a:pPr>
            <a:r>
              <a:rPr lang="en-US" sz="2400" dirty="0"/>
              <a:t>Communication</a:t>
            </a:r>
          </a:p>
          <a:p>
            <a:pPr>
              <a:buFont typeface="Wingdings" charset="2"/>
              <a:buChar char="§"/>
            </a:pPr>
            <a:endParaRPr lang="en-US" sz="2400" dirty="0"/>
          </a:p>
          <a:p>
            <a:pPr>
              <a:buFont typeface="Wingdings" charset="2"/>
              <a:buChar char="§"/>
            </a:pPr>
            <a:r>
              <a:rPr lang="en-US" sz="2400" dirty="0"/>
              <a:t>Timetable changes</a:t>
            </a:r>
          </a:p>
          <a:p>
            <a:pPr>
              <a:buFont typeface="Wingdings" charset="2"/>
              <a:buChar char="§"/>
            </a:pPr>
            <a:endParaRPr lang="en-US" sz="2400" dirty="0"/>
          </a:p>
          <a:p>
            <a:pPr>
              <a:buFont typeface="Wingdings" charset="2"/>
              <a:buChar char="§"/>
            </a:pPr>
            <a:r>
              <a:rPr lang="en-US" sz="2400" dirty="0"/>
              <a:t>Active process of engagement in learning</a:t>
            </a:r>
          </a:p>
          <a:p>
            <a:pPr>
              <a:buFont typeface="Wingdings" charset="2"/>
              <a:buChar char="§"/>
            </a:pPr>
            <a:endParaRPr lang="en-US" sz="2400" dirty="0"/>
          </a:p>
          <a:p>
            <a:pPr>
              <a:buFont typeface="Wingdings" charset="2"/>
              <a:buChar char="§"/>
            </a:pPr>
            <a:r>
              <a:rPr lang="en-US" sz="2400" dirty="0"/>
              <a:t>Expectation of students to take responsibility</a:t>
            </a:r>
          </a:p>
          <a:p>
            <a:pPr>
              <a:buFont typeface="Wingdings" charset="2"/>
              <a:buChar char="§"/>
            </a:pPr>
            <a:endParaRPr lang="en-US" sz="2400" dirty="0"/>
          </a:p>
          <a:p>
            <a:pPr>
              <a:buFont typeface="Wingdings" charset="2"/>
              <a:buChar char="§"/>
            </a:pPr>
            <a:r>
              <a:rPr lang="en-US" sz="2400" dirty="0"/>
              <a:t>Measurable outcomes v’s competition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916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orkshops Bann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260" y="4265611"/>
            <a:ext cx="3584017" cy="1520985"/>
          </a:xfrm>
          <a:prstGeom prst="rect">
            <a:avLst/>
          </a:prstGeom>
        </p:spPr>
      </p:pic>
      <p:sp>
        <p:nvSpPr>
          <p:cNvPr id="8" name="Action Button: Return 7" descr="U shapred arrow depicting feedback received from Orientation sessions resulted in ASD workshops.  ">
            <a:hlinkClick r:id="" action="ppaction://hlinkshowjump?jump=lastslideviewed" highlightClick="1"/>
          </p:cNvPr>
          <p:cNvSpPr/>
          <p:nvPr/>
        </p:nvSpPr>
        <p:spPr>
          <a:xfrm rot="5400000">
            <a:off x="3918736" y="3433021"/>
            <a:ext cx="957612" cy="922007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					Orientation 		</a:t>
            </a:r>
          </a:p>
          <a:p>
            <a:pPr marL="0" indent="0">
              <a:buNone/>
            </a:pPr>
            <a:r>
              <a:rPr lang="en-US" dirty="0"/>
              <a:t>									sessions	</a:t>
            </a:r>
          </a:p>
          <a:p>
            <a:pPr marL="0" indent="0">
              <a:buNone/>
            </a:pPr>
            <a:r>
              <a:rPr lang="en-US" dirty="0"/>
              <a:t>						</a:t>
            </a:r>
          </a:p>
          <a:p>
            <a:pPr marL="0" indent="0">
              <a:buNone/>
            </a:pPr>
            <a:r>
              <a:rPr lang="en-US" dirty="0"/>
              <a:t>								Feedback received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/>
              <a:t>Appropriate Verbal &amp; </a:t>
            </a:r>
          </a:p>
          <a:p>
            <a:pPr marL="0" indent="0">
              <a:buNone/>
            </a:pPr>
            <a:r>
              <a:rPr lang="en-US" dirty="0"/>
              <a:t>     Written Communication</a:t>
            </a:r>
          </a:p>
          <a:p>
            <a:pPr>
              <a:buFont typeface="Wingdings" charset="2"/>
              <a:buChar char="§"/>
            </a:pPr>
            <a:r>
              <a:rPr lang="en-US" dirty="0"/>
              <a:t>Improving social skills 	</a:t>
            </a:r>
          </a:p>
        </p:txBody>
      </p:sp>
      <p:pic>
        <p:nvPicPr>
          <p:cNvPr id="5" name="Picture 4" descr="Orientation Sess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7" y="1358900"/>
            <a:ext cx="3110537" cy="20996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latin typeface="Tw Cen MT" charset="0"/>
              </a:rPr>
              <a:t>Support for students on the Autism Spectrum </a:t>
            </a:r>
            <a:r>
              <a:rPr lang="mr-IN" altLang="en-US" dirty="0">
                <a:solidFill>
                  <a:srgbClr val="FF0000"/>
                </a:solidFill>
                <a:latin typeface="Tw Cen MT" charset="0"/>
              </a:rPr>
              <a:t>–</a:t>
            </a:r>
            <a:r>
              <a:rPr lang="en-US" altLang="en-US" dirty="0">
                <a:solidFill>
                  <a:srgbClr val="FF0000"/>
                </a:solidFill>
                <a:latin typeface="Tw Cen MT" charset="0"/>
              </a:rPr>
              <a:t> what worked</a:t>
            </a:r>
            <a:endParaRPr lang="en-US" dirty="0">
              <a:solidFill>
                <a:srgbClr val="FF0000"/>
              </a:solidFill>
              <a:latin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947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 descr="Text box with downward facing arrow indicating  bullet points of &#10;Higher education landscape&#10;Feedback&#10;Curriculum Reviews&#10;Group work / Internships&#10;equal additional support required. "/>
          <p:cNvSpPr/>
          <p:nvPr/>
        </p:nvSpPr>
        <p:spPr>
          <a:xfrm>
            <a:off x="2472130" y="1358900"/>
            <a:ext cx="4339815" cy="3660770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4227"/>
            <a:ext cx="8229600" cy="4767263"/>
          </a:xfrm>
        </p:spPr>
        <p:txBody>
          <a:bodyPr>
            <a:normAutofit lnSpcReduction="10000"/>
          </a:bodyPr>
          <a:lstStyle/>
          <a:p>
            <a:pPr lvl="5">
              <a:buFont typeface="Wingdings" charset="2"/>
              <a:buChar char="§"/>
            </a:pPr>
            <a:endParaRPr lang="en-US" dirty="0">
              <a:latin typeface="Tw Cen MT"/>
              <a:cs typeface="Tw Cen MT"/>
            </a:endParaRPr>
          </a:p>
          <a:p>
            <a:pPr lvl="6">
              <a:buFont typeface="Wingdings" charset="2"/>
              <a:buChar char="§"/>
            </a:pPr>
            <a:endParaRPr lang="en-US" sz="1800" dirty="0">
              <a:latin typeface="Tw Cen MT"/>
              <a:cs typeface="Tw Cen MT"/>
            </a:endParaRPr>
          </a:p>
          <a:p>
            <a:pPr lvl="6">
              <a:buFont typeface="Wingdings" charset="2"/>
              <a:buChar char="§"/>
            </a:pPr>
            <a:r>
              <a:rPr lang="en-US" sz="1800" dirty="0">
                <a:latin typeface="Tw Cen MT"/>
                <a:cs typeface="Tw Cen MT"/>
              </a:rPr>
              <a:t>Higher Education Landscape</a:t>
            </a:r>
          </a:p>
          <a:p>
            <a:pPr lvl="6">
              <a:buFont typeface="Wingdings" charset="2"/>
              <a:buChar char="§"/>
            </a:pPr>
            <a:r>
              <a:rPr lang="en-US" sz="1800" dirty="0">
                <a:latin typeface="Tw Cen MT"/>
                <a:cs typeface="Tw Cen MT"/>
              </a:rPr>
              <a:t>Feedback</a:t>
            </a:r>
          </a:p>
          <a:p>
            <a:pPr lvl="6">
              <a:buFont typeface="Wingdings" charset="2"/>
              <a:buChar char="§"/>
            </a:pPr>
            <a:r>
              <a:rPr lang="en-US" sz="1800" dirty="0">
                <a:latin typeface="Tw Cen MT"/>
                <a:cs typeface="Tw Cen MT"/>
              </a:rPr>
              <a:t>Curriculum Reviews</a:t>
            </a:r>
          </a:p>
          <a:p>
            <a:pPr lvl="6">
              <a:buFont typeface="Wingdings" charset="2"/>
              <a:buChar char="§"/>
            </a:pPr>
            <a:r>
              <a:rPr lang="en-US" sz="1800" dirty="0">
                <a:latin typeface="Tw Cen MT"/>
                <a:cs typeface="Tw Cen MT"/>
              </a:rPr>
              <a:t>Group work / Internships </a:t>
            </a:r>
          </a:p>
          <a:p>
            <a:pPr marL="2286000" lvl="5" indent="0">
              <a:buNone/>
            </a:pPr>
            <a:endParaRPr lang="en-US" dirty="0"/>
          </a:p>
          <a:p>
            <a:pPr marL="2286000" lvl="5" indent="0">
              <a:buNone/>
            </a:pPr>
            <a:r>
              <a:rPr lang="en-US" dirty="0"/>
              <a:t> 			</a:t>
            </a:r>
          </a:p>
          <a:p>
            <a:pPr marL="2286000" lvl="5" indent="0">
              <a:buNone/>
            </a:pPr>
            <a:r>
              <a:rPr lang="en-US" sz="1600" dirty="0"/>
              <a:t>			 </a:t>
            </a:r>
          </a:p>
          <a:p>
            <a:pPr marL="2286000" lvl="5" indent="0">
              <a:buNone/>
            </a:pPr>
            <a:r>
              <a:rPr lang="en-US" sz="1600" dirty="0"/>
              <a:t>			</a:t>
            </a:r>
            <a:r>
              <a:rPr lang="en-US" sz="1400" dirty="0"/>
              <a:t>Additional </a:t>
            </a:r>
          </a:p>
          <a:p>
            <a:pPr marL="2286000" lvl="5" indent="0">
              <a:buNone/>
            </a:pPr>
            <a:r>
              <a:rPr lang="en-US" sz="1400" dirty="0"/>
              <a:t>			  Support </a:t>
            </a:r>
          </a:p>
          <a:p>
            <a:pPr marL="2286000" lvl="5" indent="0">
              <a:buNone/>
            </a:pPr>
            <a:endParaRPr lang="en-US" dirty="0"/>
          </a:p>
          <a:p>
            <a:pPr marL="2286000" lvl="5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			Review of Support</a:t>
            </a:r>
          </a:p>
          <a:p>
            <a:pPr marL="0" indent="0">
              <a:buNone/>
            </a:pPr>
            <a:r>
              <a:rPr lang="en-US" dirty="0"/>
              <a:t>					UDL (Universal Design for Learning)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300" dirty="0">
                <a:solidFill>
                  <a:srgbClr val="FF0000"/>
                </a:solidFill>
                <a:latin typeface="Tw Cen MT" charset="0"/>
              </a:rPr>
              <a:t>S</a:t>
            </a:r>
            <a:r>
              <a:rPr lang="en-US" altLang="en-US" dirty="0">
                <a:solidFill>
                  <a:srgbClr val="FF0000"/>
                </a:solidFill>
                <a:latin typeface="Tw Cen MT" charset="0"/>
              </a:rPr>
              <a:t>upport for students on the Autism Spectrum </a:t>
            </a:r>
            <a:r>
              <a:rPr lang="mr-IN" altLang="en-US" dirty="0">
                <a:solidFill>
                  <a:srgbClr val="FF0000"/>
                </a:solidFill>
                <a:latin typeface="Tw Cen MT" charset="0"/>
              </a:rPr>
              <a:t>–</a:t>
            </a:r>
            <a:r>
              <a:rPr lang="en-AU" altLang="en-US" dirty="0">
                <a:solidFill>
                  <a:srgbClr val="FF0000"/>
                </a:solidFill>
                <a:latin typeface="Tw Cen MT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w Cen MT" charset="0"/>
              </a:rPr>
              <a:t>what changed</a:t>
            </a:r>
            <a:r>
              <a:rPr lang="mr-IN" altLang="en-US" dirty="0">
                <a:solidFill>
                  <a:srgbClr val="FF0000"/>
                </a:solidFill>
                <a:latin typeface="Tw Cen MT" charset="0"/>
              </a:rPr>
              <a:t>…</a:t>
            </a:r>
            <a:r>
              <a:rPr lang="en-AU" altLang="en-US" dirty="0">
                <a:solidFill>
                  <a:srgbClr val="FF0000"/>
                </a:solidFill>
                <a:latin typeface="Tw Cen MT" charset="0"/>
              </a:rPr>
              <a:t>..</a:t>
            </a:r>
            <a:endParaRPr lang="en-US" dirty="0">
              <a:solidFill>
                <a:srgbClr val="FF0000"/>
              </a:solidFill>
              <a:latin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00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900"/>
            <a:ext cx="8480506" cy="4767263"/>
          </a:xfrm>
        </p:spPr>
        <p:txBody>
          <a:bodyPr/>
          <a:lstStyle/>
          <a:p>
            <a:pPr>
              <a:buFont typeface="Wingdings" charset="2"/>
              <a:buChar char="§"/>
            </a:pPr>
            <a:endParaRPr lang="en-US" sz="2400" dirty="0"/>
          </a:p>
          <a:p>
            <a:pPr>
              <a:buFont typeface="Wingdings" charset="2"/>
              <a:buChar char="§"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Collate &amp; review data                                     from various sources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Consultation &amp; research                                   area of interest</a:t>
            </a:r>
          </a:p>
          <a:p>
            <a:pPr>
              <a:buFont typeface="Wingdings" charset="2"/>
              <a:buChar char="§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			Conceptualize a program to pilot in 2018.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Funne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629" y="2044700"/>
            <a:ext cx="2946400" cy="2755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>
                <a:solidFill>
                  <a:srgbClr val="FF0000"/>
                </a:solidFill>
                <a:latin typeface="Tw Cen MT" charset="0"/>
              </a:rPr>
              <a:t>What did the change look like?</a:t>
            </a:r>
            <a:br>
              <a:rPr lang="en-US" altLang="en-US" dirty="0">
                <a:solidFill>
                  <a:srgbClr val="000000"/>
                </a:solidFill>
                <a:latin typeface="Tw Cen MT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007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FB8C-C260-8F48-B59B-3C5E3EF85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of the Autism Spectrum	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1925758-9D3A-EC4C-8CD3-3E2FFD611A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21015"/>
              </p:ext>
            </p:extLst>
          </p:nvPr>
        </p:nvGraphicFramePr>
        <p:xfrm>
          <a:off x="457200" y="1358900"/>
          <a:ext cx="822960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39303430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5733927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8018090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Autistic Disorder, commonly known as Autism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Aspergers Syndrome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Pervasive Developmental Disorder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015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 and communication challenges</a:t>
                      </a:r>
                      <a:endParaRPr lang="en-A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 and communication challenges</a:t>
                      </a:r>
                      <a:endParaRPr lang="en-A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 and communication challenges</a:t>
                      </a:r>
                      <a:r>
                        <a:rPr lang="en-AU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468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Unusual behaviours and interests</a:t>
                      </a:r>
                      <a:r>
                        <a:rPr lang="en-AU" dirty="0">
                          <a:effectLst/>
                        </a:rPr>
                        <a:t> 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Unusual behaviours and interests</a:t>
                      </a:r>
                      <a:r>
                        <a:rPr lang="en-AU" dirty="0">
                          <a:effectLst/>
                        </a:rPr>
                        <a:t> 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411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Significant language delays </a:t>
                      </a:r>
                      <a:endParaRPr lang="en-A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373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intellectual disabilities</a:t>
                      </a:r>
                      <a:r>
                        <a:rPr lang="en-AU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024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414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u="sng" dirty="0"/>
              <a:t>Program Framework</a:t>
            </a:r>
          </a:p>
          <a:p>
            <a:pPr marL="0" indent="0">
              <a:buNone/>
            </a:pPr>
            <a:r>
              <a:rPr lang="en-US" b="1" i="1" dirty="0"/>
              <a:t>Purpose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“To support students on the Autism spectrum to transition, engage and remain engaged in the higher education study.”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/>
              <a:t>Desired Outcome</a:t>
            </a:r>
          </a:p>
          <a:p>
            <a:pPr>
              <a:buFont typeface="Wingdings" charset="2"/>
              <a:buChar char="§"/>
            </a:pPr>
            <a:r>
              <a:rPr lang="en-US" dirty="0"/>
              <a:t>To build, improve and empower students to actively learn the skills required to improve their engagement with academics and peers. </a:t>
            </a:r>
          </a:p>
          <a:p>
            <a:pPr>
              <a:buFont typeface="Wingdings" charset="2"/>
              <a:buChar char="§"/>
            </a:pPr>
            <a:r>
              <a:rPr lang="en-US" dirty="0"/>
              <a:t>To learn and develop the skills associated with academic success. </a:t>
            </a:r>
          </a:p>
          <a:p>
            <a:pPr>
              <a:buFont typeface="Wingdings" charset="2"/>
              <a:buChar char="§"/>
            </a:pPr>
            <a:r>
              <a:rPr lang="en-US" dirty="0"/>
              <a:t>To encourage them to achieve academic independence</a:t>
            </a:r>
          </a:p>
          <a:p>
            <a:pPr>
              <a:buFont typeface="Wingdings" charset="2"/>
              <a:buChar char="§"/>
            </a:pPr>
            <a:endParaRPr lang="en-US" dirty="0"/>
          </a:p>
          <a:p>
            <a:pPr marL="0" indent="0">
              <a:buNone/>
            </a:pPr>
            <a:r>
              <a:rPr lang="en-US" b="1" i="1" dirty="0"/>
              <a:t>Measurability</a:t>
            </a:r>
          </a:p>
          <a:p>
            <a:pPr marL="0" indent="0">
              <a:buNone/>
            </a:pPr>
            <a:r>
              <a:rPr lang="en-US" dirty="0"/>
              <a:t>Collate data to determine the efficacy of the program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 descr="Key to the puzzl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751" y="268235"/>
            <a:ext cx="2778134" cy="20809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the program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506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Eligibility Criteria</a:t>
            </a:r>
          </a:p>
          <a:p>
            <a:endParaRPr lang="en-US" dirty="0"/>
          </a:p>
          <a:p>
            <a:r>
              <a:rPr lang="en-US" dirty="0"/>
              <a:t>Advertise to internal and external stake holders</a:t>
            </a:r>
          </a:p>
          <a:p>
            <a:endParaRPr lang="en-US" dirty="0"/>
          </a:p>
          <a:p>
            <a:r>
              <a:rPr lang="en-US" dirty="0"/>
              <a:t>Content Areas appropriate to cover based on desired outcomes and need by each student.</a:t>
            </a:r>
          </a:p>
          <a:p>
            <a:endParaRPr lang="en-US" dirty="0"/>
          </a:p>
          <a:p>
            <a:r>
              <a:rPr lang="en-US" dirty="0"/>
              <a:t>Structure, length and timing of sessions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Key to the puzzl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179" y="879495"/>
            <a:ext cx="2969621" cy="22243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latin typeface="Tw Cen MT" charset="0"/>
              </a:rPr>
              <a:t>Implementation at University of Sydney cont’d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27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5133"/>
      </a:accent1>
      <a:accent2>
        <a:srgbClr val="808080"/>
      </a:accent2>
      <a:accent3>
        <a:srgbClr val="4C4C4C"/>
      </a:accent3>
      <a:accent4>
        <a:srgbClr val="CCCCCC"/>
      </a:accent4>
      <a:accent5>
        <a:srgbClr val="000000"/>
      </a:accent5>
      <a:accent6>
        <a:srgbClr val="FFB800"/>
      </a:accent6>
      <a:hlink>
        <a:srgbClr val="F05133"/>
      </a:hlink>
      <a:folHlink>
        <a:srgbClr val="F0513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E95F03E-E709-3C4D-AA1D-180E947533E3}">
  <we:reference id="fa000000002" version="1.0.0.0" store="en-us" storeType="FirstParty"/>
  <we:alternateReferences/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3702_PPT template-standard-FINAL</Template>
  <TotalTime>4081</TotalTime>
  <Words>987</Words>
  <Application>Microsoft Macintosh PowerPoint</Application>
  <PresentationFormat>On-screen Show (4:3)</PresentationFormat>
  <Paragraphs>231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Lucida Grande</vt:lpstr>
      <vt:lpstr>Tw Cen MT</vt:lpstr>
      <vt:lpstr>Wingdings</vt:lpstr>
      <vt:lpstr>Office Theme</vt:lpstr>
      <vt:lpstr>Transitioning students on the Autism Spectrum into Higher Education</vt:lpstr>
      <vt:lpstr>Agenda</vt:lpstr>
      <vt:lpstr>Transitioning to higher education for students on the Autism spectrum</vt:lpstr>
      <vt:lpstr>Support for students on the Autism Spectrum – what worked</vt:lpstr>
      <vt:lpstr>Support for students on the Autism Spectrum – what changed…..</vt:lpstr>
      <vt:lpstr>What did the change look like? </vt:lpstr>
      <vt:lpstr>Differences of the Autism Spectrum </vt:lpstr>
      <vt:lpstr>Implementation of the program </vt:lpstr>
      <vt:lpstr>Implementation at University of Sydney cont’d</vt:lpstr>
      <vt:lpstr>Development of the program </vt:lpstr>
      <vt:lpstr>CASE STUDY - Jason</vt:lpstr>
      <vt:lpstr>CASE STUDY - Melissa</vt:lpstr>
      <vt:lpstr>CASE STUDY - Kevin</vt:lpstr>
      <vt:lpstr>CASE STUDY - Matthew</vt:lpstr>
      <vt:lpstr>Challenges and Opportunities</vt:lpstr>
      <vt:lpstr>Evaluation of the program</vt:lpstr>
      <vt:lpstr>Next Steps for University of Sydney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Microsoft Office User</dc:creator>
  <cp:lastModifiedBy>Susannah Gregory</cp:lastModifiedBy>
  <cp:revision>257</cp:revision>
  <cp:lastPrinted>2018-12-03T02:54:28Z</cp:lastPrinted>
  <dcterms:created xsi:type="dcterms:W3CDTF">2017-09-25T23:56:54Z</dcterms:created>
  <dcterms:modified xsi:type="dcterms:W3CDTF">2018-12-03T05:06:54Z</dcterms:modified>
</cp:coreProperties>
</file>