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15" r:id="rId2"/>
    <p:sldId id="322" r:id="rId3"/>
    <p:sldId id="316" r:id="rId4"/>
    <p:sldId id="320" r:id="rId5"/>
    <p:sldId id="321" r:id="rId6"/>
    <p:sldId id="318" r:id="rId7"/>
    <p:sldId id="323" r:id="rId8"/>
    <p:sldId id="324" r:id="rId9"/>
    <p:sldId id="325" r:id="rId10"/>
    <p:sldId id="32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12/14/2018</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pic>
        <p:nvPicPr>
          <p:cNvPr id="2050" name="Picture 2" descr="C:\Documents and Settings\z3349205\Desktop\UNSWAUST_header RGB.jpg"/>
          <p:cNvPicPr>
            <a:picLocks noChangeAspect="1" noChangeArrowheads="1"/>
          </p:cNvPicPr>
          <p:nvPr userDrawn="1"/>
        </p:nvPicPr>
        <p:blipFill>
          <a:blip r:embed="rId2" cstate="print"/>
          <a:srcRect/>
          <a:stretch>
            <a:fillRect/>
          </a:stretch>
        </p:blipFill>
        <p:spPr bwMode="auto">
          <a:xfrm>
            <a:off x="-4800" y="1412776"/>
            <a:ext cx="12196800" cy="2154862"/>
          </a:xfrm>
          <a:prstGeom prst="rect">
            <a:avLst/>
          </a:prstGeom>
          <a:noFill/>
        </p:spPr>
      </p:pic>
      <p:sp>
        <p:nvSpPr>
          <p:cNvPr id="10" name="Text Placeholder 4"/>
          <p:cNvSpPr>
            <a:spLocks noGrp="1"/>
          </p:cNvSpPr>
          <p:nvPr>
            <p:ph type="body" sz="quarter" idx="10"/>
          </p:nvPr>
        </p:nvSpPr>
        <p:spPr>
          <a:xfrm>
            <a:off x="3456000" y="1717201"/>
            <a:ext cx="7584016" cy="576411"/>
          </a:xfrm>
          <a:prstGeom prst="rect">
            <a:avLst/>
          </a:prstGeom>
        </p:spPr>
        <p:txBody>
          <a:bodyPr/>
          <a:lstStyle>
            <a:lvl1pPr>
              <a:buNone/>
              <a:defRPr baseline="0">
                <a:latin typeface="+mj-lt"/>
              </a:defRPr>
            </a:lvl1pPr>
          </a:lstStyle>
          <a:p>
            <a:pPr lvl="0"/>
            <a:r>
              <a:rPr lang="en-US"/>
              <a:t>Click to edit Master text styles</a:t>
            </a:r>
          </a:p>
        </p:txBody>
      </p:sp>
      <p:sp>
        <p:nvSpPr>
          <p:cNvPr id="11" name="Text Placeholder 6"/>
          <p:cNvSpPr>
            <a:spLocks noGrp="1"/>
          </p:cNvSpPr>
          <p:nvPr>
            <p:ph type="body" sz="quarter" idx="11"/>
          </p:nvPr>
        </p:nvSpPr>
        <p:spPr>
          <a:xfrm>
            <a:off x="3456000" y="2257200"/>
            <a:ext cx="7586133" cy="431800"/>
          </a:xfrm>
          <a:prstGeom prst="rect">
            <a:avLst/>
          </a:prstGeom>
        </p:spPr>
        <p:txBody>
          <a:bodyPr/>
          <a:lstStyle>
            <a:lvl1pPr>
              <a:buNone/>
              <a:defRPr sz="2000">
                <a:latin typeface="+mj-lt"/>
              </a:defRPr>
            </a:lvl1pPr>
          </a:lstStyle>
          <a:p>
            <a:pPr lvl="0"/>
            <a:r>
              <a:rPr lang="en-US"/>
              <a:t>Click to edit Master text styles</a:t>
            </a:r>
          </a:p>
        </p:txBody>
      </p:sp>
      <p:sp>
        <p:nvSpPr>
          <p:cNvPr id="12" name="Text Placeholder 8"/>
          <p:cNvSpPr>
            <a:spLocks noGrp="1"/>
          </p:cNvSpPr>
          <p:nvPr>
            <p:ph type="body" sz="quarter" idx="12"/>
          </p:nvPr>
        </p:nvSpPr>
        <p:spPr>
          <a:xfrm>
            <a:off x="3456000" y="3284662"/>
            <a:ext cx="7586133" cy="360362"/>
          </a:xfrm>
          <a:prstGeom prst="rect">
            <a:avLst/>
          </a:prstGeom>
        </p:spPr>
        <p:txBody>
          <a:bodyPr/>
          <a:lstStyle>
            <a:lvl1pPr>
              <a:buNone/>
              <a:defRPr sz="1200" b="1" baseline="0">
                <a:latin typeface="Sommet Bold" pitchFamily="50" charset="0"/>
              </a:defRPr>
            </a:lvl1pPr>
          </a:lstStyle>
          <a:p>
            <a:pPr lvl="0"/>
            <a:r>
              <a:rPr lang="en-US"/>
              <a:t>Click to edit Master text styles</a:t>
            </a:r>
          </a:p>
        </p:txBody>
      </p:sp>
    </p:spTree>
    <p:extLst>
      <p:ext uri="{BB962C8B-B14F-4D97-AF65-F5344CB8AC3E}">
        <p14:creationId xmlns:p14="http://schemas.microsoft.com/office/powerpoint/2010/main" val="2681858739"/>
      </p:ext>
    </p:extLst>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12/14/2018</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12/14/2018</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12/14/2018</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mailto:michellekerr66@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455999" y="1717201"/>
            <a:ext cx="7709747" cy="992041"/>
          </a:xfrm>
        </p:spPr>
        <p:txBody>
          <a:bodyPr>
            <a:normAutofit fontScale="92500" lnSpcReduction="20000"/>
          </a:bodyPr>
          <a:lstStyle/>
          <a:p>
            <a:r>
              <a:rPr lang="en-AU" sz="3000" dirty="0">
                <a:latin typeface="+mn-lt"/>
              </a:rPr>
              <a:t>Michelle Kerr, Senior Student Equity Officer,  Team Leader Disability Services</a:t>
            </a:r>
          </a:p>
          <a:p>
            <a:endParaRPr lang="en-AU" sz="3600" dirty="0">
              <a:latin typeface="+mn-lt"/>
            </a:endParaRPr>
          </a:p>
        </p:txBody>
      </p:sp>
      <p:sp>
        <p:nvSpPr>
          <p:cNvPr id="4" name="Text Placeholder 3"/>
          <p:cNvSpPr>
            <a:spLocks noGrp="1"/>
          </p:cNvSpPr>
          <p:nvPr>
            <p:ph type="body" sz="quarter" idx="12"/>
          </p:nvPr>
        </p:nvSpPr>
        <p:spPr/>
        <p:txBody>
          <a:bodyPr/>
          <a:lstStyle/>
          <a:p>
            <a:r>
              <a:rPr lang="en-AU" dirty="0">
                <a:latin typeface="+mn-lt"/>
              </a:rPr>
              <a:t>Disability Services: Student Life &amp; Community</a:t>
            </a:r>
          </a:p>
        </p:txBody>
      </p:sp>
      <p:sp>
        <p:nvSpPr>
          <p:cNvPr id="9" name="Text Placeholder 2"/>
          <p:cNvSpPr txBox="1">
            <a:spLocks/>
          </p:cNvSpPr>
          <p:nvPr/>
        </p:nvSpPr>
        <p:spPr>
          <a:xfrm>
            <a:off x="4223791" y="2709242"/>
            <a:ext cx="6077889" cy="431800"/>
          </a:xfrm>
          <a:prstGeom prst="rect">
            <a:avLst/>
          </a:prstGeom>
        </p:spPr>
        <p:txBody>
          <a:bodyPr/>
          <a:lstStyle/>
          <a:p>
            <a:pPr marL="342900" indent="-342900" defTabSz="914400" fontAlgn="base">
              <a:spcBef>
                <a:spcPct val="20000"/>
              </a:spcBef>
              <a:spcAft>
                <a:spcPct val="0"/>
              </a:spcAft>
              <a:defRPr/>
            </a:pPr>
            <a:r>
              <a:rPr lang="en-AU" sz="2000" dirty="0"/>
              <a:t>Topic: Building a Disability Management System</a:t>
            </a:r>
          </a:p>
        </p:txBody>
      </p:sp>
      <p:sp>
        <p:nvSpPr>
          <p:cNvPr id="5" name="Title 1">
            <a:extLst>
              <a:ext uri="{FF2B5EF4-FFF2-40B4-BE49-F238E27FC236}">
                <a16:creationId xmlns:a16="http://schemas.microsoft.com/office/drawing/2014/main" id="{2F8FC5D6-5004-437D-B049-4D6D7F3C2391}"/>
              </a:ext>
            </a:extLst>
          </p:cNvPr>
          <p:cNvSpPr txBox="1">
            <a:spLocks/>
          </p:cNvSpPr>
          <p:nvPr/>
        </p:nvSpPr>
        <p:spPr>
          <a:xfrm>
            <a:off x="1091144" y="4161350"/>
            <a:ext cx="9603275" cy="1195424"/>
          </a:xfrm>
          <a:prstGeom prst="rect">
            <a:avLst/>
          </a:prstGeom>
        </p:spPr>
        <p:txBody>
          <a:bodyPr>
            <a:normAutofit fontScale="97500"/>
          </a:bodyPr>
          <a:lst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a:lstStyle>
          <a:p>
            <a:r>
              <a:rPr lang="en-AU" sz="1800" dirty="0"/>
              <a:t>Building a Disability Management System from the ground up: taking into consideration privacy, multiple user groups, and record management principles</a:t>
            </a:r>
            <a:br>
              <a:rPr lang="en-AU" sz="1800" dirty="0"/>
            </a:br>
            <a:br>
              <a:rPr lang="en-AU" sz="1800" dirty="0"/>
            </a:br>
            <a:endParaRPr lang="en-AU" sz="1800" b="1" dirty="0"/>
          </a:p>
        </p:txBody>
      </p:sp>
    </p:spTree>
    <p:extLst>
      <p:ext uri="{BB962C8B-B14F-4D97-AF65-F5344CB8AC3E}">
        <p14:creationId xmlns:p14="http://schemas.microsoft.com/office/powerpoint/2010/main" val="3312178411"/>
      </p:ext>
    </p:extLst>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B7B22-4A3B-480A-ADE7-E00B2F6CBE00}"/>
              </a:ext>
            </a:extLst>
          </p:cNvPr>
          <p:cNvSpPr>
            <a:spLocks noGrp="1"/>
          </p:cNvSpPr>
          <p:nvPr>
            <p:ph type="title"/>
          </p:nvPr>
        </p:nvSpPr>
        <p:spPr/>
        <p:txBody>
          <a:bodyPr/>
          <a:lstStyle/>
          <a:p>
            <a:r>
              <a:rPr lang="fr-FR" dirty="0"/>
              <a:t>Record management Principles – Lessons learnt</a:t>
            </a:r>
            <a:br>
              <a:rPr lang="fr-FR" dirty="0"/>
            </a:br>
            <a:endParaRPr lang="en-AU" dirty="0"/>
          </a:p>
        </p:txBody>
      </p:sp>
      <p:sp>
        <p:nvSpPr>
          <p:cNvPr id="3" name="Content Placeholder 2">
            <a:extLst>
              <a:ext uri="{FF2B5EF4-FFF2-40B4-BE49-F238E27FC236}">
                <a16:creationId xmlns:a16="http://schemas.microsoft.com/office/drawing/2014/main" id="{30D8166F-A320-4042-8992-6741825388A3}"/>
              </a:ext>
            </a:extLst>
          </p:cNvPr>
          <p:cNvSpPr>
            <a:spLocks noGrp="1"/>
          </p:cNvSpPr>
          <p:nvPr>
            <p:ph idx="1"/>
          </p:nvPr>
        </p:nvSpPr>
        <p:spPr>
          <a:xfrm>
            <a:off x="1130270" y="1635852"/>
            <a:ext cx="9603275" cy="4268823"/>
          </a:xfrm>
        </p:spPr>
        <p:txBody>
          <a:bodyPr>
            <a:normAutofit fontScale="92500" lnSpcReduction="10000"/>
          </a:bodyPr>
          <a:lstStyle/>
          <a:p>
            <a:r>
              <a:rPr lang="en-AU" dirty="0"/>
              <a:t>Identifying user groups – conduct focus groups &amp; test</a:t>
            </a:r>
          </a:p>
          <a:p>
            <a:r>
              <a:rPr lang="en-AU" dirty="0"/>
              <a:t>Business process should drive functionality</a:t>
            </a:r>
          </a:p>
          <a:p>
            <a:r>
              <a:rPr lang="en-AU" dirty="0"/>
              <a:t>Ask for feedback regularly [User groups]</a:t>
            </a:r>
          </a:p>
          <a:p>
            <a:r>
              <a:rPr lang="en-AU" dirty="0"/>
              <a:t>Include a ‘help’ site</a:t>
            </a:r>
          </a:p>
          <a:p>
            <a:r>
              <a:rPr lang="en-AU" dirty="0"/>
              <a:t>Manage your notification emails – ‘Less is more’</a:t>
            </a:r>
          </a:p>
          <a:p>
            <a:r>
              <a:rPr lang="en-AU" dirty="0"/>
              <a:t>Sensitivity of information – restrict access – check Privacy legislation and include T&amp; C, i.e. User agreement </a:t>
            </a:r>
          </a:p>
          <a:p>
            <a:r>
              <a:rPr lang="en-AU" dirty="0"/>
              <a:t>User friendly – ability to send Communications – ‘Welcome’ email [start of term], notifications &amp; messages</a:t>
            </a:r>
          </a:p>
          <a:p>
            <a:r>
              <a:rPr lang="en-AU" dirty="0"/>
              <a:t>Further information CONTACT: </a:t>
            </a:r>
            <a:r>
              <a:rPr lang="en-AU" dirty="0">
                <a:hlinkClick r:id="rId2"/>
              </a:rPr>
              <a:t>michellekerr66@gmail.com</a:t>
            </a:r>
            <a:r>
              <a:rPr lang="en-AU" dirty="0"/>
              <a:t> </a:t>
            </a:r>
          </a:p>
        </p:txBody>
      </p:sp>
    </p:spTree>
    <p:extLst>
      <p:ext uri="{BB962C8B-B14F-4D97-AF65-F5344CB8AC3E}">
        <p14:creationId xmlns:p14="http://schemas.microsoft.com/office/powerpoint/2010/main" val="3128417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6245C-45FD-4EE0-A1FD-404ED42EC2C3}"/>
              </a:ext>
            </a:extLst>
          </p:cNvPr>
          <p:cNvSpPr>
            <a:spLocks noGrp="1"/>
          </p:cNvSpPr>
          <p:nvPr>
            <p:ph type="title"/>
          </p:nvPr>
        </p:nvSpPr>
        <p:spPr/>
        <p:txBody>
          <a:bodyPr/>
          <a:lstStyle/>
          <a:p>
            <a:r>
              <a:rPr lang="en-AU" dirty="0"/>
              <a:t>Topics:</a:t>
            </a:r>
          </a:p>
        </p:txBody>
      </p:sp>
      <p:sp>
        <p:nvSpPr>
          <p:cNvPr id="3" name="Content Placeholder 2">
            <a:extLst>
              <a:ext uri="{FF2B5EF4-FFF2-40B4-BE49-F238E27FC236}">
                <a16:creationId xmlns:a16="http://schemas.microsoft.com/office/drawing/2014/main" id="{2817DF09-B67B-42A2-8835-9B03A3036DFE}"/>
              </a:ext>
            </a:extLst>
          </p:cNvPr>
          <p:cNvSpPr>
            <a:spLocks noGrp="1"/>
          </p:cNvSpPr>
          <p:nvPr>
            <p:ph idx="1"/>
          </p:nvPr>
        </p:nvSpPr>
        <p:spPr/>
        <p:txBody>
          <a:bodyPr/>
          <a:lstStyle/>
          <a:p>
            <a:pPr marL="457200" indent="-457200">
              <a:buFont typeface="+mj-lt"/>
              <a:buAutoNum type="arabicPeriod"/>
            </a:pPr>
            <a:r>
              <a:rPr lang="en-AU" dirty="0"/>
              <a:t>Context - Background</a:t>
            </a:r>
          </a:p>
          <a:p>
            <a:pPr marL="457200" indent="-457200">
              <a:buFont typeface="+mj-lt"/>
              <a:buAutoNum type="arabicPeriod"/>
            </a:pPr>
            <a:r>
              <a:rPr lang="en-AU" dirty="0"/>
              <a:t>System Functionality</a:t>
            </a:r>
          </a:p>
          <a:p>
            <a:pPr marL="457200" indent="-457200">
              <a:buFont typeface="+mj-lt"/>
              <a:buAutoNum type="arabicPeriod"/>
            </a:pPr>
            <a:r>
              <a:rPr lang="en-AU" dirty="0"/>
              <a:t>Privacy - Permissions </a:t>
            </a:r>
          </a:p>
          <a:p>
            <a:pPr marL="457200" indent="-457200">
              <a:buFont typeface="+mj-lt"/>
              <a:buAutoNum type="arabicPeriod"/>
            </a:pPr>
            <a:r>
              <a:rPr lang="en-AU" dirty="0"/>
              <a:t>Multiple user groups – Stakeholders</a:t>
            </a:r>
          </a:p>
          <a:p>
            <a:pPr marL="457200" indent="-457200">
              <a:buFont typeface="+mj-lt"/>
              <a:buAutoNum type="arabicPeriod"/>
            </a:pPr>
            <a:r>
              <a:rPr lang="en-AU" dirty="0"/>
              <a:t>Record management principles – Lessons learnt</a:t>
            </a:r>
          </a:p>
          <a:p>
            <a:endParaRPr lang="en-AU" dirty="0"/>
          </a:p>
        </p:txBody>
      </p:sp>
    </p:spTree>
    <p:extLst>
      <p:ext uri="{BB962C8B-B14F-4D97-AF65-F5344CB8AC3E}">
        <p14:creationId xmlns:p14="http://schemas.microsoft.com/office/powerpoint/2010/main" val="197915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6BFAA-B07C-4390-B3F2-2D0EF086FCFA}"/>
              </a:ext>
            </a:extLst>
          </p:cNvPr>
          <p:cNvSpPr>
            <a:spLocks noGrp="1"/>
          </p:cNvSpPr>
          <p:nvPr>
            <p:ph type="title"/>
          </p:nvPr>
        </p:nvSpPr>
        <p:spPr>
          <a:xfrm>
            <a:off x="1130269" y="867037"/>
            <a:ext cx="9603275" cy="911429"/>
          </a:xfrm>
        </p:spPr>
        <p:txBody>
          <a:bodyPr>
            <a:normAutofit fontScale="90000"/>
          </a:bodyPr>
          <a:lstStyle/>
          <a:p>
            <a:r>
              <a:rPr lang="en-AU" sz="1800" dirty="0"/>
              <a:t>Building a Disability Management System from the ground up: taking into consideration privacy, multiple user groups, and record management principles</a:t>
            </a:r>
            <a:br>
              <a:rPr lang="en-AU" sz="1800" dirty="0"/>
            </a:br>
            <a:br>
              <a:rPr lang="en-AU" sz="1800" dirty="0"/>
            </a:br>
            <a:r>
              <a:rPr lang="en-AU" sz="3100" dirty="0"/>
              <a:t>DMS: Context</a:t>
            </a:r>
          </a:p>
        </p:txBody>
      </p:sp>
      <p:sp>
        <p:nvSpPr>
          <p:cNvPr id="3" name="Content Placeholder 2">
            <a:extLst>
              <a:ext uri="{FF2B5EF4-FFF2-40B4-BE49-F238E27FC236}">
                <a16:creationId xmlns:a16="http://schemas.microsoft.com/office/drawing/2014/main" id="{CAC01F3B-004A-401F-82EC-6302E384A6FD}"/>
              </a:ext>
            </a:extLst>
          </p:cNvPr>
          <p:cNvSpPr>
            <a:spLocks noGrp="1"/>
          </p:cNvSpPr>
          <p:nvPr>
            <p:ph idx="1"/>
          </p:nvPr>
        </p:nvSpPr>
        <p:spPr>
          <a:xfrm>
            <a:off x="1130270" y="2004969"/>
            <a:ext cx="9603275" cy="3926048"/>
          </a:xfrm>
        </p:spPr>
        <p:txBody>
          <a:bodyPr>
            <a:normAutofit fontScale="77500" lnSpcReduction="20000"/>
          </a:bodyPr>
          <a:lstStyle/>
          <a:p>
            <a:r>
              <a:rPr lang="en-AU" dirty="0"/>
              <a:t>custom built </a:t>
            </a:r>
          </a:p>
          <a:p>
            <a:r>
              <a:rPr lang="en-AU" dirty="0"/>
              <a:t>SharePoint platform</a:t>
            </a:r>
          </a:p>
          <a:p>
            <a:r>
              <a:rPr lang="en-AU" dirty="0"/>
              <a:t>roll out in 2015, with ongoing enhancements</a:t>
            </a:r>
          </a:p>
          <a:p>
            <a:r>
              <a:rPr lang="en-AU" dirty="0"/>
              <a:t>Active student records held approx. 1200 registered students</a:t>
            </a:r>
          </a:p>
          <a:p>
            <a:r>
              <a:rPr lang="en-AU" dirty="0"/>
              <a:t>educational adjustment plans – online view and t PDF adjustment plans emailed to students. </a:t>
            </a:r>
          </a:p>
          <a:p>
            <a:r>
              <a:rPr lang="en-AU" dirty="0"/>
              <a:t>The DMS delivers end to end registration processes for Disability Services Unit as well as communication functions with students, Schools and Faculties and the Exams team.  It is integrated with the Central Student Management System and has reporting capability.</a:t>
            </a:r>
          </a:p>
          <a:p>
            <a:r>
              <a:rPr lang="en-AU" dirty="0"/>
              <a:t>enhancements – integration with the Student Central System (‘source of truth’), notification functionality, reporting disability categories and expiring medical documentation, online registration site, audit log &amp; report. </a:t>
            </a:r>
          </a:p>
          <a:p>
            <a:endParaRPr lang="en-AU" dirty="0"/>
          </a:p>
        </p:txBody>
      </p:sp>
    </p:spTree>
    <p:extLst>
      <p:ext uri="{BB962C8B-B14F-4D97-AF65-F5344CB8AC3E}">
        <p14:creationId xmlns:p14="http://schemas.microsoft.com/office/powerpoint/2010/main" val="240905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AC0D204-1E0E-490E-8C24-B1B85A07AE18}"/>
              </a:ext>
            </a:extLst>
          </p:cNvPr>
          <p:cNvGraphicFramePr>
            <a:graphicFrameLocks/>
          </p:cNvGraphicFramePr>
          <p:nvPr>
            <p:extLst>
              <p:ext uri="{D42A27DB-BD31-4B8C-83A1-F6EECF244321}">
                <p14:modId xmlns:p14="http://schemas.microsoft.com/office/powerpoint/2010/main" val="2081705093"/>
              </p:ext>
            </p:extLst>
          </p:nvPr>
        </p:nvGraphicFramePr>
        <p:xfrm>
          <a:off x="341152" y="327172"/>
          <a:ext cx="11509696" cy="5688815"/>
        </p:xfrm>
        <a:graphic>
          <a:graphicData uri="http://schemas.openxmlformats.org/drawingml/2006/table">
            <a:tbl>
              <a:tblPr firstRow="1" bandRow="1">
                <a:tableStyleId>{5C22544A-7EE6-4342-B048-85BDC9FD1C3A}</a:tableStyleId>
              </a:tblPr>
              <a:tblGrid>
                <a:gridCol w="917646">
                  <a:extLst>
                    <a:ext uri="{9D8B030D-6E8A-4147-A177-3AD203B41FA5}">
                      <a16:colId xmlns:a16="http://schemas.microsoft.com/office/drawing/2014/main" val="542800680"/>
                    </a:ext>
                  </a:extLst>
                </a:gridCol>
                <a:gridCol w="3871122">
                  <a:extLst>
                    <a:ext uri="{9D8B030D-6E8A-4147-A177-3AD203B41FA5}">
                      <a16:colId xmlns:a16="http://schemas.microsoft.com/office/drawing/2014/main" val="2038460077"/>
                    </a:ext>
                  </a:extLst>
                </a:gridCol>
                <a:gridCol w="1287023">
                  <a:extLst>
                    <a:ext uri="{9D8B030D-6E8A-4147-A177-3AD203B41FA5}">
                      <a16:colId xmlns:a16="http://schemas.microsoft.com/office/drawing/2014/main" val="770391302"/>
                    </a:ext>
                  </a:extLst>
                </a:gridCol>
                <a:gridCol w="5433905">
                  <a:extLst>
                    <a:ext uri="{9D8B030D-6E8A-4147-A177-3AD203B41FA5}">
                      <a16:colId xmlns:a16="http://schemas.microsoft.com/office/drawing/2014/main" val="866764176"/>
                    </a:ext>
                  </a:extLst>
                </a:gridCol>
              </a:tblGrid>
              <a:tr h="356440">
                <a:tc>
                  <a:txBody>
                    <a:bodyPr/>
                    <a:lstStyle/>
                    <a:p>
                      <a:endParaRPr lang="en-AU" dirty="0"/>
                    </a:p>
                  </a:txBody>
                  <a:tcPr/>
                </a:tc>
                <a:tc>
                  <a:txBody>
                    <a:bodyPr/>
                    <a:lstStyle/>
                    <a:p>
                      <a:r>
                        <a:rPr lang="en-AU" dirty="0"/>
                        <a:t>System Functionality</a:t>
                      </a:r>
                    </a:p>
                  </a:txBody>
                  <a:tcPr/>
                </a:tc>
                <a:tc>
                  <a:txBody>
                    <a:bodyPr/>
                    <a:lstStyle/>
                    <a:p>
                      <a:r>
                        <a:rPr lang="en-AU" dirty="0"/>
                        <a:t>Yes/No</a:t>
                      </a:r>
                    </a:p>
                  </a:txBody>
                  <a:tcPr/>
                </a:tc>
                <a:tc>
                  <a:txBody>
                    <a:bodyPr/>
                    <a:lstStyle/>
                    <a:p>
                      <a:r>
                        <a:rPr lang="en-AU" dirty="0"/>
                        <a:t>Comments</a:t>
                      </a:r>
                    </a:p>
                  </a:txBody>
                  <a:tcPr/>
                </a:tc>
                <a:extLst>
                  <a:ext uri="{0D108BD9-81ED-4DB2-BD59-A6C34878D82A}">
                    <a16:rowId xmlns:a16="http://schemas.microsoft.com/office/drawing/2014/main" val="3830580179"/>
                  </a:ext>
                </a:extLst>
              </a:tr>
              <a:tr h="712880">
                <a:tc>
                  <a:txBody>
                    <a:bodyPr/>
                    <a:lstStyle/>
                    <a:p>
                      <a:r>
                        <a:rPr lang="en-AU" sz="1400" dirty="0"/>
                        <a:t>1</a:t>
                      </a:r>
                    </a:p>
                  </a:txBody>
                  <a:tcPr/>
                </a:tc>
                <a:tc>
                  <a:txBody>
                    <a:bodyPr/>
                    <a:lstStyle/>
                    <a:p>
                      <a:r>
                        <a:rPr lang="en-AU" sz="1400" dirty="0"/>
                        <a:t>Online registration form</a:t>
                      </a:r>
                    </a:p>
                  </a:txBody>
                  <a:tcPr/>
                </a:tc>
                <a:tc>
                  <a:txBody>
                    <a:bodyPr/>
                    <a:lstStyle/>
                    <a:p>
                      <a:r>
                        <a:rPr lang="en-AU" sz="1400" dirty="0"/>
                        <a:t>Yes</a:t>
                      </a:r>
                    </a:p>
                  </a:txBody>
                  <a:tcPr/>
                </a:tc>
                <a:tc>
                  <a:txBody>
                    <a:bodyPr/>
                    <a:lstStyle/>
                    <a:p>
                      <a:r>
                        <a:rPr lang="en-AU" sz="1400" dirty="0"/>
                        <a:t>Separate site enabling student access that feeds into DMS (staff access only)</a:t>
                      </a:r>
                    </a:p>
                    <a:p>
                      <a:endParaRPr lang="en-AU" sz="1400" dirty="0"/>
                    </a:p>
                  </a:txBody>
                  <a:tcPr/>
                </a:tc>
                <a:extLst>
                  <a:ext uri="{0D108BD9-81ED-4DB2-BD59-A6C34878D82A}">
                    <a16:rowId xmlns:a16="http://schemas.microsoft.com/office/drawing/2014/main" val="910879791"/>
                  </a:ext>
                </a:extLst>
              </a:tr>
              <a:tr h="504957">
                <a:tc>
                  <a:txBody>
                    <a:bodyPr/>
                    <a:lstStyle/>
                    <a:p>
                      <a:r>
                        <a:rPr lang="en-AU" sz="1400" dirty="0"/>
                        <a:t>2</a:t>
                      </a:r>
                    </a:p>
                  </a:txBody>
                  <a:tcPr/>
                </a:tc>
                <a:tc>
                  <a:txBody>
                    <a:bodyPr/>
                    <a:lstStyle/>
                    <a:p>
                      <a:r>
                        <a:rPr lang="en-AU" sz="1400" dirty="0"/>
                        <a:t>Send / Receive email correspondence and display a log</a:t>
                      </a:r>
                    </a:p>
                  </a:txBody>
                  <a:tcPr/>
                </a:tc>
                <a:tc>
                  <a:txBody>
                    <a:bodyPr/>
                    <a:lstStyle/>
                    <a:p>
                      <a:r>
                        <a:rPr lang="en-AU" sz="1400" dirty="0"/>
                        <a:t>Yes</a:t>
                      </a:r>
                    </a:p>
                  </a:txBody>
                  <a:tcPr/>
                </a:tc>
                <a:tc>
                  <a:txBody>
                    <a:bodyPr/>
                    <a:lstStyle/>
                    <a:p>
                      <a:r>
                        <a:rPr lang="en-AU" sz="1400" dirty="0"/>
                        <a:t>Batch email</a:t>
                      </a:r>
                    </a:p>
                  </a:txBody>
                  <a:tcPr/>
                </a:tc>
                <a:extLst>
                  <a:ext uri="{0D108BD9-81ED-4DB2-BD59-A6C34878D82A}">
                    <a16:rowId xmlns:a16="http://schemas.microsoft.com/office/drawing/2014/main" val="1696757426"/>
                  </a:ext>
                </a:extLst>
              </a:tr>
              <a:tr h="712880">
                <a:tc>
                  <a:txBody>
                    <a:bodyPr/>
                    <a:lstStyle/>
                    <a:p>
                      <a:r>
                        <a:rPr lang="en-AU" sz="1400" dirty="0"/>
                        <a:t>3</a:t>
                      </a:r>
                    </a:p>
                  </a:txBody>
                  <a:tcPr/>
                </a:tc>
                <a:tc>
                  <a:txBody>
                    <a:bodyPr/>
                    <a:lstStyle/>
                    <a:p>
                      <a:r>
                        <a:rPr lang="en-AU" sz="1400" dirty="0"/>
                        <a:t>Configurable forms, back-office, emails (templates)</a:t>
                      </a:r>
                    </a:p>
                    <a:p>
                      <a:endParaRPr lang="en-AU" sz="1400" dirty="0"/>
                    </a:p>
                  </a:txBody>
                  <a:tcPr/>
                </a:tc>
                <a:tc>
                  <a:txBody>
                    <a:bodyPr/>
                    <a:lstStyle/>
                    <a:p>
                      <a:r>
                        <a:rPr lang="en-AU" sz="1400" dirty="0"/>
                        <a:t>Yes</a:t>
                      </a:r>
                    </a:p>
                  </a:txBody>
                  <a:tcPr/>
                </a:tc>
                <a:tc>
                  <a:txBody>
                    <a:bodyPr/>
                    <a:lstStyle/>
                    <a:p>
                      <a:endParaRPr lang="en-AU" sz="1400" dirty="0"/>
                    </a:p>
                  </a:txBody>
                  <a:tcPr/>
                </a:tc>
                <a:extLst>
                  <a:ext uri="{0D108BD9-81ED-4DB2-BD59-A6C34878D82A}">
                    <a16:rowId xmlns:a16="http://schemas.microsoft.com/office/drawing/2014/main" val="3421787210"/>
                  </a:ext>
                </a:extLst>
              </a:tr>
              <a:tr h="920803">
                <a:tc>
                  <a:txBody>
                    <a:bodyPr/>
                    <a:lstStyle/>
                    <a:p>
                      <a:r>
                        <a:rPr lang="en-AU" sz="1400" dirty="0"/>
                        <a:t>4</a:t>
                      </a:r>
                    </a:p>
                  </a:txBody>
                  <a:tcPr/>
                </a:tc>
                <a:tc>
                  <a:txBody>
                    <a:bodyPr/>
                    <a:lstStyle/>
                    <a:p>
                      <a:r>
                        <a:rPr lang="en-AU" sz="1400" dirty="0"/>
                        <a:t>Privacy &amp; Security – Separate access and permissions for different staff groups</a:t>
                      </a:r>
                    </a:p>
                    <a:p>
                      <a:endParaRPr lang="en-AU" sz="1400" dirty="0"/>
                    </a:p>
                  </a:txBody>
                  <a:tcPr/>
                </a:tc>
                <a:tc>
                  <a:txBody>
                    <a:bodyPr/>
                    <a:lstStyle/>
                    <a:p>
                      <a:r>
                        <a:rPr lang="en-AU" sz="1400" dirty="0"/>
                        <a:t>Yes</a:t>
                      </a:r>
                    </a:p>
                  </a:txBody>
                  <a:tcPr/>
                </a:tc>
                <a:tc>
                  <a:txBody>
                    <a:bodyPr/>
                    <a:lstStyle/>
                    <a:p>
                      <a:r>
                        <a:rPr lang="en-AU" sz="1400" dirty="0"/>
                        <a:t>Multiple User Groups</a:t>
                      </a:r>
                    </a:p>
                  </a:txBody>
                  <a:tcPr/>
                </a:tc>
                <a:extLst>
                  <a:ext uri="{0D108BD9-81ED-4DB2-BD59-A6C34878D82A}">
                    <a16:rowId xmlns:a16="http://schemas.microsoft.com/office/drawing/2014/main" val="572632048"/>
                  </a:ext>
                </a:extLst>
              </a:tr>
              <a:tr h="920803">
                <a:tc>
                  <a:txBody>
                    <a:bodyPr/>
                    <a:lstStyle/>
                    <a:p>
                      <a:r>
                        <a:rPr lang="en-AU" sz="1400" dirty="0"/>
                        <a:t>5</a:t>
                      </a:r>
                    </a:p>
                  </a:txBody>
                  <a:tcPr/>
                </a:tc>
                <a:tc>
                  <a:txBody>
                    <a:bodyPr/>
                    <a:lstStyle/>
                    <a:p>
                      <a:r>
                        <a:rPr lang="en-AU" sz="1400" dirty="0"/>
                        <a:t>Auto notifications / Alerts /reminders</a:t>
                      </a:r>
                    </a:p>
                  </a:txBody>
                  <a:tcPr/>
                </a:tc>
                <a:tc>
                  <a:txBody>
                    <a:bodyPr/>
                    <a:lstStyle/>
                    <a:p>
                      <a:r>
                        <a:rPr lang="en-AU" sz="1400" dirty="0"/>
                        <a:t>Yes</a:t>
                      </a:r>
                    </a:p>
                  </a:txBody>
                  <a:tcPr/>
                </a:tc>
                <a:tc>
                  <a:txBody>
                    <a:bodyPr/>
                    <a:lstStyle/>
                    <a:p>
                      <a:r>
                        <a:rPr lang="en-US" sz="1400" dirty="0"/>
                        <a:t>(E.g. Auto notification to the Disability Adviser for a call-back from an academic)</a:t>
                      </a:r>
                    </a:p>
                    <a:p>
                      <a:endParaRPr lang="en-AU" sz="1400" dirty="0"/>
                    </a:p>
                  </a:txBody>
                  <a:tcPr/>
                </a:tc>
                <a:extLst>
                  <a:ext uri="{0D108BD9-81ED-4DB2-BD59-A6C34878D82A}">
                    <a16:rowId xmlns:a16="http://schemas.microsoft.com/office/drawing/2014/main" val="2818910304"/>
                  </a:ext>
                </a:extLst>
              </a:tr>
              <a:tr h="712880">
                <a:tc>
                  <a:txBody>
                    <a:bodyPr/>
                    <a:lstStyle/>
                    <a:p>
                      <a:r>
                        <a:rPr lang="en-AU" sz="1400" dirty="0"/>
                        <a:t>6</a:t>
                      </a:r>
                    </a:p>
                  </a:txBody>
                  <a:tcPr/>
                </a:tc>
                <a:tc>
                  <a:txBody>
                    <a:bodyPr/>
                    <a:lstStyle/>
                    <a:p>
                      <a:r>
                        <a:rPr lang="en-AU" sz="1400" dirty="0"/>
                        <a:t>Integration with Student system</a:t>
                      </a:r>
                    </a:p>
                    <a:p>
                      <a:endParaRPr lang="en-AU" sz="1400" dirty="0"/>
                    </a:p>
                  </a:txBody>
                  <a:tcPr/>
                </a:tc>
                <a:tc>
                  <a:txBody>
                    <a:bodyPr/>
                    <a:lstStyle/>
                    <a:p>
                      <a:r>
                        <a:rPr lang="en-AU" sz="1400" dirty="0"/>
                        <a:t>Yes</a:t>
                      </a:r>
                    </a:p>
                  </a:txBody>
                  <a:tcPr/>
                </a:tc>
                <a:tc>
                  <a:txBody>
                    <a:bodyPr/>
                    <a:lstStyle/>
                    <a:p>
                      <a:r>
                        <a:rPr lang="en-AU" sz="1400" dirty="0"/>
                        <a:t>course details, program, school, faculty, admit type, academic status and study load</a:t>
                      </a:r>
                    </a:p>
                  </a:txBody>
                  <a:tcPr/>
                </a:tc>
                <a:extLst>
                  <a:ext uri="{0D108BD9-81ED-4DB2-BD59-A6C34878D82A}">
                    <a16:rowId xmlns:a16="http://schemas.microsoft.com/office/drawing/2014/main" val="1184433310"/>
                  </a:ext>
                </a:extLst>
              </a:tr>
              <a:tr h="787369">
                <a:tc>
                  <a:txBody>
                    <a:bodyPr/>
                    <a:lstStyle/>
                    <a:p>
                      <a:r>
                        <a:rPr lang="en-AU" sz="1400" dirty="0"/>
                        <a:t>7</a:t>
                      </a:r>
                    </a:p>
                  </a:txBody>
                  <a:tcPr/>
                </a:tc>
                <a:tc>
                  <a:txBody>
                    <a:bodyPr/>
                    <a:lstStyle/>
                    <a:p>
                      <a:r>
                        <a:rPr lang="en-AU" sz="1400" dirty="0"/>
                        <a:t>Current Student information</a:t>
                      </a:r>
                    </a:p>
                  </a:txBody>
                  <a:tcPr/>
                </a:tc>
                <a:tc>
                  <a:txBody>
                    <a:bodyPr/>
                    <a:lstStyle/>
                    <a:p>
                      <a:r>
                        <a:rPr lang="en-AU" sz="1400" dirty="0"/>
                        <a:t>Yes</a:t>
                      </a:r>
                    </a:p>
                  </a:txBody>
                  <a:tcPr/>
                </a:tc>
                <a:tc>
                  <a:txBody>
                    <a:bodyPr/>
                    <a:lstStyle/>
                    <a:p>
                      <a:r>
                        <a:rPr lang="en-AU" sz="1400" dirty="0"/>
                        <a:t>DOB, name, email &amp; phone, start date University from University centralised database</a:t>
                      </a:r>
                    </a:p>
                  </a:txBody>
                  <a:tcPr/>
                </a:tc>
                <a:extLst>
                  <a:ext uri="{0D108BD9-81ED-4DB2-BD59-A6C34878D82A}">
                    <a16:rowId xmlns:a16="http://schemas.microsoft.com/office/drawing/2014/main" val="2733735292"/>
                  </a:ext>
                </a:extLst>
              </a:tr>
            </a:tbl>
          </a:graphicData>
        </a:graphic>
      </p:graphicFrame>
    </p:spTree>
    <p:extLst>
      <p:ext uri="{BB962C8B-B14F-4D97-AF65-F5344CB8AC3E}">
        <p14:creationId xmlns:p14="http://schemas.microsoft.com/office/powerpoint/2010/main" val="3584798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id="{95490111-A7A9-44B3-90C3-9534E39C45F2}"/>
              </a:ext>
            </a:extLst>
          </p:cNvPr>
          <p:cNvGraphicFramePr>
            <a:graphicFrameLocks/>
          </p:cNvGraphicFramePr>
          <p:nvPr>
            <p:extLst>
              <p:ext uri="{D42A27DB-BD31-4B8C-83A1-F6EECF244321}">
                <p14:modId xmlns:p14="http://schemas.microsoft.com/office/powerpoint/2010/main" val="1033640134"/>
              </p:ext>
            </p:extLst>
          </p:nvPr>
        </p:nvGraphicFramePr>
        <p:xfrm>
          <a:off x="411060" y="352339"/>
          <a:ext cx="11509696" cy="4958504"/>
        </p:xfrm>
        <a:graphic>
          <a:graphicData uri="http://schemas.openxmlformats.org/drawingml/2006/table">
            <a:tbl>
              <a:tblPr firstRow="1" bandRow="1">
                <a:tableStyleId>{5C22544A-7EE6-4342-B048-85BDC9FD1C3A}</a:tableStyleId>
              </a:tblPr>
              <a:tblGrid>
                <a:gridCol w="914157">
                  <a:extLst>
                    <a:ext uri="{9D8B030D-6E8A-4147-A177-3AD203B41FA5}">
                      <a16:colId xmlns:a16="http://schemas.microsoft.com/office/drawing/2014/main" val="542800680"/>
                    </a:ext>
                  </a:extLst>
                </a:gridCol>
                <a:gridCol w="3874611">
                  <a:extLst>
                    <a:ext uri="{9D8B030D-6E8A-4147-A177-3AD203B41FA5}">
                      <a16:colId xmlns:a16="http://schemas.microsoft.com/office/drawing/2014/main" val="2038460077"/>
                    </a:ext>
                  </a:extLst>
                </a:gridCol>
                <a:gridCol w="1287023">
                  <a:extLst>
                    <a:ext uri="{9D8B030D-6E8A-4147-A177-3AD203B41FA5}">
                      <a16:colId xmlns:a16="http://schemas.microsoft.com/office/drawing/2014/main" val="770391302"/>
                    </a:ext>
                  </a:extLst>
                </a:gridCol>
                <a:gridCol w="5433905">
                  <a:extLst>
                    <a:ext uri="{9D8B030D-6E8A-4147-A177-3AD203B41FA5}">
                      <a16:colId xmlns:a16="http://schemas.microsoft.com/office/drawing/2014/main" val="866764176"/>
                    </a:ext>
                  </a:extLst>
                </a:gridCol>
              </a:tblGrid>
              <a:tr h="344972">
                <a:tc>
                  <a:txBody>
                    <a:bodyPr/>
                    <a:lstStyle/>
                    <a:p>
                      <a:endParaRPr lang="en-AU" dirty="0"/>
                    </a:p>
                  </a:txBody>
                  <a:tcPr/>
                </a:tc>
                <a:tc>
                  <a:txBody>
                    <a:bodyPr/>
                    <a:lstStyle/>
                    <a:p>
                      <a:r>
                        <a:rPr lang="en-AU" dirty="0"/>
                        <a:t>System Functionality</a:t>
                      </a:r>
                    </a:p>
                  </a:txBody>
                  <a:tcPr/>
                </a:tc>
                <a:tc>
                  <a:txBody>
                    <a:bodyPr/>
                    <a:lstStyle/>
                    <a:p>
                      <a:r>
                        <a:rPr lang="en-AU" dirty="0"/>
                        <a:t>Yes/No</a:t>
                      </a:r>
                    </a:p>
                  </a:txBody>
                  <a:tcPr/>
                </a:tc>
                <a:tc>
                  <a:txBody>
                    <a:bodyPr/>
                    <a:lstStyle/>
                    <a:p>
                      <a:r>
                        <a:rPr lang="en-AU" dirty="0"/>
                        <a:t>Comments</a:t>
                      </a:r>
                    </a:p>
                  </a:txBody>
                  <a:tcPr/>
                </a:tc>
                <a:extLst>
                  <a:ext uri="{0D108BD9-81ED-4DB2-BD59-A6C34878D82A}">
                    <a16:rowId xmlns:a16="http://schemas.microsoft.com/office/drawing/2014/main" val="3830580179"/>
                  </a:ext>
                </a:extLst>
              </a:tr>
              <a:tr h="891178">
                <a:tc>
                  <a:txBody>
                    <a:bodyPr/>
                    <a:lstStyle/>
                    <a:p>
                      <a:r>
                        <a:rPr lang="en-AU" sz="1400" dirty="0"/>
                        <a:t>8</a:t>
                      </a:r>
                    </a:p>
                  </a:txBody>
                  <a:tcPr/>
                </a:tc>
                <a:tc>
                  <a:txBody>
                    <a:bodyPr/>
                    <a:lstStyle/>
                    <a:p>
                      <a:r>
                        <a:rPr lang="en-AU" sz="1400" dirty="0"/>
                        <a:t>Reports &amp; Dashboards</a:t>
                      </a:r>
                    </a:p>
                  </a:txBody>
                  <a:tcPr/>
                </a:tc>
                <a:tc>
                  <a:txBody>
                    <a:bodyPr/>
                    <a:lstStyle/>
                    <a:p>
                      <a:r>
                        <a:rPr lang="en-AU" sz="1400" dirty="0"/>
                        <a:t>Yes</a:t>
                      </a:r>
                    </a:p>
                  </a:txBody>
                  <a:tcPr/>
                </a:tc>
                <a:tc>
                  <a:txBody>
                    <a:bodyPr/>
                    <a:lstStyle/>
                    <a:p>
                      <a:r>
                        <a:rPr lang="en-AU" sz="1400" dirty="0"/>
                        <a:t>Exams report, disability categories report, expiring medical docs, accessibility requirements report</a:t>
                      </a:r>
                    </a:p>
                  </a:txBody>
                  <a:tcPr/>
                </a:tc>
                <a:extLst>
                  <a:ext uri="{0D108BD9-81ED-4DB2-BD59-A6C34878D82A}">
                    <a16:rowId xmlns:a16="http://schemas.microsoft.com/office/drawing/2014/main" val="910879791"/>
                  </a:ext>
                </a:extLst>
              </a:tr>
              <a:tr h="689944">
                <a:tc>
                  <a:txBody>
                    <a:bodyPr/>
                    <a:lstStyle/>
                    <a:p>
                      <a:r>
                        <a:rPr lang="en-AU" sz="1400" dirty="0"/>
                        <a:t>9</a:t>
                      </a:r>
                    </a:p>
                  </a:txBody>
                  <a:tcPr/>
                </a:tc>
                <a:tc>
                  <a:txBody>
                    <a:bodyPr/>
                    <a:lstStyle/>
                    <a:p>
                      <a:r>
                        <a:rPr lang="en-US" sz="1400" dirty="0"/>
                        <a:t>A case management system, which disseminates the students’ adjustments to relevant departments/faculties</a:t>
                      </a:r>
                    </a:p>
                    <a:p>
                      <a:endParaRPr lang="en-AU" sz="1400" dirty="0"/>
                    </a:p>
                  </a:txBody>
                  <a:tcPr/>
                </a:tc>
                <a:tc>
                  <a:txBody>
                    <a:bodyPr/>
                    <a:lstStyle/>
                    <a:p>
                      <a:r>
                        <a:rPr lang="en-AU" sz="1400" dirty="0"/>
                        <a:t>Yes</a:t>
                      </a:r>
                    </a:p>
                  </a:txBody>
                  <a:tcPr/>
                </a:tc>
                <a:tc>
                  <a:txBody>
                    <a:bodyPr/>
                    <a:lstStyle/>
                    <a:p>
                      <a:r>
                        <a:rPr lang="en-US" sz="1400" dirty="0"/>
                        <a:t>Adjustment information is recorded and is used to populate students adjustment plan [Letter of Support]</a:t>
                      </a:r>
                    </a:p>
                  </a:txBody>
                  <a:tcPr/>
                </a:tc>
                <a:extLst>
                  <a:ext uri="{0D108BD9-81ED-4DB2-BD59-A6C34878D82A}">
                    <a16:rowId xmlns:a16="http://schemas.microsoft.com/office/drawing/2014/main" val="1696757426"/>
                  </a:ext>
                </a:extLst>
              </a:tr>
              <a:tr h="1293646">
                <a:tc>
                  <a:txBody>
                    <a:bodyPr/>
                    <a:lstStyle/>
                    <a:p>
                      <a:r>
                        <a:rPr lang="en-AU" sz="1400" dirty="0"/>
                        <a:t>10</a:t>
                      </a:r>
                    </a:p>
                  </a:txBody>
                  <a:tcPr/>
                </a:tc>
                <a:tc>
                  <a:txBody>
                    <a:bodyPr/>
                    <a:lstStyle/>
                    <a:p>
                      <a:r>
                        <a:rPr lang="en-US" sz="1400" dirty="0"/>
                        <a:t>Repository for student records (medical documentation, release of information), adjustment plans, case notes, accessibility requirements</a:t>
                      </a:r>
                    </a:p>
                    <a:p>
                      <a:endParaRPr lang="en-AU" sz="1400" dirty="0"/>
                    </a:p>
                  </a:txBody>
                  <a:tcPr/>
                </a:tc>
                <a:tc>
                  <a:txBody>
                    <a:bodyPr/>
                    <a:lstStyle/>
                    <a:p>
                      <a:r>
                        <a:rPr lang="en-AU" sz="1400" dirty="0"/>
                        <a:t>Yes</a:t>
                      </a:r>
                    </a:p>
                  </a:txBody>
                  <a:tcPr/>
                </a:tc>
                <a:tc>
                  <a:txBody>
                    <a:bodyPr/>
                    <a:lstStyle/>
                    <a:p>
                      <a:r>
                        <a:rPr lang="en-US" sz="1400" dirty="0"/>
                        <a:t>Medical documentation – issue date and expiry date recorded</a:t>
                      </a:r>
                    </a:p>
                    <a:p>
                      <a:endParaRPr lang="en-AU" sz="1400" dirty="0"/>
                    </a:p>
                  </a:txBody>
                  <a:tcPr/>
                </a:tc>
                <a:extLst>
                  <a:ext uri="{0D108BD9-81ED-4DB2-BD59-A6C34878D82A}">
                    <a16:rowId xmlns:a16="http://schemas.microsoft.com/office/drawing/2014/main" val="3421787210"/>
                  </a:ext>
                </a:extLst>
              </a:tr>
              <a:tr h="689944">
                <a:tc>
                  <a:txBody>
                    <a:bodyPr/>
                    <a:lstStyle/>
                    <a:p>
                      <a:r>
                        <a:rPr lang="en-AU" sz="1400" dirty="0"/>
                        <a:t>11</a:t>
                      </a:r>
                    </a:p>
                  </a:txBody>
                  <a:tcPr/>
                </a:tc>
                <a:tc>
                  <a:txBody>
                    <a:bodyPr/>
                    <a:lstStyle/>
                    <a:p>
                      <a:r>
                        <a:rPr lang="en-AU" sz="1400" dirty="0"/>
                        <a:t>Referrals</a:t>
                      </a:r>
                    </a:p>
                    <a:p>
                      <a:endParaRPr lang="en-AU" sz="1400" dirty="0"/>
                    </a:p>
                  </a:txBody>
                  <a:tcPr/>
                </a:tc>
                <a:tc>
                  <a:txBody>
                    <a:bodyPr/>
                    <a:lstStyle/>
                    <a:p>
                      <a:r>
                        <a:rPr lang="en-AU" sz="1400" dirty="0"/>
                        <a:t>Yes</a:t>
                      </a:r>
                    </a:p>
                  </a:txBody>
                  <a:tcPr/>
                </a:tc>
                <a:tc>
                  <a:txBody>
                    <a:bodyPr/>
                    <a:lstStyle/>
                    <a:p>
                      <a:r>
                        <a:rPr lang="en-US" sz="1400" dirty="0"/>
                        <a:t>Record of referral to counselling &amp; psychology, Health service, other etc. </a:t>
                      </a:r>
                    </a:p>
                    <a:p>
                      <a:endParaRPr lang="en-AU" sz="1400" dirty="0"/>
                    </a:p>
                  </a:txBody>
                  <a:tcPr/>
                </a:tc>
                <a:extLst>
                  <a:ext uri="{0D108BD9-81ED-4DB2-BD59-A6C34878D82A}">
                    <a16:rowId xmlns:a16="http://schemas.microsoft.com/office/drawing/2014/main" val="572632048"/>
                  </a:ext>
                </a:extLst>
              </a:tr>
              <a:tr h="287477">
                <a:tc>
                  <a:txBody>
                    <a:bodyPr/>
                    <a:lstStyle/>
                    <a:p>
                      <a:r>
                        <a:rPr lang="en-AU" sz="1400" dirty="0"/>
                        <a:t>12</a:t>
                      </a:r>
                    </a:p>
                  </a:txBody>
                  <a:tcPr/>
                </a:tc>
                <a:tc>
                  <a:txBody>
                    <a:bodyPr/>
                    <a:lstStyle/>
                    <a:p>
                      <a:r>
                        <a:rPr lang="en-AU" sz="1400" dirty="0"/>
                        <a:t>End-to-end service delivery</a:t>
                      </a:r>
                    </a:p>
                  </a:txBody>
                  <a:tcPr/>
                </a:tc>
                <a:tc>
                  <a:txBody>
                    <a:bodyPr/>
                    <a:lstStyle/>
                    <a:p>
                      <a:r>
                        <a:rPr lang="en-AU" sz="1400" dirty="0"/>
                        <a:t>Yes</a:t>
                      </a:r>
                    </a:p>
                  </a:txBody>
                  <a:tcPr/>
                </a:tc>
                <a:tc>
                  <a:txBody>
                    <a:bodyPr/>
                    <a:lstStyle/>
                    <a:p>
                      <a:r>
                        <a:rPr lang="en-AU" sz="1400" dirty="0"/>
                        <a:t>Benefits for Students: Streamlined delivery with accuracy and timeliness of sending out adjustment plans to students each session</a:t>
                      </a:r>
                    </a:p>
                  </a:txBody>
                  <a:tcPr/>
                </a:tc>
                <a:extLst>
                  <a:ext uri="{0D108BD9-81ED-4DB2-BD59-A6C34878D82A}">
                    <a16:rowId xmlns:a16="http://schemas.microsoft.com/office/drawing/2014/main" val="2818910304"/>
                  </a:ext>
                </a:extLst>
              </a:tr>
            </a:tbl>
          </a:graphicData>
        </a:graphic>
      </p:graphicFrame>
    </p:spTree>
    <p:extLst>
      <p:ext uri="{BB962C8B-B14F-4D97-AF65-F5344CB8AC3E}">
        <p14:creationId xmlns:p14="http://schemas.microsoft.com/office/powerpoint/2010/main" val="3094688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3E843-7009-457C-828E-8EDD7656B746}"/>
              </a:ext>
            </a:extLst>
          </p:cNvPr>
          <p:cNvSpPr>
            <a:spLocks noGrp="1"/>
          </p:cNvSpPr>
          <p:nvPr>
            <p:ph type="title"/>
          </p:nvPr>
        </p:nvSpPr>
        <p:spPr>
          <a:xfrm>
            <a:off x="1130301" y="827490"/>
            <a:ext cx="9473384" cy="564165"/>
          </a:xfrm>
        </p:spPr>
        <p:txBody>
          <a:bodyPr>
            <a:normAutofit/>
          </a:bodyPr>
          <a:lstStyle/>
          <a:p>
            <a:r>
              <a:rPr lang="en-AU" sz="2800" dirty="0"/>
              <a:t>DMS: Student profile</a:t>
            </a:r>
          </a:p>
        </p:txBody>
      </p:sp>
      <p:pic>
        <p:nvPicPr>
          <p:cNvPr id="6" name="Content Placeholder 5" descr="A screenshot of a computer&#10;&#10;Description generated with very high confidence">
            <a:extLst>
              <a:ext uri="{FF2B5EF4-FFF2-40B4-BE49-F238E27FC236}">
                <a16:creationId xmlns:a16="http://schemas.microsoft.com/office/drawing/2014/main" id="{EA502EE9-0A0D-4C1A-AC43-1F2006F6A3BA}"/>
              </a:ext>
            </a:extLst>
          </p:cNvPr>
          <p:cNvPicPr>
            <a:picLocks noGrp="1" noChangeAspect="1"/>
          </p:cNvPicPr>
          <p:nvPr>
            <p:ph idx="1"/>
          </p:nvPr>
        </p:nvPicPr>
        <p:blipFill>
          <a:blip r:embed="rId2"/>
          <a:stretch>
            <a:fillRect/>
          </a:stretch>
        </p:blipFill>
        <p:spPr>
          <a:xfrm>
            <a:off x="1240971" y="1391656"/>
            <a:ext cx="9362714" cy="4747888"/>
          </a:xfrm>
        </p:spPr>
      </p:pic>
    </p:spTree>
    <p:extLst>
      <p:ext uri="{BB962C8B-B14F-4D97-AF65-F5344CB8AC3E}">
        <p14:creationId xmlns:p14="http://schemas.microsoft.com/office/powerpoint/2010/main" val="1938550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566A2-8AF5-4D39-B5DC-3E0B78830F07}"/>
              </a:ext>
            </a:extLst>
          </p:cNvPr>
          <p:cNvSpPr>
            <a:spLocks noGrp="1"/>
          </p:cNvSpPr>
          <p:nvPr>
            <p:ph type="title"/>
          </p:nvPr>
        </p:nvSpPr>
        <p:spPr>
          <a:xfrm>
            <a:off x="1130270" y="953324"/>
            <a:ext cx="9603275" cy="642211"/>
          </a:xfrm>
        </p:spPr>
        <p:txBody>
          <a:bodyPr/>
          <a:lstStyle/>
          <a:p>
            <a:r>
              <a:rPr lang="en-AU" dirty="0"/>
              <a:t>DMS: Student profile</a:t>
            </a:r>
          </a:p>
        </p:txBody>
      </p:sp>
      <p:pic>
        <p:nvPicPr>
          <p:cNvPr id="5" name="Content Placeholder 4" descr="A screenshot of a social media post&#10;&#10;Description generated with very high confidence">
            <a:extLst>
              <a:ext uri="{FF2B5EF4-FFF2-40B4-BE49-F238E27FC236}">
                <a16:creationId xmlns:a16="http://schemas.microsoft.com/office/drawing/2014/main" id="{E595AB05-6940-444E-976E-3260269793D1}"/>
              </a:ext>
            </a:extLst>
          </p:cNvPr>
          <p:cNvPicPr>
            <a:picLocks noGrp="1" noChangeAspect="1"/>
          </p:cNvPicPr>
          <p:nvPr>
            <p:ph idx="1"/>
          </p:nvPr>
        </p:nvPicPr>
        <p:blipFill>
          <a:blip r:embed="rId2"/>
          <a:stretch>
            <a:fillRect/>
          </a:stretch>
        </p:blipFill>
        <p:spPr>
          <a:xfrm>
            <a:off x="1458455" y="1595535"/>
            <a:ext cx="9216924" cy="4413378"/>
          </a:xfrm>
        </p:spPr>
      </p:pic>
    </p:spTree>
    <p:extLst>
      <p:ext uri="{BB962C8B-B14F-4D97-AF65-F5344CB8AC3E}">
        <p14:creationId xmlns:p14="http://schemas.microsoft.com/office/powerpoint/2010/main" val="2619635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35EF0-05AE-4960-B102-FADCDA1EF154}"/>
              </a:ext>
            </a:extLst>
          </p:cNvPr>
          <p:cNvSpPr>
            <a:spLocks noGrp="1"/>
          </p:cNvSpPr>
          <p:nvPr>
            <p:ph type="title"/>
          </p:nvPr>
        </p:nvSpPr>
        <p:spPr>
          <a:xfrm>
            <a:off x="1130270" y="953325"/>
            <a:ext cx="9603275" cy="565082"/>
          </a:xfrm>
        </p:spPr>
        <p:txBody>
          <a:bodyPr/>
          <a:lstStyle/>
          <a:p>
            <a:r>
              <a:rPr lang="en-AU" dirty="0"/>
              <a:t>Privacy - Permissions</a:t>
            </a:r>
          </a:p>
        </p:txBody>
      </p:sp>
      <p:sp>
        <p:nvSpPr>
          <p:cNvPr id="3" name="Content Placeholder 2">
            <a:extLst>
              <a:ext uri="{FF2B5EF4-FFF2-40B4-BE49-F238E27FC236}">
                <a16:creationId xmlns:a16="http://schemas.microsoft.com/office/drawing/2014/main" id="{093826E4-0ABA-44E7-82D9-FE1991788FF5}"/>
              </a:ext>
            </a:extLst>
          </p:cNvPr>
          <p:cNvSpPr>
            <a:spLocks noGrp="1"/>
          </p:cNvSpPr>
          <p:nvPr>
            <p:ph idx="1"/>
          </p:nvPr>
        </p:nvSpPr>
        <p:spPr>
          <a:xfrm>
            <a:off x="1130270" y="1518406"/>
            <a:ext cx="9603275" cy="4513278"/>
          </a:xfrm>
        </p:spPr>
        <p:txBody>
          <a:bodyPr>
            <a:normAutofit/>
          </a:bodyPr>
          <a:lstStyle/>
          <a:p>
            <a:r>
              <a:rPr lang="en-AU" dirty="0"/>
              <a:t>the DMS builds on collaborative learning and teaching relationships with Schools and Faculties by enabling </a:t>
            </a:r>
            <a:r>
              <a:rPr lang="en-AU" i="1" dirty="0"/>
              <a:t>multiple user groups </a:t>
            </a:r>
            <a:r>
              <a:rPr lang="en-AU" dirty="0"/>
              <a:t>to access online adjustment information while maintaining the privacy and integrity of more sensitive records such as medical documentation and case notes within the Unit</a:t>
            </a:r>
          </a:p>
          <a:p>
            <a:r>
              <a:rPr lang="en-AU" dirty="0"/>
              <a:t>SiMs [Student Central System] are read-only to enable a ‘single source of truth, i.e. accuracy</a:t>
            </a:r>
          </a:p>
          <a:p>
            <a:r>
              <a:rPr lang="en-AU" dirty="0"/>
              <a:t>Educational Adjustment records, case notes etc., are edit fields – DA only</a:t>
            </a:r>
          </a:p>
          <a:p>
            <a:r>
              <a:rPr lang="en-AU" dirty="0"/>
              <a:t>Compliance &amp; quality controls i.e. audit log/reporting [recommended to track changes in the system]</a:t>
            </a:r>
          </a:p>
          <a:p>
            <a:endParaRPr lang="en-AU" dirty="0"/>
          </a:p>
        </p:txBody>
      </p:sp>
    </p:spTree>
    <p:extLst>
      <p:ext uri="{BB962C8B-B14F-4D97-AF65-F5344CB8AC3E}">
        <p14:creationId xmlns:p14="http://schemas.microsoft.com/office/powerpoint/2010/main" val="215886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A8C7B-6D40-44EB-B9D0-12D535482E5F}"/>
              </a:ext>
            </a:extLst>
          </p:cNvPr>
          <p:cNvSpPr>
            <a:spLocks noGrp="1"/>
          </p:cNvSpPr>
          <p:nvPr>
            <p:ph type="title"/>
          </p:nvPr>
        </p:nvSpPr>
        <p:spPr>
          <a:xfrm>
            <a:off x="1130270" y="953324"/>
            <a:ext cx="9603275" cy="749641"/>
          </a:xfrm>
        </p:spPr>
        <p:txBody>
          <a:bodyPr>
            <a:normAutofit fontScale="90000"/>
          </a:bodyPr>
          <a:lstStyle/>
          <a:p>
            <a:r>
              <a:rPr lang="en-AU" dirty="0"/>
              <a:t>Multiple user groups – Stakeholders</a:t>
            </a:r>
            <a:br>
              <a:rPr lang="en-AU" dirty="0"/>
            </a:br>
            <a:endParaRPr lang="en-AU" dirty="0"/>
          </a:p>
        </p:txBody>
      </p:sp>
      <p:sp>
        <p:nvSpPr>
          <p:cNvPr id="3" name="Content Placeholder 2">
            <a:extLst>
              <a:ext uri="{FF2B5EF4-FFF2-40B4-BE49-F238E27FC236}">
                <a16:creationId xmlns:a16="http://schemas.microsoft.com/office/drawing/2014/main" id="{9CB8ECAC-BA53-4570-89E3-96E6A33D56B7}"/>
              </a:ext>
            </a:extLst>
          </p:cNvPr>
          <p:cNvSpPr>
            <a:spLocks noGrp="1"/>
          </p:cNvSpPr>
          <p:nvPr>
            <p:ph idx="1"/>
          </p:nvPr>
        </p:nvSpPr>
        <p:spPr>
          <a:xfrm>
            <a:off x="1023458" y="1551962"/>
            <a:ext cx="9710088" cy="4352713"/>
          </a:xfrm>
        </p:spPr>
        <p:txBody>
          <a:bodyPr>
            <a:normAutofit/>
          </a:bodyPr>
          <a:lstStyle/>
          <a:p>
            <a:r>
              <a:rPr lang="en-AU" dirty="0"/>
              <a:t>Identify early who your stakeholders are because that will determine your user groups and how you set up your permissions</a:t>
            </a:r>
          </a:p>
          <a:p>
            <a:r>
              <a:rPr lang="en-AU" dirty="0"/>
              <a:t>Who can see adjustment information in DMS?</a:t>
            </a:r>
          </a:p>
          <a:p>
            <a:r>
              <a:rPr lang="en-AU" dirty="0"/>
              <a:t>ALL DMS users who have permission can access the system BUT have different ‘views’</a:t>
            </a:r>
          </a:p>
          <a:p>
            <a:r>
              <a:rPr lang="en-AU" dirty="0"/>
              <a:t>Hierarchical permission structure</a:t>
            </a:r>
          </a:p>
          <a:p>
            <a:r>
              <a:rPr lang="en-AU" dirty="0"/>
              <a:t>Automated access for Academics</a:t>
            </a:r>
          </a:p>
          <a:p>
            <a:r>
              <a:rPr lang="en-AU" dirty="0"/>
              <a:t>Multiple formats – online view &amp; printable documents</a:t>
            </a:r>
          </a:p>
          <a:p>
            <a:endParaRPr lang="en-AU" dirty="0"/>
          </a:p>
        </p:txBody>
      </p:sp>
    </p:spTree>
    <p:extLst>
      <p:ext uri="{BB962C8B-B14F-4D97-AF65-F5344CB8AC3E}">
        <p14:creationId xmlns:p14="http://schemas.microsoft.com/office/powerpoint/2010/main" val="407954124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otalTime>77</TotalTime>
  <Words>741</Words>
  <Application>Microsoft Office PowerPoint</Application>
  <PresentationFormat>Widescreen</PresentationFormat>
  <Paragraphs>94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Sommet Bold</vt:lpstr>
      <vt:lpstr>Gallery</vt:lpstr>
      <vt:lpstr>PowerPoint Presentation</vt:lpstr>
      <vt:lpstr>Topics:</vt:lpstr>
      <vt:lpstr>Building a Disability Management System from the ground up: taking into consideration privacy, multiple user groups, and record management principles  DMS: Context</vt:lpstr>
      <vt:lpstr>PowerPoint Presentation</vt:lpstr>
      <vt:lpstr>PowerPoint Presentation</vt:lpstr>
      <vt:lpstr>DMS: Student profile</vt:lpstr>
      <vt:lpstr>DMS: Student profile</vt:lpstr>
      <vt:lpstr>Privacy - Permissions</vt:lpstr>
      <vt:lpstr>Multiple user groups – Stakeholders </vt:lpstr>
      <vt:lpstr>Record management Principles – Lessons learnt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Kerr</dc:creator>
  <cp:lastModifiedBy>Michelle Kerr</cp:lastModifiedBy>
  <cp:revision>21</cp:revision>
  <dcterms:created xsi:type="dcterms:W3CDTF">2018-12-04T07:04:02Z</dcterms:created>
  <dcterms:modified xsi:type="dcterms:W3CDTF">2018-12-13T21:51:41Z</dcterms:modified>
</cp:coreProperties>
</file>