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2"/>
  </p:notesMasterIdLst>
  <p:handoutMasterIdLst>
    <p:handoutMasterId r:id="rId23"/>
  </p:handoutMasterIdLst>
  <p:sldIdLst>
    <p:sldId id="256" r:id="rId2"/>
    <p:sldId id="283" r:id="rId3"/>
    <p:sldId id="284" r:id="rId4"/>
    <p:sldId id="269" r:id="rId5"/>
    <p:sldId id="264" r:id="rId6"/>
    <p:sldId id="294" r:id="rId7"/>
    <p:sldId id="1150" r:id="rId8"/>
    <p:sldId id="293" r:id="rId9"/>
    <p:sldId id="1169" r:id="rId10"/>
    <p:sldId id="295" r:id="rId11"/>
    <p:sldId id="296" r:id="rId12"/>
    <p:sldId id="298" r:id="rId13"/>
    <p:sldId id="1172" r:id="rId14"/>
    <p:sldId id="281" r:id="rId15"/>
    <p:sldId id="1171" r:id="rId16"/>
    <p:sldId id="282" r:id="rId17"/>
    <p:sldId id="1170" r:id="rId18"/>
    <p:sldId id="289" r:id="rId19"/>
    <p:sldId id="1174" r:id="rId20"/>
    <p:sldId id="288"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D4E2"/>
    <a:srgbClr val="1F4164"/>
    <a:srgbClr val="DA0012"/>
    <a:srgbClr val="CD0A20"/>
    <a:srgbClr val="D90011"/>
    <a:srgbClr val="CD0920"/>
    <a:srgbClr val="D701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38"/>
    <p:restoredTop sz="70888" autoAdjust="0"/>
  </p:normalViewPr>
  <p:slideViewPr>
    <p:cSldViewPr snapToGrid="0" snapToObjects="1">
      <p:cViewPr varScale="1">
        <p:scale>
          <a:sx n="111" d="100"/>
          <a:sy n="111" d="100"/>
        </p:scale>
        <p:origin x="77" y="413"/>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17425102968664"/>
          <c:y val="5.593572553639263E-2"/>
          <c:w val="0.86630206613683269"/>
          <c:h val="0.76851911629365643"/>
        </c:manualLayout>
      </c:layout>
      <c:barChart>
        <c:barDir val="col"/>
        <c:grouping val="clustered"/>
        <c:varyColors val="0"/>
        <c:ser>
          <c:idx val="0"/>
          <c:order val="0"/>
          <c:tx>
            <c:strRef>
              <c:f>Sheet1!$B$1</c:f>
              <c:strCache>
                <c:ptCount val="1"/>
                <c:pt idx="0">
                  <c:v>Likely to share?</c:v>
                </c:pt>
              </c:strCache>
            </c:strRef>
          </c:tx>
          <c:spPr>
            <a:solidFill>
              <a:srgbClr val="1F4164"/>
            </a:solidFill>
            <a:ln>
              <a:noFill/>
            </a:ln>
            <a:effectLst/>
          </c:spPr>
          <c:invertIfNegative val="0"/>
          <c:dPt>
            <c:idx val="1"/>
            <c:invertIfNegative val="0"/>
            <c:bubble3D val="0"/>
            <c:spPr>
              <a:solidFill>
                <a:srgbClr val="00B0F0"/>
              </a:solidFill>
              <a:ln>
                <a:noFill/>
              </a:ln>
              <a:effectLst/>
            </c:spPr>
            <c:extLst>
              <c:ext xmlns:c16="http://schemas.microsoft.com/office/drawing/2014/chart" uri="{C3380CC4-5D6E-409C-BE32-E72D297353CC}">
                <c16:uniqueId val="{00000001-260D-44E4-ADB4-78266D230F34}"/>
              </c:ext>
            </c:extLst>
          </c:dPt>
          <c:dPt>
            <c:idx val="2"/>
            <c:invertIfNegative val="0"/>
            <c:bubble3D val="0"/>
            <c:spPr>
              <a:solidFill>
                <a:srgbClr val="54D4E2"/>
              </a:solidFill>
              <a:ln>
                <a:noFill/>
              </a:ln>
              <a:effectLst/>
            </c:spPr>
            <c:extLst>
              <c:ext xmlns:c16="http://schemas.microsoft.com/office/drawing/2014/chart" uri="{C3380CC4-5D6E-409C-BE32-E72D297353CC}">
                <c16:uniqueId val="{00000003-260D-44E4-ADB4-78266D230F3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c:v>
                </c:pt>
                <c:pt idx="1">
                  <c:v>No</c:v>
                </c:pt>
                <c:pt idx="2">
                  <c:v>Unsure</c:v>
                </c:pt>
              </c:strCache>
            </c:strRef>
          </c:cat>
          <c:val>
            <c:numRef>
              <c:f>Sheet1!$B$2:$B$4</c:f>
              <c:numCache>
                <c:formatCode>0.00%</c:formatCode>
                <c:ptCount val="3"/>
                <c:pt idx="0">
                  <c:v>0.54239999999999999</c:v>
                </c:pt>
                <c:pt idx="1">
                  <c:v>0.16950000000000001</c:v>
                </c:pt>
                <c:pt idx="2">
                  <c:v>0.28810000000000002</c:v>
                </c:pt>
              </c:numCache>
            </c:numRef>
          </c:val>
          <c:extLst>
            <c:ext xmlns:c16="http://schemas.microsoft.com/office/drawing/2014/chart" uri="{C3380CC4-5D6E-409C-BE32-E72D297353CC}">
              <c16:uniqueId val="{00000000-450D-C349-8702-EA7EAC988DE8}"/>
            </c:ext>
          </c:extLst>
        </c:ser>
        <c:dLbls>
          <c:showLegendKey val="0"/>
          <c:showVal val="0"/>
          <c:showCatName val="0"/>
          <c:showSerName val="0"/>
          <c:showPercent val="0"/>
          <c:showBubbleSize val="0"/>
        </c:dLbls>
        <c:gapWidth val="219"/>
        <c:overlap val="-27"/>
        <c:axId val="478268504"/>
        <c:axId val="478268896"/>
      </c:barChart>
      <c:catAx>
        <c:axId val="478268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268896"/>
        <c:crosses val="autoZero"/>
        <c:auto val="1"/>
        <c:lblAlgn val="ctr"/>
        <c:lblOffset val="100"/>
        <c:noMultiLvlLbl val="0"/>
      </c:catAx>
      <c:valAx>
        <c:axId val="478268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82685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Funding (millions)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990274738633613E-2"/>
          <c:y val="0.15240355568781697"/>
          <c:w val="0.80934472548946235"/>
          <c:h val="0.65665277104434638"/>
        </c:manualLayout>
      </c:layout>
      <c:barChart>
        <c:barDir val="col"/>
        <c:grouping val="clustered"/>
        <c:varyColors val="0"/>
        <c:ser>
          <c:idx val="0"/>
          <c:order val="0"/>
          <c:tx>
            <c:strRef>
              <c:f>Sheet1!$B$1</c:f>
              <c:strCache>
                <c:ptCount val="1"/>
                <c:pt idx="0">
                  <c:v>Funding</c:v>
                </c:pt>
              </c:strCache>
            </c:strRef>
          </c:tx>
          <c:spPr>
            <a:solidFill>
              <a:srgbClr val="1F41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DES</c:v>
                </c:pt>
                <c:pt idx="1">
                  <c:v>HEDSP</c:v>
                </c:pt>
              </c:strCache>
            </c:strRef>
          </c:cat>
          <c:val>
            <c:numRef>
              <c:f>Sheet1!$B$2:$B$3</c:f>
              <c:numCache>
                <c:formatCode>General</c:formatCode>
                <c:ptCount val="2"/>
                <c:pt idx="0">
                  <c:v>900</c:v>
                </c:pt>
                <c:pt idx="1">
                  <c:v>7</c:v>
                </c:pt>
              </c:numCache>
            </c:numRef>
          </c:val>
          <c:extLst>
            <c:ext xmlns:c16="http://schemas.microsoft.com/office/drawing/2014/chart" uri="{C3380CC4-5D6E-409C-BE32-E72D297353CC}">
              <c16:uniqueId val="{00000000-DC1E-B748-892C-0E073099A4FA}"/>
            </c:ext>
          </c:extLst>
        </c:ser>
        <c:dLbls>
          <c:showLegendKey val="0"/>
          <c:showVal val="0"/>
          <c:showCatName val="0"/>
          <c:showSerName val="0"/>
          <c:showPercent val="0"/>
          <c:showBubbleSize val="0"/>
        </c:dLbls>
        <c:gapWidth val="219"/>
        <c:overlap val="-27"/>
        <c:axId val="477294496"/>
        <c:axId val="477294888"/>
      </c:barChart>
      <c:catAx>
        <c:axId val="47729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294888"/>
        <c:crosses val="autoZero"/>
        <c:auto val="1"/>
        <c:lblAlgn val="ctr"/>
        <c:lblOffset val="100"/>
        <c:noMultiLvlLbl val="0"/>
      </c:catAx>
      <c:valAx>
        <c:axId val="477294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7294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CF269-96CF-6941-8441-E86A0421CCC3}" type="doc">
      <dgm:prSet loTypeId="urn:microsoft.com/office/officeart/2005/8/layout/radial6" loCatId="" qsTypeId="urn:microsoft.com/office/officeart/2005/8/quickstyle/simple1" qsCatId="simple" csTypeId="urn:microsoft.com/office/officeart/2005/8/colors/accent3_3" csCatId="accent3" phldr="1"/>
      <dgm:spPr/>
      <dgm:t>
        <a:bodyPr/>
        <a:lstStyle/>
        <a:p>
          <a:endParaRPr lang="en-US"/>
        </a:p>
      </dgm:t>
    </dgm:pt>
    <dgm:pt modelId="{C19DAF52-3C89-2D47-B191-09E6DE04FD35}">
      <dgm:prSet phldrT="[Text]"/>
      <dgm:spPr/>
      <dgm:t>
        <a:bodyPr/>
        <a:lstStyle/>
        <a:p>
          <a:r>
            <a:rPr lang="en-US" dirty="0"/>
            <a:t>USEP</a:t>
          </a:r>
        </a:p>
      </dgm:t>
    </dgm:pt>
    <dgm:pt modelId="{E8360B48-C5EC-AD47-9CF0-A912F9DFC0F7}" type="parTrans" cxnId="{9793B05D-3E15-3042-865A-516A6E8CEFDA}">
      <dgm:prSet/>
      <dgm:spPr/>
      <dgm:t>
        <a:bodyPr/>
        <a:lstStyle/>
        <a:p>
          <a:endParaRPr lang="en-US"/>
        </a:p>
      </dgm:t>
    </dgm:pt>
    <dgm:pt modelId="{CEBD1824-8362-E34A-8422-9ADAA5F14E72}" type="sibTrans" cxnId="{9793B05D-3E15-3042-865A-516A6E8CEFDA}">
      <dgm:prSet/>
      <dgm:spPr/>
      <dgm:t>
        <a:bodyPr/>
        <a:lstStyle/>
        <a:p>
          <a:endParaRPr lang="en-US"/>
        </a:p>
      </dgm:t>
    </dgm:pt>
    <dgm:pt modelId="{C23E1A6A-1813-5640-9159-1BA8FB428A6E}">
      <dgm:prSet phldrT="[Text]" custT="1"/>
      <dgm:spPr/>
      <dgm:t>
        <a:bodyPr/>
        <a:lstStyle/>
        <a:p>
          <a:r>
            <a:rPr lang="en-US" sz="1400" dirty="0"/>
            <a:t>National de-identified data to guide decision making</a:t>
          </a:r>
        </a:p>
      </dgm:t>
      <dgm:extLst>
        <a:ext uri="{E40237B7-FDA0-4F09-8148-C483321AD2D9}">
          <dgm14:cNvPr xmlns:dgm14="http://schemas.microsoft.com/office/drawing/2010/diagram" id="0" name="" descr="Diagram depicts USEP as - Articles &amp; social media for students, national de-identified data, national website, collaboration across industries and sectors, a platform for combined employers &amp; policy, best practice highlights are shared, professional development &amp; skillsets are shared." title="USEP Diagram"/>
        </a:ext>
      </dgm:extLst>
    </dgm:pt>
    <dgm:pt modelId="{234217F0-8332-7A47-9603-3B693F1417DD}" type="parTrans" cxnId="{6F22A177-6E52-EB4A-AF65-23578917B7EC}">
      <dgm:prSet/>
      <dgm:spPr/>
      <dgm:t>
        <a:bodyPr/>
        <a:lstStyle/>
        <a:p>
          <a:endParaRPr lang="en-US"/>
        </a:p>
      </dgm:t>
    </dgm:pt>
    <dgm:pt modelId="{72068489-BB4B-5540-8BDD-CD05BD89BF86}" type="sibTrans" cxnId="{6F22A177-6E52-EB4A-AF65-23578917B7EC}">
      <dgm:prSet/>
      <dgm:spPr/>
      <dgm:t>
        <a:bodyPr/>
        <a:lstStyle/>
        <a:p>
          <a:endParaRPr lang="en-US"/>
        </a:p>
      </dgm:t>
    </dgm:pt>
    <dgm:pt modelId="{1FD4F35F-9F28-1E47-936A-8225E7F47E1C}">
      <dgm:prSet phldrT="[Text]" custT="1"/>
      <dgm:spPr/>
      <dgm:t>
        <a:bodyPr/>
        <a:lstStyle/>
        <a:p>
          <a:r>
            <a:rPr lang="en-US" sz="1600" dirty="0"/>
            <a:t>Best practice highlights are shared</a:t>
          </a:r>
        </a:p>
      </dgm:t>
    </dgm:pt>
    <dgm:pt modelId="{1669A9AA-87D3-0242-96D4-0F35BB7293A2}" type="parTrans" cxnId="{F07ABC9E-E9AA-A442-836F-5B54C4C67B11}">
      <dgm:prSet/>
      <dgm:spPr/>
      <dgm:t>
        <a:bodyPr/>
        <a:lstStyle/>
        <a:p>
          <a:endParaRPr lang="en-US"/>
        </a:p>
      </dgm:t>
    </dgm:pt>
    <dgm:pt modelId="{074C05B6-9090-F746-A757-E20E6EB7F0ED}" type="sibTrans" cxnId="{F07ABC9E-E9AA-A442-836F-5B54C4C67B11}">
      <dgm:prSet/>
      <dgm:spPr/>
      <dgm:t>
        <a:bodyPr/>
        <a:lstStyle/>
        <a:p>
          <a:endParaRPr lang="en-US"/>
        </a:p>
      </dgm:t>
    </dgm:pt>
    <dgm:pt modelId="{15CB1E72-1644-F74B-A52C-DD57DAE116DC}">
      <dgm:prSet phldrT="[Text]" custT="1"/>
      <dgm:spPr/>
      <dgm:t>
        <a:bodyPr/>
        <a:lstStyle/>
        <a:p>
          <a:r>
            <a:rPr lang="en-US" sz="1200" dirty="0"/>
            <a:t>A platform for combined engagement </a:t>
          </a:r>
          <a:r>
            <a:rPr lang="mr-IN" sz="1200" dirty="0"/>
            <a:t>–</a:t>
          </a:r>
          <a:r>
            <a:rPr lang="en-US" sz="1200" dirty="0"/>
            <a:t> Employers &amp; Policy</a:t>
          </a:r>
        </a:p>
      </dgm:t>
    </dgm:pt>
    <dgm:pt modelId="{DFD807E0-3158-F741-90AE-167DED006287}" type="parTrans" cxnId="{C8A3044B-0CA1-834E-8BDF-A9A78ED51752}">
      <dgm:prSet/>
      <dgm:spPr/>
      <dgm:t>
        <a:bodyPr/>
        <a:lstStyle/>
        <a:p>
          <a:endParaRPr lang="en-US"/>
        </a:p>
      </dgm:t>
    </dgm:pt>
    <dgm:pt modelId="{798D37AE-D69E-3541-8B71-3C979F616DED}" type="sibTrans" cxnId="{C8A3044B-0CA1-834E-8BDF-A9A78ED51752}">
      <dgm:prSet/>
      <dgm:spPr/>
      <dgm:t>
        <a:bodyPr/>
        <a:lstStyle/>
        <a:p>
          <a:endParaRPr lang="en-US"/>
        </a:p>
      </dgm:t>
    </dgm:pt>
    <dgm:pt modelId="{4B9D9336-B9B4-D849-9F31-C07144310D6D}">
      <dgm:prSet custT="1"/>
      <dgm:spPr/>
      <dgm:t>
        <a:bodyPr/>
        <a:lstStyle/>
        <a:p>
          <a:r>
            <a:rPr lang="en-US" sz="1400" dirty="0"/>
            <a:t>Collaboration across industries and sectors</a:t>
          </a:r>
        </a:p>
      </dgm:t>
    </dgm:pt>
    <dgm:pt modelId="{79FAAB4F-792F-D54C-8441-35F81B759868}" type="parTrans" cxnId="{08F4C8BC-2822-014B-90B1-499BE5F215C8}">
      <dgm:prSet/>
      <dgm:spPr/>
      <dgm:t>
        <a:bodyPr/>
        <a:lstStyle/>
        <a:p>
          <a:endParaRPr lang="en-US"/>
        </a:p>
      </dgm:t>
    </dgm:pt>
    <dgm:pt modelId="{182888B3-33EC-8549-9986-1F1CBB962298}" type="sibTrans" cxnId="{08F4C8BC-2822-014B-90B1-499BE5F215C8}">
      <dgm:prSet/>
      <dgm:spPr/>
      <dgm:t>
        <a:bodyPr/>
        <a:lstStyle/>
        <a:p>
          <a:endParaRPr lang="en-US"/>
        </a:p>
      </dgm:t>
    </dgm:pt>
    <dgm:pt modelId="{15A99CD6-6B25-BF43-A462-8C9ADCDE1972}">
      <dgm:prSet custT="1"/>
      <dgm:spPr/>
      <dgm:t>
        <a:bodyPr/>
        <a:lstStyle/>
        <a:p>
          <a:r>
            <a:rPr lang="en-US" sz="1600" dirty="0"/>
            <a:t>National website </a:t>
          </a:r>
        </a:p>
      </dgm:t>
    </dgm:pt>
    <dgm:pt modelId="{4B78FA8D-4CAA-8641-8CCA-311F5A1F9004}" type="parTrans" cxnId="{C4B42FC5-B659-8542-9B7D-ABC0C132B460}">
      <dgm:prSet/>
      <dgm:spPr/>
      <dgm:t>
        <a:bodyPr/>
        <a:lstStyle/>
        <a:p>
          <a:endParaRPr lang="en-US"/>
        </a:p>
      </dgm:t>
    </dgm:pt>
    <dgm:pt modelId="{2EE1E7F4-96FF-9046-8E98-D14A29574A84}" type="sibTrans" cxnId="{C4B42FC5-B659-8542-9B7D-ABC0C132B460}">
      <dgm:prSet/>
      <dgm:spPr/>
      <dgm:t>
        <a:bodyPr/>
        <a:lstStyle/>
        <a:p>
          <a:endParaRPr lang="en-US"/>
        </a:p>
      </dgm:t>
    </dgm:pt>
    <dgm:pt modelId="{0D144D20-3FF4-294C-90BB-85CA68F8870A}">
      <dgm:prSet custT="1"/>
      <dgm:spPr/>
      <dgm:t>
        <a:bodyPr/>
        <a:lstStyle/>
        <a:p>
          <a:r>
            <a:rPr lang="en-US" sz="1600" dirty="0"/>
            <a:t>Articles &amp; social media for students</a:t>
          </a:r>
        </a:p>
      </dgm:t>
    </dgm:pt>
    <dgm:pt modelId="{0F955A97-D8AA-074D-B64F-2B94AA5539C3}" type="parTrans" cxnId="{BC2D0DB1-1867-8C42-9F78-A9FF08B914DE}">
      <dgm:prSet/>
      <dgm:spPr/>
      <dgm:t>
        <a:bodyPr/>
        <a:lstStyle/>
        <a:p>
          <a:endParaRPr lang="en-US"/>
        </a:p>
      </dgm:t>
    </dgm:pt>
    <dgm:pt modelId="{6DA206EC-BEBE-8344-8E74-EA5E04A55CC9}" type="sibTrans" cxnId="{BC2D0DB1-1867-8C42-9F78-A9FF08B914DE}">
      <dgm:prSet/>
      <dgm:spPr/>
      <dgm:t>
        <a:bodyPr/>
        <a:lstStyle/>
        <a:p>
          <a:endParaRPr lang="en-US"/>
        </a:p>
      </dgm:t>
    </dgm:pt>
    <dgm:pt modelId="{4787D80E-D2BD-AF41-B31B-1F917396AB94}">
      <dgm:prSet custT="1"/>
      <dgm:spPr/>
      <dgm:t>
        <a:bodyPr/>
        <a:lstStyle/>
        <a:p>
          <a:r>
            <a:rPr lang="en-US" sz="1400" dirty="0"/>
            <a:t>Professional development &amp; skillsets are shared</a:t>
          </a:r>
        </a:p>
      </dgm:t>
    </dgm:pt>
    <dgm:pt modelId="{2D1D2B0E-FFC0-0D41-AC47-601DA5AFF834}" type="parTrans" cxnId="{8462485C-A20C-1F41-B7D5-01C6BC691803}">
      <dgm:prSet/>
      <dgm:spPr/>
      <dgm:t>
        <a:bodyPr/>
        <a:lstStyle/>
        <a:p>
          <a:endParaRPr lang="en-US"/>
        </a:p>
      </dgm:t>
    </dgm:pt>
    <dgm:pt modelId="{8673BD85-6076-E54C-B95B-F4E9D02DACF3}" type="sibTrans" cxnId="{8462485C-A20C-1F41-B7D5-01C6BC691803}">
      <dgm:prSet/>
      <dgm:spPr/>
      <dgm:t>
        <a:bodyPr/>
        <a:lstStyle/>
        <a:p>
          <a:endParaRPr lang="en-US"/>
        </a:p>
      </dgm:t>
    </dgm:pt>
    <dgm:pt modelId="{F51A4861-9196-8D4F-BE4C-7B599147C1C2}" type="pres">
      <dgm:prSet presAssocID="{20CCF269-96CF-6941-8441-E86A0421CCC3}" presName="Name0" presStyleCnt="0">
        <dgm:presLayoutVars>
          <dgm:chMax val="1"/>
          <dgm:dir/>
          <dgm:animLvl val="ctr"/>
          <dgm:resizeHandles val="exact"/>
        </dgm:presLayoutVars>
      </dgm:prSet>
      <dgm:spPr/>
      <dgm:t>
        <a:bodyPr/>
        <a:lstStyle/>
        <a:p>
          <a:endParaRPr lang="en-US"/>
        </a:p>
      </dgm:t>
    </dgm:pt>
    <dgm:pt modelId="{605C712A-E1BF-BC45-9321-479079D64F85}" type="pres">
      <dgm:prSet presAssocID="{C19DAF52-3C89-2D47-B191-09E6DE04FD35}" presName="centerShape" presStyleLbl="node0" presStyleIdx="0" presStyleCnt="1"/>
      <dgm:spPr/>
      <dgm:t>
        <a:bodyPr/>
        <a:lstStyle/>
        <a:p>
          <a:endParaRPr lang="en-US"/>
        </a:p>
      </dgm:t>
    </dgm:pt>
    <dgm:pt modelId="{12AF41FB-7553-7241-B3DC-378354B091A2}" type="pres">
      <dgm:prSet presAssocID="{C23E1A6A-1813-5640-9159-1BA8FB428A6E}" presName="node" presStyleLbl="node1" presStyleIdx="0" presStyleCnt="7" custScaleX="188473" custRadScaleRad="100049">
        <dgm:presLayoutVars>
          <dgm:bulletEnabled val="1"/>
        </dgm:presLayoutVars>
      </dgm:prSet>
      <dgm:spPr/>
      <dgm:t>
        <a:bodyPr/>
        <a:lstStyle/>
        <a:p>
          <a:endParaRPr lang="en-US"/>
        </a:p>
      </dgm:t>
    </dgm:pt>
    <dgm:pt modelId="{7DBF3CC9-B29C-E744-BD11-E3A437AC849F}" type="pres">
      <dgm:prSet presAssocID="{C23E1A6A-1813-5640-9159-1BA8FB428A6E}" presName="dummy" presStyleCnt="0"/>
      <dgm:spPr/>
    </dgm:pt>
    <dgm:pt modelId="{99D0D313-44AD-E641-A9A5-B2FA92F757AF}" type="pres">
      <dgm:prSet presAssocID="{72068489-BB4B-5540-8BDD-CD05BD89BF86}" presName="sibTrans" presStyleLbl="sibTrans2D1" presStyleIdx="0" presStyleCnt="7"/>
      <dgm:spPr/>
      <dgm:t>
        <a:bodyPr/>
        <a:lstStyle/>
        <a:p>
          <a:endParaRPr lang="en-US"/>
        </a:p>
      </dgm:t>
    </dgm:pt>
    <dgm:pt modelId="{52D173DC-D8C1-724A-85B5-C05FF4F79415}" type="pres">
      <dgm:prSet presAssocID="{0D144D20-3FF4-294C-90BB-85CA68F8870A}" presName="node" presStyleLbl="node1" presStyleIdx="1" presStyleCnt="7" custScaleX="188473" custRadScaleRad="110583" custRadScaleInc="22574">
        <dgm:presLayoutVars>
          <dgm:bulletEnabled val="1"/>
        </dgm:presLayoutVars>
      </dgm:prSet>
      <dgm:spPr/>
      <dgm:t>
        <a:bodyPr/>
        <a:lstStyle/>
        <a:p>
          <a:endParaRPr lang="en-US"/>
        </a:p>
      </dgm:t>
    </dgm:pt>
    <dgm:pt modelId="{38E6F271-51B9-3E43-9111-D1573836F1D8}" type="pres">
      <dgm:prSet presAssocID="{0D144D20-3FF4-294C-90BB-85CA68F8870A}" presName="dummy" presStyleCnt="0"/>
      <dgm:spPr/>
    </dgm:pt>
    <dgm:pt modelId="{A5CFAFAD-887D-7843-999D-2C6D11274175}" type="pres">
      <dgm:prSet presAssocID="{6DA206EC-BEBE-8344-8E74-EA5E04A55CC9}" presName="sibTrans" presStyleLbl="sibTrans2D1" presStyleIdx="1" presStyleCnt="7"/>
      <dgm:spPr/>
      <dgm:t>
        <a:bodyPr/>
        <a:lstStyle/>
        <a:p>
          <a:endParaRPr lang="en-US"/>
        </a:p>
      </dgm:t>
    </dgm:pt>
    <dgm:pt modelId="{B6C7E50A-C6AA-BC49-A11F-4216BB25E569}" type="pres">
      <dgm:prSet presAssocID="{4787D80E-D2BD-AF41-B31B-1F917396AB94}" presName="node" presStyleLbl="node1" presStyleIdx="2" presStyleCnt="7" custScaleX="188473" custRadScaleRad="112653" custRadScaleInc="-14781">
        <dgm:presLayoutVars>
          <dgm:bulletEnabled val="1"/>
        </dgm:presLayoutVars>
      </dgm:prSet>
      <dgm:spPr/>
      <dgm:t>
        <a:bodyPr/>
        <a:lstStyle/>
        <a:p>
          <a:endParaRPr lang="en-US"/>
        </a:p>
      </dgm:t>
    </dgm:pt>
    <dgm:pt modelId="{F49E3A96-0FA8-D842-AFE3-37E8A716C6B9}" type="pres">
      <dgm:prSet presAssocID="{4787D80E-D2BD-AF41-B31B-1F917396AB94}" presName="dummy" presStyleCnt="0"/>
      <dgm:spPr/>
    </dgm:pt>
    <dgm:pt modelId="{D3A20945-B11D-A343-9E5B-8A13FD012568}" type="pres">
      <dgm:prSet presAssocID="{8673BD85-6076-E54C-B95B-F4E9D02DACF3}" presName="sibTrans" presStyleLbl="sibTrans2D1" presStyleIdx="2" presStyleCnt="7"/>
      <dgm:spPr/>
      <dgm:t>
        <a:bodyPr/>
        <a:lstStyle/>
        <a:p>
          <a:endParaRPr lang="en-US"/>
        </a:p>
      </dgm:t>
    </dgm:pt>
    <dgm:pt modelId="{46923BE9-7E40-C84C-88C5-53EB9BD47125}" type="pres">
      <dgm:prSet presAssocID="{1FD4F35F-9F28-1E47-936A-8225E7F47E1C}" presName="node" presStyleLbl="node1" presStyleIdx="3" presStyleCnt="7" custScaleX="188473" custRadScaleRad="109857" custRadScaleInc="-53332">
        <dgm:presLayoutVars>
          <dgm:bulletEnabled val="1"/>
        </dgm:presLayoutVars>
      </dgm:prSet>
      <dgm:spPr/>
      <dgm:t>
        <a:bodyPr/>
        <a:lstStyle/>
        <a:p>
          <a:endParaRPr lang="en-US"/>
        </a:p>
      </dgm:t>
    </dgm:pt>
    <dgm:pt modelId="{945525AC-9A6B-C34A-ADB7-36DF9DA15604}" type="pres">
      <dgm:prSet presAssocID="{1FD4F35F-9F28-1E47-936A-8225E7F47E1C}" presName="dummy" presStyleCnt="0"/>
      <dgm:spPr/>
    </dgm:pt>
    <dgm:pt modelId="{EC9DE02D-9260-B647-BE90-9AD7EAEF1BDF}" type="pres">
      <dgm:prSet presAssocID="{074C05B6-9090-F746-A757-E20E6EB7F0ED}" presName="sibTrans" presStyleLbl="sibTrans2D1" presStyleIdx="3" presStyleCnt="7"/>
      <dgm:spPr/>
      <dgm:t>
        <a:bodyPr/>
        <a:lstStyle/>
        <a:p>
          <a:endParaRPr lang="en-US"/>
        </a:p>
      </dgm:t>
    </dgm:pt>
    <dgm:pt modelId="{A2EFAE96-2C16-4649-8F29-6954ADFB3905}" type="pres">
      <dgm:prSet presAssocID="{15CB1E72-1644-F74B-A52C-DD57DAE116DC}" presName="node" presStyleLbl="node1" presStyleIdx="4" presStyleCnt="7" custScaleX="188473" custRadScaleRad="107159" custRadScaleInc="40918">
        <dgm:presLayoutVars>
          <dgm:bulletEnabled val="1"/>
        </dgm:presLayoutVars>
      </dgm:prSet>
      <dgm:spPr/>
      <dgm:t>
        <a:bodyPr/>
        <a:lstStyle/>
        <a:p>
          <a:endParaRPr lang="en-US"/>
        </a:p>
      </dgm:t>
    </dgm:pt>
    <dgm:pt modelId="{69582EA6-CAFB-E540-9876-F3CA5D2A8677}" type="pres">
      <dgm:prSet presAssocID="{15CB1E72-1644-F74B-A52C-DD57DAE116DC}" presName="dummy" presStyleCnt="0"/>
      <dgm:spPr/>
    </dgm:pt>
    <dgm:pt modelId="{B9D3AF94-250F-124C-85C1-880B5967E2C8}" type="pres">
      <dgm:prSet presAssocID="{798D37AE-D69E-3541-8B71-3C979F616DED}" presName="sibTrans" presStyleLbl="sibTrans2D1" presStyleIdx="4" presStyleCnt="7"/>
      <dgm:spPr/>
      <dgm:t>
        <a:bodyPr/>
        <a:lstStyle/>
        <a:p>
          <a:endParaRPr lang="en-US"/>
        </a:p>
      </dgm:t>
    </dgm:pt>
    <dgm:pt modelId="{41181F00-A319-AD43-B1B4-E9428119874D}" type="pres">
      <dgm:prSet presAssocID="{4B9D9336-B9B4-D849-9F31-C07144310D6D}" presName="node" presStyleLbl="node1" presStyleIdx="5" presStyleCnt="7" custScaleX="188473" custRadScaleRad="114318" custRadScaleInc="8179">
        <dgm:presLayoutVars>
          <dgm:bulletEnabled val="1"/>
        </dgm:presLayoutVars>
      </dgm:prSet>
      <dgm:spPr/>
      <dgm:t>
        <a:bodyPr/>
        <a:lstStyle/>
        <a:p>
          <a:endParaRPr lang="en-US"/>
        </a:p>
      </dgm:t>
    </dgm:pt>
    <dgm:pt modelId="{789E2066-2DCF-F643-A4B3-775BFA36FB60}" type="pres">
      <dgm:prSet presAssocID="{4B9D9336-B9B4-D849-9F31-C07144310D6D}" presName="dummy" presStyleCnt="0"/>
      <dgm:spPr/>
    </dgm:pt>
    <dgm:pt modelId="{E9798202-9A84-8549-9C3D-2750DA267069}" type="pres">
      <dgm:prSet presAssocID="{182888B3-33EC-8549-9986-1F1CBB962298}" presName="sibTrans" presStyleLbl="sibTrans2D1" presStyleIdx="5" presStyleCnt="7"/>
      <dgm:spPr/>
      <dgm:t>
        <a:bodyPr/>
        <a:lstStyle/>
        <a:p>
          <a:endParaRPr lang="en-US"/>
        </a:p>
      </dgm:t>
    </dgm:pt>
    <dgm:pt modelId="{4B7AC23D-CA9A-F943-8861-680A3752BBBE}" type="pres">
      <dgm:prSet presAssocID="{15A99CD6-6B25-BF43-A462-8C9ADCDE1972}" presName="node" presStyleLbl="node1" presStyleIdx="6" presStyleCnt="7" custScaleX="188473" custRadScaleRad="115007" custRadScaleInc="-33499">
        <dgm:presLayoutVars>
          <dgm:bulletEnabled val="1"/>
        </dgm:presLayoutVars>
      </dgm:prSet>
      <dgm:spPr/>
      <dgm:t>
        <a:bodyPr/>
        <a:lstStyle/>
        <a:p>
          <a:endParaRPr lang="en-US"/>
        </a:p>
      </dgm:t>
    </dgm:pt>
    <dgm:pt modelId="{317A2A4C-226A-384D-9AB5-72146E80FDB6}" type="pres">
      <dgm:prSet presAssocID="{15A99CD6-6B25-BF43-A462-8C9ADCDE1972}" presName="dummy" presStyleCnt="0"/>
      <dgm:spPr/>
    </dgm:pt>
    <dgm:pt modelId="{5CBB3DC2-3CF8-484B-9F55-A27796D56299}" type="pres">
      <dgm:prSet presAssocID="{2EE1E7F4-96FF-9046-8E98-D14A29574A84}" presName="sibTrans" presStyleLbl="sibTrans2D1" presStyleIdx="6" presStyleCnt="7"/>
      <dgm:spPr/>
      <dgm:t>
        <a:bodyPr/>
        <a:lstStyle/>
        <a:p>
          <a:endParaRPr lang="en-US"/>
        </a:p>
      </dgm:t>
    </dgm:pt>
  </dgm:ptLst>
  <dgm:cxnLst>
    <dgm:cxn modelId="{9F89F971-A71F-4C38-B4A4-EB5E3B544866}" type="presOf" srcId="{0D144D20-3FF4-294C-90BB-85CA68F8870A}" destId="{52D173DC-D8C1-724A-85B5-C05FF4F79415}" srcOrd="0" destOrd="0" presId="urn:microsoft.com/office/officeart/2005/8/layout/radial6"/>
    <dgm:cxn modelId="{8F86C86E-1548-42D7-9588-880F61A5C65A}" type="presOf" srcId="{20CCF269-96CF-6941-8441-E86A0421CCC3}" destId="{F51A4861-9196-8D4F-BE4C-7B599147C1C2}" srcOrd="0" destOrd="0" presId="urn:microsoft.com/office/officeart/2005/8/layout/radial6"/>
    <dgm:cxn modelId="{2EF8887C-B409-4E62-9DED-5070110D1786}" type="presOf" srcId="{1FD4F35F-9F28-1E47-936A-8225E7F47E1C}" destId="{46923BE9-7E40-C84C-88C5-53EB9BD47125}" srcOrd="0" destOrd="0" presId="urn:microsoft.com/office/officeart/2005/8/layout/radial6"/>
    <dgm:cxn modelId="{3070B99E-F5C2-4FD4-8D5B-E1A6F52F35DB}" type="presOf" srcId="{72068489-BB4B-5540-8BDD-CD05BD89BF86}" destId="{99D0D313-44AD-E641-A9A5-B2FA92F757AF}" srcOrd="0" destOrd="0" presId="urn:microsoft.com/office/officeart/2005/8/layout/radial6"/>
    <dgm:cxn modelId="{F07ABC9E-E9AA-A442-836F-5B54C4C67B11}" srcId="{C19DAF52-3C89-2D47-B191-09E6DE04FD35}" destId="{1FD4F35F-9F28-1E47-936A-8225E7F47E1C}" srcOrd="3" destOrd="0" parTransId="{1669A9AA-87D3-0242-96D4-0F35BB7293A2}" sibTransId="{074C05B6-9090-F746-A757-E20E6EB7F0ED}"/>
    <dgm:cxn modelId="{6F22A177-6E52-EB4A-AF65-23578917B7EC}" srcId="{C19DAF52-3C89-2D47-B191-09E6DE04FD35}" destId="{C23E1A6A-1813-5640-9159-1BA8FB428A6E}" srcOrd="0" destOrd="0" parTransId="{234217F0-8332-7A47-9603-3B693F1417DD}" sibTransId="{72068489-BB4B-5540-8BDD-CD05BD89BF86}"/>
    <dgm:cxn modelId="{DD6557C9-9EDB-4F2F-902F-9452167478F5}" type="presOf" srcId="{15A99CD6-6B25-BF43-A462-8C9ADCDE1972}" destId="{4B7AC23D-CA9A-F943-8861-680A3752BBBE}" srcOrd="0" destOrd="0" presId="urn:microsoft.com/office/officeart/2005/8/layout/radial6"/>
    <dgm:cxn modelId="{0C5BB051-6669-4C26-82FD-403C393EE693}" type="presOf" srcId="{4B9D9336-B9B4-D849-9F31-C07144310D6D}" destId="{41181F00-A319-AD43-B1B4-E9428119874D}" srcOrd="0" destOrd="0" presId="urn:microsoft.com/office/officeart/2005/8/layout/radial6"/>
    <dgm:cxn modelId="{E5D6FE67-2E94-4E71-B00D-F9B784D5CEAA}" type="presOf" srcId="{2EE1E7F4-96FF-9046-8E98-D14A29574A84}" destId="{5CBB3DC2-3CF8-484B-9F55-A27796D56299}" srcOrd="0" destOrd="0" presId="urn:microsoft.com/office/officeart/2005/8/layout/radial6"/>
    <dgm:cxn modelId="{A3E4A2B3-5C6C-49DA-BB12-6A6B9F860B71}" type="presOf" srcId="{C23E1A6A-1813-5640-9159-1BA8FB428A6E}" destId="{12AF41FB-7553-7241-B3DC-378354B091A2}" srcOrd="0" destOrd="0" presId="urn:microsoft.com/office/officeart/2005/8/layout/radial6"/>
    <dgm:cxn modelId="{9793B05D-3E15-3042-865A-516A6E8CEFDA}" srcId="{20CCF269-96CF-6941-8441-E86A0421CCC3}" destId="{C19DAF52-3C89-2D47-B191-09E6DE04FD35}" srcOrd="0" destOrd="0" parTransId="{E8360B48-C5EC-AD47-9CF0-A912F9DFC0F7}" sibTransId="{CEBD1824-8362-E34A-8422-9ADAA5F14E72}"/>
    <dgm:cxn modelId="{08F4C8BC-2822-014B-90B1-499BE5F215C8}" srcId="{C19DAF52-3C89-2D47-B191-09E6DE04FD35}" destId="{4B9D9336-B9B4-D849-9F31-C07144310D6D}" srcOrd="5" destOrd="0" parTransId="{79FAAB4F-792F-D54C-8441-35F81B759868}" sibTransId="{182888B3-33EC-8549-9986-1F1CBB962298}"/>
    <dgm:cxn modelId="{7885FE0B-8828-4873-AF4C-A6E9B1258030}" type="presOf" srcId="{074C05B6-9090-F746-A757-E20E6EB7F0ED}" destId="{EC9DE02D-9260-B647-BE90-9AD7EAEF1BDF}" srcOrd="0" destOrd="0" presId="urn:microsoft.com/office/officeart/2005/8/layout/radial6"/>
    <dgm:cxn modelId="{47A4220B-6F3D-4C61-8C09-14DC401EF364}" type="presOf" srcId="{6DA206EC-BEBE-8344-8E74-EA5E04A55CC9}" destId="{A5CFAFAD-887D-7843-999D-2C6D11274175}" srcOrd="0" destOrd="0" presId="urn:microsoft.com/office/officeart/2005/8/layout/radial6"/>
    <dgm:cxn modelId="{879806A9-B939-4621-9E05-33C9845974A4}" type="presOf" srcId="{8673BD85-6076-E54C-B95B-F4E9D02DACF3}" destId="{D3A20945-B11D-A343-9E5B-8A13FD012568}" srcOrd="0" destOrd="0" presId="urn:microsoft.com/office/officeart/2005/8/layout/radial6"/>
    <dgm:cxn modelId="{C8A3044B-0CA1-834E-8BDF-A9A78ED51752}" srcId="{C19DAF52-3C89-2D47-B191-09E6DE04FD35}" destId="{15CB1E72-1644-F74B-A52C-DD57DAE116DC}" srcOrd="4" destOrd="0" parTransId="{DFD807E0-3158-F741-90AE-167DED006287}" sibTransId="{798D37AE-D69E-3541-8B71-3C979F616DED}"/>
    <dgm:cxn modelId="{F587A781-7C26-4A6E-9EC9-7D3166057D98}" type="presOf" srcId="{798D37AE-D69E-3541-8B71-3C979F616DED}" destId="{B9D3AF94-250F-124C-85C1-880B5967E2C8}" srcOrd="0" destOrd="0" presId="urn:microsoft.com/office/officeart/2005/8/layout/radial6"/>
    <dgm:cxn modelId="{D378FE6D-A602-4E39-BCD5-FB1F91D4B774}" type="presOf" srcId="{15CB1E72-1644-F74B-A52C-DD57DAE116DC}" destId="{A2EFAE96-2C16-4649-8F29-6954ADFB3905}" srcOrd="0" destOrd="0" presId="urn:microsoft.com/office/officeart/2005/8/layout/radial6"/>
    <dgm:cxn modelId="{BF32CDB3-6995-4301-BD30-FB1D739ED961}" type="presOf" srcId="{C19DAF52-3C89-2D47-B191-09E6DE04FD35}" destId="{605C712A-E1BF-BC45-9321-479079D64F85}" srcOrd="0" destOrd="0" presId="urn:microsoft.com/office/officeart/2005/8/layout/radial6"/>
    <dgm:cxn modelId="{BC2D0DB1-1867-8C42-9F78-A9FF08B914DE}" srcId="{C19DAF52-3C89-2D47-B191-09E6DE04FD35}" destId="{0D144D20-3FF4-294C-90BB-85CA68F8870A}" srcOrd="1" destOrd="0" parTransId="{0F955A97-D8AA-074D-B64F-2B94AA5539C3}" sibTransId="{6DA206EC-BEBE-8344-8E74-EA5E04A55CC9}"/>
    <dgm:cxn modelId="{8462485C-A20C-1F41-B7D5-01C6BC691803}" srcId="{C19DAF52-3C89-2D47-B191-09E6DE04FD35}" destId="{4787D80E-D2BD-AF41-B31B-1F917396AB94}" srcOrd="2" destOrd="0" parTransId="{2D1D2B0E-FFC0-0D41-AC47-601DA5AFF834}" sibTransId="{8673BD85-6076-E54C-B95B-F4E9D02DACF3}"/>
    <dgm:cxn modelId="{8A8413DD-E174-4F23-BAFC-19972F43F373}" type="presOf" srcId="{182888B3-33EC-8549-9986-1F1CBB962298}" destId="{E9798202-9A84-8549-9C3D-2750DA267069}" srcOrd="0" destOrd="0" presId="urn:microsoft.com/office/officeart/2005/8/layout/radial6"/>
    <dgm:cxn modelId="{41FF3001-5299-43BA-B7F0-102E6AFF2AFE}" type="presOf" srcId="{4787D80E-D2BD-AF41-B31B-1F917396AB94}" destId="{B6C7E50A-C6AA-BC49-A11F-4216BB25E569}" srcOrd="0" destOrd="0" presId="urn:microsoft.com/office/officeart/2005/8/layout/radial6"/>
    <dgm:cxn modelId="{C4B42FC5-B659-8542-9B7D-ABC0C132B460}" srcId="{C19DAF52-3C89-2D47-B191-09E6DE04FD35}" destId="{15A99CD6-6B25-BF43-A462-8C9ADCDE1972}" srcOrd="6" destOrd="0" parTransId="{4B78FA8D-4CAA-8641-8CCA-311F5A1F9004}" sibTransId="{2EE1E7F4-96FF-9046-8E98-D14A29574A84}"/>
    <dgm:cxn modelId="{16FE75D6-1376-493F-B18F-BE69AB6E37DE}" type="presParOf" srcId="{F51A4861-9196-8D4F-BE4C-7B599147C1C2}" destId="{605C712A-E1BF-BC45-9321-479079D64F85}" srcOrd="0" destOrd="0" presId="urn:microsoft.com/office/officeart/2005/8/layout/radial6"/>
    <dgm:cxn modelId="{A0A592D8-1FC9-4B4C-914F-B284ABC13A0A}" type="presParOf" srcId="{F51A4861-9196-8D4F-BE4C-7B599147C1C2}" destId="{12AF41FB-7553-7241-B3DC-378354B091A2}" srcOrd="1" destOrd="0" presId="urn:microsoft.com/office/officeart/2005/8/layout/radial6"/>
    <dgm:cxn modelId="{1CB628F1-9BBA-415F-A8F3-DA9043CA72DA}" type="presParOf" srcId="{F51A4861-9196-8D4F-BE4C-7B599147C1C2}" destId="{7DBF3CC9-B29C-E744-BD11-E3A437AC849F}" srcOrd="2" destOrd="0" presId="urn:microsoft.com/office/officeart/2005/8/layout/radial6"/>
    <dgm:cxn modelId="{F29B4980-B92B-43F2-A264-666C3A4DBEED}" type="presParOf" srcId="{F51A4861-9196-8D4F-BE4C-7B599147C1C2}" destId="{99D0D313-44AD-E641-A9A5-B2FA92F757AF}" srcOrd="3" destOrd="0" presId="urn:microsoft.com/office/officeart/2005/8/layout/radial6"/>
    <dgm:cxn modelId="{929592B8-7BFB-47E0-A272-6268090013AA}" type="presParOf" srcId="{F51A4861-9196-8D4F-BE4C-7B599147C1C2}" destId="{52D173DC-D8C1-724A-85B5-C05FF4F79415}" srcOrd="4" destOrd="0" presId="urn:microsoft.com/office/officeart/2005/8/layout/radial6"/>
    <dgm:cxn modelId="{BA501DB3-B8FF-4D90-94F3-CA0B98B9EA71}" type="presParOf" srcId="{F51A4861-9196-8D4F-BE4C-7B599147C1C2}" destId="{38E6F271-51B9-3E43-9111-D1573836F1D8}" srcOrd="5" destOrd="0" presId="urn:microsoft.com/office/officeart/2005/8/layout/radial6"/>
    <dgm:cxn modelId="{FEFBBB54-969C-45A2-A3E4-654C3D7494C2}" type="presParOf" srcId="{F51A4861-9196-8D4F-BE4C-7B599147C1C2}" destId="{A5CFAFAD-887D-7843-999D-2C6D11274175}" srcOrd="6" destOrd="0" presId="urn:microsoft.com/office/officeart/2005/8/layout/radial6"/>
    <dgm:cxn modelId="{338265EF-ABDB-4D0F-824E-A0F5F8D6C826}" type="presParOf" srcId="{F51A4861-9196-8D4F-BE4C-7B599147C1C2}" destId="{B6C7E50A-C6AA-BC49-A11F-4216BB25E569}" srcOrd="7" destOrd="0" presId="urn:microsoft.com/office/officeart/2005/8/layout/radial6"/>
    <dgm:cxn modelId="{9FFEFE01-C6D1-4B5B-9487-45D1EBD3AA18}" type="presParOf" srcId="{F51A4861-9196-8D4F-BE4C-7B599147C1C2}" destId="{F49E3A96-0FA8-D842-AFE3-37E8A716C6B9}" srcOrd="8" destOrd="0" presId="urn:microsoft.com/office/officeart/2005/8/layout/radial6"/>
    <dgm:cxn modelId="{E89E7B77-5B4E-4511-A7CA-C10C1CD31E3B}" type="presParOf" srcId="{F51A4861-9196-8D4F-BE4C-7B599147C1C2}" destId="{D3A20945-B11D-A343-9E5B-8A13FD012568}" srcOrd="9" destOrd="0" presId="urn:microsoft.com/office/officeart/2005/8/layout/radial6"/>
    <dgm:cxn modelId="{A952E063-4CED-421A-B1D5-504E1B4E7DAA}" type="presParOf" srcId="{F51A4861-9196-8D4F-BE4C-7B599147C1C2}" destId="{46923BE9-7E40-C84C-88C5-53EB9BD47125}" srcOrd="10" destOrd="0" presId="urn:microsoft.com/office/officeart/2005/8/layout/radial6"/>
    <dgm:cxn modelId="{B8331A00-2ABB-415A-A5F3-1B039F877766}" type="presParOf" srcId="{F51A4861-9196-8D4F-BE4C-7B599147C1C2}" destId="{945525AC-9A6B-C34A-ADB7-36DF9DA15604}" srcOrd="11" destOrd="0" presId="urn:microsoft.com/office/officeart/2005/8/layout/radial6"/>
    <dgm:cxn modelId="{85EFEF09-8B7A-46AB-ADC0-FB698456243B}" type="presParOf" srcId="{F51A4861-9196-8D4F-BE4C-7B599147C1C2}" destId="{EC9DE02D-9260-B647-BE90-9AD7EAEF1BDF}" srcOrd="12" destOrd="0" presId="urn:microsoft.com/office/officeart/2005/8/layout/radial6"/>
    <dgm:cxn modelId="{03EE5B35-E9CD-4694-B2AE-1790FB0AA396}" type="presParOf" srcId="{F51A4861-9196-8D4F-BE4C-7B599147C1C2}" destId="{A2EFAE96-2C16-4649-8F29-6954ADFB3905}" srcOrd="13" destOrd="0" presId="urn:microsoft.com/office/officeart/2005/8/layout/radial6"/>
    <dgm:cxn modelId="{0E73C589-2A96-42E7-AD7B-116B4ABB5C07}" type="presParOf" srcId="{F51A4861-9196-8D4F-BE4C-7B599147C1C2}" destId="{69582EA6-CAFB-E540-9876-F3CA5D2A8677}" srcOrd="14" destOrd="0" presId="urn:microsoft.com/office/officeart/2005/8/layout/radial6"/>
    <dgm:cxn modelId="{81C97BAE-B65E-42A1-94D3-63B628C6A86B}" type="presParOf" srcId="{F51A4861-9196-8D4F-BE4C-7B599147C1C2}" destId="{B9D3AF94-250F-124C-85C1-880B5967E2C8}" srcOrd="15" destOrd="0" presId="urn:microsoft.com/office/officeart/2005/8/layout/radial6"/>
    <dgm:cxn modelId="{7F310906-2D0A-4C02-ABBF-74DA04A1A837}" type="presParOf" srcId="{F51A4861-9196-8D4F-BE4C-7B599147C1C2}" destId="{41181F00-A319-AD43-B1B4-E9428119874D}" srcOrd="16" destOrd="0" presId="urn:microsoft.com/office/officeart/2005/8/layout/radial6"/>
    <dgm:cxn modelId="{6704B437-5850-4F10-918B-2D2569C400D3}" type="presParOf" srcId="{F51A4861-9196-8D4F-BE4C-7B599147C1C2}" destId="{789E2066-2DCF-F643-A4B3-775BFA36FB60}" srcOrd="17" destOrd="0" presId="urn:microsoft.com/office/officeart/2005/8/layout/radial6"/>
    <dgm:cxn modelId="{7FF3A515-2A39-4596-AC73-3E338E12CA14}" type="presParOf" srcId="{F51A4861-9196-8D4F-BE4C-7B599147C1C2}" destId="{E9798202-9A84-8549-9C3D-2750DA267069}" srcOrd="18" destOrd="0" presId="urn:microsoft.com/office/officeart/2005/8/layout/radial6"/>
    <dgm:cxn modelId="{515DDF86-EFBE-4C2F-A05E-340832A60259}" type="presParOf" srcId="{F51A4861-9196-8D4F-BE4C-7B599147C1C2}" destId="{4B7AC23D-CA9A-F943-8861-680A3752BBBE}" srcOrd="19" destOrd="0" presId="urn:microsoft.com/office/officeart/2005/8/layout/radial6"/>
    <dgm:cxn modelId="{8C48E419-6FAA-408E-A7F2-4E5946C36F60}" type="presParOf" srcId="{F51A4861-9196-8D4F-BE4C-7B599147C1C2}" destId="{317A2A4C-226A-384D-9AB5-72146E80FDB6}" srcOrd="20" destOrd="0" presId="urn:microsoft.com/office/officeart/2005/8/layout/radial6"/>
    <dgm:cxn modelId="{3AAE08A0-27BD-4581-A677-4B75F8402817}" type="presParOf" srcId="{F51A4861-9196-8D4F-BE4C-7B599147C1C2}" destId="{5CBB3DC2-3CF8-484B-9F55-A27796D56299}"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B3DC2-3CF8-484B-9F55-A27796D56299}">
      <dsp:nvSpPr>
        <dsp:cNvPr id="0" name=""/>
        <dsp:cNvSpPr/>
      </dsp:nvSpPr>
      <dsp:spPr>
        <a:xfrm>
          <a:off x="2344877" y="426624"/>
          <a:ext cx="3594889" cy="3594889"/>
        </a:xfrm>
        <a:prstGeom prst="blockArc">
          <a:avLst>
            <a:gd name="adj1" fmla="val 13046754"/>
            <a:gd name="adj2" fmla="val 16795888"/>
            <a:gd name="adj3" fmla="val 3908"/>
          </a:avLst>
        </a:prstGeom>
        <a:solidFill>
          <a:schemeClr val="accent3">
            <a:shade val="90000"/>
            <a:hueOff val="528354"/>
            <a:satOff val="-11291"/>
            <a:lumOff val="268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798202-9A84-8549-9C3D-2750DA267069}">
      <dsp:nvSpPr>
        <dsp:cNvPr id="0" name=""/>
        <dsp:cNvSpPr/>
      </dsp:nvSpPr>
      <dsp:spPr>
        <a:xfrm>
          <a:off x="2373823" y="387730"/>
          <a:ext cx="3594889" cy="3594889"/>
        </a:xfrm>
        <a:prstGeom prst="blockArc">
          <a:avLst>
            <a:gd name="adj1" fmla="val 9879483"/>
            <a:gd name="adj2" fmla="val 12952175"/>
            <a:gd name="adj3" fmla="val 3908"/>
          </a:avLst>
        </a:prstGeom>
        <a:solidFill>
          <a:schemeClr val="accent3">
            <a:shade val="90000"/>
            <a:hueOff val="440295"/>
            <a:satOff val="-9409"/>
            <a:lumOff val="2241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D3AF94-250F-124C-85C1-880B5967E2C8}">
      <dsp:nvSpPr>
        <dsp:cNvPr id="0" name=""/>
        <dsp:cNvSpPr/>
      </dsp:nvSpPr>
      <dsp:spPr>
        <a:xfrm>
          <a:off x="2390604" y="453889"/>
          <a:ext cx="3594889" cy="3594889"/>
        </a:xfrm>
        <a:prstGeom prst="blockArc">
          <a:avLst>
            <a:gd name="adj1" fmla="val 6938900"/>
            <a:gd name="adj2" fmla="val 10012634"/>
            <a:gd name="adj3" fmla="val 3908"/>
          </a:avLst>
        </a:prstGeom>
        <a:solidFill>
          <a:schemeClr val="accent3">
            <a:shade val="90000"/>
            <a:hueOff val="352236"/>
            <a:satOff val="-7527"/>
            <a:lumOff val="179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9DE02D-9260-B647-BE90-9AD7EAEF1BDF}">
      <dsp:nvSpPr>
        <dsp:cNvPr id="0" name=""/>
        <dsp:cNvSpPr/>
      </dsp:nvSpPr>
      <dsp:spPr>
        <a:xfrm>
          <a:off x="2691560" y="637514"/>
          <a:ext cx="3594889" cy="3594889"/>
        </a:xfrm>
        <a:prstGeom prst="blockArc">
          <a:avLst>
            <a:gd name="adj1" fmla="val 3172246"/>
            <a:gd name="adj2" fmla="val 7627772"/>
            <a:gd name="adj3" fmla="val 3908"/>
          </a:avLst>
        </a:prstGeom>
        <a:solidFill>
          <a:schemeClr val="accent3">
            <a:shade val="90000"/>
            <a:hueOff val="264177"/>
            <a:satOff val="-5645"/>
            <a:lumOff val="134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A20945-B11D-A343-9E5B-8A13FD012568}">
      <dsp:nvSpPr>
        <dsp:cNvPr id="0" name=""/>
        <dsp:cNvSpPr/>
      </dsp:nvSpPr>
      <dsp:spPr>
        <a:xfrm>
          <a:off x="2863187" y="522745"/>
          <a:ext cx="3594889" cy="3594889"/>
        </a:xfrm>
        <a:prstGeom prst="blockArc">
          <a:avLst>
            <a:gd name="adj1" fmla="val 562199"/>
            <a:gd name="adj2" fmla="val 3575226"/>
            <a:gd name="adj3" fmla="val 3908"/>
          </a:avLst>
        </a:prstGeom>
        <a:solidFill>
          <a:schemeClr val="accent3">
            <a:shade val="90000"/>
            <a:hueOff val="176118"/>
            <a:satOff val="-3764"/>
            <a:lumOff val="89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CFAFAD-887D-7843-999D-2C6D11274175}">
      <dsp:nvSpPr>
        <dsp:cNvPr id="0" name=""/>
        <dsp:cNvSpPr/>
      </dsp:nvSpPr>
      <dsp:spPr>
        <a:xfrm>
          <a:off x="2877146" y="448178"/>
          <a:ext cx="3594889" cy="3594889"/>
        </a:xfrm>
        <a:prstGeom prst="blockArc">
          <a:avLst>
            <a:gd name="adj1" fmla="val 19273309"/>
            <a:gd name="adj2" fmla="val 710194"/>
            <a:gd name="adj3" fmla="val 3908"/>
          </a:avLst>
        </a:prstGeom>
        <a:solidFill>
          <a:schemeClr val="accent3">
            <a:shade val="90000"/>
            <a:hueOff val="88059"/>
            <a:satOff val="-1882"/>
            <a:lumOff val="44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D0D313-44AD-E641-A9A5-B2FA92F757AF}">
      <dsp:nvSpPr>
        <dsp:cNvPr id="0" name=""/>
        <dsp:cNvSpPr/>
      </dsp:nvSpPr>
      <dsp:spPr>
        <a:xfrm>
          <a:off x="2869910" y="439110"/>
          <a:ext cx="3594889" cy="3594889"/>
        </a:xfrm>
        <a:prstGeom prst="blockArc">
          <a:avLst>
            <a:gd name="adj1" fmla="val 15767591"/>
            <a:gd name="adj2" fmla="val 19295940"/>
            <a:gd name="adj3" fmla="val 3908"/>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5C712A-E1BF-BC45-9321-479079D64F85}">
      <dsp:nvSpPr>
        <dsp:cNvPr id="0" name=""/>
        <dsp:cNvSpPr/>
      </dsp:nvSpPr>
      <dsp:spPr>
        <a:xfrm>
          <a:off x="3749369" y="1554441"/>
          <a:ext cx="1393801" cy="1393801"/>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kern="1200" dirty="0"/>
            <a:t>USEP</a:t>
          </a:r>
        </a:p>
      </dsp:txBody>
      <dsp:txXfrm>
        <a:off x="3953486" y="1758558"/>
        <a:ext cx="985567" cy="985567"/>
      </dsp:txXfrm>
    </dsp:sp>
    <dsp:sp modelId="{12AF41FB-7553-7241-B3DC-378354B091A2}">
      <dsp:nvSpPr>
        <dsp:cNvPr id="0" name=""/>
        <dsp:cNvSpPr/>
      </dsp:nvSpPr>
      <dsp:spPr>
        <a:xfrm>
          <a:off x="3526841" y="326"/>
          <a:ext cx="1838857" cy="975661"/>
        </a:xfrm>
        <a:prstGeom prst="ellipse">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National de-identified data to guide decision making</a:t>
          </a:r>
        </a:p>
      </dsp:txBody>
      <dsp:txXfrm>
        <a:off x="3796135" y="143208"/>
        <a:ext cx="1300269" cy="689897"/>
      </dsp:txXfrm>
    </dsp:sp>
    <dsp:sp modelId="{52D173DC-D8C1-724A-85B5-C05FF4F79415}">
      <dsp:nvSpPr>
        <dsp:cNvPr id="0" name=""/>
        <dsp:cNvSpPr/>
      </dsp:nvSpPr>
      <dsp:spPr>
        <a:xfrm>
          <a:off x="5129027" y="654038"/>
          <a:ext cx="1838857" cy="975661"/>
        </a:xfrm>
        <a:prstGeom prst="ellipse">
          <a:avLst/>
        </a:prstGeom>
        <a:solidFill>
          <a:schemeClr val="accent3">
            <a:shade val="80000"/>
            <a:hueOff val="88036"/>
            <a:satOff val="-1947"/>
            <a:lumOff val="4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Articles &amp; social media for students</a:t>
          </a:r>
        </a:p>
      </dsp:txBody>
      <dsp:txXfrm>
        <a:off x="5398321" y="796920"/>
        <a:ext cx="1300269" cy="689897"/>
      </dsp:txXfrm>
    </dsp:sp>
    <dsp:sp modelId="{B6C7E50A-C6AA-BC49-A11F-4216BB25E569}">
      <dsp:nvSpPr>
        <dsp:cNvPr id="0" name=""/>
        <dsp:cNvSpPr/>
      </dsp:nvSpPr>
      <dsp:spPr>
        <a:xfrm>
          <a:off x="5480011" y="2119281"/>
          <a:ext cx="1838857" cy="975661"/>
        </a:xfrm>
        <a:prstGeom prst="ellipse">
          <a:avLst/>
        </a:prstGeom>
        <a:solidFill>
          <a:schemeClr val="accent3">
            <a:shade val="80000"/>
            <a:hueOff val="176073"/>
            <a:satOff val="-3895"/>
            <a:lumOff val="98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Professional development &amp; skillsets are shared</a:t>
          </a:r>
        </a:p>
      </dsp:txBody>
      <dsp:txXfrm>
        <a:off x="5749305" y="2262163"/>
        <a:ext cx="1300269" cy="689897"/>
      </dsp:txXfrm>
    </dsp:sp>
    <dsp:sp modelId="{46923BE9-7E40-C84C-88C5-53EB9BD47125}">
      <dsp:nvSpPr>
        <dsp:cNvPr id="0" name=""/>
        <dsp:cNvSpPr/>
      </dsp:nvSpPr>
      <dsp:spPr>
        <a:xfrm>
          <a:off x="4633340" y="3352184"/>
          <a:ext cx="1838857" cy="975661"/>
        </a:xfrm>
        <a:prstGeom prst="ellipse">
          <a:avLst/>
        </a:prstGeom>
        <a:solidFill>
          <a:schemeClr val="accent3">
            <a:shade val="80000"/>
            <a:hueOff val="264109"/>
            <a:satOff val="-5842"/>
            <a:lumOff val="147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Best practice highlights are shared</a:t>
          </a:r>
        </a:p>
      </dsp:txBody>
      <dsp:txXfrm>
        <a:off x="4902634" y="3495066"/>
        <a:ext cx="1300269" cy="689897"/>
      </dsp:txXfrm>
    </dsp:sp>
    <dsp:sp modelId="{A2EFAE96-2C16-4649-8F29-6954ADFB3905}">
      <dsp:nvSpPr>
        <dsp:cNvPr id="0" name=""/>
        <dsp:cNvSpPr/>
      </dsp:nvSpPr>
      <dsp:spPr>
        <a:xfrm>
          <a:off x="2505806" y="3352179"/>
          <a:ext cx="1838857" cy="975661"/>
        </a:xfrm>
        <a:prstGeom prst="ellipse">
          <a:avLst/>
        </a:prstGeom>
        <a:solidFill>
          <a:schemeClr val="accent3">
            <a:shade val="80000"/>
            <a:hueOff val="352145"/>
            <a:satOff val="-7789"/>
            <a:lumOff val="19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A platform for combined engagement </a:t>
          </a:r>
          <a:r>
            <a:rPr lang="mr-IN" sz="1200" kern="1200" dirty="0"/>
            <a:t>–</a:t>
          </a:r>
          <a:r>
            <a:rPr lang="en-US" sz="1200" kern="1200" dirty="0"/>
            <a:t> Employers &amp; Policy</a:t>
          </a:r>
        </a:p>
      </dsp:txBody>
      <dsp:txXfrm>
        <a:off x="2775100" y="3495061"/>
        <a:ext cx="1300269" cy="689897"/>
      </dsp:txXfrm>
    </dsp:sp>
    <dsp:sp modelId="{41181F00-A319-AD43-B1B4-E9428119874D}">
      <dsp:nvSpPr>
        <dsp:cNvPr id="0" name=""/>
        <dsp:cNvSpPr/>
      </dsp:nvSpPr>
      <dsp:spPr>
        <a:xfrm>
          <a:off x="1552321" y="2163618"/>
          <a:ext cx="1838857" cy="975661"/>
        </a:xfrm>
        <a:prstGeom prst="ellipse">
          <a:avLst/>
        </a:prstGeom>
        <a:solidFill>
          <a:schemeClr val="accent3">
            <a:shade val="80000"/>
            <a:hueOff val="440182"/>
            <a:satOff val="-9737"/>
            <a:lumOff val="245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Collaboration across industries and sectors</a:t>
          </a:r>
        </a:p>
      </dsp:txBody>
      <dsp:txXfrm>
        <a:off x="1821615" y="2306500"/>
        <a:ext cx="1300269" cy="689897"/>
      </dsp:txXfrm>
    </dsp:sp>
    <dsp:sp modelId="{4B7AC23D-CA9A-F943-8861-680A3752BBBE}">
      <dsp:nvSpPr>
        <dsp:cNvPr id="0" name=""/>
        <dsp:cNvSpPr/>
      </dsp:nvSpPr>
      <dsp:spPr>
        <a:xfrm>
          <a:off x="1823738" y="664726"/>
          <a:ext cx="1838857" cy="975661"/>
        </a:xfrm>
        <a:prstGeom prst="ellipse">
          <a:avLst/>
        </a:prstGeom>
        <a:solidFill>
          <a:schemeClr val="accent3">
            <a:shade val="80000"/>
            <a:hueOff val="528218"/>
            <a:satOff val="-11684"/>
            <a:lumOff val="294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National website </a:t>
          </a:r>
        </a:p>
      </dsp:txBody>
      <dsp:txXfrm>
        <a:off x="2093032" y="807608"/>
        <a:ext cx="1300269" cy="68989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6FFCA2-BF6D-CE44-A430-3AEE88891A9E}" type="datetimeFigureOut">
              <a:rPr lang="en-US" smtClean="0">
                <a:latin typeface="Arial"/>
              </a:rPr>
              <a:t>12/17/2018</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BA992C-4394-4E4E-9793-4EB1E3E1D25A}"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8202212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16A57A62-2764-F542-B86B-77C5E138D015}" type="datetimeFigureOut">
              <a:rPr lang="en-US" smtClean="0"/>
              <a:pPr/>
              <a:t>12/17/2018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19A93E2E-41BE-9948-9CD4-5372A3778816}" type="slidenum">
              <a:rPr lang="en-US" smtClean="0"/>
              <a:pPr/>
              <a:t>‹#›</a:t>
            </a:fld>
            <a:endParaRPr lang="en-US" dirty="0"/>
          </a:p>
        </p:txBody>
      </p:sp>
    </p:spTree>
    <p:extLst>
      <p:ext uri="{BB962C8B-B14F-4D97-AF65-F5344CB8AC3E}">
        <p14:creationId xmlns:p14="http://schemas.microsoft.com/office/powerpoint/2010/main" val="14849067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jobaccess.gov.au/people-with-disability/available-support/476" TargetMode="External"/><Relationship Id="rId3" Type="http://schemas.openxmlformats.org/officeDocument/2006/relationships/hyperlink" Target="https://www.jobaccess.gov.au/people-with-disability/available-support/161" TargetMode="External"/><Relationship Id="rId7" Type="http://schemas.openxmlformats.org/officeDocument/2006/relationships/hyperlink" Target="https://www.jobaccess.gov.au/people-with-disability/available-support/236"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jobaccess.gov.au/people-with-disability/available-support/231" TargetMode="External"/><Relationship Id="rId5" Type="http://schemas.openxmlformats.org/officeDocument/2006/relationships/hyperlink" Target="https://www.jobaccess.gov.au/people-with-disability/available-support/146" TargetMode="External"/><Relationship Id="rId4" Type="http://schemas.openxmlformats.org/officeDocument/2006/relationships/hyperlink" Target="https://www.jobaccess.gov.au/people-with-disability/available-support/15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1</a:t>
            </a:fld>
            <a:endParaRPr lang="en-US" dirty="0"/>
          </a:p>
        </p:txBody>
      </p:sp>
    </p:spTree>
    <p:extLst>
      <p:ext uri="{BB962C8B-B14F-4D97-AF65-F5344CB8AC3E}">
        <p14:creationId xmlns:p14="http://schemas.microsoft.com/office/powerpoint/2010/main" val="56672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B52D5-0F10-409C-88A1-07E8733E16BA}" type="slidenum">
              <a:rPr lang="en-US" smtClean="0"/>
              <a:pPr/>
              <a:t>15</a:t>
            </a:fld>
            <a:endParaRPr lang="en-US"/>
          </a:p>
        </p:txBody>
      </p:sp>
    </p:spTree>
    <p:extLst>
      <p:ext uri="{BB962C8B-B14F-4D97-AF65-F5344CB8AC3E}">
        <p14:creationId xmlns:p14="http://schemas.microsoft.com/office/powerpoint/2010/main" val="137525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20</a:t>
            </a:fld>
            <a:endParaRPr lang="en-US" dirty="0"/>
          </a:p>
        </p:txBody>
      </p:sp>
    </p:spTree>
    <p:extLst>
      <p:ext uri="{BB962C8B-B14F-4D97-AF65-F5344CB8AC3E}">
        <p14:creationId xmlns:p14="http://schemas.microsoft.com/office/powerpoint/2010/main" val="936720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Over 4 million people in Australia have some form of disability. That's 1 in 5 people.</a:t>
            </a:r>
          </a:p>
          <a:p>
            <a:pPr marL="171450" indent="-171450">
              <a:buFont typeface="Arial" panose="020B0604020202020204" pitchFamily="34" charset="0"/>
              <a:buChar char="•"/>
            </a:pPr>
            <a:r>
              <a:rPr lang="en-US" i="0" dirty="0"/>
              <a:t>19% of men, and 18% of women have disability.</a:t>
            </a:r>
          </a:p>
          <a:p>
            <a:pPr marL="171450" indent="-171450">
              <a:buFont typeface="Arial" panose="020B0604020202020204" pitchFamily="34" charset="0"/>
              <a:buChar char="•"/>
            </a:pPr>
            <a:r>
              <a:rPr lang="en-US" i="0" dirty="0"/>
              <a:t>43% of people over 55 years have one or more disabilities.</a:t>
            </a:r>
          </a:p>
          <a:p>
            <a:pPr marL="171450" indent="-171450">
              <a:buFont typeface="Arial" panose="020B0604020202020204" pitchFamily="34" charset="0"/>
              <a:buChar char="•"/>
            </a:pPr>
            <a:r>
              <a:rPr lang="en-US" i="0" dirty="0"/>
              <a:t>2.2 million Australians of working age (15 – 64 years) have disability.</a:t>
            </a:r>
          </a:p>
          <a:p>
            <a:pPr marL="171450" indent="-171450">
              <a:buFont typeface="Arial" panose="020B0604020202020204" pitchFamily="34" charset="0"/>
              <a:buChar char="•"/>
            </a:pPr>
            <a:r>
              <a:rPr lang="en-US" sz="1200" i="0" dirty="0"/>
              <a:t>1 in 6 Australians are affected by hearing loss. There are approximately 30,000 Deaf </a:t>
            </a:r>
            <a:r>
              <a:rPr lang="en-US" sz="1200" i="0" dirty="0" err="1"/>
              <a:t>Auslan</a:t>
            </a:r>
            <a:r>
              <a:rPr lang="en-US" sz="1200" i="0" dirty="0"/>
              <a:t> users with total hearing loss </a:t>
            </a:r>
          </a:p>
          <a:p>
            <a:pPr marL="171450" indent="-171450">
              <a:buFont typeface="Arial" panose="020B0604020202020204" pitchFamily="34" charset="0"/>
              <a:buChar char="•"/>
            </a:pPr>
            <a:r>
              <a:rPr lang="en-US" sz="1200" i="0" dirty="0"/>
              <a:t>Vision Australia estimates there are currently 357,000 people in Australia who are blind or have low vision </a:t>
            </a:r>
          </a:p>
          <a:p>
            <a:pPr marL="171450" indent="-171450">
              <a:buFont typeface="Arial" panose="020B0604020202020204" pitchFamily="34" charset="0"/>
              <a:buChar char="•"/>
            </a:pPr>
            <a:r>
              <a:rPr lang="en-US" sz="1200" i="0" dirty="0"/>
              <a:t>An estimated 10% of the population has dyslexia. That’s more than two million Australians (Source: Dyslexia Australia).</a:t>
            </a:r>
          </a:p>
          <a:p>
            <a:pPr marL="171450" indent="-171450">
              <a:buFont typeface="Arial" panose="020B0604020202020204" pitchFamily="34" charset="0"/>
              <a:buChar char="•"/>
            </a:pPr>
            <a:r>
              <a:rPr lang="en-US" sz="1200" i="0" dirty="0"/>
              <a:t>45% of the population will experience a mental health disorder during their lifetime (Black Dog Inst).</a:t>
            </a:r>
          </a:p>
          <a:p>
            <a:endParaRPr lang="en-US" sz="1200" i="1" dirty="0"/>
          </a:p>
          <a:p>
            <a:endParaRPr lang="en-US" sz="120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t>Source: Australian Bureau of Statistics, Survey of Disability, Ageing and </a:t>
            </a:r>
            <a:r>
              <a:rPr lang="en-US" sz="1200" i="1" dirty="0" err="1"/>
              <a:t>Carers</a:t>
            </a:r>
            <a:r>
              <a:rPr lang="en-US" sz="1200" i="1" dirty="0"/>
              <a:t> 2012</a:t>
            </a:r>
            <a:r>
              <a:rPr lang="en-US" i="1" dirty="0"/>
              <a:t>.</a:t>
            </a:r>
            <a:endParaRPr lang="en-US" dirty="0"/>
          </a:p>
          <a:p>
            <a:endParaRPr lang="en-US" sz="1200" i="1" dirty="0"/>
          </a:p>
          <a:p>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4</a:t>
            </a:fld>
            <a:endParaRPr lang="en-US" dirty="0"/>
          </a:p>
        </p:txBody>
      </p:sp>
    </p:spTree>
    <p:extLst>
      <p:ext uri="{BB962C8B-B14F-4D97-AF65-F5344CB8AC3E}">
        <p14:creationId xmlns:p14="http://schemas.microsoft.com/office/powerpoint/2010/main" val="346951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National enrolment share for SWD was 4.4% in 2008 rising to 6.2% in 2015</a:t>
            </a:r>
            <a:r>
              <a:rPr lang="en-US" sz="1200" baseline="30000" dirty="0"/>
              <a:t>1</a:t>
            </a:r>
            <a:r>
              <a:rPr lang="en-US" sz="1200" dirty="0"/>
              <a:t> </a:t>
            </a:r>
            <a:br>
              <a:rPr lang="en-US" sz="1200" dirty="0"/>
            </a:br>
            <a:r>
              <a:rPr lang="en-US" sz="1200" dirty="0"/>
              <a:t>This is 60,019 domestic students, of which 21,111 were commencing students. </a:t>
            </a:r>
          </a:p>
          <a:p>
            <a:pPr marL="171450" indent="-171450">
              <a:buFont typeface="Arial" panose="020B0604020202020204" pitchFamily="34" charset="0"/>
              <a:buChar char="•"/>
            </a:pPr>
            <a:r>
              <a:rPr lang="en-US" sz="1200" dirty="0"/>
              <a:t>Graduates with a disability in f-t employment at 56.2% vs those without at 68.8%</a:t>
            </a:r>
            <a:r>
              <a:rPr lang="en-US" sz="1200" baseline="30000" dirty="0"/>
              <a:t>2</a:t>
            </a:r>
          </a:p>
          <a:p>
            <a:pPr marL="171450" indent="-171450">
              <a:buFont typeface="Arial" panose="020B0604020202020204" pitchFamily="34" charset="0"/>
              <a:buChar char="•"/>
            </a:pPr>
            <a:r>
              <a:rPr lang="en-US" sz="1200" dirty="0"/>
              <a:t>Barriers include negative employer attitudes, lack of accessibility (e.g. built and digital environments); and lack of appropriate </a:t>
            </a:r>
            <a:r>
              <a:rPr lang="en-US" sz="1200" dirty="0" err="1"/>
              <a:t>specialised</a:t>
            </a:r>
            <a:r>
              <a:rPr lang="en-US" sz="1200" dirty="0"/>
              <a:t> employment services (WHO, 2011). </a:t>
            </a:r>
          </a:p>
          <a:p>
            <a:pPr marL="171450" indent="-171450">
              <a:buFont typeface="Arial" panose="020B0604020202020204" pitchFamily="34" charset="0"/>
              <a:buChar char="•"/>
            </a:pPr>
            <a:r>
              <a:rPr lang="en-US" sz="1200" dirty="0"/>
              <a:t>Lack of awareness of university careers services and Disability Employment Services </a:t>
            </a:r>
            <a:endParaRPr lang="en-AU" sz="1200" dirty="0"/>
          </a:p>
          <a:p>
            <a:pPr marL="171450" indent="-171450">
              <a:buFont typeface="Arial" panose="020B0604020202020204" pitchFamily="34" charset="0"/>
              <a:buChar char="•"/>
            </a:pPr>
            <a:r>
              <a:rPr lang="en-US" sz="1200" dirty="0"/>
              <a:t>Disability Employment Services (DES) need improvement with 40.4% of job seekers who participated in disability employment assistance have remained unemployed while only 30.7% of the job seekers found employment.</a:t>
            </a:r>
          </a:p>
          <a:p>
            <a:pPr marL="171450" indent="-171450">
              <a:buFont typeface="Arial" panose="020B0604020202020204" pitchFamily="34" charset="0"/>
              <a:buChar char="•"/>
            </a:pPr>
            <a:r>
              <a:rPr lang="en-US" sz="1200" dirty="0"/>
              <a:t>Lack of dedicated graduated employment support for graduates</a:t>
            </a:r>
            <a:endParaRPr lang="en-AU" sz="600"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5</a:t>
            </a:fld>
            <a:endParaRPr lang="en-US" dirty="0"/>
          </a:p>
        </p:txBody>
      </p:sp>
    </p:spTree>
    <p:extLst>
      <p:ext uri="{BB962C8B-B14F-4D97-AF65-F5344CB8AC3E}">
        <p14:creationId xmlns:p14="http://schemas.microsoft.com/office/powerpoint/2010/main" val="49606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Disclosure/Sharing information</a:t>
            </a:r>
            <a:r>
              <a:rPr lang="en-US" baseline="0" dirty="0"/>
              <a:t> / who / how / when </a:t>
            </a:r>
            <a:r>
              <a:rPr lang="mr-IN" baseline="0" dirty="0"/>
              <a:t>–</a:t>
            </a:r>
            <a:r>
              <a:rPr lang="en-US" baseline="0" dirty="0"/>
              <a:t> why &amp; why not</a:t>
            </a:r>
          </a:p>
          <a:p>
            <a:r>
              <a:rPr lang="en-US" baseline="0" dirty="0"/>
              <a:t>Important point – 28.81% NOT SURE.  No plan?</a:t>
            </a:r>
            <a:endParaRPr lang="en-US" dirty="0"/>
          </a:p>
        </p:txBody>
      </p:sp>
      <p:sp>
        <p:nvSpPr>
          <p:cNvPr id="4" name="Slide Number Placeholder 3"/>
          <p:cNvSpPr>
            <a:spLocks noGrp="1"/>
          </p:cNvSpPr>
          <p:nvPr>
            <p:ph type="sldNum" sz="quarter" idx="10"/>
          </p:nvPr>
        </p:nvSpPr>
        <p:spPr/>
        <p:txBody>
          <a:bodyPr/>
          <a:lstStyle/>
          <a:p>
            <a:fld id="{672B52D5-0F10-409C-88A1-07E8733E16BA}" type="slidenum">
              <a:rPr lang="en-US" smtClean="0"/>
              <a:pPr/>
              <a:t>7</a:t>
            </a:fld>
            <a:endParaRPr lang="en-US"/>
          </a:p>
        </p:txBody>
      </p:sp>
    </p:spTree>
    <p:extLst>
      <p:ext uri="{BB962C8B-B14F-4D97-AF65-F5344CB8AC3E}">
        <p14:creationId xmlns:p14="http://schemas.microsoft.com/office/powerpoint/2010/main" val="5187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National enrolment share for SWD was 4.4% in 2008 rising to 6.2% in 2015</a:t>
            </a:r>
            <a:r>
              <a:rPr lang="en-US" sz="1200" baseline="30000" dirty="0"/>
              <a:t>1</a:t>
            </a:r>
            <a:r>
              <a:rPr lang="en-US" sz="1200" dirty="0"/>
              <a:t> </a:t>
            </a:r>
            <a:br>
              <a:rPr lang="en-US" sz="1200" dirty="0"/>
            </a:br>
            <a:r>
              <a:rPr lang="en-US" sz="1200" dirty="0"/>
              <a:t>This is 60,019 domestic students, of which 21,111 were commencing students. </a:t>
            </a:r>
          </a:p>
          <a:p>
            <a:pPr marL="171450" indent="-171450">
              <a:buFont typeface="Arial" panose="020B0604020202020204" pitchFamily="34" charset="0"/>
              <a:buChar char="•"/>
            </a:pPr>
            <a:r>
              <a:rPr lang="en-US" sz="1200" dirty="0"/>
              <a:t>Graduates with a disability in f-t employment at 56.2% vs those without at 68.8%</a:t>
            </a:r>
            <a:r>
              <a:rPr lang="en-US" sz="1200" baseline="30000" dirty="0"/>
              <a:t>2</a:t>
            </a:r>
          </a:p>
          <a:p>
            <a:pPr marL="171450" indent="-171450">
              <a:buFont typeface="Arial" panose="020B0604020202020204" pitchFamily="34" charset="0"/>
              <a:buChar char="•"/>
            </a:pPr>
            <a:r>
              <a:rPr lang="en-US" sz="1200" dirty="0"/>
              <a:t>Barriers include negative employer attitudes, lack of accessibility (e.g. built and digital environments); and lack of appropriate </a:t>
            </a:r>
            <a:r>
              <a:rPr lang="en-US" sz="1200" dirty="0" err="1"/>
              <a:t>specialised</a:t>
            </a:r>
            <a:r>
              <a:rPr lang="en-US" sz="1200" dirty="0"/>
              <a:t> employment services (WHO, 2011). </a:t>
            </a:r>
          </a:p>
          <a:p>
            <a:pPr marL="171450" indent="-171450">
              <a:buFont typeface="Arial" panose="020B0604020202020204" pitchFamily="34" charset="0"/>
              <a:buChar char="•"/>
            </a:pPr>
            <a:r>
              <a:rPr lang="en-US" sz="1200" dirty="0"/>
              <a:t>Lack of awareness of university careers services and Disability Employment Services </a:t>
            </a:r>
            <a:endParaRPr lang="en-AU" sz="1200" dirty="0"/>
          </a:p>
          <a:p>
            <a:pPr marL="171450" indent="-171450">
              <a:buFont typeface="Arial" panose="020B0604020202020204" pitchFamily="34" charset="0"/>
              <a:buChar char="•"/>
            </a:pPr>
            <a:r>
              <a:rPr lang="en-US" sz="1200" dirty="0"/>
              <a:t>Disability Employment Services (DES) need improvement with 40.4% of job seekers who participated in disability employment assistance have remained unemployed while only 30.7% of the job seekers found employment.</a:t>
            </a:r>
          </a:p>
          <a:p>
            <a:pPr marL="171450" indent="-171450">
              <a:buFont typeface="Arial" panose="020B0604020202020204" pitchFamily="34" charset="0"/>
              <a:buChar char="•"/>
            </a:pPr>
            <a:r>
              <a:rPr lang="en-US" sz="1200" dirty="0"/>
              <a:t>Lack of dedicated graduated employment support for graduates</a:t>
            </a:r>
            <a:endParaRPr lang="en-AU" sz="600"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8</a:t>
            </a:fld>
            <a:endParaRPr lang="en-US" dirty="0"/>
          </a:p>
        </p:txBody>
      </p:sp>
    </p:spTree>
    <p:extLst>
      <p:ext uri="{BB962C8B-B14F-4D97-AF65-F5344CB8AC3E}">
        <p14:creationId xmlns:p14="http://schemas.microsoft.com/office/powerpoint/2010/main" val="91885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B52D5-0F10-409C-88A1-07E8733E16BA}" type="slidenum">
              <a:rPr lang="en-US" smtClean="0"/>
              <a:pPr/>
              <a:t>9</a:t>
            </a:fld>
            <a:endParaRPr lang="en-US"/>
          </a:p>
        </p:txBody>
      </p:sp>
    </p:spTree>
    <p:extLst>
      <p:ext uri="{BB962C8B-B14F-4D97-AF65-F5344CB8AC3E}">
        <p14:creationId xmlns:p14="http://schemas.microsoft.com/office/powerpoint/2010/main" val="315014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eaLnBrk="0" fontAlgn="base" hangingPunct="0">
              <a:lnSpc>
                <a:spcPct val="100000"/>
              </a:lnSpc>
              <a:spcBef>
                <a:spcPct val="0"/>
              </a:spcBef>
              <a:spcAft>
                <a:spcPct val="0"/>
              </a:spcAft>
              <a:buNone/>
            </a:pPr>
            <a:r>
              <a:rPr lang="en-US" altLang="en-US" sz="1200" dirty="0">
                <a:solidFill>
                  <a:srgbClr val="166EC6"/>
                </a:solidFill>
                <a:latin typeface="Arial" panose="020B0604020202020204" pitchFamily="34" charset="0"/>
                <a:cs typeface="Arial" panose="020B0604020202020204" pitchFamily="34" charset="0"/>
                <a:hlinkClick r:id="rId3"/>
              </a:rPr>
              <a:t>Financial support for job-seekers and employers</a:t>
            </a:r>
          </a:p>
          <a:p>
            <a:pPr marL="0" lvl="0" indent="0" defTabSz="914400" eaLnBrk="0" fontAlgn="base" hangingPunct="0">
              <a:lnSpc>
                <a:spcPct val="100000"/>
              </a:lnSpc>
              <a:spcBef>
                <a:spcPct val="0"/>
              </a:spcBef>
              <a:spcAft>
                <a:spcPct val="0"/>
              </a:spcAft>
              <a:buNone/>
            </a:pPr>
            <a:r>
              <a:rPr lang="en-US" altLang="en-US" sz="1200" dirty="0">
                <a:solidFill>
                  <a:srgbClr val="464646"/>
                </a:solidFill>
                <a:latin typeface="Arial" panose="020B0604020202020204" pitchFamily="34" charset="0"/>
                <a:cs typeface="Arial" panose="020B0604020202020204" pitchFamily="34" charset="0"/>
              </a:rPr>
              <a:t>Example: workplace modifications and assessments, wage subsidies, productivity payments, running your own business and workplace support.</a:t>
            </a:r>
            <a:endParaRPr lang="en-US" altLang="en-US" sz="1200" dirty="0">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endParaRPr lang="en-US" altLang="en-US" sz="1200" dirty="0">
              <a:solidFill>
                <a:srgbClr val="464646"/>
              </a:solidFill>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endParaRPr lang="en-US" altLang="en-US" sz="1200" dirty="0">
              <a:solidFill>
                <a:srgbClr val="166EC6"/>
              </a:solidFill>
              <a:latin typeface="Arial" panose="020B0604020202020204" pitchFamily="34" charset="0"/>
              <a:cs typeface="Arial" panose="020B0604020202020204" pitchFamily="34" charset="0"/>
              <a:hlinkClick r:id="rId4"/>
            </a:endParaRPr>
          </a:p>
          <a:p>
            <a:pPr marL="0" lvl="0" indent="0" defTabSz="914400" eaLnBrk="0" fontAlgn="base" hangingPunct="0">
              <a:lnSpc>
                <a:spcPct val="100000"/>
              </a:lnSpc>
              <a:spcBef>
                <a:spcPct val="0"/>
              </a:spcBef>
              <a:spcAft>
                <a:spcPct val="0"/>
              </a:spcAft>
              <a:buNone/>
            </a:pPr>
            <a:r>
              <a:rPr lang="en-US" altLang="en-US" sz="1200" dirty="0">
                <a:solidFill>
                  <a:srgbClr val="166EC6"/>
                </a:solidFill>
                <a:latin typeface="Arial" panose="020B0604020202020204" pitchFamily="34" charset="0"/>
                <a:cs typeface="Arial" panose="020B0604020202020204" pitchFamily="34" charset="0"/>
                <a:hlinkClick r:id="rId4"/>
              </a:rPr>
              <a:t>Support for job-seekers finding or changing jobs</a:t>
            </a:r>
          </a:p>
          <a:p>
            <a:pPr marL="0" lvl="0" indent="0" defTabSz="914400" eaLnBrk="0" fontAlgn="base" hangingPunct="0">
              <a:lnSpc>
                <a:spcPct val="100000"/>
              </a:lnSpc>
              <a:spcBef>
                <a:spcPct val="0"/>
              </a:spcBef>
              <a:spcAft>
                <a:spcPct val="0"/>
              </a:spcAft>
              <a:buNone/>
            </a:pPr>
            <a:r>
              <a:rPr lang="en-US" altLang="en-US" sz="1200" dirty="0">
                <a:solidFill>
                  <a:srgbClr val="464646"/>
                </a:solidFill>
                <a:latin typeface="Arial" panose="020B0604020202020204" pitchFamily="34" charset="0"/>
                <a:cs typeface="Arial" panose="020B0604020202020204" pitchFamily="34" charset="0"/>
              </a:rPr>
              <a:t>Example: finding and keeping a job, working with Disability Employment Services (DES) providers, writing résumés and applications, preparing for interviews and more.</a:t>
            </a:r>
            <a:endParaRPr lang="en-US" altLang="en-US" sz="1200" dirty="0">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n-US" sz="1200" dirty="0">
                <a:solidFill>
                  <a:srgbClr val="166EC6"/>
                </a:solidFill>
                <a:latin typeface="Arial" panose="020B0604020202020204" pitchFamily="34" charset="0"/>
                <a:cs typeface="Arial" panose="020B0604020202020204" pitchFamily="34" charset="0"/>
              </a:rPr>
              <a:t>                                   </a:t>
            </a:r>
            <a:endParaRPr lang="en-US" altLang="en-US" sz="1200" dirty="0">
              <a:solidFill>
                <a:srgbClr val="464646"/>
              </a:solidFill>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n-US" sz="1200" dirty="0">
                <a:solidFill>
                  <a:srgbClr val="166EC6"/>
                </a:solidFill>
                <a:latin typeface="Arial" panose="020B0604020202020204" pitchFamily="34" charset="0"/>
                <a:cs typeface="Arial" panose="020B0604020202020204" pitchFamily="34" charset="0"/>
                <a:hlinkClick r:id="rId5"/>
              </a:rPr>
              <a:t>Support in the workplace</a:t>
            </a:r>
          </a:p>
          <a:p>
            <a:pPr marL="0" lvl="0" indent="0" defTabSz="914400" eaLnBrk="0" fontAlgn="base" hangingPunct="0">
              <a:lnSpc>
                <a:spcPct val="100000"/>
              </a:lnSpc>
              <a:spcBef>
                <a:spcPct val="0"/>
              </a:spcBef>
              <a:spcAft>
                <a:spcPct val="0"/>
              </a:spcAft>
              <a:buNone/>
            </a:pPr>
            <a:r>
              <a:rPr lang="en-US" altLang="en-US" sz="1200" dirty="0">
                <a:solidFill>
                  <a:srgbClr val="464646"/>
                </a:solidFill>
                <a:latin typeface="Arial" panose="020B0604020202020204" pitchFamily="34" charset="0"/>
                <a:cs typeface="Arial" panose="020B0604020202020204" pitchFamily="34" charset="0"/>
              </a:rPr>
              <a:t>Advice on workplace modification, disclosure, training/support for co-workers, negotiating flexible work arrangements and returning to work.</a:t>
            </a:r>
          </a:p>
          <a:p>
            <a:pPr marL="0" lvl="0" indent="0" defTabSz="914400" eaLnBrk="0" fontAlgn="base" hangingPunct="0">
              <a:lnSpc>
                <a:spcPct val="100000"/>
              </a:lnSpc>
              <a:spcBef>
                <a:spcPct val="0"/>
              </a:spcBef>
              <a:spcAft>
                <a:spcPct val="0"/>
              </a:spcAft>
              <a:buNone/>
            </a:pPr>
            <a:endParaRPr lang="en-US" altLang="en-US" sz="1200" dirty="0">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n-US" sz="1200" dirty="0">
                <a:solidFill>
                  <a:srgbClr val="166EC6"/>
                </a:solidFill>
                <a:latin typeface="Arial" panose="020B0604020202020204" pitchFamily="34" charset="0"/>
                <a:cs typeface="Arial" panose="020B0604020202020204" pitchFamily="34" charset="0"/>
                <a:hlinkClick r:id="rId6"/>
              </a:rPr>
              <a:t>Training and career development</a:t>
            </a:r>
          </a:p>
          <a:p>
            <a:pPr marL="0" lvl="0" indent="0" defTabSz="914400" eaLnBrk="0" fontAlgn="base" hangingPunct="0">
              <a:lnSpc>
                <a:spcPct val="100000"/>
              </a:lnSpc>
              <a:spcBef>
                <a:spcPct val="0"/>
              </a:spcBef>
              <a:spcAft>
                <a:spcPct val="0"/>
              </a:spcAft>
              <a:buNone/>
            </a:pPr>
            <a:r>
              <a:rPr lang="en-US" altLang="en-US" sz="1200" dirty="0">
                <a:solidFill>
                  <a:srgbClr val="464646"/>
                </a:solidFill>
                <a:latin typeface="Arial" panose="020B0604020202020204" pitchFamily="34" charset="0"/>
                <a:cs typeface="Arial" panose="020B0604020202020204" pitchFamily="34" charset="0"/>
              </a:rPr>
              <a:t>Career development, finding training courses, transitioning from study into work, work experience.</a:t>
            </a:r>
          </a:p>
          <a:p>
            <a:pPr marL="0" lvl="0" indent="0" defTabSz="914400" eaLnBrk="0" fontAlgn="base" hangingPunct="0">
              <a:lnSpc>
                <a:spcPct val="100000"/>
              </a:lnSpc>
              <a:spcBef>
                <a:spcPct val="0"/>
              </a:spcBef>
              <a:spcAft>
                <a:spcPct val="0"/>
              </a:spcAft>
              <a:buNone/>
            </a:pPr>
            <a:endParaRPr lang="en-US" altLang="en-US" sz="1200" dirty="0">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n-US" sz="1200" dirty="0">
                <a:solidFill>
                  <a:srgbClr val="166EC6"/>
                </a:solidFill>
                <a:latin typeface="Arial" panose="020B0604020202020204" pitchFamily="34" charset="0"/>
                <a:cs typeface="Arial" panose="020B0604020202020204" pitchFamily="34" charset="0"/>
                <a:hlinkClick r:id="rId7"/>
              </a:rPr>
              <a:t>Current vacancies</a:t>
            </a:r>
          </a:p>
          <a:p>
            <a:pPr marL="0" lvl="0" indent="0" defTabSz="914400" eaLnBrk="0" fontAlgn="base" hangingPunct="0">
              <a:lnSpc>
                <a:spcPct val="100000"/>
              </a:lnSpc>
              <a:spcBef>
                <a:spcPct val="0"/>
              </a:spcBef>
              <a:spcAft>
                <a:spcPct val="0"/>
              </a:spcAft>
              <a:buNone/>
            </a:pPr>
            <a:endParaRPr lang="en-US" altLang="en-US" sz="1200" dirty="0">
              <a:solidFill>
                <a:srgbClr val="464646"/>
              </a:solidFill>
              <a:latin typeface="Arial" panose="020B0604020202020204" pitchFamily="34" charset="0"/>
              <a:cs typeface="Arial" panose="020B0604020202020204" pitchFamily="34" charset="0"/>
            </a:endParaRPr>
          </a:p>
          <a:p>
            <a:pPr marL="0" lvl="0" indent="0" defTabSz="914400" eaLnBrk="0" fontAlgn="base" hangingPunct="0">
              <a:lnSpc>
                <a:spcPct val="100000"/>
              </a:lnSpc>
              <a:spcBef>
                <a:spcPct val="0"/>
              </a:spcBef>
              <a:spcAft>
                <a:spcPct val="0"/>
              </a:spcAft>
              <a:buNone/>
            </a:pPr>
            <a:r>
              <a:rPr lang="en-US" altLang="en-US" sz="1200" dirty="0">
                <a:solidFill>
                  <a:srgbClr val="464646"/>
                </a:solidFill>
                <a:latin typeface="Arial" panose="020B0604020202020204" pitchFamily="34" charset="0"/>
                <a:cs typeface="Arial" panose="020B0604020202020204" pitchFamily="34" charset="0"/>
              </a:rPr>
              <a:t>Referral to other services such as the </a:t>
            </a:r>
            <a:r>
              <a:rPr lang="en-US" altLang="en-US" sz="1200" dirty="0">
                <a:solidFill>
                  <a:srgbClr val="166EC6"/>
                </a:solidFill>
                <a:latin typeface="Arial" panose="020B0604020202020204" pitchFamily="34" charset="0"/>
                <a:cs typeface="Arial" panose="020B0604020202020204" pitchFamily="34" charset="0"/>
                <a:hlinkClick r:id="rId8"/>
              </a:rPr>
              <a:t>National Disability Insurance Scheme</a:t>
            </a:r>
          </a:p>
          <a:p>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10</a:t>
            </a:fld>
            <a:endParaRPr lang="en-US" dirty="0"/>
          </a:p>
        </p:txBody>
      </p:sp>
    </p:spTree>
    <p:extLst>
      <p:ext uri="{BB962C8B-B14F-4D97-AF65-F5344CB8AC3E}">
        <p14:creationId xmlns:p14="http://schemas.microsoft.com/office/powerpoint/2010/main" val="17980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9A93E2E-41BE-9948-9CD4-5372A3778816}" type="slidenum">
              <a:rPr lang="en-US" smtClean="0"/>
              <a:pPr/>
              <a:t>11</a:t>
            </a:fld>
            <a:endParaRPr lang="en-US" dirty="0"/>
          </a:p>
        </p:txBody>
      </p:sp>
    </p:spTree>
    <p:extLst>
      <p:ext uri="{BB962C8B-B14F-4D97-AF65-F5344CB8AC3E}">
        <p14:creationId xmlns:p14="http://schemas.microsoft.com/office/powerpoint/2010/main" val="3371850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defTabSz="1088178">
              <a:buFont typeface="Arial" charset="0"/>
              <a:buChar char="•"/>
            </a:pPr>
            <a:r>
              <a:rPr lang="en-US" sz="1200" dirty="0">
                <a:latin typeface="Raleway"/>
                <a:ea typeface="Open Sans" panose="020B0606030504020204" pitchFamily="34" charset="0"/>
                <a:cs typeface="Raleway"/>
              </a:rPr>
              <a:t>Local partnership/collaboration is formed to build a solid transitional link for SWD to external service after University, </a:t>
            </a:r>
            <a:br>
              <a:rPr lang="en-US" sz="1200" dirty="0">
                <a:latin typeface="Raleway"/>
                <a:ea typeface="Open Sans" panose="020B0606030504020204" pitchFamily="34" charset="0"/>
                <a:cs typeface="Raleway"/>
              </a:rPr>
            </a:br>
            <a:endParaRPr lang="en-US" sz="1200" dirty="0">
              <a:latin typeface="Raleway"/>
              <a:ea typeface="Open Sans" panose="020B0606030504020204" pitchFamily="34" charset="0"/>
              <a:cs typeface="Raleway"/>
            </a:endParaRPr>
          </a:p>
          <a:p>
            <a:pPr marL="257175" indent="-257175" defTabSz="1088178">
              <a:buFont typeface="Arial" charset="0"/>
              <a:buChar char="•"/>
            </a:pPr>
            <a:r>
              <a:rPr lang="en-US" sz="1200" dirty="0">
                <a:latin typeface="Raleway"/>
                <a:ea typeface="Open Sans" panose="020B0606030504020204" pitchFamily="34" charset="0"/>
                <a:cs typeface="Raleway"/>
              </a:rPr>
              <a:t>Students get access to one-on-one support in the final year to lock in a graduate job on campus and then transition to provider for support. Provider becomes skilled and capable of working with graduates.</a:t>
            </a:r>
            <a:br>
              <a:rPr lang="en-US" sz="1200" dirty="0">
                <a:latin typeface="Raleway"/>
                <a:ea typeface="Open Sans" panose="020B0606030504020204" pitchFamily="34" charset="0"/>
                <a:cs typeface="Raleway"/>
              </a:rPr>
            </a:br>
            <a:endParaRPr lang="en-US" sz="1200" dirty="0">
              <a:latin typeface="Raleway"/>
              <a:ea typeface="Open Sans" panose="020B0606030504020204" pitchFamily="34" charset="0"/>
              <a:cs typeface="Raleway"/>
            </a:endParaRPr>
          </a:p>
          <a:p>
            <a:pPr marL="257175" indent="-257175" defTabSz="1088178">
              <a:buFont typeface="Arial" charset="0"/>
              <a:buChar char="•"/>
            </a:pPr>
            <a:r>
              <a:rPr lang="en-US" sz="1200" dirty="0">
                <a:latin typeface="Raleway"/>
                <a:ea typeface="Open Sans" panose="020B0606030504020204" pitchFamily="34" charset="0"/>
                <a:cs typeface="Raleway"/>
              </a:rPr>
              <a:t>Partnerships work together across institutions to advance the employment of graduates with a disability maximizing existing resources, programs, supports.</a:t>
            </a:r>
            <a:br>
              <a:rPr lang="en-US" sz="1200" dirty="0">
                <a:latin typeface="Raleway"/>
                <a:ea typeface="Open Sans" panose="020B0606030504020204" pitchFamily="34" charset="0"/>
                <a:cs typeface="Raleway"/>
              </a:rPr>
            </a:br>
            <a:endParaRPr lang="en-US" sz="1200" dirty="0">
              <a:latin typeface="Raleway"/>
              <a:ea typeface="Open Sans" panose="020B0606030504020204" pitchFamily="34" charset="0"/>
              <a:cs typeface="Raleway"/>
            </a:endParaRPr>
          </a:p>
          <a:p>
            <a:pPr marL="257175" indent="-257175" defTabSz="1088178">
              <a:buFont typeface="Arial" charset="0"/>
              <a:buChar char="•"/>
            </a:pPr>
            <a:r>
              <a:rPr lang="en-US" sz="1200" dirty="0">
                <a:latin typeface="Raleway"/>
                <a:ea typeface="Open Sans" panose="020B0606030504020204" pitchFamily="34" charset="0"/>
                <a:cs typeface="Raleway"/>
              </a:rPr>
              <a:t>Program is customized to suit the local context.</a:t>
            </a:r>
          </a:p>
          <a:p>
            <a:endParaRPr lang="en-US" dirty="0"/>
          </a:p>
        </p:txBody>
      </p:sp>
      <p:sp>
        <p:nvSpPr>
          <p:cNvPr id="4" name="Slide Number Placeholder 3"/>
          <p:cNvSpPr>
            <a:spLocks noGrp="1"/>
          </p:cNvSpPr>
          <p:nvPr>
            <p:ph type="sldNum" sz="quarter" idx="10"/>
          </p:nvPr>
        </p:nvSpPr>
        <p:spPr/>
        <p:txBody>
          <a:bodyPr/>
          <a:lstStyle/>
          <a:p>
            <a:fld id="{672B52D5-0F10-409C-88A1-07E8733E16BA}" type="slidenum">
              <a:rPr lang="en-US" smtClean="0"/>
              <a:pPr/>
              <a:t>13</a:t>
            </a:fld>
            <a:endParaRPr lang="en-US"/>
          </a:p>
        </p:txBody>
      </p:sp>
    </p:spTree>
    <p:extLst>
      <p:ext uri="{BB962C8B-B14F-4D97-AF65-F5344CB8AC3E}">
        <p14:creationId xmlns:p14="http://schemas.microsoft.com/office/powerpoint/2010/main" val="228452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endParaRPr lang="en-AU"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61BEF0D-F0BB-DE4B-95CE-6DB70DBA9567}" type="datetimeFigureOut">
              <a:rPr lang="en-US" smtClean="0"/>
              <a:pPr/>
              <a:t>12/17/2018</a:t>
            </a:fld>
            <a:endParaRPr lang="en-US" dirty="0"/>
          </a:p>
        </p:txBody>
      </p:sp>
      <p:sp>
        <p:nvSpPr>
          <p:cNvPr id="5" name="Footer Placeholder 4"/>
          <p:cNvSpPr>
            <a:spLocks noGrp="1"/>
          </p:cNvSpPr>
          <p:nvPr>
            <p:ph type="ftr" sz="quarter" idx="11"/>
          </p:nvPr>
        </p:nvSpPr>
        <p:spPr/>
        <p:txBody>
          <a:bodyPr/>
          <a:lstStyle/>
          <a:p>
            <a:r>
              <a:rPr lang="en-US"/>
              <a:t>Student Diversity and Inclusion | Student Services</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Rectangle 7"/>
          <p:cNvSpPr/>
          <p:nvPr userDrawn="1"/>
        </p:nvSpPr>
        <p:spPr>
          <a:xfrm>
            <a:off x="-1" y="4671575"/>
            <a:ext cx="9144001" cy="471925"/>
          </a:xfrm>
          <a:prstGeom prst="rect">
            <a:avLst/>
          </a:prstGeom>
          <a:solidFill>
            <a:srgbClr val="1F41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110532" y="4697924"/>
            <a:ext cx="8946911" cy="369332"/>
          </a:xfrm>
          <a:prstGeom prst="rect">
            <a:avLst/>
          </a:prstGeom>
        </p:spPr>
        <p:txBody>
          <a:bodyPr wrap="square">
            <a:spAutoFit/>
          </a:bodyPr>
          <a:lstStyle/>
          <a:p>
            <a:pPr algn="ctr"/>
            <a:r>
              <a:rPr lang="en-US" sz="1800" b="0" i="0" kern="1200" dirty="0">
                <a:solidFill>
                  <a:schemeClr val="bg1"/>
                </a:solidFill>
                <a:effectLst/>
                <a:latin typeface="Browallia New" panose="020B0604020202020204" pitchFamily="34" charset="-34"/>
                <a:ea typeface="+mn-ea"/>
                <a:cs typeface="Browallia New" panose="020B0604020202020204" pitchFamily="34" charset="-34"/>
              </a:rPr>
              <a:t>GRADUATE EMPLOYMENT SUPPORT FOR UNIVERSITY STUDENTS WITH DISABILITY</a:t>
            </a:r>
          </a:p>
        </p:txBody>
      </p:sp>
    </p:spTree>
    <p:extLst>
      <p:ext uri="{BB962C8B-B14F-4D97-AF65-F5344CB8AC3E}">
        <p14:creationId xmlns:p14="http://schemas.microsoft.com/office/powerpoint/2010/main" val="175290626"/>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5116232" cy="5143500"/>
          </a:xfrm>
        </p:spPr>
        <p:txBody>
          <a:bodyPr anchor="ctr" anchorCtr="0">
            <a:normAutofit/>
          </a:bodyPr>
          <a:lstStyle>
            <a:lvl1pPr algn="l">
              <a:lnSpc>
                <a:spcPts val="4000"/>
              </a:lnSpc>
              <a:defRPr sz="4000" b="0" cap="none">
                <a:solidFill>
                  <a:srgbClr val="DA0012"/>
                </a:solidFill>
              </a:defRPr>
            </a:lvl1pPr>
          </a:lstStyle>
          <a:p>
            <a:r>
              <a:rPr lang="en-AU" dirty="0"/>
              <a:t>Click to edit</a:t>
            </a:r>
            <a:br>
              <a:rPr lang="en-AU" dirty="0"/>
            </a:br>
            <a:r>
              <a:rPr lang="en-AU" dirty="0"/>
              <a:t>section heading</a:t>
            </a:r>
            <a:endParaRPr lang="en-US" dirty="0"/>
          </a:p>
        </p:txBody>
      </p:sp>
    </p:spTree>
    <p:extLst>
      <p:ext uri="{BB962C8B-B14F-4D97-AF65-F5344CB8AC3E}">
        <p14:creationId xmlns:p14="http://schemas.microsoft.com/office/powerpoint/2010/main" val="673063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0000"/>
            <a:ext cx="8229600" cy="3031203"/>
          </a:xfrm>
        </p:spPr>
        <p:txBody>
          <a:bodyPr lIns="0" tIns="0" rIns="0" bIns="0">
            <a:normAutofit/>
          </a:bodyPr>
          <a:lstStyle>
            <a:lvl1pPr marL="342900" indent="-342900">
              <a:lnSpc>
                <a:spcPct val="140000"/>
              </a:lnSpc>
              <a:spcBef>
                <a:spcPts val="0"/>
              </a:spcBef>
              <a:buFont typeface="Wingdings" charset="2"/>
              <a:buChar char="§"/>
              <a:defRPr/>
            </a:lvl1pPr>
            <a:lvl2pPr>
              <a:lnSpc>
                <a:spcPct val="140000"/>
              </a:lnSpc>
              <a:spcBef>
                <a:spcPts val="0"/>
              </a:spcBef>
              <a:defRPr sz="2000">
                <a:latin typeface="Arial"/>
                <a:cs typeface="Arial"/>
              </a:defRPr>
            </a:lvl2pPr>
            <a:lvl3pPr>
              <a:lnSpc>
                <a:spcPct val="140000"/>
              </a:lnSpc>
              <a:spcBef>
                <a:spcPts val="0"/>
              </a:spcBef>
              <a:defRPr sz="2000">
                <a:latin typeface="Arial"/>
                <a:cs typeface="Arial"/>
              </a:defRPr>
            </a:lvl3pPr>
            <a:lvl4pPr>
              <a:lnSpc>
                <a:spcPct val="140000"/>
              </a:lnSpc>
              <a:spcBef>
                <a:spcPts val="0"/>
              </a:spcBef>
              <a:defRPr sz="2000">
                <a:latin typeface="Arial"/>
                <a:cs typeface="Arial"/>
              </a:defRPr>
            </a:lvl4pPr>
            <a:lvl5pPr>
              <a:lnSpc>
                <a:spcPct val="140000"/>
              </a:lnSpc>
              <a:spcBef>
                <a:spcPts val="0"/>
              </a:spcBef>
              <a:defRPr sz="2000">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
        <p:nvSpPr>
          <p:cNvPr id="4" name="Title 3"/>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00919822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61BEF0D-F0BB-DE4B-95CE-6DB70DBA9567}" type="datetimeFigureOut">
              <a:rPr lang="en-US" smtClean="0"/>
              <a:pPr/>
              <a:t>12/17/2018</a:t>
            </a:fld>
            <a:endParaRPr lang="en-US" dirty="0"/>
          </a:p>
        </p:txBody>
      </p:sp>
      <p:sp>
        <p:nvSpPr>
          <p:cNvPr id="5" name="Footer Placeholder 4"/>
          <p:cNvSpPr>
            <a:spLocks noGrp="1"/>
          </p:cNvSpPr>
          <p:nvPr>
            <p:ph type="ftr" sz="quarter" idx="11"/>
          </p:nvPr>
        </p:nvSpPr>
        <p:spPr/>
        <p:txBody>
          <a:bodyPr/>
          <a:lstStyle/>
          <a:p>
            <a:r>
              <a:rPr lang="en-US"/>
              <a:t>Student Diversity and Inclusion | Student Services</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0163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12/17/2018</a:t>
            </a:fld>
            <a:endParaRPr lang="en-US" dirty="0"/>
          </a:p>
        </p:txBody>
      </p:sp>
      <p:sp>
        <p:nvSpPr>
          <p:cNvPr id="5" name="Footer Placeholder 4"/>
          <p:cNvSpPr>
            <a:spLocks noGrp="1"/>
          </p:cNvSpPr>
          <p:nvPr>
            <p:ph type="ftr" sz="quarter" idx="11"/>
          </p:nvPr>
        </p:nvSpPr>
        <p:spPr/>
        <p:txBody>
          <a:bodyPr/>
          <a:lstStyle/>
          <a:p>
            <a:r>
              <a:rPr lang="en-US"/>
              <a:t>Student Diversity and Inclusion | Student Services</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125559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61BEF0D-F0BB-DE4B-95CE-6DB70DBA9567}" type="datetimeFigureOut">
              <a:rPr lang="en-US" smtClean="0"/>
              <a:pPr/>
              <a:t>12/17/2018</a:t>
            </a:fld>
            <a:endParaRPr lang="en-US" dirty="0"/>
          </a:p>
        </p:txBody>
      </p:sp>
      <p:sp>
        <p:nvSpPr>
          <p:cNvPr id="6" name="Footer Placeholder 5"/>
          <p:cNvSpPr>
            <a:spLocks noGrp="1"/>
          </p:cNvSpPr>
          <p:nvPr>
            <p:ph type="ftr" sz="quarter" idx="11"/>
          </p:nvPr>
        </p:nvSpPr>
        <p:spPr/>
        <p:txBody>
          <a:bodyPr/>
          <a:lstStyle/>
          <a:p>
            <a:r>
              <a:rPr lang="en-US"/>
              <a:t>Student Diversity and Inclusion | Student Services</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026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12/17/2018</a:t>
            </a:fld>
            <a:endParaRPr lang="en-US" dirty="0"/>
          </a:p>
        </p:txBody>
      </p:sp>
      <p:sp>
        <p:nvSpPr>
          <p:cNvPr id="6" name="Footer Placeholder 5"/>
          <p:cNvSpPr>
            <a:spLocks noGrp="1"/>
          </p:cNvSpPr>
          <p:nvPr>
            <p:ph type="ftr" sz="quarter" idx="11"/>
          </p:nvPr>
        </p:nvSpPr>
        <p:spPr/>
        <p:txBody>
          <a:bodyPr/>
          <a:lstStyle/>
          <a:p>
            <a:r>
              <a:rPr lang="en-US"/>
              <a:t>Student Diversity and Inclusion | Student Services</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505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ull page pictur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1041" y="0"/>
            <a:ext cx="2606402" cy="983482"/>
          </a:xfrm>
          <a:prstGeom prst="rect">
            <a:avLst/>
          </a:prstGeom>
        </p:spPr>
      </p:pic>
      <p:sp>
        <p:nvSpPr>
          <p:cNvPr id="4" name="Rectangle 3"/>
          <p:cNvSpPr/>
          <p:nvPr userDrawn="1"/>
        </p:nvSpPr>
        <p:spPr>
          <a:xfrm>
            <a:off x="-1" y="4671575"/>
            <a:ext cx="9144001" cy="471925"/>
          </a:xfrm>
          <a:prstGeom prst="rect">
            <a:avLst/>
          </a:prstGeom>
          <a:solidFill>
            <a:srgbClr val="1F41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userDrawn="1"/>
        </p:nvSpPr>
        <p:spPr>
          <a:xfrm>
            <a:off x="110532" y="4697924"/>
            <a:ext cx="8946911" cy="369332"/>
          </a:xfrm>
          <a:prstGeom prst="rect">
            <a:avLst/>
          </a:prstGeom>
        </p:spPr>
        <p:txBody>
          <a:bodyPr wrap="square">
            <a:spAutoFit/>
          </a:bodyPr>
          <a:lstStyle/>
          <a:p>
            <a:pPr algn="ctr"/>
            <a:r>
              <a:rPr lang="en-US" sz="1800" b="0" i="0" kern="1200" dirty="0">
                <a:solidFill>
                  <a:schemeClr val="bg1"/>
                </a:solidFill>
                <a:effectLst/>
                <a:latin typeface="Browallia New" panose="020B0604020202020204" pitchFamily="34" charset="-34"/>
                <a:ea typeface="+mn-ea"/>
                <a:cs typeface="Browallia New" panose="020B0604020202020204" pitchFamily="34" charset="-34"/>
              </a:rPr>
              <a:t>GRADUATE EMPLOYMENT SUPPORT FOR UNIVERSITY STUDENTS WITH DISABILITY</a:t>
            </a:r>
          </a:p>
        </p:txBody>
      </p:sp>
    </p:spTree>
    <p:extLst>
      <p:ext uri="{BB962C8B-B14F-4D97-AF65-F5344CB8AC3E}">
        <p14:creationId xmlns:p14="http://schemas.microsoft.com/office/powerpoint/2010/main" val="20043665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content, landscape phot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4889500" cy="568639"/>
          </a:xfrm>
        </p:spPr>
        <p:txBody>
          <a:bodyPr/>
          <a:lstStyle/>
          <a:p>
            <a:r>
              <a:rPr lang="en-AU" dirty="0"/>
              <a:t>Click to edit heading</a:t>
            </a:r>
            <a:endParaRPr lang="en-US" dirty="0"/>
          </a:p>
        </p:txBody>
      </p:sp>
      <p:sp>
        <p:nvSpPr>
          <p:cNvPr id="5" name="Text Placeholder 4"/>
          <p:cNvSpPr>
            <a:spLocks noGrp="1"/>
          </p:cNvSpPr>
          <p:nvPr>
            <p:ph type="body" sz="quarter" idx="11"/>
          </p:nvPr>
        </p:nvSpPr>
        <p:spPr>
          <a:xfrm>
            <a:off x="457200" y="1440000"/>
            <a:ext cx="4889500" cy="2987675"/>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ext Placeholder 7"/>
          <p:cNvSpPr>
            <a:spLocks noGrp="1"/>
          </p:cNvSpPr>
          <p:nvPr>
            <p:ph type="body" sz="quarter" idx="12" hasCustomPrompt="1"/>
          </p:nvPr>
        </p:nvSpPr>
        <p:spPr>
          <a:xfrm>
            <a:off x="5803900" y="2835011"/>
            <a:ext cx="2997200" cy="261937"/>
          </a:xfrm>
        </p:spPr>
        <p:txBody>
          <a:bodyPr>
            <a:normAutofit/>
          </a:bodyPr>
          <a:lstStyle>
            <a:lvl1pPr marL="0" indent="0">
              <a:buNone/>
              <a:defRPr sz="1000" baseline="0">
                <a:solidFill>
                  <a:srgbClr val="7F7F7F"/>
                </a:solidFill>
              </a:defRPr>
            </a:lvl1pPr>
          </a:lstStyle>
          <a:p>
            <a:pPr lvl="0"/>
            <a:r>
              <a:rPr lang="en-US" dirty="0"/>
              <a:t>Image label – delete if not required</a:t>
            </a:r>
          </a:p>
        </p:txBody>
      </p:sp>
      <p:sp>
        <p:nvSpPr>
          <p:cNvPr id="10" name="Picture Placeholder 9"/>
          <p:cNvSpPr>
            <a:spLocks noGrp="1"/>
          </p:cNvSpPr>
          <p:nvPr>
            <p:ph type="pic" sz="quarter" idx="13"/>
          </p:nvPr>
        </p:nvSpPr>
        <p:spPr>
          <a:xfrm>
            <a:off x="5803900" y="830792"/>
            <a:ext cx="2997200" cy="1998663"/>
          </a:xfrm>
        </p:spPr>
        <p:txBody>
          <a:bodyPr/>
          <a:lstStyle/>
          <a:p>
            <a:endParaRPr lang="en-US" dirty="0"/>
          </a:p>
        </p:txBody>
      </p:sp>
    </p:spTree>
    <p:extLst>
      <p:ext uri="{BB962C8B-B14F-4D97-AF65-F5344CB8AC3E}">
        <p14:creationId xmlns:p14="http://schemas.microsoft.com/office/powerpoint/2010/main" val="139954149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52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ortrait phot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92000"/>
            <a:ext cx="4719344" cy="473028"/>
          </a:xfrm>
        </p:spPr>
        <p:txBody>
          <a:bodyPr/>
          <a:lstStyle/>
          <a:p>
            <a:r>
              <a:rPr lang="en-AU" dirty="0"/>
              <a:t>Click to edit heading</a:t>
            </a:r>
            <a:endParaRPr lang="en-US" dirty="0"/>
          </a:p>
        </p:txBody>
      </p:sp>
      <p:sp>
        <p:nvSpPr>
          <p:cNvPr id="3" name="Footer Placeholder 2"/>
          <p:cNvSpPr>
            <a:spLocks noGrp="1"/>
          </p:cNvSpPr>
          <p:nvPr>
            <p:ph type="ftr" sz="quarter" idx="10"/>
          </p:nvPr>
        </p:nvSpPr>
        <p:spPr>
          <a:xfrm>
            <a:off x="457200" y="4767263"/>
            <a:ext cx="5433742" cy="274637"/>
          </a:xfrm>
        </p:spPr>
        <p:txBody>
          <a:bodyPr/>
          <a:lstStyle/>
          <a:p>
            <a:r>
              <a:rPr lang="en-US"/>
              <a:t>Student Diversity and Inclusion | Student Services</a:t>
            </a:r>
            <a:endParaRPr lang="en-US" dirty="0"/>
          </a:p>
        </p:txBody>
      </p:sp>
      <p:sp>
        <p:nvSpPr>
          <p:cNvPr id="6" name="Picture Placeholder 5"/>
          <p:cNvSpPr>
            <a:spLocks noGrp="1"/>
          </p:cNvSpPr>
          <p:nvPr>
            <p:ph type="pic" sz="quarter" idx="11"/>
          </p:nvPr>
        </p:nvSpPr>
        <p:spPr>
          <a:xfrm>
            <a:off x="6081712" y="830792"/>
            <a:ext cx="2605088" cy="3910013"/>
          </a:xfrm>
        </p:spPr>
        <p:txBody>
          <a:bodyPr/>
          <a:lstStyle/>
          <a:p>
            <a:endParaRPr lang="en-US"/>
          </a:p>
        </p:txBody>
      </p:sp>
      <p:sp>
        <p:nvSpPr>
          <p:cNvPr id="9" name="Text Placeholder 8"/>
          <p:cNvSpPr>
            <a:spLocks noGrp="1"/>
          </p:cNvSpPr>
          <p:nvPr>
            <p:ph type="body" sz="quarter" idx="12"/>
          </p:nvPr>
        </p:nvSpPr>
        <p:spPr>
          <a:xfrm>
            <a:off x="457200" y="1440000"/>
            <a:ext cx="5389563" cy="3317875"/>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0" name="Text Placeholder 7"/>
          <p:cNvSpPr>
            <a:spLocks noGrp="1"/>
          </p:cNvSpPr>
          <p:nvPr>
            <p:ph type="body" sz="quarter" idx="13" hasCustomPrompt="1"/>
          </p:nvPr>
        </p:nvSpPr>
        <p:spPr>
          <a:xfrm>
            <a:off x="6081712" y="4779963"/>
            <a:ext cx="2605088" cy="261937"/>
          </a:xfrm>
        </p:spPr>
        <p:txBody>
          <a:bodyPr>
            <a:normAutofit/>
          </a:bodyPr>
          <a:lstStyle>
            <a:lvl1pPr marL="0" indent="0">
              <a:buNone/>
              <a:defRPr sz="1000" baseline="0">
                <a:solidFill>
                  <a:srgbClr val="7F7F7F"/>
                </a:solidFill>
              </a:defRPr>
            </a:lvl1pPr>
          </a:lstStyle>
          <a:p>
            <a:pPr lvl="0"/>
            <a:r>
              <a:rPr lang="en-US" dirty="0"/>
              <a:t>Image label – delete if not required</a:t>
            </a:r>
          </a:p>
        </p:txBody>
      </p:sp>
    </p:spTree>
    <p:extLst>
      <p:ext uri="{BB962C8B-B14F-4D97-AF65-F5344CB8AC3E}">
        <p14:creationId xmlns:p14="http://schemas.microsoft.com/office/powerpoint/2010/main" val="374024653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12/17/2018</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Student Diversity and Inclusion | Student Services</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51041" y="0"/>
            <a:ext cx="2606402" cy="983482"/>
          </a:xfrm>
          <a:prstGeom prst="rect">
            <a:avLst/>
          </a:prstGeom>
        </p:spPr>
      </p:pic>
      <p:sp>
        <p:nvSpPr>
          <p:cNvPr id="8" name="Rectangle 7"/>
          <p:cNvSpPr/>
          <p:nvPr userDrawn="1"/>
        </p:nvSpPr>
        <p:spPr>
          <a:xfrm>
            <a:off x="-1" y="4671575"/>
            <a:ext cx="9144001" cy="471925"/>
          </a:xfrm>
          <a:prstGeom prst="rect">
            <a:avLst/>
          </a:prstGeom>
          <a:solidFill>
            <a:srgbClr val="1F41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userDrawn="1"/>
        </p:nvSpPr>
        <p:spPr>
          <a:xfrm>
            <a:off x="110532" y="4697924"/>
            <a:ext cx="8946911" cy="369332"/>
          </a:xfrm>
          <a:prstGeom prst="rect">
            <a:avLst/>
          </a:prstGeom>
        </p:spPr>
        <p:txBody>
          <a:bodyPr wrap="square">
            <a:spAutoFit/>
          </a:bodyPr>
          <a:lstStyle/>
          <a:p>
            <a:pPr algn="ctr"/>
            <a:r>
              <a:rPr lang="en-US" sz="1800" b="0" i="0" kern="1200" dirty="0">
                <a:solidFill>
                  <a:schemeClr val="bg1"/>
                </a:solidFill>
                <a:effectLst/>
                <a:latin typeface="Browallia New" panose="020B0604020202020204" pitchFamily="34" charset="-34"/>
                <a:ea typeface="+mn-ea"/>
                <a:cs typeface="Browallia New" panose="020B0604020202020204" pitchFamily="34" charset="-34"/>
              </a:rPr>
              <a:t>GRADUATE EMPLOYMENT SUPPORT FOR UNIVERSITY STUDENTS WITH DISABILITY</a:t>
            </a:r>
          </a:p>
        </p:txBody>
      </p:sp>
    </p:spTree>
    <p:extLst>
      <p:ext uri="{BB962C8B-B14F-4D97-AF65-F5344CB8AC3E}">
        <p14:creationId xmlns:p14="http://schemas.microsoft.com/office/powerpoint/2010/main" val="200044793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6" r:id="rId5"/>
    <p:sldLayoutId id="2147483719" r:id="rId6"/>
    <p:sldLayoutId id="2147483720" r:id="rId7"/>
    <p:sldLayoutId id="2147483721" r:id="rId8"/>
    <p:sldLayoutId id="2147483722" r:id="rId9"/>
    <p:sldLayoutId id="2147483723" r:id="rId10"/>
    <p:sldLayoutId id="2147483650"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s://www.jobaccess.gov.au/people-with-disability/available-support/161" TargetMode="External"/><Relationship Id="rId13" Type="http://schemas.openxmlformats.org/officeDocument/2006/relationships/image" Target="../media/image10.jpg"/><Relationship Id="rId3" Type="http://schemas.openxmlformats.org/officeDocument/2006/relationships/hyperlink" Target="https://www.jobaccess.gov.au/people-with-disability/available-support/151" TargetMode="External"/><Relationship Id="rId7" Type="http://schemas.openxmlformats.org/officeDocument/2006/relationships/hyperlink" Target="https://www.jobaccess.gov.au/people-with-disability/available-support/476" TargetMode="External"/><Relationship Id="rId12"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www.jobaccess.gov.au/people-with-disability/available-support/236" TargetMode="External"/><Relationship Id="rId11" Type="http://schemas.openxmlformats.org/officeDocument/2006/relationships/image" Target="../media/image8.jpeg"/><Relationship Id="rId5" Type="http://schemas.openxmlformats.org/officeDocument/2006/relationships/hyperlink" Target="https://www.jobaccess.gov.au/people-with-disability/available-support/231" TargetMode="External"/><Relationship Id="rId10" Type="http://schemas.openxmlformats.org/officeDocument/2006/relationships/image" Target="../media/image7.jpeg"/><Relationship Id="rId4" Type="http://schemas.openxmlformats.org/officeDocument/2006/relationships/hyperlink" Target="https://www.jobaccess.gov.au/people-with-disability/available-support/146" TargetMode="External"/><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usep.com.au/"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7.jpg"/><Relationship Id="rId4" Type="http://schemas.openxmlformats.org/officeDocument/2006/relationships/hyperlink" Target="https://www.facebook.com/USEPa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raduatecareers.com.au/wp-content/uploads/2015/12/GCA_GradStats_2015_FINAL.pdf" TargetMode="External"/><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68960" y="901222"/>
            <a:ext cx="7254240" cy="2678113"/>
          </a:xfrm>
        </p:spPr>
        <p:txBody>
          <a:bodyPr lIns="0" tIns="0" rIns="0" bIns="0" anchor="t" anchorCtr="0">
            <a:normAutofit/>
          </a:bodyPr>
          <a:lstStyle/>
          <a:p>
            <a:r>
              <a:rPr lang="en-US" sz="4000" b="1" dirty="0">
                <a:solidFill>
                  <a:srgbClr val="1F4164"/>
                </a:solidFill>
              </a:rPr>
              <a:t>USEP: enhancing success for students with disabilities in graduate employment</a:t>
            </a:r>
            <a:endParaRPr lang="en-AU" sz="4000" b="1" dirty="0">
              <a:solidFill>
                <a:srgbClr val="1F4164"/>
              </a:solidFill>
            </a:endParaRPr>
          </a:p>
        </p:txBody>
      </p:sp>
      <p:sp>
        <p:nvSpPr>
          <p:cNvPr id="3" name="Subtitle 2"/>
          <p:cNvSpPr>
            <a:spLocks noGrp="1"/>
          </p:cNvSpPr>
          <p:nvPr>
            <p:ph type="subTitle" idx="4294967295"/>
          </p:nvPr>
        </p:nvSpPr>
        <p:spPr>
          <a:xfrm>
            <a:off x="660400" y="3225799"/>
            <a:ext cx="8219440" cy="1072832"/>
          </a:xfrm>
        </p:spPr>
        <p:txBody>
          <a:bodyPr lIns="0" tIns="0" rIns="0" bIns="0" anchor="b" anchorCtr="0">
            <a:normAutofit fontScale="40000" lnSpcReduction="20000"/>
          </a:bodyPr>
          <a:lstStyle/>
          <a:p>
            <a:pPr marL="0" indent="0">
              <a:buNone/>
            </a:pPr>
            <a:r>
              <a:rPr lang="en-US" sz="2800" b="1" dirty="0">
                <a:solidFill>
                  <a:schemeClr val="tx1">
                    <a:lumMod val="65000"/>
                    <a:lumOff val="35000"/>
                  </a:schemeClr>
                </a:solidFill>
                <a:latin typeface="Arial" panose="020B0604020202020204" pitchFamily="34" charset="0"/>
                <a:cs typeface="Arial" panose="020B0604020202020204" pitchFamily="34" charset="0"/>
              </a:rPr>
              <a:t>Gabrielle O’Brien | Manager, Student Diversity and Inclusion |Griffith University </a:t>
            </a:r>
          </a:p>
          <a:p>
            <a:pPr marL="0" indent="0">
              <a:buNone/>
            </a:pPr>
            <a:r>
              <a:rPr lang="en-US" sz="2800" b="1" dirty="0">
                <a:solidFill>
                  <a:schemeClr val="tx1">
                    <a:lumMod val="65000"/>
                    <a:lumOff val="35000"/>
                  </a:schemeClr>
                </a:solidFill>
                <a:latin typeface="Arial" panose="020B0604020202020204" pitchFamily="34" charset="0"/>
                <a:cs typeface="Arial" panose="020B0604020202020204" pitchFamily="34" charset="0"/>
              </a:rPr>
              <a:t>David </a:t>
            </a:r>
            <a:r>
              <a:rPr lang="en-US" sz="2800" b="1" dirty="0" err="1">
                <a:solidFill>
                  <a:schemeClr val="tx1">
                    <a:lumMod val="65000"/>
                    <a:lumOff val="35000"/>
                  </a:schemeClr>
                </a:solidFill>
                <a:latin typeface="Arial" panose="020B0604020202020204" pitchFamily="34" charset="0"/>
                <a:cs typeface="Arial" panose="020B0604020202020204" pitchFamily="34" charset="0"/>
              </a:rPr>
              <a:t>Swayn</a:t>
            </a:r>
            <a:r>
              <a:rPr lang="en-US" sz="2800" b="1" dirty="0">
                <a:solidFill>
                  <a:schemeClr val="tx1">
                    <a:lumMod val="65000"/>
                    <a:lumOff val="35000"/>
                  </a:schemeClr>
                </a:solidFill>
                <a:latin typeface="Arial" panose="020B0604020202020204" pitchFamily="34" charset="0"/>
                <a:cs typeface="Arial" panose="020B0604020202020204" pitchFamily="34" charset="0"/>
              </a:rPr>
              <a:t> | National Disability Coordination Officer | STEPS Group Australia</a:t>
            </a:r>
          </a:p>
          <a:p>
            <a:pPr marL="0" indent="0">
              <a:buNone/>
            </a:pPr>
            <a:endParaRPr lang="en-US" sz="2800" b="1"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r>
              <a:rPr lang="en-AU" sz="2800" b="1" dirty="0">
                <a:solidFill>
                  <a:schemeClr val="tx1">
                    <a:lumMod val="65000"/>
                    <a:lumOff val="35000"/>
                  </a:schemeClr>
                </a:solidFill>
                <a:latin typeface="Arial" panose="020B0604020202020204" pitchFamily="34" charset="0"/>
                <a:cs typeface="Arial" panose="020B0604020202020204" pitchFamily="34" charset="0"/>
              </a:rPr>
              <a:t>Natalie </a:t>
            </a:r>
            <a:r>
              <a:rPr lang="en-AU" sz="2800" b="1" dirty="0" err="1">
                <a:solidFill>
                  <a:schemeClr val="tx1">
                    <a:lumMod val="65000"/>
                    <a:lumOff val="35000"/>
                  </a:schemeClr>
                </a:solidFill>
                <a:latin typeface="Arial" panose="020B0604020202020204" pitchFamily="34" charset="0"/>
                <a:cs typeface="Arial" panose="020B0604020202020204" pitchFamily="34" charset="0"/>
              </a:rPr>
              <a:t>Searson</a:t>
            </a:r>
            <a:r>
              <a:rPr lang="en-AU" sz="2800" b="1" dirty="0">
                <a:solidFill>
                  <a:schemeClr val="tx1">
                    <a:lumMod val="65000"/>
                    <a:lumOff val="35000"/>
                  </a:schemeClr>
                </a:solidFill>
                <a:latin typeface="Arial" panose="020B0604020202020204" pitchFamily="34" charset="0"/>
                <a:cs typeface="Arial" panose="020B0604020202020204" pitchFamily="34" charset="0"/>
              </a:rPr>
              <a:t> | </a:t>
            </a:r>
            <a:r>
              <a:rPr lang="en-AU" sz="2800" b="1" dirty="0" err="1">
                <a:solidFill>
                  <a:schemeClr val="tx1">
                    <a:lumMod val="65000"/>
                    <a:lumOff val="35000"/>
                  </a:schemeClr>
                </a:solidFill>
                <a:latin typeface="Arial" panose="020B0604020202020204" pitchFamily="34" charset="0"/>
                <a:cs typeface="Arial" panose="020B0604020202020204" pitchFamily="34" charset="0"/>
              </a:rPr>
              <a:t>Mylestones</a:t>
            </a:r>
            <a:r>
              <a:rPr lang="en-AU" sz="2800" b="1" dirty="0">
                <a:solidFill>
                  <a:schemeClr val="tx1">
                    <a:lumMod val="65000"/>
                    <a:lumOff val="35000"/>
                  </a:schemeClr>
                </a:solidFill>
                <a:latin typeface="Arial" panose="020B0604020202020204" pitchFamily="34" charset="0"/>
                <a:cs typeface="Arial" panose="020B0604020202020204" pitchFamily="34" charset="0"/>
              </a:rPr>
              <a:t> Employment and Griffith USEP Consultant</a:t>
            </a:r>
          </a:p>
          <a:p>
            <a:pPr marL="0" indent="0">
              <a:buNone/>
            </a:pPr>
            <a:r>
              <a:rPr lang="en-AU" sz="2800" b="1" dirty="0">
                <a:solidFill>
                  <a:schemeClr val="tx1">
                    <a:lumMod val="65000"/>
                    <a:lumOff val="35000"/>
                  </a:schemeClr>
                </a:solidFill>
                <a:latin typeface="Arial" panose="020B0604020202020204" pitchFamily="34" charset="0"/>
                <a:cs typeface="Arial" panose="020B0604020202020204" pitchFamily="34" charset="0"/>
              </a:rPr>
              <a:t>Kate Carroll, University of Wollongong</a:t>
            </a:r>
          </a:p>
          <a:p>
            <a:pPr marL="0" indent="0">
              <a:buNone/>
            </a:pP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97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45" y="257092"/>
            <a:ext cx="8291384" cy="657387"/>
          </a:xfrm>
        </p:spPr>
        <p:txBody>
          <a:bodyPr>
            <a:noAutofit/>
          </a:bodyPr>
          <a:lstStyle/>
          <a:p>
            <a:r>
              <a:rPr lang="en-AU" sz="2400" b="1" dirty="0">
                <a:solidFill>
                  <a:srgbClr val="1F4164"/>
                </a:solidFill>
              </a:rPr>
              <a:t>The work of DES (Disability Employment Services)</a:t>
            </a:r>
          </a:p>
        </p:txBody>
      </p:sp>
      <p:sp>
        <p:nvSpPr>
          <p:cNvPr id="6" name="Text Placeholder 5"/>
          <p:cNvSpPr>
            <a:spLocks noGrp="1"/>
          </p:cNvSpPr>
          <p:nvPr>
            <p:ph type="body" sz="quarter" idx="12"/>
          </p:nvPr>
        </p:nvSpPr>
        <p:spPr>
          <a:xfrm>
            <a:off x="308919" y="1136299"/>
            <a:ext cx="5726122" cy="3116178"/>
          </a:xfrm>
        </p:spPr>
        <p:txBody>
          <a:bodyPr>
            <a:normAutofit fontScale="92500" lnSpcReduction="10000"/>
          </a:bodyPr>
          <a:lstStyle/>
          <a:p>
            <a:pPr defTabSz="914400" eaLnBrk="0" fontAlgn="base" hangingPunct="0">
              <a:lnSpc>
                <a:spcPct val="100000"/>
              </a:lnSpc>
              <a:spcBef>
                <a:spcPct val="0"/>
              </a:spcBef>
              <a:spcAft>
                <a:spcPct val="0"/>
              </a:spcAft>
            </a:pPr>
            <a:endParaRPr lang="en-US" altLang="en-US" sz="2200" dirty="0">
              <a:latin typeface="Arial" panose="020B0604020202020204" pitchFamily="34" charset="0"/>
              <a:cs typeface="Arial" panose="020B0604020202020204" pitchFamily="34" charset="0"/>
            </a:endParaRPr>
          </a:p>
          <a:p>
            <a:pPr defTabSz="914400"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Support for job-seekers with disability to find and keep a job</a:t>
            </a:r>
            <a:endParaRPr lang="en-US" altLang="en-US" sz="2200" dirty="0">
              <a:latin typeface="Arial" panose="020B0604020202020204" pitchFamily="34" charset="0"/>
              <a:cs typeface="Arial" panose="020B0604020202020204" pitchFamily="34" charset="0"/>
              <a:hlinkClick r:id="rId3"/>
            </a:endParaRPr>
          </a:p>
          <a:p>
            <a:pPr marL="0" indent="0" defTabSz="914400" eaLnBrk="0" fontAlgn="base" hangingPunct="0">
              <a:lnSpc>
                <a:spcPct val="100000"/>
              </a:lnSpc>
              <a:spcBef>
                <a:spcPct val="0"/>
              </a:spcBef>
              <a:spcAft>
                <a:spcPct val="0"/>
              </a:spcAft>
              <a:buNone/>
            </a:pPr>
            <a:r>
              <a:rPr lang="en-US" altLang="en-US" sz="2200" dirty="0">
                <a:latin typeface="Arial" panose="020B0604020202020204" pitchFamily="34" charset="0"/>
                <a:cs typeface="Arial" panose="020B0604020202020204" pitchFamily="34" charset="0"/>
              </a:rPr>
              <a:t>                      </a:t>
            </a:r>
          </a:p>
          <a:p>
            <a:pPr defTabSz="914400"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Support in the workplace</a:t>
            </a:r>
            <a:endParaRPr lang="en-US" altLang="en-US" sz="2200" dirty="0">
              <a:latin typeface="Arial" panose="020B0604020202020204" pitchFamily="34" charset="0"/>
              <a:cs typeface="Arial" panose="020B0604020202020204" pitchFamily="34" charset="0"/>
              <a:hlinkClick r:id="rId4"/>
            </a:endParaRPr>
          </a:p>
          <a:p>
            <a:pPr defTabSz="914400" eaLnBrk="0" fontAlgn="base" hangingPunct="0">
              <a:lnSpc>
                <a:spcPct val="100000"/>
              </a:lnSpc>
              <a:spcBef>
                <a:spcPct val="0"/>
              </a:spcBef>
              <a:spcAft>
                <a:spcPct val="0"/>
              </a:spcAft>
              <a:buFont typeface="Wingdings" panose="05000000000000000000" pitchFamily="2" charset="2"/>
              <a:buChar char="§"/>
            </a:pPr>
            <a:endParaRPr lang="en-US" altLang="en-US" sz="2200" dirty="0">
              <a:latin typeface="Arial" panose="020B0604020202020204" pitchFamily="34" charset="0"/>
              <a:cs typeface="Arial" panose="020B0604020202020204" pitchFamily="34" charset="0"/>
            </a:endParaRPr>
          </a:p>
          <a:p>
            <a:pPr defTabSz="914400"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Training and career development</a:t>
            </a:r>
            <a:endParaRPr lang="en-US" altLang="en-US" sz="2200" dirty="0">
              <a:latin typeface="Arial" panose="020B0604020202020204" pitchFamily="34" charset="0"/>
              <a:cs typeface="Arial" panose="020B0604020202020204" pitchFamily="34" charset="0"/>
              <a:hlinkClick r:id="rId5"/>
            </a:endParaRPr>
          </a:p>
          <a:p>
            <a:pPr defTabSz="914400" eaLnBrk="0" fontAlgn="base" hangingPunct="0">
              <a:lnSpc>
                <a:spcPct val="100000"/>
              </a:lnSpc>
              <a:spcBef>
                <a:spcPct val="0"/>
              </a:spcBef>
              <a:spcAft>
                <a:spcPct val="0"/>
              </a:spcAft>
              <a:buFont typeface="Wingdings" panose="05000000000000000000" pitchFamily="2" charset="2"/>
              <a:buChar char="§"/>
            </a:pPr>
            <a:endParaRPr lang="en-US" altLang="en-US" sz="2200" dirty="0">
              <a:latin typeface="Arial" panose="020B0604020202020204" pitchFamily="34" charset="0"/>
              <a:cs typeface="Arial" panose="020B0604020202020204" pitchFamily="34" charset="0"/>
            </a:endParaRPr>
          </a:p>
          <a:p>
            <a:pPr defTabSz="914400"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Current vacancies</a:t>
            </a:r>
            <a:endParaRPr lang="en-US" altLang="en-US" sz="2200" dirty="0">
              <a:latin typeface="Arial" panose="020B0604020202020204" pitchFamily="34" charset="0"/>
              <a:cs typeface="Arial" panose="020B0604020202020204" pitchFamily="34" charset="0"/>
              <a:hlinkClick r:id="rId6"/>
            </a:endParaRPr>
          </a:p>
          <a:p>
            <a:pPr defTabSz="914400" eaLnBrk="0" fontAlgn="base" hangingPunct="0">
              <a:lnSpc>
                <a:spcPct val="100000"/>
              </a:lnSpc>
              <a:spcBef>
                <a:spcPct val="0"/>
              </a:spcBef>
              <a:spcAft>
                <a:spcPct val="0"/>
              </a:spcAft>
              <a:buFont typeface="Wingdings" panose="05000000000000000000" pitchFamily="2" charset="2"/>
              <a:buChar char="§"/>
            </a:pPr>
            <a:endParaRPr lang="en-US" altLang="en-US" sz="2200" dirty="0">
              <a:latin typeface="Arial" panose="020B0604020202020204" pitchFamily="34" charset="0"/>
              <a:cs typeface="Arial" panose="020B0604020202020204" pitchFamily="34" charset="0"/>
            </a:endParaRPr>
          </a:p>
          <a:p>
            <a:pPr defTabSz="914400" eaLnBrk="0" fontAlgn="base" hangingPunct="0">
              <a:lnSpc>
                <a:spcPct val="100000"/>
              </a:lnSpc>
              <a:spcBef>
                <a:spcPct val="0"/>
              </a:spcBef>
              <a:spcAft>
                <a:spcPct val="0"/>
              </a:spcAft>
              <a:buFont typeface="Wingdings" panose="05000000000000000000" pitchFamily="2" charset="2"/>
              <a:buChar char="§"/>
            </a:pPr>
            <a:r>
              <a:rPr lang="en-US" altLang="en-US" sz="2200" dirty="0">
                <a:latin typeface="Arial" panose="020B0604020202020204" pitchFamily="34" charset="0"/>
                <a:cs typeface="Arial" panose="020B0604020202020204" pitchFamily="34" charset="0"/>
              </a:rPr>
              <a:t>Referral to other services e.g. NDIS</a:t>
            </a:r>
            <a:endParaRPr lang="en-US" altLang="en-US" sz="2200" dirty="0">
              <a:latin typeface="Arial" panose="020B0604020202020204" pitchFamily="34" charset="0"/>
              <a:cs typeface="Arial" panose="020B0604020202020204" pitchFamily="34" charset="0"/>
              <a:hlinkClick r:id="rId7"/>
            </a:endParaRPr>
          </a:p>
          <a:p>
            <a:endParaRPr lang="en-AU" dirty="0"/>
          </a:p>
        </p:txBody>
      </p:sp>
      <p:pic>
        <p:nvPicPr>
          <p:cNvPr id="3074" name="Picture 2" descr="Financial support ic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67241738"/>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inding, keeping or changing jobs icon">
            <a:hlinkClick r:id="rId3"/>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3" y="-4717415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eling comfortable in your workplace icon">
            <a:hlinkClick r:id="rId4"/>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63" y="-23541038"/>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rrent vacancies icon">
            <a:hlinkClick r:id="rId6"/>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863" y="13028613"/>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is of a doctor who is a wheelchair user." title="Image - Doctor "/>
          <p:cNvPicPr>
            <a:picLocks noChangeAspect="1"/>
          </p:cNvPicPr>
          <p:nvPr/>
        </p:nvPicPr>
        <p:blipFill rotWithShape="1">
          <a:blip r:embed="rId13">
            <a:extLst>
              <a:ext uri="{28A0092B-C50C-407E-A947-70E740481C1C}">
                <a14:useLocalDpi xmlns:a14="http://schemas.microsoft.com/office/drawing/2010/main" val="0"/>
              </a:ext>
            </a:extLst>
          </a:blip>
          <a:srcRect t="15293"/>
          <a:stretch/>
        </p:blipFill>
        <p:spPr>
          <a:xfrm>
            <a:off x="6268721" y="1136299"/>
            <a:ext cx="2519680" cy="3201822"/>
          </a:xfrm>
          <a:prstGeom prst="rect">
            <a:avLst/>
          </a:prstGeom>
        </p:spPr>
      </p:pic>
    </p:spTree>
    <p:extLst>
      <p:ext uri="{BB962C8B-B14F-4D97-AF65-F5344CB8AC3E}">
        <p14:creationId xmlns:p14="http://schemas.microsoft.com/office/powerpoint/2010/main" val="1348957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428" y="283671"/>
            <a:ext cx="8556295" cy="473028"/>
          </a:xfrm>
        </p:spPr>
        <p:txBody>
          <a:bodyPr>
            <a:normAutofit fontScale="90000"/>
          </a:bodyPr>
          <a:lstStyle/>
          <a:p>
            <a:r>
              <a:rPr lang="en-AU" b="1" dirty="0">
                <a:solidFill>
                  <a:srgbClr val="1F4164"/>
                </a:solidFill>
              </a:rPr>
              <a:t>Barriers as seen by DES consultants</a:t>
            </a:r>
          </a:p>
        </p:txBody>
      </p:sp>
      <p:sp>
        <p:nvSpPr>
          <p:cNvPr id="3" name="Footer Placeholder 2"/>
          <p:cNvSpPr>
            <a:spLocks noGrp="1"/>
          </p:cNvSpPr>
          <p:nvPr>
            <p:ph type="ftr" sz="quarter" idx="10"/>
          </p:nvPr>
        </p:nvSpPr>
        <p:spPr>
          <a:xfrm>
            <a:off x="266428" y="4363374"/>
            <a:ext cx="8130746" cy="376237"/>
          </a:xfrm>
        </p:spPr>
        <p:txBody>
          <a:bodyPr/>
          <a:lstStyle/>
          <a:p>
            <a:r>
              <a:rPr lang="en-US" sz="1050" dirty="0">
                <a:solidFill>
                  <a:schemeClr val="tx1"/>
                </a:solidFill>
              </a:rPr>
              <a:t>Source: Survey results summary: Exploring Disability Employment Services consultant interactions with University students with disability</a:t>
            </a:r>
          </a:p>
        </p:txBody>
      </p:sp>
      <p:graphicFrame>
        <p:nvGraphicFramePr>
          <p:cNvPr id="7" name="Table 6" descr="Table contains data about DES consultant perceptions of the barriers facing graduates with disability" title="DES consultant opionion table"/>
          <p:cNvGraphicFramePr>
            <a:graphicFrameLocks noGrp="1"/>
          </p:cNvGraphicFramePr>
          <p:nvPr>
            <p:extLst>
              <p:ext uri="{D42A27DB-BD31-4B8C-83A1-F6EECF244321}">
                <p14:modId xmlns:p14="http://schemas.microsoft.com/office/powerpoint/2010/main" val="3391058977"/>
              </p:ext>
            </p:extLst>
          </p:nvPr>
        </p:nvGraphicFramePr>
        <p:xfrm>
          <a:off x="357870" y="850417"/>
          <a:ext cx="8176530" cy="3512957"/>
        </p:xfrm>
        <a:graphic>
          <a:graphicData uri="http://schemas.openxmlformats.org/drawingml/2006/table">
            <a:tbl>
              <a:tblPr firstRow="1" bandRow="1">
                <a:tableStyleId>{21E4AEA4-8DFA-4A89-87EB-49C32662AFE0}</a:tableStyleId>
              </a:tblPr>
              <a:tblGrid>
                <a:gridCol w="7150370">
                  <a:extLst>
                    <a:ext uri="{9D8B030D-6E8A-4147-A177-3AD203B41FA5}">
                      <a16:colId xmlns:a16="http://schemas.microsoft.com/office/drawing/2014/main" val="20000"/>
                    </a:ext>
                  </a:extLst>
                </a:gridCol>
                <a:gridCol w="1026160">
                  <a:extLst>
                    <a:ext uri="{9D8B030D-6E8A-4147-A177-3AD203B41FA5}">
                      <a16:colId xmlns:a16="http://schemas.microsoft.com/office/drawing/2014/main" val="20001"/>
                    </a:ext>
                  </a:extLst>
                </a:gridCol>
              </a:tblGrid>
              <a:tr h="310265">
                <a:tc>
                  <a:txBody>
                    <a:bodyPr/>
                    <a:lstStyle/>
                    <a:p>
                      <a:endParaRPr lang="en-AU"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N=220</a:t>
                      </a:r>
                    </a:p>
                  </a:txBody>
                  <a:tcPr/>
                </a:tc>
                <a:extLst>
                  <a:ext uri="{0D108BD9-81ED-4DB2-BD59-A6C34878D82A}">
                    <a16:rowId xmlns:a16="http://schemas.microsoft.com/office/drawing/2014/main" val="10000"/>
                  </a:ext>
                </a:extLst>
              </a:tr>
              <a:tr h="444782">
                <a:tc>
                  <a:txBody>
                    <a:bodyPr/>
                    <a:lstStyle/>
                    <a:p>
                      <a:r>
                        <a:rPr lang="en-US" sz="1600" dirty="0"/>
                        <a:t>Employer attitudes - lack knowledge and/or skill to hire people with disability</a:t>
                      </a:r>
                      <a:endParaRPr lang="en-AU" sz="1600" dirty="0"/>
                    </a:p>
                  </a:txBody>
                  <a:tcPr/>
                </a:tc>
                <a:tc>
                  <a:txBody>
                    <a:bodyPr/>
                    <a:lstStyle/>
                    <a:p>
                      <a:pPr algn="r"/>
                      <a:r>
                        <a:rPr lang="en-US" sz="1600" dirty="0"/>
                        <a:t>70%</a:t>
                      </a:r>
                      <a:endParaRPr lang="en-AU" sz="1600" dirty="0"/>
                    </a:p>
                  </a:txBody>
                  <a:tcPr/>
                </a:tc>
                <a:extLst>
                  <a:ext uri="{0D108BD9-81ED-4DB2-BD59-A6C34878D82A}">
                    <a16:rowId xmlns:a16="http://schemas.microsoft.com/office/drawing/2014/main" val="10001"/>
                  </a:ext>
                </a:extLst>
              </a:tr>
              <a:tr h="387168">
                <a:tc>
                  <a:txBody>
                    <a:bodyPr/>
                    <a:lstStyle/>
                    <a:p>
                      <a:r>
                        <a:rPr lang="en-US" sz="1600" dirty="0"/>
                        <a:t>Lack of a national approach to promoting graduates with disability to employers </a:t>
                      </a:r>
                      <a:endParaRPr lang="en-AU" sz="1600" dirty="0"/>
                    </a:p>
                  </a:txBody>
                  <a:tcPr/>
                </a:tc>
                <a:tc>
                  <a:txBody>
                    <a:bodyPr/>
                    <a:lstStyle/>
                    <a:p>
                      <a:pPr algn="r"/>
                      <a:r>
                        <a:rPr lang="en-US" sz="1600" dirty="0"/>
                        <a:t>58.2%</a:t>
                      </a:r>
                      <a:endParaRPr lang="en-AU" sz="1600" dirty="0"/>
                    </a:p>
                  </a:txBody>
                  <a:tcPr/>
                </a:tc>
                <a:extLst>
                  <a:ext uri="{0D108BD9-81ED-4DB2-BD59-A6C34878D82A}">
                    <a16:rowId xmlns:a16="http://schemas.microsoft.com/office/drawing/2014/main" val="10002"/>
                  </a:ext>
                </a:extLst>
              </a:tr>
              <a:tr h="604619">
                <a:tc>
                  <a:txBody>
                    <a:bodyPr/>
                    <a:lstStyle/>
                    <a:p>
                      <a:r>
                        <a:rPr lang="en-US" sz="1600" dirty="0"/>
                        <a:t>Lack of early assistance - students are unable to register into DES until after they finish full time study </a:t>
                      </a:r>
                      <a:endParaRPr lang="en-AU" sz="1600" dirty="0"/>
                    </a:p>
                  </a:txBody>
                  <a:tcPr/>
                </a:tc>
                <a:tc>
                  <a:txBody>
                    <a:bodyPr/>
                    <a:lstStyle/>
                    <a:p>
                      <a:pPr algn="r"/>
                      <a:r>
                        <a:rPr lang="en-US" sz="1600" dirty="0"/>
                        <a:t>44.5%</a:t>
                      </a:r>
                      <a:endParaRPr lang="en-AU" sz="1600" dirty="0"/>
                    </a:p>
                  </a:txBody>
                  <a:tcPr/>
                </a:tc>
                <a:extLst>
                  <a:ext uri="{0D108BD9-81ED-4DB2-BD59-A6C34878D82A}">
                    <a16:rowId xmlns:a16="http://schemas.microsoft.com/office/drawing/2014/main" val="10003"/>
                  </a:ext>
                </a:extLst>
              </a:tr>
              <a:tr h="604619">
                <a:tc>
                  <a:txBody>
                    <a:bodyPr/>
                    <a:lstStyle/>
                    <a:p>
                      <a:r>
                        <a:rPr lang="en-US" sz="1600" dirty="0"/>
                        <a:t>Societal expectation - there is not a high expectation that people with disability will get employed after study </a:t>
                      </a:r>
                      <a:endParaRPr lang="en-AU" sz="1600" dirty="0"/>
                    </a:p>
                  </a:txBody>
                  <a:tcPr/>
                </a:tc>
                <a:tc>
                  <a:txBody>
                    <a:bodyPr/>
                    <a:lstStyle/>
                    <a:p>
                      <a:pPr algn="r"/>
                      <a:r>
                        <a:rPr lang="en-US" sz="1600" dirty="0"/>
                        <a:t>23.6%</a:t>
                      </a:r>
                      <a:endParaRPr lang="en-AU" sz="1600" dirty="0"/>
                    </a:p>
                  </a:txBody>
                  <a:tcPr/>
                </a:tc>
                <a:extLst>
                  <a:ext uri="{0D108BD9-81ED-4DB2-BD59-A6C34878D82A}">
                    <a16:rowId xmlns:a16="http://schemas.microsoft.com/office/drawing/2014/main" val="10004"/>
                  </a:ext>
                </a:extLst>
              </a:tr>
              <a:tr h="387168">
                <a:tc>
                  <a:txBody>
                    <a:bodyPr/>
                    <a:lstStyle/>
                    <a:p>
                      <a:r>
                        <a:rPr lang="en-US" sz="1600" dirty="0"/>
                        <a:t>Lack of wage subsidies to </a:t>
                      </a:r>
                      <a:r>
                        <a:rPr lang="en-US" sz="1600" dirty="0" err="1"/>
                        <a:t>incentivise</a:t>
                      </a:r>
                      <a:r>
                        <a:rPr lang="en-US" sz="1600" dirty="0"/>
                        <a:t> big employers </a:t>
                      </a:r>
                      <a:endParaRPr lang="en-AU" sz="1600" dirty="0"/>
                    </a:p>
                  </a:txBody>
                  <a:tcPr/>
                </a:tc>
                <a:tc>
                  <a:txBody>
                    <a:bodyPr/>
                    <a:lstStyle/>
                    <a:p>
                      <a:pPr algn="r"/>
                      <a:r>
                        <a:rPr lang="en-US" sz="1600" dirty="0"/>
                        <a:t>25%</a:t>
                      </a:r>
                      <a:endParaRPr lang="en-AU" sz="1600" dirty="0"/>
                    </a:p>
                  </a:txBody>
                  <a:tcPr/>
                </a:tc>
                <a:extLst>
                  <a:ext uri="{0D108BD9-81ED-4DB2-BD59-A6C34878D82A}">
                    <a16:rowId xmlns:a16="http://schemas.microsoft.com/office/drawing/2014/main" val="10005"/>
                  </a:ext>
                </a:extLst>
              </a:tr>
              <a:tr h="387168">
                <a:tc>
                  <a:txBody>
                    <a:bodyPr/>
                    <a:lstStyle/>
                    <a:p>
                      <a:r>
                        <a:rPr lang="en-US" sz="1600" dirty="0"/>
                        <a:t>Students - students aren't proactive and don't seek their own work </a:t>
                      </a:r>
                      <a:endParaRPr lang="en-AU" sz="1600" dirty="0"/>
                    </a:p>
                  </a:txBody>
                  <a:tcPr/>
                </a:tc>
                <a:tc>
                  <a:txBody>
                    <a:bodyPr/>
                    <a:lstStyle/>
                    <a:p>
                      <a:pPr algn="r"/>
                      <a:r>
                        <a:rPr lang="en-US" sz="1600" dirty="0"/>
                        <a:t>15.5%</a:t>
                      </a:r>
                      <a:endParaRPr lang="en-AU" sz="1600" dirty="0"/>
                    </a:p>
                  </a:txBody>
                  <a:tcPr/>
                </a:tc>
                <a:extLst>
                  <a:ext uri="{0D108BD9-81ED-4DB2-BD59-A6C34878D82A}">
                    <a16:rowId xmlns:a16="http://schemas.microsoft.com/office/drawing/2014/main" val="10006"/>
                  </a:ext>
                </a:extLst>
              </a:tr>
              <a:tr h="387168">
                <a:tc>
                  <a:txBody>
                    <a:bodyPr/>
                    <a:lstStyle/>
                    <a:p>
                      <a:r>
                        <a:rPr lang="en-US" sz="1600" dirty="0"/>
                        <a:t>Other</a:t>
                      </a:r>
                      <a:endParaRPr lang="en-AU" sz="1600" dirty="0"/>
                    </a:p>
                  </a:txBody>
                  <a:tcPr/>
                </a:tc>
                <a:tc>
                  <a:txBody>
                    <a:bodyPr/>
                    <a:lstStyle/>
                    <a:p>
                      <a:pPr algn="r"/>
                      <a:r>
                        <a:rPr lang="en-US" sz="1600" dirty="0"/>
                        <a:t>3.6%</a:t>
                      </a:r>
                      <a:endParaRPr lang="en-AU" sz="1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13041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463305"/>
            <a:ext cx="8291384" cy="657387"/>
          </a:xfrm>
        </p:spPr>
        <p:txBody>
          <a:bodyPr>
            <a:noAutofit/>
          </a:bodyPr>
          <a:lstStyle/>
          <a:p>
            <a:r>
              <a:rPr lang="en-AU" sz="3600" b="1" dirty="0">
                <a:solidFill>
                  <a:srgbClr val="1F4164"/>
                </a:solidFill>
              </a:rPr>
              <a:t>The challenge for DES </a:t>
            </a:r>
          </a:p>
        </p:txBody>
      </p:sp>
      <p:sp>
        <p:nvSpPr>
          <p:cNvPr id="5" name="Text Placeholder 4"/>
          <p:cNvSpPr>
            <a:spLocks noGrp="1"/>
          </p:cNvSpPr>
          <p:nvPr>
            <p:ph type="body" sz="quarter" idx="12"/>
          </p:nvPr>
        </p:nvSpPr>
        <p:spPr>
          <a:xfrm>
            <a:off x="386078" y="1369577"/>
            <a:ext cx="8422641" cy="3317875"/>
          </a:xfrm>
        </p:spPr>
        <p:txBody>
          <a:bodyPr>
            <a:noAutofit/>
          </a:bodyPr>
          <a:lstStyle/>
          <a:p>
            <a:r>
              <a:rPr lang="en-AU" sz="2400" dirty="0"/>
              <a:t>Focus for DES based on different client cohorts</a:t>
            </a:r>
          </a:p>
          <a:p>
            <a:r>
              <a:rPr lang="en-AU" sz="2400" dirty="0"/>
              <a:t>Different focus and linkages to industry</a:t>
            </a:r>
          </a:p>
          <a:p>
            <a:r>
              <a:rPr lang="en-AU" sz="2400" dirty="0"/>
              <a:t>Limited experience working with </a:t>
            </a:r>
            <a:r>
              <a:rPr lang="en-AU" sz="2400" dirty="0" err="1"/>
              <a:t>HEd</a:t>
            </a:r>
            <a:r>
              <a:rPr lang="en-AU" sz="2400" dirty="0"/>
              <a:t> to place students</a:t>
            </a:r>
          </a:p>
          <a:p>
            <a:r>
              <a:rPr lang="en-AU" sz="2400" dirty="0"/>
              <a:t>DES consultants may have no </a:t>
            </a:r>
            <a:r>
              <a:rPr lang="en-AU" sz="2400" dirty="0" err="1"/>
              <a:t>HEd</a:t>
            </a:r>
            <a:r>
              <a:rPr lang="en-AU" sz="2400" dirty="0"/>
              <a:t> experience themselves </a:t>
            </a:r>
          </a:p>
          <a:p>
            <a:r>
              <a:rPr lang="en-AU" sz="2400" dirty="0"/>
              <a:t>Some knowledge gaps working with graduates</a:t>
            </a:r>
          </a:p>
          <a:p>
            <a:r>
              <a:rPr lang="en-AU" sz="2400" dirty="0"/>
              <a:t>Limited partnerships with Universities</a:t>
            </a:r>
          </a:p>
        </p:txBody>
      </p:sp>
    </p:spTree>
    <p:extLst>
      <p:ext uri="{BB962C8B-B14F-4D97-AF65-F5344CB8AC3E}">
        <p14:creationId xmlns:p14="http://schemas.microsoft.com/office/powerpoint/2010/main" val="393118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7"/>
          <p:cNvSpPr txBox="1">
            <a:spLocks noChangeArrowheads="1"/>
          </p:cNvSpPr>
          <p:nvPr/>
        </p:nvSpPr>
        <p:spPr bwMode="auto">
          <a:xfrm>
            <a:off x="6332929" y="1396063"/>
            <a:ext cx="2384351" cy="1769715"/>
          </a:xfrm>
          <a:prstGeom prst="rect">
            <a:avLst/>
          </a:prstGeom>
          <a:noFill/>
          <a:ln w="9525">
            <a:noFill/>
            <a:miter lim="800000"/>
            <a:headEnd/>
            <a:tailEnd/>
          </a:ln>
        </p:spPr>
        <p:txBody>
          <a:bodyPr wrap="square" lIns="45720" tIns="22860" rIns="45720" bIns="22860">
            <a:spAutoFit/>
          </a:bodyPr>
          <a:lstStyle/>
          <a:p>
            <a:pPr algn="ctr" defTabSz="1088178"/>
            <a:r>
              <a:rPr lang="en-CA" sz="2800" dirty="0">
                <a:solidFill>
                  <a:srgbClr val="1F4164"/>
                </a:solidFill>
                <a:latin typeface="Arial" panose="020B0604020202020204" pitchFamily="34" charset="0"/>
                <a:cs typeface="Arial" panose="020B0604020202020204" pitchFamily="34" charset="0"/>
              </a:rPr>
              <a:t>How does a USEP partnership work?</a:t>
            </a:r>
          </a:p>
        </p:txBody>
      </p:sp>
      <p:graphicFrame>
        <p:nvGraphicFramePr>
          <p:cNvPr id="2" name="Diagram 1"/>
          <p:cNvGraphicFramePr/>
          <p:nvPr>
            <p:extLst>
              <p:ext uri="{D42A27DB-BD31-4B8C-83A1-F6EECF244321}">
                <p14:modId xmlns:p14="http://schemas.microsoft.com/office/powerpoint/2010/main" val="2218935551"/>
              </p:ext>
            </p:extLst>
          </p:nvPr>
        </p:nvGraphicFramePr>
        <p:xfrm>
          <a:off x="-1286094" y="223520"/>
          <a:ext cx="8892540" cy="4328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86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192400"/>
            <a:ext cx="6238240" cy="650880"/>
          </a:xfrm>
        </p:spPr>
        <p:txBody>
          <a:bodyPr>
            <a:normAutofit/>
          </a:bodyPr>
          <a:lstStyle/>
          <a:p>
            <a:r>
              <a:rPr lang="en-AU" sz="2400" b="1" dirty="0">
                <a:solidFill>
                  <a:srgbClr val="1F4164"/>
                </a:solidFill>
              </a:rPr>
              <a:t>The first 50 (voluntary student provided data)</a:t>
            </a:r>
          </a:p>
        </p:txBody>
      </p:sp>
      <p:sp>
        <p:nvSpPr>
          <p:cNvPr id="4" name="Text Placeholder 3"/>
          <p:cNvSpPr>
            <a:spLocks noGrp="1"/>
          </p:cNvSpPr>
          <p:nvPr>
            <p:ph type="body" sz="quarter" idx="11"/>
          </p:nvPr>
        </p:nvSpPr>
        <p:spPr>
          <a:xfrm>
            <a:off x="299720" y="843280"/>
            <a:ext cx="5318760" cy="3544517"/>
          </a:xfrm>
        </p:spPr>
        <p:txBody>
          <a:bodyPr>
            <a:noAutofit/>
          </a:bodyPr>
          <a:lstStyle/>
          <a:p>
            <a:r>
              <a:rPr lang="en-AU" sz="2000" dirty="0"/>
              <a:t>92% studied on campus</a:t>
            </a:r>
          </a:p>
          <a:p>
            <a:r>
              <a:rPr lang="en-AU" sz="2000" dirty="0"/>
              <a:t>68% are or were full time students</a:t>
            </a:r>
          </a:p>
          <a:p>
            <a:r>
              <a:rPr lang="en-AU" sz="2000" dirty="0"/>
              <a:t>36% are on a Disability Support Pension</a:t>
            </a:r>
          </a:p>
          <a:p>
            <a:r>
              <a:rPr lang="en-AU" sz="2000" dirty="0"/>
              <a:t>52% want FT work, 32% want PT, Balance a mix</a:t>
            </a:r>
          </a:p>
          <a:p>
            <a:r>
              <a:rPr lang="en-AU" sz="2000" dirty="0"/>
              <a:t>Only 53.2% have had degree related work experience</a:t>
            </a:r>
          </a:p>
          <a:p>
            <a:r>
              <a:rPr lang="en-AU" sz="2000" dirty="0"/>
              <a:t>54.3% have not completed </a:t>
            </a:r>
            <a:r>
              <a:rPr lang="en-AU" sz="2000" b="1" dirty="0"/>
              <a:t>any</a:t>
            </a:r>
            <a:r>
              <a:rPr lang="en-AU" sz="2000" dirty="0"/>
              <a:t> paid work while at </a:t>
            </a:r>
            <a:r>
              <a:rPr lang="en-AU" sz="2000" dirty="0" err="1"/>
              <a:t>Uni</a:t>
            </a:r>
            <a:r>
              <a:rPr lang="en-AU" sz="2000" dirty="0"/>
              <a:t> </a:t>
            </a:r>
          </a:p>
          <a:p>
            <a:r>
              <a:rPr lang="en-AU" sz="2000" dirty="0"/>
              <a:t>65.7% have not worked with a DES before.</a:t>
            </a:r>
          </a:p>
          <a:p>
            <a:pPr marL="0" indent="0">
              <a:buNone/>
            </a:pPr>
            <a:endParaRPr lang="en-AU" sz="1050" dirty="0"/>
          </a:p>
        </p:txBody>
      </p:sp>
      <p:sp>
        <p:nvSpPr>
          <p:cNvPr id="3" name="Rectangle 2"/>
          <p:cNvSpPr/>
          <p:nvPr/>
        </p:nvSpPr>
        <p:spPr>
          <a:xfrm>
            <a:off x="299720" y="4257201"/>
            <a:ext cx="8620760" cy="307777"/>
          </a:xfrm>
          <a:prstGeom prst="rect">
            <a:avLst/>
          </a:prstGeom>
        </p:spPr>
        <p:txBody>
          <a:bodyPr wrap="square">
            <a:spAutoFit/>
          </a:bodyPr>
          <a:lstStyle/>
          <a:p>
            <a:r>
              <a:rPr lang="en-AU" sz="1400" dirty="0"/>
              <a:t>Source: Questionnaire results from students who have worked with USEP consultants across four universities. </a:t>
            </a:r>
          </a:p>
        </p:txBody>
      </p:sp>
      <p:pic>
        <p:nvPicPr>
          <p:cNvPr id="5" name="Picture 4" descr="Usep logo with text &quot;Tip #3 when applying for jobs - Develop a great resume&quot;" title="USEP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920" y="1020461"/>
            <a:ext cx="2956560" cy="2956560"/>
          </a:xfrm>
          <a:prstGeom prst="rect">
            <a:avLst/>
          </a:prstGeom>
        </p:spPr>
      </p:pic>
    </p:spTree>
    <p:extLst>
      <p:ext uri="{BB962C8B-B14F-4D97-AF65-F5344CB8AC3E}">
        <p14:creationId xmlns:p14="http://schemas.microsoft.com/office/powerpoint/2010/main" val="3587954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7"/>
          <p:cNvSpPr txBox="1">
            <a:spLocks noChangeArrowheads="1"/>
          </p:cNvSpPr>
          <p:nvPr/>
        </p:nvSpPr>
        <p:spPr bwMode="auto">
          <a:xfrm>
            <a:off x="2780741" y="129879"/>
            <a:ext cx="2871941" cy="538609"/>
          </a:xfrm>
          <a:prstGeom prst="rect">
            <a:avLst/>
          </a:prstGeom>
          <a:noFill/>
          <a:ln w="9525">
            <a:noFill/>
            <a:miter lim="800000"/>
            <a:headEnd/>
            <a:tailEnd/>
          </a:ln>
        </p:spPr>
        <p:txBody>
          <a:bodyPr wrap="none" lIns="45720" tIns="22860" rIns="45720" bIns="22860">
            <a:spAutoFit/>
          </a:bodyPr>
          <a:lstStyle/>
          <a:p>
            <a:pPr algn="ctr" defTabSz="1088178"/>
            <a:r>
              <a:rPr lang="en-CA" sz="3200" dirty="0">
                <a:solidFill>
                  <a:srgbClr val="1F4164"/>
                </a:solidFill>
                <a:latin typeface="Raleway"/>
                <a:cs typeface="Raleway"/>
              </a:rPr>
              <a:t>Active Partners</a:t>
            </a:r>
          </a:p>
        </p:txBody>
      </p:sp>
      <p:pic>
        <p:nvPicPr>
          <p:cNvPr id="6" name="Picture 5" title="NDCO Logo"/>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6539" y="307322"/>
            <a:ext cx="2003342" cy="572384"/>
          </a:xfrm>
          <a:prstGeom prst="rect">
            <a:avLst/>
          </a:prstGeom>
        </p:spPr>
      </p:pic>
      <p:pic>
        <p:nvPicPr>
          <p:cNvPr id="7" name="Picture 6" descr="STEPS logo" title="STEPS logo"/>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6373" y="1211556"/>
            <a:ext cx="1290704" cy="645352"/>
          </a:xfrm>
          <a:prstGeom prst="rect">
            <a:avLst/>
          </a:prstGeom>
        </p:spPr>
      </p:pic>
      <p:pic>
        <p:nvPicPr>
          <p:cNvPr id="25" name="Picture 24" title="CBS logo">
            <a:extLst>
              <a:ext uri="{FF2B5EF4-FFF2-40B4-BE49-F238E27FC236}">
                <a16:creationId xmlns:a16="http://schemas.microsoft.com/office/drawing/2014/main" id="{CB7D5BBC-9F3B-0945-A20B-AA9CBE6D6D2E}"/>
              </a:ext>
            </a:extLst>
          </p:cNvPr>
          <p:cNvPicPr>
            <a:picLocks noChangeAspect="1"/>
          </p:cNvPicPr>
          <p:nvPr/>
        </p:nvPicPr>
        <p:blipFill>
          <a:blip r:embed="rId5"/>
          <a:stretch>
            <a:fillRect/>
          </a:stretch>
        </p:blipFill>
        <p:spPr>
          <a:xfrm>
            <a:off x="6910582" y="2216842"/>
            <a:ext cx="2302285" cy="965210"/>
          </a:xfrm>
          <a:prstGeom prst="rect">
            <a:avLst/>
          </a:prstGeom>
        </p:spPr>
      </p:pic>
      <p:pic>
        <p:nvPicPr>
          <p:cNvPr id="27" name="Picture 26" title="Flinders University logo">
            <a:extLst>
              <a:ext uri="{FF2B5EF4-FFF2-40B4-BE49-F238E27FC236}">
                <a16:creationId xmlns:a16="http://schemas.microsoft.com/office/drawing/2014/main" id="{4AE44B93-4FC7-E141-A172-DDA4F6CE70B6}"/>
              </a:ext>
            </a:extLst>
          </p:cNvPr>
          <p:cNvPicPr>
            <a:picLocks noChangeAspect="1"/>
          </p:cNvPicPr>
          <p:nvPr/>
        </p:nvPicPr>
        <p:blipFill>
          <a:blip r:embed="rId6"/>
          <a:stretch>
            <a:fillRect/>
          </a:stretch>
        </p:blipFill>
        <p:spPr>
          <a:xfrm>
            <a:off x="4815393" y="2325485"/>
            <a:ext cx="1832721" cy="673429"/>
          </a:xfrm>
          <a:prstGeom prst="rect">
            <a:avLst/>
          </a:prstGeom>
        </p:spPr>
      </p:pic>
      <p:pic>
        <p:nvPicPr>
          <p:cNvPr id="31" name="Picture 30" title="Griffith University Logo">
            <a:extLst>
              <a:ext uri="{FF2B5EF4-FFF2-40B4-BE49-F238E27FC236}">
                <a16:creationId xmlns:a16="http://schemas.microsoft.com/office/drawing/2014/main" id="{DE5C6DD3-6C1F-0943-82D5-AC554980284F}"/>
              </a:ext>
            </a:extLst>
          </p:cNvPr>
          <p:cNvPicPr>
            <a:picLocks noChangeAspect="1"/>
          </p:cNvPicPr>
          <p:nvPr/>
        </p:nvPicPr>
        <p:blipFill>
          <a:blip r:embed="rId7"/>
          <a:stretch>
            <a:fillRect/>
          </a:stretch>
        </p:blipFill>
        <p:spPr>
          <a:xfrm>
            <a:off x="221409" y="1467416"/>
            <a:ext cx="1969616" cy="778983"/>
          </a:xfrm>
          <a:prstGeom prst="rect">
            <a:avLst/>
          </a:prstGeom>
        </p:spPr>
      </p:pic>
      <p:pic>
        <p:nvPicPr>
          <p:cNvPr id="33" name="Picture 32" title="James Cook University Logo">
            <a:extLst>
              <a:ext uri="{FF2B5EF4-FFF2-40B4-BE49-F238E27FC236}">
                <a16:creationId xmlns:a16="http://schemas.microsoft.com/office/drawing/2014/main" id="{78B4E249-EBED-9F46-B36F-DEB76EA19E07}"/>
              </a:ext>
            </a:extLst>
          </p:cNvPr>
          <p:cNvPicPr>
            <a:picLocks noChangeAspect="1"/>
          </p:cNvPicPr>
          <p:nvPr/>
        </p:nvPicPr>
        <p:blipFill>
          <a:blip r:embed="rId8"/>
          <a:stretch>
            <a:fillRect/>
          </a:stretch>
        </p:blipFill>
        <p:spPr>
          <a:xfrm>
            <a:off x="5229980" y="902941"/>
            <a:ext cx="2206501" cy="1155168"/>
          </a:xfrm>
          <a:prstGeom prst="rect">
            <a:avLst/>
          </a:prstGeom>
        </p:spPr>
      </p:pic>
      <p:pic>
        <p:nvPicPr>
          <p:cNvPr id="35" name="Picture 34" title="Mylestones Logo">
            <a:extLst>
              <a:ext uri="{FF2B5EF4-FFF2-40B4-BE49-F238E27FC236}">
                <a16:creationId xmlns:a16="http://schemas.microsoft.com/office/drawing/2014/main" id="{DD68CF48-2DBA-F749-82D4-60970DF850ED}"/>
              </a:ext>
            </a:extLst>
          </p:cNvPr>
          <p:cNvPicPr>
            <a:picLocks noChangeAspect="1"/>
          </p:cNvPicPr>
          <p:nvPr/>
        </p:nvPicPr>
        <p:blipFill>
          <a:blip r:embed="rId9"/>
          <a:stretch>
            <a:fillRect/>
          </a:stretch>
        </p:blipFill>
        <p:spPr>
          <a:xfrm>
            <a:off x="2449881" y="1313060"/>
            <a:ext cx="1903465" cy="1087694"/>
          </a:xfrm>
          <a:prstGeom prst="rect">
            <a:avLst/>
          </a:prstGeom>
        </p:spPr>
      </p:pic>
      <p:pic>
        <p:nvPicPr>
          <p:cNvPr id="37" name="Picture 36" title="OnQ Logo">
            <a:extLst>
              <a:ext uri="{FF2B5EF4-FFF2-40B4-BE49-F238E27FC236}">
                <a16:creationId xmlns:a16="http://schemas.microsoft.com/office/drawing/2014/main" id="{B5BC88B0-C4E7-EB4C-B098-C232330C2265}"/>
              </a:ext>
            </a:extLst>
          </p:cNvPr>
          <p:cNvPicPr>
            <a:picLocks noChangeAspect="1"/>
          </p:cNvPicPr>
          <p:nvPr/>
        </p:nvPicPr>
        <p:blipFill>
          <a:blip r:embed="rId10"/>
          <a:stretch>
            <a:fillRect/>
          </a:stretch>
        </p:blipFill>
        <p:spPr>
          <a:xfrm>
            <a:off x="7367851" y="3309572"/>
            <a:ext cx="1455852" cy="1225306"/>
          </a:xfrm>
          <a:prstGeom prst="rect">
            <a:avLst/>
          </a:prstGeom>
        </p:spPr>
      </p:pic>
      <p:pic>
        <p:nvPicPr>
          <p:cNvPr id="39" name="Picture 38" title="Southern Cross University Logo">
            <a:extLst>
              <a:ext uri="{FF2B5EF4-FFF2-40B4-BE49-F238E27FC236}">
                <a16:creationId xmlns:a16="http://schemas.microsoft.com/office/drawing/2014/main" id="{BCAEEA55-614E-5B49-8C2B-511EF6930EB8}"/>
              </a:ext>
            </a:extLst>
          </p:cNvPr>
          <p:cNvPicPr>
            <a:picLocks noChangeAspect="1"/>
          </p:cNvPicPr>
          <p:nvPr/>
        </p:nvPicPr>
        <p:blipFill rotWithShape="1">
          <a:blip r:embed="rId11"/>
          <a:srcRect l="41478"/>
          <a:stretch/>
        </p:blipFill>
        <p:spPr>
          <a:xfrm>
            <a:off x="4876648" y="3459647"/>
            <a:ext cx="2491203" cy="925156"/>
          </a:xfrm>
          <a:prstGeom prst="rect">
            <a:avLst/>
          </a:prstGeom>
        </p:spPr>
      </p:pic>
      <p:pic>
        <p:nvPicPr>
          <p:cNvPr id="43" name="Picture 42" title="University of Tasmania logo">
            <a:extLst>
              <a:ext uri="{FF2B5EF4-FFF2-40B4-BE49-F238E27FC236}">
                <a16:creationId xmlns:a16="http://schemas.microsoft.com/office/drawing/2014/main" id="{C62ACF5D-E41E-404D-A0FB-0A5145D22F60}"/>
              </a:ext>
            </a:extLst>
          </p:cNvPr>
          <p:cNvPicPr>
            <a:picLocks noChangeAspect="1"/>
          </p:cNvPicPr>
          <p:nvPr/>
        </p:nvPicPr>
        <p:blipFill>
          <a:blip r:embed="rId12"/>
          <a:stretch>
            <a:fillRect/>
          </a:stretch>
        </p:blipFill>
        <p:spPr>
          <a:xfrm>
            <a:off x="193744" y="2542995"/>
            <a:ext cx="1685406" cy="879859"/>
          </a:xfrm>
          <a:prstGeom prst="rect">
            <a:avLst/>
          </a:prstGeom>
        </p:spPr>
      </p:pic>
      <p:pic>
        <p:nvPicPr>
          <p:cNvPr id="45" name="Picture 44" title="EET Logo">
            <a:extLst>
              <a:ext uri="{FF2B5EF4-FFF2-40B4-BE49-F238E27FC236}">
                <a16:creationId xmlns:a16="http://schemas.microsoft.com/office/drawing/2014/main" id="{05C609DA-3B11-5746-8587-0207A9DD917E}"/>
              </a:ext>
            </a:extLst>
          </p:cNvPr>
          <p:cNvPicPr>
            <a:picLocks noChangeAspect="1"/>
          </p:cNvPicPr>
          <p:nvPr/>
        </p:nvPicPr>
        <p:blipFill>
          <a:blip r:embed="rId13"/>
          <a:stretch>
            <a:fillRect/>
          </a:stretch>
        </p:blipFill>
        <p:spPr>
          <a:xfrm>
            <a:off x="2923981" y="3593999"/>
            <a:ext cx="1187005" cy="798158"/>
          </a:xfrm>
          <a:prstGeom prst="rect">
            <a:avLst/>
          </a:prstGeom>
        </p:spPr>
      </p:pic>
      <p:pic>
        <p:nvPicPr>
          <p:cNvPr id="47" name="Picture 46" title="Maxima logo">
            <a:extLst>
              <a:ext uri="{FF2B5EF4-FFF2-40B4-BE49-F238E27FC236}">
                <a16:creationId xmlns:a16="http://schemas.microsoft.com/office/drawing/2014/main" id="{6C0819EF-34D3-4B40-AF63-3FDD0E145B0F}"/>
              </a:ext>
            </a:extLst>
          </p:cNvPr>
          <p:cNvPicPr>
            <a:picLocks noChangeAspect="1"/>
          </p:cNvPicPr>
          <p:nvPr/>
        </p:nvPicPr>
        <p:blipFill>
          <a:blip r:embed="rId14"/>
          <a:stretch>
            <a:fillRect/>
          </a:stretch>
        </p:blipFill>
        <p:spPr>
          <a:xfrm>
            <a:off x="2317667" y="2722212"/>
            <a:ext cx="1460924" cy="521423"/>
          </a:xfrm>
          <a:prstGeom prst="rect">
            <a:avLst/>
          </a:prstGeom>
        </p:spPr>
      </p:pic>
      <p:pic>
        <p:nvPicPr>
          <p:cNvPr id="4" name="Picture 3" title="University of Woollongong logo"/>
          <p:cNvPicPr>
            <a:picLocks noChangeAspect="1"/>
          </p:cNvPicPr>
          <p:nvPr/>
        </p:nvPicPr>
        <p:blipFill>
          <a:blip r:embed="rId15"/>
          <a:stretch>
            <a:fillRect/>
          </a:stretch>
        </p:blipFill>
        <p:spPr>
          <a:xfrm>
            <a:off x="174277" y="3525087"/>
            <a:ext cx="2612370" cy="935983"/>
          </a:xfrm>
          <a:prstGeom prst="rect">
            <a:avLst/>
          </a:prstGeom>
        </p:spPr>
      </p:pic>
    </p:spTree>
    <p:extLst>
      <p:ext uri="{BB962C8B-B14F-4D97-AF65-F5344CB8AC3E}">
        <p14:creationId xmlns:p14="http://schemas.microsoft.com/office/powerpoint/2010/main" val="259906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700" y="239254"/>
            <a:ext cx="5630779" cy="568639"/>
          </a:xfrm>
        </p:spPr>
        <p:txBody>
          <a:bodyPr>
            <a:noAutofit/>
          </a:bodyPr>
          <a:lstStyle/>
          <a:p>
            <a:r>
              <a:rPr lang="en-AU" sz="4000" b="1" dirty="0">
                <a:solidFill>
                  <a:srgbClr val="1F4164"/>
                </a:solidFill>
              </a:rPr>
              <a:t>Student Case Study 1</a:t>
            </a:r>
            <a:r>
              <a:rPr lang="en-AU" sz="4000" dirty="0"/>
              <a:t>	</a:t>
            </a:r>
          </a:p>
        </p:txBody>
      </p:sp>
      <p:sp>
        <p:nvSpPr>
          <p:cNvPr id="4" name="Text Placeholder 3"/>
          <p:cNvSpPr>
            <a:spLocks noGrp="1"/>
          </p:cNvSpPr>
          <p:nvPr>
            <p:ph type="body" sz="quarter" idx="11"/>
          </p:nvPr>
        </p:nvSpPr>
        <p:spPr>
          <a:xfrm>
            <a:off x="241700" y="1818639"/>
            <a:ext cx="4714240" cy="3129280"/>
          </a:xfrm>
        </p:spPr>
        <p:txBody>
          <a:bodyPr>
            <a:normAutofit fontScale="25000" lnSpcReduction="20000"/>
          </a:bodyPr>
          <a:lstStyle/>
          <a:p>
            <a:r>
              <a:rPr lang="en-AU" sz="5600" dirty="0"/>
              <a:t>Rachel has had a life time of negotiating with educators about dyslexia </a:t>
            </a:r>
          </a:p>
          <a:p>
            <a:r>
              <a:rPr lang="en-AU" sz="5600" dirty="0"/>
              <a:t>Bullying and judgment were real threats in school (Teachers, Students)</a:t>
            </a:r>
          </a:p>
          <a:p>
            <a:r>
              <a:rPr lang="en-AU" sz="5600" dirty="0"/>
              <a:t>Zoology – a competitive field</a:t>
            </a:r>
          </a:p>
          <a:p>
            <a:r>
              <a:rPr lang="en-AU" sz="5600" dirty="0"/>
              <a:t>Received coaching about having ’the conversation’ with an employer, practiced this and leading from strength and passion about the industry. </a:t>
            </a:r>
          </a:p>
          <a:p>
            <a:r>
              <a:rPr lang="en-AU" sz="5600" dirty="0"/>
              <a:t>Worked together to apply for graduate roles</a:t>
            </a:r>
          </a:p>
          <a:p>
            <a:r>
              <a:rPr lang="en-AU" sz="5600" dirty="0"/>
              <a:t>Was successful obtaining a 6 month contract in exact desired field, which ended</a:t>
            </a:r>
          </a:p>
          <a:p>
            <a:r>
              <a:rPr lang="en-AU" sz="5600" dirty="0"/>
              <a:t>Came back to consultant after University</a:t>
            </a:r>
          </a:p>
          <a:p>
            <a:r>
              <a:rPr lang="en-AU" sz="5600" dirty="0"/>
              <a:t>Now working two jobs in the field with one job becoming the primary.</a:t>
            </a:r>
            <a:endParaRPr lang="en-AU" sz="1200" dirty="0"/>
          </a:p>
        </p:txBody>
      </p:sp>
      <p:sp>
        <p:nvSpPr>
          <p:cNvPr id="5" name="Text Placeholder 3"/>
          <p:cNvSpPr>
            <a:spLocks noGrp="1"/>
          </p:cNvSpPr>
          <p:nvPr>
            <p:ph type="body" sz="quarter" idx="11"/>
          </p:nvPr>
        </p:nvSpPr>
        <p:spPr>
          <a:xfrm>
            <a:off x="5140961" y="1818640"/>
            <a:ext cx="3870960" cy="2790771"/>
          </a:xfrm>
        </p:spPr>
        <p:txBody>
          <a:bodyPr>
            <a:normAutofit fontScale="25000" lnSpcReduction="20000"/>
          </a:bodyPr>
          <a:lstStyle/>
          <a:p>
            <a:pPr marL="0" indent="0">
              <a:buNone/>
            </a:pPr>
            <a:r>
              <a:rPr lang="en-AU" sz="5600" dirty="0"/>
              <a:t>Some of the biggest concerns for me were…</a:t>
            </a:r>
          </a:p>
          <a:p>
            <a:r>
              <a:rPr lang="en-AU" sz="5600" dirty="0"/>
              <a:t>Am I smart enough?</a:t>
            </a:r>
          </a:p>
          <a:p>
            <a:r>
              <a:rPr lang="en-AU" sz="5600" dirty="0"/>
              <a:t>How much will my Dyslexia impact my studying?</a:t>
            </a:r>
          </a:p>
          <a:p>
            <a:r>
              <a:rPr lang="en-AU" sz="5600" dirty="0"/>
              <a:t>Would there be a facility on campus that would be able to help me?</a:t>
            </a:r>
          </a:p>
          <a:p>
            <a:r>
              <a:rPr lang="en-AU" sz="5600" dirty="0"/>
              <a:t>Will anyone understand me or will I be alienated?</a:t>
            </a:r>
          </a:p>
          <a:p>
            <a:r>
              <a:rPr lang="en-AU" sz="5600" dirty="0"/>
              <a:t>Is it worth it?</a:t>
            </a:r>
          </a:p>
          <a:p>
            <a:r>
              <a:rPr lang="en-AU" sz="5600" dirty="0"/>
              <a:t>Can I do it?</a:t>
            </a:r>
          </a:p>
          <a:p>
            <a:r>
              <a:rPr lang="en-AU" sz="1200" dirty="0"/>
              <a:t/>
            </a:r>
            <a:br>
              <a:rPr lang="en-AU" sz="1200" dirty="0"/>
            </a:br>
            <a:endParaRPr lang="en-AU" sz="1200" dirty="0"/>
          </a:p>
        </p:txBody>
      </p:sp>
      <p:sp>
        <p:nvSpPr>
          <p:cNvPr id="3" name="Rectangle 2"/>
          <p:cNvSpPr/>
          <p:nvPr/>
        </p:nvSpPr>
        <p:spPr>
          <a:xfrm>
            <a:off x="355600" y="990100"/>
            <a:ext cx="7912500" cy="646331"/>
          </a:xfrm>
          <a:prstGeom prst="rect">
            <a:avLst/>
          </a:prstGeom>
        </p:spPr>
        <p:txBody>
          <a:bodyPr wrap="square">
            <a:spAutoFit/>
          </a:bodyPr>
          <a:lstStyle/>
          <a:p>
            <a:r>
              <a:rPr lang="en-AU" dirty="0">
                <a:solidFill>
                  <a:schemeClr val="bg2">
                    <a:lumMod val="75000"/>
                  </a:schemeClr>
                </a:solidFill>
              </a:rPr>
              <a:t>“</a:t>
            </a:r>
            <a:r>
              <a:rPr lang="en-AU" i="1" dirty="0">
                <a:solidFill>
                  <a:schemeClr val="bg2">
                    <a:lumMod val="75000"/>
                  </a:schemeClr>
                </a:solidFill>
              </a:rPr>
              <a:t>Will any work place even hire someone with a disability, how will I be treated in the work place, and how do I tell my soon to be Boss that I have a disability?”</a:t>
            </a:r>
            <a:endParaRPr lang="en-AU" sz="1600" i="1" dirty="0">
              <a:solidFill>
                <a:schemeClr val="bg2">
                  <a:lumMod val="75000"/>
                </a:schemeClr>
              </a:solidFill>
            </a:endParaRPr>
          </a:p>
        </p:txBody>
      </p:sp>
    </p:spTree>
    <p:extLst>
      <p:ext uri="{BB962C8B-B14F-4D97-AF65-F5344CB8AC3E}">
        <p14:creationId xmlns:p14="http://schemas.microsoft.com/office/powerpoint/2010/main" val="1666625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188454"/>
            <a:ext cx="6250539" cy="568639"/>
          </a:xfrm>
        </p:spPr>
        <p:txBody>
          <a:bodyPr>
            <a:noAutofit/>
          </a:bodyPr>
          <a:lstStyle/>
          <a:p>
            <a:r>
              <a:rPr lang="en-AU" sz="4000" b="1" dirty="0">
                <a:solidFill>
                  <a:srgbClr val="1F4164"/>
                </a:solidFill>
              </a:rPr>
              <a:t>Student Case Study 2	</a:t>
            </a:r>
          </a:p>
        </p:txBody>
      </p:sp>
      <p:sp>
        <p:nvSpPr>
          <p:cNvPr id="4" name="Text Placeholder 3"/>
          <p:cNvSpPr>
            <a:spLocks noGrp="1"/>
          </p:cNvSpPr>
          <p:nvPr>
            <p:ph type="body" sz="quarter" idx="11"/>
          </p:nvPr>
        </p:nvSpPr>
        <p:spPr>
          <a:xfrm>
            <a:off x="312820" y="1668949"/>
            <a:ext cx="4228700" cy="2933531"/>
          </a:xfrm>
        </p:spPr>
        <p:txBody>
          <a:bodyPr>
            <a:noAutofit/>
          </a:bodyPr>
          <a:lstStyle/>
          <a:p>
            <a:r>
              <a:rPr lang="en-AU" sz="1600" dirty="0"/>
              <a:t>Susan did not disclose her disability on enrolment and has had negative experiences doing this in the past.</a:t>
            </a:r>
          </a:p>
          <a:p>
            <a:r>
              <a:rPr lang="en-AU" sz="1600" dirty="0"/>
              <a:t>Was connected in her last year with USEP consultant by referral from DSO</a:t>
            </a:r>
          </a:p>
          <a:p>
            <a:r>
              <a:rPr lang="en-AU" sz="1600" dirty="0"/>
              <a:t>Received coaching about negotiating with an employer for reasonable adjustments </a:t>
            </a:r>
          </a:p>
          <a:p>
            <a:r>
              <a:rPr lang="en-AU" sz="1600" dirty="0"/>
              <a:t>Opportunities for students with disability were highlighted and applied for together</a:t>
            </a:r>
          </a:p>
          <a:p>
            <a:r>
              <a:rPr lang="en-AU" sz="1600" dirty="0"/>
              <a:t>Practiced interviews and scenarios together</a:t>
            </a:r>
            <a:endParaRPr lang="en-AU" sz="500" dirty="0"/>
          </a:p>
        </p:txBody>
      </p:sp>
      <p:sp>
        <p:nvSpPr>
          <p:cNvPr id="3" name="Rectangle 2"/>
          <p:cNvSpPr/>
          <p:nvPr/>
        </p:nvSpPr>
        <p:spPr>
          <a:xfrm>
            <a:off x="203200" y="754960"/>
            <a:ext cx="8625840" cy="830997"/>
          </a:xfrm>
          <a:prstGeom prst="rect">
            <a:avLst/>
          </a:prstGeom>
        </p:spPr>
        <p:txBody>
          <a:bodyPr wrap="square">
            <a:spAutoFit/>
          </a:bodyPr>
          <a:lstStyle/>
          <a:p>
            <a:r>
              <a:rPr lang="en-AU" sz="1600" dirty="0">
                <a:solidFill>
                  <a:schemeClr val="bg2">
                    <a:lumMod val="75000"/>
                  </a:schemeClr>
                </a:solidFill>
              </a:rPr>
              <a:t>“</a:t>
            </a:r>
            <a:r>
              <a:rPr lang="en-AU" sz="1600" i="1" dirty="0">
                <a:solidFill>
                  <a:schemeClr val="bg2">
                    <a:lumMod val="75000"/>
                  </a:schemeClr>
                </a:solidFill>
              </a:rPr>
              <a:t>Throughout my whole degree I continuously compared myself to my peers and so the prospect of entering employment was extremely intimidating as I saw my peers as being more competitive candidates than myself.”</a:t>
            </a:r>
          </a:p>
        </p:txBody>
      </p:sp>
      <p:sp>
        <p:nvSpPr>
          <p:cNvPr id="5" name="Rectangle 4"/>
          <p:cNvSpPr/>
          <p:nvPr/>
        </p:nvSpPr>
        <p:spPr>
          <a:xfrm>
            <a:off x="4673600" y="1585957"/>
            <a:ext cx="4572000" cy="2862322"/>
          </a:xfrm>
          <a:prstGeom prst="rect">
            <a:avLst/>
          </a:prstGeom>
        </p:spPr>
        <p:txBody>
          <a:bodyPr>
            <a:spAutoFit/>
          </a:bodyPr>
          <a:lstStyle/>
          <a:p>
            <a:r>
              <a:rPr lang="en-AU" i="1" dirty="0"/>
              <a:t>“This experience proved to be invaluable and I have been lucky enough to accept a graduate position in the Australian Public Service starting 2019. Furthermore Natalie’s guidance has meant I now have a better understanding of my rights in a work place, how to communicate with management as issues arise and how to communicate the reasonable adjustments I may require to overcome my barriers to employment.” </a:t>
            </a:r>
          </a:p>
        </p:txBody>
      </p:sp>
    </p:spTree>
    <p:extLst>
      <p:ext uri="{BB962C8B-B14F-4D97-AF65-F5344CB8AC3E}">
        <p14:creationId xmlns:p14="http://schemas.microsoft.com/office/powerpoint/2010/main" val="849950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314480"/>
            <a:ext cx="4889500" cy="568639"/>
          </a:xfrm>
        </p:spPr>
        <p:txBody>
          <a:bodyPr>
            <a:noAutofit/>
          </a:bodyPr>
          <a:lstStyle/>
          <a:p>
            <a:r>
              <a:rPr lang="en-AU" sz="4000" b="1" dirty="0">
                <a:solidFill>
                  <a:srgbClr val="1F4164"/>
                </a:solidFill>
              </a:rPr>
              <a:t>Lessons so far</a:t>
            </a:r>
          </a:p>
        </p:txBody>
      </p:sp>
      <p:sp>
        <p:nvSpPr>
          <p:cNvPr id="4" name="Text Placeholder 3"/>
          <p:cNvSpPr>
            <a:spLocks noGrp="1"/>
          </p:cNvSpPr>
          <p:nvPr>
            <p:ph type="body" sz="quarter" idx="11"/>
          </p:nvPr>
        </p:nvSpPr>
        <p:spPr>
          <a:xfrm>
            <a:off x="223520" y="1165680"/>
            <a:ext cx="4889500" cy="2987675"/>
          </a:xfrm>
        </p:spPr>
        <p:txBody>
          <a:bodyPr/>
          <a:lstStyle/>
          <a:p>
            <a:r>
              <a:rPr lang="en-AU" dirty="0"/>
              <a:t>Clear plan, objectives and communication strategy</a:t>
            </a:r>
          </a:p>
          <a:p>
            <a:r>
              <a:rPr lang="en-AU" dirty="0"/>
              <a:t>Strong focus on engaging students</a:t>
            </a:r>
          </a:p>
          <a:p>
            <a:r>
              <a:rPr lang="en-AU" dirty="0"/>
              <a:t>Strong web presence and internal promotion is essential</a:t>
            </a:r>
          </a:p>
          <a:p>
            <a:r>
              <a:rPr lang="en-AU" dirty="0"/>
              <a:t>Dedicated staffing and resources</a:t>
            </a:r>
          </a:p>
          <a:p>
            <a:r>
              <a:rPr lang="en-AU" dirty="0"/>
              <a:t>Perseverance and timing</a:t>
            </a:r>
          </a:p>
          <a:p>
            <a:r>
              <a:rPr lang="en-AU" dirty="0"/>
              <a:t>Relationship building/personal touch </a:t>
            </a:r>
          </a:p>
        </p:txBody>
      </p:sp>
      <p:pic>
        <p:nvPicPr>
          <p:cNvPr id="9" name="Picture 8" descr="USEP Logo with text &quot;No one is you and that is your super power!&quot;" title="USEP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770" y="1215845"/>
            <a:ext cx="2937510" cy="2937510"/>
          </a:xfrm>
          <a:prstGeom prst="rect">
            <a:avLst/>
          </a:prstGeom>
        </p:spPr>
      </p:pic>
    </p:spTree>
    <p:extLst>
      <p:ext uri="{BB962C8B-B14F-4D97-AF65-F5344CB8AC3E}">
        <p14:creationId xmlns:p14="http://schemas.microsoft.com/office/powerpoint/2010/main" val="150117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314480"/>
            <a:ext cx="5756366" cy="568639"/>
          </a:xfrm>
        </p:spPr>
        <p:txBody>
          <a:bodyPr>
            <a:noAutofit/>
          </a:bodyPr>
          <a:lstStyle/>
          <a:p>
            <a:r>
              <a:rPr lang="en-AU" sz="4000" b="1" dirty="0">
                <a:solidFill>
                  <a:srgbClr val="1F4164"/>
                </a:solidFill>
              </a:rPr>
              <a:t>Things we’re working on</a:t>
            </a:r>
          </a:p>
        </p:txBody>
      </p:sp>
      <p:sp>
        <p:nvSpPr>
          <p:cNvPr id="4" name="Text Placeholder 3"/>
          <p:cNvSpPr>
            <a:spLocks noGrp="1"/>
          </p:cNvSpPr>
          <p:nvPr>
            <p:ph type="body" sz="quarter" idx="11"/>
          </p:nvPr>
        </p:nvSpPr>
        <p:spPr>
          <a:xfrm>
            <a:off x="223520" y="1165680"/>
            <a:ext cx="5293360" cy="3580491"/>
          </a:xfrm>
        </p:spPr>
        <p:txBody>
          <a:bodyPr>
            <a:normAutofit/>
          </a:bodyPr>
          <a:lstStyle/>
          <a:p>
            <a:r>
              <a:rPr lang="en-AU" sz="2400" dirty="0"/>
              <a:t>Data collection – locally and nationally </a:t>
            </a:r>
          </a:p>
          <a:p>
            <a:r>
              <a:rPr lang="en-AU" sz="2400" dirty="0"/>
              <a:t>NDCO’s are hosting relevant and free training with guest speakers e.g. </a:t>
            </a:r>
            <a:r>
              <a:rPr lang="en-AU" sz="2400" dirty="0" err="1"/>
              <a:t>MyPlus</a:t>
            </a:r>
            <a:r>
              <a:rPr lang="en-AU" sz="2400" dirty="0"/>
              <a:t>, Panel Discussions</a:t>
            </a:r>
          </a:p>
          <a:p>
            <a:r>
              <a:rPr lang="en-AU" sz="2400" dirty="0"/>
              <a:t>Improving partnership connections</a:t>
            </a:r>
          </a:p>
          <a:p>
            <a:r>
              <a:rPr lang="en-AU" sz="2400" dirty="0"/>
              <a:t>Consultant handbook </a:t>
            </a:r>
          </a:p>
          <a:p>
            <a:r>
              <a:rPr lang="en-AU" sz="2400" dirty="0"/>
              <a:t>Practical articles and promotion via website www.usep.com.au</a:t>
            </a:r>
          </a:p>
          <a:p>
            <a:endParaRPr lang="en-AU" dirty="0"/>
          </a:p>
        </p:txBody>
      </p:sp>
      <p:pic>
        <p:nvPicPr>
          <p:cNvPr id="9" name="Picture 8" descr="USEP Logo with text &quot;No one is you and that is your super power!&quot;" title="USEP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770" y="1215845"/>
            <a:ext cx="2937510" cy="2937510"/>
          </a:xfrm>
          <a:prstGeom prst="rect">
            <a:avLst/>
          </a:prstGeom>
        </p:spPr>
      </p:pic>
      <p:pic>
        <p:nvPicPr>
          <p:cNvPr id="5" name="Picture 4">
            <a:extLst>
              <a:ext uri="{FF2B5EF4-FFF2-40B4-BE49-F238E27FC236}">
                <a16:creationId xmlns:a16="http://schemas.microsoft.com/office/drawing/2014/main" id="{0E304619-BE3F-794C-8AD7-3DC7CE6D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025435"/>
            <a:ext cx="3200400" cy="3200400"/>
          </a:xfrm>
          <a:prstGeom prst="rect">
            <a:avLst/>
          </a:prstGeom>
        </p:spPr>
      </p:pic>
    </p:spTree>
    <p:extLst>
      <p:ext uri="{BB962C8B-B14F-4D97-AF65-F5344CB8AC3E}">
        <p14:creationId xmlns:p14="http://schemas.microsoft.com/office/powerpoint/2010/main" val="413498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p:cNvSpPr txBox="1">
            <a:spLocks/>
          </p:cNvSpPr>
          <p:nvPr/>
        </p:nvSpPr>
        <p:spPr>
          <a:xfrm>
            <a:off x="457200" y="1733829"/>
            <a:ext cx="5664820" cy="2987675"/>
          </a:xfrm>
          <a:prstGeom prst="rect">
            <a:avLst/>
          </a:prstGeom>
        </p:spPr>
        <p:txBody>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dirty="0"/>
              <a:t>We acknowledge the traditional custodians of the land we meet on today. We pay respect to the Elders, past and present, and extends that respect to other Aboriginal and Torres Strait Islander peoples.</a:t>
            </a:r>
            <a:endParaRPr lang="en-AU" b="1" i="1" dirty="0">
              <a:latin typeface="Arial" panose="020B0604020202020204" pitchFamily="34" charset="0"/>
              <a:cs typeface="Arial" panose="020B0604020202020204" pitchFamily="34" charset="0"/>
            </a:endParaRPr>
          </a:p>
        </p:txBody>
      </p:sp>
      <p:pic>
        <p:nvPicPr>
          <p:cNvPr id="4" name="Picture 3" title="Artwork - Aboriginal and Torres Strait Island the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2854" y="1295400"/>
            <a:ext cx="1632639" cy="2704371"/>
          </a:xfrm>
          <a:prstGeom prst="rect">
            <a:avLst/>
          </a:prstGeom>
        </p:spPr>
      </p:pic>
      <p:sp>
        <p:nvSpPr>
          <p:cNvPr id="5" name="Title 1"/>
          <p:cNvSpPr txBox="1">
            <a:spLocks/>
          </p:cNvSpPr>
          <p:nvPr/>
        </p:nvSpPr>
        <p:spPr>
          <a:xfrm>
            <a:off x="306659" y="954194"/>
            <a:ext cx="5965902" cy="551631"/>
          </a:xfrm>
          <a:prstGeom prst="rect">
            <a:avLst/>
          </a:prstGeom>
        </p:spPr>
        <p:txBody>
          <a:bodyPr/>
          <a:lstStyle>
            <a:lvl1pPr algn="l" defTabSz="457200" rtl="0" eaLnBrk="1" latinLnBrk="0" hangingPunct="1">
              <a:lnSpc>
                <a:spcPct val="80000"/>
              </a:lnSpc>
              <a:spcBef>
                <a:spcPct val="0"/>
              </a:spcBef>
              <a:buNone/>
              <a:defRPr sz="3500" kern="1200">
                <a:solidFill>
                  <a:srgbClr val="DA0012"/>
                </a:solidFill>
                <a:latin typeface="Rockwell"/>
                <a:ea typeface="+mj-ea"/>
                <a:cs typeface="Rockwell"/>
              </a:defRPr>
            </a:lvl1pPr>
          </a:lstStyle>
          <a:p>
            <a:r>
              <a:rPr lang="en-US" dirty="0">
                <a:solidFill>
                  <a:srgbClr val="1F4164"/>
                </a:solidFill>
                <a:latin typeface="Arial" panose="020B0604020202020204" pitchFamily="34" charset="0"/>
                <a:cs typeface="Arial" panose="020B0604020202020204" pitchFamily="34" charset="0"/>
              </a:rPr>
              <a:t>Acknowledgement</a:t>
            </a:r>
          </a:p>
        </p:txBody>
      </p:sp>
    </p:spTree>
    <p:extLst>
      <p:ext uri="{BB962C8B-B14F-4D97-AF65-F5344CB8AC3E}">
        <p14:creationId xmlns:p14="http://schemas.microsoft.com/office/powerpoint/2010/main" val="354871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29" y="280985"/>
            <a:ext cx="5835845" cy="693122"/>
          </a:xfrm>
        </p:spPr>
        <p:txBody>
          <a:bodyPr>
            <a:normAutofit/>
          </a:bodyPr>
          <a:lstStyle/>
          <a:p>
            <a:pPr lvl="0"/>
            <a:r>
              <a:rPr lang="en-AU" sz="4800" b="1" dirty="0">
                <a:solidFill>
                  <a:srgbClr val="1F4164"/>
                </a:solidFill>
              </a:rPr>
              <a:t>Contacts</a:t>
            </a:r>
          </a:p>
        </p:txBody>
      </p:sp>
      <p:sp>
        <p:nvSpPr>
          <p:cNvPr id="3" name="Text Placeholder 3"/>
          <p:cNvSpPr txBox="1">
            <a:spLocks/>
          </p:cNvSpPr>
          <p:nvPr/>
        </p:nvSpPr>
        <p:spPr>
          <a:xfrm>
            <a:off x="417959" y="1083538"/>
            <a:ext cx="5349694" cy="1213291"/>
          </a:xfrm>
          <a:prstGeom prst="rect">
            <a:avLst/>
          </a:prstGeom>
        </p:spPr>
        <p:txBody>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AU" sz="1600" dirty="0"/>
              <a:t>Gabrielle O’Brien</a:t>
            </a:r>
          </a:p>
          <a:p>
            <a:pPr marL="0" indent="0">
              <a:lnSpc>
                <a:spcPct val="100000"/>
              </a:lnSpc>
              <a:buNone/>
            </a:pPr>
            <a:r>
              <a:rPr lang="en-AU" sz="1600" dirty="0"/>
              <a:t>Manager – Student Diversity &amp; Inclusion</a:t>
            </a:r>
          </a:p>
          <a:p>
            <a:pPr marL="0" indent="0">
              <a:lnSpc>
                <a:spcPct val="100000"/>
              </a:lnSpc>
              <a:buNone/>
            </a:pPr>
            <a:r>
              <a:rPr lang="en-AU" sz="1600" dirty="0"/>
              <a:t>Griffith University</a:t>
            </a:r>
          </a:p>
          <a:p>
            <a:pPr marL="0" indent="0">
              <a:lnSpc>
                <a:spcPct val="100000"/>
              </a:lnSpc>
              <a:buNone/>
            </a:pPr>
            <a:r>
              <a:rPr lang="en-AU" sz="1600" dirty="0"/>
              <a:t>P: 07 3735 5110   E: gm.obrien@griffith.edu.au</a:t>
            </a:r>
          </a:p>
          <a:p>
            <a:endParaRPr lang="en-AU" dirty="0"/>
          </a:p>
        </p:txBody>
      </p:sp>
      <p:sp>
        <p:nvSpPr>
          <p:cNvPr id="4" name="Text Placeholder 3"/>
          <p:cNvSpPr txBox="1">
            <a:spLocks/>
          </p:cNvSpPr>
          <p:nvPr/>
        </p:nvSpPr>
        <p:spPr>
          <a:xfrm>
            <a:off x="429991" y="3667194"/>
            <a:ext cx="8520969" cy="1024904"/>
          </a:xfrm>
          <a:prstGeom prst="rect">
            <a:avLst/>
          </a:prstGeom>
        </p:spPr>
        <p:txBody>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800" dirty="0"/>
              <a:t>USEP online </a:t>
            </a:r>
            <a:r>
              <a:rPr lang="en-AU" sz="1800" dirty="0">
                <a:hlinkClick r:id="rId3"/>
              </a:rPr>
              <a:t>www.usep.com.au</a:t>
            </a:r>
            <a:r>
              <a:rPr lang="en-AU" sz="1800" dirty="0"/>
              <a:t>  </a:t>
            </a:r>
          </a:p>
          <a:p>
            <a:pPr marL="0" indent="0">
              <a:buNone/>
            </a:pPr>
            <a:r>
              <a:rPr lang="en-AU" sz="1800" dirty="0">
                <a:hlinkClick r:id="rId4"/>
              </a:rPr>
              <a:t>www.facebook.com/USEPau/</a:t>
            </a:r>
            <a:r>
              <a:rPr lang="en-AU" sz="1800" dirty="0"/>
              <a:t> </a:t>
            </a:r>
          </a:p>
        </p:txBody>
      </p:sp>
      <p:sp>
        <p:nvSpPr>
          <p:cNvPr id="6" name="Rectangle 5"/>
          <p:cNvSpPr/>
          <p:nvPr/>
        </p:nvSpPr>
        <p:spPr>
          <a:xfrm>
            <a:off x="417959" y="2430014"/>
            <a:ext cx="5349694" cy="1077218"/>
          </a:xfrm>
          <a:prstGeom prst="rect">
            <a:avLst/>
          </a:prstGeom>
        </p:spPr>
        <p:txBody>
          <a:bodyPr wrap="square">
            <a:spAutoFit/>
          </a:bodyPr>
          <a:lstStyle/>
          <a:p>
            <a:r>
              <a:rPr lang="en-US" sz="1600" dirty="0">
                <a:solidFill>
                  <a:srgbClr val="222222"/>
                </a:solidFill>
                <a:latin typeface="Arial" panose="020B0604020202020204" pitchFamily="34" charset="0"/>
                <a:cs typeface="Arial" panose="020B0604020202020204" pitchFamily="34" charset="0"/>
              </a:rPr>
              <a:t>David </a:t>
            </a:r>
            <a:r>
              <a:rPr lang="en-US" sz="1600" dirty="0" err="1">
                <a:solidFill>
                  <a:srgbClr val="222222"/>
                </a:solidFill>
                <a:latin typeface="Arial" panose="020B0604020202020204" pitchFamily="34" charset="0"/>
                <a:cs typeface="Arial" panose="020B0604020202020204" pitchFamily="34" charset="0"/>
              </a:rPr>
              <a:t>Swayn</a:t>
            </a:r>
            <a:endParaRPr lang="en-US" sz="1600" dirty="0">
              <a:solidFill>
                <a:srgbClr val="222222"/>
              </a:solidFill>
              <a:latin typeface="Arial" panose="020B0604020202020204" pitchFamily="34" charset="0"/>
              <a:cs typeface="Arial" panose="020B0604020202020204" pitchFamily="34" charset="0"/>
            </a:endParaRPr>
          </a:p>
          <a:p>
            <a:r>
              <a:rPr lang="en-US" sz="1600" dirty="0">
                <a:solidFill>
                  <a:srgbClr val="222222"/>
                </a:solidFill>
                <a:latin typeface="Arial" panose="020B0604020202020204" pitchFamily="34" charset="0"/>
                <a:cs typeface="Arial" panose="020B0604020202020204" pitchFamily="34" charset="0"/>
              </a:rPr>
              <a:t>National Disability Coordination Officer</a:t>
            </a:r>
          </a:p>
          <a:p>
            <a:r>
              <a:rPr lang="en-US" sz="1600" dirty="0">
                <a:solidFill>
                  <a:srgbClr val="222222"/>
                </a:solidFill>
                <a:latin typeface="Arial" panose="020B0604020202020204" pitchFamily="34" charset="0"/>
                <a:cs typeface="Arial" panose="020B0604020202020204" pitchFamily="34" charset="0"/>
              </a:rPr>
              <a:t>STEPS Group Australia</a:t>
            </a:r>
          </a:p>
          <a:p>
            <a:r>
              <a:rPr lang="en-US" sz="1600" dirty="0">
                <a:latin typeface="Arial" panose="020B0604020202020204" pitchFamily="34" charset="0"/>
                <a:cs typeface="Arial" panose="020B0604020202020204" pitchFamily="34" charset="0"/>
              </a:rPr>
              <a:t>P: 0488 794 483   E: </a:t>
            </a:r>
            <a:r>
              <a:rPr lang="en-AU" sz="1600" dirty="0">
                <a:latin typeface="Arial" panose="020B0604020202020204" pitchFamily="34" charset="0"/>
                <a:cs typeface="Arial" panose="020B0604020202020204" pitchFamily="34" charset="0"/>
              </a:rPr>
              <a:t>davids@stepsgroup.com.au</a:t>
            </a:r>
            <a:endParaRPr lang="en-US" sz="1600" b="0" i="0" dirty="0">
              <a:effectLst/>
              <a:latin typeface="Arial" panose="020B0604020202020204" pitchFamily="34" charset="0"/>
              <a:cs typeface="Arial" panose="020B0604020202020204" pitchFamily="34" charset="0"/>
            </a:endParaRPr>
          </a:p>
        </p:txBody>
      </p:sp>
      <p:pic>
        <p:nvPicPr>
          <p:cNvPr id="5" name="Picture 4" descr="USEP logo with text &quot;Begin the process today, visit our site&quot;" title="USEP 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7370" y="903060"/>
            <a:ext cx="3323590" cy="3323590"/>
          </a:xfrm>
          <a:prstGeom prst="rect">
            <a:avLst/>
          </a:prstGeom>
        </p:spPr>
      </p:pic>
    </p:spTree>
    <p:extLst>
      <p:ext uri="{BB962C8B-B14F-4D97-AF65-F5344CB8AC3E}">
        <p14:creationId xmlns:p14="http://schemas.microsoft.com/office/powerpoint/2010/main" val="186312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473"/>
            <a:ext cx="4889500" cy="568639"/>
          </a:xfrm>
        </p:spPr>
        <p:txBody>
          <a:bodyPr/>
          <a:lstStyle/>
          <a:p>
            <a:r>
              <a:rPr lang="en-AU" dirty="0">
                <a:solidFill>
                  <a:srgbClr val="1F4164"/>
                </a:solidFill>
                <a:latin typeface="Arial" panose="020B0604020202020204" pitchFamily="34" charset="0"/>
                <a:cs typeface="Arial" panose="020B0604020202020204" pitchFamily="34" charset="0"/>
              </a:rPr>
              <a:t>Outline</a:t>
            </a:r>
          </a:p>
        </p:txBody>
      </p:sp>
      <p:sp>
        <p:nvSpPr>
          <p:cNvPr id="4" name="Text Placeholder 3"/>
          <p:cNvSpPr>
            <a:spLocks noGrp="1"/>
          </p:cNvSpPr>
          <p:nvPr>
            <p:ph type="body" sz="quarter" idx="11"/>
          </p:nvPr>
        </p:nvSpPr>
        <p:spPr>
          <a:xfrm>
            <a:off x="325120" y="1557468"/>
            <a:ext cx="4524672" cy="2496196"/>
          </a:xfrm>
        </p:spPr>
        <p:txBody>
          <a:bodyPr>
            <a:normAutofit/>
          </a:bodyPr>
          <a:lstStyle/>
          <a:p>
            <a:r>
              <a:rPr lang="en-AU" dirty="0"/>
              <a:t>The challenge</a:t>
            </a:r>
          </a:p>
          <a:p>
            <a:r>
              <a:rPr lang="en-AU" dirty="0"/>
              <a:t>Funding, DES, and Partnerships</a:t>
            </a:r>
          </a:p>
          <a:p>
            <a:r>
              <a:rPr lang="en-AU" dirty="0"/>
              <a:t>Case studies</a:t>
            </a:r>
          </a:p>
          <a:p>
            <a:r>
              <a:rPr lang="en-AU" dirty="0"/>
              <a:t>University Case Study – Griffith</a:t>
            </a:r>
          </a:p>
          <a:p>
            <a:pPr marL="0" indent="0">
              <a:buNone/>
            </a:pPr>
            <a:endParaRPr lang="en-AU" dirty="0"/>
          </a:p>
          <a:p>
            <a:endParaRPr lang="en-AU" dirty="0"/>
          </a:p>
        </p:txBody>
      </p:sp>
      <p:sp>
        <p:nvSpPr>
          <p:cNvPr id="5" name="TextBox 4"/>
          <p:cNvSpPr txBox="1"/>
          <p:nvPr/>
        </p:nvSpPr>
        <p:spPr>
          <a:xfrm>
            <a:off x="5346700" y="1444932"/>
            <a:ext cx="3773876" cy="1972179"/>
          </a:xfrm>
          <a:prstGeom prst="rect">
            <a:avLst/>
          </a:prstGeom>
          <a:noFill/>
          <a:ln>
            <a:noFill/>
          </a:ln>
        </p:spPr>
        <p:txBody>
          <a:bodyPr wrap="square" rtlCol="0">
            <a:spAutoFit/>
          </a:bodyPr>
          <a:lstStyle/>
          <a:p>
            <a:r>
              <a:rPr lang="en-AU" sz="2400" dirty="0">
                <a:latin typeface="Baskerville Old Face" panose="02020602080505020303" pitchFamily="18" charset="0"/>
                <a:cs typeface="Arial"/>
              </a:rPr>
              <a:t>“I’m not interested in being an inspiration. I just want the same opportunities as everyone else.”</a:t>
            </a:r>
          </a:p>
          <a:p>
            <a:endParaRPr lang="en-AU" sz="2000" dirty="0">
              <a:latin typeface="Arial"/>
              <a:cs typeface="Arial"/>
            </a:endParaRPr>
          </a:p>
          <a:p>
            <a:r>
              <a:rPr lang="en-AU" sz="1400" dirty="0">
                <a:latin typeface="Baskerville Old Face" panose="02020602080505020303" pitchFamily="18" charset="0"/>
                <a:cs typeface="Arial"/>
              </a:rPr>
              <a:t>Christina </a:t>
            </a:r>
            <a:r>
              <a:rPr lang="en-AU" sz="1400" dirty="0" err="1">
                <a:latin typeface="Baskerville Old Face" panose="02020602080505020303" pitchFamily="18" charset="0"/>
                <a:cs typeface="Arial"/>
              </a:rPr>
              <a:t>Ebersohl</a:t>
            </a:r>
            <a:endParaRPr lang="en-AU" sz="1400" dirty="0">
              <a:latin typeface="Baskerville Old Face" panose="02020602080505020303" pitchFamily="18" charset="0"/>
              <a:cs typeface="Arial"/>
            </a:endParaRPr>
          </a:p>
        </p:txBody>
      </p:sp>
    </p:spTree>
    <p:extLst>
      <p:ext uri="{BB962C8B-B14F-4D97-AF65-F5344CB8AC3E}">
        <p14:creationId xmlns:p14="http://schemas.microsoft.com/office/powerpoint/2010/main" val="2685351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884" y="1118857"/>
            <a:ext cx="3557025" cy="652070"/>
          </a:xfrm>
        </p:spPr>
        <p:txBody>
          <a:bodyPr>
            <a:normAutofit/>
          </a:bodyPr>
          <a:lstStyle/>
          <a:p>
            <a:r>
              <a:rPr lang="en-AU" b="1" dirty="0">
                <a:solidFill>
                  <a:srgbClr val="1F4164"/>
                </a:solidFill>
              </a:rPr>
              <a:t>National context</a:t>
            </a:r>
          </a:p>
        </p:txBody>
      </p:sp>
      <p:sp>
        <p:nvSpPr>
          <p:cNvPr id="4" name="Text Placeholder 3"/>
          <p:cNvSpPr>
            <a:spLocks noGrp="1"/>
          </p:cNvSpPr>
          <p:nvPr>
            <p:ph type="body" sz="quarter" idx="11"/>
          </p:nvPr>
        </p:nvSpPr>
        <p:spPr>
          <a:xfrm>
            <a:off x="5416061" y="1927518"/>
            <a:ext cx="2995864" cy="2815443"/>
          </a:xfrm>
        </p:spPr>
        <p:txBody>
          <a:bodyPr>
            <a:normAutofit/>
          </a:bodyPr>
          <a:lstStyle/>
          <a:p>
            <a:pPr marL="0" indent="0">
              <a:buNone/>
            </a:pPr>
            <a:r>
              <a:rPr lang="en-US" sz="2400" dirty="0"/>
              <a:t>People with a disability are twice as likely to be in the bottom 20% of gross household incomes.</a:t>
            </a:r>
          </a:p>
          <a:p>
            <a:pPr marL="0" indent="0">
              <a:buNone/>
            </a:pPr>
            <a:endParaRPr lang="en-US" sz="1600" i="1" dirty="0"/>
          </a:p>
          <a:p>
            <a:endParaRPr lang="en-AU" dirty="0"/>
          </a:p>
        </p:txBody>
      </p:sp>
      <p:pic>
        <p:nvPicPr>
          <p:cNvPr id="5" name="Picture 4" descr="Image contains stats.  20% of the australian population are PwD.  People with disability are less than half as likely to participate in the workforce as other Australians.  Likelihood completing year 12 - 30%. Likelihood of completing bachelors - 15%. 45% live in poverty." title="Image depiction of statistic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1" y="75202"/>
            <a:ext cx="4666420" cy="4509497"/>
          </a:xfrm>
          <a:prstGeom prst="rect">
            <a:avLst/>
          </a:prstGeom>
        </p:spPr>
      </p:pic>
    </p:spTree>
    <p:extLst>
      <p:ext uri="{BB962C8B-B14F-4D97-AF65-F5344CB8AC3E}">
        <p14:creationId xmlns:p14="http://schemas.microsoft.com/office/powerpoint/2010/main" val="119834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58" y="268449"/>
            <a:ext cx="8229600" cy="551631"/>
          </a:xfrm>
        </p:spPr>
        <p:txBody>
          <a:bodyPr/>
          <a:lstStyle/>
          <a:p>
            <a:r>
              <a:rPr lang="en-US" b="1" dirty="0">
                <a:solidFill>
                  <a:srgbClr val="1F4164"/>
                </a:solidFill>
              </a:rPr>
              <a:t>National context</a:t>
            </a:r>
          </a:p>
        </p:txBody>
      </p:sp>
      <p:sp>
        <p:nvSpPr>
          <p:cNvPr id="3" name="Content Placeholder 2"/>
          <p:cNvSpPr>
            <a:spLocks noGrp="1"/>
          </p:cNvSpPr>
          <p:nvPr>
            <p:ph idx="1"/>
          </p:nvPr>
        </p:nvSpPr>
        <p:spPr>
          <a:xfrm>
            <a:off x="390058" y="979514"/>
            <a:ext cx="7968022" cy="3893428"/>
          </a:xfrm>
        </p:spPr>
        <p:txBody>
          <a:bodyPr>
            <a:noAutofit/>
          </a:bodyPr>
          <a:lstStyle/>
          <a:p>
            <a:r>
              <a:rPr lang="en-US" sz="2400" dirty="0"/>
              <a:t>National enrolment numbers for SWD grew by 102% from 2008 to 2016 – the largest increase of any equity group.</a:t>
            </a:r>
          </a:p>
          <a:p>
            <a:r>
              <a:rPr lang="en-US" sz="2400" dirty="0"/>
              <a:t>GWD overall employment rate is 78.7% vs those without at 86.9%.</a:t>
            </a:r>
            <a:endParaRPr lang="en-US" sz="2400" baseline="30000" dirty="0"/>
          </a:p>
          <a:p>
            <a:r>
              <a:rPr lang="en-US" sz="2400" dirty="0"/>
              <a:t>GWD are more likely to report they are not fully using their skills or education.</a:t>
            </a:r>
          </a:p>
          <a:p>
            <a:r>
              <a:rPr lang="en-US" sz="2400" dirty="0"/>
              <a:t>GWD are the second lowest performing equity group in terms of employment outcomes, the lowest being </a:t>
            </a:r>
            <a:r>
              <a:rPr lang="en-US" sz="2400" dirty="0" err="1"/>
              <a:t>nEsb</a:t>
            </a:r>
            <a:r>
              <a:rPr lang="en-US" sz="2400" dirty="0"/>
              <a:t>.</a:t>
            </a:r>
          </a:p>
          <a:p>
            <a:endParaRPr lang="en-US" sz="1400" dirty="0"/>
          </a:p>
          <a:p>
            <a:pPr marL="0" indent="0">
              <a:buNone/>
            </a:pPr>
            <a:r>
              <a:rPr lang="en-US" sz="1400" dirty="0"/>
              <a:t>Source: 2017 QILT Graduate Outcome Survey, Universities Australia 2018 Data Snapshot</a:t>
            </a:r>
            <a:endParaRPr lang="en-AU" sz="700" dirty="0"/>
          </a:p>
        </p:txBody>
      </p:sp>
    </p:spTree>
    <p:extLst>
      <p:ext uri="{BB962C8B-B14F-4D97-AF65-F5344CB8AC3E}">
        <p14:creationId xmlns:p14="http://schemas.microsoft.com/office/powerpoint/2010/main" val="206811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Image is of two students looking at textbooks." title="Student stock image"/>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8585" r="8585"/>
          <a:stretch/>
        </p:blipFill>
        <p:spPr>
          <a:xfrm>
            <a:off x="6429444" y="952543"/>
            <a:ext cx="2332769" cy="3501285"/>
          </a:xfrm>
        </p:spPr>
      </p:pic>
      <p:sp>
        <p:nvSpPr>
          <p:cNvPr id="3" name="Title 1"/>
          <p:cNvSpPr txBox="1">
            <a:spLocks/>
          </p:cNvSpPr>
          <p:nvPr/>
        </p:nvSpPr>
        <p:spPr>
          <a:xfrm>
            <a:off x="232731" y="362578"/>
            <a:ext cx="4889500" cy="568639"/>
          </a:xfrm>
          <a:prstGeom prst="rect">
            <a:avLst/>
          </a:prstGeom>
        </p:spPr>
        <p:txBody>
          <a:bodyPr vert="horz" lIns="0" tIns="0" rIns="0" bIns="0" rtlCol="0" anchor="ctr" anchorCtr="0">
            <a:normAutofit fontScale="70000" lnSpcReduction="20000"/>
          </a:bodyPr>
          <a:lstStyle>
            <a:lvl1pPr algn="l" defTabSz="457200" rtl="0" eaLnBrk="1" latinLnBrk="0" hangingPunct="1">
              <a:lnSpc>
                <a:spcPts val="4000"/>
              </a:lnSpc>
              <a:spcBef>
                <a:spcPct val="0"/>
              </a:spcBef>
              <a:buNone/>
              <a:defRPr sz="4000" b="0" kern="1200" cap="none">
                <a:solidFill>
                  <a:srgbClr val="DA0012"/>
                </a:solidFill>
                <a:latin typeface="Rockwell"/>
                <a:ea typeface="+mj-ea"/>
                <a:cs typeface="Rockwell"/>
              </a:defRPr>
            </a:lvl1pPr>
          </a:lstStyle>
          <a:p>
            <a:r>
              <a:rPr lang="en-AU" dirty="0">
                <a:solidFill>
                  <a:srgbClr val="1F4164"/>
                </a:solidFill>
                <a:latin typeface="Arial" panose="020B0604020202020204" pitchFamily="34" charset="0"/>
                <a:cs typeface="Arial" panose="020B0604020202020204" pitchFamily="34" charset="0"/>
              </a:rPr>
              <a:t>How students are getting a job</a:t>
            </a:r>
          </a:p>
        </p:txBody>
      </p:sp>
      <p:sp>
        <p:nvSpPr>
          <p:cNvPr id="8" name="Text Placeholder 3"/>
          <p:cNvSpPr txBox="1">
            <a:spLocks/>
          </p:cNvSpPr>
          <p:nvPr/>
        </p:nvSpPr>
        <p:spPr>
          <a:xfrm>
            <a:off x="314011" y="1137287"/>
            <a:ext cx="5553392" cy="3055147"/>
          </a:xfrm>
          <a:prstGeom prst="rect">
            <a:avLst/>
          </a:prstGeom>
        </p:spPr>
        <p:txBody>
          <a:bodyPr vert="horz" lIns="0" tIns="0" rIns="0" bIns="0" rtlCol="0">
            <a:normAutofit fontScale="92500" lnSpcReduction="10000"/>
          </a:bodyPr>
          <a:lstStyle>
            <a:lvl1pPr marL="342900" indent="-3429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1pPr>
            <a:lvl2pPr marL="742950" indent="-28575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2pPr>
            <a:lvl3pPr marL="11430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3pPr>
            <a:lvl4pPr marL="16002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4pPr>
            <a:lvl5pPr marL="2057400" indent="-228600" algn="l" defTabSz="457200" rtl="0" eaLnBrk="1" latinLnBrk="0" hangingPunct="1">
              <a:lnSpc>
                <a:spcPct val="140000"/>
              </a:lnSpc>
              <a:spcBef>
                <a:spcPts val="0"/>
              </a:spcBef>
              <a:buFont typeface="Wingdings" charset="2"/>
              <a:buChar char="§"/>
              <a:defRPr sz="20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Top 3 sources for students to get graduate jobs:</a:t>
            </a:r>
          </a:p>
          <a:p>
            <a:r>
              <a:rPr lang="en-US" dirty="0"/>
              <a:t>advertisement on the internet</a:t>
            </a:r>
          </a:p>
          <a:p>
            <a:r>
              <a:rPr lang="en-US" dirty="0"/>
              <a:t>family or friends</a:t>
            </a:r>
          </a:p>
          <a:p>
            <a:r>
              <a:rPr lang="en-US" dirty="0"/>
              <a:t>University careers services</a:t>
            </a:r>
          </a:p>
          <a:p>
            <a:pPr marL="0" indent="0">
              <a:buNone/>
            </a:pPr>
            <a:r>
              <a:rPr lang="en-US" dirty="0"/>
              <a:t/>
            </a:r>
            <a:br>
              <a:rPr lang="en-US" dirty="0"/>
            </a:br>
            <a:r>
              <a:rPr lang="en-US" dirty="0"/>
              <a:t>Employment agencies represented 2.2% with no specific data about Disability Employment Services’ contribution. </a:t>
            </a:r>
            <a:endParaRPr lang="en-AU" dirty="0"/>
          </a:p>
        </p:txBody>
      </p:sp>
      <p:sp>
        <p:nvSpPr>
          <p:cNvPr id="12" name="Rectangle 11"/>
          <p:cNvSpPr/>
          <p:nvPr/>
        </p:nvSpPr>
        <p:spPr>
          <a:xfrm>
            <a:off x="123145" y="4299940"/>
            <a:ext cx="7895440" cy="307777"/>
          </a:xfrm>
          <a:prstGeom prst="rect">
            <a:avLst/>
          </a:prstGeom>
        </p:spPr>
        <p:txBody>
          <a:bodyPr wrap="square">
            <a:spAutoFit/>
          </a:bodyPr>
          <a:lstStyle/>
          <a:p>
            <a:r>
              <a:rPr lang="en-US" sz="1400" dirty="0" err="1">
                <a:hlinkClick r:id="rId3"/>
              </a:rPr>
              <a:t>Gradstats</a:t>
            </a:r>
            <a:r>
              <a:rPr lang="en-US" sz="1400" dirty="0">
                <a:hlinkClick r:id="rId3"/>
              </a:rPr>
              <a:t> - Employment and Salary outcomes of recent Higher Education graduates</a:t>
            </a:r>
            <a:endParaRPr lang="en-AU" sz="1400" dirty="0"/>
          </a:p>
        </p:txBody>
      </p:sp>
    </p:spTree>
    <p:extLst>
      <p:ext uri="{BB962C8B-B14F-4D97-AF65-F5344CB8AC3E}">
        <p14:creationId xmlns:p14="http://schemas.microsoft.com/office/powerpoint/2010/main" val="84633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7"/>
          <p:cNvSpPr txBox="1">
            <a:spLocks noChangeArrowheads="1"/>
          </p:cNvSpPr>
          <p:nvPr/>
        </p:nvSpPr>
        <p:spPr bwMode="auto">
          <a:xfrm>
            <a:off x="-270406" y="99940"/>
            <a:ext cx="6983440" cy="738664"/>
          </a:xfrm>
          <a:prstGeom prst="rect">
            <a:avLst/>
          </a:prstGeom>
          <a:noFill/>
          <a:ln w="9525">
            <a:noFill/>
            <a:miter lim="800000"/>
            <a:headEnd/>
            <a:tailEnd/>
          </a:ln>
        </p:spPr>
        <p:txBody>
          <a:bodyPr wrap="square" lIns="45720" tIns="22860" rIns="45720" bIns="22860">
            <a:spAutoFit/>
          </a:bodyPr>
          <a:lstStyle/>
          <a:p>
            <a:pPr algn="ctr" defTabSz="1088178"/>
            <a:r>
              <a:rPr lang="en-CA" sz="2250" b="1" dirty="0">
                <a:solidFill>
                  <a:srgbClr val="1F4164"/>
                </a:solidFill>
                <a:latin typeface="Arial" panose="020B0604020202020204" pitchFamily="34" charset="0"/>
                <a:cs typeface="Arial" panose="020B0604020202020204" pitchFamily="34" charset="0"/>
              </a:rPr>
              <a:t>Will graduate candidates with disability </a:t>
            </a:r>
          </a:p>
          <a:p>
            <a:pPr algn="ctr" defTabSz="1088178"/>
            <a:r>
              <a:rPr lang="en-CA" sz="2250" b="1" dirty="0">
                <a:solidFill>
                  <a:srgbClr val="1F4164"/>
                </a:solidFill>
                <a:latin typeface="Arial" panose="020B0604020202020204" pitchFamily="34" charset="0"/>
                <a:cs typeface="Arial" panose="020B0604020202020204" pitchFamily="34" charset="0"/>
              </a:rPr>
              <a:t>share their disability with employers?</a:t>
            </a:r>
          </a:p>
        </p:txBody>
      </p:sp>
      <p:sp>
        <p:nvSpPr>
          <p:cNvPr id="5" name="TextBox 4"/>
          <p:cNvSpPr txBox="1"/>
          <p:nvPr/>
        </p:nvSpPr>
        <p:spPr>
          <a:xfrm>
            <a:off x="6380901" y="4173161"/>
            <a:ext cx="2641179" cy="400110"/>
          </a:xfrm>
          <a:prstGeom prst="rect">
            <a:avLst/>
          </a:prstGeom>
          <a:noFill/>
        </p:spPr>
        <p:txBody>
          <a:bodyPr wrap="square" rtlCol="0">
            <a:spAutoFit/>
          </a:bodyPr>
          <a:lstStyle/>
          <a:p>
            <a:pPr algn="ctr"/>
            <a:r>
              <a:rPr lang="en-US" sz="1000" dirty="0">
                <a:latin typeface="Raleway" charset="0"/>
                <a:ea typeface="Raleway" charset="0"/>
                <a:cs typeface="Raleway" charset="0"/>
              </a:rPr>
              <a:t>Source: Australian Association of Graduate Employers candidate survey, 2017.</a:t>
            </a:r>
          </a:p>
        </p:txBody>
      </p:sp>
      <p:graphicFrame>
        <p:nvGraphicFramePr>
          <p:cNvPr id="3" name="Chart 2" descr="Chart shows students with disability are 54.24% likely to disclose, 16.95% won't, and 28.81% are unsure." title="Chart about disclosure"/>
          <p:cNvGraphicFramePr/>
          <p:nvPr>
            <p:extLst>
              <p:ext uri="{D42A27DB-BD31-4B8C-83A1-F6EECF244321}">
                <p14:modId xmlns:p14="http://schemas.microsoft.com/office/powerpoint/2010/main" val="550975590"/>
              </p:ext>
            </p:extLst>
          </p:nvPr>
        </p:nvGraphicFramePr>
        <p:xfrm>
          <a:off x="259864" y="901751"/>
          <a:ext cx="6121037" cy="370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24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57" y="227285"/>
            <a:ext cx="8229600" cy="551631"/>
          </a:xfrm>
        </p:spPr>
        <p:txBody>
          <a:bodyPr/>
          <a:lstStyle/>
          <a:p>
            <a:r>
              <a:rPr lang="en-US" b="1" dirty="0">
                <a:solidFill>
                  <a:srgbClr val="1F4164"/>
                </a:solidFill>
              </a:rPr>
              <a:t>The challenge</a:t>
            </a:r>
          </a:p>
        </p:txBody>
      </p:sp>
      <p:sp>
        <p:nvSpPr>
          <p:cNvPr id="3" name="Content Placeholder 2"/>
          <p:cNvSpPr>
            <a:spLocks noGrp="1"/>
          </p:cNvSpPr>
          <p:nvPr>
            <p:ph idx="1"/>
          </p:nvPr>
        </p:nvSpPr>
        <p:spPr>
          <a:xfrm>
            <a:off x="271461" y="1065996"/>
            <a:ext cx="5357179" cy="3000710"/>
          </a:xfrm>
        </p:spPr>
        <p:txBody>
          <a:bodyPr>
            <a:noAutofit/>
          </a:bodyPr>
          <a:lstStyle/>
          <a:p>
            <a:r>
              <a:rPr lang="en-US" dirty="0"/>
              <a:t>Barriers e.g. negative employer attitudes, lack of accessibility </a:t>
            </a:r>
          </a:p>
          <a:p>
            <a:r>
              <a:rPr lang="en-US" dirty="0"/>
              <a:t>Lack of appropriately skilled employment services for GWD</a:t>
            </a:r>
          </a:p>
          <a:p>
            <a:r>
              <a:rPr lang="en-US" dirty="0"/>
              <a:t>Lack of awareness of </a:t>
            </a:r>
            <a:r>
              <a:rPr lang="en-US" dirty="0" err="1"/>
              <a:t>uni</a:t>
            </a:r>
            <a:r>
              <a:rPr lang="en-US" dirty="0"/>
              <a:t> careers services &amp; DES</a:t>
            </a:r>
            <a:endParaRPr lang="en-AU" dirty="0"/>
          </a:p>
          <a:p>
            <a:r>
              <a:rPr lang="en-US" dirty="0"/>
              <a:t>Low success rates of DES </a:t>
            </a:r>
          </a:p>
          <a:p>
            <a:r>
              <a:rPr lang="en-US" dirty="0"/>
              <a:t>Lack of DES services for graduates </a:t>
            </a:r>
            <a:endParaRPr lang="en-AU" sz="1000" dirty="0"/>
          </a:p>
        </p:txBody>
      </p:sp>
      <p:pic>
        <p:nvPicPr>
          <p:cNvPr id="4" name="Picture 3" descr="USEP Logo with text &quot;It's a beautiful thing when a career and a passion come together&quot;" title="USEP 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570" y="1065996"/>
            <a:ext cx="2998470" cy="2998470"/>
          </a:xfrm>
          <a:prstGeom prst="rect">
            <a:avLst/>
          </a:prstGeom>
        </p:spPr>
      </p:pic>
    </p:spTree>
    <p:extLst>
      <p:ext uri="{BB962C8B-B14F-4D97-AF65-F5344CB8AC3E}">
        <p14:creationId xmlns:p14="http://schemas.microsoft.com/office/powerpoint/2010/main" val="2688574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7"/>
          <p:cNvSpPr txBox="1">
            <a:spLocks noChangeArrowheads="1"/>
          </p:cNvSpPr>
          <p:nvPr/>
        </p:nvSpPr>
        <p:spPr bwMode="auto">
          <a:xfrm>
            <a:off x="296138" y="150330"/>
            <a:ext cx="5676106" cy="738664"/>
          </a:xfrm>
          <a:prstGeom prst="rect">
            <a:avLst/>
          </a:prstGeom>
          <a:noFill/>
          <a:ln w="9525">
            <a:noFill/>
            <a:miter lim="800000"/>
            <a:headEnd/>
            <a:tailEnd/>
          </a:ln>
        </p:spPr>
        <p:txBody>
          <a:bodyPr wrap="none" lIns="45720" tIns="22860" rIns="45720" bIns="22860">
            <a:spAutoFit/>
          </a:bodyPr>
          <a:lstStyle/>
          <a:p>
            <a:pPr defTabSz="1088178"/>
            <a:r>
              <a:rPr lang="en-CA" sz="2250" b="1" dirty="0">
                <a:solidFill>
                  <a:srgbClr val="1F4164"/>
                </a:solidFill>
                <a:latin typeface="Arial" panose="020B0604020202020204" pitchFamily="34" charset="0"/>
                <a:cs typeface="Arial" panose="020B0604020202020204" pitchFamily="34" charset="0"/>
              </a:rPr>
              <a:t>The opportunity: Who’s got the funding?</a:t>
            </a:r>
          </a:p>
          <a:p>
            <a:pPr defTabSz="1088178"/>
            <a:r>
              <a:rPr lang="en-CA" sz="2250" b="1" dirty="0">
                <a:solidFill>
                  <a:srgbClr val="1F4164"/>
                </a:solidFill>
                <a:latin typeface="Arial" panose="020B0604020202020204" pitchFamily="34" charset="0"/>
                <a:cs typeface="Arial" panose="020B0604020202020204" pitchFamily="34" charset="0"/>
              </a:rPr>
              <a:t>DES Vs. HEDSP</a:t>
            </a:r>
          </a:p>
        </p:txBody>
      </p:sp>
      <p:graphicFrame>
        <p:nvGraphicFramePr>
          <p:cNvPr id="2" name="Chart 1" descr="Chart depicts funding of DES at 900 Million and funding for the HEDSP at 7 Million">
            <a:extLst>
              <a:ext uri="{FF2B5EF4-FFF2-40B4-BE49-F238E27FC236}">
                <a16:creationId xmlns:a16="http://schemas.microsoft.com/office/drawing/2014/main" id="{B2F1B034-3573-2D4A-BB90-01BFC49A6B03}"/>
              </a:ext>
            </a:extLst>
          </p:cNvPr>
          <p:cNvGraphicFramePr/>
          <p:nvPr>
            <p:extLst>
              <p:ext uri="{D42A27DB-BD31-4B8C-83A1-F6EECF244321}">
                <p14:modId xmlns:p14="http://schemas.microsoft.com/office/powerpoint/2010/main" val="1038821752"/>
              </p:ext>
            </p:extLst>
          </p:nvPr>
        </p:nvGraphicFramePr>
        <p:xfrm>
          <a:off x="296137" y="1018572"/>
          <a:ext cx="8257553" cy="3539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99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4761</TotalTime>
  <Words>1368</Words>
  <Application>Microsoft Office PowerPoint</Application>
  <PresentationFormat>On-screen Show (16:9)</PresentationFormat>
  <Paragraphs>204</Paragraphs>
  <Slides>20</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Browallia New</vt:lpstr>
      <vt:lpstr>Mangal</vt:lpstr>
      <vt:lpstr>Raleway</vt:lpstr>
      <vt:lpstr>Arial</vt:lpstr>
      <vt:lpstr>Baskerville Old Face</vt:lpstr>
      <vt:lpstr>Calibri</vt:lpstr>
      <vt:lpstr>Calibri Light</vt:lpstr>
      <vt:lpstr>Open Sans</vt:lpstr>
      <vt:lpstr>Wingdings</vt:lpstr>
      <vt:lpstr>Office Theme</vt:lpstr>
      <vt:lpstr>USEP: enhancing success for students with disabilities in graduate employment</vt:lpstr>
      <vt:lpstr>PowerPoint Presentation</vt:lpstr>
      <vt:lpstr>Outline</vt:lpstr>
      <vt:lpstr>National context</vt:lpstr>
      <vt:lpstr>National context</vt:lpstr>
      <vt:lpstr>PowerPoint Presentation</vt:lpstr>
      <vt:lpstr>PowerPoint Presentation</vt:lpstr>
      <vt:lpstr>The challenge</vt:lpstr>
      <vt:lpstr>PowerPoint Presentation</vt:lpstr>
      <vt:lpstr>The work of DES (Disability Employment Services)</vt:lpstr>
      <vt:lpstr>Barriers as seen by DES consultants</vt:lpstr>
      <vt:lpstr>The challenge for DES </vt:lpstr>
      <vt:lpstr>PowerPoint Presentation</vt:lpstr>
      <vt:lpstr>The first 50 (voluntary student provided data)</vt:lpstr>
      <vt:lpstr>PowerPoint Presentation</vt:lpstr>
      <vt:lpstr>Student Case Study 1 </vt:lpstr>
      <vt:lpstr>Student Case Study 2 </vt:lpstr>
      <vt:lpstr>Lessons so far</vt:lpstr>
      <vt:lpstr>Things we’re working on</vt:lpstr>
      <vt:lpstr>Contacts</vt:lpstr>
    </vt:vector>
  </TitlesOfParts>
  <Company>Griffith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Elise Appleton</dc:creator>
  <cp:lastModifiedBy>Jane Hawkeswood</cp:lastModifiedBy>
  <cp:revision>150</cp:revision>
  <dcterms:created xsi:type="dcterms:W3CDTF">2015-06-09T05:37:39Z</dcterms:created>
  <dcterms:modified xsi:type="dcterms:W3CDTF">2018-12-17T09:56:53Z</dcterms:modified>
</cp:coreProperties>
</file>