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81" r:id="rId5"/>
    <p:sldId id="267" r:id="rId6"/>
    <p:sldId id="288" r:id="rId7"/>
    <p:sldId id="284" r:id="rId8"/>
    <p:sldId id="286" r:id="rId9"/>
    <p:sldId id="282" r:id="rId10"/>
    <p:sldId id="283" r:id="rId11"/>
    <p:sldId id="285" r:id="rId12"/>
    <p:sldId id="289" r:id="rId13"/>
    <p:sldId id="290" r:id="rId14"/>
    <p:sldId id="291" r:id="rId15"/>
    <p:sldId id="292" r:id="rId16"/>
    <p:sldId id="293" r:id="rId17"/>
    <p:sldId id="295" r:id="rId18"/>
    <p:sldId id="296" r:id="rId19"/>
    <p:sldId id="261" r:id="rId20"/>
  </p:sldIdLst>
  <p:sldSz cx="9144000" cy="6858000" type="screen4x3"/>
  <p:notesSz cx="6904038" cy="101123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85">
          <p15:clr>
            <a:srgbClr val="A4A3A4"/>
          </p15:clr>
        </p15:guide>
        <p15:guide id="2" pos="217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FFY, Trish" initials="D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032"/>
    <a:srgbClr val="D51125"/>
    <a:srgbClr val="CC0000"/>
    <a:srgbClr val="C4262E"/>
    <a:srgbClr val="C43024"/>
    <a:srgbClr val="B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34587" autoAdjust="0"/>
    <p:restoredTop sz="86400" autoAdjust="0"/>
  </p:normalViewPr>
  <p:slideViewPr>
    <p:cSldViewPr>
      <p:cViewPr varScale="1">
        <p:scale>
          <a:sx n="101" d="100"/>
          <a:sy n="101" d="100"/>
        </p:scale>
        <p:origin x="-264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4032" y="120"/>
      </p:cViewPr>
      <p:guideLst>
        <p:guide orient="horz" pos="3185"/>
        <p:guide pos="217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1" y="1"/>
            <a:ext cx="2991749" cy="505619"/>
          </a:xfrm>
          <a:prstGeom prst="rect">
            <a:avLst/>
          </a:prstGeom>
        </p:spPr>
        <p:txBody>
          <a:bodyPr vert="horz" lIns="93004" tIns="46502" rIns="93004" bIns="46502" rtlCol="0"/>
          <a:lstStyle>
            <a:lvl1pPr algn="l" eaLnBrk="1" fontAlgn="auto" hangingPunct="1">
              <a:spcBef>
                <a:spcPts val="0"/>
              </a:spcBef>
              <a:spcAft>
                <a:spcPts val="0"/>
              </a:spcAft>
              <a:defRPr sz="1200">
                <a:latin typeface="+mn-lt"/>
                <a:cs typeface="+mn-cs"/>
              </a:defRPr>
            </a:lvl1pPr>
          </a:lstStyle>
          <a:p>
            <a:pPr>
              <a:defRPr/>
            </a:pPr>
            <a:endParaRPr lang="en-AU"/>
          </a:p>
        </p:txBody>
      </p:sp>
      <p:sp>
        <p:nvSpPr>
          <p:cNvPr id="3" name="Date Placeholder 2">
            <a:extLst/>
          </p:cNvPr>
          <p:cNvSpPr>
            <a:spLocks noGrp="1"/>
          </p:cNvSpPr>
          <p:nvPr>
            <p:ph type="dt" idx="1"/>
          </p:nvPr>
        </p:nvSpPr>
        <p:spPr>
          <a:xfrm>
            <a:off x="3910691" y="1"/>
            <a:ext cx="2991749" cy="505619"/>
          </a:xfrm>
          <a:prstGeom prst="rect">
            <a:avLst/>
          </a:prstGeom>
        </p:spPr>
        <p:txBody>
          <a:bodyPr vert="horz" lIns="93004" tIns="46502" rIns="93004" bIns="46502" rtlCol="0"/>
          <a:lstStyle>
            <a:lvl1pPr algn="r" eaLnBrk="1" fontAlgn="auto" hangingPunct="1">
              <a:spcBef>
                <a:spcPts val="0"/>
              </a:spcBef>
              <a:spcAft>
                <a:spcPts val="0"/>
              </a:spcAft>
              <a:defRPr sz="1200">
                <a:latin typeface="+mn-lt"/>
                <a:cs typeface="+mn-cs"/>
              </a:defRPr>
            </a:lvl1pPr>
          </a:lstStyle>
          <a:p>
            <a:pPr>
              <a:defRPr/>
            </a:pPr>
            <a:fld id="{4CDBB890-0588-43F1-B66D-9825EB5940EA}" type="datetimeFigureOut">
              <a:rPr lang="en-AU"/>
              <a:pPr>
                <a:defRPr/>
              </a:pPr>
              <a:t>29/11/2018</a:t>
            </a:fld>
            <a:endParaRPr lang="en-AU"/>
          </a:p>
        </p:txBody>
      </p:sp>
      <p:sp>
        <p:nvSpPr>
          <p:cNvPr id="4" name="Slide Image Placeholder 3">
            <a:extLst/>
          </p:cNvPr>
          <p:cNvSpPr>
            <a:spLocks noGrp="1" noRot="1" noChangeAspect="1"/>
          </p:cNvSpPr>
          <p:nvPr>
            <p:ph type="sldImg" idx="2"/>
          </p:nvPr>
        </p:nvSpPr>
        <p:spPr>
          <a:xfrm>
            <a:off x="923925" y="758825"/>
            <a:ext cx="5056188" cy="3792538"/>
          </a:xfrm>
          <a:prstGeom prst="rect">
            <a:avLst/>
          </a:prstGeom>
          <a:noFill/>
          <a:ln w="12700">
            <a:solidFill>
              <a:prstClr val="black"/>
            </a:solidFill>
          </a:ln>
        </p:spPr>
        <p:txBody>
          <a:bodyPr vert="horz" lIns="93004" tIns="46502" rIns="93004" bIns="46502" rtlCol="0" anchor="ctr"/>
          <a:lstStyle/>
          <a:p>
            <a:pPr lvl="0"/>
            <a:endParaRPr lang="en-AU" noProof="0"/>
          </a:p>
        </p:txBody>
      </p:sp>
      <p:sp>
        <p:nvSpPr>
          <p:cNvPr id="5" name="Notes Placeholder 4">
            <a:extLst/>
          </p:cNvPr>
          <p:cNvSpPr>
            <a:spLocks noGrp="1"/>
          </p:cNvSpPr>
          <p:nvPr>
            <p:ph type="body" sz="quarter" idx="3"/>
          </p:nvPr>
        </p:nvSpPr>
        <p:spPr>
          <a:xfrm>
            <a:off x="690405" y="4803378"/>
            <a:ext cx="5523230" cy="4550569"/>
          </a:xfrm>
          <a:prstGeom prst="rect">
            <a:avLst/>
          </a:prstGeom>
        </p:spPr>
        <p:txBody>
          <a:bodyPr vert="horz" lIns="93004" tIns="46502" rIns="93004" bIns="4650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p:cNvPr>
          <p:cNvSpPr>
            <a:spLocks noGrp="1"/>
          </p:cNvSpPr>
          <p:nvPr>
            <p:ph type="ftr" sz="quarter" idx="4"/>
          </p:nvPr>
        </p:nvSpPr>
        <p:spPr>
          <a:xfrm>
            <a:off x="1" y="9605002"/>
            <a:ext cx="2991749" cy="505619"/>
          </a:xfrm>
          <a:prstGeom prst="rect">
            <a:avLst/>
          </a:prstGeom>
        </p:spPr>
        <p:txBody>
          <a:bodyPr vert="horz" lIns="93004" tIns="46502" rIns="93004" bIns="46502" rtlCol="0" anchor="b"/>
          <a:lstStyle>
            <a:lvl1pPr algn="l" eaLnBrk="1" fontAlgn="auto" hangingPunct="1">
              <a:spcBef>
                <a:spcPts val="0"/>
              </a:spcBef>
              <a:spcAft>
                <a:spcPts val="0"/>
              </a:spcAft>
              <a:defRPr sz="1200">
                <a:latin typeface="+mn-lt"/>
                <a:cs typeface="+mn-cs"/>
              </a:defRPr>
            </a:lvl1pPr>
          </a:lstStyle>
          <a:p>
            <a:pPr>
              <a:defRPr/>
            </a:pPr>
            <a:endParaRPr lang="en-AU"/>
          </a:p>
        </p:txBody>
      </p:sp>
      <p:sp>
        <p:nvSpPr>
          <p:cNvPr id="7" name="Slide Number Placeholder 6">
            <a:extLst/>
          </p:cNvPr>
          <p:cNvSpPr>
            <a:spLocks noGrp="1"/>
          </p:cNvSpPr>
          <p:nvPr>
            <p:ph type="sldNum" sz="quarter" idx="5"/>
          </p:nvPr>
        </p:nvSpPr>
        <p:spPr>
          <a:xfrm>
            <a:off x="3910691" y="9605002"/>
            <a:ext cx="2991749" cy="505619"/>
          </a:xfrm>
          <a:prstGeom prst="rect">
            <a:avLst/>
          </a:prstGeom>
        </p:spPr>
        <p:txBody>
          <a:bodyPr vert="horz" wrap="square" lIns="93004" tIns="46502" rIns="93004" bIns="46502" numCol="1" anchor="b" anchorCtr="0" compatLnSpc="1">
            <a:prstTxWarp prst="textNoShape">
              <a:avLst/>
            </a:prstTxWarp>
          </a:bodyPr>
          <a:lstStyle>
            <a:lvl1pPr algn="r" eaLnBrk="1" hangingPunct="1">
              <a:defRPr sz="1200"/>
            </a:lvl1pPr>
          </a:lstStyle>
          <a:p>
            <a:fld id="{965017C7-842A-4311-9199-3652AD877943}" type="slidenum">
              <a:rPr lang="en-AU" altLang="en-US"/>
              <a:pPr/>
              <a:t>‹#›</a:t>
            </a:fld>
            <a:endParaRPr lang="en-AU" altLang="en-US"/>
          </a:p>
        </p:txBody>
      </p:sp>
    </p:spTree>
    <p:extLst>
      <p:ext uri="{BB962C8B-B14F-4D97-AF65-F5344CB8AC3E}">
        <p14:creationId xmlns:p14="http://schemas.microsoft.com/office/powerpoint/2010/main" val="4214421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sz="1400" dirty="0">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a:t>
            </a:fld>
            <a:endParaRPr lang="en-AU" altLang="en-US"/>
          </a:p>
        </p:txBody>
      </p:sp>
    </p:spTree>
    <p:extLst>
      <p:ext uri="{BB962C8B-B14F-4D97-AF65-F5344CB8AC3E}">
        <p14:creationId xmlns:p14="http://schemas.microsoft.com/office/powerpoint/2010/main" val="2164625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pPr defTabSz="930036"/>
            <a:endParaRPr lang="en-AU" dirty="0"/>
          </a:p>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10</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11</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pPr defTabSz="930036"/>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12</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13</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14</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15</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43707" y="4840163"/>
            <a:ext cx="5523230" cy="4550569"/>
          </a:xfrm>
        </p:spPr>
        <p:txBody>
          <a:bodyPr/>
          <a:lstStyle/>
          <a:p>
            <a:r>
              <a:rPr lang="en-AU" dirty="0"/>
              <a:t> </a:t>
            </a: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16</a:t>
            </a:fld>
            <a:endParaRPr lang="en-AU" altLang="en-US"/>
          </a:p>
        </p:txBody>
      </p:sp>
    </p:spTree>
    <p:extLst>
      <p:ext uri="{BB962C8B-B14F-4D97-AF65-F5344CB8AC3E}">
        <p14:creationId xmlns:p14="http://schemas.microsoft.com/office/powerpoint/2010/main" val="2895008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a:xfrm>
            <a:off x="715715" y="4624139"/>
            <a:ext cx="5523230" cy="4550569"/>
          </a:xfrm>
        </p:spPr>
        <p:txBody>
          <a:bodyPr/>
          <a:lstStyle/>
          <a:p>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2</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3</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4</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a:xfrm>
            <a:off x="571699" y="4768155"/>
            <a:ext cx="5523230" cy="4550569"/>
          </a:xfrm>
        </p:spPr>
        <p:txBody>
          <a:bodyPr/>
          <a:lstStyle/>
          <a:p>
            <a:r>
              <a:rPr lang="en-AU" dirty="0"/>
              <a:t> </a:t>
            </a:r>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5</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a:xfrm>
            <a:off x="283667" y="4803378"/>
            <a:ext cx="5929968" cy="4645297"/>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AU" sz="1200" b="1"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6</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7</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a:xfrm>
            <a:off x="499691" y="4624139"/>
            <a:ext cx="5523230" cy="4766593"/>
          </a:xfrm>
        </p:spPr>
        <p:txBody>
          <a:bodyPr/>
          <a:lstStyle/>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8</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8825"/>
            <a:ext cx="5056188" cy="3792538"/>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65017C7-842A-4311-9199-3652AD877943}" type="slidenum">
              <a:rPr lang="en-AU" altLang="en-US" smtClean="0"/>
              <a:pPr/>
              <a:t>9</a:t>
            </a:fld>
            <a:endParaRPr lang="en-AU" altLang="en-US"/>
          </a:p>
        </p:txBody>
      </p:sp>
    </p:spTree>
    <p:extLst>
      <p:ext uri="{BB962C8B-B14F-4D97-AF65-F5344CB8AC3E}">
        <p14:creationId xmlns:p14="http://schemas.microsoft.com/office/powerpoint/2010/main" val="184596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a:extLst/>
          </p:cNvPr>
          <p:cNvSpPr>
            <a:spLocks noGrp="1"/>
          </p:cNvSpPr>
          <p:nvPr>
            <p:ph type="dt" sz="half" idx="10"/>
          </p:nvPr>
        </p:nvSpPr>
        <p:spPr/>
        <p:txBody>
          <a:bodyPr/>
          <a:lstStyle>
            <a:lvl1pPr>
              <a:defRPr/>
            </a:lvl1pPr>
          </a:lstStyle>
          <a:p>
            <a:pPr>
              <a:defRPr/>
            </a:pPr>
            <a:fld id="{5638AA4C-FF6B-4D4A-AB6C-D0E94234C2DC}" type="datetimeFigureOut">
              <a:rPr lang="en-AU"/>
              <a:pPr>
                <a:defRPr/>
              </a:pPr>
              <a:t>29/11/2018</a:t>
            </a:fld>
            <a:endParaRPr lang="en-AU"/>
          </a:p>
        </p:txBody>
      </p:sp>
      <p:sp>
        <p:nvSpPr>
          <p:cNvPr id="5" name="Footer Placeholder 4">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p:cNvPr>
          <p:cNvSpPr>
            <a:spLocks noGrp="1"/>
          </p:cNvSpPr>
          <p:nvPr>
            <p:ph type="sldNum" sz="quarter" idx="12"/>
          </p:nvPr>
        </p:nvSpPr>
        <p:spPr/>
        <p:txBody>
          <a:bodyPr/>
          <a:lstStyle>
            <a:lvl1pPr>
              <a:defRPr/>
            </a:lvl1pPr>
          </a:lstStyle>
          <a:p>
            <a:fld id="{A8F4A0B8-1101-4DE3-987A-62D59D3AEF40}" type="slidenum">
              <a:rPr lang="en-AU" altLang="en-US"/>
              <a:pPr/>
              <a:t>‹#›</a:t>
            </a:fld>
            <a:endParaRPr lang="en-AU" altLang="en-US"/>
          </a:p>
        </p:txBody>
      </p:sp>
    </p:spTree>
    <p:extLst>
      <p:ext uri="{BB962C8B-B14F-4D97-AF65-F5344CB8AC3E}">
        <p14:creationId xmlns:p14="http://schemas.microsoft.com/office/powerpoint/2010/main" val="240390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p:cNvPr>
          <p:cNvSpPr>
            <a:spLocks noGrp="1"/>
          </p:cNvSpPr>
          <p:nvPr>
            <p:ph type="dt" sz="half" idx="10"/>
          </p:nvPr>
        </p:nvSpPr>
        <p:spPr/>
        <p:txBody>
          <a:bodyPr/>
          <a:lstStyle>
            <a:lvl1pPr>
              <a:defRPr/>
            </a:lvl1pPr>
          </a:lstStyle>
          <a:p>
            <a:pPr>
              <a:defRPr/>
            </a:pPr>
            <a:fld id="{AF9CAAD1-960C-4BDF-97C1-93D37A9F43C4}" type="datetimeFigureOut">
              <a:rPr lang="en-AU"/>
              <a:pPr>
                <a:defRPr/>
              </a:pPr>
              <a:t>29/11/2018</a:t>
            </a:fld>
            <a:endParaRPr lang="en-AU"/>
          </a:p>
        </p:txBody>
      </p:sp>
      <p:sp>
        <p:nvSpPr>
          <p:cNvPr id="5" name="Footer Placeholder 4">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p:cNvPr>
          <p:cNvSpPr>
            <a:spLocks noGrp="1"/>
          </p:cNvSpPr>
          <p:nvPr>
            <p:ph type="sldNum" sz="quarter" idx="12"/>
          </p:nvPr>
        </p:nvSpPr>
        <p:spPr/>
        <p:txBody>
          <a:bodyPr/>
          <a:lstStyle>
            <a:lvl1pPr>
              <a:defRPr/>
            </a:lvl1pPr>
          </a:lstStyle>
          <a:p>
            <a:fld id="{AA06B0C5-5401-4E07-BEBF-2E5D63E8C13F}" type="slidenum">
              <a:rPr lang="en-AU" altLang="en-US"/>
              <a:pPr/>
              <a:t>‹#›</a:t>
            </a:fld>
            <a:endParaRPr lang="en-AU" altLang="en-US"/>
          </a:p>
        </p:txBody>
      </p:sp>
    </p:spTree>
    <p:extLst>
      <p:ext uri="{BB962C8B-B14F-4D97-AF65-F5344CB8AC3E}">
        <p14:creationId xmlns:p14="http://schemas.microsoft.com/office/powerpoint/2010/main" val="3494712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p:cNvPr>
          <p:cNvSpPr>
            <a:spLocks noGrp="1"/>
          </p:cNvSpPr>
          <p:nvPr>
            <p:ph type="dt" sz="half" idx="10"/>
          </p:nvPr>
        </p:nvSpPr>
        <p:spPr/>
        <p:txBody>
          <a:bodyPr/>
          <a:lstStyle>
            <a:lvl1pPr>
              <a:defRPr/>
            </a:lvl1pPr>
          </a:lstStyle>
          <a:p>
            <a:pPr>
              <a:defRPr/>
            </a:pPr>
            <a:fld id="{958ABC2A-AD6A-4695-BCA4-2B17E8A4B78B}" type="datetimeFigureOut">
              <a:rPr lang="en-AU"/>
              <a:pPr>
                <a:defRPr/>
              </a:pPr>
              <a:t>29/11/2018</a:t>
            </a:fld>
            <a:endParaRPr lang="en-AU"/>
          </a:p>
        </p:txBody>
      </p:sp>
      <p:sp>
        <p:nvSpPr>
          <p:cNvPr id="5" name="Footer Placeholder 4">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p:cNvPr>
          <p:cNvSpPr>
            <a:spLocks noGrp="1"/>
          </p:cNvSpPr>
          <p:nvPr>
            <p:ph type="sldNum" sz="quarter" idx="12"/>
          </p:nvPr>
        </p:nvSpPr>
        <p:spPr/>
        <p:txBody>
          <a:bodyPr/>
          <a:lstStyle>
            <a:lvl1pPr>
              <a:defRPr/>
            </a:lvl1pPr>
          </a:lstStyle>
          <a:p>
            <a:fld id="{780D2312-0545-4F4A-AE87-B9CFF480296A}" type="slidenum">
              <a:rPr lang="en-AU" altLang="en-US"/>
              <a:pPr/>
              <a:t>‹#›</a:t>
            </a:fld>
            <a:endParaRPr lang="en-AU" altLang="en-US"/>
          </a:p>
        </p:txBody>
      </p:sp>
    </p:spTree>
    <p:extLst>
      <p:ext uri="{BB962C8B-B14F-4D97-AF65-F5344CB8AC3E}">
        <p14:creationId xmlns:p14="http://schemas.microsoft.com/office/powerpoint/2010/main" val="302219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p:cNvPr>
          <p:cNvSpPr>
            <a:spLocks noGrp="1"/>
          </p:cNvSpPr>
          <p:nvPr>
            <p:ph type="dt" sz="half" idx="10"/>
          </p:nvPr>
        </p:nvSpPr>
        <p:spPr/>
        <p:txBody>
          <a:bodyPr/>
          <a:lstStyle>
            <a:lvl1pPr>
              <a:defRPr/>
            </a:lvl1pPr>
          </a:lstStyle>
          <a:p>
            <a:pPr>
              <a:defRPr/>
            </a:pPr>
            <a:fld id="{0C74DD6D-C812-4442-8DBF-A8EF7AB3A176}" type="datetimeFigureOut">
              <a:rPr lang="en-AU"/>
              <a:pPr>
                <a:defRPr/>
              </a:pPr>
              <a:t>29/11/2018</a:t>
            </a:fld>
            <a:endParaRPr lang="en-AU"/>
          </a:p>
        </p:txBody>
      </p:sp>
      <p:sp>
        <p:nvSpPr>
          <p:cNvPr id="5" name="Footer Placeholder 4">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p:cNvPr>
          <p:cNvSpPr>
            <a:spLocks noGrp="1"/>
          </p:cNvSpPr>
          <p:nvPr>
            <p:ph type="sldNum" sz="quarter" idx="12"/>
          </p:nvPr>
        </p:nvSpPr>
        <p:spPr/>
        <p:txBody>
          <a:bodyPr/>
          <a:lstStyle>
            <a:lvl1pPr>
              <a:defRPr/>
            </a:lvl1pPr>
          </a:lstStyle>
          <a:p>
            <a:fld id="{8626418B-7A7D-4C09-B345-2AEAC2B96B0E}" type="slidenum">
              <a:rPr lang="en-AU" altLang="en-US"/>
              <a:pPr/>
              <a:t>‹#›</a:t>
            </a:fld>
            <a:endParaRPr lang="en-AU" altLang="en-US"/>
          </a:p>
        </p:txBody>
      </p:sp>
    </p:spTree>
    <p:extLst>
      <p:ext uri="{BB962C8B-B14F-4D97-AF65-F5344CB8AC3E}">
        <p14:creationId xmlns:p14="http://schemas.microsoft.com/office/powerpoint/2010/main" val="1450962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505D6710-342D-47DA-A519-D715ED91B2F4}" type="datetimeFigureOut">
              <a:rPr lang="en-AU"/>
              <a:pPr>
                <a:defRPr/>
              </a:pPr>
              <a:t>29/11/2018</a:t>
            </a:fld>
            <a:endParaRPr lang="en-AU"/>
          </a:p>
        </p:txBody>
      </p:sp>
      <p:sp>
        <p:nvSpPr>
          <p:cNvPr id="5" name="Footer Placeholder 4">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p:cNvPr>
          <p:cNvSpPr>
            <a:spLocks noGrp="1"/>
          </p:cNvSpPr>
          <p:nvPr>
            <p:ph type="sldNum" sz="quarter" idx="12"/>
          </p:nvPr>
        </p:nvSpPr>
        <p:spPr/>
        <p:txBody>
          <a:bodyPr/>
          <a:lstStyle>
            <a:lvl1pPr>
              <a:defRPr/>
            </a:lvl1pPr>
          </a:lstStyle>
          <a:p>
            <a:fld id="{DD40E582-3307-4F8E-B580-74A44CD53341}" type="slidenum">
              <a:rPr lang="en-AU" altLang="en-US"/>
              <a:pPr/>
              <a:t>‹#›</a:t>
            </a:fld>
            <a:endParaRPr lang="en-AU" altLang="en-US"/>
          </a:p>
        </p:txBody>
      </p:sp>
    </p:spTree>
    <p:extLst>
      <p:ext uri="{BB962C8B-B14F-4D97-AF65-F5344CB8AC3E}">
        <p14:creationId xmlns:p14="http://schemas.microsoft.com/office/powerpoint/2010/main" val="120481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a:extLst/>
          </p:cNvPr>
          <p:cNvSpPr>
            <a:spLocks noGrp="1"/>
          </p:cNvSpPr>
          <p:nvPr>
            <p:ph type="dt" sz="half" idx="10"/>
          </p:nvPr>
        </p:nvSpPr>
        <p:spPr/>
        <p:txBody>
          <a:bodyPr/>
          <a:lstStyle>
            <a:lvl1pPr>
              <a:defRPr/>
            </a:lvl1pPr>
          </a:lstStyle>
          <a:p>
            <a:pPr>
              <a:defRPr/>
            </a:pPr>
            <a:fld id="{F163460D-A8C4-4C55-892C-BCB06E1E3B1E}" type="datetimeFigureOut">
              <a:rPr lang="en-AU"/>
              <a:pPr>
                <a:defRPr/>
              </a:pPr>
              <a:t>29/11/2018</a:t>
            </a:fld>
            <a:endParaRPr lang="en-AU"/>
          </a:p>
        </p:txBody>
      </p:sp>
      <p:sp>
        <p:nvSpPr>
          <p:cNvPr id="6" name="Footer Placeholder 4">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p:cNvPr>
          <p:cNvSpPr>
            <a:spLocks noGrp="1"/>
          </p:cNvSpPr>
          <p:nvPr>
            <p:ph type="sldNum" sz="quarter" idx="12"/>
          </p:nvPr>
        </p:nvSpPr>
        <p:spPr/>
        <p:txBody>
          <a:bodyPr/>
          <a:lstStyle>
            <a:lvl1pPr>
              <a:defRPr/>
            </a:lvl1pPr>
          </a:lstStyle>
          <a:p>
            <a:fld id="{6BC7B6E8-C1DF-4B20-BAE2-EAD0FBECBE69}" type="slidenum">
              <a:rPr lang="en-AU" altLang="en-US"/>
              <a:pPr/>
              <a:t>‹#›</a:t>
            </a:fld>
            <a:endParaRPr lang="en-AU" altLang="en-US"/>
          </a:p>
        </p:txBody>
      </p:sp>
    </p:spTree>
    <p:extLst>
      <p:ext uri="{BB962C8B-B14F-4D97-AF65-F5344CB8AC3E}">
        <p14:creationId xmlns:p14="http://schemas.microsoft.com/office/powerpoint/2010/main" val="331876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a:extLst/>
          </p:cNvPr>
          <p:cNvSpPr>
            <a:spLocks noGrp="1"/>
          </p:cNvSpPr>
          <p:nvPr>
            <p:ph type="dt" sz="half" idx="10"/>
          </p:nvPr>
        </p:nvSpPr>
        <p:spPr/>
        <p:txBody>
          <a:bodyPr/>
          <a:lstStyle>
            <a:lvl1pPr>
              <a:defRPr/>
            </a:lvl1pPr>
          </a:lstStyle>
          <a:p>
            <a:pPr>
              <a:defRPr/>
            </a:pPr>
            <a:fld id="{F3825FD7-5334-4E6E-9E29-BD524F14D565}" type="datetimeFigureOut">
              <a:rPr lang="en-AU"/>
              <a:pPr>
                <a:defRPr/>
              </a:pPr>
              <a:t>29/11/2018</a:t>
            </a:fld>
            <a:endParaRPr lang="en-AU"/>
          </a:p>
        </p:txBody>
      </p:sp>
      <p:sp>
        <p:nvSpPr>
          <p:cNvPr id="8" name="Footer Placeholder 4">
            <a:extLst/>
          </p:cNvPr>
          <p:cNvSpPr>
            <a:spLocks noGrp="1"/>
          </p:cNvSpPr>
          <p:nvPr>
            <p:ph type="ftr" sz="quarter" idx="11"/>
          </p:nvPr>
        </p:nvSpPr>
        <p:spPr/>
        <p:txBody>
          <a:bodyPr/>
          <a:lstStyle>
            <a:lvl1pPr>
              <a:defRPr/>
            </a:lvl1pPr>
          </a:lstStyle>
          <a:p>
            <a:pPr>
              <a:defRPr/>
            </a:pPr>
            <a:endParaRPr lang="en-AU"/>
          </a:p>
        </p:txBody>
      </p:sp>
      <p:sp>
        <p:nvSpPr>
          <p:cNvPr id="9" name="Slide Number Placeholder 5">
            <a:extLst/>
          </p:cNvPr>
          <p:cNvSpPr>
            <a:spLocks noGrp="1"/>
          </p:cNvSpPr>
          <p:nvPr>
            <p:ph type="sldNum" sz="quarter" idx="12"/>
          </p:nvPr>
        </p:nvSpPr>
        <p:spPr/>
        <p:txBody>
          <a:bodyPr/>
          <a:lstStyle>
            <a:lvl1pPr>
              <a:defRPr/>
            </a:lvl1pPr>
          </a:lstStyle>
          <a:p>
            <a:fld id="{E5E76518-50F7-4AF4-B932-EE218DD661C2}" type="slidenum">
              <a:rPr lang="en-AU" altLang="en-US"/>
              <a:pPr/>
              <a:t>‹#›</a:t>
            </a:fld>
            <a:endParaRPr lang="en-AU" altLang="en-US"/>
          </a:p>
        </p:txBody>
      </p:sp>
    </p:spTree>
    <p:extLst>
      <p:ext uri="{BB962C8B-B14F-4D97-AF65-F5344CB8AC3E}">
        <p14:creationId xmlns:p14="http://schemas.microsoft.com/office/powerpoint/2010/main" val="63780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a:extLst/>
          </p:cNvPr>
          <p:cNvSpPr>
            <a:spLocks noGrp="1"/>
          </p:cNvSpPr>
          <p:nvPr>
            <p:ph type="dt" sz="half" idx="10"/>
          </p:nvPr>
        </p:nvSpPr>
        <p:spPr/>
        <p:txBody>
          <a:bodyPr/>
          <a:lstStyle>
            <a:lvl1pPr>
              <a:defRPr/>
            </a:lvl1pPr>
          </a:lstStyle>
          <a:p>
            <a:pPr>
              <a:defRPr/>
            </a:pPr>
            <a:fld id="{C7392A1C-A2B4-4705-9293-5DDEDF73D303}" type="datetimeFigureOut">
              <a:rPr lang="en-AU"/>
              <a:pPr>
                <a:defRPr/>
              </a:pPr>
              <a:t>29/11/2018</a:t>
            </a:fld>
            <a:endParaRPr lang="en-AU"/>
          </a:p>
        </p:txBody>
      </p:sp>
      <p:sp>
        <p:nvSpPr>
          <p:cNvPr id="4" name="Footer Placeholder 4">
            <a:extLst/>
          </p:cNvPr>
          <p:cNvSpPr>
            <a:spLocks noGrp="1"/>
          </p:cNvSpPr>
          <p:nvPr>
            <p:ph type="ftr" sz="quarter" idx="11"/>
          </p:nvPr>
        </p:nvSpPr>
        <p:spPr/>
        <p:txBody>
          <a:bodyPr/>
          <a:lstStyle>
            <a:lvl1pPr>
              <a:defRPr/>
            </a:lvl1pPr>
          </a:lstStyle>
          <a:p>
            <a:pPr>
              <a:defRPr/>
            </a:pPr>
            <a:endParaRPr lang="en-AU"/>
          </a:p>
        </p:txBody>
      </p:sp>
      <p:sp>
        <p:nvSpPr>
          <p:cNvPr id="5" name="Slide Number Placeholder 5">
            <a:extLst/>
          </p:cNvPr>
          <p:cNvSpPr>
            <a:spLocks noGrp="1"/>
          </p:cNvSpPr>
          <p:nvPr>
            <p:ph type="sldNum" sz="quarter" idx="12"/>
          </p:nvPr>
        </p:nvSpPr>
        <p:spPr/>
        <p:txBody>
          <a:bodyPr/>
          <a:lstStyle>
            <a:lvl1pPr>
              <a:defRPr/>
            </a:lvl1pPr>
          </a:lstStyle>
          <a:p>
            <a:fld id="{6CD50747-3530-453A-861D-9B2FB1F87B94}" type="slidenum">
              <a:rPr lang="en-AU" altLang="en-US"/>
              <a:pPr/>
              <a:t>‹#›</a:t>
            </a:fld>
            <a:endParaRPr lang="en-AU" altLang="en-US"/>
          </a:p>
        </p:txBody>
      </p:sp>
    </p:spTree>
    <p:extLst>
      <p:ext uri="{BB962C8B-B14F-4D97-AF65-F5344CB8AC3E}">
        <p14:creationId xmlns:p14="http://schemas.microsoft.com/office/powerpoint/2010/main" val="90562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9EFA666F-889F-41E1-9E61-F8659E98F673}" type="datetimeFigureOut">
              <a:rPr lang="en-AU"/>
              <a:pPr>
                <a:defRPr/>
              </a:pPr>
              <a:t>29/11/2018</a:t>
            </a:fld>
            <a:endParaRPr lang="en-AU"/>
          </a:p>
        </p:txBody>
      </p:sp>
      <p:sp>
        <p:nvSpPr>
          <p:cNvPr id="3" name="Footer Placeholder 4">
            <a:extLst/>
          </p:cNvPr>
          <p:cNvSpPr>
            <a:spLocks noGrp="1"/>
          </p:cNvSpPr>
          <p:nvPr>
            <p:ph type="ftr" sz="quarter" idx="11"/>
          </p:nvPr>
        </p:nvSpPr>
        <p:spPr/>
        <p:txBody>
          <a:bodyPr/>
          <a:lstStyle>
            <a:lvl1pPr>
              <a:defRPr/>
            </a:lvl1pPr>
          </a:lstStyle>
          <a:p>
            <a:pPr>
              <a:defRPr/>
            </a:pPr>
            <a:endParaRPr lang="en-AU"/>
          </a:p>
        </p:txBody>
      </p:sp>
      <p:sp>
        <p:nvSpPr>
          <p:cNvPr id="4" name="Slide Number Placeholder 5">
            <a:extLst/>
          </p:cNvPr>
          <p:cNvSpPr>
            <a:spLocks noGrp="1"/>
          </p:cNvSpPr>
          <p:nvPr>
            <p:ph type="sldNum" sz="quarter" idx="12"/>
          </p:nvPr>
        </p:nvSpPr>
        <p:spPr/>
        <p:txBody>
          <a:bodyPr/>
          <a:lstStyle>
            <a:lvl1pPr>
              <a:defRPr/>
            </a:lvl1pPr>
          </a:lstStyle>
          <a:p>
            <a:fld id="{692ECEBD-E9F9-4B14-87C6-4245B13ED341}" type="slidenum">
              <a:rPr lang="en-AU" altLang="en-US"/>
              <a:pPr/>
              <a:t>‹#›</a:t>
            </a:fld>
            <a:endParaRPr lang="en-AU" altLang="en-US"/>
          </a:p>
        </p:txBody>
      </p:sp>
    </p:spTree>
    <p:extLst>
      <p:ext uri="{BB962C8B-B14F-4D97-AF65-F5344CB8AC3E}">
        <p14:creationId xmlns:p14="http://schemas.microsoft.com/office/powerpoint/2010/main" val="258666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E4FC2E00-EDF7-4112-BA59-6AC36E497031}" type="datetimeFigureOut">
              <a:rPr lang="en-AU"/>
              <a:pPr>
                <a:defRPr/>
              </a:pPr>
              <a:t>29/11/2018</a:t>
            </a:fld>
            <a:endParaRPr lang="en-AU"/>
          </a:p>
        </p:txBody>
      </p:sp>
      <p:sp>
        <p:nvSpPr>
          <p:cNvPr id="6" name="Footer Placeholder 4">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p:cNvPr>
          <p:cNvSpPr>
            <a:spLocks noGrp="1"/>
          </p:cNvSpPr>
          <p:nvPr>
            <p:ph type="sldNum" sz="quarter" idx="12"/>
          </p:nvPr>
        </p:nvSpPr>
        <p:spPr/>
        <p:txBody>
          <a:bodyPr/>
          <a:lstStyle>
            <a:lvl1pPr>
              <a:defRPr/>
            </a:lvl1pPr>
          </a:lstStyle>
          <a:p>
            <a:fld id="{7BED6BD7-97CA-4057-8092-73D3ED7A263A}" type="slidenum">
              <a:rPr lang="en-AU" altLang="en-US"/>
              <a:pPr/>
              <a:t>‹#›</a:t>
            </a:fld>
            <a:endParaRPr lang="en-AU" altLang="en-US"/>
          </a:p>
        </p:txBody>
      </p:sp>
    </p:spTree>
    <p:extLst>
      <p:ext uri="{BB962C8B-B14F-4D97-AF65-F5344CB8AC3E}">
        <p14:creationId xmlns:p14="http://schemas.microsoft.com/office/powerpoint/2010/main" val="16291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93399813-770D-42BA-A7A4-97341D884DE8}" type="datetimeFigureOut">
              <a:rPr lang="en-AU"/>
              <a:pPr>
                <a:defRPr/>
              </a:pPr>
              <a:t>29/11/2018</a:t>
            </a:fld>
            <a:endParaRPr lang="en-AU"/>
          </a:p>
        </p:txBody>
      </p:sp>
      <p:sp>
        <p:nvSpPr>
          <p:cNvPr id="6" name="Footer Placeholder 4">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p:cNvPr>
          <p:cNvSpPr>
            <a:spLocks noGrp="1"/>
          </p:cNvSpPr>
          <p:nvPr>
            <p:ph type="sldNum" sz="quarter" idx="12"/>
          </p:nvPr>
        </p:nvSpPr>
        <p:spPr/>
        <p:txBody>
          <a:bodyPr/>
          <a:lstStyle>
            <a:lvl1pPr>
              <a:defRPr/>
            </a:lvl1pPr>
          </a:lstStyle>
          <a:p>
            <a:fld id="{634982B2-3892-4461-9115-B1CC52F1D995}" type="slidenum">
              <a:rPr lang="en-AU" altLang="en-US"/>
              <a:pPr/>
              <a:t>‹#›</a:t>
            </a:fld>
            <a:endParaRPr lang="en-AU" altLang="en-US"/>
          </a:p>
        </p:txBody>
      </p:sp>
    </p:spTree>
    <p:extLst>
      <p:ext uri="{BB962C8B-B14F-4D97-AF65-F5344CB8AC3E}">
        <p14:creationId xmlns:p14="http://schemas.microsoft.com/office/powerpoint/2010/main" val="3719506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a:extLst/>
          </p:cNvPr>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A05AD11-ECDE-49E0-9AFB-F89A0E895C5B}" type="datetimeFigureOut">
              <a:rPr lang="en-AU"/>
              <a:pPr>
                <a:defRPr/>
              </a:pPr>
              <a:t>29/11/2018</a:t>
            </a:fld>
            <a:endParaRPr lang="en-AU"/>
          </a:p>
        </p:txBody>
      </p:sp>
      <p:sp>
        <p:nvSpPr>
          <p:cNvPr id="5" name="Footer Placeholder 4">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2D68CA7B-C6CA-4DBE-B06B-AEC01A638380}"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2935" y="332656"/>
            <a:ext cx="2664296" cy="369332"/>
          </a:xfrm>
          <a:prstGeom prst="rect">
            <a:avLst/>
          </a:prstGeom>
          <a:noFill/>
        </p:spPr>
        <p:txBody>
          <a:bodyPr wrap="square" rtlCol="0">
            <a:spAutoFit/>
          </a:bodyPr>
          <a:lstStyle/>
          <a:p>
            <a:r>
              <a:rPr lang="en-AU" b="1" spc="80" dirty="0">
                <a:solidFill>
                  <a:schemeClr val="bg1"/>
                </a:solidFill>
                <a:latin typeface="Arial" panose="020B0604020202020204" pitchFamily="34" charset="0"/>
              </a:rPr>
              <a:t>TAFE QUEENSLAND</a:t>
            </a:r>
          </a:p>
        </p:txBody>
      </p:sp>
      <p:sp>
        <p:nvSpPr>
          <p:cNvPr id="2" name="TextBox 1"/>
          <p:cNvSpPr txBox="1"/>
          <p:nvPr/>
        </p:nvSpPr>
        <p:spPr>
          <a:xfrm>
            <a:off x="202935" y="1078963"/>
            <a:ext cx="5449185" cy="2041585"/>
          </a:xfrm>
          <a:prstGeom prst="rect">
            <a:avLst/>
          </a:prstGeom>
          <a:noFill/>
        </p:spPr>
        <p:txBody>
          <a:bodyPr wrap="square" rtlCol="0">
            <a:spAutoFit/>
          </a:bodyPr>
          <a:lstStyle/>
          <a:p>
            <a:pPr>
              <a:lnSpc>
                <a:spcPts val="3800"/>
              </a:lnSpc>
            </a:pPr>
            <a:r>
              <a:rPr lang="en-US" sz="4000" i="1" dirty="0">
                <a:solidFill>
                  <a:schemeClr val="bg1"/>
                </a:solidFill>
              </a:rPr>
              <a:t>Mental Health and Trauma-</a:t>
            </a:r>
          </a:p>
          <a:p>
            <a:pPr>
              <a:lnSpc>
                <a:spcPts val="3800"/>
              </a:lnSpc>
            </a:pPr>
            <a:r>
              <a:rPr lang="en-US" sz="4000" i="1" dirty="0">
                <a:solidFill>
                  <a:schemeClr val="bg1"/>
                </a:solidFill>
              </a:rPr>
              <a:t>Informed Practices in VET -Trade Teaching </a:t>
            </a:r>
            <a:endParaRPr lang="en-AU" sz="4000" b="1" spc="-150" dirty="0">
              <a:solidFill>
                <a:schemeClr val="bg1"/>
              </a:solidFill>
              <a:latin typeface="Helvetica Neue LT Com 95 Black" charset="0"/>
              <a:ea typeface="Helvetica Neue LT Com 95 Black" charset="0"/>
              <a:cs typeface="Helvetica Neue LT Com 95 Black"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0312" y="5157192"/>
            <a:ext cx="1556792" cy="1556792"/>
          </a:xfrm>
          <a:prstGeom prst="rect">
            <a:avLst/>
          </a:prstGeom>
        </p:spPr>
      </p:pic>
      <p:sp>
        <p:nvSpPr>
          <p:cNvPr id="5" name="TextBox 4"/>
          <p:cNvSpPr txBox="1"/>
          <p:nvPr/>
        </p:nvSpPr>
        <p:spPr>
          <a:xfrm>
            <a:off x="3302834" y="-1199213"/>
            <a:ext cx="184731" cy="369332"/>
          </a:xfrm>
          <a:prstGeom prst="rect">
            <a:avLst/>
          </a:prstGeom>
          <a:noFill/>
        </p:spPr>
        <p:txBody>
          <a:bodyPr wrap="none" rtlCol="0">
            <a:spAutoFit/>
          </a:bodyPr>
          <a:lstStyle/>
          <a:p>
            <a:endParaRPr lang="en-US" dirty="0"/>
          </a:p>
        </p:txBody>
      </p:sp>
      <p:sp>
        <p:nvSpPr>
          <p:cNvPr id="9" name="Text Box 2"/>
          <p:cNvSpPr txBox="1">
            <a:spLocks noChangeArrowheads="1"/>
          </p:cNvSpPr>
          <p:nvPr/>
        </p:nvSpPr>
        <p:spPr bwMode="auto">
          <a:xfrm>
            <a:off x="7812360" y="6669360"/>
            <a:ext cx="1343472" cy="2159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chemeClr val="bg1"/>
                </a:solidFill>
                <a:effectLst/>
              </a:rPr>
              <a:t>RTO 0275 CRICOS 03020E</a:t>
            </a:r>
            <a:endParaRPr kumimoji="0" lang="en-GB" altLang="en-US" sz="800" b="0" i="0" u="none" strike="noStrike" cap="none" normalizeH="0" baseline="0" dirty="0">
              <a:ln>
                <a:noFill/>
              </a:ln>
              <a:solidFill>
                <a:schemeClr val="bg1"/>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8" name="TextBox 7"/>
          <p:cNvSpPr txBox="1"/>
          <p:nvPr/>
        </p:nvSpPr>
        <p:spPr>
          <a:xfrm>
            <a:off x="539552" y="701988"/>
            <a:ext cx="7704856" cy="1497846"/>
          </a:xfrm>
          <a:prstGeom prst="rect">
            <a:avLst/>
          </a:prstGeom>
          <a:noFill/>
        </p:spPr>
        <p:txBody>
          <a:bodyPr wrap="square" rtlCol="0">
            <a:spAutoFit/>
          </a:bodyPr>
          <a:lstStyle/>
          <a:p>
            <a:pPr algn="ctr">
              <a:lnSpc>
                <a:spcPts val="3800"/>
              </a:lnSpc>
            </a:pPr>
            <a:r>
              <a:rPr lang="en-US" sz="2800" dirty="0">
                <a:latin typeface="Arial" panose="020B0604020202020204" pitchFamily="34" charset="0"/>
              </a:rPr>
              <a:t>Mental Health and Trauma-</a:t>
            </a:r>
          </a:p>
          <a:p>
            <a:pPr algn="ctr">
              <a:lnSpc>
                <a:spcPts val="3800"/>
              </a:lnSpc>
            </a:pPr>
            <a:r>
              <a:rPr lang="en-US" sz="2800" dirty="0">
                <a:latin typeface="Arial" panose="020B0604020202020204" pitchFamily="34" charset="0"/>
              </a:rPr>
              <a:t>Informed Practices in VET -Trade Teaching </a:t>
            </a:r>
            <a:endParaRPr lang="en-AU" sz="2800" b="1" spc="-150" dirty="0">
              <a:latin typeface="Arial" panose="020B0604020202020204" pitchFamily="34" charset="0"/>
              <a:ea typeface="Helvetica Neue LT Com 95 Black" charset="0"/>
            </a:endParaRPr>
          </a:p>
          <a:p>
            <a:pPr algn="ctr"/>
            <a:endParaRPr lang="en-AU" sz="2800" dirty="0">
              <a:latin typeface="Arial" panose="020B0604020202020204" pitchFamily="34" charset="0"/>
            </a:endParaRPr>
          </a:p>
        </p:txBody>
      </p:sp>
    </p:spTree>
    <p:extLst>
      <p:ext uri="{BB962C8B-B14F-4D97-AF65-F5344CB8AC3E}">
        <p14:creationId xmlns:p14="http://schemas.microsoft.com/office/powerpoint/2010/main" val="1683136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98476205"/>
              </p:ext>
            </p:extLst>
          </p:nvPr>
        </p:nvGraphicFramePr>
        <p:xfrm>
          <a:off x="271623" y="2852936"/>
          <a:ext cx="7878960" cy="3200400"/>
        </p:xfrm>
        <a:graphic>
          <a:graphicData uri="http://schemas.openxmlformats.org/drawingml/2006/table">
            <a:tbl>
              <a:tblPr firstRow="1" bandRow="1">
                <a:tableStyleId>{5C22544A-7EE6-4342-B048-85BDC9FD1C3A}</a:tableStyleId>
              </a:tblPr>
              <a:tblGrid>
                <a:gridCol w="1618338">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2300182">
                  <a:extLst>
                    <a:ext uri="{9D8B030D-6E8A-4147-A177-3AD203B41FA5}">
                      <a16:colId xmlns:a16="http://schemas.microsoft.com/office/drawing/2014/main" val="20002"/>
                    </a:ext>
                  </a:extLst>
                </a:gridCol>
              </a:tblGrid>
              <a:tr h="221744">
                <a:tc>
                  <a:txBody>
                    <a:bodyPr/>
                    <a:lstStyle/>
                    <a:p>
                      <a:pPr eaLnBrk="0" hangingPunct="0"/>
                      <a:r>
                        <a:rPr lang="en-AU" b="1" dirty="0"/>
                        <a:t>Risk of being seen as;   </a:t>
                      </a:r>
                    </a:p>
                  </a:txBody>
                  <a:tcPr/>
                </a:tc>
                <a:tc>
                  <a:txBody>
                    <a:bodyPr/>
                    <a:lstStyle/>
                    <a:p>
                      <a:pPr eaLnBrk="0" hangingPunct="0"/>
                      <a:r>
                        <a:rPr lang="en-AU" b="1" dirty="0"/>
                        <a:t>Why the fear? </a:t>
                      </a:r>
                    </a:p>
                  </a:txBody>
                  <a:tcPr/>
                </a:tc>
                <a:tc>
                  <a:txBody>
                    <a:bodyPr/>
                    <a:lstStyle/>
                    <a:p>
                      <a:pPr eaLnBrk="0" hangingPunct="0"/>
                      <a:r>
                        <a:rPr lang="en-AU" b="1" dirty="0"/>
                        <a:t>The learning opportunity</a:t>
                      </a:r>
                    </a:p>
                  </a:txBody>
                  <a:tcPr/>
                </a:tc>
                <a:extLst>
                  <a:ext uri="{0D108BD9-81ED-4DB2-BD59-A6C34878D82A}">
                    <a16:rowId xmlns:a16="http://schemas.microsoft.com/office/drawing/2014/main" val="10000"/>
                  </a:ext>
                </a:extLst>
              </a:tr>
              <a:tr h="370840">
                <a:tc>
                  <a:txBody>
                    <a:bodyPr/>
                    <a:lstStyle/>
                    <a:p>
                      <a:r>
                        <a:rPr lang="en-AU" dirty="0"/>
                        <a:t>Ignorant </a:t>
                      </a:r>
                    </a:p>
                  </a:txBody>
                  <a:tcPr/>
                </a:tc>
                <a:tc>
                  <a:txBody>
                    <a:bodyPr/>
                    <a:lstStyle/>
                    <a:p>
                      <a:r>
                        <a:rPr lang="en-AU" dirty="0"/>
                        <a:t>No one else is asking this. Should I know this already</a:t>
                      </a:r>
                    </a:p>
                  </a:txBody>
                  <a:tcPr/>
                </a:tc>
                <a:tc>
                  <a:txBody>
                    <a:bodyPr/>
                    <a:lstStyle/>
                    <a:p>
                      <a:r>
                        <a:rPr lang="en-AU" dirty="0"/>
                        <a:t>I need to ask questions</a:t>
                      </a:r>
                    </a:p>
                  </a:txBody>
                  <a:tcPr/>
                </a:tc>
                <a:extLst>
                  <a:ext uri="{0D108BD9-81ED-4DB2-BD59-A6C34878D82A}">
                    <a16:rowId xmlns:a16="http://schemas.microsoft.com/office/drawing/2014/main" val="10001"/>
                  </a:ext>
                </a:extLst>
              </a:tr>
              <a:tr h="370840">
                <a:tc>
                  <a:txBody>
                    <a:bodyPr/>
                    <a:lstStyle/>
                    <a:p>
                      <a:r>
                        <a:rPr lang="en-AU" dirty="0"/>
                        <a:t>Incompetent </a:t>
                      </a:r>
                    </a:p>
                  </a:txBody>
                  <a:tcPr/>
                </a:tc>
                <a:tc>
                  <a:txBody>
                    <a:bodyPr/>
                    <a:lstStyle/>
                    <a:p>
                      <a:r>
                        <a:rPr lang="en-AU" dirty="0"/>
                        <a:t>I need to protect my image as someone who is as capable as everyone else</a:t>
                      </a:r>
                    </a:p>
                  </a:txBody>
                  <a:tcPr/>
                </a:tc>
                <a:tc>
                  <a:txBody>
                    <a:bodyPr/>
                    <a:lstStyle/>
                    <a:p>
                      <a:r>
                        <a:rPr lang="en-AU" dirty="0"/>
                        <a:t>I need to ask for help</a:t>
                      </a:r>
                    </a:p>
                  </a:txBody>
                  <a:tcPr/>
                </a:tc>
                <a:extLst>
                  <a:ext uri="{0D108BD9-81ED-4DB2-BD59-A6C34878D82A}">
                    <a16:rowId xmlns:a16="http://schemas.microsoft.com/office/drawing/2014/main" val="10002"/>
                  </a:ext>
                </a:extLst>
              </a:tr>
              <a:tr h="370840">
                <a:tc>
                  <a:txBody>
                    <a:bodyPr/>
                    <a:lstStyle/>
                    <a:p>
                      <a:r>
                        <a:rPr lang="en-AU" dirty="0"/>
                        <a:t>Negative </a:t>
                      </a:r>
                    </a:p>
                  </a:txBody>
                  <a:tcPr/>
                </a:tc>
                <a:tc>
                  <a:txBody>
                    <a:bodyPr/>
                    <a:lstStyle/>
                    <a:p>
                      <a:r>
                        <a:rPr lang="en-AU" dirty="0"/>
                        <a:t>The teacher wont want to explain that again</a:t>
                      </a:r>
                    </a:p>
                  </a:txBody>
                  <a:tcPr/>
                </a:tc>
                <a:tc>
                  <a:txBody>
                    <a:bodyPr/>
                    <a:lstStyle/>
                    <a:p>
                      <a:pPr eaLnBrk="0" hangingPunct="0"/>
                      <a:r>
                        <a:rPr lang="en-AU" dirty="0"/>
                        <a:t>I need to think about how I am doing this</a:t>
                      </a:r>
                    </a:p>
                  </a:txBody>
                  <a:tcPr/>
                </a:tc>
                <a:extLst>
                  <a:ext uri="{0D108BD9-81ED-4DB2-BD59-A6C34878D82A}">
                    <a16:rowId xmlns:a16="http://schemas.microsoft.com/office/drawing/2014/main" val="10003"/>
                  </a:ext>
                </a:extLst>
              </a:tr>
              <a:tr h="370840">
                <a:tc>
                  <a:txBody>
                    <a:bodyPr/>
                    <a:lstStyle/>
                    <a:p>
                      <a:r>
                        <a:rPr lang="en-AU" dirty="0"/>
                        <a:t>Disruptive </a:t>
                      </a:r>
                    </a:p>
                  </a:txBody>
                  <a:tcPr/>
                </a:tc>
                <a:tc>
                  <a:txBody>
                    <a:bodyPr/>
                    <a:lstStyle/>
                    <a:p>
                      <a:r>
                        <a:rPr lang="en-AU" dirty="0"/>
                        <a:t>I don’t want to take up class time and impose on others</a:t>
                      </a:r>
                    </a:p>
                  </a:txBody>
                  <a:tcPr/>
                </a:tc>
                <a:tc>
                  <a:txBody>
                    <a:bodyPr/>
                    <a:lstStyle/>
                    <a:p>
                      <a:pPr eaLnBrk="0" hangingPunct="0"/>
                      <a:r>
                        <a:rPr lang="en-AU" dirty="0"/>
                        <a:t>I need feedback</a:t>
                      </a:r>
                    </a:p>
                    <a:p>
                      <a:pPr eaLnBrk="0" hangingPunct="0"/>
                      <a:r>
                        <a:rPr lang="en-AU" dirty="0"/>
                        <a:t> or help</a:t>
                      </a:r>
                    </a:p>
                  </a:txBody>
                  <a:tcPr/>
                </a:tc>
                <a:extLst>
                  <a:ext uri="{0D108BD9-81ED-4DB2-BD59-A6C34878D82A}">
                    <a16:rowId xmlns:a16="http://schemas.microsoft.com/office/drawing/2014/main" val="10004"/>
                  </a:ext>
                </a:extLst>
              </a:tr>
            </a:tbl>
          </a:graphicData>
        </a:graphic>
      </p:graphicFrame>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8" name="Rectangle 7"/>
          <p:cNvSpPr/>
          <p:nvPr/>
        </p:nvSpPr>
        <p:spPr>
          <a:xfrm>
            <a:off x="8532" y="-4760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AU" sz="2800" b="1" dirty="0">
                <a:latin typeface="Helvetica Neue LT Com 95 Black" charset="0"/>
                <a:ea typeface="Helvetica Neue LT Com 95 Black" charset="0"/>
                <a:cs typeface="Helvetica Neue LT Com 95 Black" charset="0"/>
              </a:rPr>
              <a:t>Educator/Student Relationship</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2" name="Rectangle 1"/>
          <p:cNvSpPr/>
          <p:nvPr/>
        </p:nvSpPr>
        <p:spPr>
          <a:xfrm>
            <a:off x="286241" y="590574"/>
            <a:ext cx="8829600" cy="3416320"/>
          </a:xfrm>
          <a:prstGeom prst="rect">
            <a:avLst/>
          </a:prstGeom>
        </p:spPr>
        <p:txBody>
          <a:bodyPr wrap="square">
            <a:spAutoFit/>
          </a:bodyPr>
          <a:lstStyle/>
          <a:p>
            <a:pPr>
              <a:lnSpc>
                <a:spcPct val="150000"/>
              </a:lnSpc>
            </a:pPr>
            <a:r>
              <a:rPr lang="en-AU" sz="2400" dirty="0">
                <a:latin typeface="Arial" panose="020B0604020202020204" pitchFamily="34" charset="0"/>
              </a:rPr>
              <a:t>Creating a low-stress classroom</a:t>
            </a:r>
          </a:p>
          <a:p>
            <a:pPr>
              <a:lnSpc>
                <a:spcPct val="150000"/>
              </a:lnSpc>
            </a:pPr>
            <a:r>
              <a:rPr lang="en-AU" sz="2400" dirty="0">
                <a:latin typeface="Arial" panose="020B0604020202020204" pitchFamily="34" charset="0"/>
              </a:rPr>
              <a:t>Encouraging participation through psychological safety </a:t>
            </a:r>
          </a:p>
          <a:p>
            <a:pPr>
              <a:lnSpc>
                <a:spcPct val="150000"/>
              </a:lnSpc>
            </a:pPr>
            <a:r>
              <a:rPr lang="en-AU" sz="2400" dirty="0">
                <a:latin typeface="Arial" panose="020B0604020202020204" pitchFamily="34" charset="0"/>
              </a:rPr>
              <a:t>Building student accountability</a:t>
            </a:r>
          </a:p>
          <a:p>
            <a:pPr>
              <a:lnSpc>
                <a:spcPct val="150000"/>
              </a:lnSpc>
            </a:pPr>
            <a:r>
              <a:rPr lang="en-AU" sz="2400" dirty="0">
                <a:latin typeface="Arial" panose="020B0604020202020204" pitchFamily="34" charset="0"/>
              </a:rPr>
              <a:t>Practicing and modelling active listening</a:t>
            </a:r>
          </a:p>
          <a:p>
            <a:endParaRPr lang="en-AU" dirty="0">
              <a:latin typeface="Arial" panose="020B0604020202020204" pitchFamily="34" charset="0"/>
            </a:endParaRPr>
          </a:p>
          <a:p>
            <a:endParaRPr lang="en-AU" dirty="0">
              <a:latin typeface="Arial" panose="020B0604020202020204" pitchFamily="34" charset="0"/>
            </a:endParaRPr>
          </a:p>
          <a:p>
            <a:endParaRPr lang="en-AU" dirty="0">
              <a:latin typeface="Arial" panose="020B0604020202020204" pitchFamily="34" charset="0"/>
            </a:endParaRPr>
          </a:p>
          <a:p>
            <a:endParaRPr lang="en-AU" dirty="0">
              <a:latin typeface="Arial" panose="020B0604020202020204" pitchFamily="34" charset="0"/>
            </a:endParaRPr>
          </a:p>
        </p:txBody>
      </p:sp>
    </p:spTree>
    <p:extLst>
      <p:ext uri="{BB962C8B-B14F-4D97-AF65-F5344CB8AC3E}">
        <p14:creationId xmlns:p14="http://schemas.microsoft.com/office/powerpoint/2010/main" val="38478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Communication Skills</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9"/>
          <p:cNvSpPr/>
          <p:nvPr/>
        </p:nvSpPr>
        <p:spPr>
          <a:xfrm>
            <a:off x="179512" y="850005"/>
            <a:ext cx="8829600" cy="6217087"/>
          </a:xfrm>
          <a:prstGeom prst="rect">
            <a:avLst/>
          </a:prstGeom>
        </p:spPr>
        <p:txBody>
          <a:bodyPr wrap="square">
            <a:spAutoFit/>
          </a:bodyPr>
          <a:lstStyle/>
          <a:p>
            <a:pPr marL="342900" indent="-342900">
              <a:spcBef>
                <a:spcPts val="1200"/>
              </a:spcBef>
              <a:buFont typeface="Arial" panose="020B0604020202020204" pitchFamily="34" charset="0"/>
              <a:buChar char="•"/>
            </a:pPr>
            <a:r>
              <a:rPr lang="en-AU" sz="2400" dirty="0">
                <a:latin typeface="Arial" panose="020B0604020202020204" pitchFamily="34" charset="0"/>
              </a:rPr>
              <a:t>Modelling a Strengths-based approach</a:t>
            </a:r>
          </a:p>
          <a:p>
            <a:pPr marL="342900" indent="-342900">
              <a:spcBef>
                <a:spcPts val="1200"/>
              </a:spcBef>
              <a:buFont typeface="Arial" panose="020B0604020202020204" pitchFamily="34" charset="0"/>
              <a:buChar char="•"/>
            </a:pPr>
            <a:r>
              <a:rPr lang="en-AU" sz="2400" dirty="0">
                <a:latin typeface="Arial" panose="020B0604020202020204" pitchFamily="34" charset="0"/>
              </a:rPr>
              <a:t>Investing in building (an appropriate) relationship and connection</a:t>
            </a:r>
          </a:p>
          <a:p>
            <a:pPr marL="342900" indent="-342900">
              <a:spcBef>
                <a:spcPts val="1200"/>
              </a:spcBef>
              <a:buFont typeface="Arial" panose="020B0604020202020204" pitchFamily="34" charset="0"/>
              <a:buChar char="•"/>
            </a:pPr>
            <a:r>
              <a:rPr lang="en-AU" sz="2400" dirty="0">
                <a:latin typeface="Arial" panose="020B0604020202020204" pitchFamily="34" charset="0"/>
              </a:rPr>
              <a:t>Being consistent and fair</a:t>
            </a:r>
          </a:p>
          <a:p>
            <a:pPr marL="342900" indent="-342900">
              <a:spcBef>
                <a:spcPts val="1200"/>
              </a:spcBef>
              <a:buFont typeface="Arial" panose="020B0604020202020204" pitchFamily="34" charset="0"/>
              <a:buChar char="•"/>
            </a:pPr>
            <a:r>
              <a:rPr lang="en-AU" sz="2400" dirty="0">
                <a:latin typeface="Arial" panose="020B0604020202020204" pitchFamily="34" charset="0"/>
              </a:rPr>
              <a:t>Relating work and behaviour management to the real world and their positive future</a:t>
            </a:r>
          </a:p>
          <a:p>
            <a:pPr marL="342900" indent="-342900">
              <a:spcBef>
                <a:spcPts val="1200"/>
              </a:spcBef>
              <a:buFont typeface="Arial" panose="020B0604020202020204" pitchFamily="34" charset="0"/>
              <a:buChar char="•"/>
            </a:pPr>
            <a:r>
              <a:rPr lang="en-AU" sz="2400" dirty="0">
                <a:latin typeface="Arial" panose="020B0604020202020204" pitchFamily="34" charset="0"/>
              </a:rPr>
              <a:t>Focusing on the positive </a:t>
            </a:r>
          </a:p>
          <a:p>
            <a:pPr marL="342900" indent="-342900">
              <a:spcBef>
                <a:spcPts val="1200"/>
              </a:spcBef>
              <a:buFont typeface="Arial" panose="020B0604020202020204" pitchFamily="34" charset="0"/>
              <a:buChar char="•"/>
            </a:pPr>
            <a:r>
              <a:rPr lang="en-AU" sz="2400" dirty="0">
                <a:latin typeface="Arial" panose="020B0604020202020204" pitchFamily="34" charset="0"/>
              </a:rPr>
              <a:t>Correcting when needed but connecting as soon as possible</a:t>
            </a:r>
          </a:p>
          <a:p>
            <a:pPr marL="342900" indent="-342900">
              <a:spcBef>
                <a:spcPts val="1200"/>
              </a:spcBef>
              <a:buFont typeface="Arial" panose="020B0604020202020204" pitchFamily="34" charset="0"/>
              <a:buChar char="•"/>
            </a:pPr>
            <a:r>
              <a:rPr lang="en-AU" sz="2400" dirty="0">
                <a:latin typeface="Arial" panose="020B0604020202020204" pitchFamily="34" charset="0"/>
              </a:rPr>
              <a:t>Modelling, modifying, and mentoring</a:t>
            </a:r>
          </a:p>
          <a:p>
            <a:pPr marL="342900" indent="-342900">
              <a:spcBef>
                <a:spcPts val="1200"/>
              </a:spcBef>
              <a:buFont typeface="Arial" panose="020B0604020202020204" pitchFamily="34" charset="0"/>
              <a:buChar char="•"/>
            </a:pPr>
            <a:r>
              <a:rPr lang="en-AU" sz="2400" dirty="0">
                <a:latin typeface="Arial" panose="020B0604020202020204" pitchFamily="34" charset="0"/>
              </a:rPr>
              <a:t>Acknowledging diversity</a:t>
            </a:r>
          </a:p>
          <a:p>
            <a:pPr marL="342900" indent="-342900">
              <a:spcBef>
                <a:spcPts val="1200"/>
              </a:spcBef>
              <a:buFont typeface="Arial" panose="020B0604020202020204" pitchFamily="34" charset="0"/>
              <a:buChar char="•"/>
            </a:pPr>
            <a:r>
              <a:rPr lang="en-AU" sz="2400" dirty="0">
                <a:latin typeface="Arial" panose="020B0604020202020204" pitchFamily="34" charset="0"/>
              </a:rPr>
              <a:t>Clarifying expectations </a:t>
            </a:r>
          </a:p>
          <a:p>
            <a:endParaRPr lang="en-AU" dirty="0">
              <a:latin typeface="Arial" panose="020B0604020202020204" pitchFamily="34" charset="0"/>
            </a:endParaRPr>
          </a:p>
          <a:p>
            <a:endParaRPr lang="en-AU" dirty="0">
              <a:latin typeface="Arial" panose="020B0604020202020204" pitchFamily="34" charset="0"/>
            </a:endParaRPr>
          </a:p>
          <a:p>
            <a:endParaRPr lang="en-AU" dirty="0">
              <a:latin typeface="Arial" panose="020B0604020202020204" pitchFamily="34" charset="0"/>
            </a:endParaRPr>
          </a:p>
        </p:txBody>
      </p:sp>
    </p:spTree>
    <p:extLst>
      <p:ext uri="{BB962C8B-B14F-4D97-AF65-F5344CB8AC3E}">
        <p14:creationId xmlns:p14="http://schemas.microsoft.com/office/powerpoint/2010/main" val="154770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Boundaries</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611560" y="1556792"/>
            <a:ext cx="7920880" cy="3724096"/>
          </a:xfrm>
          <a:prstGeom prst="rect">
            <a:avLst/>
          </a:prstGeom>
        </p:spPr>
        <p:txBody>
          <a:bodyPr wrap="square">
            <a:spAutoFit/>
          </a:bodyPr>
          <a:lstStyle/>
          <a:p>
            <a:pPr marL="342900" indent="-342900">
              <a:spcBef>
                <a:spcPts val="1200"/>
              </a:spcBef>
              <a:buFont typeface="Arial" panose="020B0604020202020204" pitchFamily="34" charset="0"/>
              <a:buChar char="•"/>
            </a:pPr>
            <a:r>
              <a:rPr lang="en-AU" sz="2400" dirty="0">
                <a:latin typeface="Arial" panose="020B0604020202020204" pitchFamily="34" charset="0"/>
              </a:rPr>
              <a:t>staff roles and responsibilities around mental health issues</a:t>
            </a:r>
          </a:p>
          <a:p>
            <a:pPr marL="342900" indent="-342900">
              <a:spcBef>
                <a:spcPts val="1200"/>
              </a:spcBef>
              <a:buFont typeface="Arial" panose="020B0604020202020204" pitchFamily="34" charset="0"/>
              <a:buChar char="•"/>
            </a:pPr>
            <a:r>
              <a:rPr lang="en-AU" sz="2400" dirty="0">
                <a:latin typeface="Arial" panose="020B0604020202020204" pitchFamily="34" charset="0"/>
              </a:rPr>
              <a:t>Presentations – Vocational team meetings</a:t>
            </a:r>
          </a:p>
          <a:p>
            <a:pPr marL="342900" indent="-342900">
              <a:spcBef>
                <a:spcPts val="1200"/>
              </a:spcBef>
              <a:buFont typeface="Arial" panose="020B0604020202020204" pitchFamily="34" charset="0"/>
              <a:buChar char="•"/>
            </a:pPr>
            <a:r>
              <a:rPr lang="en-AU" sz="2400" dirty="0">
                <a:latin typeface="Arial" panose="020B0604020202020204" pitchFamily="34" charset="0"/>
              </a:rPr>
              <a:t>Reporting and referring</a:t>
            </a:r>
          </a:p>
          <a:p>
            <a:pPr marL="342900" indent="-342900">
              <a:spcBef>
                <a:spcPts val="1200"/>
              </a:spcBef>
              <a:buFont typeface="Arial" panose="020B0604020202020204" pitchFamily="34" charset="0"/>
              <a:buChar char="•"/>
            </a:pPr>
            <a:r>
              <a:rPr lang="en-AU" sz="2400" dirty="0">
                <a:latin typeface="Arial" panose="020B0604020202020204" pitchFamily="34" charset="0"/>
              </a:rPr>
              <a:t>Student support roles</a:t>
            </a:r>
          </a:p>
          <a:p>
            <a:pPr marL="342900" indent="-342900">
              <a:spcBef>
                <a:spcPts val="1200"/>
              </a:spcBef>
              <a:buFont typeface="Arial" panose="020B0604020202020204" pitchFamily="34" charset="0"/>
              <a:buChar char="•"/>
            </a:pPr>
            <a:r>
              <a:rPr lang="en-AU" sz="2400" dirty="0">
                <a:latin typeface="Arial" panose="020B0604020202020204" pitchFamily="34" charset="0"/>
              </a:rPr>
              <a:t>Privacy and confidentiality</a:t>
            </a:r>
          </a:p>
          <a:p>
            <a:pPr marL="342900" indent="-342900">
              <a:spcBef>
                <a:spcPts val="1200"/>
              </a:spcBef>
              <a:buFont typeface="Arial" panose="020B0604020202020204" pitchFamily="34" charset="0"/>
              <a:buChar char="•"/>
            </a:pPr>
            <a:r>
              <a:rPr lang="en-AU" sz="2400" dirty="0">
                <a:latin typeface="Arial" panose="020B0604020202020204" pitchFamily="34" charset="0"/>
              </a:rPr>
              <a:t>ASQA – Standards for RTOs 2015</a:t>
            </a:r>
          </a:p>
          <a:p>
            <a:endParaRPr lang="en-AU" dirty="0"/>
          </a:p>
        </p:txBody>
      </p:sp>
    </p:spTree>
    <p:extLst>
      <p:ext uri="{BB962C8B-B14F-4D97-AF65-F5344CB8AC3E}">
        <p14:creationId xmlns:p14="http://schemas.microsoft.com/office/powerpoint/2010/main" val="1547708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Understanding who can help</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206832" y="731980"/>
            <a:ext cx="8712968" cy="5816977"/>
          </a:xfrm>
          <a:prstGeom prst="rect">
            <a:avLst/>
          </a:prstGeom>
        </p:spPr>
        <p:txBody>
          <a:bodyPr wrap="square">
            <a:spAutoFit/>
          </a:bodyPr>
          <a:lstStyle/>
          <a:p>
            <a:pPr marL="342900" indent="-342900">
              <a:lnSpc>
                <a:spcPct val="150000"/>
              </a:lnSpc>
              <a:buFont typeface="Arial" panose="020B0604020202020204" pitchFamily="34" charset="0"/>
              <a:buChar char="•"/>
            </a:pPr>
            <a:r>
              <a:rPr lang="en-AU" sz="2400" dirty="0">
                <a:latin typeface="Arial" panose="020B0604020202020204" pitchFamily="34" charset="0"/>
              </a:rPr>
              <a:t>General Awareness Training (GAT) – MIC</a:t>
            </a:r>
          </a:p>
          <a:p>
            <a:pPr marL="342900" indent="-342900">
              <a:lnSpc>
                <a:spcPct val="150000"/>
              </a:lnSpc>
              <a:buFont typeface="Arial" panose="020B0604020202020204" pitchFamily="34" charset="0"/>
              <a:buChar char="•"/>
            </a:pPr>
            <a:r>
              <a:rPr lang="en-AU" sz="2400" dirty="0">
                <a:latin typeface="Arial" panose="020B0604020202020204" pitchFamily="34" charset="0"/>
              </a:rPr>
              <a:t>TQ Healthy Relationships PD – staff and learners</a:t>
            </a:r>
          </a:p>
          <a:p>
            <a:pPr marL="342900" indent="-342900">
              <a:lnSpc>
                <a:spcPct val="150000"/>
              </a:lnSpc>
              <a:buFont typeface="Arial" panose="020B0604020202020204" pitchFamily="34" charset="0"/>
              <a:buChar char="•"/>
            </a:pPr>
            <a:r>
              <a:rPr lang="en-AU" sz="2400" dirty="0">
                <a:latin typeface="Arial" panose="020B0604020202020204" pitchFamily="34" charset="0"/>
              </a:rPr>
              <a:t>Ongoing training for staff around mental health issues</a:t>
            </a:r>
          </a:p>
          <a:p>
            <a:pPr marL="342900" indent="-342900">
              <a:lnSpc>
                <a:spcPct val="150000"/>
              </a:lnSpc>
              <a:buFont typeface="Arial" panose="020B0604020202020204" pitchFamily="34" charset="0"/>
              <a:buChar char="•"/>
            </a:pPr>
            <a:r>
              <a:rPr lang="en-AU" sz="2400" dirty="0">
                <a:latin typeface="Arial" panose="020B0604020202020204" pitchFamily="34" charset="0"/>
              </a:rPr>
              <a:t>Networking with organisations and services</a:t>
            </a:r>
          </a:p>
          <a:p>
            <a:pPr marL="342900" indent="-342900">
              <a:lnSpc>
                <a:spcPct val="150000"/>
              </a:lnSpc>
              <a:buFont typeface="Arial" panose="020B0604020202020204" pitchFamily="34" charset="0"/>
              <a:buChar char="•"/>
            </a:pPr>
            <a:r>
              <a:rPr lang="en-AU" sz="2400" dirty="0">
                <a:latin typeface="Arial" panose="020B0604020202020204" pitchFamily="34" charset="0"/>
              </a:rPr>
              <a:t>RUOK Day</a:t>
            </a:r>
          </a:p>
          <a:p>
            <a:pPr marL="342900" indent="-342900">
              <a:lnSpc>
                <a:spcPct val="150000"/>
              </a:lnSpc>
              <a:buFont typeface="Arial" panose="020B0604020202020204" pitchFamily="34" charset="0"/>
              <a:buChar char="•"/>
            </a:pPr>
            <a:r>
              <a:rPr lang="en-AU" sz="2400" dirty="0">
                <a:latin typeface="Arial" panose="020B0604020202020204" pitchFamily="34" charset="0"/>
              </a:rPr>
              <a:t>Mates in Construction and Trade Mutt</a:t>
            </a:r>
          </a:p>
          <a:p>
            <a:pPr marL="342900" indent="-342900">
              <a:lnSpc>
                <a:spcPct val="150000"/>
              </a:lnSpc>
              <a:buFont typeface="Arial" panose="020B0604020202020204" pitchFamily="34" charset="0"/>
              <a:buChar char="•"/>
            </a:pPr>
            <a:r>
              <a:rPr lang="en-AU" sz="2400" dirty="0">
                <a:latin typeface="Arial" panose="020B0604020202020204" pitchFamily="34" charset="0"/>
              </a:rPr>
              <a:t>Getting management Involved – Mental Health Strategy</a:t>
            </a:r>
          </a:p>
          <a:p>
            <a:pPr marL="342900" indent="-342900">
              <a:lnSpc>
                <a:spcPct val="150000"/>
              </a:lnSpc>
              <a:buFont typeface="Arial" panose="020B0604020202020204" pitchFamily="34" charset="0"/>
              <a:buChar char="•"/>
            </a:pPr>
            <a:r>
              <a:rPr lang="en-AU" sz="2400" dirty="0">
                <a:latin typeface="Arial" panose="020B0604020202020204" pitchFamily="34" charset="0"/>
              </a:rPr>
              <a:t>Skillstech Referral Pathway</a:t>
            </a:r>
          </a:p>
          <a:p>
            <a:pPr marL="342900" indent="-342900">
              <a:lnSpc>
                <a:spcPct val="150000"/>
              </a:lnSpc>
              <a:buFont typeface="Arial" panose="020B0604020202020204" pitchFamily="34" charset="0"/>
              <a:buChar char="•"/>
            </a:pPr>
            <a:r>
              <a:rPr lang="en-AU" sz="2400" dirty="0">
                <a:latin typeface="Arial" panose="020B0604020202020204" pitchFamily="34" charset="0"/>
              </a:rPr>
              <a:t>BKSB – ACSF indicator and introduction</a:t>
            </a:r>
          </a:p>
          <a:p>
            <a:pPr marL="342900" indent="-342900">
              <a:buFont typeface="Arial" panose="020B0604020202020204" pitchFamily="34" charset="0"/>
              <a:buChar char="•"/>
            </a:pPr>
            <a:r>
              <a:rPr lang="en-AU" sz="2400" dirty="0">
                <a:latin typeface="Arial" panose="020B0604020202020204" pitchFamily="34" charset="0"/>
              </a:rPr>
              <a:t>Student Support (student engagement)</a:t>
            </a:r>
          </a:p>
          <a:p>
            <a:pPr marL="342900" indent="-342900">
              <a:buFont typeface="Arial" panose="020B0604020202020204" pitchFamily="34" charset="0"/>
              <a:buChar char="•"/>
            </a:pPr>
            <a:endParaRPr lang="en-AU" sz="2400" dirty="0">
              <a:latin typeface="Arial" panose="020B0604020202020204" pitchFamily="34" charset="0"/>
            </a:endParaRPr>
          </a:p>
        </p:txBody>
      </p:sp>
    </p:spTree>
    <p:extLst>
      <p:ext uri="{BB962C8B-B14F-4D97-AF65-F5344CB8AC3E}">
        <p14:creationId xmlns:p14="http://schemas.microsoft.com/office/powerpoint/2010/main" val="1547708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AU" sz="2800" b="1" dirty="0">
                <a:latin typeface="Helvetica Neue LT Com 95 Black" charset="0"/>
                <a:ea typeface="Helvetica Neue LT Com 95 Black" charset="0"/>
                <a:cs typeface="Helvetica Neue LT Com 95 Black" charset="0"/>
              </a:rPr>
              <a:t>Self-Care</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9"/>
          <p:cNvSpPr/>
          <p:nvPr/>
        </p:nvSpPr>
        <p:spPr>
          <a:xfrm>
            <a:off x="611560" y="1556792"/>
            <a:ext cx="7920880" cy="4924425"/>
          </a:xfrm>
          <a:prstGeom prst="rect">
            <a:avLst/>
          </a:prstGeom>
        </p:spPr>
        <p:txBody>
          <a:bodyPr wrap="square">
            <a:spAutoFit/>
          </a:bodyPr>
          <a:lstStyle/>
          <a:p>
            <a:pPr marL="342900" indent="-342900">
              <a:spcBef>
                <a:spcPts val="1200"/>
              </a:spcBef>
              <a:buFont typeface="Arial" panose="020B0604020202020204" pitchFamily="34" charset="0"/>
              <a:buChar char="•"/>
            </a:pPr>
            <a:r>
              <a:rPr lang="en-AU" sz="2400" dirty="0">
                <a:latin typeface="Arial" panose="020B0604020202020204" pitchFamily="34" charset="0"/>
              </a:rPr>
              <a:t>Recognising and acknowledging classroom pressures</a:t>
            </a:r>
          </a:p>
          <a:p>
            <a:pPr marL="342900" indent="-342900">
              <a:spcBef>
                <a:spcPts val="1200"/>
              </a:spcBef>
              <a:buFont typeface="Arial" panose="020B0604020202020204" pitchFamily="34" charset="0"/>
              <a:buChar char="•"/>
            </a:pPr>
            <a:r>
              <a:rPr lang="en-AU" sz="2400" dirty="0">
                <a:latin typeface="Arial" panose="020B0604020202020204" pitchFamily="34" charset="0"/>
              </a:rPr>
              <a:t>Assisting peers to debrief/vent</a:t>
            </a:r>
          </a:p>
          <a:p>
            <a:pPr marL="342900" indent="-342900">
              <a:spcBef>
                <a:spcPts val="1200"/>
              </a:spcBef>
              <a:buFont typeface="Arial" panose="020B0604020202020204" pitchFamily="34" charset="0"/>
              <a:buChar char="•"/>
            </a:pPr>
            <a:r>
              <a:rPr lang="en-AU" sz="2400" dirty="0">
                <a:latin typeface="Arial" panose="020B0604020202020204" pitchFamily="34" charset="0"/>
              </a:rPr>
              <a:t>Informal professional conversations</a:t>
            </a:r>
          </a:p>
          <a:p>
            <a:pPr marL="342900" indent="-342900">
              <a:spcBef>
                <a:spcPts val="1200"/>
              </a:spcBef>
              <a:buFont typeface="Arial" panose="020B0604020202020204" pitchFamily="34" charset="0"/>
              <a:buChar char="•"/>
            </a:pPr>
            <a:r>
              <a:rPr lang="en-AU" sz="2400" dirty="0">
                <a:latin typeface="Arial" panose="020B0604020202020204" pitchFamily="34" charset="0"/>
              </a:rPr>
              <a:t>Agenda visits by Student Support</a:t>
            </a:r>
          </a:p>
          <a:p>
            <a:pPr marL="342900" indent="-342900">
              <a:spcBef>
                <a:spcPts val="1200"/>
              </a:spcBef>
              <a:buFont typeface="Arial" panose="020B0604020202020204" pitchFamily="34" charset="0"/>
              <a:buChar char="•"/>
            </a:pPr>
            <a:r>
              <a:rPr lang="en-AU" sz="2400" dirty="0">
                <a:latin typeface="Arial" panose="020B0604020202020204" pitchFamily="34" charset="0"/>
              </a:rPr>
              <a:t>Encouraging Self Care (PD)</a:t>
            </a:r>
          </a:p>
          <a:p>
            <a:pPr marL="342900" indent="-342900">
              <a:spcBef>
                <a:spcPts val="1200"/>
              </a:spcBef>
              <a:buFont typeface="Arial" panose="020B0604020202020204" pitchFamily="34" charset="0"/>
              <a:buChar char="•"/>
            </a:pPr>
            <a:r>
              <a:rPr lang="en-AU" sz="2400" dirty="0">
                <a:latin typeface="Arial" panose="020B0604020202020204" pitchFamily="34" charset="0"/>
              </a:rPr>
              <a:t>Minimising stress (organisational leadership model)</a:t>
            </a:r>
          </a:p>
          <a:p>
            <a:pPr marL="342900" indent="-342900">
              <a:spcBef>
                <a:spcPts val="1200"/>
              </a:spcBef>
              <a:buFont typeface="Arial" panose="020B0604020202020204" pitchFamily="34" charset="0"/>
              <a:buChar char="•"/>
            </a:pPr>
            <a:r>
              <a:rPr lang="en-AU" sz="2400" dirty="0">
                <a:latin typeface="Arial" panose="020B0604020202020204" pitchFamily="34" charset="0"/>
              </a:rPr>
              <a:t>Encouraging proactivity</a:t>
            </a:r>
          </a:p>
          <a:p>
            <a:pPr marL="342900" indent="-342900">
              <a:spcBef>
                <a:spcPts val="1200"/>
              </a:spcBef>
              <a:buFont typeface="Arial" panose="020B0604020202020204" pitchFamily="34" charset="0"/>
              <a:buChar char="•"/>
            </a:pPr>
            <a:r>
              <a:rPr lang="en-AU" sz="2400" dirty="0">
                <a:latin typeface="Arial" panose="020B0604020202020204" pitchFamily="34" charset="0"/>
              </a:rPr>
              <a:t>Encouraging ownership of sphere of control</a:t>
            </a:r>
          </a:p>
          <a:p>
            <a:pPr marL="342900" indent="-342900">
              <a:spcBef>
                <a:spcPts val="1200"/>
              </a:spcBef>
              <a:buFont typeface="Arial" panose="020B0604020202020204" pitchFamily="34" charset="0"/>
              <a:buChar char="•"/>
            </a:pPr>
            <a:r>
              <a:rPr lang="en-AU" sz="2400" dirty="0">
                <a:latin typeface="Arial" panose="020B0604020202020204" pitchFamily="34" charset="0"/>
              </a:rPr>
              <a:t>Fun – This is a Conversation Starter!</a:t>
            </a:r>
          </a:p>
          <a:p>
            <a:endParaRPr lang="en-AU" dirty="0"/>
          </a:p>
        </p:txBody>
      </p:sp>
    </p:spTree>
    <p:extLst>
      <p:ext uri="{BB962C8B-B14F-4D97-AF65-F5344CB8AC3E}">
        <p14:creationId xmlns:p14="http://schemas.microsoft.com/office/powerpoint/2010/main" val="1547708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800"/>
              </a:lnSpc>
              <a:buNone/>
            </a:pPr>
            <a:r>
              <a:rPr lang="en-US" sz="2600" b="1" dirty="0">
                <a:latin typeface="Helvetica Neue LT Com 95 Black" charset="0"/>
                <a:ea typeface="Helvetica Neue LT Com 95 Black" charset="0"/>
                <a:cs typeface="Helvetica Neue LT Com 95 Black" charset="0"/>
              </a:rPr>
              <a:t>Optimizing safety, accountability and active participation </a:t>
            </a:r>
            <a:endParaRPr lang="en-AU" sz="2600" b="1" dirty="0">
              <a:latin typeface="Helvetica Neue LT Com 95 Black" charset="0"/>
              <a:ea typeface="Helvetica Neue LT Com 95 Black" charset="0"/>
              <a:cs typeface="Helvetica Neue LT Com 95 Black" charset="0"/>
            </a:endParaRP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867172"/>
            <a:ext cx="619125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971600" y="3627264"/>
            <a:ext cx="6480720" cy="461665"/>
          </a:xfrm>
          <a:prstGeom prst="rect">
            <a:avLst/>
          </a:prstGeom>
        </p:spPr>
        <p:txBody>
          <a:bodyPr wrap="square">
            <a:spAutoFit/>
          </a:bodyPr>
          <a:lstStyle/>
          <a:p>
            <a:r>
              <a:rPr lang="en-AU" sz="2400" dirty="0">
                <a:latin typeface="Arial" panose="020B0604020202020204" pitchFamily="34" charset="0"/>
              </a:rPr>
              <a:t>Student snapshots</a:t>
            </a:r>
          </a:p>
        </p:txBody>
      </p:sp>
    </p:spTree>
    <p:extLst>
      <p:ext uri="{BB962C8B-B14F-4D97-AF65-F5344CB8AC3E}">
        <p14:creationId xmlns:p14="http://schemas.microsoft.com/office/powerpoint/2010/main" val="2193942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7" name="Picture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948490" y="4786315"/>
            <a:ext cx="1857375" cy="185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68152" y="2276872"/>
            <a:ext cx="8640960" cy="461665"/>
          </a:xfrm>
          <a:prstGeom prst="rect">
            <a:avLst/>
          </a:prstGeom>
          <a:noFill/>
        </p:spPr>
        <p:txBody>
          <a:bodyPr wrap="square" rtlCol="0">
            <a:spAutoFit/>
          </a:bodyPr>
          <a:lstStyle/>
          <a:p>
            <a:pPr algn="ctr"/>
            <a:r>
              <a:rPr lang="en-AU" sz="2400" dirty="0">
                <a:latin typeface="Arial" panose="020B0604020202020204" pitchFamily="34" charset="0"/>
              </a:rPr>
              <a:t>Thank you</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2320" y="5115235"/>
            <a:ext cx="1556792" cy="1556792"/>
          </a:xfrm>
          <a:prstGeom prst="rect">
            <a:avLst/>
          </a:prstGeom>
        </p:spPr>
      </p:pic>
      <p:sp>
        <p:nvSpPr>
          <p:cNvPr id="5" name="Text Box 2"/>
          <p:cNvSpPr txBox="1">
            <a:spLocks noChangeArrowheads="1"/>
          </p:cNvSpPr>
          <p:nvPr/>
        </p:nvSpPr>
        <p:spPr bwMode="auto">
          <a:xfrm>
            <a:off x="7812360" y="6645994"/>
            <a:ext cx="133164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107504" y="958488"/>
            <a:ext cx="8784976" cy="5909310"/>
          </a:xfrm>
          <a:prstGeom prst="rect">
            <a:avLst/>
          </a:prstGeom>
          <a:noFill/>
        </p:spPr>
        <p:txBody>
          <a:bodyPr wrap="square" rtlCol="0">
            <a:spAutoFit/>
          </a:bodyPr>
          <a:lstStyle/>
          <a:p>
            <a:r>
              <a:rPr lang="en-AU" sz="2400" dirty="0">
                <a:latin typeface="Arial" panose="020B0604020202020204" pitchFamily="34" charset="0"/>
              </a:rPr>
              <a:t>The disabling impact that mental illness can have on an individual is not always visible These learners often don’t receive the same understanding and empathy that people living with physical illnesses receive.</a:t>
            </a:r>
          </a:p>
          <a:p>
            <a:r>
              <a:rPr lang="en-AU" sz="2400" dirty="0">
                <a:latin typeface="Arial" panose="020B0604020202020204" pitchFamily="34" charset="0"/>
              </a:rPr>
              <a:t> </a:t>
            </a:r>
          </a:p>
          <a:p>
            <a:r>
              <a:rPr lang="en-AU" sz="2400" dirty="0">
                <a:latin typeface="Arial" panose="020B0604020202020204" pitchFamily="34" charset="0"/>
              </a:rPr>
              <a:t>The impact of moderate depression on a person’s life is comparable to the impact of severe asthma or deafness</a:t>
            </a:r>
          </a:p>
          <a:p>
            <a:r>
              <a:rPr lang="en-AU" sz="2400" dirty="0">
                <a:latin typeface="Arial" panose="020B0604020202020204" pitchFamily="34" charset="0"/>
              </a:rPr>
              <a:t> </a:t>
            </a:r>
          </a:p>
          <a:p>
            <a:r>
              <a:rPr lang="en-AU" sz="2400" dirty="0">
                <a:latin typeface="Arial" panose="020B0604020202020204" pitchFamily="34" charset="0"/>
              </a:rPr>
              <a:t>The impact of post-traumatic stress disorder on a person’s life is comparable to the impact of paraplegia</a:t>
            </a:r>
          </a:p>
          <a:p>
            <a:endParaRPr lang="en-AU" sz="2400" dirty="0">
              <a:latin typeface="Arial" panose="020B0604020202020204" pitchFamily="34" charset="0"/>
            </a:endParaRPr>
          </a:p>
          <a:p>
            <a:r>
              <a:rPr lang="en-AU" sz="2400" dirty="0">
                <a:latin typeface="Arial" panose="020B0604020202020204" pitchFamily="34" charset="0"/>
              </a:rPr>
              <a:t>The impact of Schizophrenia on a person’s life can be comparable to the impact of quadriplegia </a:t>
            </a:r>
          </a:p>
          <a:p>
            <a:pPr algn="r"/>
            <a:endParaRPr lang="en-AU" sz="2400" dirty="0">
              <a:latin typeface="Arial" panose="020B0604020202020204" pitchFamily="34" charset="0"/>
            </a:endParaRPr>
          </a:p>
          <a:p>
            <a:pPr algn="ctr"/>
            <a:r>
              <a:rPr lang="en-AU" sz="2400" i="1" dirty="0">
                <a:latin typeface="Arial" panose="020B0604020202020204" pitchFamily="34" charset="0"/>
              </a:rPr>
              <a:t>(Kitchener and </a:t>
            </a:r>
            <a:r>
              <a:rPr lang="en-AU" sz="2400" i="1" dirty="0" err="1">
                <a:latin typeface="Arial" panose="020B0604020202020204" pitchFamily="34" charset="0"/>
              </a:rPr>
              <a:t>Jorm</a:t>
            </a:r>
            <a:r>
              <a:rPr lang="en-AU" sz="2400" i="1" dirty="0">
                <a:latin typeface="Arial" panose="020B0604020202020204" pitchFamily="34" charset="0"/>
              </a:rPr>
              <a:t> (2002)</a:t>
            </a:r>
            <a:endParaRPr lang="en-US" altLang="en-US" sz="2400" i="1"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Invisible diversity</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395536" y="958488"/>
            <a:ext cx="8496944" cy="5016758"/>
          </a:xfrm>
          <a:prstGeom prst="rect">
            <a:avLst/>
          </a:prstGeom>
          <a:noFill/>
        </p:spPr>
        <p:txBody>
          <a:bodyPr wrap="square" rtlCol="0">
            <a:spAutoFit/>
          </a:bodyPr>
          <a:lstStyle/>
          <a:p>
            <a:pPr>
              <a:lnSpc>
                <a:spcPct val="150000"/>
              </a:lnSpc>
            </a:pPr>
            <a:r>
              <a:rPr lang="en-AU" sz="2400" dirty="0">
                <a:latin typeface="Arial" panose="020B0604020202020204" pitchFamily="34" charset="0"/>
              </a:rPr>
              <a:t>MIC identify these potential factors can impact on the mental health of Construction workers </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Work and employment conditions</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Relationships </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Attitudes towards help-seeking and stigmas </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Alcohol and drug use</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Sleep and physical activity</a:t>
            </a:r>
            <a:endParaRPr lang="en-US" altLang="en-US" sz="2400"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Mates in Construction</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7003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332656" y="296551"/>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511442" y="764704"/>
            <a:ext cx="8496944" cy="5663089"/>
          </a:xfrm>
          <a:prstGeom prst="rect">
            <a:avLst/>
          </a:prstGeom>
          <a:noFill/>
        </p:spPr>
        <p:txBody>
          <a:bodyPr wrap="square" rtlCol="0">
            <a:spAutoFit/>
          </a:bodyPr>
          <a:lstStyle/>
          <a:p>
            <a:endParaRPr lang="en-AU" sz="2400" dirty="0"/>
          </a:p>
          <a:p>
            <a:pPr marL="342900" lvl="0" indent="-342900">
              <a:spcAft>
                <a:spcPts val="1200"/>
              </a:spcAft>
              <a:buFont typeface="Arial" panose="020B0604020202020204" pitchFamily="34" charset="0"/>
              <a:buChar char="•"/>
            </a:pPr>
            <a:r>
              <a:rPr lang="en-AU" sz="2400" dirty="0">
                <a:latin typeface="Arial" panose="020B0604020202020204" pitchFamily="34" charset="0"/>
              </a:rPr>
              <a:t>Stigma and discrimination</a:t>
            </a:r>
          </a:p>
          <a:p>
            <a:pPr marL="342900" lvl="0" indent="-342900">
              <a:spcAft>
                <a:spcPts val="1200"/>
              </a:spcAft>
              <a:buFont typeface="Arial" panose="020B0604020202020204" pitchFamily="34" charset="0"/>
              <a:buChar char="•"/>
            </a:pPr>
            <a:r>
              <a:rPr lang="en-AU" sz="2400" dirty="0">
                <a:latin typeface="Arial" panose="020B0604020202020204" pitchFamily="34" charset="0"/>
              </a:rPr>
              <a:t>Physical wellbeing</a:t>
            </a:r>
          </a:p>
          <a:p>
            <a:pPr marL="342900" lvl="0" indent="-342900">
              <a:spcAft>
                <a:spcPts val="1200"/>
              </a:spcAft>
              <a:buFont typeface="Arial" panose="020B0604020202020204" pitchFamily="34" charset="0"/>
              <a:buChar char="•"/>
            </a:pPr>
            <a:r>
              <a:rPr lang="en-AU" sz="2400" dirty="0">
                <a:latin typeface="Arial" panose="020B0604020202020204" pitchFamily="34" charset="0"/>
              </a:rPr>
              <a:t>Relationships breakdown</a:t>
            </a:r>
          </a:p>
          <a:p>
            <a:pPr marL="342900" lvl="0" indent="-342900">
              <a:spcAft>
                <a:spcPts val="1200"/>
              </a:spcAft>
              <a:buFont typeface="Arial" panose="020B0604020202020204" pitchFamily="34" charset="0"/>
              <a:buChar char="•"/>
            </a:pPr>
            <a:r>
              <a:rPr lang="en-AU" sz="2400" dirty="0">
                <a:latin typeface="Arial" panose="020B0604020202020204" pitchFamily="34" charset="0"/>
              </a:rPr>
              <a:t>Social isolation</a:t>
            </a:r>
          </a:p>
          <a:p>
            <a:pPr marL="342900" lvl="0" indent="-342900">
              <a:spcAft>
                <a:spcPts val="1200"/>
              </a:spcAft>
              <a:buFont typeface="Arial" panose="020B0604020202020204" pitchFamily="34" charset="0"/>
              <a:buChar char="•"/>
            </a:pPr>
            <a:r>
              <a:rPr lang="en-AU" sz="2400" dirty="0">
                <a:latin typeface="Arial" panose="020B0604020202020204" pitchFamily="34" charset="0"/>
              </a:rPr>
              <a:t>Unemployment</a:t>
            </a:r>
          </a:p>
          <a:p>
            <a:pPr marL="342900" lvl="0" indent="-342900">
              <a:spcAft>
                <a:spcPts val="1200"/>
              </a:spcAft>
              <a:buFont typeface="Arial" panose="020B0604020202020204" pitchFamily="34" charset="0"/>
              <a:buChar char="•"/>
            </a:pPr>
            <a:r>
              <a:rPr lang="en-AU" sz="2400" dirty="0">
                <a:latin typeface="Arial" panose="020B0604020202020204" pitchFamily="34" charset="0"/>
              </a:rPr>
              <a:t>Poverty: financial hardship and welfare reliance </a:t>
            </a:r>
          </a:p>
          <a:p>
            <a:pPr marL="342900" lvl="0" indent="-342900">
              <a:spcAft>
                <a:spcPts val="1200"/>
              </a:spcAft>
              <a:buFont typeface="Arial" panose="020B0604020202020204" pitchFamily="34" charset="0"/>
              <a:buChar char="•"/>
            </a:pPr>
            <a:r>
              <a:rPr lang="en-AU" sz="2400" dirty="0">
                <a:latin typeface="Arial" panose="020B0604020202020204" pitchFamily="34" charset="0"/>
              </a:rPr>
              <a:t>Lost opportunity: interrupted education and missed opportunities for training as a result of periods of being unwell</a:t>
            </a:r>
          </a:p>
          <a:p>
            <a:pPr marL="342900" indent="-342900">
              <a:spcAft>
                <a:spcPts val="1200"/>
              </a:spcAft>
              <a:buFont typeface="Arial" panose="020B0604020202020204" pitchFamily="34" charset="0"/>
              <a:buChar char="•"/>
            </a:pPr>
            <a:r>
              <a:rPr lang="en-AU" sz="2400" dirty="0">
                <a:latin typeface="Arial" panose="020B0604020202020204" pitchFamily="34" charset="0"/>
              </a:rPr>
              <a:t>Drug and alcohol abuse</a:t>
            </a:r>
            <a:endParaRPr lang="en-US" altLang="en-US" sz="2400"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72008" y="-52355"/>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800" b="1" dirty="0">
                <a:latin typeface="Helvetica Neue LT Com 95 Black" charset="0"/>
                <a:ea typeface="Helvetica Neue LT Com 95 Black" charset="0"/>
                <a:cs typeface="Helvetica Neue LT Com 95 Black" charset="0"/>
              </a:rPr>
              <a:t>“At risk” Trade student vulnerabilities</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168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136379" y="980385"/>
            <a:ext cx="8496944" cy="4801314"/>
          </a:xfrm>
          <a:prstGeom prst="rect">
            <a:avLst/>
          </a:prstGeom>
          <a:noFill/>
        </p:spPr>
        <p:txBody>
          <a:bodyPr wrap="square" rtlCol="0">
            <a:spAutoFit/>
          </a:bodyPr>
          <a:lstStyle/>
          <a:p>
            <a:pPr>
              <a:lnSpc>
                <a:spcPct val="150000"/>
              </a:lnSpc>
            </a:pPr>
            <a:r>
              <a:rPr lang="en-AU" sz="2400" dirty="0">
                <a:latin typeface="Arial" panose="020B0604020202020204" pitchFamily="34" charset="0"/>
              </a:rPr>
              <a:t>Adults experiencing the effects of past or current trauma may display such symptoms as difficulty beginning new tasks, blame, guilt, concern for safety, depression, inability to trust (especially those in power), fear of risk taking, disturbed sleep, eroded self-esteem/confidence, inability to concentrate, or panic attack.</a:t>
            </a:r>
          </a:p>
          <a:p>
            <a:r>
              <a:rPr lang="en-AU" sz="2400" dirty="0">
                <a:latin typeface="Arial" panose="020B0604020202020204" pitchFamily="34" charset="0"/>
              </a:rPr>
              <a:t> </a:t>
            </a:r>
          </a:p>
          <a:p>
            <a:r>
              <a:rPr lang="en-AU" sz="2400" dirty="0">
                <a:latin typeface="Arial" panose="020B0604020202020204" pitchFamily="34" charset="0"/>
              </a:rPr>
              <a:t>(</a:t>
            </a:r>
            <a:r>
              <a:rPr lang="en-AU" sz="2400" dirty="0" err="1">
                <a:latin typeface="Arial" panose="020B0604020202020204" pitchFamily="34" charset="0"/>
              </a:rPr>
              <a:t>Mojab</a:t>
            </a:r>
            <a:r>
              <a:rPr lang="en-AU" sz="2400" dirty="0">
                <a:latin typeface="Arial" panose="020B0604020202020204" pitchFamily="34" charset="0"/>
              </a:rPr>
              <a:t> and McDonald 2001). </a:t>
            </a:r>
          </a:p>
          <a:p>
            <a:endParaRPr lang="en-US" altLang="en-US" sz="2400"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27265" y="0"/>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Trauma and Effects on Learning</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168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492896"/>
            <a:ext cx="8496944" cy="2677656"/>
          </a:xfrm>
          <a:prstGeom prst="rect">
            <a:avLst/>
          </a:prstGeom>
          <a:noFill/>
        </p:spPr>
        <p:txBody>
          <a:bodyPr wrap="square" rtlCol="0">
            <a:spAutoFit/>
          </a:bodyPr>
          <a:lstStyle/>
          <a:p>
            <a:pPr>
              <a:lnSpc>
                <a:spcPct val="150000"/>
              </a:lnSpc>
            </a:pPr>
            <a:r>
              <a:rPr lang="en-AU" sz="2800" dirty="0">
                <a:latin typeface="Arial" panose="020B0604020202020204" pitchFamily="34" charset="0"/>
              </a:rPr>
              <a:t>How is TAFE Skillstech responding to the increased prevalence of learners reporting mental health issues to staff and/or presenting with traumatic history/experiences?</a:t>
            </a:r>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Proactive and collaborative</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417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83096"/>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395536" y="958488"/>
            <a:ext cx="8496944" cy="5601533"/>
          </a:xfrm>
          <a:prstGeom prst="rect">
            <a:avLst/>
          </a:prstGeom>
          <a:noFill/>
        </p:spPr>
        <p:txBody>
          <a:bodyPr wrap="square" rtlCol="0">
            <a:spAutoFit/>
          </a:bodyPr>
          <a:lstStyle/>
          <a:p>
            <a:r>
              <a:rPr lang="en-AU" sz="2400" dirty="0">
                <a:latin typeface="Arial" panose="020B0604020202020204" pitchFamily="34" charset="0"/>
              </a:rPr>
              <a:t> </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possible impacts of mental health issues on an individual</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potential barriers a learner with mental health issues may face in accessing learning</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how to create a ‘mental health friendly’ learning organisation </a:t>
            </a:r>
          </a:p>
          <a:p>
            <a:pPr marL="342900" indent="-342900">
              <a:lnSpc>
                <a:spcPct val="150000"/>
              </a:lnSpc>
              <a:spcAft>
                <a:spcPts val="1200"/>
              </a:spcAft>
              <a:buFont typeface="Arial" panose="020B0604020202020204" pitchFamily="34" charset="0"/>
              <a:buChar char="•"/>
            </a:pPr>
            <a:r>
              <a:rPr lang="en-AU" sz="2400" dirty="0">
                <a:latin typeface="Arial" panose="020B0604020202020204" pitchFamily="34" charset="0"/>
              </a:rPr>
              <a:t>inclusive strategies for accommodating the needs of all learners</a:t>
            </a:r>
            <a:endParaRPr lang="en-US" altLang="en-US" sz="2400" dirty="0">
              <a:latin typeface="Arial" panose="020B0604020202020204" pitchFamily="34" charset="0"/>
            </a:endParaRPr>
          </a:p>
          <a:p>
            <a:pPr marL="285750" indent="-285750">
              <a:buFont typeface="Arial" panose="020B0604020202020204" pitchFamily="34" charset="0"/>
              <a:buChar char="•"/>
            </a:pPr>
            <a:endParaRPr lang="en-US" altLang="en-US" sz="2400"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Trade educators at the forefront</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168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sp>
        <p:nvSpPr>
          <p:cNvPr id="2" name="TextBox 1"/>
          <p:cNvSpPr txBox="1"/>
          <p:nvPr/>
        </p:nvSpPr>
        <p:spPr>
          <a:xfrm>
            <a:off x="512168" y="1156097"/>
            <a:ext cx="8496944" cy="4985980"/>
          </a:xfrm>
          <a:prstGeom prst="rect">
            <a:avLst/>
          </a:prstGeom>
          <a:noFill/>
        </p:spPr>
        <p:txBody>
          <a:bodyPr wrap="square" rtlCol="0">
            <a:spAutoFit/>
          </a:bodyPr>
          <a:lstStyle/>
          <a:p>
            <a:endParaRPr lang="en-AU" sz="2400" dirty="0">
              <a:latin typeface="Arial" panose="020B0604020202020204" pitchFamily="34" charset="0"/>
            </a:endParaRPr>
          </a:p>
          <a:p>
            <a:pPr>
              <a:lnSpc>
                <a:spcPct val="150000"/>
              </a:lnSpc>
            </a:pPr>
            <a:r>
              <a:rPr lang="en-AU" sz="2400" dirty="0">
                <a:latin typeface="Arial" panose="020B0604020202020204" pitchFamily="34" charset="0"/>
              </a:rPr>
              <a:t>All Learners with mental health issues:</a:t>
            </a:r>
          </a:p>
          <a:p>
            <a:pPr marL="342900" indent="-342900">
              <a:lnSpc>
                <a:spcPct val="150000"/>
              </a:lnSpc>
              <a:buFont typeface="Arial" panose="020B0604020202020204" pitchFamily="34" charset="0"/>
              <a:buChar char="•"/>
            </a:pPr>
            <a:r>
              <a:rPr lang="en-AU" sz="2400" dirty="0">
                <a:latin typeface="Arial" panose="020B0604020202020204" pitchFamily="34" charset="0"/>
              </a:rPr>
              <a:t>have an intellectual disability		</a:t>
            </a:r>
          </a:p>
          <a:p>
            <a:pPr marL="342900" indent="-342900">
              <a:lnSpc>
                <a:spcPct val="150000"/>
              </a:lnSpc>
              <a:buFont typeface="Arial" panose="020B0604020202020204" pitchFamily="34" charset="0"/>
              <a:buChar char="•"/>
            </a:pPr>
            <a:r>
              <a:rPr lang="en-AU" sz="2400" dirty="0">
                <a:latin typeface="Arial" panose="020B0604020202020204" pitchFamily="34" charset="0"/>
              </a:rPr>
              <a:t>are dangerous and violent</a:t>
            </a:r>
          </a:p>
          <a:p>
            <a:pPr marL="342900" indent="-342900">
              <a:lnSpc>
                <a:spcPct val="150000"/>
              </a:lnSpc>
              <a:buFont typeface="Arial" panose="020B0604020202020204" pitchFamily="34" charset="0"/>
              <a:buChar char="•"/>
            </a:pPr>
            <a:r>
              <a:rPr lang="en-AU" sz="2400" dirty="0">
                <a:latin typeface="Arial" panose="020B0604020202020204" pitchFamily="34" charset="0"/>
              </a:rPr>
              <a:t>are behaviourally difficult</a:t>
            </a:r>
          </a:p>
          <a:p>
            <a:pPr marL="342900" indent="-342900">
              <a:lnSpc>
                <a:spcPct val="150000"/>
              </a:lnSpc>
              <a:buFont typeface="Arial" panose="020B0604020202020204" pitchFamily="34" charset="0"/>
              <a:buChar char="•"/>
            </a:pPr>
            <a:r>
              <a:rPr lang="en-AU" sz="2400" dirty="0">
                <a:latin typeface="Arial" panose="020B0604020202020204" pitchFamily="34" charset="0"/>
              </a:rPr>
              <a:t>are not able to learn</a:t>
            </a:r>
          </a:p>
          <a:p>
            <a:pPr marL="342900" indent="-342900">
              <a:lnSpc>
                <a:spcPct val="150000"/>
              </a:lnSpc>
              <a:buFont typeface="Arial" panose="020B0604020202020204" pitchFamily="34" charset="0"/>
              <a:buChar char="•"/>
            </a:pPr>
            <a:r>
              <a:rPr lang="en-AU" sz="2400" dirty="0">
                <a:latin typeface="Arial" panose="020B0604020202020204" pitchFamily="34" charset="0"/>
              </a:rPr>
              <a:t>should be on sick leave</a:t>
            </a:r>
          </a:p>
          <a:p>
            <a:pPr marL="342900" indent="-342900">
              <a:lnSpc>
                <a:spcPct val="150000"/>
              </a:lnSpc>
              <a:buFont typeface="Arial" panose="020B0604020202020204" pitchFamily="34" charset="0"/>
              <a:buChar char="•"/>
            </a:pPr>
            <a:r>
              <a:rPr lang="en-AU" sz="2400" dirty="0">
                <a:latin typeface="Arial" panose="020B0604020202020204" pitchFamily="34" charset="0"/>
              </a:rPr>
              <a:t>are a risk on a worksite</a:t>
            </a:r>
          </a:p>
          <a:p>
            <a:pPr marL="285750" indent="-285750">
              <a:buFont typeface="Arial" panose="020B0604020202020204" pitchFamily="34" charset="0"/>
              <a:buChar char="•"/>
            </a:pPr>
            <a:endParaRPr lang="en-US" altLang="en-US" sz="2400" dirty="0">
              <a:latin typeface="Arial" panose="020B0604020202020204" pitchFamily="34" charset="0"/>
            </a:endParaRPr>
          </a:p>
          <a:p>
            <a:endParaRPr lang="en-AU"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AU" sz="2800" b="1" dirty="0"/>
          </a:p>
          <a:p>
            <a:pPr lvl="1"/>
            <a:r>
              <a:rPr lang="en-AU" sz="2800" b="1" dirty="0">
                <a:latin typeface="Helvetica Neue LT Com 95 Black" charset="0"/>
                <a:ea typeface="Helvetica Neue LT Com 95 Black" charset="0"/>
                <a:cs typeface="Helvetica Neue LT Com 95 Black" charset="0"/>
              </a:rPr>
              <a:t>Debunking Teacher Perceptions</a:t>
            </a:r>
          </a:p>
          <a:p>
            <a:pPr lvl="1"/>
            <a:endParaRPr lang="en-AU" sz="2800" b="1" dirty="0">
              <a:latin typeface="Helvetica Neue LT Com 95 Black" charset="0"/>
              <a:ea typeface="Helvetica Neue LT Com 95 Black" charset="0"/>
              <a:cs typeface="Helvetica Neue LT Com 95 Black" charset="0"/>
            </a:endParaRP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1688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1204238" y="257572"/>
            <a:ext cx="11176000" cy="6096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latin typeface="Arial" panose="020B0604020202020204" pitchFamily="34" charset="0"/>
                <a:cs typeface="Arial" panose="020B0604020202020204" pitchFamily="34" charset="0"/>
              </a:rPr>
              <a:t>HEADING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320" y="5157192"/>
            <a:ext cx="1556792" cy="1556792"/>
          </a:xfrm>
          <a:prstGeom prst="rect">
            <a:avLst/>
          </a:prstGeom>
        </p:spPr>
      </p:pic>
      <p:sp>
        <p:nvSpPr>
          <p:cNvPr id="8" name="Rectangle 7"/>
          <p:cNvSpPr/>
          <p:nvPr/>
        </p:nvSpPr>
        <p:spPr>
          <a:xfrm>
            <a:off x="0" y="-27383"/>
            <a:ext cx="9144000" cy="720079"/>
          </a:xfrm>
          <a:prstGeom prst="rect">
            <a:avLst/>
          </a:prstGeom>
          <a:solidFill>
            <a:srgbClr val="DB2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AU" sz="2800" b="1" dirty="0">
                <a:latin typeface="Helvetica Neue LT Com 95 Black" charset="0"/>
                <a:ea typeface="Helvetica Neue LT Com 95 Black" charset="0"/>
                <a:cs typeface="Helvetica Neue LT Com 95 Black" charset="0"/>
              </a:rPr>
              <a:t>Our ‘mental health friendly’ learning environment</a:t>
            </a:r>
          </a:p>
        </p:txBody>
      </p:sp>
      <p:sp>
        <p:nvSpPr>
          <p:cNvPr id="9" name="Text Box 2"/>
          <p:cNvSpPr txBox="1">
            <a:spLocks noChangeArrowheads="1"/>
          </p:cNvSpPr>
          <p:nvPr/>
        </p:nvSpPr>
        <p:spPr bwMode="auto">
          <a:xfrm>
            <a:off x="7837040" y="6645994"/>
            <a:ext cx="1306960" cy="2120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800" b="0" i="0" u="none" strike="noStrike" cap="none" normalizeH="0" baseline="0" dirty="0">
                <a:ln>
                  <a:noFill/>
                </a:ln>
                <a:solidFill>
                  <a:srgbClr val="000000"/>
                </a:solidFill>
                <a:effectLst/>
                <a:latin typeface="Calibri" panose="020F0502020204030204" pitchFamily="34" charset="0"/>
              </a:rPr>
              <a:t>RTO 0275 CRICOS 03020E</a:t>
            </a:r>
            <a:endParaRPr kumimoji="0" lang="en-GB" altLang="en-US" sz="800" b="0" i="0" u="none" strike="noStrike" cap="none" normalizeH="0" baseline="0" dirty="0">
              <a:ln>
                <a:noFill/>
              </a:ln>
              <a:solidFill>
                <a:srgbClr val="000000"/>
              </a:solidFill>
              <a:effectLst/>
              <a:latin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898234" y="1124744"/>
            <a:ext cx="6606480" cy="4240392"/>
          </a:xfrm>
          <a:prstGeom prst="rect">
            <a:avLst/>
          </a:prstGeom>
        </p:spPr>
        <p:txBody>
          <a:bodyPr wrap="square">
            <a:spAutoFit/>
          </a:bodyPr>
          <a:lstStyle/>
          <a:p>
            <a:endParaRPr lang="en-AU" dirty="0">
              <a:latin typeface="Arial" panose="020B0604020202020204" pitchFamily="34" charset="0"/>
            </a:endParaRPr>
          </a:p>
          <a:p>
            <a:pPr marL="457200" indent="-457200">
              <a:lnSpc>
                <a:spcPct val="150000"/>
              </a:lnSpc>
              <a:spcAft>
                <a:spcPts val="1200"/>
              </a:spcAft>
              <a:buFont typeface="+mj-lt"/>
              <a:buAutoNum type="arabicPeriod"/>
            </a:pPr>
            <a:r>
              <a:rPr lang="en-AU" sz="2400" dirty="0">
                <a:latin typeface="Arial" panose="020B0604020202020204" pitchFamily="34" charset="0"/>
              </a:rPr>
              <a:t>Educator/Student Relationship</a:t>
            </a:r>
          </a:p>
          <a:p>
            <a:pPr marL="457200" indent="-457200">
              <a:lnSpc>
                <a:spcPct val="150000"/>
              </a:lnSpc>
              <a:spcAft>
                <a:spcPts val="1200"/>
              </a:spcAft>
              <a:buFont typeface="+mj-lt"/>
              <a:buAutoNum type="arabicPeriod"/>
            </a:pPr>
            <a:r>
              <a:rPr lang="en-AU" sz="2400" dirty="0">
                <a:latin typeface="Arial" panose="020B0604020202020204" pitchFamily="34" charset="0"/>
              </a:rPr>
              <a:t>Communication Skills</a:t>
            </a:r>
          </a:p>
          <a:p>
            <a:pPr marL="457200" indent="-457200">
              <a:lnSpc>
                <a:spcPct val="150000"/>
              </a:lnSpc>
              <a:spcAft>
                <a:spcPts val="1200"/>
              </a:spcAft>
              <a:buFont typeface="+mj-lt"/>
              <a:buAutoNum type="arabicPeriod"/>
            </a:pPr>
            <a:r>
              <a:rPr lang="en-AU" sz="2400" dirty="0">
                <a:latin typeface="Arial" panose="020B0604020202020204" pitchFamily="34" charset="0"/>
              </a:rPr>
              <a:t>Boundaries</a:t>
            </a:r>
          </a:p>
          <a:p>
            <a:pPr marL="457200" indent="-457200">
              <a:lnSpc>
                <a:spcPct val="150000"/>
              </a:lnSpc>
              <a:spcAft>
                <a:spcPts val="1200"/>
              </a:spcAft>
              <a:buFont typeface="+mj-lt"/>
              <a:buAutoNum type="arabicPeriod"/>
            </a:pPr>
            <a:r>
              <a:rPr lang="en-AU" sz="2400" dirty="0">
                <a:latin typeface="Arial" panose="020B0604020202020204" pitchFamily="34" charset="0"/>
              </a:rPr>
              <a:t>Understanding who can help/Referral Pathways</a:t>
            </a:r>
          </a:p>
          <a:p>
            <a:pPr marL="457200" indent="-457200">
              <a:lnSpc>
                <a:spcPct val="150000"/>
              </a:lnSpc>
              <a:spcAft>
                <a:spcPts val="1200"/>
              </a:spcAft>
              <a:buFont typeface="+mj-lt"/>
              <a:buAutoNum type="arabicPeriod"/>
            </a:pPr>
            <a:r>
              <a:rPr lang="en-AU" sz="2400" dirty="0">
                <a:latin typeface="Arial" panose="020B0604020202020204" pitchFamily="34" charset="0"/>
              </a:rPr>
              <a:t>Self-Care</a:t>
            </a:r>
          </a:p>
        </p:txBody>
      </p:sp>
    </p:spTree>
    <p:extLst>
      <p:ext uri="{BB962C8B-B14F-4D97-AF65-F5344CB8AC3E}">
        <p14:creationId xmlns:p14="http://schemas.microsoft.com/office/powerpoint/2010/main" val="2103957857"/>
      </p:ext>
    </p:extLst>
  </p:cSld>
  <p:clrMapOvr>
    <a:masterClrMapping/>
  </p:clrMapOvr>
</p:sld>
</file>

<file path=ppt/theme/theme1.xml><?xml version="1.0" encoding="utf-8"?>
<a:theme xmlns:a="http://schemas.openxmlformats.org/drawingml/2006/main" name="GCIT Power Point 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ster Brand PPT" id="{80898227-D2D5-4118-B6A6-8ACFFFBA5883}" vid="{787F83FA-9639-41CF-8C48-31B92B3744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3410A7931EB043B78FA84BB1B15DF0" ma:contentTypeVersion="2" ma:contentTypeDescription="Create a new document." ma:contentTypeScope="" ma:versionID="3856983548a29d367670bd7c7d7adffd">
  <xsd:schema xmlns:xsd="http://www.w3.org/2001/XMLSchema" xmlns:xs="http://www.w3.org/2001/XMLSchema" xmlns:p="http://schemas.microsoft.com/office/2006/metadata/properties" xmlns:ns1="http://schemas.microsoft.com/sharepoint/v3" targetNamespace="http://schemas.microsoft.com/office/2006/metadata/properties" ma:root="true" ma:fieldsID="ca2d0c3296eb6a936ac192b3c3932941"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307E8A-64EC-4BA5-A798-CABEC7C7DEEB}">
  <ds:schemaRefs>
    <ds:schemaRef ds:uri="http://schemas.microsoft.com/sharepoint/v3/contenttype/forms"/>
  </ds:schemaRefs>
</ds:datastoreItem>
</file>

<file path=customXml/itemProps2.xml><?xml version="1.0" encoding="utf-8"?>
<ds:datastoreItem xmlns:ds="http://schemas.openxmlformats.org/officeDocument/2006/customXml" ds:itemID="{8D93DD53-D7B4-49F2-8960-0B129F78853A}">
  <ds:schemaRefs>
    <ds:schemaRef ds:uri="http://schemas.openxmlformats.org/package/2006/metadata/core-properties"/>
    <ds:schemaRef ds:uri="http://purl.org/dc/elements/1.1/"/>
    <ds:schemaRef ds:uri="http://schemas.microsoft.com/office/infopath/2007/PartnerControls"/>
    <ds:schemaRef ds:uri="http://purl.org/dc/dcmitype/"/>
    <ds:schemaRef ds:uri="http://schemas.microsoft.com/office/2006/documentManagement/types"/>
    <ds:schemaRef ds:uri="http://schemas.microsoft.com/sharepoint/v3"/>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EBA21EBF-1F6D-4CF0-9D97-146EF0F37F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Master Brand PPT 16_9</Template>
  <TotalTime>621</TotalTime>
  <Words>690</Words>
  <Application>Microsoft Office PowerPoint</Application>
  <PresentationFormat>On-screen Show (4:3)</PresentationFormat>
  <Paragraphs>173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Helvetica Neue LT Com 95 Black</vt:lpstr>
      <vt:lpstr>HelveticaNeue-Light</vt:lpstr>
      <vt:lpstr>GCIT Power Point Green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 SANTIS, Louise</dc:creator>
  <cp:keywords>TP-085;TAFE QLD GC Powerpoint Presentation Template Green; Powerpoint presentation</cp:keywords>
  <cp:lastModifiedBy>Peter Lale</cp:lastModifiedBy>
  <cp:revision>87</cp:revision>
  <cp:lastPrinted>2018-11-20T04:16:18Z</cp:lastPrinted>
  <dcterms:created xsi:type="dcterms:W3CDTF">2017-08-28T02:06:35Z</dcterms:created>
  <dcterms:modified xsi:type="dcterms:W3CDTF">2018-11-29T01:09:31Z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0x010100B73410A7931EB043B78FA84BB1B15DF0</vt:lpwstr>
  </property>
</Properties>
</file>