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2" r:id="rId2"/>
    <p:sldId id="273" r:id="rId3"/>
    <p:sldId id="274" r:id="rId4"/>
    <p:sldId id="275" r:id="rId5"/>
    <p:sldId id="276" r:id="rId6"/>
    <p:sldId id="277" r:id="rId7"/>
    <p:sldId id="278" r:id="rId8"/>
    <p:sldId id="279" r:id="rId9"/>
    <p:sldId id="280" r:id="rId10"/>
    <p:sldId id="289"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7107214-90F6-418F-B2A4-2B3AFD56569E}" type="datetime1">
              <a:rPr lang="en-US" smtClean="0"/>
              <a:t>12/3/2018</a:t>
            </a:fld>
            <a:endParaRPr lang="en-US" dirty="0"/>
          </a:p>
        </p:txBody>
      </p:sp>
      <p:sp>
        <p:nvSpPr>
          <p:cNvPr id="19" name="Footer Placeholder 18"/>
          <p:cNvSpPr>
            <a:spLocks noGrp="1"/>
          </p:cNvSpPr>
          <p:nvPr>
            <p:ph type="ftr" sz="quarter" idx="11"/>
          </p:nvPr>
        </p:nvSpPr>
        <p:spPr/>
        <p:txBody>
          <a:bodyPr/>
          <a:lstStyle/>
          <a:p>
            <a:r>
              <a:rPr lang="en-AU" dirty="0"/>
              <a:t>Robert Lawson - 2017 Churchill Fellow</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0C7401-B8F3-48CB-8BED-665FB9866A05}" type="datetime1">
              <a:rPr lang="en-US" smtClean="0"/>
              <a:t>12/3/2018</a:t>
            </a:fld>
            <a:endParaRPr lang="en-US" dirty="0"/>
          </a:p>
        </p:txBody>
      </p:sp>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41CBCB-C493-4C80-B149-C38F650B921C}" type="datetime1">
              <a:rPr lang="en-US" smtClean="0"/>
              <a:t>12/3/2018</a:t>
            </a:fld>
            <a:endParaRPr lang="en-US" dirty="0"/>
          </a:p>
        </p:txBody>
      </p:sp>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F48142-8FAE-4748-B25A-1E257907D803}" type="datetime1">
              <a:rPr lang="en-US" smtClean="0"/>
              <a:t>12/3/2018</a:t>
            </a:fld>
            <a:endParaRPr lang="en-US" dirty="0"/>
          </a:p>
        </p:txBody>
      </p:sp>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3F5FC0E-44AD-4229-8401-FFDC0A458A0A}" type="datetime1">
              <a:rPr lang="en-US" smtClean="0"/>
              <a:t>12/3/2018</a:t>
            </a:fld>
            <a:endParaRPr lang="en-US" dirty="0"/>
          </a:p>
        </p:txBody>
      </p:sp>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711302-88E6-4247-9CA0-A13D11D1B13E}" type="datetime1">
              <a:rPr lang="en-US" smtClean="0"/>
              <a:t>12/3/2018</a:t>
            </a:fld>
            <a:endParaRPr lang="en-US" dirty="0"/>
          </a:p>
        </p:txBody>
      </p:sp>
      <p:sp>
        <p:nvSpPr>
          <p:cNvPr id="6" name="Footer Placeholder 5"/>
          <p:cNvSpPr>
            <a:spLocks noGrp="1"/>
          </p:cNvSpPr>
          <p:nvPr>
            <p:ph type="ftr" sz="quarter" idx="11"/>
          </p:nvPr>
        </p:nvSpPr>
        <p:spPr/>
        <p:txBody>
          <a:bodyPr/>
          <a:lstStyle/>
          <a:p>
            <a:r>
              <a:rPr lang="en-AU" dirty="0"/>
              <a:t>Robert Lawson - 2017 Churchill Fellow</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F51228F-448F-4591-A0A9-62595641B4E2}" type="datetime1">
              <a:rPr lang="en-US" smtClean="0"/>
              <a:t>12/3/2018</a:t>
            </a:fld>
            <a:endParaRPr lang="en-US" dirty="0"/>
          </a:p>
        </p:txBody>
      </p:sp>
      <p:sp>
        <p:nvSpPr>
          <p:cNvPr id="8" name="Footer Placeholder 7"/>
          <p:cNvSpPr>
            <a:spLocks noGrp="1"/>
          </p:cNvSpPr>
          <p:nvPr>
            <p:ph type="ftr" sz="quarter" idx="11"/>
          </p:nvPr>
        </p:nvSpPr>
        <p:spPr/>
        <p:txBody>
          <a:bodyPr/>
          <a:lstStyle/>
          <a:p>
            <a:r>
              <a:rPr lang="en-AU" dirty="0"/>
              <a:t>Robert Lawson - 2017 Churchill Fellow</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C0F7D54-9417-4626-80D1-9D5EAC40DA72}" type="datetime1">
              <a:rPr lang="en-US" smtClean="0"/>
              <a:t>12/3/2018</a:t>
            </a:fld>
            <a:endParaRPr lang="en-US" dirty="0"/>
          </a:p>
        </p:txBody>
      </p:sp>
      <p:sp>
        <p:nvSpPr>
          <p:cNvPr id="4" name="Footer Placeholder 3"/>
          <p:cNvSpPr>
            <a:spLocks noGrp="1"/>
          </p:cNvSpPr>
          <p:nvPr>
            <p:ph type="ftr" sz="quarter" idx="11"/>
          </p:nvPr>
        </p:nvSpPr>
        <p:spPr/>
        <p:txBody>
          <a:bodyPr/>
          <a:lstStyle/>
          <a:p>
            <a:r>
              <a:rPr lang="en-AU" dirty="0"/>
              <a:t>Robert Lawson - 2017 Churchill Fellow</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E88AB-BF5C-4BDF-B37B-8DA0011890D1}" type="datetime1">
              <a:rPr lang="en-US" smtClean="0"/>
              <a:t>12/3/2018</a:t>
            </a:fld>
            <a:endParaRPr lang="en-US" dirty="0"/>
          </a:p>
        </p:txBody>
      </p:sp>
      <p:sp>
        <p:nvSpPr>
          <p:cNvPr id="3" name="Footer Placeholder 2"/>
          <p:cNvSpPr>
            <a:spLocks noGrp="1"/>
          </p:cNvSpPr>
          <p:nvPr>
            <p:ph type="ftr" sz="quarter" idx="11"/>
          </p:nvPr>
        </p:nvSpPr>
        <p:spPr/>
        <p:txBody>
          <a:bodyPr/>
          <a:lstStyle/>
          <a:p>
            <a:r>
              <a:rPr lang="en-AU" dirty="0"/>
              <a:t>Robert Lawson - 2017 Churchill Fellow</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E150533C-6E94-442D-8379-34776EEBE906}" type="datetime1">
              <a:rPr lang="en-US" smtClean="0"/>
              <a:t>12/3/2018</a:t>
            </a:fld>
            <a:endParaRPr lang="en-US" dirty="0"/>
          </a:p>
        </p:txBody>
      </p:sp>
      <p:sp>
        <p:nvSpPr>
          <p:cNvPr id="6" name="Footer Placeholder 5"/>
          <p:cNvSpPr>
            <a:spLocks noGrp="1"/>
          </p:cNvSpPr>
          <p:nvPr>
            <p:ph type="ftr" sz="quarter" idx="11"/>
          </p:nvPr>
        </p:nvSpPr>
        <p:spPr/>
        <p:txBody>
          <a:bodyPr/>
          <a:lstStyle/>
          <a:p>
            <a:r>
              <a:rPr lang="en-AU" dirty="0"/>
              <a:t>Robert Lawson - 2017 Churchill Fellow</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C0BBC2A4-4344-4A0C-8877-1EC9E5B6DC72}" type="datetime1">
              <a:rPr lang="en-US" smtClean="0"/>
              <a:t>12/3/2018</a:t>
            </a:fld>
            <a:endParaRPr lang="en-US" dirty="0"/>
          </a:p>
        </p:txBody>
      </p:sp>
      <p:sp>
        <p:nvSpPr>
          <p:cNvPr id="6" name="Footer Placeholder 5"/>
          <p:cNvSpPr>
            <a:spLocks noGrp="1"/>
          </p:cNvSpPr>
          <p:nvPr>
            <p:ph type="ftr" sz="quarter" idx="11"/>
          </p:nvPr>
        </p:nvSpPr>
        <p:spPr/>
        <p:txBody>
          <a:bodyPr/>
          <a:lstStyle/>
          <a:p>
            <a:r>
              <a:rPr lang="en-AU" dirty="0"/>
              <a:t>Robert Lawson - 2017 Churchill Fellow</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2BDDB2A5-85DF-4663-B2A6-3C819BDB6489}" type="datetime1">
              <a:rPr lang="en-US" smtClean="0"/>
              <a:t>12/3/2018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AU" dirty="0"/>
              <a:t>Robert Lawson - 2017 Churchill Fellow</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Transition from school to work for students with disability</a:t>
            </a:r>
          </a:p>
        </p:txBody>
      </p:sp>
      <p:sp>
        <p:nvSpPr>
          <p:cNvPr id="5" name="Subtitle 4"/>
          <p:cNvSpPr>
            <a:spLocks noGrp="1"/>
          </p:cNvSpPr>
          <p:nvPr>
            <p:ph type="subTitle" idx="1"/>
          </p:nvPr>
        </p:nvSpPr>
        <p:spPr>
          <a:xfrm>
            <a:off x="711200" y="3581400"/>
            <a:ext cx="10472928" cy="1399736"/>
          </a:xfrm>
        </p:spPr>
        <p:txBody>
          <a:bodyPr/>
          <a:lstStyle/>
          <a:p>
            <a:pPr algn="l"/>
            <a:r>
              <a:rPr lang="en-US" dirty="0">
                <a:latin typeface="Arial" panose="020B0604020202020204" pitchFamily="34" charset="0"/>
                <a:cs typeface="Arial" panose="020B0604020202020204" pitchFamily="34" charset="0"/>
              </a:rPr>
              <a:t>Robert Lawson</a:t>
            </a:r>
          </a:p>
          <a:p>
            <a:pPr algn="l"/>
            <a:r>
              <a:rPr lang="en-US" dirty="0">
                <a:latin typeface="Arial" panose="020B0604020202020204" pitchFamily="34" charset="0"/>
                <a:cs typeface="Arial" panose="020B0604020202020204" pitchFamily="34" charset="0"/>
              </a:rPr>
              <a:t>2017 Churchill Fellow</a:t>
            </a:r>
          </a:p>
        </p:txBody>
      </p:sp>
      <p:pic>
        <p:nvPicPr>
          <p:cNvPr id="3" name="Picture 2"/>
          <p:cNvPicPr>
            <a:picLocks noChangeAspect="1"/>
          </p:cNvPicPr>
          <p:nvPr/>
        </p:nvPicPr>
        <p:blipFill>
          <a:blip r:embed="rId3"/>
          <a:stretch>
            <a:fillRect/>
          </a:stretch>
        </p:blipFill>
        <p:spPr>
          <a:xfrm>
            <a:off x="9905954" y="4450738"/>
            <a:ext cx="1066892" cy="1060796"/>
          </a:xfrm>
          <a:prstGeom prst="rect">
            <a:avLst/>
          </a:prstGeom>
        </p:spPr>
      </p:pic>
      <p:sp>
        <p:nvSpPr>
          <p:cNvPr id="2" name="Footer Placeholder 1"/>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Global Disability Innovation Hub</a:t>
            </a:r>
          </a:p>
        </p:txBody>
      </p:sp>
      <p:sp>
        <p:nvSpPr>
          <p:cNvPr id="3" name="Content Placeholder 2"/>
          <p:cNvSpPr>
            <a:spLocks noGrp="1"/>
          </p:cNvSpPr>
          <p:nvPr>
            <p:ph idx="1"/>
          </p:nvPr>
        </p:nvSpPr>
        <p:spPr/>
        <p:txBody>
          <a:bodyPr/>
          <a:lstStyle/>
          <a:p>
            <a:pPr lvl="1"/>
            <a:r>
              <a:rPr lang="en-AU" sz="2800" dirty="0">
                <a:latin typeface="Arial" panose="020B0604020202020204" pitchFamily="34" charset="0"/>
                <a:cs typeface="Arial" panose="020B0604020202020204" pitchFamily="34" charset="0"/>
              </a:rPr>
              <a:t>develop at least six innovative service delivery models</a:t>
            </a:r>
          </a:p>
          <a:p>
            <a:pPr lvl="1"/>
            <a:r>
              <a:rPr lang="en-AU" sz="2800" dirty="0">
                <a:latin typeface="Arial" panose="020B0604020202020204" pitchFamily="34" charset="0"/>
                <a:cs typeface="Arial" panose="020B0604020202020204" pitchFamily="34" charset="0"/>
              </a:rPr>
              <a:t>facilitate at least 30 new start-ups</a:t>
            </a:r>
          </a:p>
          <a:p>
            <a:pPr lvl="1"/>
            <a:r>
              <a:rPr lang="en-AU" sz="2800" dirty="0">
                <a:latin typeface="Arial" panose="020B0604020202020204" pitchFamily="34" charset="0"/>
                <a:cs typeface="Arial" panose="020B0604020202020204" pitchFamily="34" charset="0"/>
              </a:rPr>
              <a:t>develop and test new methodologies for market shaping on assistive technologies</a:t>
            </a:r>
          </a:p>
          <a:p>
            <a:pPr lvl="1"/>
            <a:r>
              <a:rPr lang="en-AU" sz="2800" dirty="0">
                <a:latin typeface="Arial" panose="020B0604020202020204" pitchFamily="34" charset="0"/>
                <a:cs typeface="Arial" panose="020B0604020202020204" pitchFamily="34" charset="0"/>
              </a:rPr>
              <a:t>establish an East Africa AT Innovation Hub </a:t>
            </a:r>
          </a:p>
          <a:p>
            <a:pPr lvl="1"/>
            <a:r>
              <a:rPr lang="en-AU" sz="2800" dirty="0">
                <a:latin typeface="Arial" panose="020B0604020202020204" pitchFamily="34" charset="0"/>
                <a:cs typeface="Arial" panose="020B0604020202020204" pitchFamily="34" charset="0"/>
              </a:rPr>
              <a:t>developing a sustainable ongoing income model</a:t>
            </a:r>
          </a:p>
          <a:p>
            <a:pPr lvl="1"/>
            <a:r>
              <a:rPr lang="en-AU" sz="2800" dirty="0">
                <a:latin typeface="Arial" panose="020B0604020202020204" pitchFamily="34" charset="0"/>
                <a:cs typeface="Arial" panose="020B0604020202020204" pitchFamily="34" charset="0"/>
              </a:rPr>
              <a:t>leverage resources from other stakeholders. </a:t>
            </a:r>
          </a:p>
          <a:p>
            <a:endParaRPr lang="en-AU"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Robert Lawson - 2017 Churchill Fellow</a:t>
            </a:r>
            <a:endParaRPr lang="en-US" dirty="0"/>
          </a:p>
        </p:txBody>
      </p:sp>
      <p:pic>
        <p:nvPicPr>
          <p:cNvPr id="5" name="Picture 4"/>
          <p:cNvPicPr>
            <a:picLocks noChangeAspect="1"/>
          </p:cNvPicPr>
          <p:nvPr/>
        </p:nvPicPr>
        <p:blipFill>
          <a:blip r:embed="rId2"/>
          <a:stretch>
            <a:fillRect/>
          </a:stretch>
        </p:blipFill>
        <p:spPr>
          <a:xfrm>
            <a:off x="10515508" y="5245514"/>
            <a:ext cx="1066892" cy="1079086"/>
          </a:xfrm>
          <a:prstGeom prst="rect">
            <a:avLst/>
          </a:prstGeom>
        </p:spPr>
      </p:pic>
    </p:spTree>
    <p:extLst>
      <p:ext uri="{BB962C8B-B14F-4D97-AF65-F5344CB8AC3E}">
        <p14:creationId xmlns:p14="http://schemas.microsoft.com/office/powerpoint/2010/main" val="2877833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 John’s College, Brighton </a:t>
            </a:r>
          </a:p>
        </p:txBody>
      </p:sp>
      <p:sp>
        <p:nvSpPr>
          <p:cNvPr id="3" name="Content Placeholder 2"/>
          <p:cNvSpPr>
            <a:spLocks noGrp="1"/>
          </p:cNvSpPr>
          <p:nvPr>
            <p:ph idx="1"/>
          </p:nvPr>
        </p:nvSpPr>
        <p:spPr/>
        <p:txBody>
          <a:bodyPr>
            <a:normAutofit fontScale="92500" lnSpcReduction="10000"/>
          </a:bodyPr>
          <a:lstStyle/>
          <a:p>
            <a:r>
              <a:rPr lang="en-AU" dirty="0">
                <a:latin typeface="Arial" panose="020B0604020202020204" pitchFamily="34" charset="0"/>
                <a:cs typeface="Arial" panose="020B0604020202020204" pitchFamily="34" charset="0"/>
              </a:rPr>
              <a:t>Operated as a school for students with disability since 1957 when it was known as St John’s Residential Special School. St John’s state that their core mission is to enable learners to achieve their goals and aspirations; to reach out and achieve the possible and to live their life to the full. </a:t>
            </a:r>
          </a:p>
          <a:p>
            <a:r>
              <a:rPr lang="en-AU" dirty="0">
                <a:latin typeface="Arial" panose="020B0604020202020204" pitchFamily="34" charset="0"/>
                <a:cs typeface="Arial" panose="020B0604020202020204" pitchFamily="34" charset="0"/>
              </a:rPr>
              <a:t>The school links all activities to five outcome areas:</a:t>
            </a:r>
          </a:p>
          <a:p>
            <a:pPr lvl="1"/>
            <a:r>
              <a:rPr lang="en-AU" dirty="0">
                <a:latin typeface="Arial" panose="020B0604020202020204" pitchFamily="34" charset="0"/>
                <a:cs typeface="Arial" panose="020B0604020202020204" pitchFamily="34" charset="0"/>
              </a:rPr>
              <a:t>Wellbeing</a:t>
            </a:r>
          </a:p>
          <a:p>
            <a:pPr lvl="1"/>
            <a:r>
              <a:rPr lang="en-AU" dirty="0">
                <a:latin typeface="Arial" panose="020B0604020202020204" pitchFamily="34" charset="0"/>
                <a:cs typeface="Arial" panose="020B0604020202020204" pitchFamily="34" charset="0"/>
              </a:rPr>
              <a:t>Communication</a:t>
            </a:r>
          </a:p>
          <a:p>
            <a:pPr lvl="1"/>
            <a:r>
              <a:rPr lang="en-AU" dirty="0">
                <a:latin typeface="Arial" panose="020B0604020202020204" pitchFamily="34" charset="0"/>
                <a:cs typeface="Arial" panose="020B0604020202020204" pitchFamily="34" charset="0"/>
              </a:rPr>
              <a:t>Skills</a:t>
            </a:r>
          </a:p>
          <a:p>
            <a:pPr lvl="1"/>
            <a:r>
              <a:rPr lang="en-AU" dirty="0">
                <a:latin typeface="Arial" panose="020B0604020202020204" pitchFamily="34" charset="0"/>
                <a:cs typeface="Arial" panose="020B0604020202020204" pitchFamily="34" charset="0"/>
              </a:rPr>
              <a:t>Independence</a:t>
            </a:r>
          </a:p>
          <a:p>
            <a:pPr lvl="1"/>
            <a:r>
              <a:rPr lang="en-AU" dirty="0">
                <a:latin typeface="Arial" panose="020B0604020202020204" pitchFamily="34" charset="0"/>
                <a:cs typeface="Arial" panose="020B0604020202020204" pitchFamily="34" charset="0"/>
              </a:rPr>
              <a:t>Employability </a:t>
            </a:r>
          </a:p>
          <a:p>
            <a:pPr marL="0" indent="0">
              <a:buNone/>
            </a:pPr>
            <a:r>
              <a:rPr lang="en-AU" dirty="0">
                <a:latin typeface="Arial" panose="020B0604020202020204" pitchFamily="34" charset="0"/>
                <a:cs typeface="Arial" panose="020B0604020202020204" pitchFamily="34" charset="0"/>
              </a:rPr>
              <a:t>	</a:t>
            </a:r>
          </a:p>
        </p:txBody>
      </p:sp>
      <p:pic>
        <p:nvPicPr>
          <p:cNvPr id="4" name="Picture 3" descr="Welcome to Saint John's wall print at school's entrance." title="Saint John's College, Brighton UK"/>
          <p:cNvPicPr>
            <a:picLocks noChangeAspect="1"/>
          </p:cNvPicPr>
          <p:nvPr/>
        </p:nvPicPr>
        <p:blipFill>
          <a:blip r:embed="rId2"/>
          <a:stretch>
            <a:fillRect/>
          </a:stretch>
        </p:blipFill>
        <p:spPr>
          <a:xfrm>
            <a:off x="7200900" y="4331134"/>
            <a:ext cx="2954003" cy="1981170"/>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pic>
        <p:nvPicPr>
          <p:cNvPr id="6" name="Picture 5"/>
          <p:cNvPicPr>
            <a:picLocks noChangeAspect="1"/>
          </p:cNvPicPr>
          <p:nvPr/>
        </p:nvPicPr>
        <p:blipFill>
          <a:blip r:embed="rId3"/>
          <a:stretch>
            <a:fillRect/>
          </a:stretch>
        </p:blipFill>
        <p:spPr>
          <a:xfrm>
            <a:off x="10515508" y="5277265"/>
            <a:ext cx="1066892" cy="1079086"/>
          </a:xfrm>
          <a:prstGeom prst="rect">
            <a:avLst/>
          </a:prstGeom>
        </p:spPr>
      </p:pic>
    </p:spTree>
    <p:extLst>
      <p:ext uri="{BB962C8B-B14F-4D97-AF65-F5344CB8AC3E}">
        <p14:creationId xmlns:p14="http://schemas.microsoft.com/office/powerpoint/2010/main" val="401416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4874"/>
            <a:ext cx="10972800" cy="1447801"/>
          </a:xfrm>
        </p:spPr>
        <p:txBody>
          <a:bodyPr>
            <a:normAutofit fontScale="90000"/>
          </a:bodyPr>
          <a:lstStyle/>
          <a:p>
            <a:br>
              <a:rPr lang="en-AU" dirty="0"/>
            </a:br>
            <a:br>
              <a:rPr lang="en-AU" dirty="0"/>
            </a:br>
            <a:r>
              <a:rPr lang="en-AU" dirty="0"/>
              <a:t>Three Ways School, Bath</a:t>
            </a:r>
            <a:br>
              <a:rPr lang="en-AU" dirty="0"/>
            </a:br>
            <a:r>
              <a:rPr lang="en-AU" dirty="0"/>
              <a:t> </a:t>
            </a:r>
          </a:p>
        </p:txBody>
      </p:sp>
      <p:sp>
        <p:nvSpPr>
          <p:cNvPr id="3" name="Content Placeholder 2"/>
          <p:cNvSpPr>
            <a:spLocks noGrp="1"/>
          </p:cNvSpPr>
          <p:nvPr>
            <p:ph idx="1"/>
          </p:nvPr>
        </p:nvSpPr>
        <p:spPr/>
        <p:txBody>
          <a:bodyPr/>
          <a:lstStyle/>
          <a:p>
            <a:r>
              <a:rPr lang="en-AU" dirty="0">
                <a:latin typeface="Arial" panose="020B0604020202020204" pitchFamily="34" charset="0"/>
                <a:cs typeface="Arial" panose="020B0604020202020204" pitchFamily="34" charset="0"/>
              </a:rPr>
              <a:t>Three Ways School in Bath was absolutely amazing. There are 220 students attending with a wide range of special education needs.</a:t>
            </a:r>
          </a:p>
          <a:p>
            <a:r>
              <a:rPr lang="en-AU" dirty="0">
                <a:latin typeface="Arial" panose="020B0604020202020204" pitchFamily="34" charset="0"/>
                <a:cs typeface="Arial" panose="020B0604020202020204" pitchFamily="34" charset="0"/>
              </a:rPr>
              <a:t>Specialises in the sensory and physical areas.</a:t>
            </a:r>
          </a:p>
          <a:p>
            <a:r>
              <a:rPr lang="en-AU" dirty="0">
                <a:latin typeface="Arial" panose="020B0604020202020204" pitchFamily="34" charset="0"/>
                <a:cs typeface="Arial" panose="020B0604020202020204" pitchFamily="34" charset="0"/>
              </a:rPr>
              <a:t>Students are able to access catering and coffee shop work experience in the purpose built on site coffee shop and function space.</a:t>
            </a:r>
          </a:p>
          <a:p>
            <a:pPr lvl="5"/>
            <a:endParaRPr lang="en-AU" dirty="0">
              <a:latin typeface="Arial" panose="020B0604020202020204" pitchFamily="34" charset="0"/>
              <a:cs typeface="Arial" panose="020B0604020202020204" pitchFamily="34" charset="0"/>
            </a:endParaRPr>
          </a:p>
        </p:txBody>
      </p:sp>
      <p:pic>
        <p:nvPicPr>
          <p:cNvPr id="5" name="Picture 4" descr="Jax the school's assistance dog and the busiest employee." title="Three Ways School, Bath UK "/>
          <p:cNvPicPr>
            <a:picLocks noChangeAspect="1"/>
          </p:cNvPicPr>
          <p:nvPr/>
        </p:nvPicPr>
        <p:blipFill>
          <a:blip r:embed="rId2"/>
          <a:stretch>
            <a:fillRect/>
          </a:stretch>
        </p:blipFill>
        <p:spPr>
          <a:xfrm>
            <a:off x="346636" y="4138987"/>
            <a:ext cx="1707028" cy="2274005"/>
          </a:xfrm>
          <a:prstGeom prst="rect">
            <a:avLst/>
          </a:prstGeom>
        </p:spPr>
      </p:pic>
      <p:pic>
        <p:nvPicPr>
          <p:cNvPr id="6" name="Picture 5"/>
          <p:cNvPicPr>
            <a:picLocks noChangeAspect="1"/>
          </p:cNvPicPr>
          <p:nvPr/>
        </p:nvPicPr>
        <p:blipFill>
          <a:blip r:embed="rId3"/>
          <a:stretch>
            <a:fillRect/>
          </a:stretch>
        </p:blipFill>
        <p:spPr>
          <a:xfrm>
            <a:off x="10515508" y="5388435"/>
            <a:ext cx="1066892" cy="1091279"/>
          </a:xfrm>
          <a:prstGeom prst="rect">
            <a:avLst/>
          </a:prstGeom>
        </p:spPr>
      </p:pic>
      <p:pic>
        <p:nvPicPr>
          <p:cNvPr id="7" name="Picture 6" descr="Katie and Robert stading outside the purpose built school cafe and kitchen." title="Three Ways School, Bath UK"/>
          <p:cNvPicPr>
            <a:picLocks noChangeAspect="1"/>
          </p:cNvPicPr>
          <p:nvPr/>
        </p:nvPicPr>
        <p:blipFill>
          <a:blip r:embed="rId4"/>
          <a:stretch>
            <a:fillRect/>
          </a:stretch>
        </p:blipFill>
        <p:spPr>
          <a:xfrm>
            <a:off x="4533900" y="4321193"/>
            <a:ext cx="2731906" cy="2047603"/>
          </a:xfrm>
          <a:prstGeom prst="rect">
            <a:avLst/>
          </a:prstGeom>
        </p:spPr>
      </p:pic>
      <p:sp>
        <p:nvSpPr>
          <p:cNvPr id="4" name="Footer Placeholder 3"/>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736655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Trinity College Dublin</a:t>
            </a:r>
          </a:p>
        </p:txBody>
      </p:sp>
      <p:sp>
        <p:nvSpPr>
          <p:cNvPr id="3" name="Content Placeholder 2"/>
          <p:cNvSpPr>
            <a:spLocks noGrp="1"/>
          </p:cNvSpPr>
          <p:nvPr>
            <p:ph idx="1"/>
          </p:nvPr>
        </p:nvSpPr>
        <p:spPr/>
        <p:txBody>
          <a:bodyPr/>
          <a:lstStyle/>
          <a:p>
            <a:r>
              <a:rPr lang="en-AU" dirty="0">
                <a:latin typeface="Arial" panose="020B0604020202020204" pitchFamily="34" charset="0"/>
                <a:cs typeface="Arial" panose="020B0604020202020204" pitchFamily="34" charset="0"/>
              </a:rPr>
              <a:t>Located in Dublin, Ireland and is recognised for educational excellence and the beauty of its historical campus.</a:t>
            </a:r>
          </a:p>
          <a:p>
            <a:r>
              <a:rPr lang="en-AU" dirty="0">
                <a:latin typeface="Arial" panose="020B0604020202020204" pitchFamily="34" charset="0"/>
                <a:cs typeface="Arial" panose="020B0604020202020204" pitchFamily="34" charset="0"/>
              </a:rPr>
              <a:t>The team at Trinity are passionate in their support of students with disability and champion inclusive participation and inclusiveness for all students, staff and where relevant college visitors.</a:t>
            </a:r>
          </a:p>
          <a:p>
            <a:r>
              <a:rPr lang="en-AU" dirty="0">
                <a:latin typeface="Arial" panose="020B0604020202020204" pitchFamily="34" charset="0"/>
                <a:cs typeface="Arial" panose="020B0604020202020204" pitchFamily="34" charset="0"/>
              </a:rPr>
              <a:t>The numbers of students with disability attending the college is increasing dramatically with mental health accounting for almost 40% of their case load.</a:t>
            </a:r>
          </a:p>
          <a:p>
            <a:r>
              <a:rPr lang="en-AU" dirty="0">
                <a:latin typeface="Arial" panose="020B0604020202020204" pitchFamily="34" charset="0"/>
                <a:cs typeface="Arial" panose="020B0604020202020204" pitchFamily="34" charset="0"/>
              </a:rPr>
              <a:t>Issues include, work placement requirements of courses and disclosure.    </a:t>
            </a:r>
          </a:p>
          <a:p>
            <a:endParaRPr lang="en-AU" dirty="0"/>
          </a:p>
        </p:txBody>
      </p:sp>
      <p:pic>
        <p:nvPicPr>
          <p:cNvPr id="4" name="Picture 3"/>
          <p:cNvPicPr>
            <a:picLocks noChangeAspect="1"/>
          </p:cNvPicPr>
          <p:nvPr/>
        </p:nvPicPr>
        <p:blipFill>
          <a:blip r:embed="rId2"/>
          <a:stretch>
            <a:fillRect/>
          </a:stretch>
        </p:blipFill>
        <p:spPr>
          <a:xfrm>
            <a:off x="10515508" y="5239418"/>
            <a:ext cx="1066892" cy="1085182"/>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2547471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 Augustine's School, Dublin</a:t>
            </a:r>
          </a:p>
        </p:txBody>
      </p:sp>
      <p:sp>
        <p:nvSpPr>
          <p:cNvPr id="6" name="Content Placeholder 5"/>
          <p:cNvSpPr>
            <a:spLocks noGrp="1"/>
          </p:cNvSpPr>
          <p:nvPr>
            <p:ph idx="1"/>
          </p:nvPr>
        </p:nvSpPr>
        <p:spPr>
          <a:xfrm>
            <a:off x="609600" y="2002155"/>
            <a:ext cx="10972800" cy="4389120"/>
          </a:xfrm>
        </p:spPr>
        <p:txBody>
          <a:bodyPr>
            <a:normAutofit fontScale="92500" lnSpcReduction="10000"/>
          </a:bodyPr>
          <a:lstStyle/>
          <a:p>
            <a:pPr marL="0" indent="0">
              <a:buNone/>
            </a:pPr>
            <a:endParaRPr lang="en-AU" dirty="0"/>
          </a:p>
          <a:p>
            <a:r>
              <a:rPr lang="en-AU" dirty="0">
                <a:latin typeface="Arial" panose="020B0604020202020204" pitchFamily="34" charset="0"/>
                <a:cs typeface="Arial" panose="020B0604020202020204" pitchFamily="34" charset="0"/>
              </a:rPr>
              <a:t>Co-educational day and boarding school providing educational, social, recreational and vocational training programmes. </a:t>
            </a:r>
          </a:p>
          <a:p>
            <a:r>
              <a:rPr lang="en-AU" dirty="0">
                <a:latin typeface="Arial" panose="020B0604020202020204" pitchFamily="34" charset="0"/>
                <a:cs typeface="Arial" panose="020B0604020202020204" pitchFamily="34" charset="0"/>
              </a:rPr>
              <a:t>Student’s involved in workplace learning programs go to their work areas in the morning. Work areas include car valeting, office and retail, horticulture, catering, social skills and personal development. They then attend class in the afternoons. </a:t>
            </a:r>
          </a:p>
          <a:p>
            <a:r>
              <a:rPr lang="en-AU" dirty="0">
                <a:latin typeface="Arial" panose="020B0604020202020204" pitchFamily="34" charset="0"/>
                <a:cs typeface="Arial" panose="020B0604020202020204" pitchFamily="34" charset="0"/>
              </a:rPr>
              <a:t>Students rotate through all skill areas and have the opportunity to engage in work experience programs.</a:t>
            </a:r>
          </a:p>
          <a:p>
            <a:r>
              <a:rPr lang="en-AU" dirty="0">
                <a:latin typeface="Arial" panose="020B0604020202020204" pitchFamily="34" charset="0"/>
                <a:cs typeface="Arial" panose="020B0604020202020204" pitchFamily="34" charset="0"/>
              </a:rPr>
              <a:t>As St Augustine's is in a high socio-economic area parents and relatives are managers, business owners or have a broad network of friends who can provide work place learning opportunities. </a:t>
            </a:r>
            <a:r>
              <a:rPr lang="en-AU" dirty="0"/>
              <a:t>   </a:t>
            </a:r>
          </a:p>
          <a:p>
            <a:endParaRPr lang="en-AU" dirty="0"/>
          </a:p>
          <a:p>
            <a:endParaRPr lang="en-AU" dirty="0"/>
          </a:p>
        </p:txBody>
      </p:sp>
      <p:pic>
        <p:nvPicPr>
          <p:cNvPr id="8" name="Picture 7"/>
          <p:cNvPicPr>
            <a:picLocks noChangeAspect="1"/>
          </p:cNvPicPr>
          <p:nvPr/>
        </p:nvPicPr>
        <p:blipFill>
          <a:blip r:embed="rId2"/>
          <a:stretch>
            <a:fillRect/>
          </a:stretch>
        </p:blipFill>
        <p:spPr>
          <a:xfrm>
            <a:off x="10734629" y="5461160"/>
            <a:ext cx="1066892" cy="1085182"/>
          </a:xfrm>
          <a:prstGeom prst="rect">
            <a:avLst/>
          </a:prstGeom>
        </p:spPr>
      </p:pic>
      <p:sp>
        <p:nvSpPr>
          <p:cNvPr id="3" name="Footer Placeholder 2"/>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1835305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 Francis Special School, Killarney</a:t>
            </a:r>
          </a:p>
        </p:txBody>
      </p:sp>
      <p:sp>
        <p:nvSpPr>
          <p:cNvPr id="6" name="Content Placeholder 5"/>
          <p:cNvSpPr>
            <a:spLocks noGrp="1"/>
          </p:cNvSpPr>
          <p:nvPr>
            <p:ph idx="1"/>
          </p:nvPr>
        </p:nvSpPr>
        <p:spPr/>
        <p:txBody>
          <a:bodyPr/>
          <a:lstStyle/>
          <a:p>
            <a:r>
              <a:rPr lang="en-AU" dirty="0">
                <a:latin typeface="Arial" panose="020B0604020202020204" pitchFamily="34" charset="0"/>
                <a:cs typeface="Arial" panose="020B0604020202020204" pitchFamily="34" charset="0"/>
              </a:rPr>
              <a:t>For young persons with high levels of disability with the many students having multiple disabilities.</a:t>
            </a:r>
          </a:p>
          <a:p>
            <a:r>
              <a:rPr lang="en-AU" dirty="0">
                <a:latin typeface="Arial" panose="020B0604020202020204" pitchFamily="34" charset="0"/>
                <a:cs typeface="Arial" panose="020B0604020202020204" pitchFamily="34" charset="0"/>
              </a:rPr>
              <a:t>When I first arrived I was taken to the mural in the foyer with the school motto of Enable, Encourage, Enrich.</a:t>
            </a:r>
          </a:p>
          <a:p>
            <a:r>
              <a:rPr lang="en-AU" dirty="0">
                <a:latin typeface="Arial" panose="020B0604020202020204" pitchFamily="34" charset="0"/>
                <a:cs typeface="Arial" panose="020B0604020202020204" pitchFamily="34" charset="0"/>
              </a:rPr>
              <a:t>Students are supported to engage in work related activities such as horticulture, catering, construction and car valet services.  </a:t>
            </a:r>
          </a:p>
        </p:txBody>
      </p:sp>
      <p:pic>
        <p:nvPicPr>
          <p:cNvPr id="7" name="Picture 6" descr="Student and teacher watering the gardens." title="Saint Francis School, Killarney Ireland"/>
          <p:cNvPicPr>
            <a:picLocks noChangeAspect="1"/>
          </p:cNvPicPr>
          <p:nvPr/>
        </p:nvPicPr>
        <p:blipFill>
          <a:blip r:embed="rId2"/>
          <a:stretch>
            <a:fillRect/>
          </a:stretch>
        </p:blipFill>
        <p:spPr>
          <a:xfrm>
            <a:off x="609600" y="4587089"/>
            <a:ext cx="2628900" cy="1737511"/>
          </a:xfrm>
          <a:prstGeom prst="rect">
            <a:avLst/>
          </a:prstGeom>
        </p:spPr>
      </p:pic>
      <p:pic>
        <p:nvPicPr>
          <p:cNvPr id="8" name="Picture 7"/>
          <p:cNvPicPr>
            <a:picLocks noChangeAspect="1"/>
          </p:cNvPicPr>
          <p:nvPr/>
        </p:nvPicPr>
        <p:blipFill>
          <a:blip r:embed="rId3"/>
          <a:stretch>
            <a:fillRect/>
          </a:stretch>
        </p:blipFill>
        <p:spPr>
          <a:xfrm>
            <a:off x="10515508" y="5233321"/>
            <a:ext cx="1066892" cy="1091279"/>
          </a:xfrm>
          <a:prstGeom prst="rect">
            <a:avLst/>
          </a:prstGeom>
        </p:spPr>
      </p:pic>
      <p:pic>
        <p:nvPicPr>
          <p:cNvPr id="9" name="Picture 8" descr="Students and teacher working in the schools garden." title="Department of Education UK"/>
          <p:cNvPicPr>
            <a:picLocks noChangeAspect="1"/>
          </p:cNvPicPr>
          <p:nvPr/>
        </p:nvPicPr>
        <p:blipFill>
          <a:blip r:embed="rId4"/>
          <a:stretch>
            <a:fillRect/>
          </a:stretch>
        </p:blipFill>
        <p:spPr>
          <a:xfrm>
            <a:off x="4612218" y="4587089"/>
            <a:ext cx="2911504" cy="1737511"/>
          </a:xfrm>
          <a:prstGeom prst="rect">
            <a:avLst/>
          </a:prstGeom>
        </p:spPr>
      </p:pic>
      <p:sp>
        <p:nvSpPr>
          <p:cNvPr id="3" name="Footer Placeholder 2"/>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725488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Themes </a:t>
            </a:r>
          </a:p>
        </p:txBody>
      </p:sp>
      <p:sp>
        <p:nvSpPr>
          <p:cNvPr id="3" name="Content Placeholder 2"/>
          <p:cNvSpPr>
            <a:spLocks noGrp="1"/>
          </p:cNvSpPr>
          <p:nvPr>
            <p:ph idx="1"/>
          </p:nvPr>
        </p:nvSpPr>
        <p:spPr/>
        <p:txBody>
          <a:bodyPr/>
          <a:lstStyle/>
          <a:p>
            <a:r>
              <a:rPr lang="en-AU" sz="2800" dirty="0">
                <a:latin typeface="Arial" panose="020B0604020202020204" pitchFamily="34" charset="0"/>
                <a:cs typeface="Arial" panose="020B0604020202020204" pitchFamily="34" charset="0"/>
              </a:rPr>
              <a:t>The importance of partnerships.</a:t>
            </a:r>
          </a:p>
          <a:p>
            <a:r>
              <a:rPr lang="en-AU" sz="2800" dirty="0">
                <a:latin typeface="Arial" panose="020B0604020202020204" pitchFamily="34" charset="0"/>
                <a:cs typeface="Arial" panose="020B0604020202020204" pitchFamily="34" charset="0"/>
              </a:rPr>
              <a:t>Career education and work related skills are imbedded in curriculum.</a:t>
            </a:r>
          </a:p>
          <a:p>
            <a:r>
              <a:rPr lang="en-AU" sz="2800" dirty="0">
                <a:latin typeface="Arial" panose="020B0604020202020204" pitchFamily="34" charset="0"/>
                <a:cs typeface="Arial" panose="020B0604020202020204" pitchFamily="34" charset="0"/>
              </a:rPr>
              <a:t>The importance of learning and practicing skills in a simulated workplace environment.</a:t>
            </a:r>
          </a:p>
          <a:p>
            <a:r>
              <a:rPr lang="en-AU" sz="2800" dirty="0">
                <a:latin typeface="Arial" panose="020B0604020202020204" pitchFamily="34" charset="0"/>
                <a:cs typeface="Arial" panose="020B0604020202020204" pitchFamily="34" charset="0"/>
              </a:rPr>
              <a:t>A clear pathway of learning, practicing and preparation leading into work experiences. </a:t>
            </a:r>
          </a:p>
          <a:p>
            <a:r>
              <a:rPr lang="en-AU" sz="2800" dirty="0">
                <a:latin typeface="Arial" panose="020B0604020202020204" pitchFamily="34" charset="0"/>
                <a:cs typeface="Arial" panose="020B0604020202020204" pitchFamily="34" charset="0"/>
              </a:rPr>
              <a:t>The value of internships</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515508" y="5245514"/>
            <a:ext cx="1066892" cy="1079086"/>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4190773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Thank You</a:t>
            </a:r>
          </a:p>
        </p:txBody>
      </p:sp>
      <p:sp>
        <p:nvSpPr>
          <p:cNvPr id="3" name="Content Placeholder 2"/>
          <p:cNvSpPr>
            <a:spLocks noGrp="1"/>
          </p:cNvSpPr>
          <p:nvPr>
            <p:ph idx="1"/>
          </p:nvPr>
        </p:nvSpPr>
        <p:spPr>
          <a:xfrm>
            <a:off x="609600" y="2209800"/>
            <a:ext cx="10972800" cy="4114800"/>
          </a:xfrm>
        </p:spPr>
        <p:txBody>
          <a:bodyPr>
            <a:normAutofit/>
          </a:bodyPr>
          <a:lstStyle/>
          <a:p>
            <a:pPr marL="0" indent="0" algn="ctr">
              <a:buNone/>
            </a:pPr>
            <a:r>
              <a:rPr lang="en-AU" sz="4400" dirty="0">
                <a:latin typeface="Arial" panose="020B0604020202020204" pitchFamily="34" charset="0"/>
                <a:cs typeface="Arial" panose="020B0604020202020204" pitchFamily="34" charset="0"/>
              </a:rPr>
              <a:t>Meaningful employment fosters a sense of worth, dignity, life satisfaction and is a fundamental right of all individuals including persons with disability.</a:t>
            </a:r>
          </a:p>
        </p:txBody>
      </p:sp>
      <p:pic>
        <p:nvPicPr>
          <p:cNvPr id="5" name="Picture 4"/>
          <p:cNvPicPr>
            <a:picLocks noChangeAspect="1"/>
          </p:cNvPicPr>
          <p:nvPr/>
        </p:nvPicPr>
        <p:blipFill>
          <a:blip r:embed="rId2"/>
          <a:stretch>
            <a:fillRect/>
          </a:stretch>
        </p:blipFill>
        <p:spPr>
          <a:xfrm>
            <a:off x="10515508" y="5239418"/>
            <a:ext cx="1066892" cy="1085182"/>
          </a:xfrm>
          <a:prstGeom prst="rect">
            <a:avLst/>
          </a:prstGeom>
        </p:spPr>
      </p:pic>
      <p:sp>
        <p:nvSpPr>
          <p:cNvPr id="4" name="Footer Placeholder 3"/>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4017854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791337"/>
          </a:xfrm>
        </p:spPr>
        <p:txBody>
          <a:bodyPr>
            <a:normAutofit fontScale="90000"/>
          </a:bodyPr>
          <a:lstStyle/>
          <a:p>
            <a:r>
              <a:rPr lang="en-US" dirty="0"/>
              <a:t>Introduction</a:t>
            </a:r>
          </a:p>
        </p:txBody>
      </p:sp>
      <p:sp>
        <p:nvSpPr>
          <p:cNvPr id="2" name="Content Placeholder 1"/>
          <p:cNvSpPr>
            <a:spLocks noGrp="1"/>
          </p:cNvSpPr>
          <p:nvPr>
            <p:ph idx="1"/>
          </p:nvPr>
        </p:nvSpPr>
        <p:spPr>
          <a:xfrm>
            <a:off x="609600" y="1590675"/>
            <a:ext cx="10972800" cy="4733925"/>
          </a:xfrm>
        </p:spPr>
        <p:txBody>
          <a:bodyPr>
            <a:normAutofit lnSpcReduction="10000"/>
          </a:bodyPr>
          <a:lstStyle/>
          <a:p>
            <a:r>
              <a:rPr lang="en-US" dirty="0">
                <a:latin typeface="Arial" panose="020B0604020202020204" pitchFamily="34" charset="0"/>
                <a:cs typeface="Arial" panose="020B0604020202020204" pitchFamily="34" charset="0"/>
              </a:rPr>
              <a:t>Work for the Department of Education and am currently in the role of Student Pathways Adviser in the state office in Oxford Street Sydney.</a:t>
            </a:r>
          </a:p>
          <a:p>
            <a:r>
              <a:rPr lang="en-US" dirty="0">
                <a:latin typeface="Arial" panose="020B0604020202020204" pitchFamily="34" charset="0"/>
                <a:cs typeface="Arial" panose="020B0604020202020204" pitchFamily="34" charset="0"/>
              </a:rPr>
              <a:t>Manage the NSW Department of Education workplace learning programs, documentation and support resources. </a:t>
            </a:r>
          </a:p>
          <a:p>
            <a:r>
              <a:rPr lang="en-US" dirty="0">
                <a:latin typeface="Arial" panose="020B0604020202020204" pitchFamily="34" charset="0"/>
                <a:cs typeface="Arial" panose="020B0604020202020204" pitchFamily="34" charset="0"/>
              </a:rPr>
              <a:t> Manage the School to Work online report.</a:t>
            </a:r>
          </a:p>
          <a:p>
            <a:r>
              <a:rPr lang="en-US" dirty="0">
                <a:latin typeface="Arial" panose="020B0604020202020204" pitchFamily="34" charset="0"/>
                <a:cs typeface="Arial" panose="020B0604020202020204" pitchFamily="34" charset="0"/>
              </a:rPr>
              <a:t>Provide Transition Adviser Training </a:t>
            </a:r>
          </a:p>
          <a:p>
            <a:r>
              <a:rPr lang="en-US" dirty="0">
                <a:latin typeface="Arial" panose="020B0604020202020204" pitchFamily="34" charset="0"/>
                <a:cs typeface="Arial" panose="020B0604020202020204" pitchFamily="34" charset="0"/>
              </a:rPr>
              <a:t>My home school is Kirrawee High School</a:t>
            </a:r>
          </a:p>
          <a:p>
            <a:r>
              <a:rPr lang="en-US" dirty="0">
                <a:latin typeface="Arial" panose="020B0604020202020204" pitchFamily="34" charset="0"/>
                <a:cs typeface="Arial" panose="020B0604020202020204" pitchFamily="34" charset="0"/>
              </a:rPr>
              <a:t>I was awarded a Churchill Fellowship in 2017 to travel to</a:t>
            </a:r>
          </a:p>
          <a:p>
            <a:pPr marL="0" indent="0">
              <a:buNone/>
            </a:pPr>
            <a:r>
              <a:rPr lang="en-US" dirty="0">
                <a:latin typeface="Arial" panose="020B0604020202020204" pitchFamily="34" charset="0"/>
                <a:cs typeface="Arial" panose="020B0604020202020204" pitchFamily="34" charset="0"/>
              </a:rPr>
              <a:t>   Ohio in America, Ireland and England to investigate programs</a:t>
            </a:r>
          </a:p>
          <a:p>
            <a:pPr marL="0" indent="0">
              <a:buNone/>
            </a:pPr>
            <a:r>
              <a:rPr lang="en-US" dirty="0">
                <a:latin typeface="Arial" panose="020B0604020202020204" pitchFamily="34" charset="0"/>
                <a:cs typeface="Arial" panose="020B0604020202020204" pitchFamily="34" charset="0"/>
              </a:rPr>
              <a:t>    that support students with disability transition from School into</a:t>
            </a:r>
          </a:p>
          <a:p>
            <a:pPr marL="0" indent="0">
              <a:buNone/>
            </a:pPr>
            <a:r>
              <a:rPr lang="en-US" dirty="0">
                <a:latin typeface="Arial" panose="020B0604020202020204" pitchFamily="34" charset="0"/>
                <a:cs typeface="Arial" panose="020B0604020202020204" pitchFamily="34" charset="0"/>
              </a:rPr>
              <a:t>    the workforce or further training.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6659" y="5267703"/>
            <a:ext cx="1065741" cy="1056897"/>
          </a:xfrm>
          <a:prstGeom prst="rect">
            <a:avLst/>
          </a:prstGeom>
        </p:spPr>
      </p:pic>
      <p:sp>
        <p:nvSpPr>
          <p:cNvPr id="7" name="Footer Placeholder 6"/>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did this project begin</a:t>
            </a:r>
          </a:p>
        </p:txBody>
      </p:sp>
      <p:sp>
        <p:nvSpPr>
          <p:cNvPr id="2" name="Content Placeholder 1"/>
          <p:cNvSpPr>
            <a:spLocks noGrp="1"/>
          </p:cNvSpPr>
          <p:nvPr>
            <p:ph idx="1"/>
          </p:nvPr>
        </p:nvSpPr>
        <p:spPr/>
        <p:txBody>
          <a:bodyPr/>
          <a:lstStyle/>
          <a:p>
            <a:pPr lvl="1"/>
            <a:r>
              <a:rPr lang="en-US" dirty="0">
                <a:latin typeface="Arial" panose="020B0604020202020204" pitchFamily="34" charset="0"/>
                <a:cs typeface="Arial" panose="020B0604020202020204" pitchFamily="34" charset="0"/>
              </a:rPr>
              <a:t>Schools for Special Purpose (SSP) complete the annual School to Work online report.</a:t>
            </a:r>
          </a:p>
          <a:p>
            <a:pPr lvl="1"/>
            <a:r>
              <a:rPr lang="en-US" dirty="0">
                <a:latin typeface="Arial" panose="020B0604020202020204" pitchFamily="34" charset="0"/>
                <a:cs typeface="Arial" panose="020B0604020202020204" pitchFamily="34" charset="0"/>
              </a:rPr>
              <a:t>NSW has approximately 100 SSPs as well as the many high schools that have a dedicated support unit for students with disability.</a:t>
            </a:r>
          </a:p>
          <a:p>
            <a:pPr lvl="1"/>
            <a:r>
              <a:rPr lang="en-US" dirty="0">
                <a:latin typeface="Arial" panose="020B0604020202020204" pitchFamily="34" charset="0"/>
                <a:cs typeface="Arial" panose="020B0604020202020204" pitchFamily="34" charset="0"/>
              </a:rPr>
              <a:t>In 2017 there were almost 105, 000 students with disability enrolled in NSW public schools, 15% of our students.</a:t>
            </a:r>
          </a:p>
          <a:p>
            <a:pPr lvl="1"/>
            <a:r>
              <a:rPr lang="en-US" dirty="0">
                <a:latin typeface="Arial" panose="020B0604020202020204" pitchFamily="34" charset="0"/>
                <a:cs typeface="Arial" panose="020B0604020202020204" pitchFamily="34" charset="0"/>
              </a:rPr>
              <a:t>I posed the question to my colleagues, ‘what are we doing for these students to provide school to work transition support and training’?</a:t>
            </a:r>
          </a:p>
          <a:p>
            <a:pPr lvl="1"/>
            <a:r>
              <a:rPr lang="en-US" dirty="0">
                <a:latin typeface="Arial" panose="020B0604020202020204" pitchFamily="34" charset="0"/>
                <a:cs typeface="Arial" panose="020B0604020202020204" pitchFamily="34" charset="0"/>
              </a:rPr>
              <a:t>The responses gave me the motivation to apply for a fellowship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6659" y="5267703"/>
            <a:ext cx="1065741" cy="1056897"/>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study tour</a:t>
            </a:r>
          </a:p>
        </p:txBody>
      </p:sp>
      <p:sp>
        <p:nvSpPr>
          <p:cNvPr id="7" name="Content Placeholder 6"/>
          <p:cNvSpPr>
            <a:spLocks noGrp="1"/>
          </p:cNvSpPr>
          <p:nvPr>
            <p:ph idx="1"/>
          </p:nvPr>
        </p:nvSpPr>
        <p:spPr/>
        <p:txBody>
          <a:bodyPr>
            <a:normAutofit fontScale="85000" lnSpcReduction="10000"/>
          </a:bodyPr>
          <a:lstStyle/>
          <a:p>
            <a:r>
              <a:rPr lang="en-AU" sz="2800" dirty="0">
                <a:latin typeface="Arial" panose="020B0604020202020204" pitchFamily="34" charset="0"/>
                <a:cs typeface="Arial" panose="020B0604020202020204" pitchFamily="34" charset="0"/>
              </a:rPr>
              <a:t>My study tour included:</a:t>
            </a:r>
          </a:p>
          <a:p>
            <a:pPr marL="0" indent="0">
              <a:buNone/>
            </a:pPr>
            <a:endParaRPr lang="en-AU" dirty="0">
              <a:latin typeface="Arial" panose="020B0604020202020204" pitchFamily="34" charset="0"/>
              <a:cs typeface="Arial" panose="020B0604020202020204" pitchFamily="34" charset="0"/>
            </a:endParaRPr>
          </a:p>
          <a:p>
            <a:pPr marL="880110" lvl="1" indent="-514350">
              <a:buFont typeface="+mj-lt"/>
              <a:buAutoNum type="arabicPeriod"/>
            </a:pPr>
            <a:r>
              <a:rPr lang="en-AU" sz="2600" dirty="0">
                <a:latin typeface="Arial" panose="020B0604020202020204" pitchFamily="34" charset="0"/>
                <a:cs typeface="Arial" panose="020B0604020202020204" pitchFamily="34" charset="0"/>
              </a:rPr>
              <a:t>Ohio, America – Project SEARCH (Cincinnati Children’s Hospital, Fifth Third bank), Opportunities for Ohioans with Disability and Linworth Alternative School</a:t>
            </a:r>
          </a:p>
          <a:p>
            <a:pPr marL="880110" lvl="1" indent="-514350">
              <a:buFont typeface="+mj-lt"/>
              <a:buAutoNum type="arabicPeriod"/>
            </a:pPr>
            <a:r>
              <a:rPr lang="en-AU" sz="2600" dirty="0">
                <a:latin typeface="Arial" panose="020B0604020202020204" pitchFamily="34" charset="0"/>
                <a:cs typeface="Arial" panose="020B0604020202020204" pitchFamily="34" charset="0"/>
              </a:rPr>
              <a:t>Ireland – Trinity College Dublin, St Augustine's School, St Francis Special School and discussions with the Department of Education and Skills, Special Education Section</a:t>
            </a:r>
          </a:p>
          <a:p>
            <a:pPr marL="880110" lvl="1" indent="-514350">
              <a:buFont typeface="+mj-lt"/>
              <a:buAutoNum type="arabicPeriod"/>
            </a:pPr>
            <a:r>
              <a:rPr lang="en-AU" sz="2600" dirty="0">
                <a:latin typeface="Arial" panose="020B0604020202020204" pitchFamily="34" charset="0"/>
                <a:cs typeface="Arial" panose="020B0604020202020204" pitchFamily="34" charset="0"/>
              </a:rPr>
              <a:t> England - </a:t>
            </a:r>
            <a:r>
              <a:rPr lang="en-GB" sz="2600" dirty="0">
                <a:latin typeface="Arial" panose="020B0604020202020204" pitchFamily="34" charset="0"/>
                <a:cs typeface="Arial" panose="020B0604020202020204" pitchFamily="34" charset="0"/>
              </a:rPr>
              <a:t>Technical Education Implementation Division Higher and Further  Education Directorate,   Alternative Provision and Attendance Unit Education  Standards Directorate, National Development Team for Inclusion, St John’s  college, Three Ways School and Regency High School.</a:t>
            </a:r>
            <a:endParaRPr lang="en-AU" sz="2600" dirty="0">
              <a:latin typeface="Arial" panose="020B0604020202020204" pitchFamily="34" charset="0"/>
              <a:cs typeface="Arial" panose="020B0604020202020204" pitchFamily="34" charset="0"/>
            </a:endParaRPr>
          </a:p>
          <a:p>
            <a:pPr marL="880110" lvl="1" indent="-514350">
              <a:buFont typeface="+mj-lt"/>
              <a:buAutoNum type="arabicPeriod"/>
            </a:pPr>
            <a:endParaRPr lang="en-AU" dirty="0">
              <a:latin typeface="Arial" panose="020B0604020202020204" pitchFamily="34" charset="0"/>
              <a:cs typeface="Arial" panose="020B0604020202020204" pitchFamily="34" charset="0"/>
            </a:endParaRPr>
          </a:p>
          <a:p>
            <a:pPr marL="365760" lvl="1" indent="0">
              <a:buNone/>
            </a:pPr>
            <a:r>
              <a:rPr lang="en-AU"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2"/>
          <a:stretch>
            <a:fillRect/>
          </a:stretch>
        </p:blipFill>
        <p:spPr>
          <a:xfrm>
            <a:off x="10515508" y="5352196"/>
            <a:ext cx="1066892" cy="1060796"/>
          </a:xfrm>
          <a:prstGeom prst="rect">
            <a:avLst/>
          </a:prstGeom>
        </p:spPr>
      </p:pic>
      <p:sp>
        <p:nvSpPr>
          <p:cNvPr id="2" name="Footer Placeholder 1"/>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SEARCH</a:t>
            </a:r>
          </a:p>
        </p:txBody>
      </p:sp>
      <p:sp>
        <p:nvSpPr>
          <p:cNvPr id="2" name="Content Placeholder 1"/>
          <p:cNvSpPr>
            <a:spLocks noGrp="1"/>
          </p:cNvSpPr>
          <p:nvPr>
            <p:ph idx="1"/>
          </p:nvPr>
        </p:nvSpPr>
        <p:spPr/>
        <p:txBody>
          <a:bodyPr>
            <a:normAutofit/>
          </a:bodyPr>
          <a:lstStyle/>
          <a:p>
            <a:r>
              <a:rPr lang="en-AU" sz="2400" dirty="0">
                <a:latin typeface="Arial" panose="020B0604020202020204" pitchFamily="34" charset="0"/>
                <a:cs typeface="Arial" panose="020B0604020202020204" pitchFamily="34" charset="0"/>
              </a:rPr>
              <a:t>Project SEARCH is a transition from school to work program that is delivered to students with disabilities of all levels and is based in a host workplace. </a:t>
            </a:r>
          </a:p>
          <a:p>
            <a:r>
              <a:rPr lang="en-AU" sz="2400" dirty="0">
                <a:latin typeface="Arial" panose="020B0604020202020204" pitchFamily="34" charset="0"/>
                <a:cs typeface="Arial" panose="020B0604020202020204" pitchFamily="34" charset="0"/>
              </a:rPr>
              <a:t>The program is delivered in over 400 sites across America and in several different countries around the world.</a:t>
            </a:r>
          </a:p>
          <a:p>
            <a:r>
              <a:rPr lang="en-US" sz="2400" dirty="0">
                <a:latin typeface="Arial" panose="020B0604020202020204" pitchFamily="34" charset="0"/>
                <a:cs typeface="Arial" panose="020B0604020202020204" pitchFamily="34" charset="0"/>
              </a:rPr>
              <a:t>The program has enabled 65% -70% of participants to gain employment. </a:t>
            </a:r>
          </a:p>
        </p:txBody>
      </p:sp>
      <p:pic>
        <p:nvPicPr>
          <p:cNvPr id="4" name="Picture 3" descr="Progam graduates and Robert Lawson in the toy sterilisation room at Cincinnati Childrens Hospital." title="Project SEARCH"/>
          <p:cNvPicPr>
            <a:picLocks noChangeAspect="1"/>
          </p:cNvPicPr>
          <p:nvPr/>
        </p:nvPicPr>
        <p:blipFill>
          <a:blip r:embed="rId2"/>
          <a:stretch>
            <a:fillRect/>
          </a:stretch>
        </p:blipFill>
        <p:spPr>
          <a:xfrm>
            <a:off x="1390650" y="4168769"/>
            <a:ext cx="3094253" cy="2318989"/>
          </a:xfrm>
          <a:prstGeom prst="rect">
            <a:avLst/>
          </a:prstGeom>
        </p:spPr>
      </p:pic>
      <p:pic>
        <p:nvPicPr>
          <p:cNvPr id="6" name="Picture 5" descr="Progam graduates and Robert Lawson in the kitchens at Cincinnati Childrens Hospital." title="Project SEARCH"/>
          <p:cNvPicPr>
            <a:picLocks noChangeAspect="1"/>
          </p:cNvPicPr>
          <p:nvPr/>
        </p:nvPicPr>
        <p:blipFill>
          <a:blip r:embed="rId3"/>
          <a:stretch>
            <a:fillRect/>
          </a:stretch>
        </p:blipFill>
        <p:spPr>
          <a:xfrm>
            <a:off x="6029325" y="4168769"/>
            <a:ext cx="3087452" cy="2318989"/>
          </a:xfrm>
          <a:prstGeom prst="rect">
            <a:avLst/>
          </a:prstGeom>
        </p:spPr>
      </p:pic>
      <p:pic>
        <p:nvPicPr>
          <p:cNvPr id="7" name="Picture 6"/>
          <p:cNvPicPr>
            <a:picLocks noChangeAspect="1"/>
          </p:cNvPicPr>
          <p:nvPr/>
        </p:nvPicPr>
        <p:blipFill>
          <a:blip r:embed="rId4"/>
          <a:stretch>
            <a:fillRect/>
          </a:stretch>
        </p:blipFill>
        <p:spPr>
          <a:xfrm>
            <a:off x="10515508" y="5263804"/>
            <a:ext cx="1066892" cy="1060796"/>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a:t>Opportunities for Ohioans with Disability</a:t>
            </a:r>
            <a:endParaRPr lang="en-US" dirty="0"/>
          </a:p>
        </p:txBody>
      </p:sp>
      <p:sp>
        <p:nvSpPr>
          <p:cNvPr id="2" name="Content Placeholder 1"/>
          <p:cNvSpPr>
            <a:spLocks noGrp="1"/>
          </p:cNvSpPr>
          <p:nvPr>
            <p:ph idx="1"/>
          </p:nvPr>
        </p:nvSpPr>
        <p:spPr/>
        <p:txBody>
          <a:bodyPr/>
          <a:lstStyle/>
          <a:p>
            <a:r>
              <a:rPr lang="en-AU" dirty="0">
                <a:latin typeface="Arial" panose="020B0604020202020204" pitchFamily="34" charset="0"/>
                <a:cs typeface="Arial" panose="020B0604020202020204" pitchFamily="34" charset="0"/>
              </a:rPr>
              <a:t>Opportunities for Ohioans with Disabilities (ODD) is a state agency that works closely with schools and external partners to provide services to students with disability to facilitate a successful transition from school to work. </a:t>
            </a:r>
          </a:p>
          <a:p>
            <a:r>
              <a:rPr lang="en-AU" dirty="0">
                <a:latin typeface="Arial" panose="020B0604020202020204" pitchFamily="34" charset="0"/>
                <a:cs typeface="Arial" panose="020B0604020202020204" pitchFamily="34" charset="0"/>
              </a:rPr>
              <a:t>ODD has transition specific services which are in four components:</a:t>
            </a:r>
          </a:p>
          <a:p>
            <a:pPr marL="514350" indent="-514350">
              <a:buFont typeface="+mj-lt"/>
              <a:buAutoNum type="arabicPeriod"/>
            </a:pPr>
            <a:r>
              <a:rPr lang="en-AU" dirty="0">
                <a:latin typeface="Arial" panose="020B0604020202020204" pitchFamily="34" charset="0"/>
                <a:cs typeface="Arial" panose="020B0604020202020204" pitchFamily="34" charset="0"/>
              </a:rPr>
              <a:t>Career Development activities</a:t>
            </a:r>
          </a:p>
          <a:p>
            <a:pPr marL="514350" indent="-514350">
              <a:buFont typeface="+mj-lt"/>
              <a:buAutoNum type="arabicPeriod"/>
            </a:pPr>
            <a:r>
              <a:rPr lang="en-AU" dirty="0">
                <a:latin typeface="Arial" panose="020B0604020202020204" pitchFamily="34" charset="0"/>
                <a:cs typeface="Arial" panose="020B0604020202020204" pitchFamily="34" charset="0"/>
              </a:rPr>
              <a:t>Summer Youth – Career Exploration</a:t>
            </a:r>
          </a:p>
          <a:p>
            <a:pPr marL="514350" indent="-514350">
              <a:buFont typeface="+mj-lt"/>
              <a:buAutoNum type="arabicPeriod"/>
            </a:pPr>
            <a:r>
              <a:rPr lang="en-AU" dirty="0">
                <a:latin typeface="Arial" panose="020B0604020202020204" pitchFamily="34" charset="0"/>
                <a:cs typeface="Arial" panose="020B0604020202020204" pitchFamily="34" charset="0"/>
              </a:rPr>
              <a:t>Summer Youth – Work Experience                        </a:t>
            </a:r>
          </a:p>
          <a:p>
            <a:pPr marL="514350" indent="-514350">
              <a:buFont typeface="+mj-lt"/>
              <a:buAutoNum type="arabicPeriod"/>
            </a:pPr>
            <a:r>
              <a:rPr lang="en-AU" dirty="0">
                <a:latin typeface="Arial" panose="020B0604020202020204" pitchFamily="34" charset="0"/>
                <a:cs typeface="Arial" panose="020B0604020202020204" pitchFamily="34" charset="0"/>
              </a:rPr>
              <a:t>Non – Permanent Job Development </a:t>
            </a:r>
          </a:p>
          <a:p>
            <a:endParaRPr lang="en-US" dirty="0"/>
          </a:p>
        </p:txBody>
      </p:sp>
      <p:pic>
        <p:nvPicPr>
          <p:cNvPr id="4" name="Picture 3" descr="The team at Opportunities for Ohioans with Disabilities and Robert Lawson&#10;" title="Opportunities for Ohioans with Disabilities"/>
          <p:cNvPicPr>
            <a:picLocks noChangeAspect="1"/>
          </p:cNvPicPr>
          <p:nvPr/>
        </p:nvPicPr>
        <p:blipFill>
          <a:blip r:embed="rId2"/>
          <a:stretch>
            <a:fillRect/>
          </a:stretch>
        </p:blipFill>
        <p:spPr>
          <a:xfrm>
            <a:off x="6838950" y="4028904"/>
            <a:ext cx="2991729" cy="1913628"/>
          </a:xfrm>
          <a:prstGeom prst="rect">
            <a:avLst/>
          </a:prstGeom>
        </p:spPr>
      </p:pic>
      <p:pic>
        <p:nvPicPr>
          <p:cNvPr id="5" name="Picture 4"/>
          <p:cNvPicPr>
            <a:picLocks noChangeAspect="1"/>
          </p:cNvPicPr>
          <p:nvPr/>
        </p:nvPicPr>
        <p:blipFill>
          <a:blip r:embed="rId3"/>
          <a:stretch>
            <a:fillRect/>
          </a:stretch>
        </p:blipFill>
        <p:spPr>
          <a:xfrm>
            <a:off x="10515508" y="4881736"/>
            <a:ext cx="1066892" cy="1060796"/>
          </a:xfrm>
          <a:prstGeom prst="rect">
            <a:avLst/>
          </a:prstGeom>
        </p:spPr>
      </p:pic>
      <p:sp>
        <p:nvSpPr>
          <p:cNvPr id="6" name="Footer Placeholder 5"/>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933450"/>
          </a:xfrm>
        </p:spPr>
        <p:txBody>
          <a:bodyPr/>
          <a:lstStyle/>
          <a:p>
            <a:r>
              <a:rPr lang="en-US" dirty="0"/>
              <a:t>Linworth Alternative School</a:t>
            </a:r>
          </a:p>
        </p:txBody>
      </p:sp>
      <p:sp>
        <p:nvSpPr>
          <p:cNvPr id="2" name="Content Placeholder 1"/>
          <p:cNvSpPr>
            <a:spLocks noGrp="1"/>
          </p:cNvSpPr>
          <p:nvPr>
            <p:ph idx="1"/>
          </p:nvPr>
        </p:nvSpPr>
        <p:spPr>
          <a:xfrm>
            <a:off x="609600" y="1466850"/>
            <a:ext cx="10972800" cy="4857750"/>
          </a:xfrm>
        </p:spPr>
        <p:txBody>
          <a:bodyPr/>
          <a:lstStyle/>
          <a:p>
            <a:r>
              <a:rPr lang="en-AU" dirty="0">
                <a:latin typeface="Arial" panose="020B0604020202020204" pitchFamily="34" charset="0"/>
                <a:cs typeface="Arial" panose="020B0604020202020204" pitchFamily="34" charset="0"/>
              </a:rPr>
              <a:t>Is attached to the two local high schools and offers an alternative approach to education. </a:t>
            </a:r>
          </a:p>
          <a:p>
            <a:r>
              <a:rPr lang="en-AU" dirty="0">
                <a:latin typeface="Arial" panose="020B0604020202020204" pitchFamily="34" charset="0"/>
                <a:cs typeface="Arial" panose="020B0604020202020204" pitchFamily="34" charset="0"/>
              </a:rPr>
              <a:t>Students with disability are included in the school’s cohort and find the school’s environment accepting and engaging.</a:t>
            </a:r>
          </a:p>
          <a:p>
            <a:r>
              <a:rPr lang="en-US" dirty="0">
                <a:latin typeface="Arial" panose="020B0604020202020204" pitchFamily="34" charset="0"/>
                <a:cs typeface="Arial" panose="020B0604020202020204" pitchFamily="34" charset="0"/>
              </a:rPr>
              <a:t>Linworth delivers three main programs that support the development of employment related skills and life skills. These are:</a:t>
            </a:r>
          </a:p>
          <a:p>
            <a:pPr marL="880110" lvl="1" indent="-514350">
              <a:buFont typeface="+mj-lt"/>
              <a:buAutoNum type="arabicPeriod"/>
            </a:pPr>
            <a:r>
              <a:rPr lang="en-US" dirty="0">
                <a:latin typeface="Arial" panose="020B0604020202020204" pitchFamily="34" charset="0"/>
                <a:cs typeface="Arial" panose="020B0604020202020204" pitchFamily="34" charset="0"/>
              </a:rPr>
              <a:t>The schools mandatory Community Service Program</a:t>
            </a:r>
          </a:p>
          <a:p>
            <a:pPr marL="880110" lvl="1" indent="-514350">
              <a:buFont typeface="+mj-lt"/>
              <a:buAutoNum type="arabicPeriod"/>
            </a:pPr>
            <a:r>
              <a:rPr lang="en-US" dirty="0">
                <a:latin typeface="Arial" panose="020B0604020202020204" pitchFamily="34" charset="0"/>
                <a:cs typeface="Arial" panose="020B0604020202020204" pitchFamily="34" charset="0"/>
              </a:rPr>
              <a:t>The Interim program</a:t>
            </a:r>
          </a:p>
          <a:p>
            <a:pPr marL="880110" lvl="1" indent="-514350">
              <a:buFont typeface="+mj-lt"/>
              <a:buAutoNum type="arabicPeriod"/>
            </a:pPr>
            <a:r>
              <a:rPr lang="en-US" dirty="0">
                <a:latin typeface="Arial" panose="020B0604020202020204" pitchFamily="34" charset="0"/>
                <a:cs typeface="Arial" panose="020B0604020202020204" pitchFamily="34" charset="0"/>
              </a:rPr>
              <a:t>Walkabout</a:t>
            </a:r>
          </a:p>
        </p:txBody>
      </p:sp>
      <p:pic>
        <p:nvPicPr>
          <p:cNvPr id="4" name="Picture 3"/>
          <p:cNvPicPr>
            <a:picLocks noChangeAspect="1"/>
          </p:cNvPicPr>
          <p:nvPr/>
        </p:nvPicPr>
        <p:blipFill>
          <a:blip r:embed="rId2"/>
          <a:stretch>
            <a:fillRect/>
          </a:stretch>
        </p:blipFill>
        <p:spPr>
          <a:xfrm>
            <a:off x="10515508" y="5257708"/>
            <a:ext cx="1066892" cy="1066892"/>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33425"/>
            <a:ext cx="10972800" cy="1438276"/>
          </a:xfrm>
        </p:spPr>
        <p:txBody>
          <a:bodyPr>
            <a:normAutofit fontScale="90000"/>
          </a:bodyPr>
          <a:lstStyle/>
          <a:p>
            <a:r>
              <a:rPr lang="en-US" dirty="0"/>
              <a:t>Department of Education UK</a:t>
            </a:r>
            <a:br>
              <a:rPr lang="en-US" dirty="0"/>
            </a:br>
            <a:r>
              <a:rPr lang="en-US" sz="2200" dirty="0">
                <a:latin typeface="Arial" panose="020B0604020202020204" pitchFamily="34" charset="0"/>
                <a:cs typeface="Arial" panose="020B0604020202020204" pitchFamily="34" charset="0"/>
              </a:rPr>
              <a:t>Alternative Provision and Attendance Unit, Education Standards Directorate and</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Technical Education Implementation Division</a:t>
            </a:r>
            <a:br>
              <a:rPr lang="en-GB" sz="2200" dirty="0">
                <a:latin typeface="Arial" panose="020B0604020202020204" pitchFamily="34" charset="0"/>
                <a:cs typeface="Arial" panose="020B0604020202020204" pitchFamily="34" charset="0"/>
              </a:rPr>
            </a:br>
            <a:endParaRPr lang="en-US" sz="2200" dirty="0"/>
          </a:p>
        </p:txBody>
      </p:sp>
      <p:sp>
        <p:nvSpPr>
          <p:cNvPr id="2" name="Content Placeholder 1"/>
          <p:cNvSpPr>
            <a:spLocks noGrp="1"/>
          </p:cNvSpPr>
          <p:nvPr>
            <p:ph idx="1"/>
          </p:nvPr>
        </p:nvSpPr>
        <p:spPr>
          <a:xfrm>
            <a:off x="609600" y="2171702"/>
            <a:ext cx="10972800" cy="4152898"/>
          </a:xfrm>
        </p:spPr>
        <p:txBody>
          <a:bodyPr/>
          <a:lstStyle/>
          <a:p>
            <a:r>
              <a:rPr lang="en-US" dirty="0">
                <a:latin typeface="Arial" panose="020B0604020202020204" pitchFamily="34" charset="0"/>
                <a:cs typeface="Arial" panose="020B0604020202020204" pitchFamily="34" charset="0"/>
              </a:rPr>
              <a:t>Supported internships- are aimed at young people aged between 16 and 24 who want to gain employment. These structured study programs are based at a host employer and are heavily supported by intensive preparation, off the job training and job coaching.  </a:t>
            </a:r>
          </a:p>
        </p:txBody>
      </p:sp>
      <p:pic>
        <p:nvPicPr>
          <p:cNvPr id="4" name="Picture 3"/>
          <p:cNvPicPr>
            <a:picLocks noChangeAspect="1"/>
          </p:cNvPicPr>
          <p:nvPr/>
        </p:nvPicPr>
        <p:blipFill>
          <a:blip r:embed="rId2"/>
          <a:stretch>
            <a:fillRect/>
          </a:stretch>
        </p:blipFill>
        <p:spPr>
          <a:xfrm>
            <a:off x="10515508" y="5251611"/>
            <a:ext cx="1066892" cy="1072989"/>
          </a:xfrm>
          <a:prstGeom prst="rect">
            <a:avLst/>
          </a:prstGeom>
        </p:spPr>
      </p:pic>
      <p:sp>
        <p:nvSpPr>
          <p:cNvPr id="5" name="Footer Placeholder 4"/>
          <p:cNvSpPr>
            <a:spLocks noGrp="1"/>
          </p:cNvSpPr>
          <p:nvPr>
            <p:ph type="ftr" sz="quarter" idx="11"/>
          </p:nvPr>
        </p:nvSpPr>
        <p:spPr/>
        <p:txBody>
          <a:bodyPr/>
          <a:lstStyle/>
          <a:p>
            <a:r>
              <a:rPr lang="en-AU" dirty="0"/>
              <a:t>Robert Lawson - 2017 Churchill Fellow</a:t>
            </a:r>
            <a:endParaRPr lang="en-US" dirty="0"/>
          </a:p>
        </p:txBody>
      </p:sp>
      <p:pic>
        <p:nvPicPr>
          <p:cNvPr id="6" name="Picture 5" descr="Sue Clarke, Technical Education Implementation Division with Robert Lawson&#10; " title="Department of Education UK"/>
          <p:cNvPicPr>
            <a:picLocks noChangeAspect="1"/>
          </p:cNvPicPr>
          <p:nvPr/>
        </p:nvPicPr>
        <p:blipFill>
          <a:blip r:embed="rId3"/>
          <a:stretch>
            <a:fillRect/>
          </a:stretch>
        </p:blipFill>
        <p:spPr>
          <a:xfrm>
            <a:off x="609600" y="4529165"/>
            <a:ext cx="2517866" cy="1883827"/>
          </a:xfrm>
          <a:prstGeom prst="rect">
            <a:avLst/>
          </a:prstGeom>
        </p:spPr>
      </p:pic>
      <p:pic>
        <p:nvPicPr>
          <p:cNvPr id="7" name="Picture 6" descr="Helen brooks, Alteranative Provision and Attendance Unit and Robert Lawson" title="Department of Education UK"/>
          <p:cNvPicPr>
            <a:picLocks noChangeAspect="1"/>
          </p:cNvPicPr>
          <p:nvPr/>
        </p:nvPicPr>
        <p:blipFill>
          <a:blip r:embed="rId4"/>
          <a:stretch>
            <a:fillRect/>
          </a:stretch>
        </p:blipFill>
        <p:spPr>
          <a:xfrm>
            <a:off x="4373909" y="4529165"/>
            <a:ext cx="2447578" cy="1839631"/>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Global Disability Innovation Hub</a:t>
            </a:r>
          </a:p>
        </p:txBody>
      </p:sp>
      <p:sp>
        <p:nvSpPr>
          <p:cNvPr id="3" name="Content Placeholder 2"/>
          <p:cNvSpPr>
            <a:spLocks noGrp="1"/>
          </p:cNvSpPr>
          <p:nvPr>
            <p:ph idx="1"/>
          </p:nvPr>
        </p:nvSpPr>
        <p:spPr/>
        <p:txBody>
          <a:bodyPr>
            <a:normAutofit/>
          </a:bodyPr>
          <a:lstStyle/>
          <a:p>
            <a:r>
              <a:rPr lang="en-AU" dirty="0">
                <a:latin typeface="Arial" panose="020B0604020202020204" pitchFamily="34" charset="0"/>
                <a:cs typeface="Arial" panose="020B0604020202020204" pitchFamily="34" charset="0"/>
              </a:rPr>
              <a:t>Launched in 2016 and has a focus on developing global partnerships and collaborations to ‘lead new thinking about disability especially in areas where exclusion is compounded by poverty’. </a:t>
            </a:r>
          </a:p>
          <a:p>
            <a:r>
              <a:rPr lang="en-AU" dirty="0">
                <a:latin typeface="Arial" panose="020B0604020202020204" pitchFamily="34" charset="0"/>
                <a:cs typeface="Arial" panose="020B0604020202020204" pitchFamily="34" charset="0"/>
              </a:rPr>
              <a:t>GDI Hub are leading or collaborating on the following projects:</a:t>
            </a:r>
          </a:p>
          <a:p>
            <a:pPr lvl="1"/>
            <a:r>
              <a:rPr lang="en-AU" sz="2800" dirty="0">
                <a:latin typeface="Arial" panose="020B0604020202020204" pitchFamily="34" charset="0"/>
                <a:cs typeface="Arial" panose="020B0604020202020204" pitchFamily="34" charset="0"/>
              </a:rPr>
              <a:t>provide at least three million people with access to assistive technology</a:t>
            </a:r>
          </a:p>
          <a:p>
            <a:pPr lvl="1"/>
            <a:r>
              <a:rPr lang="en-AU" sz="2800" dirty="0">
                <a:latin typeface="Arial" panose="020B0604020202020204" pitchFamily="34" charset="0"/>
                <a:cs typeface="Arial" panose="020B0604020202020204" pitchFamily="34" charset="0"/>
              </a:rPr>
              <a:t>partner to develop at least ten new disruptive technologies with potential for life-changing impact</a:t>
            </a:r>
          </a:p>
          <a:p>
            <a:endParaRPr lang="en-AU"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Robert Lawson - 2017 Churchill Fellow</a:t>
            </a:r>
            <a:endParaRPr lang="en-US" dirty="0"/>
          </a:p>
        </p:txBody>
      </p:sp>
      <p:pic>
        <p:nvPicPr>
          <p:cNvPr id="5" name="Picture 4"/>
          <p:cNvPicPr>
            <a:picLocks noChangeAspect="1"/>
          </p:cNvPicPr>
          <p:nvPr/>
        </p:nvPicPr>
        <p:blipFill>
          <a:blip r:embed="rId2"/>
          <a:stretch>
            <a:fillRect/>
          </a:stretch>
        </p:blipFill>
        <p:spPr>
          <a:xfrm>
            <a:off x="10515508" y="5333906"/>
            <a:ext cx="1066892" cy="1079086"/>
          </a:xfrm>
          <a:prstGeom prst="rect">
            <a:avLst/>
          </a:prstGeom>
        </p:spPr>
      </p:pic>
    </p:spTree>
    <p:extLst>
      <p:ext uri="{BB962C8B-B14F-4D97-AF65-F5344CB8AC3E}">
        <p14:creationId xmlns:p14="http://schemas.microsoft.com/office/powerpoint/2010/main" val="286834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911</TotalTime>
  <Words>1262</Words>
  <Application>Microsoft Office PowerPoint</Application>
  <PresentationFormat>Widescreen</PresentationFormat>
  <Paragraphs>113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Palatino Linotype</vt:lpstr>
      <vt:lpstr>Wingdings 2</vt:lpstr>
      <vt:lpstr>Presentation on brainstorming</vt:lpstr>
      <vt:lpstr>Transition from school to work for students with disability</vt:lpstr>
      <vt:lpstr>Introduction</vt:lpstr>
      <vt:lpstr>Where did this project begin</vt:lpstr>
      <vt:lpstr>My study tour</vt:lpstr>
      <vt:lpstr>Project SEARCH</vt:lpstr>
      <vt:lpstr>Opportunities for Ohioans with Disability</vt:lpstr>
      <vt:lpstr>Linworth Alternative School</vt:lpstr>
      <vt:lpstr>Department of Education UK Alternative Provision and Attendance Unit, Education Standards Directorate and  Technical Education Implementation Division </vt:lpstr>
      <vt:lpstr>Global Disability Innovation Hub</vt:lpstr>
      <vt:lpstr>Global Disability Innovation Hub</vt:lpstr>
      <vt:lpstr>St John’s College, Brighton </vt:lpstr>
      <vt:lpstr>  Three Ways School, Bath  </vt:lpstr>
      <vt:lpstr>Trinity College Dublin</vt:lpstr>
      <vt:lpstr>St Augustine's School, Dublin</vt:lpstr>
      <vt:lpstr>St Francis Special School, Killarney</vt:lpstr>
      <vt:lpstr>Common Themes </vt:lpstr>
      <vt:lpstr>Thank You</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school to work for students with disability</dc:title>
  <dc:creator>Robert Lawson</dc:creator>
  <cp:lastModifiedBy>Peter Lale</cp:lastModifiedBy>
  <cp:revision>53</cp:revision>
  <dcterms:created xsi:type="dcterms:W3CDTF">2018-11-25T20:51:30Z</dcterms:created>
  <dcterms:modified xsi:type="dcterms:W3CDTF">2018-12-03T02:04:26Z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