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62" r:id="rId6"/>
    <p:sldId id="257" r:id="rId7"/>
    <p:sldId id="258" r:id="rId8"/>
    <p:sldId id="259" r:id="rId9"/>
    <p:sldId id="260" r:id="rId10"/>
    <p:sldId id="265" r:id="rId11"/>
    <p:sldId id="263" r:id="rId12"/>
    <p:sldId id="264" r:id="rId13"/>
    <p:sldId id="26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818" autoAdjust="0"/>
  </p:normalViewPr>
  <p:slideViewPr>
    <p:cSldViewPr snapToGrid="0" snapToObjects="1">
      <p:cViewPr varScale="1">
        <p:scale>
          <a:sx n="93" d="100"/>
          <a:sy n="93" d="100"/>
        </p:scale>
        <p:origin x="198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E37E4-DC45-4129-9D1C-EC6F080D9BB7}" type="datetimeFigureOut">
              <a:rPr lang="en-AU" smtClean="0"/>
              <a:t>29/11/2018</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8A5CE-8CED-46DE-A1DA-89529E52CA4A}" type="slidenum">
              <a:rPr lang="en-AU" smtClean="0"/>
              <a:t>‹#›</a:t>
            </a:fld>
            <a:endParaRPr lang="en-AU"/>
          </a:p>
        </p:txBody>
      </p:sp>
    </p:spTree>
    <p:extLst>
      <p:ext uri="{BB962C8B-B14F-4D97-AF65-F5344CB8AC3E}">
        <p14:creationId xmlns:p14="http://schemas.microsoft.com/office/powerpoint/2010/main" val="9299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E78A5CE-8CED-46DE-A1DA-89529E52CA4A}" type="slidenum">
              <a:rPr lang="en-AU" smtClean="0"/>
              <a:t>3</a:t>
            </a:fld>
            <a:endParaRPr lang="en-AU"/>
          </a:p>
        </p:txBody>
      </p:sp>
    </p:spTree>
    <p:extLst>
      <p:ext uri="{BB962C8B-B14F-4D97-AF65-F5344CB8AC3E}">
        <p14:creationId xmlns:p14="http://schemas.microsoft.com/office/powerpoint/2010/main" val="73686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Internal</a:t>
            </a:r>
            <a:r>
              <a:rPr lang="en-AU" baseline="0" dirty="0"/>
              <a:t> project team met fortnightly to consider project plan, milestones, budget, marketing, content and approach</a:t>
            </a:r>
          </a:p>
          <a:p>
            <a:r>
              <a:rPr lang="en-AU" baseline="0" dirty="0"/>
              <a:t>Student engagement visits delivered in partnership with CQUni Connect staff. Aimed to build connections with high school students, gather information about their knowledge and awareness of future pathways, explore passions &amp; strengths and seek input and advice about what kind of activities would be appealing. Feedback included FREE food, interactive sessions, opportunities to meet current students and find out what life is really like at CQUni. One student suggested Amazing Race tour. Feedback was mixed about parental involvement. Conversations encouraged ‘getting to know you’ with support staff </a:t>
            </a:r>
            <a:endParaRPr lang="en-AU" dirty="0"/>
          </a:p>
        </p:txBody>
      </p:sp>
      <p:sp>
        <p:nvSpPr>
          <p:cNvPr id="4" name="Slide Number Placeholder 3"/>
          <p:cNvSpPr>
            <a:spLocks noGrp="1"/>
          </p:cNvSpPr>
          <p:nvPr>
            <p:ph type="sldNum" sz="quarter" idx="10"/>
          </p:nvPr>
        </p:nvSpPr>
        <p:spPr/>
        <p:txBody>
          <a:bodyPr/>
          <a:lstStyle/>
          <a:p>
            <a:fld id="{AE78A5CE-8CED-46DE-A1DA-89529E52CA4A}" type="slidenum">
              <a:rPr lang="en-AU" smtClean="0"/>
              <a:t>5</a:t>
            </a:fld>
            <a:endParaRPr lang="en-AU"/>
          </a:p>
        </p:txBody>
      </p:sp>
    </p:spTree>
    <p:extLst>
      <p:ext uri="{BB962C8B-B14F-4D97-AF65-F5344CB8AC3E}">
        <p14:creationId xmlns:p14="http://schemas.microsoft.com/office/powerpoint/2010/main" val="272737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Funding: NDCO funded transport for one school to attend (30 mins away from Mackay)</a:t>
            </a:r>
            <a:r>
              <a:rPr lang="en-AU" baseline="0" dirty="0"/>
              <a:t> </a:t>
            </a:r>
          </a:p>
          <a:p>
            <a:r>
              <a:rPr lang="en-AU" baseline="0" dirty="0"/>
              <a:t>NDCO set up online registration form that included parental consent and media consent. Gathered data about interest areas </a:t>
            </a:r>
          </a:p>
          <a:p>
            <a:r>
              <a:rPr lang="en-AU" baseline="0" dirty="0"/>
              <a:t>Sought further input from HOSES with taster skills session selections</a:t>
            </a:r>
          </a:p>
          <a:p>
            <a:r>
              <a:rPr lang="en-AU" baseline="0" dirty="0"/>
              <a:t>Successes: picking a day during </a:t>
            </a:r>
            <a:r>
              <a:rPr lang="en-AU" baseline="0" dirty="0" err="1"/>
              <a:t>uni</a:t>
            </a:r>
            <a:r>
              <a:rPr lang="en-AU" baseline="0" dirty="0"/>
              <a:t> break – campus was quiet, student panel, student photographer, taster skills sessions, opportunities for school staff to connect and see students participate in a different environment </a:t>
            </a:r>
          </a:p>
          <a:p>
            <a:r>
              <a:rPr lang="en-AU" baseline="0" dirty="0"/>
              <a:t>Challenges: teachers not being able to attend at short notice, students with low literacy skills </a:t>
            </a:r>
          </a:p>
          <a:p>
            <a:r>
              <a:rPr lang="en-AU" baseline="0" dirty="0"/>
              <a:t>Atmosphere: relaxed </a:t>
            </a:r>
          </a:p>
          <a:p>
            <a:pPr marL="0" indent="0">
              <a:buNone/>
            </a:pPr>
            <a:r>
              <a:rPr lang="en-AU" sz="1200" dirty="0"/>
              <a:t>Budget: catering, cleaning, transport</a:t>
            </a:r>
          </a:p>
          <a:p>
            <a:pPr marL="0" indent="0">
              <a:buNone/>
            </a:pPr>
            <a:r>
              <a:rPr lang="en-AU" sz="1200" dirty="0"/>
              <a:t>In-kind: merchandise, prizes, printing</a:t>
            </a:r>
          </a:p>
          <a:p>
            <a:pPr marL="0" indent="0">
              <a:buNone/>
            </a:pPr>
            <a:r>
              <a:rPr lang="en-AU" sz="1200" dirty="0"/>
              <a:t>Staff resources: 7</a:t>
            </a:r>
          </a:p>
          <a:p>
            <a:endParaRPr lang="en-AU" dirty="0"/>
          </a:p>
        </p:txBody>
      </p:sp>
      <p:sp>
        <p:nvSpPr>
          <p:cNvPr id="4" name="Slide Number Placeholder 3"/>
          <p:cNvSpPr>
            <a:spLocks noGrp="1"/>
          </p:cNvSpPr>
          <p:nvPr>
            <p:ph type="sldNum" sz="quarter" idx="10"/>
          </p:nvPr>
        </p:nvSpPr>
        <p:spPr/>
        <p:txBody>
          <a:bodyPr/>
          <a:lstStyle/>
          <a:p>
            <a:fld id="{AE78A5CE-8CED-46DE-A1DA-89529E52CA4A}" type="slidenum">
              <a:rPr lang="en-AU" smtClean="0"/>
              <a:t>6</a:t>
            </a:fld>
            <a:endParaRPr lang="en-AU"/>
          </a:p>
        </p:txBody>
      </p:sp>
    </p:spTree>
    <p:extLst>
      <p:ext uri="{BB962C8B-B14F-4D97-AF65-F5344CB8AC3E}">
        <p14:creationId xmlns:p14="http://schemas.microsoft.com/office/powerpoint/2010/main" val="195976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2130426"/>
            <a:ext cx="7772400" cy="1034927"/>
          </a:xfrm>
        </p:spPr>
        <p:txBody>
          <a:bodyPr/>
          <a:lstStyle>
            <a:lvl1pPr algn="l">
              <a:defRPr>
                <a:solidFill>
                  <a:srgbClr val="58595B"/>
                </a:solidFill>
                <a:latin typeface="Arial"/>
                <a:cs typeface="Arial"/>
              </a:defRPr>
            </a:lvl1pPr>
          </a:lstStyle>
          <a:p>
            <a:r>
              <a:rPr lang="en-AU" dirty="0"/>
              <a:t>HEADING</a:t>
            </a:r>
            <a:endParaRPr lang="en-US" dirty="0"/>
          </a:p>
        </p:txBody>
      </p:sp>
      <p:sp>
        <p:nvSpPr>
          <p:cNvPr id="3" name="Subtitle 2"/>
          <p:cNvSpPr>
            <a:spLocks noGrp="1"/>
          </p:cNvSpPr>
          <p:nvPr>
            <p:ph type="subTitle" idx="1" hasCustomPrompt="1"/>
          </p:nvPr>
        </p:nvSpPr>
        <p:spPr>
          <a:xfrm>
            <a:off x="685800" y="3407860"/>
            <a:ext cx="7772400" cy="650940"/>
          </a:xfrm>
        </p:spPr>
        <p:txBody>
          <a:bodyPr>
            <a:normAutofit/>
          </a:bodyPr>
          <a:lstStyle>
            <a:lvl1pPr marL="0" indent="0" algn="l">
              <a:buNone/>
              <a:defRPr sz="1800">
                <a:solidFill>
                  <a:srgbClr val="58595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SUBTITLE</a:t>
            </a:r>
            <a:endParaRPr lang="en-US" dirty="0"/>
          </a:p>
        </p:txBody>
      </p:sp>
    </p:spTree>
    <p:extLst>
      <p:ext uri="{BB962C8B-B14F-4D97-AF65-F5344CB8AC3E}">
        <p14:creationId xmlns:p14="http://schemas.microsoft.com/office/powerpoint/2010/main" val="155777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5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75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130426"/>
            <a:ext cx="7772400" cy="1034927"/>
          </a:xfrm>
        </p:spPr>
        <p:txBody>
          <a:bodyPr/>
          <a:lstStyle>
            <a:lvl1pPr algn="l">
              <a:defRPr>
                <a:solidFill>
                  <a:srgbClr val="58595B"/>
                </a:solidFill>
                <a:latin typeface="Arial"/>
                <a:cs typeface="Arial"/>
              </a:defRPr>
            </a:lvl1pPr>
          </a:lstStyle>
          <a:p>
            <a:r>
              <a:rPr lang="en-AU" dirty="0"/>
              <a:t>HEADING</a:t>
            </a:r>
            <a:endParaRPr lang="en-US" dirty="0"/>
          </a:p>
        </p:txBody>
      </p:sp>
      <p:sp>
        <p:nvSpPr>
          <p:cNvPr id="8" name="Subtitle 2"/>
          <p:cNvSpPr>
            <a:spLocks noGrp="1"/>
          </p:cNvSpPr>
          <p:nvPr>
            <p:ph type="subTitle" idx="1" hasCustomPrompt="1"/>
          </p:nvPr>
        </p:nvSpPr>
        <p:spPr>
          <a:xfrm>
            <a:off x="685800" y="3407860"/>
            <a:ext cx="7772400" cy="650940"/>
          </a:xfrm>
        </p:spPr>
        <p:txBody>
          <a:bodyPr>
            <a:normAutofit/>
          </a:bodyPr>
          <a:lstStyle>
            <a:lvl1pPr marL="0" indent="0" algn="l">
              <a:buNone/>
              <a:defRPr sz="1800">
                <a:solidFill>
                  <a:srgbClr val="58595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SUBTITLE</a:t>
            </a:r>
            <a:endParaRPr lang="en-US" dirty="0"/>
          </a:p>
        </p:txBody>
      </p:sp>
    </p:spTree>
    <p:extLst>
      <p:ext uri="{BB962C8B-B14F-4D97-AF65-F5344CB8AC3E}">
        <p14:creationId xmlns:p14="http://schemas.microsoft.com/office/powerpoint/2010/main" val="221967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71118"/>
            <a:ext cx="7772400" cy="1362075"/>
          </a:xfrm>
        </p:spPr>
        <p:txBody>
          <a:bodyPr anchor="t">
            <a:normAutofit/>
          </a:bodyPr>
          <a:lstStyle>
            <a:lvl1pPr algn="l">
              <a:defRPr sz="3000" b="0" cap="all"/>
            </a:lvl1pPr>
          </a:lstStyle>
          <a:p>
            <a:r>
              <a:rPr lang="en-AU" dirty="0"/>
              <a:t>SECTION HEADING</a:t>
            </a:r>
            <a:endParaRPr lang="en-US" dirty="0"/>
          </a:p>
        </p:txBody>
      </p:sp>
    </p:spTree>
    <p:extLst>
      <p:ext uri="{BB962C8B-B14F-4D97-AF65-F5344CB8AC3E}">
        <p14:creationId xmlns:p14="http://schemas.microsoft.com/office/powerpoint/2010/main" val="2808341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20917"/>
          </a:xfrm>
        </p:spPr>
        <p:txBody>
          <a:bodyPr>
            <a:normAutofit/>
          </a:bodyPr>
          <a:lstStyle>
            <a:lvl1pPr>
              <a:defRPr sz="3000"/>
            </a:lvl1pPr>
          </a:lstStyle>
          <a:p>
            <a:r>
              <a:rPr lang="en-AU" dirty="0"/>
              <a:t>CONTENT HEADING</a:t>
            </a:r>
            <a:endParaRPr lang="en-US" dirty="0"/>
          </a:p>
        </p:txBody>
      </p:sp>
      <p:sp>
        <p:nvSpPr>
          <p:cNvPr id="3" name="Content Placeholder 2"/>
          <p:cNvSpPr>
            <a:spLocks noGrp="1"/>
          </p:cNvSpPr>
          <p:nvPr>
            <p:ph sz="half" idx="1"/>
          </p:nvPr>
        </p:nvSpPr>
        <p:spPr>
          <a:xfrm>
            <a:off x="457200" y="1218916"/>
            <a:ext cx="8229600" cy="46203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F92FFB-B897-2C48-8A4F-846A1D693E29}"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9ACDB-B634-2347-95A4-245F21F5473B}" type="slidenum">
              <a:rPr lang="en-US" smtClean="0"/>
              <a:t>‹#›</a:t>
            </a:fld>
            <a:endParaRPr lang="en-US"/>
          </a:p>
        </p:txBody>
      </p:sp>
    </p:spTree>
    <p:extLst>
      <p:ext uri="{BB962C8B-B14F-4D97-AF65-F5344CB8AC3E}">
        <p14:creationId xmlns:p14="http://schemas.microsoft.com/office/powerpoint/2010/main" val="180377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AU" dirty="0"/>
              <a:t>CONTENT HEADING</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SUBHEADING</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SUBHEADING</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F92FFB-B897-2C48-8A4F-846A1D693E29}"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9ACDB-B634-2347-95A4-245F21F5473B}" type="slidenum">
              <a:rPr lang="en-US" smtClean="0"/>
              <a:t>‹#›</a:t>
            </a:fld>
            <a:endParaRPr lang="en-US"/>
          </a:p>
        </p:txBody>
      </p:sp>
    </p:spTree>
    <p:extLst>
      <p:ext uri="{BB962C8B-B14F-4D97-AF65-F5344CB8AC3E}">
        <p14:creationId xmlns:p14="http://schemas.microsoft.com/office/powerpoint/2010/main" val="197315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baseline="0"/>
            </a:lvl1pPr>
          </a:lstStyle>
          <a:p>
            <a:r>
              <a:rPr lang="en-AU" dirty="0"/>
              <a:t>CONTENT HEADING</a:t>
            </a:r>
            <a:endParaRPr lang="en-US" dirty="0"/>
          </a:p>
        </p:txBody>
      </p:sp>
    </p:spTree>
    <p:extLst>
      <p:ext uri="{BB962C8B-B14F-4D97-AF65-F5344CB8AC3E}">
        <p14:creationId xmlns:p14="http://schemas.microsoft.com/office/powerpoint/2010/main" val="52308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59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24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baseline="0"/>
            </a:lvl1pPr>
          </a:lstStyle>
          <a:p>
            <a:r>
              <a:rPr lang="en-AU" dirty="0"/>
              <a:t>PHOTO CAPTION</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PHOTO DESCRIPTION</a:t>
            </a:r>
          </a:p>
        </p:txBody>
      </p:sp>
    </p:spTree>
    <p:extLst>
      <p:ext uri="{BB962C8B-B14F-4D97-AF65-F5344CB8AC3E}">
        <p14:creationId xmlns:p14="http://schemas.microsoft.com/office/powerpoint/2010/main" val="67735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92FFB-B897-2C48-8A4F-846A1D693E29}" type="datetimeFigureOut">
              <a:rPr lang="en-US" smtClean="0"/>
              <a:t>11/29/2018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9ACDB-B634-2347-95A4-245F21F5473B}" type="slidenum">
              <a:rPr lang="en-US" smtClean="0"/>
              <a:t>‹#›</a:t>
            </a:fld>
            <a:endParaRPr lang="en-US"/>
          </a:p>
        </p:txBody>
      </p:sp>
    </p:spTree>
    <p:extLst>
      <p:ext uri="{BB962C8B-B14F-4D97-AF65-F5344CB8AC3E}">
        <p14:creationId xmlns:p14="http://schemas.microsoft.com/office/powerpoint/2010/main" val="22386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kern="1200">
          <a:solidFill>
            <a:srgbClr val="58595B"/>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58595B"/>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8595B"/>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8595B"/>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8595B"/>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8595B"/>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47889"/>
            <a:ext cx="7772400" cy="1034927"/>
          </a:xfrm>
        </p:spPr>
        <p:txBody>
          <a:bodyPr>
            <a:noAutofit/>
          </a:bodyPr>
          <a:lstStyle/>
          <a:p>
            <a:br>
              <a:rPr lang="en-US" sz="3600" dirty="0"/>
            </a:br>
            <a:r>
              <a:rPr lang="en-US" sz="3600" dirty="0" err="1"/>
              <a:t>ConnectAbility</a:t>
            </a:r>
            <a:r>
              <a:rPr lang="en-US" sz="3600" dirty="0"/>
              <a:t>: connecting </a:t>
            </a:r>
            <a:br>
              <a:rPr lang="en-US" sz="3600" dirty="0"/>
            </a:br>
            <a:r>
              <a:rPr lang="en-US" sz="3600" dirty="0"/>
              <a:t>high school students with </a:t>
            </a:r>
            <a:br>
              <a:rPr lang="en-US" sz="3600" dirty="0"/>
            </a:br>
            <a:r>
              <a:rPr lang="en-US" sz="3600" dirty="0"/>
              <a:t>disability to future pathways in tertiary education and training</a:t>
            </a:r>
          </a:p>
        </p:txBody>
      </p:sp>
      <p:sp>
        <p:nvSpPr>
          <p:cNvPr id="3" name="Subtitle 2"/>
          <p:cNvSpPr>
            <a:spLocks noGrp="1"/>
          </p:cNvSpPr>
          <p:nvPr>
            <p:ph type="subTitle" idx="1"/>
          </p:nvPr>
        </p:nvSpPr>
        <p:spPr>
          <a:xfrm>
            <a:off x="685800" y="4866586"/>
            <a:ext cx="7772400" cy="1215655"/>
          </a:xfrm>
        </p:spPr>
        <p:txBody>
          <a:bodyPr>
            <a:normAutofit/>
          </a:bodyPr>
          <a:lstStyle/>
          <a:p>
            <a:r>
              <a:rPr lang="en-US" dirty="0"/>
              <a:t>Nat Vonthien</a:t>
            </a:r>
          </a:p>
          <a:p>
            <a:r>
              <a:rPr lang="en-US" dirty="0"/>
              <a:t>Acting Coordinator, Inclusion &amp; Accessibility</a:t>
            </a:r>
          </a:p>
          <a:p>
            <a:r>
              <a:rPr lang="en-US" dirty="0"/>
              <a:t>Student Life &amp; Wellbeing Centre </a:t>
            </a:r>
          </a:p>
        </p:txBody>
      </p:sp>
      <p:pic>
        <p:nvPicPr>
          <p:cNvPr id="4" name="Picture 3" descr="Welcome to ConnectAbility signag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91994">
            <a:off x="6200872" y="328152"/>
            <a:ext cx="2128345" cy="2837793"/>
          </a:xfrm>
          <a:prstGeom prst="rect">
            <a:avLst/>
          </a:prstGeom>
        </p:spPr>
      </p:pic>
    </p:spTree>
    <p:extLst>
      <p:ext uri="{BB962C8B-B14F-4D97-AF65-F5344CB8AC3E}">
        <p14:creationId xmlns:p14="http://schemas.microsoft.com/office/powerpoint/2010/main" val="4162026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a:t>Contact us for more information</a:t>
            </a:r>
          </a:p>
        </p:txBody>
      </p:sp>
      <p:sp>
        <p:nvSpPr>
          <p:cNvPr id="3" name="Content Placeholder 2"/>
          <p:cNvSpPr>
            <a:spLocks noGrp="1"/>
          </p:cNvSpPr>
          <p:nvPr>
            <p:ph sz="half" idx="1"/>
          </p:nvPr>
        </p:nvSpPr>
        <p:spPr/>
        <p:txBody>
          <a:bodyPr/>
          <a:lstStyle/>
          <a:p>
            <a:pPr marL="0" indent="0">
              <a:buNone/>
            </a:pPr>
            <a:r>
              <a:rPr lang="en-AU" dirty="0"/>
              <a:t>Nat Vonthien, Acting Coordinator – Inclusion &amp; Accessibility</a:t>
            </a:r>
          </a:p>
          <a:p>
            <a:pPr marL="0" indent="0">
              <a:buNone/>
            </a:pPr>
            <a:r>
              <a:rPr lang="en-AU" dirty="0"/>
              <a:t>Email: n.vonthien@cqu.edu.au </a:t>
            </a:r>
          </a:p>
          <a:p>
            <a:pPr marL="0" indent="0">
              <a:buNone/>
            </a:pPr>
            <a:r>
              <a:rPr lang="en-AU" dirty="0"/>
              <a:t>Phone: 07 4940 7480</a:t>
            </a:r>
          </a:p>
          <a:p>
            <a:pPr marL="0" indent="0">
              <a:buNone/>
            </a:pPr>
            <a:endParaRPr lang="en-AU" dirty="0"/>
          </a:p>
          <a:p>
            <a:pPr marL="0" indent="0">
              <a:buNone/>
            </a:pPr>
            <a:r>
              <a:rPr lang="en-AU" dirty="0"/>
              <a:t>Wes Heberlein, Coordinator – Schools Outreach</a:t>
            </a:r>
          </a:p>
          <a:p>
            <a:pPr marL="0" indent="0">
              <a:buNone/>
            </a:pPr>
            <a:r>
              <a:rPr lang="en-AU" dirty="0"/>
              <a:t>Email: w.heberlein@cqu.edu.au</a:t>
            </a:r>
          </a:p>
          <a:p>
            <a:pPr marL="0" indent="0">
              <a:buNone/>
            </a:pPr>
            <a:r>
              <a:rPr lang="en-AU" dirty="0"/>
              <a:t>Phone: 07 4930 9542</a:t>
            </a:r>
          </a:p>
        </p:txBody>
      </p:sp>
    </p:spTree>
    <p:extLst>
      <p:ext uri="{BB962C8B-B14F-4D97-AF65-F5344CB8AC3E}">
        <p14:creationId xmlns:p14="http://schemas.microsoft.com/office/powerpoint/2010/main" val="416337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617" y="275870"/>
            <a:ext cx="7772400" cy="831714"/>
          </a:xfrm>
        </p:spPr>
        <p:txBody>
          <a:bodyPr>
            <a:normAutofit/>
          </a:bodyPr>
          <a:lstStyle/>
          <a:p>
            <a:r>
              <a:rPr lang="en-AU" sz="3200" b="1" dirty="0"/>
              <a:t>CQUni Mackay</a:t>
            </a:r>
          </a:p>
        </p:txBody>
      </p:sp>
      <p:sp>
        <p:nvSpPr>
          <p:cNvPr id="3" name="Subtitle 2"/>
          <p:cNvSpPr>
            <a:spLocks noGrp="1"/>
          </p:cNvSpPr>
          <p:nvPr>
            <p:ph type="subTitle" idx="1"/>
          </p:nvPr>
        </p:nvSpPr>
        <p:spPr>
          <a:xfrm>
            <a:off x="334851" y="1107585"/>
            <a:ext cx="8474298" cy="5035638"/>
          </a:xfrm>
        </p:spPr>
        <p:txBody>
          <a:bodyPr>
            <a:normAutofit/>
          </a:bodyPr>
          <a:lstStyle/>
          <a:p>
            <a:pPr marL="285750" indent="-285750">
              <a:buFont typeface="Arial" panose="020B0604020202020204" pitchFamily="34" charset="0"/>
              <a:buChar char="•"/>
            </a:pPr>
            <a:r>
              <a:rPr lang="en-AU" sz="2400" dirty="0" err="1"/>
              <a:t>CQUniversity</a:t>
            </a:r>
            <a:r>
              <a:rPr lang="en-AU" sz="2400" dirty="0"/>
              <a:t> is the first dual sector </a:t>
            </a:r>
            <a:r>
              <a:rPr lang="en-AU" sz="2400" dirty="0" err="1"/>
              <a:t>uni</a:t>
            </a:r>
            <a:r>
              <a:rPr lang="en-AU" sz="2400" dirty="0"/>
              <a:t> in Queensland, merged with CQ TAFE in 2014</a:t>
            </a:r>
          </a:p>
          <a:p>
            <a:pPr marL="285750" indent="-285750">
              <a:buFont typeface="Arial" panose="020B0604020202020204" pitchFamily="34" charset="0"/>
              <a:buChar char="•"/>
            </a:pPr>
            <a:r>
              <a:rPr lang="en-AU" sz="2400" dirty="0"/>
              <a:t>Mackay has 3 campuses </a:t>
            </a:r>
          </a:p>
          <a:p>
            <a:pPr marL="285750" indent="-285750">
              <a:buFont typeface="Arial" panose="020B0604020202020204" pitchFamily="34" charset="0"/>
              <a:buChar char="•"/>
            </a:pPr>
            <a:r>
              <a:rPr lang="en-AU" sz="2400" dirty="0"/>
              <a:t>Located 4 hours south of Townsville &amp; 970km north of Brisbane </a:t>
            </a:r>
          </a:p>
          <a:p>
            <a:pPr marL="285750" indent="-285750">
              <a:buFont typeface="Arial" panose="020B0604020202020204" pitchFamily="34" charset="0"/>
              <a:buChar char="•"/>
            </a:pPr>
            <a:r>
              <a:rPr lang="en-AU" sz="2400" dirty="0"/>
              <a:t>7 state high schools, 5 catholic high schools, 1 special school </a:t>
            </a:r>
          </a:p>
          <a:p>
            <a:pPr marL="285750" indent="-285750">
              <a:buFont typeface="Arial" panose="020B0604020202020204" pitchFamily="34" charset="0"/>
              <a:buChar char="•"/>
            </a:pPr>
            <a:r>
              <a:rPr lang="en-AU" sz="2400" dirty="0"/>
              <a:t>Issues for young people include transport, employment, access to information and opportunities </a:t>
            </a:r>
          </a:p>
          <a:p>
            <a:pPr marL="285750" indent="-285750">
              <a:buFont typeface="Arial" panose="020B0604020202020204" pitchFamily="34" charset="0"/>
              <a:buChar char="•"/>
            </a:pPr>
            <a:r>
              <a:rPr lang="en-AU" sz="2400" dirty="0"/>
              <a:t>Population: 127, 790 (June 2018)</a:t>
            </a:r>
          </a:p>
          <a:p>
            <a:pPr marL="285750" indent="-285750">
              <a:buFont typeface="Arial" panose="020B0604020202020204" pitchFamily="34" charset="0"/>
              <a:buChar char="•"/>
            </a:pPr>
            <a:r>
              <a:rPr lang="en-AU" sz="2400" dirty="0"/>
              <a:t>Main industries: sugar, mining &amp;</a:t>
            </a:r>
          </a:p>
          <a:p>
            <a:r>
              <a:rPr lang="en-AU" sz="2400" dirty="0"/>
              <a:t>engineering feeder industry, tourism, services</a:t>
            </a:r>
          </a:p>
        </p:txBody>
      </p:sp>
    </p:spTree>
    <p:extLst>
      <p:ext uri="{BB962C8B-B14F-4D97-AF65-F5344CB8AC3E}">
        <p14:creationId xmlns:p14="http://schemas.microsoft.com/office/powerpoint/2010/main" val="414920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093" y="180302"/>
            <a:ext cx="7917702" cy="721773"/>
          </a:xfrm>
        </p:spPr>
        <p:txBody>
          <a:bodyPr>
            <a:normAutofit/>
          </a:bodyPr>
          <a:lstStyle/>
          <a:p>
            <a:r>
              <a:rPr lang="en-US" sz="3200" b="1" dirty="0"/>
              <a:t>Background to project development </a:t>
            </a:r>
            <a:r>
              <a:rPr lang="en-US" sz="3200" dirty="0"/>
              <a:t> </a:t>
            </a:r>
          </a:p>
        </p:txBody>
      </p:sp>
      <p:sp>
        <p:nvSpPr>
          <p:cNvPr id="3" name="Subtitle 2"/>
          <p:cNvSpPr>
            <a:spLocks noGrp="1"/>
          </p:cNvSpPr>
          <p:nvPr>
            <p:ph type="subTitle" idx="1"/>
          </p:nvPr>
        </p:nvSpPr>
        <p:spPr>
          <a:xfrm>
            <a:off x="309092" y="898634"/>
            <a:ext cx="8834907" cy="5754414"/>
          </a:xfrm>
        </p:spPr>
        <p:txBody>
          <a:bodyPr>
            <a:normAutofit/>
          </a:bodyPr>
          <a:lstStyle/>
          <a:p>
            <a:r>
              <a:rPr lang="en-US" sz="2600" dirty="0"/>
              <a:t>					In 2017 </a:t>
            </a:r>
            <a:r>
              <a:rPr lang="en-US" sz="2400" dirty="0"/>
              <a:t>Mackay Regional Transition Network was 				established by the Heads of Special Education 					Services, supported by NDCO. MRTN							delivered Transitions Pathway Expo								event: a great opportunity for school 								students with disability to learn more about 						post school options…</a:t>
            </a:r>
          </a:p>
          <a:p>
            <a:pPr marL="285750" indent="-285750">
              <a:buFont typeface="Arial" panose="020B0604020202020204" pitchFamily="34" charset="0"/>
              <a:buChar char="•"/>
            </a:pPr>
            <a:endParaRPr lang="en-US" sz="2400" dirty="0"/>
          </a:p>
          <a:p>
            <a:pPr>
              <a:lnSpc>
                <a:spcPct val="110000"/>
              </a:lnSpc>
            </a:pPr>
            <a:r>
              <a:rPr lang="en-US" sz="2400" dirty="0"/>
              <a:t>…but the enrolment of some of these students </a:t>
            </a:r>
          </a:p>
          <a:p>
            <a:pPr>
              <a:lnSpc>
                <a:spcPct val="110000"/>
              </a:lnSpc>
            </a:pPr>
            <a:r>
              <a:rPr lang="en-US" sz="2400" dirty="0"/>
              <a:t>highlighted that planning for course options </a:t>
            </a:r>
          </a:p>
          <a:p>
            <a:pPr>
              <a:lnSpc>
                <a:spcPct val="110000"/>
              </a:lnSpc>
            </a:pPr>
            <a:r>
              <a:rPr lang="en-US" sz="2400" dirty="0"/>
              <a:t>and support was needed earlier for a </a:t>
            </a:r>
          </a:p>
          <a:p>
            <a:pPr>
              <a:lnSpc>
                <a:spcPct val="110000"/>
              </a:lnSpc>
            </a:pPr>
            <a:r>
              <a:rPr lang="en-US" sz="2400" dirty="0"/>
              <a:t>smooth transition</a:t>
            </a:r>
          </a:p>
          <a:p>
            <a:pPr marL="285750" indent="-285750">
              <a:buFont typeface="Arial" panose="020B0604020202020204" pitchFamily="34" charset="0"/>
              <a:buChar char="•"/>
            </a:pPr>
            <a:endParaRPr lang="en-US" sz="2800" dirty="0"/>
          </a:p>
        </p:txBody>
      </p:sp>
      <p:pic>
        <p:nvPicPr>
          <p:cNvPr id="4" name="Picture 3" descr="Nat Vonthien at CQUni stall, Transitions Pathway expo 2017"/>
          <p:cNvPicPr>
            <a:picLocks noChangeAspect="1"/>
          </p:cNvPicPr>
          <p:nvPr/>
        </p:nvPicPr>
        <p:blipFill>
          <a:blip r:embed="rId3"/>
          <a:stretch>
            <a:fillRect/>
          </a:stretch>
        </p:blipFill>
        <p:spPr>
          <a:xfrm>
            <a:off x="0" y="902075"/>
            <a:ext cx="2490952" cy="3131084"/>
          </a:xfrm>
          <a:prstGeom prst="rect">
            <a:avLst/>
          </a:prstGeom>
        </p:spPr>
      </p:pic>
    </p:spTree>
    <p:extLst>
      <p:ext uri="{BB962C8B-B14F-4D97-AF65-F5344CB8AC3E}">
        <p14:creationId xmlns:p14="http://schemas.microsoft.com/office/powerpoint/2010/main" val="210666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The Idea</a:t>
            </a:r>
          </a:p>
        </p:txBody>
      </p:sp>
      <p:sp>
        <p:nvSpPr>
          <p:cNvPr id="3" name="Content Placeholder 2"/>
          <p:cNvSpPr>
            <a:spLocks noGrp="1"/>
          </p:cNvSpPr>
          <p:nvPr>
            <p:ph sz="half" idx="1"/>
          </p:nvPr>
        </p:nvSpPr>
        <p:spPr>
          <a:xfrm>
            <a:off x="304801" y="995271"/>
            <a:ext cx="8573728" cy="5349032"/>
          </a:xfrm>
        </p:spPr>
        <p:txBody>
          <a:bodyPr>
            <a:normAutofit fontScale="92500"/>
          </a:bodyPr>
          <a:lstStyle/>
          <a:p>
            <a:r>
              <a:rPr lang="en-AU" b="1" dirty="0" err="1"/>
              <a:t>ConnectAbility</a:t>
            </a:r>
            <a:r>
              <a:rPr lang="en-AU" dirty="0"/>
              <a:t>, will actively engage with Grade 11 and Grade 12 students with disability and deliver an inclusive on-campus experience that aims to:</a:t>
            </a:r>
          </a:p>
          <a:p>
            <a:pPr lvl="0"/>
            <a:r>
              <a:rPr lang="en-AU" dirty="0"/>
              <a:t>Connect high school students to their strengths, abilities and future possibilities </a:t>
            </a:r>
          </a:p>
          <a:p>
            <a:pPr lvl="0"/>
            <a:r>
              <a:rPr lang="en-AU" dirty="0"/>
              <a:t>Raise awareness about training &amp; education pathways</a:t>
            </a:r>
          </a:p>
          <a:p>
            <a:pPr lvl="0"/>
            <a:r>
              <a:rPr lang="en-AU" dirty="0"/>
              <a:t>Build links to relevant support services </a:t>
            </a:r>
          </a:p>
          <a:p>
            <a:pPr lvl="0"/>
            <a:r>
              <a:rPr lang="en-AU" dirty="0"/>
              <a:t>Deliver inclusive taster sessions </a:t>
            </a:r>
          </a:p>
          <a:p>
            <a:pPr lvl="0"/>
            <a:r>
              <a:rPr lang="en-AU" dirty="0"/>
              <a:t>Introduce prospective students and their families to current CQUni students to hear more about lived experiences of post-school education and training</a:t>
            </a:r>
          </a:p>
          <a:p>
            <a:endParaRPr lang="en-AU" sz="2000" dirty="0"/>
          </a:p>
        </p:txBody>
      </p:sp>
    </p:spTree>
    <p:extLst>
      <p:ext uri="{BB962C8B-B14F-4D97-AF65-F5344CB8AC3E}">
        <p14:creationId xmlns:p14="http://schemas.microsoft.com/office/powerpoint/2010/main" val="354867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The Plan</a:t>
            </a:r>
          </a:p>
        </p:txBody>
      </p:sp>
      <p:sp>
        <p:nvSpPr>
          <p:cNvPr id="3" name="Content Placeholder 2"/>
          <p:cNvSpPr>
            <a:spLocks noGrp="1"/>
          </p:cNvSpPr>
          <p:nvPr>
            <p:ph sz="half" idx="1"/>
          </p:nvPr>
        </p:nvSpPr>
        <p:spPr>
          <a:xfrm>
            <a:off x="135653" y="928961"/>
            <a:ext cx="8229600" cy="5174901"/>
          </a:xfrm>
        </p:spPr>
        <p:txBody>
          <a:bodyPr>
            <a:normAutofit lnSpcReduction="10000"/>
          </a:bodyPr>
          <a:lstStyle/>
          <a:p>
            <a:r>
              <a:rPr lang="en-AU" dirty="0"/>
              <a:t>CQU Inclusion &amp; Accessibility Service and CQUni Connect worked closely with </a:t>
            </a:r>
            <a:r>
              <a:rPr lang="en-AU" dirty="0" err="1"/>
              <a:t>HoSES</a:t>
            </a:r>
            <a:r>
              <a:rPr lang="en-AU" dirty="0"/>
              <a:t> engaged with Mackay’s Regional Transition Network (MRTN) and NDCO</a:t>
            </a:r>
          </a:p>
          <a:p>
            <a:r>
              <a:rPr lang="en-AU" dirty="0"/>
              <a:t>Student engagement visits </a:t>
            </a:r>
          </a:p>
          <a:p>
            <a:pPr marL="0" indent="0">
              <a:buNone/>
            </a:pPr>
            <a:r>
              <a:rPr lang="en-AU" dirty="0"/>
              <a:t>   at schools August 2018</a:t>
            </a:r>
          </a:p>
          <a:p>
            <a:pPr marL="0" indent="0">
              <a:buNone/>
            </a:pPr>
            <a:endParaRPr lang="en-AU" dirty="0"/>
          </a:p>
          <a:p>
            <a:r>
              <a:rPr lang="en-AU" dirty="0"/>
              <a:t>Student participation </a:t>
            </a:r>
          </a:p>
          <a:p>
            <a:pPr marL="0" indent="0">
              <a:buNone/>
            </a:pPr>
            <a:r>
              <a:rPr lang="en-AU" dirty="0"/>
              <a:t>    shaped the scheduled program </a:t>
            </a:r>
          </a:p>
          <a:p>
            <a:r>
              <a:rPr lang="en-AU" dirty="0"/>
              <a:t>Scheduled date negotiated with partners </a:t>
            </a:r>
          </a:p>
          <a:p>
            <a:r>
              <a:rPr lang="en-AU" dirty="0"/>
              <a:t>Parents/carers welcomed</a:t>
            </a:r>
          </a:p>
        </p:txBody>
      </p:sp>
      <p:pic>
        <p:nvPicPr>
          <p:cNvPr id="4" name="Picture 3" descr="Student engagement session in high school classro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933" y="2115923"/>
            <a:ext cx="3547068" cy="2660301"/>
          </a:xfrm>
          <a:prstGeom prst="rect">
            <a:avLst/>
          </a:prstGeom>
        </p:spPr>
      </p:pic>
    </p:spTree>
    <p:extLst>
      <p:ext uri="{BB962C8B-B14F-4D97-AF65-F5344CB8AC3E}">
        <p14:creationId xmlns:p14="http://schemas.microsoft.com/office/powerpoint/2010/main" val="3146398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What happened</a:t>
            </a:r>
          </a:p>
        </p:txBody>
      </p:sp>
      <p:sp>
        <p:nvSpPr>
          <p:cNvPr id="3" name="Content Placeholder 2"/>
          <p:cNvSpPr>
            <a:spLocks noGrp="1"/>
          </p:cNvSpPr>
          <p:nvPr>
            <p:ph sz="half" idx="1"/>
          </p:nvPr>
        </p:nvSpPr>
        <p:spPr>
          <a:xfrm>
            <a:off x="457200" y="995556"/>
            <a:ext cx="8229600" cy="4843756"/>
          </a:xfrm>
        </p:spPr>
        <p:txBody>
          <a:bodyPr>
            <a:normAutofit/>
          </a:bodyPr>
          <a:lstStyle/>
          <a:p>
            <a:endParaRPr lang="en-AU" sz="2000" dirty="0"/>
          </a:p>
          <a:p>
            <a:r>
              <a:rPr lang="en-AU" sz="2000" dirty="0"/>
              <a:t>Welcome to Country</a:t>
            </a:r>
          </a:p>
          <a:p>
            <a:r>
              <a:rPr lang="en-AU" sz="2000" dirty="0"/>
              <a:t>Amazing Race style campus tour </a:t>
            </a:r>
          </a:p>
          <a:p>
            <a:r>
              <a:rPr lang="en-AU" sz="2000" dirty="0"/>
              <a:t>Student panel </a:t>
            </a:r>
          </a:p>
          <a:p>
            <a:r>
              <a:rPr lang="en-AU" sz="2000" dirty="0"/>
              <a:t>Taster skills sessions (AM &amp; PM): Business, Chiropractic, Digital Media, Engineering, Fitness, Hairdressing, Hospitality &amp; Trades </a:t>
            </a:r>
          </a:p>
          <a:p>
            <a:r>
              <a:rPr lang="en-AU" sz="2000" dirty="0"/>
              <a:t>Student Support Services Session </a:t>
            </a:r>
          </a:p>
          <a:p>
            <a:r>
              <a:rPr lang="en-AU" sz="2000" dirty="0"/>
              <a:t>Feedback &amp; evaluations </a:t>
            </a:r>
          </a:p>
          <a:p>
            <a:pPr marL="0" indent="0">
              <a:buNone/>
            </a:pPr>
            <a:endParaRPr lang="en-AU" sz="2000" dirty="0"/>
          </a:p>
          <a:p>
            <a:endParaRPr lang="en-AU" sz="2000" dirty="0"/>
          </a:p>
        </p:txBody>
      </p:sp>
      <p:pic>
        <p:nvPicPr>
          <p:cNvPr id="4" name="Picture 3" descr="Two students wearing virtual reality goggles"/>
          <p:cNvPicPr>
            <a:picLocks noChangeAspect="1"/>
          </p:cNvPicPr>
          <p:nvPr/>
        </p:nvPicPr>
        <p:blipFill rotWithShape="1">
          <a:blip r:embed="rId3">
            <a:extLst>
              <a:ext uri="{28A0092B-C50C-407E-A947-70E740481C1C}">
                <a14:useLocalDpi xmlns:a14="http://schemas.microsoft.com/office/drawing/2010/main" val="0"/>
              </a:ext>
            </a:extLst>
          </a:blip>
          <a:srcRect r="5481"/>
          <a:stretch/>
        </p:blipFill>
        <p:spPr>
          <a:xfrm>
            <a:off x="1103586" y="4028906"/>
            <a:ext cx="3058511" cy="2157248"/>
          </a:xfrm>
          <a:prstGeom prst="rect">
            <a:avLst/>
          </a:prstGeom>
        </p:spPr>
      </p:pic>
      <p:pic>
        <p:nvPicPr>
          <p:cNvPr id="5" name="Picture 4" descr="Two student learning skills on hairdressing he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104" y="274638"/>
            <a:ext cx="3058510" cy="2122272"/>
          </a:xfrm>
          <a:prstGeom prst="rect">
            <a:avLst/>
          </a:prstGeom>
        </p:spPr>
      </p:pic>
      <p:pic>
        <p:nvPicPr>
          <p:cNvPr id="6" name="Picture 5" descr="Student making mocktail with teach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4414" y="3372826"/>
            <a:ext cx="2175641" cy="2900855"/>
          </a:xfrm>
          <a:prstGeom prst="rect">
            <a:avLst/>
          </a:prstGeom>
        </p:spPr>
      </p:pic>
    </p:spTree>
    <p:extLst>
      <p:ext uri="{BB962C8B-B14F-4D97-AF65-F5344CB8AC3E}">
        <p14:creationId xmlns:p14="http://schemas.microsoft.com/office/powerpoint/2010/main" val="13299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199" y="284813"/>
            <a:ext cx="8229600" cy="284813"/>
          </a:xfrm>
        </p:spPr>
        <p:txBody>
          <a:bodyPr>
            <a:noAutofit/>
          </a:bodyPr>
          <a:lstStyle/>
          <a:p>
            <a:r>
              <a:rPr lang="en-AU" sz="2700" b="1" dirty="0"/>
              <a:t>Feedback from students</a:t>
            </a:r>
          </a:p>
        </p:txBody>
      </p:sp>
      <p:sp>
        <p:nvSpPr>
          <p:cNvPr id="3" name="Content Placeholder 2"/>
          <p:cNvSpPr>
            <a:spLocks noGrp="1"/>
          </p:cNvSpPr>
          <p:nvPr>
            <p:ph sz="half" idx="1"/>
          </p:nvPr>
        </p:nvSpPr>
        <p:spPr>
          <a:xfrm>
            <a:off x="173421" y="709448"/>
            <a:ext cx="6542689" cy="5502166"/>
          </a:xfrm>
        </p:spPr>
        <p:txBody>
          <a:bodyPr>
            <a:normAutofit fontScale="62500" lnSpcReduction="20000"/>
          </a:bodyPr>
          <a:lstStyle/>
          <a:p>
            <a:r>
              <a:rPr lang="en-AU" sz="2900" dirty="0"/>
              <a:t>89% said attendance definitely or probably helped to find out more about their options after school </a:t>
            </a:r>
          </a:p>
          <a:p>
            <a:r>
              <a:rPr lang="en-AU" sz="2900" dirty="0"/>
              <a:t>89% understood support available for </a:t>
            </a:r>
            <a:r>
              <a:rPr lang="en-AU" sz="2900" dirty="0" err="1"/>
              <a:t>CQUni</a:t>
            </a:r>
            <a:r>
              <a:rPr lang="en-AU" sz="2900" dirty="0"/>
              <a:t> students </a:t>
            </a:r>
          </a:p>
          <a:p>
            <a:r>
              <a:rPr lang="en-AU" sz="2900" dirty="0"/>
              <a:t>78% thought it possible to complete further study or training at some stage in the future </a:t>
            </a:r>
          </a:p>
          <a:p>
            <a:r>
              <a:rPr lang="en-AU" sz="2900" dirty="0"/>
              <a:t>83% would recommend attending </a:t>
            </a:r>
            <a:r>
              <a:rPr lang="en-AU" sz="2900" dirty="0" err="1"/>
              <a:t>ConnectAbility</a:t>
            </a:r>
            <a:r>
              <a:rPr lang="en-AU" sz="2900" dirty="0"/>
              <a:t> to other young people in a similar situation to themselves </a:t>
            </a:r>
          </a:p>
          <a:p>
            <a:pPr marL="0" indent="0">
              <a:buNone/>
            </a:pPr>
            <a:endParaRPr lang="en-AU" sz="2900" b="1" dirty="0"/>
          </a:p>
          <a:p>
            <a:pPr marL="0" indent="0">
              <a:buNone/>
            </a:pPr>
            <a:r>
              <a:rPr lang="en-AU" sz="2900" dirty="0" err="1"/>
              <a:t>ConnectAbility</a:t>
            </a:r>
            <a:r>
              <a:rPr lang="en-AU" sz="2900" dirty="0"/>
              <a:t> has made me think differently about.. </a:t>
            </a:r>
          </a:p>
          <a:p>
            <a:r>
              <a:rPr lang="en-AU" sz="2900" dirty="0"/>
              <a:t>….“coming here after school” </a:t>
            </a:r>
          </a:p>
          <a:p>
            <a:r>
              <a:rPr lang="en-AU" sz="2900" dirty="0"/>
              <a:t>.....“my future and alternative pathways”</a:t>
            </a:r>
          </a:p>
          <a:p>
            <a:r>
              <a:rPr lang="en-AU" sz="2900" dirty="0"/>
              <a:t>.....“all the different opportunities open to me”</a:t>
            </a:r>
          </a:p>
          <a:p>
            <a:r>
              <a:rPr lang="en-AU" sz="2900" dirty="0"/>
              <a:t>….“after Year 12 learning even though I have a disability I am included”</a:t>
            </a:r>
          </a:p>
          <a:p>
            <a:pPr marL="0" indent="0">
              <a:buNone/>
            </a:pPr>
            <a:r>
              <a:rPr lang="en-AU" sz="2900" dirty="0"/>
              <a:t>Other comments:</a:t>
            </a:r>
          </a:p>
          <a:p>
            <a:r>
              <a:rPr lang="en-AU" sz="2900" dirty="0"/>
              <a:t>“I didn’t think I would go to TAFE, but now maybe I will”</a:t>
            </a:r>
          </a:p>
          <a:p>
            <a:r>
              <a:rPr lang="en-AU" sz="2900" dirty="0"/>
              <a:t>“I enjoyed finding out that people like me have help and the LGBTQ community is welcomed and respected”</a:t>
            </a:r>
          </a:p>
          <a:p>
            <a:r>
              <a:rPr lang="en-AU" sz="2900" dirty="0"/>
              <a:t>“it gave me a small sneak peek of the opportunities of studying this course”</a:t>
            </a:r>
          </a:p>
          <a:p>
            <a:pPr marL="0" indent="0">
              <a:buNone/>
            </a:pPr>
            <a:endParaRPr lang="en-AU" sz="2900" dirty="0"/>
          </a:p>
          <a:p>
            <a:endParaRPr lang="en-AU" dirty="0"/>
          </a:p>
        </p:txBody>
      </p:sp>
      <p:pic>
        <p:nvPicPr>
          <p:cNvPr id="2" name="Picture 1" descr="Happy high school student with course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076" y="569626"/>
            <a:ext cx="2469924" cy="4698124"/>
          </a:xfrm>
          <a:prstGeom prst="rect">
            <a:avLst/>
          </a:prstGeom>
        </p:spPr>
      </p:pic>
    </p:spTree>
    <p:extLst>
      <p:ext uri="{BB962C8B-B14F-4D97-AF65-F5344CB8AC3E}">
        <p14:creationId xmlns:p14="http://schemas.microsoft.com/office/powerpoint/2010/main" val="518113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Feedback from school staff</a:t>
            </a:r>
          </a:p>
        </p:txBody>
      </p:sp>
      <p:sp>
        <p:nvSpPr>
          <p:cNvPr id="3" name="Content Placeholder 2"/>
          <p:cNvSpPr>
            <a:spLocks noGrp="1"/>
          </p:cNvSpPr>
          <p:nvPr>
            <p:ph sz="half" idx="1"/>
          </p:nvPr>
        </p:nvSpPr>
        <p:spPr>
          <a:xfrm>
            <a:off x="457200" y="1218916"/>
            <a:ext cx="8229600" cy="5305709"/>
          </a:xfrm>
        </p:spPr>
        <p:txBody>
          <a:bodyPr>
            <a:normAutofit fontScale="62500" lnSpcReduction="20000"/>
          </a:bodyPr>
          <a:lstStyle/>
          <a:p>
            <a:pPr algn="just"/>
            <a:r>
              <a:rPr lang="en-AU" sz="3200" dirty="0"/>
              <a:t>100% adults agreed </a:t>
            </a:r>
          </a:p>
          <a:p>
            <a:pPr marL="0" indent="0" algn="just">
              <a:buNone/>
            </a:pPr>
            <a:r>
              <a:rPr lang="en-AU" sz="3200" dirty="0" err="1"/>
              <a:t>ConnectAbility</a:t>
            </a:r>
            <a:r>
              <a:rPr lang="en-AU" sz="3200" dirty="0"/>
              <a:t> was well </a:t>
            </a:r>
          </a:p>
          <a:p>
            <a:pPr marL="0" indent="0" algn="just">
              <a:buNone/>
            </a:pPr>
            <a:r>
              <a:rPr lang="en-AU" sz="3200" dirty="0"/>
              <a:t>organised, offered enough </a:t>
            </a:r>
          </a:p>
          <a:p>
            <a:pPr marL="0" indent="0" algn="just">
              <a:buNone/>
            </a:pPr>
            <a:r>
              <a:rPr lang="en-AU" sz="3200" dirty="0"/>
              <a:t>opportunities for student </a:t>
            </a:r>
          </a:p>
          <a:p>
            <a:pPr marL="0" indent="0" algn="just">
              <a:buNone/>
            </a:pPr>
            <a:r>
              <a:rPr lang="en-AU" sz="3200" dirty="0"/>
              <a:t>participation, was a positive</a:t>
            </a:r>
          </a:p>
          <a:p>
            <a:pPr marL="0" indent="0" algn="just">
              <a:buNone/>
            </a:pPr>
            <a:r>
              <a:rPr lang="en-AU" sz="3200" dirty="0"/>
              <a:t>experience and </a:t>
            </a:r>
          </a:p>
          <a:p>
            <a:pPr marL="0" indent="0" algn="just">
              <a:buNone/>
            </a:pPr>
            <a:r>
              <a:rPr lang="en-AU" sz="3200" dirty="0"/>
              <a:t>encouragement for similar </a:t>
            </a:r>
          </a:p>
          <a:p>
            <a:pPr marL="0" indent="0" algn="just">
              <a:buNone/>
            </a:pPr>
            <a:r>
              <a:rPr lang="en-AU" sz="3200" dirty="0"/>
              <a:t>events in the future </a:t>
            </a:r>
          </a:p>
          <a:p>
            <a:pPr marL="0" indent="0">
              <a:buNone/>
            </a:pPr>
            <a:endParaRPr lang="en-AU" sz="3200" dirty="0"/>
          </a:p>
          <a:p>
            <a:r>
              <a:rPr lang="en-AU" sz="3200" dirty="0"/>
              <a:t>“Great info for higher level students”</a:t>
            </a:r>
          </a:p>
          <a:p>
            <a:r>
              <a:rPr lang="en-AU" sz="3200" dirty="0"/>
              <a:t>“Awesome presentation. The students felt comfortable and stress-free during the whole process. The presenters were wonderful and language to the students was at their level.”</a:t>
            </a:r>
          </a:p>
          <a:p>
            <a:r>
              <a:rPr lang="en-AU" sz="3200" dirty="0"/>
              <a:t>“When we got back, all of our students had identified their career dream.”</a:t>
            </a:r>
          </a:p>
          <a:p>
            <a:pPr marL="0" indent="0">
              <a:buNone/>
            </a:pPr>
            <a:endParaRPr lang="en-AU" dirty="0"/>
          </a:p>
          <a:p>
            <a:pPr marL="0" indent="0">
              <a:buNone/>
            </a:pPr>
            <a:r>
              <a:rPr lang="en-AU" b="1" dirty="0"/>
              <a:t>    </a:t>
            </a:r>
            <a:endParaRPr lang="en-AU" dirty="0"/>
          </a:p>
        </p:txBody>
      </p:sp>
      <p:pic>
        <p:nvPicPr>
          <p:cNvPr id="4" name="Picture 3" descr="Lecture theatre filled with high school stud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795" y="995555"/>
            <a:ext cx="4965205" cy="2960986"/>
          </a:xfrm>
          <a:prstGeom prst="rect">
            <a:avLst/>
          </a:prstGeom>
        </p:spPr>
      </p:pic>
    </p:spTree>
    <p:extLst>
      <p:ext uri="{BB962C8B-B14F-4D97-AF65-F5344CB8AC3E}">
        <p14:creationId xmlns:p14="http://schemas.microsoft.com/office/powerpoint/2010/main" val="190901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Future ideas for 2019 and beyond</a:t>
            </a:r>
          </a:p>
        </p:txBody>
      </p:sp>
      <p:sp>
        <p:nvSpPr>
          <p:cNvPr id="3" name="Content Placeholder 2"/>
          <p:cNvSpPr>
            <a:spLocks noGrp="1"/>
          </p:cNvSpPr>
          <p:nvPr>
            <p:ph sz="half" idx="1"/>
          </p:nvPr>
        </p:nvSpPr>
        <p:spPr>
          <a:xfrm>
            <a:off x="457200" y="995555"/>
            <a:ext cx="8229600" cy="5515604"/>
          </a:xfrm>
        </p:spPr>
        <p:txBody>
          <a:bodyPr>
            <a:normAutofit/>
          </a:bodyPr>
          <a:lstStyle/>
          <a:p>
            <a:r>
              <a:rPr lang="en-AU" sz="2400" dirty="0"/>
              <a:t>Engage with disability networks in other areas: Bundaberg, Cairns, Rockhampton, Gladstone to build capacity with schools </a:t>
            </a:r>
          </a:p>
          <a:p>
            <a:r>
              <a:rPr lang="en-AU" sz="2400" dirty="0"/>
              <a:t>Consider options for high school juniors (Grades 9 &amp; 10) to assist SET planning and high school seniors (Grades 11 &amp; 12) </a:t>
            </a:r>
          </a:p>
          <a:p>
            <a:r>
              <a:rPr lang="en-AU" sz="2400" dirty="0"/>
              <a:t>Incorporate career planning in school sessions </a:t>
            </a:r>
          </a:p>
          <a:p>
            <a:r>
              <a:rPr lang="en-AU" sz="2400" dirty="0"/>
              <a:t>Community partners would like to be involved</a:t>
            </a:r>
          </a:p>
          <a:p>
            <a:r>
              <a:rPr lang="en-AU" sz="2400" dirty="0"/>
              <a:t>Involve more </a:t>
            </a:r>
            <a:r>
              <a:rPr lang="en-AU" sz="2400" dirty="0" err="1"/>
              <a:t>uni</a:t>
            </a:r>
            <a:r>
              <a:rPr lang="en-AU" sz="2400" dirty="0"/>
              <a:t> students </a:t>
            </a:r>
          </a:p>
          <a:p>
            <a:pPr marL="0" indent="0">
              <a:buNone/>
            </a:pPr>
            <a:r>
              <a:rPr lang="en-AU" sz="2400" dirty="0"/>
              <a:t>    as mentors </a:t>
            </a:r>
          </a:p>
          <a:p>
            <a:r>
              <a:rPr lang="en-AU" sz="2400" dirty="0"/>
              <a:t>Move the date (earlier)</a:t>
            </a:r>
          </a:p>
          <a:p>
            <a:r>
              <a:rPr lang="en-AU" sz="2400" dirty="0"/>
              <a:t>Consider literacy needs</a:t>
            </a:r>
          </a:p>
          <a:p>
            <a:pPr marL="0" indent="0">
              <a:buNone/>
            </a:pPr>
            <a:endParaRPr lang="en-AU" dirty="0"/>
          </a:p>
          <a:p>
            <a:endParaRPr lang="en-AU" dirty="0"/>
          </a:p>
        </p:txBody>
      </p:sp>
      <p:pic>
        <p:nvPicPr>
          <p:cNvPr id="4" name="Picture 3" descr="Three student panel members being asked a question by audience memb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175" y="4398579"/>
            <a:ext cx="4497825" cy="1858835"/>
          </a:xfrm>
          <a:prstGeom prst="rect">
            <a:avLst/>
          </a:prstGeom>
        </p:spPr>
      </p:pic>
    </p:spTree>
    <p:extLst>
      <p:ext uri="{BB962C8B-B14F-4D97-AF65-F5344CB8AC3E}">
        <p14:creationId xmlns:p14="http://schemas.microsoft.com/office/powerpoint/2010/main" val="2065710891"/>
      </p:ext>
    </p:extLst>
  </p:cSld>
  <p:clrMapOvr>
    <a:masterClrMapping/>
  </p:clrMapOvr>
</p:sld>
</file>

<file path=ppt/theme/theme1.xml><?xml version="1.0" encoding="utf-8"?>
<a:theme xmlns:a="http://schemas.openxmlformats.org/drawingml/2006/main" name="Office Theme">
  <a:themeElements>
    <a:clrScheme name="CQUni">
      <a:dk1>
        <a:srgbClr val="022345"/>
      </a:dk1>
      <a:lt1>
        <a:sysClr val="window" lastClr="FFFFFF"/>
      </a:lt1>
      <a:dk2>
        <a:srgbClr val="022345"/>
      </a:dk2>
      <a:lt2>
        <a:srgbClr val="FFFFFF"/>
      </a:lt2>
      <a:accent1>
        <a:srgbClr val="B5D107"/>
      </a:accent1>
      <a:accent2>
        <a:srgbClr val="022345"/>
      </a:accent2>
      <a:accent3>
        <a:srgbClr val="464749"/>
      </a:accent3>
      <a:accent4>
        <a:srgbClr val="6D8495"/>
      </a:accent4>
      <a:accent5>
        <a:srgbClr val="B5D107"/>
      </a:accent5>
      <a:accent6>
        <a:srgbClr val="022345"/>
      </a:accent6>
      <a:hlink>
        <a:srgbClr val="0E7DFF"/>
      </a:hlink>
      <a:folHlink>
        <a:srgbClr val="1E00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taffNet Document" ma:contentTypeID="0x0101006A7CE322BE856F469FDFC591EE9FDF0A01009873A32BC4BB2A4CA27870DA1A4A139E" ma:contentTypeVersion="20" ma:contentTypeDescription="" ma:contentTypeScope="" ma:versionID="afe78c3c138cd2d53861d6c1233de2b7">
  <xsd:schema xmlns:xsd="http://www.w3.org/2001/XMLSchema" xmlns:xs="http://www.w3.org/2001/XMLSchema" xmlns:p="http://schemas.microsoft.com/office/2006/metadata/properties" xmlns:ns2="3ed555b7-05b0-4e27-8e7d-4e6b48fd47a4" xmlns:ns3="26fee346-507c-425b-885b-2c57731a6edc" targetNamespace="http://schemas.microsoft.com/office/2006/metadata/properties" ma:root="true" ma:fieldsID="d68bb80a228888cad02b8b0eef6dcebc" ns2:_="" ns3:_="">
    <xsd:import namespace="3ed555b7-05b0-4e27-8e7d-4e6b48fd47a4"/>
    <xsd:import namespace="26fee346-507c-425b-885b-2c57731a6edc"/>
    <xsd:element name="properties">
      <xsd:complexType>
        <xsd:sequence>
          <xsd:element name="documentManagement">
            <xsd:complexType>
              <xsd:all>
                <xsd:element ref="ns2:OwlDocPortalDescription" minOccurs="0"/>
                <xsd:element ref="ns3:Category" minOccurs="0"/>
                <xsd:element ref="ns2:a5167454593547bfbb3b9f85fe52fcee" minOccurs="0"/>
                <xsd:element ref="ns2:TaxCatchAll" minOccurs="0"/>
                <xsd:element ref="ns2:TaxCatchAllLabel" minOccurs="0"/>
                <xsd:element ref="ns2:pa523230cbe0463bb7cc286808fddca9" minOccurs="0"/>
                <xsd:element ref="ns2:e3c82b6302f940778a5098baf014ffbb" minOccurs="0"/>
                <xsd:element ref="ns2:a52b0960dff24c4380ab9f2e06a4be0f" minOccurs="0"/>
                <xsd:element ref="ns3:Marketing_x0020_Doc_x0020_Type" minOccurs="0"/>
                <xsd:element ref="ns2:OwlReviewExpiry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d555b7-05b0-4e27-8e7d-4e6b48fd47a4" elementFormDefault="qualified">
    <xsd:import namespace="http://schemas.microsoft.com/office/2006/documentManagement/types"/>
    <xsd:import namespace="http://schemas.microsoft.com/office/infopath/2007/PartnerControls"/>
    <xsd:element name="OwlDocPortalDescription" ma:index="2" nillable="true" ma:displayName="Document Description" ma:internalName="OwlDocPortalDescription" ma:readOnly="false">
      <xsd:simpleType>
        <xsd:restriction base="dms:Note">
          <xsd:maxLength value="255"/>
        </xsd:restriction>
      </xsd:simpleType>
    </xsd:element>
    <xsd:element name="a5167454593547bfbb3b9f85fe52fcee" ma:index="15" nillable="true" ma:taxonomy="true" ma:internalName="a5167454593547bfbb3b9f85fe52fcee" ma:taxonomyFieldName="OwlDocPortalDepartment" ma:displayName="Department / Owner" ma:default="" ma:fieldId="{a5167454-5935-47bf-bb3b-9f85fe52fcee}" ma:taxonomyMulti="true" ma:sspId="5c1f9bdb-a80f-430c-8952-2a26cfa7c922" ma:termSetId="7a7075d8-72ec-42a7-b40f-a09363b3f543"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f0817acc-c3c8-41bc-9a08-09e757fb6343}" ma:internalName="TaxCatchAll" ma:readOnly="false" ma:showField="CatchAllData" ma:web="3ed555b7-05b0-4e27-8e7d-4e6b48fd47a4">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f0817acc-c3c8-41bc-9a08-09e757fb6343}" ma:internalName="TaxCatchAllLabel" ma:readOnly="false" ma:showField="CatchAllDataLabel" ma:web="3ed555b7-05b0-4e27-8e7d-4e6b48fd47a4">
      <xsd:complexType>
        <xsd:complexContent>
          <xsd:extension base="dms:MultiChoiceLookup">
            <xsd:sequence>
              <xsd:element name="Value" type="dms:Lookup" maxOccurs="unbounded" minOccurs="0" nillable="true"/>
            </xsd:sequence>
          </xsd:extension>
        </xsd:complexContent>
      </xsd:complexType>
    </xsd:element>
    <xsd:element name="pa523230cbe0463bb7cc286808fddca9" ma:index="19" nillable="true" ma:taxonomy="true" ma:internalName="pa523230cbe0463bb7cc286808fddca9" ma:taxonomyFieldName="OwlDocPortalCampus" ma:displayName="Campus" ma:default="" ma:fieldId="{9a523230-cbe0-463b-b7cc-286808fddca9}" ma:taxonomyMulti="true" ma:sspId="5c1f9bdb-a80f-430c-8952-2a26cfa7c922" ma:termSetId="fdc1873e-2d10-4233-9d6e-9e881c3d20d4" ma:anchorId="00000000-0000-0000-0000-000000000000" ma:open="false" ma:isKeyword="false">
      <xsd:complexType>
        <xsd:sequence>
          <xsd:element ref="pc:Terms" minOccurs="0" maxOccurs="1"/>
        </xsd:sequence>
      </xsd:complexType>
    </xsd:element>
    <xsd:element name="e3c82b6302f940778a5098baf014ffbb" ma:index="21" nillable="true" ma:taxonomy="true" ma:internalName="e3c82b6302f940778a5098baf014ffbb" ma:taxonomyFieldName="OwlDocPortalAudience" ma:displayName="Audience / Role" ma:default="" ma:fieldId="{e3c82b63-02f9-4077-8a50-98baf014ffbb}" ma:taxonomyMulti="true" ma:sspId="5c1f9bdb-a80f-430c-8952-2a26cfa7c922" ma:termSetId="ce06be94-23de-437d-b30a-f6e4f6b22cea" ma:anchorId="00000000-0000-0000-0000-000000000000" ma:open="false" ma:isKeyword="false">
      <xsd:complexType>
        <xsd:sequence>
          <xsd:element ref="pc:Terms" minOccurs="0" maxOccurs="1"/>
        </xsd:sequence>
      </xsd:complexType>
    </xsd:element>
    <xsd:element name="a52b0960dff24c4380ab9f2e06a4be0f" ma:index="23" nillable="true" ma:taxonomy="true" ma:internalName="a52b0960dff24c4380ab9f2e06a4be0f" ma:taxonomyFieldName="OwlDocPortalProcess" ma:displayName="Process" ma:readOnly="false" ma:default="" ma:fieldId="{a52b0960-dff2-4c43-80ab-9f2e06a4be0f}" ma:taxonomyMulti="true" ma:sspId="5c1f9bdb-a80f-430c-8952-2a26cfa7c922" ma:termSetId="15402089-6599-4cd5-a26e-3e862bf62c72" ma:anchorId="00000000-0000-0000-0000-000000000000" ma:open="false" ma:isKeyword="false">
      <xsd:complexType>
        <xsd:sequence>
          <xsd:element ref="pc:Terms" minOccurs="0" maxOccurs="1"/>
        </xsd:sequence>
      </xsd:complexType>
    </xsd:element>
    <xsd:element name="OwlReviewExpiryDate" ma:index="27" nillable="true" ma:displayName="Review/Expiry Date" ma:format="DateOnly" ma:internalName="OwlReviewExpiry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fee346-507c-425b-885b-2c57731a6edc" elementFormDefault="qualified">
    <xsd:import namespace="http://schemas.microsoft.com/office/2006/documentManagement/types"/>
    <xsd:import namespace="http://schemas.microsoft.com/office/infopath/2007/PartnerControls"/>
    <xsd:element name="Category" ma:index="13" nillable="true" ma:displayName="Category" ma:default="Test" ma:format="Dropdown" ma:internalName="Category" ma:readOnly="false">
      <xsd:simpleType>
        <xsd:restriction base="dms:Choice">
          <xsd:enumeration value="Test"/>
          <xsd:enumeration value="Generic"/>
          <xsd:enumeration value="Form"/>
        </xsd:restriction>
      </xsd:simpleType>
    </xsd:element>
    <xsd:element name="Marketing_x0020_Doc_x0020_Type" ma:index="26" nillable="true" ma:displayName="Marketing Doc Type" ma:internalName="Marketing_x0020_Doc_x0020_Typ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d555b7-05b0-4e27-8e7d-4e6b48fd47a4"/>
    <TaxCatchAllLabel xmlns="3ed555b7-05b0-4e27-8e7d-4e6b48fd47a4"/>
    <a52b0960dff24c4380ab9f2e06a4be0f xmlns="3ed555b7-05b0-4e27-8e7d-4e6b48fd47a4">
      <Terms xmlns="http://schemas.microsoft.com/office/infopath/2007/PartnerControls"/>
    </a52b0960dff24c4380ab9f2e06a4be0f>
    <Marketing_x0020_Doc_x0020_Type xmlns="26fee346-507c-425b-885b-2c57731a6edc" xsi:nil="true"/>
    <Category xmlns="26fee346-507c-425b-885b-2c57731a6edc">Test</Category>
    <e3c82b6302f940778a5098baf014ffbb xmlns="3ed555b7-05b0-4e27-8e7d-4e6b48fd47a4">
      <Terms xmlns="http://schemas.microsoft.com/office/infopath/2007/PartnerControls"/>
    </e3c82b6302f940778a5098baf014ffbb>
    <OwlDocPortalDescription xmlns="3ed555b7-05b0-4e27-8e7d-4e6b48fd47a4" xsi:nil="true"/>
    <a5167454593547bfbb3b9f85fe52fcee xmlns="3ed555b7-05b0-4e27-8e7d-4e6b48fd47a4">
      <Terms xmlns="http://schemas.microsoft.com/office/infopath/2007/PartnerControls"/>
    </a5167454593547bfbb3b9f85fe52fcee>
    <pa523230cbe0463bb7cc286808fddca9 xmlns="3ed555b7-05b0-4e27-8e7d-4e6b48fd47a4">
      <Terms xmlns="http://schemas.microsoft.com/office/infopath/2007/PartnerControls"/>
    </pa523230cbe0463bb7cc286808fddca9>
    <OwlReviewExpiryDate xmlns="3ed555b7-05b0-4e27-8e7d-4e6b48fd47a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3CCF20-0EBE-4A15-9BE8-9169108D7F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d555b7-05b0-4e27-8e7d-4e6b48fd47a4"/>
    <ds:schemaRef ds:uri="26fee346-507c-425b-885b-2c57731a6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FF3680-0746-409D-9D56-E2F9B6DFF37A}">
  <ds:schemaRefs>
    <ds:schemaRef ds:uri="http://schemas.microsoft.com/office/2006/metadata/properties"/>
    <ds:schemaRef ds:uri="http://schemas.microsoft.com/office/2006/documentManagement/types"/>
    <ds:schemaRef ds:uri="26fee346-507c-425b-885b-2c57731a6edc"/>
    <ds:schemaRef ds:uri="http://purl.org/dc/dcmitype/"/>
    <ds:schemaRef ds:uri="http://purl.org/dc/elements/1.1/"/>
    <ds:schemaRef ds:uri="3ed555b7-05b0-4e27-8e7d-4e6b48fd47a4"/>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B817278-4488-47C4-8692-009E132451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P_TEM_0010_PPT</Template>
  <TotalTime>2781</TotalTime>
  <Words>890</Words>
  <Application>Microsoft Office PowerPoint</Application>
  <PresentationFormat>On-screen Show (4:3)</PresentationFormat>
  <Paragraphs>105</Paragraphs>
  <Slides>10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 ConnectAbility: connecting  high school students with  disability to future pathways in tertiary education and training</vt:lpstr>
      <vt:lpstr>CQUni Mackay</vt:lpstr>
      <vt:lpstr>Background to project development  </vt:lpstr>
      <vt:lpstr>The Idea</vt:lpstr>
      <vt:lpstr>The Plan</vt:lpstr>
      <vt:lpstr>What happened</vt:lpstr>
      <vt:lpstr>Feedback from students</vt:lpstr>
      <vt:lpstr>Feedback from school staff</vt:lpstr>
      <vt:lpstr>Future ideas for 2019 and beyond</vt:lpstr>
      <vt:lpstr>Contact us for more information</vt:lpstr>
    </vt:vector>
  </TitlesOfParts>
  <Company>CQUniversity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CQU</dc:title>
  <dc:creator>Natalie Vonthien</dc:creator>
  <cp:lastModifiedBy>Peter Lale</cp:lastModifiedBy>
  <cp:revision>52</cp:revision>
  <dcterms:created xsi:type="dcterms:W3CDTF">2018-06-19T01:09:19Z</dcterms:created>
  <dcterms:modified xsi:type="dcterms:W3CDTF">2018-11-29T01:09:18Z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0x0101006A7CE322BE856F469FDFC591EE9FDF0A01009873A32BC4BB2A4CA27870DA1A4A139E</vt:lpwstr>
  </property>
</Properties>
</file>