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342" r:id="rId2"/>
    <p:sldId id="498" r:id="rId3"/>
    <p:sldId id="520" r:id="rId4"/>
    <p:sldId id="521" r:id="rId5"/>
    <p:sldId id="522" r:id="rId6"/>
    <p:sldId id="523" r:id="rId7"/>
    <p:sldId id="524" r:id="rId8"/>
    <p:sldId id="526" r:id="rId9"/>
    <p:sldId id="513" r:id="rId10"/>
    <p:sldId id="528" r:id="rId11"/>
    <p:sldId id="529" r:id="rId12"/>
    <p:sldId id="534" r:id="rId13"/>
    <p:sldId id="531" r:id="rId14"/>
    <p:sldId id="532" r:id="rId15"/>
    <p:sldId id="533" r:id="rId16"/>
    <p:sldId id="499" r:id="rId17"/>
    <p:sldId id="475" r:id="rId18"/>
    <p:sldId id="496" r:id="rId19"/>
    <p:sldId id="477" r:id="rId20"/>
    <p:sldId id="525" r:id="rId21"/>
    <p:sldId id="508" r:id="rId22"/>
    <p:sldId id="509" r:id="rId23"/>
    <p:sldId id="464" r:id="rId24"/>
    <p:sldId id="495" r:id="rId25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6433" autoAdjust="0"/>
  </p:normalViewPr>
  <p:slideViewPr>
    <p:cSldViewPr snapToGrid="0">
      <p:cViewPr varScale="1">
        <p:scale>
          <a:sx n="57" d="100"/>
          <a:sy n="57" d="100"/>
        </p:scale>
        <p:origin x="77" y="8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6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395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image" Target="../media/image24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image" Target="../media/image24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D54DE6-5580-435E-8678-A081FFA8971B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5C94B0E0-3BFB-4325-ACB4-4827CCF03C0F}">
      <dgm:prSet phldrT="[Text]" custT="1"/>
      <dgm:spPr>
        <a:solidFill>
          <a:srgbClr val="008080"/>
        </a:solidFill>
      </dgm:spPr>
      <dgm:t>
        <a:bodyPr/>
        <a:lstStyle/>
        <a:p>
          <a:pPr algn="l">
            <a:spcBef>
              <a:spcPts val="200"/>
            </a:spcBef>
            <a:spcAft>
              <a:spcPts val="200"/>
            </a:spcAft>
          </a:pPr>
          <a:r>
            <a:rPr lang="en-AU" sz="3000" b="1" dirty="0">
              <a:solidFill>
                <a:schemeClr val="bg1"/>
              </a:solidFill>
            </a:rPr>
            <a:t>1 million</a:t>
          </a:r>
          <a:r>
            <a:rPr lang="en-AU" sz="4400" b="0" dirty="0">
              <a:solidFill>
                <a:schemeClr val="bg1"/>
              </a:solidFill>
            </a:rPr>
            <a:t/>
          </a:r>
          <a:br>
            <a:rPr lang="en-AU" sz="4400" b="0" dirty="0">
              <a:solidFill>
                <a:schemeClr val="bg1"/>
              </a:solidFill>
            </a:rPr>
          </a:br>
          <a:r>
            <a:rPr lang="en-AU" sz="1400" b="0" dirty="0">
              <a:solidFill>
                <a:schemeClr val="bg1"/>
              </a:solidFill>
            </a:rPr>
            <a:t>employed people with disability work in all industries and</a:t>
          </a:r>
          <a:br>
            <a:rPr lang="en-AU" sz="1400" b="0" dirty="0">
              <a:solidFill>
                <a:schemeClr val="bg1"/>
              </a:solidFill>
            </a:rPr>
          </a:br>
          <a:r>
            <a:rPr lang="en-AU" sz="1400" b="0" dirty="0">
              <a:solidFill>
                <a:schemeClr val="bg1"/>
              </a:solidFill>
            </a:rPr>
            <a:t>diverse occupations across Australia</a:t>
          </a:r>
        </a:p>
      </dgm:t>
    </dgm:pt>
    <dgm:pt modelId="{57BC0E4B-6E2C-4D8C-951B-7494A1186483}" type="parTrans" cxnId="{12B2D6FD-D767-485E-BED6-5F6D76457870}">
      <dgm:prSet/>
      <dgm:spPr/>
      <dgm:t>
        <a:bodyPr/>
        <a:lstStyle/>
        <a:p>
          <a:endParaRPr lang="en-AU"/>
        </a:p>
      </dgm:t>
    </dgm:pt>
    <dgm:pt modelId="{2EAF10AE-D958-434D-A398-BB0FAF89E6BB}" type="sibTrans" cxnId="{12B2D6FD-D767-485E-BED6-5F6D76457870}">
      <dgm:prSet/>
      <dgm:spPr/>
      <dgm:t>
        <a:bodyPr/>
        <a:lstStyle/>
        <a:p>
          <a:endParaRPr lang="en-AU"/>
        </a:p>
      </dgm:t>
    </dgm:pt>
    <dgm:pt modelId="{B7CD6369-3AFD-48F9-9473-39D033A7EA1C}">
      <dgm:prSet phldrT="[Text]" custT="1"/>
      <dgm:spPr>
        <a:solidFill>
          <a:schemeClr val="accent1"/>
        </a:solidFill>
      </dgm:spPr>
      <dgm:t>
        <a:bodyPr/>
        <a:lstStyle/>
        <a:p>
          <a:pPr algn="l">
            <a:spcBef>
              <a:spcPts val="200"/>
            </a:spcBef>
            <a:spcAft>
              <a:spcPts val="200"/>
            </a:spcAft>
          </a:pPr>
          <a:r>
            <a:rPr lang="en-AU" sz="3000" b="1" dirty="0">
              <a:solidFill>
                <a:schemeClr val="bg1"/>
              </a:solidFill>
            </a:rPr>
            <a:t>32% employees</a:t>
          </a:r>
        </a:p>
        <a:p>
          <a:pPr algn="l">
            <a:spcBef>
              <a:spcPts val="200"/>
            </a:spcBef>
            <a:spcAft>
              <a:spcPts val="200"/>
            </a:spcAft>
          </a:pPr>
          <a:r>
            <a:rPr lang="en-AU" sz="1400" b="0" dirty="0">
              <a:solidFill>
                <a:schemeClr val="bg1"/>
              </a:solidFill>
            </a:rPr>
            <a:t>with disability work as professionals or managers</a:t>
          </a:r>
        </a:p>
      </dgm:t>
    </dgm:pt>
    <dgm:pt modelId="{15429589-B69C-407A-A965-10730F31F3AA}" type="parTrans" cxnId="{2987147D-8CC0-4F75-9A89-FC130DF1366C}">
      <dgm:prSet/>
      <dgm:spPr/>
      <dgm:t>
        <a:bodyPr/>
        <a:lstStyle/>
        <a:p>
          <a:endParaRPr lang="en-AU"/>
        </a:p>
      </dgm:t>
    </dgm:pt>
    <dgm:pt modelId="{EA5C2824-8626-43C9-AFC6-0DBBF76C29DC}" type="sibTrans" cxnId="{2987147D-8CC0-4F75-9A89-FC130DF1366C}">
      <dgm:prSet/>
      <dgm:spPr/>
      <dgm:t>
        <a:bodyPr/>
        <a:lstStyle/>
        <a:p>
          <a:endParaRPr lang="en-AU"/>
        </a:p>
      </dgm:t>
    </dgm:pt>
    <dgm:pt modelId="{3C4E6B49-BFB7-48F6-A5DF-BC65DBC2AF58}">
      <dgm:prSet phldrT="[Text]" custT="1"/>
      <dgm:spPr>
        <a:solidFill>
          <a:srgbClr val="008080"/>
        </a:solidFill>
      </dgm:spPr>
      <dgm:t>
        <a:bodyPr/>
        <a:lstStyle/>
        <a:p>
          <a:pPr algn="l">
            <a:spcBef>
              <a:spcPts val="200"/>
            </a:spcBef>
            <a:spcAft>
              <a:spcPts val="200"/>
            </a:spcAft>
          </a:pPr>
          <a:r>
            <a:rPr lang="en-AU" sz="3000" b="1" dirty="0">
              <a:solidFill>
                <a:schemeClr val="bg1"/>
              </a:solidFill>
            </a:rPr>
            <a:t>Over 90%</a:t>
          </a:r>
        </a:p>
        <a:p>
          <a:pPr algn="l">
            <a:spcBef>
              <a:spcPts val="200"/>
            </a:spcBef>
            <a:spcAft>
              <a:spcPts val="200"/>
            </a:spcAft>
          </a:pPr>
          <a:r>
            <a:rPr lang="en-AU" sz="1400" dirty="0"/>
            <a:t>of employers who had recently employed a person with disability said they would be happy to continue to employ people with disability</a:t>
          </a:r>
          <a:endParaRPr lang="en-AU" sz="1400" b="0" dirty="0">
            <a:solidFill>
              <a:schemeClr val="bg1"/>
            </a:solidFill>
          </a:endParaRPr>
        </a:p>
      </dgm:t>
    </dgm:pt>
    <dgm:pt modelId="{4745C768-7F9A-4C38-94C6-622E384450BF}" type="parTrans" cxnId="{4E460768-F2FF-456F-81DF-A0CAE71ACDC6}">
      <dgm:prSet/>
      <dgm:spPr/>
      <dgm:t>
        <a:bodyPr/>
        <a:lstStyle/>
        <a:p>
          <a:endParaRPr lang="en-AU"/>
        </a:p>
      </dgm:t>
    </dgm:pt>
    <dgm:pt modelId="{9C5F62ED-519C-4E3D-85B3-A7179CC8AFBA}" type="sibTrans" cxnId="{4E460768-F2FF-456F-81DF-A0CAE71ACDC6}">
      <dgm:prSet/>
      <dgm:spPr/>
      <dgm:t>
        <a:bodyPr/>
        <a:lstStyle/>
        <a:p>
          <a:endParaRPr lang="en-AU"/>
        </a:p>
      </dgm:t>
    </dgm:pt>
    <dgm:pt modelId="{74A6AB7E-2EE7-4833-A869-9B709496B784}" type="pres">
      <dgm:prSet presAssocID="{F3D54DE6-5580-435E-8678-A081FFA8971B}" presName="linearFlow" presStyleCnt="0">
        <dgm:presLayoutVars>
          <dgm:dir/>
          <dgm:resizeHandles val="exact"/>
        </dgm:presLayoutVars>
      </dgm:prSet>
      <dgm:spPr/>
    </dgm:pt>
    <dgm:pt modelId="{04025198-AF80-40DD-A48C-EB55D5B3BB57}" type="pres">
      <dgm:prSet presAssocID="{5C94B0E0-3BFB-4325-ACB4-4827CCF03C0F}" presName="composite" presStyleCnt="0"/>
      <dgm:spPr/>
    </dgm:pt>
    <dgm:pt modelId="{BA319198-A5ED-4E05-8541-9B12CBCE1D2C}" type="pres">
      <dgm:prSet presAssocID="{5C94B0E0-3BFB-4325-ACB4-4827CCF03C0F}" presName="imgShp" presStyleLbl="fgImgPlace1" presStyleIdx="0" presStyleCnt="3" custScaleX="118664" custScaleY="118664" custLinFactNeighborX="-12817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666" t="854" r="-28334" b="-854"/>
          </a:stretch>
        </a:blipFill>
      </dgm:spPr>
      <dgm:extLst>
        <a:ext uri="{E40237B7-FDA0-4F09-8148-C483321AD2D9}">
          <dgm14:cNvPr xmlns:dgm14="http://schemas.microsoft.com/office/drawing/2010/diagram" id="0" name="" descr="Picture of a woman at a desk with a laptop" title="Woman at a desk with a laptop"/>
        </a:ext>
      </dgm:extLst>
    </dgm:pt>
    <dgm:pt modelId="{54A7C38E-9AA2-482D-83C4-3D23CFD8AC8C}" type="pres">
      <dgm:prSet presAssocID="{5C94B0E0-3BFB-4325-ACB4-4827CCF03C0F}" presName="txShp" presStyleLbl="node1" presStyleIdx="0" presStyleCnt="3" custScaleY="120951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6867D9AF-2AA4-4903-9FDE-F737ECF1C93B}" type="pres">
      <dgm:prSet presAssocID="{2EAF10AE-D958-434D-A398-BB0FAF89E6BB}" presName="spacing" presStyleCnt="0"/>
      <dgm:spPr/>
    </dgm:pt>
    <dgm:pt modelId="{1DC4FCBE-0670-4138-88C9-8EEF9782CC20}" type="pres">
      <dgm:prSet presAssocID="{B7CD6369-3AFD-48F9-9473-39D033A7EA1C}" presName="composite" presStyleCnt="0"/>
      <dgm:spPr/>
    </dgm:pt>
    <dgm:pt modelId="{ED00AFB6-1FBE-4605-A3CA-D769A7497E4C}" type="pres">
      <dgm:prSet presAssocID="{B7CD6369-3AFD-48F9-9473-39D033A7EA1C}" presName="imgShp" presStyleLbl="fgImgPlace1" presStyleIdx="1" presStyleCnt="3" custScaleX="118664" custScaleY="118664" custLinFactNeighborX="-12817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847" t="-27338" r="-83409" b="-16165"/>
          </a:stretch>
        </a:blipFill>
      </dgm:spPr>
      <dgm:extLst>
        <a:ext uri="{E40237B7-FDA0-4F09-8148-C483321AD2D9}">
          <dgm14:cNvPr xmlns:dgm14="http://schemas.microsoft.com/office/drawing/2010/diagram" id="0" name="" descr="Picture of a man with a paper and pen" title="Man with a paper and pen"/>
        </a:ext>
      </dgm:extLst>
    </dgm:pt>
    <dgm:pt modelId="{AA0F3353-BB77-4B86-B4B8-06236BEE2A8A}" type="pres">
      <dgm:prSet presAssocID="{B7CD6369-3AFD-48F9-9473-39D033A7EA1C}" presName="txShp" presStyleLbl="node1" presStyleIdx="1" presStyleCnt="3" custScaleY="120951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CF04EF57-8C02-4D05-AAF5-4A33FD3B1802}" type="pres">
      <dgm:prSet presAssocID="{EA5C2824-8626-43C9-AFC6-0DBBF76C29DC}" presName="spacing" presStyleCnt="0"/>
      <dgm:spPr/>
    </dgm:pt>
    <dgm:pt modelId="{B2734320-A3C9-40E5-8422-D09F71552F82}" type="pres">
      <dgm:prSet presAssocID="{3C4E6B49-BFB7-48F6-A5DF-BC65DBC2AF58}" presName="composite" presStyleCnt="0"/>
      <dgm:spPr/>
    </dgm:pt>
    <dgm:pt modelId="{A116E3DE-0D71-41C0-9027-C7A52E95FFF7}" type="pres">
      <dgm:prSet presAssocID="{3C4E6B49-BFB7-48F6-A5DF-BC65DBC2AF58}" presName="imgShp" presStyleLbl="fgImgPlace1" presStyleIdx="2" presStyleCnt="3" custScaleX="118664" custScaleY="118664" custLinFactNeighborX="-12817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5768" t="623" r="-18774" b="-16985"/>
          </a:stretch>
        </a:blipFill>
      </dgm:spPr>
      <dgm:extLst>
        <a:ext uri="{E40237B7-FDA0-4F09-8148-C483321AD2D9}">
          <dgm14:cNvPr xmlns:dgm14="http://schemas.microsoft.com/office/drawing/2010/diagram" id="0" name="" descr="Picture of a woman in a wheelchair writing notes sitting at a desk" title="Women writing notes sitting at a desk"/>
        </a:ext>
      </dgm:extLst>
    </dgm:pt>
    <dgm:pt modelId="{79981144-F6B0-493F-AF39-B47853CD3525}" type="pres">
      <dgm:prSet presAssocID="{3C4E6B49-BFB7-48F6-A5DF-BC65DBC2AF58}" presName="txShp" presStyleLbl="node1" presStyleIdx="2" presStyleCnt="3" custScaleY="120951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B9639195-49AC-43AF-9B2B-E8C475792754}" type="presOf" srcId="{5C94B0E0-3BFB-4325-ACB4-4827CCF03C0F}" destId="{54A7C38E-9AA2-482D-83C4-3D23CFD8AC8C}" srcOrd="0" destOrd="0" presId="urn:microsoft.com/office/officeart/2005/8/layout/vList3"/>
    <dgm:cxn modelId="{728D7834-F346-4936-B124-9BA51FFD6B5B}" type="presOf" srcId="{3C4E6B49-BFB7-48F6-A5DF-BC65DBC2AF58}" destId="{79981144-F6B0-493F-AF39-B47853CD3525}" srcOrd="0" destOrd="0" presId="urn:microsoft.com/office/officeart/2005/8/layout/vList3"/>
    <dgm:cxn modelId="{83CF170E-9130-43C6-85F6-1713A353A704}" type="presOf" srcId="{F3D54DE6-5580-435E-8678-A081FFA8971B}" destId="{74A6AB7E-2EE7-4833-A869-9B709496B784}" srcOrd="0" destOrd="0" presId="urn:microsoft.com/office/officeart/2005/8/layout/vList3"/>
    <dgm:cxn modelId="{4E460768-F2FF-456F-81DF-A0CAE71ACDC6}" srcId="{F3D54DE6-5580-435E-8678-A081FFA8971B}" destId="{3C4E6B49-BFB7-48F6-A5DF-BC65DBC2AF58}" srcOrd="2" destOrd="0" parTransId="{4745C768-7F9A-4C38-94C6-622E384450BF}" sibTransId="{9C5F62ED-519C-4E3D-85B3-A7179CC8AFBA}"/>
    <dgm:cxn modelId="{2987147D-8CC0-4F75-9A89-FC130DF1366C}" srcId="{F3D54DE6-5580-435E-8678-A081FFA8971B}" destId="{B7CD6369-3AFD-48F9-9473-39D033A7EA1C}" srcOrd="1" destOrd="0" parTransId="{15429589-B69C-407A-A965-10730F31F3AA}" sibTransId="{EA5C2824-8626-43C9-AFC6-0DBBF76C29DC}"/>
    <dgm:cxn modelId="{0CB7EBAE-228B-4267-8CE5-A2560B2224E6}" type="presOf" srcId="{B7CD6369-3AFD-48F9-9473-39D033A7EA1C}" destId="{AA0F3353-BB77-4B86-B4B8-06236BEE2A8A}" srcOrd="0" destOrd="0" presId="urn:microsoft.com/office/officeart/2005/8/layout/vList3"/>
    <dgm:cxn modelId="{12B2D6FD-D767-485E-BED6-5F6D76457870}" srcId="{F3D54DE6-5580-435E-8678-A081FFA8971B}" destId="{5C94B0E0-3BFB-4325-ACB4-4827CCF03C0F}" srcOrd="0" destOrd="0" parTransId="{57BC0E4B-6E2C-4D8C-951B-7494A1186483}" sibTransId="{2EAF10AE-D958-434D-A398-BB0FAF89E6BB}"/>
    <dgm:cxn modelId="{11BC131D-382E-498A-8391-B9F8363B5F92}" type="presParOf" srcId="{74A6AB7E-2EE7-4833-A869-9B709496B784}" destId="{04025198-AF80-40DD-A48C-EB55D5B3BB57}" srcOrd="0" destOrd="0" presId="urn:microsoft.com/office/officeart/2005/8/layout/vList3"/>
    <dgm:cxn modelId="{B5615260-99BA-4222-BECC-1AFCF715947C}" type="presParOf" srcId="{04025198-AF80-40DD-A48C-EB55D5B3BB57}" destId="{BA319198-A5ED-4E05-8541-9B12CBCE1D2C}" srcOrd="0" destOrd="0" presId="urn:microsoft.com/office/officeart/2005/8/layout/vList3"/>
    <dgm:cxn modelId="{FCFBBB59-2A86-4DF6-9D90-4DCBCF400453}" type="presParOf" srcId="{04025198-AF80-40DD-A48C-EB55D5B3BB57}" destId="{54A7C38E-9AA2-482D-83C4-3D23CFD8AC8C}" srcOrd="1" destOrd="0" presId="urn:microsoft.com/office/officeart/2005/8/layout/vList3"/>
    <dgm:cxn modelId="{A1ECF960-33BB-40AF-B1D0-133A565011E4}" type="presParOf" srcId="{74A6AB7E-2EE7-4833-A869-9B709496B784}" destId="{6867D9AF-2AA4-4903-9FDE-F737ECF1C93B}" srcOrd="1" destOrd="0" presId="urn:microsoft.com/office/officeart/2005/8/layout/vList3"/>
    <dgm:cxn modelId="{F5D44E05-7193-455A-A682-1E1557A315E0}" type="presParOf" srcId="{74A6AB7E-2EE7-4833-A869-9B709496B784}" destId="{1DC4FCBE-0670-4138-88C9-8EEF9782CC20}" srcOrd="2" destOrd="0" presId="urn:microsoft.com/office/officeart/2005/8/layout/vList3"/>
    <dgm:cxn modelId="{4A07A1A6-5EAA-43B5-AC33-55B480662E01}" type="presParOf" srcId="{1DC4FCBE-0670-4138-88C9-8EEF9782CC20}" destId="{ED00AFB6-1FBE-4605-A3CA-D769A7497E4C}" srcOrd="0" destOrd="0" presId="urn:microsoft.com/office/officeart/2005/8/layout/vList3"/>
    <dgm:cxn modelId="{A72DA22B-B862-4412-83A9-8548DC55A09C}" type="presParOf" srcId="{1DC4FCBE-0670-4138-88C9-8EEF9782CC20}" destId="{AA0F3353-BB77-4B86-B4B8-06236BEE2A8A}" srcOrd="1" destOrd="0" presId="urn:microsoft.com/office/officeart/2005/8/layout/vList3"/>
    <dgm:cxn modelId="{58069C1B-A3C6-45EB-84D6-A67BE7B945BE}" type="presParOf" srcId="{74A6AB7E-2EE7-4833-A869-9B709496B784}" destId="{CF04EF57-8C02-4D05-AAF5-4A33FD3B1802}" srcOrd="3" destOrd="0" presId="urn:microsoft.com/office/officeart/2005/8/layout/vList3"/>
    <dgm:cxn modelId="{E28A8ED2-39A5-4DD9-BA49-C8DDEE2887DA}" type="presParOf" srcId="{74A6AB7E-2EE7-4833-A869-9B709496B784}" destId="{B2734320-A3C9-40E5-8422-D09F71552F82}" srcOrd="4" destOrd="0" presId="urn:microsoft.com/office/officeart/2005/8/layout/vList3"/>
    <dgm:cxn modelId="{7D2E93DC-11AB-4686-B852-EFFC4946CB0A}" type="presParOf" srcId="{B2734320-A3C9-40E5-8422-D09F71552F82}" destId="{A116E3DE-0D71-41C0-9027-C7A52E95FFF7}" srcOrd="0" destOrd="0" presId="urn:microsoft.com/office/officeart/2005/8/layout/vList3"/>
    <dgm:cxn modelId="{A99AD76F-817F-4238-9B80-0C15097D8A28}" type="presParOf" srcId="{B2734320-A3C9-40E5-8422-D09F71552F82}" destId="{79981144-F6B0-493F-AF39-B47853CD352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215D51-5659-44EB-BD3C-1D75F256FE17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A7A08E0F-BB7F-4F65-B8D4-6A3DDA496EA3}">
      <dgm:prSet phldrT="[Text]" custT="1"/>
      <dgm:spPr/>
      <dgm:t>
        <a:bodyPr/>
        <a:lstStyle/>
        <a:p>
          <a:r>
            <a:rPr lang="en-AU" sz="3200" b="1" dirty="0">
              <a:solidFill>
                <a:schemeClr val="accent2"/>
              </a:solidFill>
            </a:rPr>
            <a:t>Only 35% employers</a:t>
          </a:r>
          <a:r>
            <a:rPr lang="en-AU" sz="2700" b="0" dirty="0">
              <a:solidFill>
                <a:schemeClr val="accent2"/>
              </a:solidFill>
            </a:rPr>
            <a:t/>
          </a:r>
          <a:br>
            <a:rPr lang="en-AU" sz="2700" b="0" dirty="0">
              <a:solidFill>
                <a:schemeClr val="accent2"/>
              </a:solidFill>
            </a:rPr>
          </a:br>
          <a:r>
            <a:rPr lang="en-AU" sz="1800" b="0" dirty="0">
              <a:solidFill>
                <a:schemeClr val="accent2"/>
              </a:solidFill>
            </a:rPr>
            <a:t>demonstrate behavioural commitment to hire people with disability</a:t>
          </a:r>
        </a:p>
      </dgm:t>
    </dgm:pt>
    <dgm:pt modelId="{F67F5043-D53C-464E-A29C-EF3E73558737}" type="parTrans" cxnId="{F383336D-DCFA-44CE-B0B4-F6BD23044975}">
      <dgm:prSet/>
      <dgm:spPr/>
      <dgm:t>
        <a:bodyPr/>
        <a:lstStyle/>
        <a:p>
          <a:endParaRPr lang="en-AU"/>
        </a:p>
      </dgm:t>
    </dgm:pt>
    <dgm:pt modelId="{89E0FE2F-3044-4FA4-A204-34643716FCA6}" type="sibTrans" cxnId="{F383336D-DCFA-44CE-B0B4-F6BD23044975}">
      <dgm:prSet/>
      <dgm:spPr/>
      <dgm:t>
        <a:bodyPr/>
        <a:lstStyle/>
        <a:p>
          <a:endParaRPr lang="en-AU"/>
        </a:p>
      </dgm:t>
    </dgm:pt>
    <dgm:pt modelId="{1A76EFCD-09EC-4DE7-A04F-4F0FBC4CC29F}">
      <dgm:prSet phldrT="[Text]" custT="1"/>
      <dgm:spPr/>
      <dgm:t>
        <a:bodyPr/>
        <a:lstStyle/>
        <a:p>
          <a:r>
            <a:rPr lang="en-AU" sz="3200" b="1" dirty="0">
              <a:solidFill>
                <a:schemeClr val="accent2"/>
              </a:solidFill>
            </a:rPr>
            <a:t>44% employers</a:t>
          </a:r>
          <a:r>
            <a:rPr lang="en-AU" sz="3500" b="0" dirty="0">
              <a:solidFill>
                <a:schemeClr val="accent2"/>
              </a:solidFill>
            </a:rPr>
            <a:t/>
          </a:r>
          <a:br>
            <a:rPr lang="en-AU" sz="3500" b="0" dirty="0">
              <a:solidFill>
                <a:schemeClr val="accent2"/>
              </a:solidFill>
            </a:rPr>
          </a:br>
          <a:r>
            <a:rPr lang="en-AU" sz="1800" b="0" dirty="0">
              <a:solidFill>
                <a:schemeClr val="accent2"/>
              </a:solidFill>
            </a:rPr>
            <a:t>have </a:t>
          </a:r>
          <a:r>
            <a:rPr lang="en-AU" sz="1800" b="0" i="0" dirty="0">
              <a:solidFill>
                <a:schemeClr val="accent2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concerns about integrating people with disability into the workforce</a:t>
          </a:r>
          <a:endParaRPr lang="en-AU" sz="1800" b="0" dirty="0">
            <a:solidFill>
              <a:schemeClr val="accent2"/>
            </a:solidFill>
          </a:endParaRPr>
        </a:p>
      </dgm:t>
    </dgm:pt>
    <dgm:pt modelId="{2A29304C-C8C7-40F6-9C42-B5581CB6B1A4}" type="parTrans" cxnId="{B34A9896-5A19-4378-B912-C481F0752891}">
      <dgm:prSet/>
      <dgm:spPr/>
      <dgm:t>
        <a:bodyPr/>
        <a:lstStyle/>
        <a:p>
          <a:endParaRPr lang="en-AU"/>
        </a:p>
      </dgm:t>
    </dgm:pt>
    <dgm:pt modelId="{054A3116-5DE1-4938-9B91-CC5A9A7BBC76}" type="sibTrans" cxnId="{B34A9896-5A19-4378-B912-C481F0752891}">
      <dgm:prSet/>
      <dgm:spPr/>
      <dgm:t>
        <a:bodyPr/>
        <a:lstStyle/>
        <a:p>
          <a:endParaRPr lang="en-AU"/>
        </a:p>
      </dgm:t>
    </dgm:pt>
    <dgm:pt modelId="{F7E68B5D-E824-4920-B854-6F9A5470B409}">
      <dgm:prSet phldrT="[Text]" custT="1"/>
      <dgm:spPr/>
      <dgm:t>
        <a:bodyPr/>
        <a:lstStyle/>
        <a:p>
          <a:r>
            <a:rPr lang="en-AU" sz="3200" b="1" dirty="0">
              <a:solidFill>
                <a:schemeClr val="accent2"/>
              </a:solidFill>
            </a:rPr>
            <a:t>37% employers</a:t>
          </a:r>
          <a:r>
            <a:rPr lang="en-AU" sz="2300" b="0" dirty="0">
              <a:solidFill>
                <a:schemeClr val="accent2"/>
              </a:solidFill>
            </a:rPr>
            <a:t/>
          </a:r>
          <a:br>
            <a:rPr lang="en-AU" sz="2300" b="0" dirty="0">
              <a:solidFill>
                <a:schemeClr val="accent2"/>
              </a:solidFill>
            </a:rPr>
          </a:br>
          <a:r>
            <a:rPr lang="en-AU" sz="1800" b="0" dirty="0">
              <a:solidFill>
                <a:schemeClr val="accent2"/>
              </a:solidFill>
            </a:rPr>
            <a:t>see employing a person with disability as ‘a step into the unknown’</a:t>
          </a:r>
        </a:p>
      </dgm:t>
    </dgm:pt>
    <dgm:pt modelId="{A4AC76D2-0638-406C-826A-2ABD8790DD64}" type="parTrans" cxnId="{C6B7DB00-C607-437A-9EB9-6398F33CC842}">
      <dgm:prSet/>
      <dgm:spPr/>
      <dgm:t>
        <a:bodyPr/>
        <a:lstStyle/>
        <a:p>
          <a:endParaRPr lang="en-AU"/>
        </a:p>
      </dgm:t>
    </dgm:pt>
    <dgm:pt modelId="{5F842293-CA17-43D6-89E1-72CB89BC2410}" type="sibTrans" cxnId="{C6B7DB00-C607-437A-9EB9-6398F33CC842}">
      <dgm:prSet/>
      <dgm:spPr/>
      <dgm:t>
        <a:bodyPr/>
        <a:lstStyle/>
        <a:p>
          <a:endParaRPr lang="en-AU"/>
        </a:p>
      </dgm:t>
    </dgm:pt>
    <dgm:pt modelId="{7651DCF0-C9EF-48F0-B39B-260FAFFC6D6E}" type="pres">
      <dgm:prSet presAssocID="{71215D51-5659-44EB-BD3C-1D75F256FE1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AU"/>
        </a:p>
      </dgm:t>
    </dgm:pt>
    <dgm:pt modelId="{C95C0849-A778-4102-BE7F-58810DD9D88C}" type="pres">
      <dgm:prSet presAssocID="{A7A08E0F-BB7F-4F65-B8D4-6A3DDA496EA3}" presName="composite" presStyleCnt="0"/>
      <dgm:spPr/>
    </dgm:pt>
    <dgm:pt modelId="{FF0D89FB-5B6C-404B-AD6A-AF2FB1BA771C}" type="pres">
      <dgm:prSet presAssocID="{A7A08E0F-BB7F-4F65-B8D4-6A3DDA496EA3}" presName="rect1" presStyleLbl="trAlignAcc1" presStyleIdx="0" presStyleCnt="3" custScaleX="259938" custLinFactNeighborX="-960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C7425526-B3C3-4080-9B18-F451AAACB323}" type="pres">
      <dgm:prSet presAssocID="{A7A08E0F-BB7F-4F65-B8D4-6A3DDA496EA3}" presName="rect2" presStyleLbl="fgImgPlace1" presStyleIdx="0" presStyleCnt="3" custLinFactX="-200000" custLinFactNeighborX="-200524" custLinFactNeighborY="9625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40" t="15907" r="-1140" b="15907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 icon" title="Handshake icon"/>
        </a:ext>
      </dgm:extLst>
    </dgm:pt>
    <dgm:pt modelId="{9DC9B483-00E4-407C-BDE0-379AA1EA70BE}" type="pres">
      <dgm:prSet presAssocID="{89E0FE2F-3044-4FA4-A204-34643716FCA6}" presName="sibTrans" presStyleCnt="0"/>
      <dgm:spPr/>
    </dgm:pt>
    <dgm:pt modelId="{80644240-DF46-4DE3-ACD4-13DED0BCB5E2}" type="pres">
      <dgm:prSet presAssocID="{1A76EFCD-09EC-4DE7-A04F-4F0FBC4CC29F}" presName="composite" presStyleCnt="0"/>
      <dgm:spPr/>
    </dgm:pt>
    <dgm:pt modelId="{39404608-7B9F-4F51-A405-673B6A5C3793}" type="pres">
      <dgm:prSet presAssocID="{1A76EFCD-09EC-4DE7-A04F-4F0FBC4CC29F}" presName="rect1" presStyleLbl="trAlignAcc1" presStyleIdx="1" presStyleCnt="3" custScaleX="259938" custLinFactNeighborX="-960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E11F9DF5-EFEF-4FD5-BD8D-1363BFC3D3C3}" type="pres">
      <dgm:prSet presAssocID="{1A76EFCD-09EC-4DE7-A04F-4F0FBC4CC29F}" presName="rect2" presStyleLbl="fgImgPlace1" presStyleIdx="1" presStyleCnt="3" custLinFactX="-200000" custLinFactNeighborX="-200524" custLinFactNeighborY="13339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168" t="17446" r="1168" b="17446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wo arrows in an anti-clockwise motion" title="Two arrows in an anti-clockwise motion"/>
        </a:ext>
      </dgm:extLst>
    </dgm:pt>
    <dgm:pt modelId="{2FC5C7F4-081F-473C-8901-76ACB1490184}" type="pres">
      <dgm:prSet presAssocID="{054A3116-5DE1-4938-9B91-CC5A9A7BBC76}" presName="sibTrans" presStyleCnt="0"/>
      <dgm:spPr/>
    </dgm:pt>
    <dgm:pt modelId="{139029F9-8FE6-405E-9211-8A7BE3FA6218}" type="pres">
      <dgm:prSet presAssocID="{F7E68B5D-E824-4920-B854-6F9A5470B409}" presName="composite" presStyleCnt="0"/>
      <dgm:spPr/>
    </dgm:pt>
    <dgm:pt modelId="{3B4FFDCA-0444-4823-B93C-BBF20D300364}" type="pres">
      <dgm:prSet presAssocID="{F7E68B5D-E824-4920-B854-6F9A5470B409}" presName="rect1" presStyleLbl="trAlignAcc1" presStyleIdx="2" presStyleCnt="3" custScaleX="259938" custLinFactNeighborX="-960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B8ACC5A9-799C-4E01-B9A1-707B478675EC}" type="pres">
      <dgm:prSet presAssocID="{F7E68B5D-E824-4920-B854-6F9A5470B409}" presName="rect2" presStyleLbl="fgImgPlace1" presStyleIdx="2" presStyleCnt="3" custLinFactX="-200000" custLinFactNeighborX="-200524" custLinFactNeighborY="15978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168" t="17446" r="1168" b="17446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con of two heads" title="Icon of two heads"/>
        </a:ext>
      </dgm:extLst>
    </dgm:pt>
  </dgm:ptLst>
  <dgm:cxnLst>
    <dgm:cxn modelId="{B34A9896-5A19-4378-B912-C481F0752891}" srcId="{71215D51-5659-44EB-BD3C-1D75F256FE17}" destId="{1A76EFCD-09EC-4DE7-A04F-4F0FBC4CC29F}" srcOrd="1" destOrd="0" parTransId="{2A29304C-C8C7-40F6-9C42-B5581CB6B1A4}" sibTransId="{054A3116-5DE1-4938-9B91-CC5A9A7BBC76}"/>
    <dgm:cxn modelId="{C6B7DB00-C607-437A-9EB9-6398F33CC842}" srcId="{71215D51-5659-44EB-BD3C-1D75F256FE17}" destId="{F7E68B5D-E824-4920-B854-6F9A5470B409}" srcOrd="2" destOrd="0" parTransId="{A4AC76D2-0638-406C-826A-2ABD8790DD64}" sibTransId="{5F842293-CA17-43D6-89E1-72CB89BC2410}"/>
    <dgm:cxn modelId="{B20EA367-2933-4AA2-9524-285D446A8851}" type="presOf" srcId="{A7A08E0F-BB7F-4F65-B8D4-6A3DDA496EA3}" destId="{FF0D89FB-5B6C-404B-AD6A-AF2FB1BA771C}" srcOrd="0" destOrd="0" presId="urn:microsoft.com/office/officeart/2008/layout/PictureStrips"/>
    <dgm:cxn modelId="{F383336D-DCFA-44CE-B0B4-F6BD23044975}" srcId="{71215D51-5659-44EB-BD3C-1D75F256FE17}" destId="{A7A08E0F-BB7F-4F65-B8D4-6A3DDA496EA3}" srcOrd="0" destOrd="0" parTransId="{F67F5043-D53C-464E-A29C-EF3E73558737}" sibTransId="{89E0FE2F-3044-4FA4-A204-34643716FCA6}"/>
    <dgm:cxn modelId="{EA2308DC-5629-465A-B913-0D1F1E351B34}" type="presOf" srcId="{F7E68B5D-E824-4920-B854-6F9A5470B409}" destId="{3B4FFDCA-0444-4823-B93C-BBF20D300364}" srcOrd="0" destOrd="0" presId="urn:microsoft.com/office/officeart/2008/layout/PictureStrips"/>
    <dgm:cxn modelId="{AC58C1CA-6075-4569-BF39-C22DF6D960FB}" type="presOf" srcId="{71215D51-5659-44EB-BD3C-1D75F256FE17}" destId="{7651DCF0-C9EF-48F0-B39B-260FAFFC6D6E}" srcOrd="0" destOrd="0" presId="urn:microsoft.com/office/officeart/2008/layout/PictureStrips"/>
    <dgm:cxn modelId="{57025D62-16D1-46F2-84F4-2182DC1D773A}" type="presOf" srcId="{1A76EFCD-09EC-4DE7-A04F-4F0FBC4CC29F}" destId="{39404608-7B9F-4F51-A405-673B6A5C3793}" srcOrd="0" destOrd="0" presId="urn:microsoft.com/office/officeart/2008/layout/PictureStrips"/>
    <dgm:cxn modelId="{D29021BA-0FC8-4186-9087-B4D4EB908C30}" type="presParOf" srcId="{7651DCF0-C9EF-48F0-B39B-260FAFFC6D6E}" destId="{C95C0849-A778-4102-BE7F-58810DD9D88C}" srcOrd="0" destOrd="0" presId="urn:microsoft.com/office/officeart/2008/layout/PictureStrips"/>
    <dgm:cxn modelId="{DE6A2ABC-3D2A-4216-B270-44121F631E91}" type="presParOf" srcId="{C95C0849-A778-4102-BE7F-58810DD9D88C}" destId="{FF0D89FB-5B6C-404B-AD6A-AF2FB1BA771C}" srcOrd="0" destOrd="0" presId="urn:microsoft.com/office/officeart/2008/layout/PictureStrips"/>
    <dgm:cxn modelId="{B5895D12-2D7E-428D-A588-B8191DAD75D8}" type="presParOf" srcId="{C95C0849-A778-4102-BE7F-58810DD9D88C}" destId="{C7425526-B3C3-4080-9B18-F451AAACB323}" srcOrd="1" destOrd="0" presId="urn:microsoft.com/office/officeart/2008/layout/PictureStrips"/>
    <dgm:cxn modelId="{A4F56D5E-E2DE-4AEF-A62B-9BA50753AFFD}" type="presParOf" srcId="{7651DCF0-C9EF-48F0-B39B-260FAFFC6D6E}" destId="{9DC9B483-00E4-407C-BDE0-379AA1EA70BE}" srcOrd="1" destOrd="0" presId="urn:microsoft.com/office/officeart/2008/layout/PictureStrips"/>
    <dgm:cxn modelId="{011901E0-ABF8-43BE-BE87-53C0AB796F87}" type="presParOf" srcId="{7651DCF0-C9EF-48F0-B39B-260FAFFC6D6E}" destId="{80644240-DF46-4DE3-ACD4-13DED0BCB5E2}" srcOrd="2" destOrd="0" presId="urn:microsoft.com/office/officeart/2008/layout/PictureStrips"/>
    <dgm:cxn modelId="{96079283-44A8-4BE2-8FE3-D9E1AE1CA34A}" type="presParOf" srcId="{80644240-DF46-4DE3-ACD4-13DED0BCB5E2}" destId="{39404608-7B9F-4F51-A405-673B6A5C3793}" srcOrd="0" destOrd="0" presId="urn:microsoft.com/office/officeart/2008/layout/PictureStrips"/>
    <dgm:cxn modelId="{236D4063-28A5-4F57-A847-5683DD3E6EDD}" type="presParOf" srcId="{80644240-DF46-4DE3-ACD4-13DED0BCB5E2}" destId="{E11F9DF5-EFEF-4FD5-BD8D-1363BFC3D3C3}" srcOrd="1" destOrd="0" presId="urn:microsoft.com/office/officeart/2008/layout/PictureStrips"/>
    <dgm:cxn modelId="{B6822E52-6177-4572-B26A-4A66506A5822}" type="presParOf" srcId="{7651DCF0-C9EF-48F0-B39B-260FAFFC6D6E}" destId="{2FC5C7F4-081F-473C-8901-76ACB1490184}" srcOrd="3" destOrd="0" presId="urn:microsoft.com/office/officeart/2008/layout/PictureStrips"/>
    <dgm:cxn modelId="{6F0758AA-8EE3-461D-99F4-53FF1403DE15}" type="presParOf" srcId="{7651DCF0-C9EF-48F0-B39B-260FAFFC6D6E}" destId="{139029F9-8FE6-405E-9211-8A7BE3FA6218}" srcOrd="4" destOrd="0" presId="urn:microsoft.com/office/officeart/2008/layout/PictureStrips"/>
    <dgm:cxn modelId="{B1E3E0AD-9D63-41AA-B5EB-DFF192F4DE17}" type="presParOf" srcId="{139029F9-8FE6-405E-9211-8A7BE3FA6218}" destId="{3B4FFDCA-0444-4823-B93C-BBF20D300364}" srcOrd="0" destOrd="0" presId="urn:microsoft.com/office/officeart/2008/layout/PictureStrips"/>
    <dgm:cxn modelId="{79CBB9CD-7A0B-485C-8EB3-80636180636C}" type="presParOf" srcId="{139029F9-8FE6-405E-9211-8A7BE3FA6218}" destId="{B8ACC5A9-799C-4E01-B9A1-707B478675EC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53EEBB-87DF-47C8-A23D-B95DD5C66291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1A731268-0E6C-4EBE-9FF3-0A5251621300}">
      <dgm:prSet phldrT="[Text]" custT="1"/>
      <dgm:spPr>
        <a:solidFill>
          <a:srgbClr val="008080"/>
        </a:solidFill>
      </dgm:spPr>
      <dgm:t>
        <a:bodyPr/>
        <a:lstStyle/>
        <a:p>
          <a:endParaRPr lang="en-AU" sz="2000" b="1" dirty="0"/>
        </a:p>
        <a:p>
          <a:r>
            <a:rPr lang="en-AU" sz="1800" b="1" dirty="0"/>
            <a:t>Expert advice via phone and website</a:t>
          </a:r>
        </a:p>
      </dgm:t>
    </dgm:pt>
    <dgm:pt modelId="{57C7344F-6C81-4D20-BDA5-F580281303D6}" type="parTrans" cxnId="{13AF2447-4034-4C3B-BB52-5B74FC113238}">
      <dgm:prSet/>
      <dgm:spPr/>
      <dgm:t>
        <a:bodyPr/>
        <a:lstStyle/>
        <a:p>
          <a:endParaRPr lang="en-AU"/>
        </a:p>
      </dgm:t>
    </dgm:pt>
    <dgm:pt modelId="{23C68F22-A172-48FC-82E2-C9F83FC3B1D2}" type="sibTrans" cxnId="{13AF2447-4034-4C3B-BB52-5B74FC113238}">
      <dgm:prSet/>
      <dgm:spPr/>
      <dgm:t>
        <a:bodyPr/>
        <a:lstStyle/>
        <a:p>
          <a:endParaRPr lang="en-AU"/>
        </a:p>
      </dgm:t>
    </dgm:pt>
    <dgm:pt modelId="{5748E8B7-F85D-437E-A810-6DDB0D106E8C}">
      <dgm:prSet phldrT="[Text]" custT="1"/>
      <dgm:spPr>
        <a:solidFill>
          <a:srgbClr val="008080"/>
        </a:solidFill>
      </dgm:spPr>
      <dgm:t>
        <a:bodyPr/>
        <a:lstStyle/>
        <a:p>
          <a:endParaRPr lang="en-AU" sz="2000" b="1" dirty="0"/>
        </a:p>
        <a:p>
          <a:r>
            <a:rPr lang="en-AU" sz="1700" b="1" dirty="0"/>
            <a:t>Employment Assistance Fund</a:t>
          </a:r>
        </a:p>
      </dgm:t>
    </dgm:pt>
    <dgm:pt modelId="{BEB61401-C568-4888-BBF6-8818F37E68C6}" type="parTrans" cxnId="{61F0FCE3-0A2F-4593-8A21-40D2EC6ECF7C}">
      <dgm:prSet/>
      <dgm:spPr/>
      <dgm:t>
        <a:bodyPr/>
        <a:lstStyle/>
        <a:p>
          <a:endParaRPr lang="en-AU"/>
        </a:p>
      </dgm:t>
    </dgm:pt>
    <dgm:pt modelId="{CEAEDA0A-D423-4F9E-B157-EBA9BFB0AF84}" type="sibTrans" cxnId="{61F0FCE3-0A2F-4593-8A21-40D2EC6ECF7C}">
      <dgm:prSet/>
      <dgm:spPr/>
      <dgm:t>
        <a:bodyPr/>
        <a:lstStyle/>
        <a:p>
          <a:endParaRPr lang="en-AU"/>
        </a:p>
      </dgm:t>
    </dgm:pt>
    <dgm:pt modelId="{36A0CF56-595B-4EA3-8B26-6EEC3C7B89AC}">
      <dgm:prSet phldrT="[Text]"/>
      <dgm:spPr>
        <a:solidFill>
          <a:srgbClr val="008080"/>
        </a:solidFill>
      </dgm:spPr>
      <dgm:t>
        <a:bodyPr/>
        <a:lstStyle/>
        <a:p>
          <a:endParaRPr lang="en-AU" b="1" dirty="0"/>
        </a:p>
        <a:p>
          <a:r>
            <a:rPr lang="en-AU" b="1" dirty="0"/>
            <a:t>Employer engagement services </a:t>
          </a:r>
        </a:p>
      </dgm:t>
    </dgm:pt>
    <dgm:pt modelId="{C1285F54-008D-4181-9FA1-48D0F43121B3}" type="parTrans" cxnId="{C89F925E-7783-416A-81BB-E0F9FE44DDC0}">
      <dgm:prSet/>
      <dgm:spPr/>
      <dgm:t>
        <a:bodyPr/>
        <a:lstStyle/>
        <a:p>
          <a:endParaRPr lang="en-AU"/>
        </a:p>
      </dgm:t>
    </dgm:pt>
    <dgm:pt modelId="{91CCD157-B78A-44E9-82C4-86C1B2DA8561}" type="sibTrans" cxnId="{C89F925E-7783-416A-81BB-E0F9FE44DDC0}">
      <dgm:prSet/>
      <dgm:spPr/>
      <dgm:t>
        <a:bodyPr/>
        <a:lstStyle/>
        <a:p>
          <a:endParaRPr lang="en-AU"/>
        </a:p>
      </dgm:t>
    </dgm:pt>
    <dgm:pt modelId="{E32F797D-03FE-4D66-8E1A-28439ADDF1FB}">
      <dgm:prSet phldrT="[Text]"/>
      <dgm:spPr>
        <a:solidFill>
          <a:srgbClr val="008080"/>
        </a:solidFill>
      </dgm:spPr>
      <dgm:t>
        <a:bodyPr/>
        <a:lstStyle/>
        <a:p>
          <a:endParaRPr lang="en-AU" b="1" dirty="0"/>
        </a:p>
        <a:p>
          <a:r>
            <a:rPr lang="en-AU" b="1" dirty="0"/>
            <a:t>Complaints Resolution and Referral Service</a:t>
          </a:r>
        </a:p>
      </dgm:t>
    </dgm:pt>
    <dgm:pt modelId="{BD1045FA-F42A-48CA-9F29-AA8F9EEC42B7}" type="parTrans" cxnId="{61CBE39F-67A0-463A-A0D9-F0276DE105E1}">
      <dgm:prSet/>
      <dgm:spPr/>
      <dgm:t>
        <a:bodyPr/>
        <a:lstStyle/>
        <a:p>
          <a:endParaRPr lang="en-AU"/>
        </a:p>
      </dgm:t>
    </dgm:pt>
    <dgm:pt modelId="{28EA3EF6-F82E-4C74-9473-629C206615D7}" type="sibTrans" cxnId="{61CBE39F-67A0-463A-A0D9-F0276DE105E1}">
      <dgm:prSet/>
      <dgm:spPr/>
      <dgm:t>
        <a:bodyPr/>
        <a:lstStyle/>
        <a:p>
          <a:endParaRPr lang="en-AU"/>
        </a:p>
      </dgm:t>
    </dgm:pt>
    <dgm:pt modelId="{74D7DA37-3A43-4031-9023-BB40DF758C52}">
      <dgm:prSet phldrT="[Text]"/>
      <dgm:spPr>
        <a:solidFill>
          <a:srgbClr val="008080"/>
        </a:solidFill>
      </dgm:spPr>
      <dgm:t>
        <a:bodyPr/>
        <a:lstStyle/>
        <a:p>
          <a:endParaRPr lang="en-AU" b="1" dirty="0"/>
        </a:p>
        <a:p>
          <a:r>
            <a:rPr lang="en-AU" b="1" dirty="0"/>
            <a:t>National Disability Abuse and Neglect Hotline </a:t>
          </a:r>
        </a:p>
      </dgm:t>
    </dgm:pt>
    <dgm:pt modelId="{1B12E860-FDAE-49D6-92D9-CE21EDC808EF}" type="parTrans" cxnId="{6456111E-ED19-4461-88C5-1E310F0249AD}">
      <dgm:prSet/>
      <dgm:spPr/>
      <dgm:t>
        <a:bodyPr/>
        <a:lstStyle/>
        <a:p>
          <a:endParaRPr lang="en-AU"/>
        </a:p>
      </dgm:t>
    </dgm:pt>
    <dgm:pt modelId="{D9BE1644-C2CE-476E-A13F-3E60BE427F49}" type="sibTrans" cxnId="{6456111E-ED19-4461-88C5-1E310F0249AD}">
      <dgm:prSet/>
      <dgm:spPr/>
      <dgm:t>
        <a:bodyPr/>
        <a:lstStyle/>
        <a:p>
          <a:endParaRPr lang="en-AU"/>
        </a:p>
      </dgm:t>
    </dgm:pt>
    <dgm:pt modelId="{5E9813B7-BCF1-48D3-84AD-A5DDC99C2D03}" type="pres">
      <dgm:prSet presAssocID="{DE53EEBB-87DF-47C8-A23D-B95DD5C6629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AU"/>
        </a:p>
      </dgm:t>
    </dgm:pt>
    <dgm:pt modelId="{BE86EF1F-A9A9-4F79-9632-A5B155E7B025}" type="pres">
      <dgm:prSet presAssocID="{DE53EEBB-87DF-47C8-A23D-B95DD5C66291}" presName="bkgdShp" presStyleLbl="alignAccFollowNode1" presStyleIdx="0" presStyleCnt="1" custLinFactNeighborX="7138" custLinFactNeighborY="-35871"/>
      <dgm:spPr/>
      <dgm:extLst>
        <a:ext uri="{E40237B7-FDA0-4F09-8148-C483321AD2D9}">
          <dgm14:cNvPr xmlns:dgm14="http://schemas.microsoft.com/office/drawing/2010/diagram" id="0" name="" descr="Diagram: a list of services under images of a computer, dollar sign, two heads, a handshake and binoculars &#10;"/>
        </a:ext>
      </dgm:extLst>
    </dgm:pt>
    <dgm:pt modelId="{F9B51935-4297-49D9-B204-659D8AF1AE56}" type="pres">
      <dgm:prSet presAssocID="{DE53EEBB-87DF-47C8-A23D-B95DD5C66291}" presName="linComp" presStyleCnt="0"/>
      <dgm:spPr/>
    </dgm:pt>
    <dgm:pt modelId="{FB6E6424-6635-4A48-9F0A-BF92168F9C12}" type="pres">
      <dgm:prSet presAssocID="{1A731268-0E6C-4EBE-9FF3-0A5251621300}" presName="compNode" presStyleCnt="0"/>
      <dgm:spPr/>
    </dgm:pt>
    <dgm:pt modelId="{1250EEC4-C60A-4B4A-8878-44B4D4189F87}" type="pres">
      <dgm:prSet presAssocID="{1A731268-0E6C-4EBE-9FF3-0A525162130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D1AC2928-AF07-4AE2-8A36-71DF56E2A9F8}" type="pres">
      <dgm:prSet presAssocID="{1A731268-0E6C-4EBE-9FF3-0A5251621300}" presName="invisiNode" presStyleLbl="node1" presStyleIdx="0" presStyleCnt="5"/>
      <dgm:spPr/>
    </dgm:pt>
    <dgm:pt modelId="{C5270235-0E00-4763-92A4-B5C5DEBF330B}" type="pres">
      <dgm:prSet presAssocID="{1A731268-0E6C-4EBE-9FF3-0A5251621300}" presName="imagNode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9D72D71A-230D-4E81-AC4E-6C81ACD8CC4C}" type="pres">
      <dgm:prSet presAssocID="{23C68F22-A172-48FC-82E2-C9F83FC3B1D2}" presName="sibTrans" presStyleLbl="sibTrans2D1" presStyleIdx="0" presStyleCnt="0"/>
      <dgm:spPr/>
      <dgm:t>
        <a:bodyPr/>
        <a:lstStyle/>
        <a:p>
          <a:endParaRPr lang="en-AU"/>
        </a:p>
      </dgm:t>
    </dgm:pt>
    <dgm:pt modelId="{1E46C9BB-1EE8-4FC1-B017-63750049B0EF}" type="pres">
      <dgm:prSet presAssocID="{5748E8B7-F85D-437E-A810-6DDB0D106E8C}" presName="compNode" presStyleCnt="0"/>
      <dgm:spPr/>
    </dgm:pt>
    <dgm:pt modelId="{E63C2A47-BCE5-40B3-977F-9D613DA05A3D}" type="pres">
      <dgm:prSet presAssocID="{5748E8B7-F85D-437E-A810-6DDB0D106E8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7EF70D9A-AEA7-4B00-93BF-79E4478568EC}" type="pres">
      <dgm:prSet presAssocID="{5748E8B7-F85D-437E-A810-6DDB0D106E8C}" presName="invisiNode" presStyleLbl="node1" presStyleIdx="1" presStyleCnt="5"/>
      <dgm:spPr/>
    </dgm:pt>
    <dgm:pt modelId="{C062093F-3563-4D4D-9192-5E257FA4DC02}" type="pres">
      <dgm:prSet presAssocID="{5748E8B7-F85D-437E-A810-6DDB0D106E8C}" presName="imagNode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71E2D35A-807E-48A7-961E-8C2BECB1C123}" type="pres">
      <dgm:prSet presAssocID="{CEAEDA0A-D423-4F9E-B157-EBA9BFB0AF84}" presName="sibTrans" presStyleLbl="sibTrans2D1" presStyleIdx="0" presStyleCnt="0"/>
      <dgm:spPr/>
      <dgm:t>
        <a:bodyPr/>
        <a:lstStyle/>
        <a:p>
          <a:endParaRPr lang="en-AU"/>
        </a:p>
      </dgm:t>
    </dgm:pt>
    <dgm:pt modelId="{A5938C2E-3A07-48B5-8F4F-99BD37E76357}" type="pres">
      <dgm:prSet presAssocID="{36A0CF56-595B-4EA3-8B26-6EEC3C7B89AC}" presName="compNode" presStyleCnt="0"/>
      <dgm:spPr/>
    </dgm:pt>
    <dgm:pt modelId="{B373A835-30C4-4257-9C90-C76E51D6343B}" type="pres">
      <dgm:prSet presAssocID="{36A0CF56-595B-4EA3-8B26-6EEC3C7B89A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3E7EE768-C5CE-4EE4-A684-8CC2008A7B8C}" type="pres">
      <dgm:prSet presAssocID="{36A0CF56-595B-4EA3-8B26-6EEC3C7B89AC}" presName="invisiNode" presStyleLbl="node1" presStyleIdx="2" presStyleCnt="5"/>
      <dgm:spPr/>
    </dgm:pt>
    <dgm:pt modelId="{981572EF-10DB-43E4-9EFE-3F4E162AC6BC}" type="pres">
      <dgm:prSet presAssocID="{36A0CF56-595B-4EA3-8B26-6EEC3C7B89AC}" presName="imagNode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8C2CABFE-BCD3-4C64-A8DA-BC325DF7A2DB}" type="pres">
      <dgm:prSet presAssocID="{91CCD157-B78A-44E9-82C4-86C1B2DA8561}" presName="sibTrans" presStyleLbl="sibTrans2D1" presStyleIdx="0" presStyleCnt="0"/>
      <dgm:spPr/>
      <dgm:t>
        <a:bodyPr/>
        <a:lstStyle/>
        <a:p>
          <a:endParaRPr lang="en-AU"/>
        </a:p>
      </dgm:t>
    </dgm:pt>
    <dgm:pt modelId="{6FD5FB97-2F63-44CB-9EA3-8D8D51029307}" type="pres">
      <dgm:prSet presAssocID="{E32F797D-03FE-4D66-8E1A-28439ADDF1FB}" presName="compNode" presStyleCnt="0"/>
      <dgm:spPr/>
    </dgm:pt>
    <dgm:pt modelId="{AE935F9C-51E6-47D7-A7D9-308124238187}" type="pres">
      <dgm:prSet presAssocID="{E32F797D-03FE-4D66-8E1A-28439ADDF1F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7A15F474-DCC9-4519-A59E-BC1CB358F4C9}" type="pres">
      <dgm:prSet presAssocID="{E32F797D-03FE-4D66-8E1A-28439ADDF1FB}" presName="invisiNode" presStyleLbl="node1" presStyleIdx="3" presStyleCnt="5"/>
      <dgm:spPr/>
    </dgm:pt>
    <dgm:pt modelId="{C07ED23B-2339-402F-AF17-A30F2B49CF43}" type="pres">
      <dgm:prSet presAssocID="{E32F797D-03FE-4D66-8E1A-28439ADDF1FB}" presName="imagNode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7FCC79A5-A035-4124-95F0-0335C9E6377D}" type="pres">
      <dgm:prSet presAssocID="{28EA3EF6-F82E-4C74-9473-629C206615D7}" presName="sibTrans" presStyleLbl="sibTrans2D1" presStyleIdx="0" presStyleCnt="0"/>
      <dgm:spPr/>
      <dgm:t>
        <a:bodyPr/>
        <a:lstStyle/>
        <a:p>
          <a:endParaRPr lang="en-AU"/>
        </a:p>
      </dgm:t>
    </dgm:pt>
    <dgm:pt modelId="{88D0E7B7-97CD-4CEA-97A5-7310BE1C3F11}" type="pres">
      <dgm:prSet presAssocID="{74D7DA37-3A43-4031-9023-BB40DF758C52}" presName="compNode" presStyleCnt="0"/>
      <dgm:spPr/>
    </dgm:pt>
    <dgm:pt modelId="{3CC7D07A-5554-4E04-9B1B-56D8D0E482AD}" type="pres">
      <dgm:prSet presAssocID="{74D7DA37-3A43-4031-9023-BB40DF758C5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C721DD07-797F-49C3-8C44-17AB3E0CE731}" type="pres">
      <dgm:prSet presAssocID="{74D7DA37-3A43-4031-9023-BB40DF758C52}" presName="invisiNode" presStyleLbl="node1" presStyleIdx="4" presStyleCnt="5"/>
      <dgm:spPr/>
    </dgm:pt>
    <dgm:pt modelId="{646C623B-9993-4DD4-8327-F1236C578164}" type="pres">
      <dgm:prSet presAssocID="{74D7DA37-3A43-4031-9023-BB40DF758C52}" presName="imagNode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</dgm:ptLst>
  <dgm:cxnLst>
    <dgm:cxn modelId="{2847FD1A-38C1-47AA-ADB5-F8EAC54B8953}" type="presOf" srcId="{28EA3EF6-F82E-4C74-9473-629C206615D7}" destId="{7FCC79A5-A035-4124-95F0-0335C9E6377D}" srcOrd="0" destOrd="0" presId="urn:microsoft.com/office/officeart/2005/8/layout/pList2"/>
    <dgm:cxn modelId="{3476B232-6907-417D-97F5-7611EBAFE1B0}" type="presOf" srcId="{23C68F22-A172-48FC-82E2-C9F83FC3B1D2}" destId="{9D72D71A-230D-4E81-AC4E-6C81ACD8CC4C}" srcOrd="0" destOrd="0" presId="urn:microsoft.com/office/officeart/2005/8/layout/pList2"/>
    <dgm:cxn modelId="{007A72E0-A9D2-4622-8D78-5F22AA0E5263}" type="presOf" srcId="{1A731268-0E6C-4EBE-9FF3-0A5251621300}" destId="{1250EEC4-C60A-4B4A-8878-44B4D4189F87}" srcOrd="0" destOrd="0" presId="urn:microsoft.com/office/officeart/2005/8/layout/pList2"/>
    <dgm:cxn modelId="{6456111E-ED19-4461-88C5-1E310F0249AD}" srcId="{DE53EEBB-87DF-47C8-A23D-B95DD5C66291}" destId="{74D7DA37-3A43-4031-9023-BB40DF758C52}" srcOrd="4" destOrd="0" parTransId="{1B12E860-FDAE-49D6-92D9-CE21EDC808EF}" sibTransId="{D9BE1644-C2CE-476E-A13F-3E60BE427F49}"/>
    <dgm:cxn modelId="{22AD79E7-D735-452C-9771-A29F4DDE56B6}" type="presOf" srcId="{CEAEDA0A-D423-4F9E-B157-EBA9BFB0AF84}" destId="{71E2D35A-807E-48A7-961E-8C2BECB1C123}" srcOrd="0" destOrd="0" presId="urn:microsoft.com/office/officeart/2005/8/layout/pList2"/>
    <dgm:cxn modelId="{8F35F2F0-4B0E-40A3-ACD6-18B286FE3925}" type="presOf" srcId="{E32F797D-03FE-4D66-8E1A-28439ADDF1FB}" destId="{AE935F9C-51E6-47D7-A7D9-308124238187}" srcOrd="0" destOrd="0" presId="urn:microsoft.com/office/officeart/2005/8/layout/pList2"/>
    <dgm:cxn modelId="{B4A9E2AB-53A7-4741-8C69-1025DA30AD89}" type="presOf" srcId="{91CCD157-B78A-44E9-82C4-86C1B2DA8561}" destId="{8C2CABFE-BCD3-4C64-A8DA-BC325DF7A2DB}" srcOrd="0" destOrd="0" presId="urn:microsoft.com/office/officeart/2005/8/layout/pList2"/>
    <dgm:cxn modelId="{13AF2447-4034-4C3B-BB52-5B74FC113238}" srcId="{DE53EEBB-87DF-47C8-A23D-B95DD5C66291}" destId="{1A731268-0E6C-4EBE-9FF3-0A5251621300}" srcOrd="0" destOrd="0" parTransId="{57C7344F-6C81-4D20-BDA5-F580281303D6}" sibTransId="{23C68F22-A172-48FC-82E2-C9F83FC3B1D2}"/>
    <dgm:cxn modelId="{6CCFA130-46B4-4763-B04C-611A0A6EE265}" type="presOf" srcId="{36A0CF56-595B-4EA3-8B26-6EEC3C7B89AC}" destId="{B373A835-30C4-4257-9C90-C76E51D6343B}" srcOrd="0" destOrd="0" presId="urn:microsoft.com/office/officeart/2005/8/layout/pList2"/>
    <dgm:cxn modelId="{5281E3F1-8719-42AE-8854-67F5CB7DA46E}" type="presOf" srcId="{5748E8B7-F85D-437E-A810-6DDB0D106E8C}" destId="{E63C2A47-BCE5-40B3-977F-9D613DA05A3D}" srcOrd="0" destOrd="0" presId="urn:microsoft.com/office/officeart/2005/8/layout/pList2"/>
    <dgm:cxn modelId="{61F0FCE3-0A2F-4593-8A21-40D2EC6ECF7C}" srcId="{DE53EEBB-87DF-47C8-A23D-B95DD5C66291}" destId="{5748E8B7-F85D-437E-A810-6DDB0D106E8C}" srcOrd="1" destOrd="0" parTransId="{BEB61401-C568-4888-BBF6-8818F37E68C6}" sibTransId="{CEAEDA0A-D423-4F9E-B157-EBA9BFB0AF84}"/>
    <dgm:cxn modelId="{3F464334-D70D-4C17-BB49-5BDE71E240CA}" type="presOf" srcId="{DE53EEBB-87DF-47C8-A23D-B95DD5C66291}" destId="{5E9813B7-BCF1-48D3-84AD-A5DDC99C2D03}" srcOrd="0" destOrd="0" presId="urn:microsoft.com/office/officeart/2005/8/layout/pList2"/>
    <dgm:cxn modelId="{FF8F03E1-4932-41A2-B112-144385349E78}" type="presOf" srcId="{74D7DA37-3A43-4031-9023-BB40DF758C52}" destId="{3CC7D07A-5554-4E04-9B1B-56D8D0E482AD}" srcOrd="0" destOrd="0" presId="urn:microsoft.com/office/officeart/2005/8/layout/pList2"/>
    <dgm:cxn modelId="{C89F925E-7783-416A-81BB-E0F9FE44DDC0}" srcId="{DE53EEBB-87DF-47C8-A23D-B95DD5C66291}" destId="{36A0CF56-595B-4EA3-8B26-6EEC3C7B89AC}" srcOrd="2" destOrd="0" parTransId="{C1285F54-008D-4181-9FA1-48D0F43121B3}" sibTransId="{91CCD157-B78A-44E9-82C4-86C1B2DA8561}"/>
    <dgm:cxn modelId="{61CBE39F-67A0-463A-A0D9-F0276DE105E1}" srcId="{DE53EEBB-87DF-47C8-A23D-B95DD5C66291}" destId="{E32F797D-03FE-4D66-8E1A-28439ADDF1FB}" srcOrd="3" destOrd="0" parTransId="{BD1045FA-F42A-48CA-9F29-AA8F9EEC42B7}" sibTransId="{28EA3EF6-F82E-4C74-9473-629C206615D7}"/>
    <dgm:cxn modelId="{B25DE64E-4B78-49CD-A69C-550DF10F2D6E}" type="presParOf" srcId="{5E9813B7-BCF1-48D3-84AD-A5DDC99C2D03}" destId="{BE86EF1F-A9A9-4F79-9632-A5B155E7B025}" srcOrd="0" destOrd="0" presId="urn:microsoft.com/office/officeart/2005/8/layout/pList2"/>
    <dgm:cxn modelId="{76ED3E4B-BBD3-4493-84CC-EB7EA41EB36C}" type="presParOf" srcId="{5E9813B7-BCF1-48D3-84AD-A5DDC99C2D03}" destId="{F9B51935-4297-49D9-B204-659D8AF1AE56}" srcOrd="1" destOrd="0" presId="urn:microsoft.com/office/officeart/2005/8/layout/pList2"/>
    <dgm:cxn modelId="{26AF5B4E-8A71-44E0-87AB-2E523CC62F59}" type="presParOf" srcId="{F9B51935-4297-49D9-B204-659D8AF1AE56}" destId="{FB6E6424-6635-4A48-9F0A-BF92168F9C12}" srcOrd="0" destOrd="0" presId="urn:microsoft.com/office/officeart/2005/8/layout/pList2"/>
    <dgm:cxn modelId="{FEA3DBE7-06A7-47D4-8EDE-0CDDEC037C19}" type="presParOf" srcId="{FB6E6424-6635-4A48-9F0A-BF92168F9C12}" destId="{1250EEC4-C60A-4B4A-8878-44B4D4189F87}" srcOrd="0" destOrd="0" presId="urn:microsoft.com/office/officeart/2005/8/layout/pList2"/>
    <dgm:cxn modelId="{4E6BA344-F2F5-4814-83E4-10CC6BBCF69F}" type="presParOf" srcId="{FB6E6424-6635-4A48-9F0A-BF92168F9C12}" destId="{D1AC2928-AF07-4AE2-8A36-71DF56E2A9F8}" srcOrd="1" destOrd="0" presId="urn:microsoft.com/office/officeart/2005/8/layout/pList2"/>
    <dgm:cxn modelId="{B460FD1D-7940-46EA-84CF-0FD7EAB39B9E}" type="presParOf" srcId="{FB6E6424-6635-4A48-9F0A-BF92168F9C12}" destId="{C5270235-0E00-4763-92A4-B5C5DEBF330B}" srcOrd="2" destOrd="0" presId="urn:microsoft.com/office/officeart/2005/8/layout/pList2"/>
    <dgm:cxn modelId="{853C7807-2400-45B1-AE83-EEFA7DB73205}" type="presParOf" srcId="{F9B51935-4297-49D9-B204-659D8AF1AE56}" destId="{9D72D71A-230D-4E81-AC4E-6C81ACD8CC4C}" srcOrd="1" destOrd="0" presId="urn:microsoft.com/office/officeart/2005/8/layout/pList2"/>
    <dgm:cxn modelId="{06EC6BA7-6A91-4034-B8D4-403FEC30758E}" type="presParOf" srcId="{F9B51935-4297-49D9-B204-659D8AF1AE56}" destId="{1E46C9BB-1EE8-4FC1-B017-63750049B0EF}" srcOrd="2" destOrd="0" presId="urn:microsoft.com/office/officeart/2005/8/layout/pList2"/>
    <dgm:cxn modelId="{55847263-FDF0-4A05-932D-28085E4DF907}" type="presParOf" srcId="{1E46C9BB-1EE8-4FC1-B017-63750049B0EF}" destId="{E63C2A47-BCE5-40B3-977F-9D613DA05A3D}" srcOrd="0" destOrd="0" presId="urn:microsoft.com/office/officeart/2005/8/layout/pList2"/>
    <dgm:cxn modelId="{DDD0F025-17D6-4D64-9010-7C7644037324}" type="presParOf" srcId="{1E46C9BB-1EE8-4FC1-B017-63750049B0EF}" destId="{7EF70D9A-AEA7-4B00-93BF-79E4478568EC}" srcOrd="1" destOrd="0" presId="urn:microsoft.com/office/officeart/2005/8/layout/pList2"/>
    <dgm:cxn modelId="{B58680CB-9C7D-4ADC-A71D-9491BBD2D826}" type="presParOf" srcId="{1E46C9BB-1EE8-4FC1-B017-63750049B0EF}" destId="{C062093F-3563-4D4D-9192-5E257FA4DC02}" srcOrd="2" destOrd="0" presId="urn:microsoft.com/office/officeart/2005/8/layout/pList2"/>
    <dgm:cxn modelId="{BC47B2A0-9DE2-4753-AE6E-5B34BA2758B4}" type="presParOf" srcId="{F9B51935-4297-49D9-B204-659D8AF1AE56}" destId="{71E2D35A-807E-48A7-961E-8C2BECB1C123}" srcOrd="3" destOrd="0" presId="urn:microsoft.com/office/officeart/2005/8/layout/pList2"/>
    <dgm:cxn modelId="{D5608527-C302-41E7-81FC-F91F40667641}" type="presParOf" srcId="{F9B51935-4297-49D9-B204-659D8AF1AE56}" destId="{A5938C2E-3A07-48B5-8F4F-99BD37E76357}" srcOrd="4" destOrd="0" presId="urn:microsoft.com/office/officeart/2005/8/layout/pList2"/>
    <dgm:cxn modelId="{631CFC81-C02C-4719-B036-28B3369F4DBA}" type="presParOf" srcId="{A5938C2E-3A07-48B5-8F4F-99BD37E76357}" destId="{B373A835-30C4-4257-9C90-C76E51D6343B}" srcOrd="0" destOrd="0" presId="urn:microsoft.com/office/officeart/2005/8/layout/pList2"/>
    <dgm:cxn modelId="{2FE1B166-0C3E-48A0-9195-BD1498594C56}" type="presParOf" srcId="{A5938C2E-3A07-48B5-8F4F-99BD37E76357}" destId="{3E7EE768-C5CE-4EE4-A684-8CC2008A7B8C}" srcOrd="1" destOrd="0" presId="urn:microsoft.com/office/officeart/2005/8/layout/pList2"/>
    <dgm:cxn modelId="{21773226-47FD-4EFB-A538-4485C81C9DB8}" type="presParOf" srcId="{A5938C2E-3A07-48B5-8F4F-99BD37E76357}" destId="{981572EF-10DB-43E4-9EFE-3F4E162AC6BC}" srcOrd="2" destOrd="0" presId="urn:microsoft.com/office/officeart/2005/8/layout/pList2"/>
    <dgm:cxn modelId="{477B96D4-8C49-472C-841E-6BF2F6F71CD1}" type="presParOf" srcId="{F9B51935-4297-49D9-B204-659D8AF1AE56}" destId="{8C2CABFE-BCD3-4C64-A8DA-BC325DF7A2DB}" srcOrd="5" destOrd="0" presId="urn:microsoft.com/office/officeart/2005/8/layout/pList2"/>
    <dgm:cxn modelId="{3DC732D0-85FD-4A61-8645-52A79678C319}" type="presParOf" srcId="{F9B51935-4297-49D9-B204-659D8AF1AE56}" destId="{6FD5FB97-2F63-44CB-9EA3-8D8D51029307}" srcOrd="6" destOrd="0" presId="urn:microsoft.com/office/officeart/2005/8/layout/pList2"/>
    <dgm:cxn modelId="{E356591A-B918-4E96-8192-B251EBC7C3F5}" type="presParOf" srcId="{6FD5FB97-2F63-44CB-9EA3-8D8D51029307}" destId="{AE935F9C-51E6-47D7-A7D9-308124238187}" srcOrd="0" destOrd="0" presId="urn:microsoft.com/office/officeart/2005/8/layout/pList2"/>
    <dgm:cxn modelId="{A2E18227-C17B-4A59-83DC-2F25F50E8666}" type="presParOf" srcId="{6FD5FB97-2F63-44CB-9EA3-8D8D51029307}" destId="{7A15F474-DCC9-4519-A59E-BC1CB358F4C9}" srcOrd="1" destOrd="0" presId="urn:microsoft.com/office/officeart/2005/8/layout/pList2"/>
    <dgm:cxn modelId="{3A0B3BB1-9616-4ACB-897E-B353A4DE3B23}" type="presParOf" srcId="{6FD5FB97-2F63-44CB-9EA3-8D8D51029307}" destId="{C07ED23B-2339-402F-AF17-A30F2B49CF43}" srcOrd="2" destOrd="0" presId="urn:microsoft.com/office/officeart/2005/8/layout/pList2"/>
    <dgm:cxn modelId="{8C2AAE0B-3AC7-454D-A968-493B1B63CC1F}" type="presParOf" srcId="{F9B51935-4297-49D9-B204-659D8AF1AE56}" destId="{7FCC79A5-A035-4124-95F0-0335C9E6377D}" srcOrd="7" destOrd="0" presId="urn:microsoft.com/office/officeart/2005/8/layout/pList2"/>
    <dgm:cxn modelId="{6CBBE663-3FF3-4322-93F7-38067B3E292B}" type="presParOf" srcId="{F9B51935-4297-49D9-B204-659D8AF1AE56}" destId="{88D0E7B7-97CD-4CEA-97A5-7310BE1C3F11}" srcOrd="8" destOrd="0" presId="urn:microsoft.com/office/officeart/2005/8/layout/pList2"/>
    <dgm:cxn modelId="{74524DBA-5697-486A-A66C-A1A670BCCBD0}" type="presParOf" srcId="{88D0E7B7-97CD-4CEA-97A5-7310BE1C3F11}" destId="{3CC7D07A-5554-4E04-9B1B-56D8D0E482AD}" srcOrd="0" destOrd="0" presId="urn:microsoft.com/office/officeart/2005/8/layout/pList2"/>
    <dgm:cxn modelId="{F1CDEDA1-DD86-4AA2-9460-2CD76D5AB22B}" type="presParOf" srcId="{88D0E7B7-97CD-4CEA-97A5-7310BE1C3F11}" destId="{C721DD07-797F-49C3-8C44-17AB3E0CE731}" srcOrd="1" destOrd="0" presId="urn:microsoft.com/office/officeart/2005/8/layout/pList2"/>
    <dgm:cxn modelId="{90839DA6-F2E8-47DE-B717-96476DAF5445}" type="presParOf" srcId="{88D0E7B7-97CD-4CEA-97A5-7310BE1C3F11}" destId="{646C623B-9993-4DD4-8327-F1236C578164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F626ED3-AAE1-4ED2-A7E1-2396E79EF12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DB298C9D-69C4-4A5F-8C5D-5C8EC8DD68DE}">
      <dgm:prSet phldrT="[Text]" custT="1"/>
      <dgm:spPr>
        <a:solidFill>
          <a:schemeClr val="accent1"/>
        </a:solidFill>
      </dgm:spPr>
      <dgm:t>
        <a:bodyPr/>
        <a:lstStyle/>
        <a:p>
          <a:pPr algn="ctr"/>
          <a:r>
            <a:rPr lang="en-AU" sz="3600" b="0" i="0" dirty="0"/>
            <a:t>1800 464 800</a:t>
          </a:r>
          <a:endParaRPr lang="en-AU" sz="3600" b="0" dirty="0"/>
        </a:p>
      </dgm:t>
    </dgm:pt>
    <dgm:pt modelId="{2B985F62-81DF-4C17-9825-7E00CC3C33BF}" type="parTrans" cxnId="{4DE6981A-1BC5-45FA-B0EE-F3D9BE4554B1}">
      <dgm:prSet/>
      <dgm:spPr/>
      <dgm:t>
        <a:bodyPr/>
        <a:lstStyle/>
        <a:p>
          <a:endParaRPr lang="en-AU"/>
        </a:p>
      </dgm:t>
    </dgm:pt>
    <dgm:pt modelId="{A8B5A3B8-9301-4153-B07B-1438C91EBDF6}" type="sibTrans" cxnId="{4DE6981A-1BC5-45FA-B0EE-F3D9BE4554B1}">
      <dgm:prSet/>
      <dgm:spPr/>
      <dgm:t>
        <a:bodyPr/>
        <a:lstStyle/>
        <a:p>
          <a:endParaRPr lang="en-AU"/>
        </a:p>
      </dgm:t>
    </dgm:pt>
    <dgm:pt modelId="{7BB4FD2E-DFC7-4520-B5F7-59EA12FE91A5}">
      <dgm:prSet phldrT="[Text]" custT="1"/>
      <dgm:spPr/>
      <dgm:t>
        <a:bodyPr/>
        <a:lstStyle/>
        <a:p>
          <a:pPr algn="ctr"/>
          <a:r>
            <a:rPr lang="en-AU" sz="3600" dirty="0"/>
            <a:t>www.jobaccess.gov.au</a:t>
          </a:r>
        </a:p>
      </dgm:t>
    </dgm:pt>
    <dgm:pt modelId="{5BAC1AA7-AF3D-4C6E-AB69-75B2CC1F51EE}" type="parTrans" cxnId="{AD001DE8-3A98-4EF8-A68A-21FB22C0B258}">
      <dgm:prSet/>
      <dgm:spPr/>
      <dgm:t>
        <a:bodyPr/>
        <a:lstStyle/>
        <a:p>
          <a:endParaRPr lang="en-AU"/>
        </a:p>
      </dgm:t>
    </dgm:pt>
    <dgm:pt modelId="{0709A994-5198-47B1-BD77-C566D254ED43}" type="sibTrans" cxnId="{AD001DE8-3A98-4EF8-A68A-21FB22C0B258}">
      <dgm:prSet/>
      <dgm:spPr/>
      <dgm:t>
        <a:bodyPr/>
        <a:lstStyle/>
        <a:p>
          <a:endParaRPr lang="en-AU"/>
        </a:p>
      </dgm:t>
    </dgm:pt>
    <dgm:pt modelId="{333171DE-2FB7-4C2E-BB0A-4F564DCB58C9}" type="pres">
      <dgm:prSet presAssocID="{BF626ED3-AAE1-4ED2-A7E1-2396E79EF12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AU"/>
        </a:p>
      </dgm:t>
    </dgm:pt>
    <dgm:pt modelId="{2B3766F7-5C2B-4960-BFB4-9BED5D3B67DE}" type="pres">
      <dgm:prSet presAssocID="{DB298C9D-69C4-4A5F-8C5D-5C8EC8DD68DE}" presName="parentText" presStyleLbl="node1" presStyleIdx="0" presStyleCnt="2" custLinFactY="-110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15A35F35-A7B0-492E-912B-F345A5F1FD1D}" type="pres">
      <dgm:prSet presAssocID="{A8B5A3B8-9301-4153-B07B-1438C91EBDF6}" presName="spacer" presStyleCnt="0"/>
      <dgm:spPr/>
    </dgm:pt>
    <dgm:pt modelId="{8AA4332F-0A9C-4978-AA35-7D51E3FE72CC}" type="pres">
      <dgm:prSet presAssocID="{7BB4FD2E-DFC7-4520-B5F7-59EA12FE91A5}" presName="parentText" presStyleLbl="node1" presStyleIdx="1" presStyleCnt="2" custLinFactY="-3252" custLinFactNeighborX="1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4DE6981A-1BC5-45FA-B0EE-F3D9BE4554B1}" srcId="{BF626ED3-AAE1-4ED2-A7E1-2396E79EF12B}" destId="{DB298C9D-69C4-4A5F-8C5D-5C8EC8DD68DE}" srcOrd="0" destOrd="0" parTransId="{2B985F62-81DF-4C17-9825-7E00CC3C33BF}" sibTransId="{A8B5A3B8-9301-4153-B07B-1438C91EBDF6}"/>
    <dgm:cxn modelId="{52C416BE-B510-4910-BD01-F36DD55AA7CD}" type="presOf" srcId="{BF626ED3-AAE1-4ED2-A7E1-2396E79EF12B}" destId="{333171DE-2FB7-4C2E-BB0A-4F564DCB58C9}" srcOrd="0" destOrd="0" presId="urn:microsoft.com/office/officeart/2005/8/layout/vList2"/>
    <dgm:cxn modelId="{AD001DE8-3A98-4EF8-A68A-21FB22C0B258}" srcId="{BF626ED3-AAE1-4ED2-A7E1-2396E79EF12B}" destId="{7BB4FD2E-DFC7-4520-B5F7-59EA12FE91A5}" srcOrd="1" destOrd="0" parTransId="{5BAC1AA7-AF3D-4C6E-AB69-75B2CC1F51EE}" sibTransId="{0709A994-5198-47B1-BD77-C566D254ED43}"/>
    <dgm:cxn modelId="{1748912B-C470-4457-98AC-CB5E8AF5506B}" type="presOf" srcId="{DB298C9D-69C4-4A5F-8C5D-5C8EC8DD68DE}" destId="{2B3766F7-5C2B-4960-BFB4-9BED5D3B67DE}" srcOrd="0" destOrd="0" presId="urn:microsoft.com/office/officeart/2005/8/layout/vList2"/>
    <dgm:cxn modelId="{8CFB975A-D82F-49DA-85B7-76BADDFF3617}" type="presOf" srcId="{7BB4FD2E-DFC7-4520-B5F7-59EA12FE91A5}" destId="{8AA4332F-0A9C-4978-AA35-7D51E3FE72CC}" srcOrd="0" destOrd="0" presId="urn:microsoft.com/office/officeart/2005/8/layout/vList2"/>
    <dgm:cxn modelId="{8E82C395-6CA7-407F-BB7F-72807F6BCF57}" type="presParOf" srcId="{333171DE-2FB7-4C2E-BB0A-4F564DCB58C9}" destId="{2B3766F7-5C2B-4960-BFB4-9BED5D3B67DE}" srcOrd="0" destOrd="0" presId="urn:microsoft.com/office/officeart/2005/8/layout/vList2"/>
    <dgm:cxn modelId="{A55DAFA8-B851-4E20-AA21-289EF4AE94EC}" type="presParOf" srcId="{333171DE-2FB7-4C2E-BB0A-4F564DCB58C9}" destId="{15A35F35-A7B0-492E-912B-F345A5F1FD1D}" srcOrd="1" destOrd="0" presId="urn:microsoft.com/office/officeart/2005/8/layout/vList2"/>
    <dgm:cxn modelId="{8CAF3E27-C4E3-4D45-A8E0-EEF6A237F3DD}" type="presParOf" srcId="{333171DE-2FB7-4C2E-BB0A-4F564DCB58C9}" destId="{8AA4332F-0A9C-4978-AA35-7D51E3FE72C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F626ED3-AAE1-4ED2-A7E1-2396E79EF12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86838FF6-B688-4299-AAA0-3AA96A44EC84}">
      <dgm:prSet phldrT="[Text]" custT="1"/>
      <dgm:spPr>
        <a:solidFill>
          <a:schemeClr val="accent1"/>
        </a:solidFill>
      </dgm:spPr>
      <dgm:t>
        <a:bodyPr/>
        <a:lstStyle/>
        <a:p>
          <a:pPr algn="ctr"/>
          <a:r>
            <a:rPr lang="en-AU" sz="3600" dirty="0"/>
            <a:t>Free workplace assessments</a:t>
          </a:r>
        </a:p>
      </dgm:t>
    </dgm:pt>
    <dgm:pt modelId="{B21BEDA4-6EAD-4319-B056-D3E43214447E}" type="parTrans" cxnId="{DB7D8D51-433B-4CE0-9DD6-7ACECA9AFD34}">
      <dgm:prSet/>
      <dgm:spPr/>
      <dgm:t>
        <a:bodyPr/>
        <a:lstStyle/>
        <a:p>
          <a:endParaRPr lang="en-AU"/>
        </a:p>
      </dgm:t>
    </dgm:pt>
    <dgm:pt modelId="{D0D0F0C0-AAD6-4362-B6DD-E7C9F13FD78C}" type="sibTrans" cxnId="{DB7D8D51-433B-4CE0-9DD6-7ACECA9AFD34}">
      <dgm:prSet/>
      <dgm:spPr/>
      <dgm:t>
        <a:bodyPr/>
        <a:lstStyle/>
        <a:p>
          <a:endParaRPr lang="en-AU"/>
        </a:p>
      </dgm:t>
    </dgm:pt>
    <dgm:pt modelId="{5B6E479E-CE24-476C-9933-4A532A558B36}">
      <dgm:prSet phldrT="[Text]" custT="1"/>
      <dgm:spPr/>
      <dgm:t>
        <a:bodyPr/>
        <a:lstStyle/>
        <a:p>
          <a:pPr algn="ctr"/>
          <a:r>
            <a:rPr lang="en-AU" sz="3600" dirty="0"/>
            <a:t>Modifications, support and training</a:t>
          </a:r>
        </a:p>
      </dgm:t>
    </dgm:pt>
    <dgm:pt modelId="{937A55BF-B199-4AE8-B034-CCD6B27A8989}" type="parTrans" cxnId="{E13E3F74-D533-4BC3-8F05-FC4899AA8761}">
      <dgm:prSet/>
      <dgm:spPr/>
      <dgm:t>
        <a:bodyPr/>
        <a:lstStyle/>
        <a:p>
          <a:endParaRPr lang="en-AU"/>
        </a:p>
      </dgm:t>
    </dgm:pt>
    <dgm:pt modelId="{F34F38D8-26E8-4921-84C4-A2C5BCE0C0FF}" type="sibTrans" cxnId="{E13E3F74-D533-4BC3-8F05-FC4899AA8761}">
      <dgm:prSet/>
      <dgm:spPr/>
      <dgm:t>
        <a:bodyPr/>
        <a:lstStyle/>
        <a:p>
          <a:endParaRPr lang="en-AU"/>
        </a:p>
      </dgm:t>
    </dgm:pt>
    <dgm:pt modelId="{333171DE-2FB7-4C2E-BB0A-4F564DCB58C9}" type="pres">
      <dgm:prSet presAssocID="{BF626ED3-AAE1-4ED2-A7E1-2396E79EF12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AU"/>
        </a:p>
      </dgm:t>
    </dgm:pt>
    <dgm:pt modelId="{B4383ED7-D4A2-4A4B-B073-ED6C58CFCCB5}" type="pres">
      <dgm:prSet presAssocID="{86838FF6-B688-4299-AAA0-3AA96A44EC84}" presName="parentText" presStyleLbl="node1" presStyleIdx="0" presStyleCnt="2" custLinFactY="-110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CDFB3C12-BA3C-4895-BD80-7D3001FF232D}" type="pres">
      <dgm:prSet presAssocID="{D0D0F0C0-AAD6-4362-B6DD-E7C9F13FD78C}" presName="spacer" presStyleCnt="0"/>
      <dgm:spPr/>
    </dgm:pt>
    <dgm:pt modelId="{C54CCBE1-D445-41D7-9955-814C8CE72CA7}" type="pres">
      <dgm:prSet presAssocID="{5B6E479E-CE24-476C-9933-4A532A558B36}" presName="parentText" presStyleLbl="node1" presStyleIdx="1" presStyleCnt="2" custLinFactY="-3252" custLinFactNeighborX="1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A1ECF3A6-ACBF-4652-AC64-35E6F78E782B}" type="presOf" srcId="{5B6E479E-CE24-476C-9933-4A532A558B36}" destId="{C54CCBE1-D445-41D7-9955-814C8CE72CA7}" srcOrd="0" destOrd="0" presId="urn:microsoft.com/office/officeart/2005/8/layout/vList2"/>
    <dgm:cxn modelId="{DB7D8D51-433B-4CE0-9DD6-7ACECA9AFD34}" srcId="{BF626ED3-AAE1-4ED2-A7E1-2396E79EF12B}" destId="{86838FF6-B688-4299-AAA0-3AA96A44EC84}" srcOrd="0" destOrd="0" parTransId="{B21BEDA4-6EAD-4319-B056-D3E43214447E}" sibTransId="{D0D0F0C0-AAD6-4362-B6DD-E7C9F13FD78C}"/>
    <dgm:cxn modelId="{E13E3F74-D533-4BC3-8F05-FC4899AA8761}" srcId="{BF626ED3-AAE1-4ED2-A7E1-2396E79EF12B}" destId="{5B6E479E-CE24-476C-9933-4A532A558B36}" srcOrd="1" destOrd="0" parTransId="{937A55BF-B199-4AE8-B034-CCD6B27A8989}" sibTransId="{F34F38D8-26E8-4921-84C4-A2C5BCE0C0FF}"/>
    <dgm:cxn modelId="{66AEB5AE-FF7C-4318-9BF4-B0FFF73A3876}" type="presOf" srcId="{86838FF6-B688-4299-AAA0-3AA96A44EC84}" destId="{B4383ED7-D4A2-4A4B-B073-ED6C58CFCCB5}" srcOrd="0" destOrd="0" presId="urn:microsoft.com/office/officeart/2005/8/layout/vList2"/>
    <dgm:cxn modelId="{6D92BF95-35D2-4B7E-AA08-C93FCDE3F043}" type="presOf" srcId="{BF626ED3-AAE1-4ED2-A7E1-2396E79EF12B}" destId="{333171DE-2FB7-4C2E-BB0A-4F564DCB58C9}" srcOrd="0" destOrd="0" presId="urn:microsoft.com/office/officeart/2005/8/layout/vList2"/>
    <dgm:cxn modelId="{48AFA31B-4712-4AB2-BCA4-6B251DEEE907}" type="presParOf" srcId="{333171DE-2FB7-4C2E-BB0A-4F564DCB58C9}" destId="{B4383ED7-D4A2-4A4B-B073-ED6C58CFCCB5}" srcOrd="0" destOrd="0" presId="urn:microsoft.com/office/officeart/2005/8/layout/vList2"/>
    <dgm:cxn modelId="{CE0EDFA3-C2B4-4812-B58A-1CC54478BFE8}" type="presParOf" srcId="{333171DE-2FB7-4C2E-BB0A-4F564DCB58C9}" destId="{CDFB3C12-BA3C-4895-BD80-7D3001FF232D}" srcOrd="1" destOrd="0" presId="urn:microsoft.com/office/officeart/2005/8/layout/vList2"/>
    <dgm:cxn modelId="{9ABC4AAE-2E0C-4088-A3CD-C3D5702B4771}" type="presParOf" srcId="{333171DE-2FB7-4C2E-BB0A-4F564DCB58C9}" destId="{C54CCBE1-D445-41D7-9955-814C8CE72CA7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A7C38E-9AA2-482D-83C4-3D23CFD8AC8C}">
      <dsp:nvSpPr>
        <dsp:cNvPr id="0" name=""/>
        <dsp:cNvSpPr/>
      </dsp:nvSpPr>
      <dsp:spPr>
        <a:xfrm rot="10800000">
          <a:off x="2136452" y="1924"/>
          <a:ext cx="7341954" cy="1170790"/>
        </a:xfrm>
        <a:prstGeom prst="homePlate">
          <a:avLst/>
        </a:prstGeom>
        <a:solidFill>
          <a:srgbClr val="0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856" tIns="114300" rIns="21336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ts val="200"/>
            </a:spcAft>
          </a:pPr>
          <a:r>
            <a:rPr lang="en-AU" sz="3000" b="1" kern="1200" dirty="0">
              <a:solidFill>
                <a:schemeClr val="bg1"/>
              </a:solidFill>
            </a:rPr>
            <a:t>1 million</a:t>
          </a:r>
          <a:r>
            <a:rPr lang="en-AU" sz="4400" b="0" kern="1200" dirty="0">
              <a:solidFill>
                <a:schemeClr val="bg1"/>
              </a:solidFill>
            </a:rPr>
            <a:t/>
          </a:r>
          <a:br>
            <a:rPr lang="en-AU" sz="4400" b="0" kern="1200" dirty="0">
              <a:solidFill>
                <a:schemeClr val="bg1"/>
              </a:solidFill>
            </a:rPr>
          </a:br>
          <a:r>
            <a:rPr lang="en-AU" sz="1400" b="0" kern="1200" dirty="0">
              <a:solidFill>
                <a:schemeClr val="bg1"/>
              </a:solidFill>
            </a:rPr>
            <a:t>employed people with disability work in all industries and</a:t>
          </a:r>
          <a:br>
            <a:rPr lang="en-AU" sz="1400" b="0" kern="1200" dirty="0">
              <a:solidFill>
                <a:schemeClr val="bg1"/>
              </a:solidFill>
            </a:rPr>
          </a:br>
          <a:r>
            <a:rPr lang="en-AU" sz="1400" b="0" kern="1200" dirty="0">
              <a:solidFill>
                <a:schemeClr val="bg1"/>
              </a:solidFill>
            </a:rPr>
            <a:t>diverse occupations across Australia</a:t>
          </a:r>
        </a:p>
      </dsp:txBody>
      <dsp:txXfrm rot="10800000">
        <a:off x="2429149" y="1924"/>
        <a:ext cx="7049257" cy="1170790"/>
      </dsp:txXfrm>
    </dsp:sp>
    <dsp:sp modelId="{BA319198-A5ED-4E05-8541-9B12CBCE1D2C}">
      <dsp:nvSpPr>
        <dsp:cNvPr id="0" name=""/>
        <dsp:cNvSpPr/>
      </dsp:nvSpPr>
      <dsp:spPr>
        <a:xfrm>
          <a:off x="1438059" y="12993"/>
          <a:ext cx="1148652" cy="1148652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666" t="854" r="-28334" b="-85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0F3353-BB77-4B86-B4B8-06236BEE2A8A}">
      <dsp:nvSpPr>
        <dsp:cNvPr id="0" name=""/>
        <dsp:cNvSpPr/>
      </dsp:nvSpPr>
      <dsp:spPr>
        <a:xfrm rot="10800000">
          <a:off x="2136452" y="1437418"/>
          <a:ext cx="7341954" cy="1170790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856" tIns="114300" rIns="21336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ts val="200"/>
            </a:spcAft>
          </a:pPr>
          <a:r>
            <a:rPr lang="en-AU" sz="3000" b="1" kern="1200" dirty="0">
              <a:solidFill>
                <a:schemeClr val="bg1"/>
              </a:solidFill>
            </a:rPr>
            <a:t>32% employees</a:t>
          </a:r>
        </a:p>
        <a:p>
          <a:pPr lvl="0" algn="l" defTabSz="1333500">
            <a:lnSpc>
              <a:spcPct val="90000"/>
            </a:lnSpc>
            <a:spcBef>
              <a:spcPct val="0"/>
            </a:spcBef>
            <a:spcAft>
              <a:spcPts val="200"/>
            </a:spcAft>
          </a:pPr>
          <a:r>
            <a:rPr lang="en-AU" sz="1400" b="0" kern="1200" dirty="0">
              <a:solidFill>
                <a:schemeClr val="bg1"/>
              </a:solidFill>
            </a:rPr>
            <a:t>with disability work as professionals or managers</a:t>
          </a:r>
        </a:p>
      </dsp:txBody>
      <dsp:txXfrm rot="10800000">
        <a:off x="2429149" y="1437418"/>
        <a:ext cx="7049257" cy="1170790"/>
      </dsp:txXfrm>
    </dsp:sp>
    <dsp:sp modelId="{ED00AFB6-1FBE-4605-A3CA-D769A7497E4C}">
      <dsp:nvSpPr>
        <dsp:cNvPr id="0" name=""/>
        <dsp:cNvSpPr/>
      </dsp:nvSpPr>
      <dsp:spPr>
        <a:xfrm>
          <a:off x="1438059" y="1448487"/>
          <a:ext cx="1148652" cy="1148652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847" t="-27338" r="-83409" b="-16165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981144-F6B0-493F-AF39-B47853CD3525}">
      <dsp:nvSpPr>
        <dsp:cNvPr id="0" name=""/>
        <dsp:cNvSpPr/>
      </dsp:nvSpPr>
      <dsp:spPr>
        <a:xfrm rot="10800000">
          <a:off x="2136452" y="2872913"/>
          <a:ext cx="7341954" cy="1170790"/>
        </a:xfrm>
        <a:prstGeom prst="homePlate">
          <a:avLst/>
        </a:prstGeom>
        <a:solidFill>
          <a:srgbClr val="0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856" tIns="114300" rIns="21336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ts val="200"/>
            </a:spcAft>
          </a:pPr>
          <a:r>
            <a:rPr lang="en-AU" sz="3000" b="1" kern="1200" dirty="0">
              <a:solidFill>
                <a:schemeClr val="bg1"/>
              </a:solidFill>
            </a:rPr>
            <a:t>Over 90%</a:t>
          </a:r>
        </a:p>
        <a:p>
          <a:pPr lvl="0" algn="l" defTabSz="1333500">
            <a:lnSpc>
              <a:spcPct val="90000"/>
            </a:lnSpc>
            <a:spcBef>
              <a:spcPct val="0"/>
            </a:spcBef>
            <a:spcAft>
              <a:spcPts val="200"/>
            </a:spcAft>
          </a:pPr>
          <a:r>
            <a:rPr lang="en-AU" sz="1400" kern="1200" dirty="0"/>
            <a:t>of employers who had recently employed a person with disability said they would be happy to continue to employ people with disability</a:t>
          </a:r>
          <a:endParaRPr lang="en-AU" sz="1400" b="0" kern="1200" dirty="0">
            <a:solidFill>
              <a:schemeClr val="bg1"/>
            </a:solidFill>
          </a:endParaRPr>
        </a:p>
      </dsp:txBody>
      <dsp:txXfrm rot="10800000">
        <a:off x="2429149" y="2872913"/>
        <a:ext cx="7049257" cy="1170790"/>
      </dsp:txXfrm>
    </dsp:sp>
    <dsp:sp modelId="{A116E3DE-0D71-41C0-9027-C7A52E95FFF7}">
      <dsp:nvSpPr>
        <dsp:cNvPr id="0" name=""/>
        <dsp:cNvSpPr/>
      </dsp:nvSpPr>
      <dsp:spPr>
        <a:xfrm>
          <a:off x="1438059" y="2883982"/>
          <a:ext cx="1148652" cy="1148652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5768" t="623" r="-18774" b="-16985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0D89FB-5B6C-404B-AD6A-AF2FB1BA771C}">
      <dsp:nvSpPr>
        <dsp:cNvPr id="0" name=""/>
        <dsp:cNvSpPr/>
      </dsp:nvSpPr>
      <dsp:spPr>
        <a:xfrm>
          <a:off x="429015" y="180154"/>
          <a:ext cx="8964293" cy="107769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996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3200" b="1" kern="1200" dirty="0">
              <a:solidFill>
                <a:schemeClr val="accent2"/>
              </a:solidFill>
            </a:rPr>
            <a:t>Only 35% employers</a:t>
          </a:r>
          <a:r>
            <a:rPr lang="en-AU" sz="2700" b="0" kern="1200" dirty="0">
              <a:solidFill>
                <a:schemeClr val="accent2"/>
              </a:solidFill>
            </a:rPr>
            <a:t/>
          </a:r>
          <a:br>
            <a:rPr lang="en-AU" sz="2700" b="0" kern="1200" dirty="0">
              <a:solidFill>
                <a:schemeClr val="accent2"/>
              </a:solidFill>
            </a:rPr>
          </a:br>
          <a:r>
            <a:rPr lang="en-AU" sz="1800" b="0" kern="1200" dirty="0">
              <a:solidFill>
                <a:schemeClr val="accent2"/>
              </a:solidFill>
            </a:rPr>
            <a:t>demonstrate behavioural commitment to hire people with disability</a:t>
          </a:r>
        </a:p>
      </dsp:txBody>
      <dsp:txXfrm>
        <a:off x="429015" y="180154"/>
        <a:ext cx="8964293" cy="1077696"/>
      </dsp:txXfrm>
    </dsp:sp>
    <dsp:sp modelId="{C7425526-B3C3-4080-9B18-F451AAACB323}">
      <dsp:nvSpPr>
        <dsp:cNvPr id="0" name=""/>
        <dsp:cNvSpPr/>
      </dsp:nvSpPr>
      <dsp:spPr>
        <a:xfrm>
          <a:off x="54760" y="133401"/>
          <a:ext cx="754387" cy="1131580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40" t="15907" r="-1140" b="15907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404608-7B9F-4F51-A405-673B6A5C3793}">
      <dsp:nvSpPr>
        <dsp:cNvPr id="0" name=""/>
        <dsp:cNvSpPr/>
      </dsp:nvSpPr>
      <dsp:spPr>
        <a:xfrm>
          <a:off x="429015" y="1536854"/>
          <a:ext cx="8964293" cy="107769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996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3200" b="1" kern="1200" dirty="0">
              <a:solidFill>
                <a:schemeClr val="accent2"/>
              </a:solidFill>
            </a:rPr>
            <a:t>44% employers</a:t>
          </a:r>
          <a:r>
            <a:rPr lang="en-AU" sz="3500" b="0" kern="1200" dirty="0">
              <a:solidFill>
                <a:schemeClr val="accent2"/>
              </a:solidFill>
            </a:rPr>
            <a:t/>
          </a:r>
          <a:br>
            <a:rPr lang="en-AU" sz="3500" b="0" kern="1200" dirty="0">
              <a:solidFill>
                <a:schemeClr val="accent2"/>
              </a:solidFill>
            </a:rPr>
          </a:br>
          <a:r>
            <a:rPr lang="en-AU" sz="1800" b="0" kern="1200" dirty="0">
              <a:solidFill>
                <a:schemeClr val="accent2"/>
              </a:solidFill>
            </a:rPr>
            <a:t>have </a:t>
          </a:r>
          <a:r>
            <a:rPr lang="en-AU" sz="1800" b="0" i="0" kern="1200" dirty="0">
              <a:solidFill>
                <a:schemeClr val="accent2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concerns about integrating people with disability into the workforce</a:t>
          </a:r>
          <a:endParaRPr lang="en-AU" sz="1800" b="0" kern="1200" dirty="0">
            <a:solidFill>
              <a:schemeClr val="accent2"/>
            </a:solidFill>
          </a:endParaRPr>
        </a:p>
      </dsp:txBody>
      <dsp:txXfrm>
        <a:off x="429015" y="1536854"/>
        <a:ext cx="8964293" cy="1077696"/>
      </dsp:txXfrm>
    </dsp:sp>
    <dsp:sp modelId="{E11F9DF5-EFEF-4FD5-BD8D-1363BFC3D3C3}">
      <dsp:nvSpPr>
        <dsp:cNvPr id="0" name=""/>
        <dsp:cNvSpPr/>
      </dsp:nvSpPr>
      <dsp:spPr>
        <a:xfrm>
          <a:off x="54760" y="1532128"/>
          <a:ext cx="754387" cy="1131580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168" t="17446" r="1168" b="17446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4FFDCA-0444-4823-B93C-BBF20D300364}">
      <dsp:nvSpPr>
        <dsp:cNvPr id="0" name=""/>
        <dsp:cNvSpPr/>
      </dsp:nvSpPr>
      <dsp:spPr>
        <a:xfrm>
          <a:off x="429015" y="2893553"/>
          <a:ext cx="8964293" cy="107769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996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3200" b="1" kern="1200" dirty="0">
              <a:solidFill>
                <a:schemeClr val="accent2"/>
              </a:solidFill>
            </a:rPr>
            <a:t>37% employers</a:t>
          </a:r>
          <a:r>
            <a:rPr lang="en-AU" sz="2300" b="0" kern="1200" dirty="0">
              <a:solidFill>
                <a:schemeClr val="accent2"/>
              </a:solidFill>
            </a:rPr>
            <a:t/>
          </a:r>
          <a:br>
            <a:rPr lang="en-AU" sz="2300" b="0" kern="1200" dirty="0">
              <a:solidFill>
                <a:schemeClr val="accent2"/>
              </a:solidFill>
            </a:rPr>
          </a:br>
          <a:r>
            <a:rPr lang="en-AU" sz="1800" b="0" kern="1200" dirty="0">
              <a:solidFill>
                <a:schemeClr val="accent2"/>
              </a:solidFill>
            </a:rPr>
            <a:t>see employing a person with disability as ‘a step into the unknown’</a:t>
          </a:r>
        </a:p>
      </dsp:txBody>
      <dsp:txXfrm>
        <a:off x="429015" y="2893553"/>
        <a:ext cx="8964293" cy="1077696"/>
      </dsp:txXfrm>
    </dsp:sp>
    <dsp:sp modelId="{B8ACC5A9-799C-4E01-B9A1-707B478675EC}">
      <dsp:nvSpPr>
        <dsp:cNvPr id="0" name=""/>
        <dsp:cNvSpPr/>
      </dsp:nvSpPr>
      <dsp:spPr>
        <a:xfrm>
          <a:off x="54760" y="2864156"/>
          <a:ext cx="754387" cy="1131580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168" t="17446" r="1168" b="17446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86EF1F-A9A9-4F79-9632-A5B155E7B025}">
      <dsp:nvSpPr>
        <dsp:cNvPr id="0" name=""/>
        <dsp:cNvSpPr/>
      </dsp:nvSpPr>
      <dsp:spPr>
        <a:xfrm>
          <a:off x="0" y="0"/>
          <a:ext cx="9888538" cy="179808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270235-0E00-4763-92A4-B5C5DEBF330B}">
      <dsp:nvSpPr>
        <dsp:cNvPr id="0" name=""/>
        <dsp:cNvSpPr/>
      </dsp:nvSpPr>
      <dsp:spPr>
        <a:xfrm>
          <a:off x="299833" y="239744"/>
          <a:ext cx="1720161" cy="13185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50EEC4-C60A-4B4A-8878-44B4D4189F87}">
      <dsp:nvSpPr>
        <dsp:cNvPr id="0" name=""/>
        <dsp:cNvSpPr/>
      </dsp:nvSpPr>
      <dsp:spPr>
        <a:xfrm rot="10800000">
          <a:off x="299833" y="1798081"/>
          <a:ext cx="1720161" cy="2197655"/>
        </a:xfrm>
        <a:prstGeom prst="round2SameRect">
          <a:avLst>
            <a:gd name="adj1" fmla="val 10500"/>
            <a:gd name="adj2" fmla="val 0"/>
          </a:avLst>
        </a:prstGeom>
        <a:solidFill>
          <a:srgbClr val="0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2000" b="1" kern="1200" dirty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800" b="1" kern="1200" dirty="0"/>
            <a:t>Expert advice via phone and website</a:t>
          </a:r>
        </a:p>
      </dsp:txBody>
      <dsp:txXfrm rot="10800000">
        <a:off x="352734" y="1798081"/>
        <a:ext cx="1614359" cy="2144754"/>
      </dsp:txXfrm>
    </dsp:sp>
    <dsp:sp modelId="{C062093F-3563-4D4D-9192-5E257FA4DC02}">
      <dsp:nvSpPr>
        <dsp:cNvPr id="0" name=""/>
        <dsp:cNvSpPr/>
      </dsp:nvSpPr>
      <dsp:spPr>
        <a:xfrm>
          <a:off x="2192010" y="239744"/>
          <a:ext cx="1720161" cy="13185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3C2A47-BCE5-40B3-977F-9D613DA05A3D}">
      <dsp:nvSpPr>
        <dsp:cNvPr id="0" name=""/>
        <dsp:cNvSpPr/>
      </dsp:nvSpPr>
      <dsp:spPr>
        <a:xfrm rot="10800000">
          <a:off x="2192010" y="1798081"/>
          <a:ext cx="1720161" cy="2197655"/>
        </a:xfrm>
        <a:prstGeom prst="round2SameRect">
          <a:avLst>
            <a:gd name="adj1" fmla="val 10500"/>
            <a:gd name="adj2" fmla="val 0"/>
          </a:avLst>
        </a:prstGeom>
        <a:solidFill>
          <a:srgbClr val="0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2000" b="1" kern="1200" dirty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700" b="1" kern="1200" dirty="0"/>
            <a:t>Employment Assistance Fund</a:t>
          </a:r>
        </a:p>
      </dsp:txBody>
      <dsp:txXfrm rot="10800000">
        <a:off x="2244911" y="1798081"/>
        <a:ext cx="1614359" cy="2144754"/>
      </dsp:txXfrm>
    </dsp:sp>
    <dsp:sp modelId="{981572EF-10DB-43E4-9EFE-3F4E162AC6BC}">
      <dsp:nvSpPr>
        <dsp:cNvPr id="0" name=""/>
        <dsp:cNvSpPr/>
      </dsp:nvSpPr>
      <dsp:spPr>
        <a:xfrm>
          <a:off x="4084188" y="239744"/>
          <a:ext cx="1720161" cy="13185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73A835-30C4-4257-9C90-C76E51D6343B}">
      <dsp:nvSpPr>
        <dsp:cNvPr id="0" name=""/>
        <dsp:cNvSpPr/>
      </dsp:nvSpPr>
      <dsp:spPr>
        <a:xfrm rot="10800000">
          <a:off x="4084188" y="1798081"/>
          <a:ext cx="1720161" cy="2197655"/>
        </a:xfrm>
        <a:prstGeom prst="round2SameRect">
          <a:avLst>
            <a:gd name="adj1" fmla="val 10500"/>
            <a:gd name="adj2" fmla="val 0"/>
          </a:avLst>
        </a:prstGeom>
        <a:solidFill>
          <a:srgbClr val="0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1800" b="1" kern="1200" dirty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800" b="1" kern="1200" dirty="0"/>
            <a:t>Employer engagement services </a:t>
          </a:r>
        </a:p>
      </dsp:txBody>
      <dsp:txXfrm rot="10800000">
        <a:off x="4137089" y="1798081"/>
        <a:ext cx="1614359" cy="2144754"/>
      </dsp:txXfrm>
    </dsp:sp>
    <dsp:sp modelId="{C07ED23B-2339-402F-AF17-A30F2B49CF43}">
      <dsp:nvSpPr>
        <dsp:cNvPr id="0" name=""/>
        <dsp:cNvSpPr/>
      </dsp:nvSpPr>
      <dsp:spPr>
        <a:xfrm>
          <a:off x="5976365" y="239744"/>
          <a:ext cx="1720161" cy="13185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935F9C-51E6-47D7-A7D9-308124238187}">
      <dsp:nvSpPr>
        <dsp:cNvPr id="0" name=""/>
        <dsp:cNvSpPr/>
      </dsp:nvSpPr>
      <dsp:spPr>
        <a:xfrm rot="10800000">
          <a:off x="5976365" y="1798081"/>
          <a:ext cx="1720161" cy="2197655"/>
        </a:xfrm>
        <a:prstGeom prst="round2SameRect">
          <a:avLst>
            <a:gd name="adj1" fmla="val 10500"/>
            <a:gd name="adj2" fmla="val 0"/>
          </a:avLst>
        </a:prstGeom>
        <a:solidFill>
          <a:srgbClr val="0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1800" b="1" kern="1200" dirty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800" b="1" kern="1200" dirty="0"/>
            <a:t>Complaints Resolution and Referral Service</a:t>
          </a:r>
        </a:p>
      </dsp:txBody>
      <dsp:txXfrm rot="10800000">
        <a:off x="6029266" y="1798081"/>
        <a:ext cx="1614359" cy="2144754"/>
      </dsp:txXfrm>
    </dsp:sp>
    <dsp:sp modelId="{646C623B-9993-4DD4-8327-F1236C578164}">
      <dsp:nvSpPr>
        <dsp:cNvPr id="0" name=""/>
        <dsp:cNvSpPr/>
      </dsp:nvSpPr>
      <dsp:spPr>
        <a:xfrm>
          <a:off x="7868543" y="239744"/>
          <a:ext cx="1720161" cy="131859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C7D07A-5554-4E04-9B1B-56D8D0E482AD}">
      <dsp:nvSpPr>
        <dsp:cNvPr id="0" name=""/>
        <dsp:cNvSpPr/>
      </dsp:nvSpPr>
      <dsp:spPr>
        <a:xfrm rot="10800000">
          <a:off x="7868543" y="1798081"/>
          <a:ext cx="1720161" cy="2197655"/>
        </a:xfrm>
        <a:prstGeom prst="round2SameRect">
          <a:avLst>
            <a:gd name="adj1" fmla="val 10500"/>
            <a:gd name="adj2" fmla="val 0"/>
          </a:avLst>
        </a:prstGeom>
        <a:solidFill>
          <a:srgbClr val="008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1800" b="1" kern="1200" dirty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800" b="1" kern="1200" dirty="0"/>
            <a:t>National Disability Abuse and Neglect Hotline </a:t>
          </a:r>
        </a:p>
      </dsp:txBody>
      <dsp:txXfrm rot="10800000">
        <a:off x="7921444" y="1798081"/>
        <a:ext cx="1614359" cy="21447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3766F7-5C2B-4960-BFB4-9BED5D3B67DE}">
      <dsp:nvSpPr>
        <dsp:cNvPr id="0" name=""/>
        <dsp:cNvSpPr/>
      </dsp:nvSpPr>
      <dsp:spPr>
        <a:xfrm>
          <a:off x="0" y="365422"/>
          <a:ext cx="5664200" cy="1216800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3600" b="0" i="0" kern="1200" dirty="0"/>
            <a:t>1800 464 800</a:t>
          </a:r>
          <a:endParaRPr lang="en-AU" sz="3600" b="0" kern="1200" dirty="0"/>
        </a:p>
      </dsp:txBody>
      <dsp:txXfrm>
        <a:off x="59399" y="424821"/>
        <a:ext cx="5545402" cy="1098002"/>
      </dsp:txXfrm>
    </dsp:sp>
    <dsp:sp modelId="{8AA4332F-0A9C-4978-AA35-7D51E3FE72CC}">
      <dsp:nvSpPr>
        <dsp:cNvPr id="0" name=""/>
        <dsp:cNvSpPr/>
      </dsp:nvSpPr>
      <dsp:spPr>
        <a:xfrm>
          <a:off x="0" y="1864698"/>
          <a:ext cx="5664200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3600" kern="1200" dirty="0"/>
            <a:t>www.jobaccess.gov.au</a:t>
          </a:r>
        </a:p>
      </dsp:txBody>
      <dsp:txXfrm>
        <a:off x="59399" y="1924097"/>
        <a:ext cx="5545402" cy="10980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83ED7-D4A2-4A4B-B073-ED6C58CFCCB5}">
      <dsp:nvSpPr>
        <dsp:cNvPr id="0" name=""/>
        <dsp:cNvSpPr/>
      </dsp:nvSpPr>
      <dsp:spPr>
        <a:xfrm>
          <a:off x="0" y="196467"/>
          <a:ext cx="5664200" cy="1368900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3600" kern="1200" dirty="0"/>
            <a:t>Free workplace assessments</a:t>
          </a:r>
        </a:p>
      </dsp:txBody>
      <dsp:txXfrm>
        <a:off x="66824" y="263291"/>
        <a:ext cx="5530552" cy="1235252"/>
      </dsp:txXfrm>
    </dsp:sp>
    <dsp:sp modelId="{C54CCBE1-D445-41D7-9955-814C8CE72CA7}">
      <dsp:nvSpPr>
        <dsp:cNvPr id="0" name=""/>
        <dsp:cNvSpPr/>
      </dsp:nvSpPr>
      <dsp:spPr>
        <a:xfrm>
          <a:off x="0" y="1859751"/>
          <a:ext cx="5664200" cy="13689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3600" kern="1200" dirty="0"/>
            <a:t>Modifications, support and training</a:t>
          </a:r>
        </a:p>
      </dsp:txBody>
      <dsp:txXfrm>
        <a:off x="66824" y="1926575"/>
        <a:ext cx="5530552" cy="12352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38AC16-AA4A-41DE-9015-1925B1713236}" type="datetimeFigureOut">
              <a:rPr lang="en-AU" smtClean="0"/>
              <a:t>17/12/2018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ADD758-1B83-40B5-9F77-335ED0C5134E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70130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AFF85-8845-4D8D-97A8-0FCF7D5293DA}" type="datetimeFigureOut">
              <a:rPr lang="en-AU" smtClean="0"/>
              <a:t>17/12/2018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7CD05E-345E-4DC8-98D0-D546FBA6057A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04410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CD05E-345E-4DC8-98D0-D546FBA6057A}" type="slidenum">
              <a:rPr lang="en-AU" smtClean="0"/>
              <a:t>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08611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CD05E-345E-4DC8-98D0-D546FBA6057A}" type="slidenum">
              <a:rPr lang="en-AU" smtClean="0"/>
              <a:t>10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654271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CD05E-345E-4DC8-98D0-D546FBA6057A}" type="slidenum">
              <a:rPr lang="en-AU" smtClean="0"/>
              <a:t>11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35032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CD05E-345E-4DC8-98D0-D546FBA6057A}" type="slidenum">
              <a:rPr lang="en-AU" smtClean="0"/>
              <a:t>13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84205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CD05E-345E-4DC8-98D0-D546FBA6057A}" type="slidenum">
              <a:rPr lang="en-AU" smtClean="0"/>
              <a:t>14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858881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0D44B-B3B2-4E02-8F2D-40922F3A5742}" type="slidenum">
              <a:rPr lang="en-AU" smtClean="0"/>
              <a:t>15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33448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CD05E-345E-4DC8-98D0-D546FBA6057A}" type="slidenum">
              <a:rPr lang="en-AU" smtClean="0"/>
              <a:t>16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812539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CD05E-345E-4DC8-98D0-D546FBA6057A}" type="slidenum">
              <a:rPr lang="en-AU" smtClean="0"/>
              <a:t>17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257901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CD05E-345E-4DC8-98D0-D546FBA6057A}" type="slidenum">
              <a:rPr lang="en-AU" smtClean="0"/>
              <a:t>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74236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CD05E-345E-4DC8-98D0-D546FBA6057A}" type="slidenum">
              <a:rPr lang="en-AU" smtClean="0"/>
              <a:t>19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501395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CD05E-345E-4DC8-98D0-D546FBA6057A}" type="slidenum">
              <a:rPr lang="en-AU" smtClean="0"/>
              <a:t>20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4822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CD05E-345E-4DC8-98D0-D546FBA6057A}" type="slidenum">
              <a:rPr lang="en-AU" smtClean="0"/>
              <a:t>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60791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CD05E-345E-4DC8-98D0-D546FBA6057A}" type="slidenum">
              <a:rPr lang="en-AU" smtClean="0"/>
              <a:t>21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783803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CD05E-345E-4DC8-98D0-D546FBA6057A}" type="slidenum">
              <a:rPr lang="en-AU" smtClean="0"/>
              <a:t>22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045449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CD05E-345E-4DC8-98D0-D546FBA6057A}" type="slidenum">
              <a:rPr lang="en-AU" smtClean="0"/>
              <a:t>23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101768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0D44B-B3B2-4E02-8F2D-40922F3A5742}" type="slidenum">
              <a:rPr lang="en-AU" smtClean="0"/>
              <a:t>24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59913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CD05E-345E-4DC8-98D0-D546FBA6057A}" type="slidenum">
              <a:rPr lang="en-AU" smtClean="0"/>
              <a:t>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62515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CD05E-345E-4DC8-98D0-D546FBA6057A}" type="slidenum">
              <a:rPr lang="en-AU" smtClean="0"/>
              <a:t>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78319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0D44B-B3B2-4E02-8F2D-40922F3A5742}" type="slidenum">
              <a:rPr lang="en-AU" smtClean="0">
                <a:solidFill>
                  <a:prstClr val="black"/>
                </a:solidFill>
              </a:rPr>
              <a:pPr/>
              <a:t>5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416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CD05E-345E-4DC8-98D0-D546FBA6057A}" type="slidenum">
              <a:rPr lang="en-AU" smtClean="0"/>
              <a:t>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99218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0D44B-B3B2-4E02-8F2D-40922F3A5742}" type="slidenum">
              <a:rPr lang="en-AU" smtClean="0"/>
              <a:t>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92177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0D44B-B3B2-4E02-8F2D-40922F3A5742}" type="slidenum">
              <a:rPr lang="en-AU" smtClean="0"/>
              <a:t>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32720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CD05E-345E-4DC8-98D0-D546FBA6057A}" type="slidenum">
              <a:rPr lang="en-AU" smtClean="0"/>
              <a:t>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91932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384000" y="3384000"/>
            <a:ext cx="5808000" cy="347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AU" sz="18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1755" y="56651"/>
            <a:ext cx="10861455" cy="5886951"/>
          </a:xfrm>
          <a:prstGeom prst="rect">
            <a:avLst/>
          </a:prstGeom>
          <a:solidFill>
            <a:schemeClr val="bg1"/>
          </a:solidFill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AU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2000" y="1692002"/>
            <a:ext cx="9312000" cy="2006421"/>
          </a:xfrm>
        </p:spPr>
        <p:txBody>
          <a:bodyPr anchor="b"/>
          <a:lstStyle>
            <a:lvl1pPr algn="l">
              <a:lnSpc>
                <a:spcPts val="4900"/>
              </a:lnSpc>
              <a:defRPr sz="47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1468" y="3924000"/>
            <a:ext cx="9312533" cy="360000"/>
          </a:xfrm>
        </p:spPr>
        <p:txBody>
          <a:bodyPr/>
          <a:lstStyle>
            <a:lvl1pPr marL="0" indent="0" algn="l">
              <a:lnSpc>
                <a:spcPts val="2000"/>
              </a:lnSpc>
              <a:spcAft>
                <a:spcPts val="0"/>
              </a:spcAft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1152000" y="4509582"/>
            <a:ext cx="9312000" cy="1259395"/>
          </a:xfrm>
        </p:spPr>
        <p:txBody>
          <a:bodyPr/>
          <a:lstStyle>
            <a:lvl1pPr>
              <a:lnSpc>
                <a:spcPts val="2100"/>
              </a:lnSpc>
              <a:spcAft>
                <a:spcPts val="800"/>
              </a:spcAft>
              <a:defRPr sz="1700">
                <a:solidFill>
                  <a:schemeClr val="accent2"/>
                </a:solidFill>
              </a:defRPr>
            </a:lvl1pPr>
            <a:lvl2pPr>
              <a:lnSpc>
                <a:spcPts val="2100"/>
              </a:lnSpc>
              <a:spcAft>
                <a:spcPts val="800"/>
              </a:spcAft>
              <a:defRPr sz="1700">
                <a:solidFill>
                  <a:schemeClr val="accent2"/>
                </a:solidFill>
              </a:defRPr>
            </a:lvl2pPr>
            <a:lvl3pPr>
              <a:lnSpc>
                <a:spcPts val="2100"/>
              </a:lnSpc>
              <a:spcAft>
                <a:spcPts val="800"/>
              </a:spcAft>
              <a:defRPr sz="1700">
                <a:solidFill>
                  <a:schemeClr val="accent2"/>
                </a:solidFill>
              </a:defRPr>
            </a:lvl3pPr>
            <a:lvl4pPr>
              <a:lnSpc>
                <a:spcPts val="2100"/>
              </a:lnSpc>
              <a:spcAft>
                <a:spcPts val="800"/>
              </a:spcAft>
              <a:defRPr sz="1700">
                <a:solidFill>
                  <a:schemeClr val="accent2"/>
                </a:solidFill>
              </a:defRPr>
            </a:lvl4pPr>
            <a:lvl5pPr>
              <a:lnSpc>
                <a:spcPts val="2100"/>
              </a:lnSpc>
              <a:spcAft>
                <a:spcPts val="800"/>
              </a:spcAft>
              <a:defRPr sz="17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468" y="794797"/>
            <a:ext cx="3744000" cy="7225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9210" y="6281105"/>
            <a:ext cx="2664000" cy="23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544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94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chemeClr val="accent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AU" sz="1800" dirty="0">
              <a:solidFill>
                <a:prstClr val="white"/>
              </a:solidFill>
            </a:endParaRP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4824000" y="126000"/>
            <a:ext cx="7200000" cy="6606000"/>
          </a:xfrm>
        </p:spPr>
        <p:txBody>
          <a:bodyPr/>
          <a:lstStyle/>
          <a:p>
            <a:endParaRPr lang="en-AU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004" y="126000"/>
            <a:ext cx="7298057" cy="660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1999" y="1727999"/>
            <a:ext cx="6240000" cy="2257872"/>
          </a:xfrm>
        </p:spPr>
        <p:txBody>
          <a:bodyPr anchor="b"/>
          <a:lstStyle>
            <a:lvl1pPr algn="l">
              <a:lnSpc>
                <a:spcPts val="4500"/>
              </a:lnSpc>
              <a:defRPr sz="43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1465" y="4284000"/>
            <a:ext cx="6240000" cy="360000"/>
          </a:xfrm>
        </p:spPr>
        <p:txBody>
          <a:bodyPr/>
          <a:lstStyle>
            <a:lvl1pPr marL="0" indent="0" algn="l">
              <a:lnSpc>
                <a:spcPts val="2000"/>
              </a:lnSpc>
              <a:spcAft>
                <a:spcPts val="0"/>
              </a:spcAft>
              <a:buNone/>
              <a:defRPr sz="18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467" y="873125"/>
            <a:ext cx="4992000" cy="7225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472" y="6255169"/>
            <a:ext cx="3551989" cy="23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915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94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"/>
            <a:ext cx="12192000" cy="60302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AU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002" y="1773241"/>
            <a:ext cx="9888532" cy="1565955"/>
          </a:xfrm>
        </p:spPr>
        <p:txBody>
          <a:bodyPr anchor="t" anchorCtr="0"/>
          <a:lstStyle>
            <a:lvl1pPr>
              <a:defRPr sz="43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2002" y="3633111"/>
            <a:ext cx="9888532" cy="213586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0D647-BF0E-469A-B857-0736A0E04E27}" type="datetime1">
              <a:rPr lang="en-AU" smtClean="0">
                <a:solidFill>
                  <a:srgbClr val="49403D"/>
                </a:solidFill>
              </a:rPr>
              <a:pPr/>
              <a:t>17/12/2018</a:t>
            </a:fld>
            <a:endParaRPr lang="en-AU" dirty="0">
              <a:solidFill>
                <a:srgbClr val="49403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>
                <a:solidFill>
                  <a:srgbClr val="49403D"/>
                </a:solidFill>
              </a:rPr>
              <a:t>Insert presentation title in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8F92-65BC-40F0-8258-B281B9BC69B6}" type="slidenum">
              <a:rPr lang="en-AU" smtClean="0">
                <a:solidFill>
                  <a:srgbClr val="49403D"/>
                </a:solidFill>
              </a:rPr>
              <a:pPr/>
              <a:t>‹#›</a:t>
            </a:fld>
            <a:endParaRPr lang="en-AU" dirty="0">
              <a:solidFill>
                <a:srgbClr val="4940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172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3"/>
            <a:ext cx="12192000" cy="3629315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3744000"/>
            <a:ext cx="12192000" cy="311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AU" sz="1800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3686657"/>
            <a:ext cx="12192000" cy="0"/>
          </a:xfrm>
          <a:prstGeom prst="line">
            <a:avLst/>
          </a:prstGeom>
          <a:ln w="1270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002" y="4284001"/>
            <a:ext cx="9888532" cy="1128920"/>
          </a:xfrm>
        </p:spPr>
        <p:txBody>
          <a:bodyPr anchor="t" anchorCtr="0"/>
          <a:lstStyle>
            <a:lvl1pPr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2002" y="5412920"/>
            <a:ext cx="9888532" cy="473530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323E-A74A-48EB-B1C1-F269D42E9CAF}" type="datetime1">
              <a:rPr lang="en-AU" smtClean="0">
                <a:solidFill>
                  <a:srgbClr val="49403D"/>
                </a:solidFill>
              </a:rPr>
              <a:pPr/>
              <a:t>17/12/2018</a:t>
            </a:fld>
            <a:endParaRPr lang="en-AU" dirty="0">
              <a:solidFill>
                <a:srgbClr val="49403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>
                <a:solidFill>
                  <a:srgbClr val="49403D"/>
                </a:solidFill>
              </a:rPr>
              <a:t>Insert presentation title in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8F92-65BC-40F0-8258-B281B9BC69B6}" type="slidenum">
              <a:rPr lang="en-AU" smtClean="0">
                <a:solidFill>
                  <a:srgbClr val="49403D"/>
                </a:solidFill>
              </a:rPr>
              <a:pPr/>
              <a:t>‹#›</a:t>
            </a:fld>
            <a:endParaRPr lang="en-AU" dirty="0">
              <a:solidFill>
                <a:srgbClr val="4940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55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002" y="1773241"/>
            <a:ext cx="9888532" cy="1565955"/>
          </a:xfrm>
        </p:spPr>
        <p:txBody>
          <a:bodyPr anchor="t" anchorCtr="0"/>
          <a:lstStyle>
            <a:lvl1pPr>
              <a:defRPr sz="43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2002" y="3633111"/>
            <a:ext cx="9888532" cy="213586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594C4-39E3-405A-89D9-632DF35FBE24}" type="datetime1">
              <a:rPr lang="en-AU" smtClean="0">
                <a:solidFill>
                  <a:srgbClr val="49403D"/>
                </a:solidFill>
              </a:rPr>
              <a:pPr/>
              <a:t>17/12/2018</a:t>
            </a:fld>
            <a:endParaRPr lang="en-AU" dirty="0">
              <a:solidFill>
                <a:srgbClr val="49403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>
                <a:solidFill>
                  <a:srgbClr val="49403D"/>
                </a:solidFill>
              </a:rPr>
              <a:t>Insert presentation title in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8F92-65BC-40F0-8258-B281B9BC69B6}" type="slidenum">
              <a:rPr lang="en-AU" smtClean="0">
                <a:solidFill>
                  <a:srgbClr val="49403D"/>
                </a:solidFill>
              </a:rPr>
              <a:pPr/>
              <a:t>‹#›</a:t>
            </a:fld>
            <a:endParaRPr lang="en-AU" dirty="0">
              <a:solidFill>
                <a:srgbClr val="4940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052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D61C1-7243-4570-AE97-CBC31A6C2C83}" type="datetime1">
              <a:rPr lang="en-AU" smtClean="0">
                <a:solidFill>
                  <a:srgbClr val="49403D"/>
                </a:solidFill>
              </a:rPr>
              <a:pPr/>
              <a:t>17/12/2018</a:t>
            </a:fld>
            <a:endParaRPr lang="en-AU" dirty="0">
              <a:solidFill>
                <a:srgbClr val="49403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>
                <a:solidFill>
                  <a:srgbClr val="49403D"/>
                </a:solidFill>
              </a:rPr>
              <a:t>Insert presentation title in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8F92-65BC-40F0-8258-B281B9BC69B6}" type="slidenum">
              <a:rPr lang="en-AU" smtClean="0">
                <a:solidFill>
                  <a:srgbClr val="49403D"/>
                </a:solidFill>
              </a:rPr>
              <a:pPr/>
              <a:t>‹#›</a:t>
            </a:fld>
            <a:endParaRPr lang="en-AU" dirty="0">
              <a:solidFill>
                <a:srgbClr val="4940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071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467" y="1773241"/>
            <a:ext cx="5662991" cy="399573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20D33-D9AE-4A6B-ABCF-8EF83B6B14CA}" type="datetime1">
              <a:rPr lang="en-AU" smtClean="0">
                <a:solidFill>
                  <a:srgbClr val="49403D"/>
                </a:solidFill>
              </a:rPr>
              <a:pPr/>
              <a:t>17/12/2018</a:t>
            </a:fld>
            <a:endParaRPr lang="en-AU" dirty="0">
              <a:solidFill>
                <a:srgbClr val="49403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>
                <a:solidFill>
                  <a:srgbClr val="49403D"/>
                </a:solidFill>
              </a:rPr>
              <a:t>Insert presentation title in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8F92-65BC-40F0-8258-B281B9BC69B6}" type="slidenum">
              <a:rPr lang="en-AU" smtClean="0">
                <a:solidFill>
                  <a:srgbClr val="49403D"/>
                </a:solidFill>
              </a:rPr>
              <a:pPr/>
              <a:t>‹#›</a:t>
            </a:fld>
            <a:endParaRPr lang="en-AU" dirty="0">
              <a:solidFill>
                <a:srgbClr val="49403D"/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282543" y="1848307"/>
            <a:ext cx="3668484" cy="2993117"/>
          </a:xfrm>
          <a:ln w="127000">
            <a:solidFill>
              <a:schemeClr val="accent1"/>
            </a:solidFill>
            <a:miter lim="800000"/>
          </a:ln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80453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52000" y="1260003"/>
            <a:ext cx="9888533" cy="727075"/>
          </a:xfrm>
        </p:spPr>
        <p:txBody>
          <a:bodyPr/>
          <a:lstStyle>
            <a:lvl1pPr>
              <a:lnSpc>
                <a:spcPts val="7000"/>
              </a:lnSpc>
              <a:defRPr sz="63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1151463" y="2520000"/>
            <a:ext cx="9889068" cy="2520000"/>
          </a:xfrm>
        </p:spPr>
        <p:txBody>
          <a:bodyPr/>
          <a:lstStyle>
            <a:lvl1pPr>
              <a:lnSpc>
                <a:spcPts val="3000"/>
              </a:lnSpc>
              <a:spcAft>
                <a:spcPts val="800"/>
              </a:spcAft>
              <a:defRPr sz="2800" b="0">
                <a:solidFill>
                  <a:schemeClr val="accent1"/>
                </a:solidFill>
              </a:defRPr>
            </a:lvl1pPr>
            <a:lvl2pPr>
              <a:lnSpc>
                <a:spcPts val="3000"/>
              </a:lnSpc>
              <a:spcAft>
                <a:spcPts val="800"/>
              </a:spcAft>
              <a:defRPr sz="2800">
                <a:solidFill>
                  <a:schemeClr val="accent1"/>
                </a:solidFill>
              </a:defRPr>
            </a:lvl2pPr>
            <a:lvl3pPr>
              <a:lnSpc>
                <a:spcPts val="3000"/>
              </a:lnSpc>
              <a:spcAft>
                <a:spcPts val="800"/>
              </a:spcAft>
              <a:defRPr sz="2800">
                <a:solidFill>
                  <a:schemeClr val="accent1"/>
                </a:solidFill>
              </a:defRPr>
            </a:lvl3pPr>
            <a:lvl4pPr>
              <a:lnSpc>
                <a:spcPts val="3000"/>
              </a:lnSpc>
              <a:spcAft>
                <a:spcPts val="800"/>
              </a:spcAft>
              <a:defRPr sz="2800">
                <a:solidFill>
                  <a:schemeClr val="accent1"/>
                </a:solidFill>
              </a:defRPr>
            </a:lvl4pPr>
            <a:lvl5pPr>
              <a:lnSpc>
                <a:spcPts val="3000"/>
              </a:lnSpc>
              <a:spcAft>
                <a:spcPts val="800"/>
              </a:spcAft>
              <a:defRPr sz="2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5220000"/>
            <a:ext cx="12192000" cy="163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AU" sz="1800" dirty="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463" y="5670000"/>
            <a:ext cx="3744000" cy="7219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6531" y="5940000"/>
            <a:ext cx="2664000" cy="23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22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2000" y="873128"/>
            <a:ext cx="9888533" cy="7270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2000" y="1773239"/>
            <a:ext cx="9888533" cy="39957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017082"/>
            <a:ext cx="1152000" cy="84092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pPr defTabSz="457200"/>
            <a:fld id="{3AA2566B-D014-4124-93AB-E7A90404A359}" type="datetime1">
              <a:rPr lang="en-AU" smtClean="0">
                <a:solidFill>
                  <a:srgbClr val="49403D"/>
                </a:solidFill>
              </a:rPr>
              <a:pPr defTabSz="457200"/>
              <a:t>17/12/2018</a:t>
            </a:fld>
            <a:endParaRPr lang="en-AU" dirty="0">
              <a:solidFill>
                <a:srgbClr val="49403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52001" y="6017082"/>
            <a:ext cx="9113227" cy="84092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pPr defTabSz="457200"/>
            <a:r>
              <a:rPr lang="en-AU" dirty="0">
                <a:solidFill>
                  <a:srgbClr val="49403D"/>
                </a:solidFill>
              </a:rPr>
              <a:t>Insert presentation title in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5229" y="6017082"/>
            <a:ext cx="775305" cy="84092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pPr defTabSz="457200"/>
            <a:fld id="{E8CD8F92-65BC-40F0-8258-B281B9BC69B6}" type="slidenum">
              <a:rPr lang="en-AU" smtClean="0">
                <a:solidFill>
                  <a:srgbClr val="49403D"/>
                </a:solidFill>
              </a:rPr>
              <a:pPr defTabSz="457200"/>
              <a:t>‹#›</a:t>
            </a:fld>
            <a:endParaRPr lang="en-AU" dirty="0">
              <a:solidFill>
                <a:srgbClr val="49403D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5940000"/>
            <a:ext cx="12192000" cy="0"/>
          </a:xfrm>
          <a:prstGeom prst="line">
            <a:avLst/>
          </a:prstGeom>
          <a:ln w="1270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3250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dt="0"/>
  <p:txStyles>
    <p:titleStyle>
      <a:lvl1pPr algn="l" defTabSz="914400" rtl="0" eaLnBrk="1" latinLnBrk="0" hangingPunct="1">
        <a:lnSpc>
          <a:spcPts val="4500"/>
        </a:lnSpc>
        <a:spcBef>
          <a:spcPct val="0"/>
        </a:spcBef>
        <a:buNone/>
        <a:defRPr sz="4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200"/>
        </a:lnSpc>
        <a:spcBef>
          <a:spcPts val="0"/>
        </a:spcBef>
        <a:spcAft>
          <a:spcPts val="2000"/>
        </a:spcAft>
        <a:buFont typeface="Arial" panose="020B0604020202020204" pitchFamily="34" charset="0"/>
        <a:buNone/>
        <a:defRPr sz="280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ts val="24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20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269875" indent="-269875" algn="l" defTabSz="914400" rtl="0" eaLnBrk="1" latinLnBrk="0" hangingPunct="1">
        <a:lnSpc>
          <a:spcPts val="24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538163" indent="-268288" algn="l" defTabSz="914400" rtl="0" eaLnBrk="1" latinLnBrk="0" hangingPunct="1">
        <a:lnSpc>
          <a:spcPts val="24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–"/>
        <a:defRPr sz="20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808038" indent="-269875" algn="l" defTabSz="914400" rtl="0" eaLnBrk="1" latinLnBrk="0" hangingPunct="1">
        <a:lnSpc>
          <a:spcPts val="24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◦"/>
        <a:defRPr sz="20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50">
          <p15:clr>
            <a:srgbClr val="F26B43"/>
          </p15:clr>
        </p15:guide>
        <p15:guide id="2" pos="544">
          <p15:clr>
            <a:srgbClr val="F26B43"/>
          </p15:clr>
        </p15:guide>
        <p15:guide id="3" pos="5216">
          <p15:clr>
            <a:srgbClr val="F26B43"/>
          </p15:clr>
        </p15:guide>
        <p15:guide id="4" orient="horz" pos="1117">
          <p15:clr>
            <a:srgbClr val="F26B43"/>
          </p15:clr>
        </p15:guide>
        <p15:guide id="5" orient="horz" pos="3634">
          <p15:clr>
            <a:srgbClr val="F26B43"/>
          </p15:clr>
        </p15:guide>
        <p15:guide id="6" orient="horz" pos="73">
          <p15:clr>
            <a:srgbClr val="F26B43"/>
          </p15:clr>
        </p15:guide>
        <p15:guide id="7" orient="horz" pos="4247">
          <p15:clr>
            <a:srgbClr val="F26B43"/>
          </p15:clr>
        </p15:guide>
        <p15:guide id="8" pos="68">
          <p15:clr>
            <a:srgbClr val="F26B43"/>
          </p15:clr>
        </p15:guide>
        <p15:guide id="9" pos="569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9CWjUICkPGk" TargetMode="Externa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company/jobaccessau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2000" y="1948724"/>
            <a:ext cx="9312000" cy="1872350"/>
          </a:xfrm>
        </p:spPr>
        <p:txBody>
          <a:bodyPr/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AU" sz="4400" dirty="0"/>
              <a:t>JobAccess: Enabling workplace inclusivity through innovative solutions</a:t>
            </a:r>
            <a:endParaRPr lang="en-AU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2000" y="4152900"/>
            <a:ext cx="8888112" cy="155267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AU" sz="2000" dirty="0">
                <a:latin typeface="+mj-lt"/>
              </a:rPr>
              <a:t>Daniel Valiente-Riedl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AU" sz="2000" b="0" dirty="0">
                <a:latin typeface="+mj-lt"/>
              </a:rPr>
              <a:t>General Manager, JobAccess</a:t>
            </a:r>
            <a:r>
              <a:rPr lang="en-AU" sz="2000" dirty="0">
                <a:latin typeface="+mj-lt"/>
              </a:rPr>
              <a:t/>
            </a:r>
            <a:br>
              <a:rPr lang="en-AU" sz="2000" dirty="0">
                <a:latin typeface="+mj-lt"/>
              </a:rPr>
            </a:br>
            <a:r>
              <a:rPr lang="en-AU" sz="2000" dirty="0">
                <a:latin typeface="+mj-lt"/>
              </a:rPr>
              <a:t/>
            </a:r>
            <a:br>
              <a:rPr lang="en-AU" sz="2000" dirty="0">
                <a:latin typeface="+mj-lt"/>
              </a:rPr>
            </a:br>
            <a:r>
              <a:rPr lang="en-AU" sz="2000" dirty="0">
                <a:latin typeface="+mj-lt"/>
              </a:rPr>
              <a:t>Pathways14 Conference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AU" sz="2000" b="0" dirty="0">
                <a:latin typeface="+mj-lt"/>
              </a:rPr>
              <a:t>6 December 2018</a:t>
            </a:r>
          </a:p>
        </p:txBody>
      </p:sp>
    </p:spTree>
    <p:extLst>
      <p:ext uri="{BB962C8B-B14F-4D97-AF65-F5344CB8AC3E}">
        <p14:creationId xmlns:p14="http://schemas.microsoft.com/office/powerpoint/2010/main" val="6994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Employees with disability are…</a:t>
            </a:r>
          </a:p>
        </p:txBody>
      </p:sp>
      <p:pic>
        <p:nvPicPr>
          <p:cNvPr id="10" name="Content Placeholder 5" descr="Productive- 90% of employees with disability are as productive or more productive than other workers&#10;Safe - 98% of employees with disability have average or superior safety records than other workers&#10;Reliable - 86% of employees with disability have average or superior attendance than other workers&#10;Affordable - lower recruitment costs and access to a range of subsidies and incentives" title="Table of statistics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740" y="1853876"/>
            <a:ext cx="10488517" cy="36269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61217" y="5486410"/>
            <a:ext cx="5924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i="1" dirty="0">
                <a:solidFill>
                  <a:schemeClr val="accent2"/>
                </a:solidFill>
              </a:rPr>
              <a:t>Diagram: listing statistics under the headings productive, safe, reliable and affordable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JobAccess: Enabling workplace inclusivity through innovative solutions</a:t>
            </a:r>
            <a:endParaRPr lang="en-AU" dirty="0">
              <a:solidFill>
                <a:srgbClr val="49403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8F92-65BC-40F0-8258-B281B9BC69B6}" type="slidenum">
              <a:rPr lang="en-AU" smtClean="0">
                <a:solidFill>
                  <a:srgbClr val="49403D"/>
                </a:solidFill>
              </a:rPr>
              <a:pPr/>
              <a:t>10</a:t>
            </a:fld>
            <a:endParaRPr lang="en-AU" dirty="0">
              <a:solidFill>
                <a:srgbClr val="4940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58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How are employers tapping the talent pool?</a:t>
            </a:r>
          </a:p>
        </p:txBody>
      </p:sp>
      <p:pic>
        <p:nvPicPr>
          <p:cNvPr id="7" name="9CWjUICkPGk" descr="Short video on Carly Findlay, Access and Inclusion Coordinator at Melbourne Fringe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581666" y="1922692"/>
            <a:ext cx="5029200" cy="37719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719272" y="4494263"/>
            <a:ext cx="2842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b="1" dirty="0">
                <a:solidFill>
                  <a:schemeClr val="accent2"/>
                </a:solidFill>
              </a:rPr>
              <a:t>Meet Carly Findlay</a:t>
            </a:r>
          </a:p>
          <a:p>
            <a:r>
              <a:rPr lang="en-AU" dirty="0">
                <a:solidFill>
                  <a:schemeClr val="accent2"/>
                </a:solidFill>
              </a:rPr>
              <a:t>Access and Inclusion Coordinator at Melbourne Fringe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JobAccess: Enabling workplace inclusivity through innovative solutions</a:t>
            </a:r>
            <a:endParaRPr lang="en-AU" dirty="0">
              <a:solidFill>
                <a:srgbClr val="49403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8F92-65BC-40F0-8258-B281B9BC69B6}" type="slidenum">
              <a:rPr lang="en-AU" smtClean="0">
                <a:solidFill>
                  <a:srgbClr val="49403D"/>
                </a:solidFill>
              </a:rPr>
              <a:pPr/>
              <a:t>11</a:t>
            </a:fld>
            <a:endParaRPr lang="en-AU" dirty="0">
              <a:solidFill>
                <a:srgbClr val="4940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62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srgbClr val="49403D"/>
                </a:solidFill>
              </a:rPr>
              <a:t>Insert presentation title in footer</a:t>
            </a:r>
            <a:endParaRPr lang="en-AU" dirty="0">
              <a:solidFill>
                <a:srgbClr val="49403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8F92-65BC-40F0-8258-B281B9BC69B6}" type="slidenum">
              <a:rPr lang="en-AU" smtClean="0">
                <a:solidFill>
                  <a:srgbClr val="49403D"/>
                </a:solidFill>
              </a:rPr>
              <a:pPr/>
              <a:t>12</a:t>
            </a:fld>
            <a:endParaRPr lang="en-AU" dirty="0">
              <a:solidFill>
                <a:srgbClr val="49403D"/>
              </a:solidFill>
            </a:endParaRPr>
          </a:p>
        </p:txBody>
      </p:sp>
      <p:pic>
        <p:nvPicPr>
          <p:cNvPr id="6" name="Employ their Ability – Carly Findla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909" cy="6858000"/>
          </a:xfrm>
        </p:spPr>
      </p:pic>
    </p:spTree>
    <p:extLst>
      <p:ext uri="{BB962C8B-B14F-4D97-AF65-F5344CB8AC3E}">
        <p14:creationId xmlns:p14="http://schemas.microsoft.com/office/powerpoint/2010/main" val="202893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Language – the power to include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5600" indent="-355600">
              <a:buFont typeface="Arial" panose="020B0604020202020204" pitchFamily="34" charset="0"/>
              <a:buChar char="•"/>
            </a:pPr>
            <a:r>
              <a:rPr lang="en-AU" sz="2400" b="0" dirty="0"/>
              <a:t>“Lose the ‘us and them’... we are all people. People with disabilities aren’t ‘them’ and people without disabilities aren’t ‘us’.” – Carly</a:t>
            </a: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AU" sz="2400" b="0" dirty="0"/>
              <a:t>It is important to consider the language you use, and to phrase any questions in terms of any adjustments to the workplace or job design that may be required</a:t>
            </a: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AU" sz="2400" b="0" dirty="0"/>
              <a:t>Avoid questions seeking details about the nature/origin of a person’s disability, or those with negative assumptions or connotations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JobAccess: Enabling workplace inclusivity through innovative solutions</a:t>
            </a:r>
            <a:endParaRPr lang="en-AU" dirty="0">
              <a:solidFill>
                <a:srgbClr val="49403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8F92-65BC-40F0-8258-B281B9BC69B6}" type="slidenum">
              <a:rPr lang="en-AU" smtClean="0">
                <a:solidFill>
                  <a:srgbClr val="49403D"/>
                </a:solidFill>
              </a:rPr>
              <a:pPr/>
              <a:t>13</a:t>
            </a:fld>
            <a:endParaRPr lang="en-AU" dirty="0">
              <a:solidFill>
                <a:srgbClr val="4940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80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How universities are taking the lead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b="0" dirty="0"/>
              <a:t>UTS Sydney – first Australian university to host an educational seminar on disability employment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b="0" dirty="0"/>
              <a:t>Building accessible spaces through workplace modifications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b="0" dirty="0"/>
              <a:t>Embedding disability employment in curriculum delivery</a:t>
            </a:r>
          </a:p>
          <a:p>
            <a:pPr marL="727075" lvl="2" indent="-457200"/>
            <a:r>
              <a:rPr lang="en-AU" sz="2400" b="0" dirty="0"/>
              <a:t>MBA program</a:t>
            </a:r>
          </a:p>
          <a:p>
            <a:pPr marL="727075" lvl="2" indent="-457200"/>
            <a:r>
              <a:rPr lang="en-AU" sz="2400" dirty="0"/>
              <a:t>Masterclasses</a:t>
            </a:r>
            <a:endParaRPr lang="en-AU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JobAccess: Enabling workplace inclusivity through innovative solutions</a:t>
            </a:r>
            <a:endParaRPr lang="en-AU" dirty="0">
              <a:solidFill>
                <a:srgbClr val="49403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8F92-65BC-40F0-8258-B281B9BC69B6}" type="slidenum">
              <a:rPr lang="en-AU" smtClean="0"/>
              <a:pPr/>
              <a:t>14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9399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Proven strategies for employers</a:t>
            </a:r>
            <a:br>
              <a:rPr lang="en-AU" dirty="0"/>
            </a:br>
            <a:endParaRPr lang="en-AU" sz="3200" dirty="0"/>
          </a:p>
        </p:txBody>
      </p:sp>
      <p:pic>
        <p:nvPicPr>
          <p:cNvPr id="3" name="Picture 2" descr="Targeted Recruitment Campaigns&#10;Engage with Employment Services&#10;Mentoring&#10;Specific Roles&#10;Promote Disability Champions&#10;Effective Communication is Key" title="diagram listing different recruitment strategies for employers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808" y="1524000"/>
            <a:ext cx="9518073" cy="410870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652881" y="4617041"/>
            <a:ext cx="1221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i="1" dirty="0">
                <a:solidFill>
                  <a:schemeClr val="accent2"/>
                </a:solidFill>
              </a:rPr>
              <a:t>Diagram: listing different recruitment strategies for employers</a:t>
            </a: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1152001" y="6017082"/>
            <a:ext cx="9113227" cy="84092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>
                <a:solidFill>
                  <a:srgbClr val="49403D"/>
                </a:solidFill>
              </a:rPr>
              <a:t>Open for business: the benefits of an inclusive workplace and the support to get you there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8F92-65BC-40F0-8258-B281B9BC69B6}" type="slidenum">
              <a:rPr lang="en-AU" smtClean="0"/>
              <a:t>15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3054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Picture of a man sitting at a desk" title="Picture of a man sitting at a desk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Support you can count 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Expert advice and resources delivered by JobAccess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JobAccess: Enabling workplace inclusivity through innovative solutions</a:t>
            </a:r>
            <a:endParaRPr lang="en-AU" dirty="0">
              <a:solidFill>
                <a:srgbClr val="49403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8F92-65BC-40F0-8258-B281B9BC69B6}" type="slidenum">
              <a:rPr lang="en-AU" smtClean="0">
                <a:solidFill>
                  <a:srgbClr val="49403D"/>
                </a:solidFill>
              </a:rPr>
              <a:pPr/>
              <a:t>16</a:t>
            </a:fld>
            <a:endParaRPr lang="en-AU" dirty="0">
              <a:solidFill>
                <a:srgbClr val="4940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06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JobAccess: we’re here to help</a:t>
            </a:r>
          </a:p>
        </p:txBody>
      </p:sp>
      <p:graphicFrame>
        <p:nvGraphicFramePr>
          <p:cNvPr id="6" name="Content Placeholder 5" descr="Diagram: a list of services under images of a computer, dollar sign, two heads, a handshake and binoculars &#10;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3787170"/>
              </p:ext>
            </p:extLst>
          </p:nvPr>
        </p:nvGraphicFramePr>
        <p:xfrm>
          <a:off x="882556" y="1773238"/>
          <a:ext cx="9888538" cy="3995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771094" y="4383980"/>
            <a:ext cx="14209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2"/>
                </a:solidFill>
              </a:rPr>
              <a:t>Diagram: a list of services under images of a computer, dollar sign, two heads, a handshake and binoculars </a:t>
            </a:r>
            <a:endParaRPr lang="en-AU" sz="1200" i="1" dirty="0">
              <a:solidFill>
                <a:schemeClr val="accent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JobAccess: Enabling workplace inclusivity through innovative solutions</a:t>
            </a:r>
            <a:endParaRPr lang="en-AU" dirty="0">
              <a:solidFill>
                <a:srgbClr val="49403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8F92-65BC-40F0-8258-B281B9BC69B6}" type="slidenum">
              <a:rPr lang="en-AU" smtClean="0">
                <a:solidFill>
                  <a:srgbClr val="49403D"/>
                </a:solidFill>
              </a:rPr>
              <a:pPr/>
              <a:t>17</a:t>
            </a:fld>
            <a:endParaRPr lang="en-AU" dirty="0">
              <a:solidFill>
                <a:srgbClr val="4940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69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Expert advice via phone and website </a:t>
            </a:r>
          </a:p>
        </p:txBody>
      </p:sp>
      <p:graphicFrame>
        <p:nvGraphicFramePr>
          <p:cNvPr id="14" name="Content Placeholder 13" descr="1800 464 800&#10;www.jobaccess.gov.au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6174518"/>
              </p:ext>
            </p:extLst>
          </p:nvPr>
        </p:nvGraphicFramePr>
        <p:xfrm>
          <a:off x="1150938" y="1773238"/>
          <a:ext cx="5664200" cy="3995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Placeholder 10" descr="Picture of a man(amputee) and woman talking"/>
          <p:cNvPicPr>
            <a:picLocks noGrp="1" noChangeAspect="1"/>
          </p:cNvPicPr>
          <p:nvPr>
            <p:ph type="pic" sz="quarter" idx="13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7108527" y="5089528"/>
            <a:ext cx="4016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2"/>
                </a:solidFill>
              </a:rPr>
              <a:t>Picture: a man (amputee) and woman talking</a:t>
            </a:r>
            <a:endParaRPr lang="en-AU" sz="1200" i="1" dirty="0">
              <a:solidFill>
                <a:schemeClr val="accent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JobAccess: Enabling workplace inclusivity through innovative solutions</a:t>
            </a:r>
            <a:endParaRPr lang="en-AU" dirty="0">
              <a:solidFill>
                <a:srgbClr val="49403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8F92-65BC-40F0-8258-B281B9BC69B6}" type="slidenum">
              <a:rPr lang="en-AU" smtClean="0">
                <a:solidFill>
                  <a:srgbClr val="49403D"/>
                </a:solidFill>
              </a:rPr>
              <a:pPr/>
              <a:t>18</a:t>
            </a:fld>
            <a:endParaRPr lang="en-AU" dirty="0">
              <a:solidFill>
                <a:srgbClr val="4940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77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Employment Assistance Fund </a:t>
            </a:r>
          </a:p>
        </p:txBody>
      </p:sp>
      <p:graphicFrame>
        <p:nvGraphicFramePr>
          <p:cNvPr id="11" name="Content Placeholder 13" descr="Free workplace assessments&#10;Modifications, support and training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75884678"/>
              </p:ext>
            </p:extLst>
          </p:nvPr>
        </p:nvGraphicFramePr>
        <p:xfrm>
          <a:off x="1150938" y="1773238"/>
          <a:ext cx="5664200" cy="3995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Placeholder 6" descr="man and woman (both in wheelchairs) in a cafe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8" name="TextBox 7"/>
          <p:cNvSpPr txBox="1"/>
          <p:nvPr/>
        </p:nvSpPr>
        <p:spPr>
          <a:xfrm>
            <a:off x="7108527" y="5089528"/>
            <a:ext cx="4016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2"/>
                </a:solidFill>
              </a:rPr>
              <a:t>Picture: man and woman (both in wheelchairs) in a cafe</a:t>
            </a:r>
            <a:endParaRPr lang="en-AU" sz="1200" i="1" dirty="0">
              <a:solidFill>
                <a:schemeClr val="accent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JobAccess: Enabling workplace inclusivity through innovative solutions</a:t>
            </a:r>
            <a:endParaRPr lang="en-AU" dirty="0">
              <a:solidFill>
                <a:srgbClr val="49403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8F92-65BC-40F0-8258-B281B9BC69B6}" type="slidenum">
              <a:rPr lang="en-AU" smtClean="0">
                <a:solidFill>
                  <a:srgbClr val="49403D"/>
                </a:solidFill>
              </a:rPr>
              <a:pPr/>
              <a:t>19</a:t>
            </a:fld>
            <a:endParaRPr lang="en-AU" dirty="0">
              <a:solidFill>
                <a:srgbClr val="4940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81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Picture of a man" title="Picture of a man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Putting facts in perspective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The business case for disability employment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JobAccess: Enabling workplace inclusivity through innovative solutions</a:t>
            </a:r>
            <a:endParaRPr lang="en-AU" dirty="0">
              <a:solidFill>
                <a:srgbClr val="49403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8F92-65BC-40F0-8258-B281B9BC69B6}" type="slidenum">
              <a:rPr lang="en-AU" smtClean="0">
                <a:solidFill>
                  <a:srgbClr val="49403D"/>
                </a:solidFill>
              </a:rPr>
              <a:pPr/>
              <a:t>2</a:t>
            </a:fld>
            <a:endParaRPr lang="en-AU" dirty="0">
              <a:solidFill>
                <a:srgbClr val="4940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58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152000" y="873128"/>
            <a:ext cx="10066606" cy="727075"/>
          </a:xfrm>
        </p:spPr>
        <p:txBody>
          <a:bodyPr/>
          <a:lstStyle/>
          <a:p>
            <a:r>
              <a:rPr lang="en-AU" dirty="0"/>
              <a:t>A dedicated employer engagement team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/>
              <a:t>A free </a:t>
            </a:r>
            <a:r>
              <a:rPr lang="en-US" sz="2400" dirty="0"/>
              <a:t>disability recruitment advisor</a:t>
            </a:r>
            <a:r>
              <a:rPr lang="en-US" sz="2400" b="0" dirty="0"/>
              <a:t> to employers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12-month partnerships</a:t>
            </a:r>
            <a:endParaRPr lang="en-US" sz="2400" b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/>
              <a:t>Focus on building </a:t>
            </a:r>
            <a:r>
              <a:rPr lang="en-US" sz="2400" dirty="0"/>
              <a:t>disability confidence</a:t>
            </a:r>
            <a:r>
              <a:rPr lang="en-US" sz="2400" b="0" dirty="0"/>
              <a:t> and capability</a:t>
            </a:r>
          </a:p>
        </p:txBody>
      </p:sp>
      <p:pic>
        <p:nvPicPr>
          <p:cNvPr id="11" name="Picture Placeholder 10" descr="Picture of a woman working on a laptop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7109757" y="5089528"/>
            <a:ext cx="38707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2"/>
                </a:solidFill>
              </a:rPr>
              <a:t>Picture: woman working on a laptop</a:t>
            </a:r>
            <a:endParaRPr lang="en-AU" sz="1200" i="1" dirty="0">
              <a:solidFill>
                <a:schemeClr val="accent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JobAccess: Enabling workplace inclusivity through innovative solutions</a:t>
            </a:r>
            <a:endParaRPr lang="en-AU" dirty="0">
              <a:solidFill>
                <a:srgbClr val="49403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8F92-65BC-40F0-8258-B281B9BC69B6}" type="slidenum">
              <a:rPr lang="en-AU" smtClean="0">
                <a:solidFill>
                  <a:srgbClr val="49403D"/>
                </a:solidFill>
              </a:rPr>
              <a:pPr/>
              <a:t>20</a:t>
            </a:fld>
            <a:endParaRPr lang="en-AU" dirty="0">
              <a:solidFill>
                <a:srgbClr val="4940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48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D543D5D-156E-4A03-B99B-D5616C352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 valued support </a:t>
            </a:r>
          </a:p>
        </p:txBody>
      </p:sp>
      <p:pic>
        <p:nvPicPr>
          <p:cNvPr id="3" name="Picture 2" descr="295,000 people assisted&#10;35,000 funding applications managed&#10;1,000 employers engaged with each year&#10;8,000 complaints or reports of abuse logged">
            <a:extLst>
              <a:ext uri="{FF2B5EF4-FFF2-40B4-BE49-F238E27FC236}">
                <a16:creationId xmlns:a16="http://schemas.microsoft.com/office/drawing/2014/main" id="{8EF11B26-80F0-48B1-9433-6D217904C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797" y="1684957"/>
            <a:ext cx="7837865" cy="38148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99768" y="4219861"/>
            <a:ext cx="1506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i="1" dirty="0">
                <a:solidFill>
                  <a:schemeClr val="accent2"/>
                </a:solidFill>
              </a:rPr>
              <a:t>Diagram: listing support delivered by JobAccess since July 2006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JobAccess: Enabling workplace inclusivity through innovative solutions</a:t>
            </a:r>
            <a:endParaRPr lang="en-AU" dirty="0">
              <a:solidFill>
                <a:srgbClr val="49403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8F92-65BC-40F0-8258-B281B9BC69B6}" type="slidenum">
              <a:rPr lang="en-AU" smtClean="0">
                <a:solidFill>
                  <a:srgbClr val="49403D"/>
                </a:solidFill>
              </a:rPr>
              <a:pPr/>
              <a:t>21</a:t>
            </a:fld>
            <a:endParaRPr lang="en-AU" dirty="0">
              <a:solidFill>
                <a:srgbClr val="4940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97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Driving disability employment</a:t>
            </a:r>
            <a:endParaRPr lang="en-AU" dirty="0"/>
          </a:p>
        </p:txBody>
      </p:sp>
      <p:pic>
        <p:nvPicPr>
          <p:cNvPr id="4" name="Picture 3" descr="Retention. 97% of employees remain with same employer&#10;Productivity. 94% of employees productivity increased&#10;Results- 99% of employers reported the assistance achieved desired outcomes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7736" y="1640609"/>
            <a:ext cx="8188037" cy="37695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899768" y="4219860"/>
            <a:ext cx="1247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i="1" dirty="0">
                <a:solidFill>
                  <a:schemeClr val="accent2"/>
                </a:solidFill>
              </a:rPr>
              <a:t>Diagram: listing feedback received from employers</a:t>
            </a: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1152001" y="6017082"/>
            <a:ext cx="9113227" cy="84092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JobAccess: Enabling workplace inclusivity through innovative solutions</a:t>
            </a:r>
            <a:endParaRPr lang="en-AU" dirty="0">
              <a:solidFill>
                <a:srgbClr val="49403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8F92-65BC-40F0-8258-B281B9BC69B6}" type="slidenum">
              <a:rPr lang="en-AU" smtClean="0">
                <a:solidFill>
                  <a:srgbClr val="49403D"/>
                </a:solidFill>
              </a:rPr>
              <a:pPr/>
              <a:t>22</a:t>
            </a:fld>
            <a:endParaRPr lang="en-AU" dirty="0">
              <a:solidFill>
                <a:srgbClr val="4940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88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Join the conversation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b="0" dirty="0"/>
              <a:t>Share your views and ideas with us. </a:t>
            </a:r>
            <a:r>
              <a:rPr lang="en-AU" dirty="0">
                <a:solidFill>
                  <a:schemeClr val="tx2"/>
                </a:solidFill>
              </a:rPr>
              <a:t>#EmployTheirAbility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b="0" dirty="0"/>
              <a:t>Follow JobAccess on </a:t>
            </a:r>
            <a:r>
              <a:rPr lang="en-AU" dirty="0">
                <a:solidFill>
                  <a:schemeClr val="accent1"/>
                </a:solidFill>
              </a:rPr>
              <a:t>LinkedIn</a:t>
            </a:r>
            <a:r>
              <a:rPr lang="en-AU" b="0" dirty="0"/>
              <a:t>: </a:t>
            </a:r>
            <a:r>
              <a:rPr lang="en-AU" b="0" dirty="0">
                <a:hlinkClick r:id="rId3"/>
              </a:rPr>
              <a:t>www.linkedin.com/company/</a:t>
            </a:r>
            <a:br>
              <a:rPr lang="en-AU" b="0" dirty="0">
                <a:hlinkClick r:id="rId3"/>
              </a:rPr>
            </a:br>
            <a:r>
              <a:rPr lang="en-AU" b="0" dirty="0">
                <a:hlinkClick r:id="rId3"/>
              </a:rPr>
              <a:t>jobaccessau</a:t>
            </a:r>
            <a:r>
              <a:rPr lang="en-AU" b="0" dirty="0"/>
              <a:t>  </a:t>
            </a:r>
          </a:p>
        </p:txBody>
      </p:sp>
      <p:pic>
        <p:nvPicPr>
          <p:cNvPr id="12" name="Picture Placeholder 11" descr="Picture: Icon of two heads" title="Picture: Icon of two heads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extBox 6" descr="Man standing outside holding a pen and paper" title="Man standing outside holding a pen and paper"/>
          <p:cNvSpPr txBox="1"/>
          <p:nvPr/>
        </p:nvSpPr>
        <p:spPr>
          <a:xfrm>
            <a:off x="7079066" y="5068746"/>
            <a:ext cx="3903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i="1" dirty="0">
                <a:solidFill>
                  <a:schemeClr val="accent2"/>
                </a:solidFill>
              </a:rPr>
              <a:t>Picture: icon of two heads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111E901D-36BF-4396-80C4-AD56442CB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JobAccess: Enabling workplace inclusivity through innovative solutions</a:t>
            </a:r>
            <a:endParaRPr lang="en-AU" dirty="0">
              <a:solidFill>
                <a:srgbClr val="49403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8F92-65BC-40F0-8258-B281B9BC69B6}" type="slidenum">
              <a:rPr lang="en-AU" smtClean="0">
                <a:solidFill>
                  <a:srgbClr val="49403D"/>
                </a:solidFill>
              </a:rPr>
              <a:pPr/>
              <a:t>23</a:t>
            </a:fld>
            <a:endParaRPr lang="en-AU" dirty="0">
              <a:solidFill>
                <a:srgbClr val="4940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24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800" dirty="0"/>
              <a:t>Thank you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AU" b="1" dirty="0"/>
              <a:t>Contact us</a:t>
            </a:r>
            <a:r>
              <a:rPr lang="en-AU" dirty="0"/>
              <a:t>	</a:t>
            </a:r>
            <a:r>
              <a:rPr lang="en-AU" dirty="0">
                <a:solidFill>
                  <a:schemeClr val="accent2"/>
                </a:solidFill>
              </a:rPr>
              <a:t>1800 464 800</a:t>
            </a:r>
          </a:p>
          <a:p>
            <a:r>
              <a:rPr lang="en-AU" b="1" dirty="0"/>
              <a:t>Visit</a:t>
            </a:r>
            <a:r>
              <a:rPr lang="en-AU" dirty="0"/>
              <a:t>			</a:t>
            </a:r>
            <a:r>
              <a:rPr lang="en-AU" dirty="0">
                <a:solidFill>
                  <a:schemeClr val="accent2"/>
                </a:solidFill>
              </a:rPr>
              <a:t>www.jobaccess.gov.au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11415713" y="6016625"/>
            <a:ext cx="776287" cy="841375"/>
          </a:xfrm>
        </p:spPr>
        <p:txBody>
          <a:bodyPr/>
          <a:lstStyle/>
          <a:p>
            <a:fld id="{E8CD8F92-65BC-40F0-8258-B281B9BC69B6}" type="slidenum">
              <a:rPr lang="en-AU" smtClean="0"/>
              <a:t>24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4459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 numbers…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JobAccess: Enabling workplace inclusivity through innovative solutions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8F92-65BC-40F0-8258-B281B9BC69B6}" type="slidenum">
              <a:rPr lang="en-AU" smtClean="0">
                <a:solidFill>
                  <a:srgbClr val="49403D"/>
                </a:solidFill>
              </a:rPr>
              <a:pPr/>
              <a:t>3</a:t>
            </a:fld>
            <a:endParaRPr lang="en-AU" dirty="0">
              <a:solidFill>
                <a:srgbClr val="49403D"/>
              </a:solidFill>
            </a:endParaRPr>
          </a:p>
        </p:txBody>
      </p:sp>
      <p:pic>
        <p:nvPicPr>
          <p:cNvPr id="6" name="Picture 5" descr="1 in 5 Australians lives with a disability&#10;More than 2.4 million have a mental and physical health condition&#10;2.1 million of working age have disability&#10;90% of disability is invisible&#10;31% of population have accessibility requirements">
            <a:extLst>
              <a:ext uri="{FF2B5EF4-FFF2-40B4-BE49-F238E27FC236}">
                <a16:creationId xmlns:a16="http://schemas.microsoft.com/office/drawing/2014/main" id="{0524DE2F-3EBD-45AF-8020-C977D30A6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297" y="2084764"/>
            <a:ext cx="8981937" cy="268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7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Large talent pool</a:t>
            </a:r>
          </a:p>
        </p:txBody>
      </p:sp>
      <p:pic>
        <p:nvPicPr>
          <p:cNvPr id="26" name="Picture 25" descr="People not in the labour force: 46.6%  people with disability, 16.8% people without disability&#10;&#10;Unemployment rate: 10.0% people with disability, 5.3% people without disability&#10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637" y="1842250"/>
            <a:ext cx="7239953" cy="315372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JobAccess: Enabling workplace inclusivity through innovative solutions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8F92-65BC-40F0-8258-B281B9BC69B6}" type="slidenum">
              <a:rPr lang="en-AU" smtClean="0">
                <a:solidFill>
                  <a:srgbClr val="49403D"/>
                </a:solidFill>
              </a:rPr>
              <a:pPr/>
              <a:t>4</a:t>
            </a:fld>
            <a:endParaRPr lang="en-AU" dirty="0">
              <a:solidFill>
                <a:srgbClr val="4940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2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U" dirty="0"/>
              <a:t>Sharing the business benefits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CEA5034-BA93-4FCF-918E-1ED9622A1476}"/>
              </a:ext>
            </a:extLst>
          </p:cNvPr>
          <p:cNvSpPr txBox="1"/>
          <p:nvPr/>
        </p:nvSpPr>
        <p:spPr>
          <a:xfrm>
            <a:off x="3908642" y="1887635"/>
            <a:ext cx="403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chemeClr val="accent2"/>
                </a:solidFill>
              </a:rPr>
              <a:t>Employing people with disability…</a:t>
            </a:r>
          </a:p>
        </p:txBody>
      </p:sp>
      <p:pic>
        <p:nvPicPr>
          <p:cNvPr id="7" name="Picture 6" descr="person icon">
            <a:extLst>
              <a:ext uri="{FF2B5EF4-FFF2-40B4-BE49-F238E27FC236}">
                <a16:creationId xmlns:a16="http://schemas.microsoft.com/office/drawing/2014/main" id="{B09C1143-14A8-4737-980E-41F3BFA1B8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6916" y="2527300"/>
            <a:ext cx="3848921" cy="2773606"/>
          </a:xfrm>
          <a:prstGeom prst="rect">
            <a:avLst/>
          </a:prstGeom>
        </p:spPr>
      </p:pic>
      <p:sp>
        <p:nvSpPr>
          <p:cNvPr id="8" name="Rounded Rectangle 32" descr="Rounded Rectangle icon with text ">
            <a:extLst>
              <a:ext uri="{FF2B5EF4-FFF2-40B4-BE49-F238E27FC236}">
                <a16:creationId xmlns:a16="http://schemas.microsoft.com/office/drawing/2014/main" id="{EF708C8B-DFC8-4B1C-8C59-FCEA495F7748}"/>
              </a:ext>
            </a:extLst>
          </p:cNvPr>
          <p:cNvSpPr/>
          <p:nvPr/>
        </p:nvSpPr>
        <p:spPr>
          <a:xfrm>
            <a:off x="2393541" y="2580327"/>
            <a:ext cx="1442198" cy="793535"/>
          </a:xfrm>
          <a:prstGeom prst="round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AU" sz="1350" dirty="0">
              <a:solidFill>
                <a:prstClr val="white"/>
              </a:solidFill>
            </a:endParaRPr>
          </a:p>
        </p:txBody>
      </p:sp>
      <p:sp>
        <p:nvSpPr>
          <p:cNvPr id="9" name="TextBox 8" descr="builds diversity">
            <a:extLst>
              <a:ext uri="{FF2B5EF4-FFF2-40B4-BE49-F238E27FC236}">
                <a16:creationId xmlns:a16="http://schemas.microsoft.com/office/drawing/2014/main" id="{78E9E3E3-3EC4-4622-B668-1F49B64D1C3F}"/>
              </a:ext>
            </a:extLst>
          </p:cNvPr>
          <p:cNvSpPr txBox="1"/>
          <p:nvPr/>
        </p:nvSpPr>
        <p:spPr>
          <a:xfrm>
            <a:off x="2476966" y="2704842"/>
            <a:ext cx="140438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AU" sz="1500" b="1" dirty="0">
                <a:solidFill>
                  <a:prstClr val="white"/>
                </a:solidFill>
              </a:rPr>
              <a:t>Builds diversity</a:t>
            </a:r>
            <a:endParaRPr lang="en-US" sz="1500" b="1" dirty="0">
              <a:solidFill>
                <a:prstClr val="white"/>
              </a:solidFill>
            </a:endParaRPr>
          </a:p>
        </p:txBody>
      </p:sp>
      <p:sp>
        <p:nvSpPr>
          <p:cNvPr id="10" name="Rounded Rectangle 23" descr="Rounded Rectangle icon with text ">
            <a:extLst>
              <a:ext uri="{FF2B5EF4-FFF2-40B4-BE49-F238E27FC236}">
                <a16:creationId xmlns:a16="http://schemas.microsoft.com/office/drawing/2014/main" id="{B9DBDD10-0B5A-432D-8C3F-AFDFBCA2EC26}"/>
              </a:ext>
            </a:extLst>
          </p:cNvPr>
          <p:cNvSpPr/>
          <p:nvPr/>
        </p:nvSpPr>
        <p:spPr>
          <a:xfrm>
            <a:off x="2446711" y="3650431"/>
            <a:ext cx="1442198" cy="793535"/>
          </a:xfrm>
          <a:prstGeom prst="round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AU" sz="1350" dirty="0">
              <a:solidFill>
                <a:prstClr val="white"/>
              </a:solidFill>
            </a:endParaRPr>
          </a:p>
        </p:txBody>
      </p:sp>
      <p:sp>
        <p:nvSpPr>
          <p:cNvPr id="11" name="TextBox 10" descr="enhances employer brand">
            <a:extLst>
              <a:ext uri="{FF2B5EF4-FFF2-40B4-BE49-F238E27FC236}">
                <a16:creationId xmlns:a16="http://schemas.microsoft.com/office/drawing/2014/main" id="{71CFAE65-E30A-4E39-A14F-9144F1A3C759}"/>
              </a:ext>
            </a:extLst>
          </p:cNvPr>
          <p:cNvSpPr txBox="1"/>
          <p:nvPr/>
        </p:nvSpPr>
        <p:spPr>
          <a:xfrm>
            <a:off x="2446712" y="3666486"/>
            <a:ext cx="1442197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AU" sz="1500" b="1" dirty="0">
                <a:solidFill>
                  <a:prstClr val="white"/>
                </a:solidFill>
              </a:rPr>
              <a:t>Enhances </a:t>
            </a:r>
          </a:p>
          <a:p>
            <a:pPr algn="ctr" defTabSz="457200"/>
            <a:r>
              <a:rPr lang="en-AU" sz="1500" b="1" dirty="0">
                <a:solidFill>
                  <a:prstClr val="white"/>
                </a:solidFill>
              </a:rPr>
              <a:t>employer </a:t>
            </a:r>
          </a:p>
          <a:p>
            <a:pPr algn="ctr" defTabSz="457200"/>
            <a:r>
              <a:rPr lang="en-AU" sz="1500" b="1" dirty="0">
                <a:solidFill>
                  <a:prstClr val="white"/>
                </a:solidFill>
              </a:rPr>
              <a:t>brand </a:t>
            </a:r>
            <a:endParaRPr lang="en-US" sz="1500" b="1" dirty="0">
              <a:solidFill>
                <a:prstClr val="white"/>
              </a:solidFill>
            </a:endParaRPr>
          </a:p>
        </p:txBody>
      </p:sp>
      <p:sp>
        <p:nvSpPr>
          <p:cNvPr id="12" name="Rounded Rectangle 25" descr="Rounded Rectangle icon with text ">
            <a:extLst>
              <a:ext uri="{FF2B5EF4-FFF2-40B4-BE49-F238E27FC236}">
                <a16:creationId xmlns:a16="http://schemas.microsoft.com/office/drawing/2014/main" id="{AD4B68EA-B321-4757-A8A1-E09451483258}"/>
              </a:ext>
            </a:extLst>
          </p:cNvPr>
          <p:cNvSpPr/>
          <p:nvPr/>
        </p:nvSpPr>
        <p:spPr>
          <a:xfrm>
            <a:off x="2461838" y="4705355"/>
            <a:ext cx="1442198" cy="793535"/>
          </a:xfrm>
          <a:prstGeom prst="round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AU" sz="1350" dirty="0">
              <a:solidFill>
                <a:prstClr val="white"/>
              </a:solidFill>
            </a:endParaRPr>
          </a:p>
        </p:txBody>
      </p:sp>
      <p:sp>
        <p:nvSpPr>
          <p:cNvPr id="13" name="TextBox 12" descr="creates goodwill">
            <a:extLst>
              <a:ext uri="{FF2B5EF4-FFF2-40B4-BE49-F238E27FC236}">
                <a16:creationId xmlns:a16="http://schemas.microsoft.com/office/drawing/2014/main" id="{207C7AD7-24DD-4462-9AB0-B6E89D60D5B9}"/>
              </a:ext>
            </a:extLst>
          </p:cNvPr>
          <p:cNvSpPr txBox="1"/>
          <p:nvPr/>
        </p:nvSpPr>
        <p:spPr>
          <a:xfrm>
            <a:off x="2476965" y="4825122"/>
            <a:ext cx="14043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AU" sz="1500" b="1" dirty="0">
                <a:solidFill>
                  <a:prstClr val="white"/>
                </a:solidFill>
              </a:rPr>
              <a:t>Creates </a:t>
            </a:r>
          </a:p>
          <a:p>
            <a:pPr algn="ctr" defTabSz="457200"/>
            <a:r>
              <a:rPr lang="en-AU" sz="1500" b="1" dirty="0">
                <a:solidFill>
                  <a:prstClr val="white"/>
                </a:solidFill>
              </a:rPr>
              <a:t>goodwill</a:t>
            </a:r>
            <a:endParaRPr lang="en-US" sz="1500" b="1" dirty="0">
              <a:solidFill>
                <a:prstClr val="white"/>
              </a:solidFill>
            </a:endParaRPr>
          </a:p>
        </p:txBody>
      </p:sp>
      <p:sp>
        <p:nvSpPr>
          <p:cNvPr id="14" name="Rounded Rectangle 26" descr="Rounded Rectangle icon with text ">
            <a:extLst>
              <a:ext uri="{FF2B5EF4-FFF2-40B4-BE49-F238E27FC236}">
                <a16:creationId xmlns:a16="http://schemas.microsoft.com/office/drawing/2014/main" id="{43486FE0-6800-4CFD-BEAD-45D0FA41F4E9}"/>
              </a:ext>
            </a:extLst>
          </p:cNvPr>
          <p:cNvSpPr/>
          <p:nvPr/>
        </p:nvSpPr>
        <p:spPr>
          <a:xfrm>
            <a:off x="7859262" y="2580327"/>
            <a:ext cx="1442198" cy="793535"/>
          </a:xfrm>
          <a:prstGeom prst="round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AU" sz="1350" dirty="0">
              <a:solidFill>
                <a:prstClr val="white"/>
              </a:solidFill>
            </a:endParaRPr>
          </a:p>
        </p:txBody>
      </p:sp>
      <p:sp>
        <p:nvSpPr>
          <p:cNvPr id="15" name="TextBox 14" descr="Promotes business">
            <a:extLst>
              <a:ext uri="{FF2B5EF4-FFF2-40B4-BE49-F238E27FC236}">
                <a16:creationId xmlns:a16="http://schemas.microsoft.com/office/drawing/2014/main" id="{A4EE1314-BB57-4217-8A8F-0A4F7592F873}"/>
              </a:ext>
            </a:extLst>
          </p:cNvPr>
          <p:cNvSpPr txBox="1"/>
          <p:nvPr/>
        </p:nvSpPr>
        <p:spPr>
          <a:xfrm>
            <a:off x="7859262" y="2720768"/>
            <a:ext cx="14338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AU" sz="1500" b="1" dirty="0">
                <a:solidFill>
                  <a:prstClr val="white"/>
                </a:solidFill>
              </a:rPr>
              <a:t>Promotes business</a:t>
            </a:r>
          </a:p>
        </p:txBody>
      </p:sp>
      <p:sp>
        <p:nvSpPr>
          <p:cNvPr id="16" name="Rounded Rectangle 27" descr="Rounded Rectangle icon with text ">
            <a:extLst>
              <a:ext uri="{FF2B5EF4-FFF2-40B4-BE49-F238E27FC236}">
                <a16:creationId xmlns:a16="http://schemas.microsoft.com/office/drawing/2014/main" id="{0C230FF4-4C27-48D5-AB36-632639FF2BC2}"/>
              </a:ext>
            </a:extLst>
          </p:cNvPr>
          <p:cNvSpPr/>
          <p:nvPr/>
        </p:nvSpPr>
        <p:spPr>
          <a:xfrm>
            <a:off x="7850875" y="3647923"/>
            <a:ext cx="1442198" cy="793535"/>
          </a:xfrm>
          <a:prstGeom prst="round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AU" sz="1350" dirty="0">
              <a:solidFill>
                <a:prstClr val="white"/>
              </a:solidFill>
            </a:endParaRPr>
          </a:p>
        </p:txBody>
      </p:sp>
      <p:sp>
        <p:nvSpPr>
          <p:cNvPr id="17" name="TextBox 16" descr="Improves customer relations">
            <a:extLst>
              <a:ext uri="{FF2B5EF4-FFF2-40B4-BE49-F238E27FC236}">
                <a16:creationId xmlns:a16="http://schemas.microsoft.com/office/drawing/2014/main" id="{B968D8CC-82A3-422A-BC7E-0B46A7EC481F}"/>
              </a:ext>
            </a:extLst>
          </p:cNvPr>
          <p:cNvSpPr txBox="1"/>
          <p:nvPr/>
        </p:nvSpPr>
        <p:spPr>
          <a:xfrm>
            <a:off x="7940442" y="3668357"/>
            <a:ext cx="12798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AU" sz="1500" b="1" dirty="0">
                <a:solidFill>
                  <a:prstClr val="white"/>
                </a:solidFill>
              </a:rPr>
              <a:t>Improves customer relations</a:t>
            </a:r>
          </a:p>
        </p:txBody>
      </p:sp>
      <p:sp>
        <p:nvSpPr>
          <p:cNvPr id="18" name="Rounded Rectangle 28" descr="Rounded Rectangle icon with text ">
            <a:extLst>
              <a:ext uri="{FF2B5EF4-FFF2-40B4-BE49-F238E27FC236}">
                <a16:creationId xmlns:a16="http://schemas.microsoft.com/office/drawing/2014/main" id="{80177991-92A0-4B05-AB39-2AFF094F4B91}"/>
              </a:ext>
            </a:extLst>
          </p:cNvPr>
          <p:cNvSpPr/>
          <p:nvPr/>
        </p:nvSpPr>
        <p:spPr>
          <a:xfrm>
            <a:off x="7859262" y="4705355"/>
            <a:ext cx="1442198" cy="793535"/>
          </a:xfrm>
          <a:prstGeom prst="round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AU" sz="1350" dirty="0">
              <a:solidFill>
                <a:prstClr val="white"/>
              </a:solidFill>
            </a:endParaRPr>
          </a:p>
        </p:txBody>
      </p:sp>
      <p:sp>
        <p:nvSpPr>
          <p:cNvPr id="19" name="TextBox 18" descr="Boosts morale">
            <a:extLst>
              <a:ext uri="{FF2B5EF4-FFF2-40B4-BE49-F238E27FC236}">
                <a16:creationId xmlns:a16="http://schemas.microsoft.com/office/drawing/2014/main" id="{4323827D-1F14-4175-A708-97541B3F19C2}"/>
              </a:ext>
            </a:extLst>
          </p:cNvPr>
          <p:cNvSpPr txBox="1"/>
          <p:nvPr/>
        </p:nvSpPr>
        <p:spPr>
          <a:xfrm>
            <a:off x="7859262" y="4825122"/>
            <a:ext cx="14119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AU" sz="1500" b="1" dirty="0">
                <a:solidFill>
                  <a:prstClr val="white"/>
                </a:solidFill>
              </a:rPr>
              <a:t>Boosts </a:t>
            </a:r>
          </a:p>
          <a:p>
            <a:pPr algn="ctr" defTabSz="457200"/>
            <a:r>
              <a:rPr lang="en-AU" sz="1500" b="1" dirty="0">
                <a:solidFill>
                  <a:prstClr val="white"/>
                </a:solidFill>
              </a:rPr>
              <a:t>morale</a:t>
            </a:r>
          </a:p>
        </p:txBody>
      </p:sp>
      <p:sp>
        <p:nvSpPr>
          <p:cNvPr id="21" name="TextBox 20" descr="Diagram: listing reasons why employees with disability are good for business&#10;">
            <a:extLst>
              <a:ext uri="{FF2B5EF4-FFF2-40B4-BE49-F238E27FC236}">
                <a16:creationId xmlns:a16="http://schemas.microsoft.com/office/drawing/2014/main" id="{5DD2F8C2-B532-4330-807C-C5CA2B64191D}"/>
              </a:ext>
            </a:extLst>
          </p:cNvPr>
          <p:cNvSpPr txBox="1"/>
          <p:nvPr/>
        </p:nvSpPr>
        <p:spPr>
          <a:xfrm>
            <a:off x="9928462" y="4618538"/>
            <a:ext cx="14005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AU" sz="1200" i="1" dirty="0">
                <a:solidFill>
                  <a:schemeClr val="accent2"/>
                </a:solidFill>
              </a:rPr>
              <a:t>Diagram: listing reasons why employees with disability are good for business</a:t>
            </a:r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JobAccess: Enabling workplace inclusivity through innovative solutions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8F92-65BC-40F0-8258-B281B9BC69B6}" type="slidenum">
              <a:rPr lang="en-AU" smtClean="0">
                <a:solidFill>
                  <a:srgbClr val="49403D"/>
                </a:solidFill>
              </a:rPr>
              <a:pPr/>
              <a:t>5</a:t>
            </a:fld>
            <a:endParaRPr lang="en-AU" dirty="0">
              <a:solidFill>
                <a:srgbClr val="4940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Making an impact at the workplace" title="Making an impact at the workplace"/>
          <p:cNvSpPr>
            <a:spLocks noGrp="1"/>
          </p:cNvSpPr>
          <p:nvPr>
            <p:ph type="title"/>
          </p:nvPr>
        </p:nvSpPr>
        <p:spPr>
          <a:xfrm>
            <a:off x="1152000" y="890071"/>
            <a:ext cx="9888533" cy="727075"/>
          </a:xfrm>
        </p:spPr>
        <p:txBody>
          <a:bodyPr/>
          <a:lstStyle/>
          <a:p>
            <a:r>
              <a:rPr lang="en-AU" dirty="0"/>
              <a:t>Contributing to the economy</a:t>
            </a:r>
          </a:p>
        </p:txBody>
      </p:sp>
      <p:graphicFrame>
        <p:nvGraphicFramePr>
          <p:cNvPr id="25" name="Diagram 24" descr="Listing statistics on how employed people with disability are contributing to the economy" title="Contributing to the economy"/>
          <p:cNvGraphicFramePr/>
          <p:nvPr>
            <p:extLst/>
          </p:nvPr>
        </p:nvGraphicFramePr>
        <p:xfrm>
          <a:off x="-1" y="1748293"/>
          <a:ext cx="11040533" cy="4045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 descr="&#10;"/>
          <p:cNvSpPr txBox="1"/>
          <p:nvPr/>
        </p:nvSpPr>
        <p:spPr>
          <a:xfrm>
            <a:off x="9928462" y="4618538"/>
            <a:ext cx="1608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AU" sz="1200" i="1" dirty="0">
                <a:solidFill>
                  <a:schemeClr val="accent2"/>
                </a:solidFill>
              </a:rPr>
              <a:t>Diagram: listing statistics on how employed people with disability are contributing to the economy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JobAccess: Enabling workplace inclusivity through innovative solutions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8F92-65BC-40F0-8258-B281B9BC69B6}" type="slidenum">
              <a:rPr lang="en-AU" smtClean="0">
                <a:solidFill>
                  <a:srgbClr val="49403D"/>
                </a:solidFill>
              </a:rPr>
              <a:pPr/>
              <a:t>6</a:t>
            </a:fld>
            <a:endParaRPr lang="en-AU" dirty="0">
              <a:solidFill>
                <a:srgbClr val="4940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8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Room for improvement</a:t>
            </a:r>
          </a:p>
        </p:txBody>
      </p:sp>
      <p:graphicFrame>
        <p:nvGraphicFramePr>
          <p:cNvPr id="2" name="Content Placeholder 1" title="Diagram: Stats "/>
          <p:cNvGraphicFramePr>
            <a:graphicFrameLocks noGrp="1"/>
          </p:cNvGraphicFramePr>
          <p:nvPr>
            <p:ph idx="1"/>
            <p:extLst/>
          </p:nvPr>
        </p:nvGraphicFramePr>
        <p:xfrm>
          <a:off x="1151995" y="1669252"/>
          <a:ext cx="9888538" cy="3995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 descr="Diagram: a list of statistics next to images of a handshake, two arrows in a circle, and two heads" title="Diagram: a list of statistics next to images of a handshake, two arrows in a circle, and two heads"/>
          <p:cNvSpPr txBox="1"/>
          <p:nvPr/>
        </p:nvSpPr>
        <p:spPr>
          <a:xfrm>
            <a:off x="10652880" y="4279994"/>
            <a:ext cx="127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2"/>
                </a:solidFill>
              </a:rPr>
              <a:t>Diagram: a list of statistics next to images of a handshake, two arrows in a circle, and two heads</a:t>
            </a:r>
            <a:endParaRPr lang="en-AU" sz="1200" i="1" dirty="0">
              <a:solidFill>
                <a:schemeClr val="accent2"/>
              </a:solidFill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JobAccess: Enabling workplace inclusivity through innovative solutions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8F92-65BC-40F0-8258-B281B9BC69B6}" type="slidenum">
              <a:rPr lang="en-AU" smtClean="0"/>
              <a:t>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0986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 are employers shifting the focus to disability employment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466" y="2277246"/>
            <a:ext cx="5662991" cy="3491730"/>
          </a:xfrm>
        </p:spPr>
        <p:txBody>
          <a:bodyPr/>
          <a:lstStyle/>
          <a:p>
            <a:pPr lvl="2">
              <a:lnSpc>
                <a:spcPts val="2800"/>
              </a:lnSpc>
              <a:spcAft>
                <a:spcPts val="2000"/>
              </a:spcAft>
            </a:pPr>
            <a:r>
              <a:rPr lang="en-US" sz="2400" dirty="0"/>
              <a:t>Access a </a:t>
            </a:r>
            <a:r>
              <a:rPr lang="en-US" sz="2400" b="1" dirty="0">
                <a:solidFill>
                  <a:schemeClr val="tx2"/>
                </a:solidFill>
              </a:rPr>
              <a:t>broader talent pool </a:t>
            </a:r>
            <a:r>
              <a:rPr lang="en-US" sz="2400" dirty="0"/>
              <a:t>with a wide range of skills, talents and qualifications</a:t>
            </a:r>
          </a:p>
          <a:p>
            <a:pPr lvl="2">
              <a:lnSpc>
                <a:spcPts val="2800"/>
              </a:lnSpc>
              <a:spcAft>
                <a:spcPts val="2000"/>
              </a:spcAft>
            </a:pPr>
            <a:r>
              <a:rPr lang="en-US" sz="2400" dirty="0"/>
              <a:t>The </a:t>
            </a:r>
            <a:r>
              <a:rPr lang="en-US" sz="2400" b="1" dirty="0">
                <a:solidFill>
                  <a:schemeClr val="tx2"/>
                </a:solidFill>
              </a:rPr>
              <a:t>best person for the job </a:t>
            </a:r>
            <a:r>
              <a:rPr lang="en-US" sz="2400" dirty="0"/>
              <a:t>may be a person with disability</a:t>
            </a:r>
          </a:p>
          <a:p>
            <a:pPr lvl="2">
              <a:lnSpc>
                <a:spcPts val="2800"/>
              </a:lnSpc>
              <a:spcAft>
                <a:spcPts val="2000"/>
              </a:spcAft>
            </a:pPr>
            <a:r>
              <a:rPr lang="en-US" sz="2400" b="1" dirty="0"/>
              <a:t>Because they are </a:t>
            </a:r>
            <a:r>
              <a:rPr lang="en-US" sz="2400" b="1" dirty="0">
                <a:solidFill>
                  <a:schemeClr val="tx2"/>
                </a:solidFill>
              </a:rPr>
              <a:t>already</a:t>
            </a:r>
            <a:r>
              <a:rPr lang="en-US" sz="2400" b="1" dirty="0">
                <a:solidFill>
                  <a:srgbClr val="248383"/>
                </a:solidFill>
              </a:rPr>
              <a:t> </a:t>
            </a:r>
            <a:r>
              <a:rPr lang="en-US" sz="2400" b="1" dirty="0"/>
              <a:t>doing it! </a:t>
            </a:r>
            <a:r>
              <a:rPr lang="en-US" sz="2400" dirty="0"/>
              <a:t>Support for employees with disability can benefit everyone</a:t>
            </a:r>
          </a:p>
          <a:p>
            <a:pPr marL="0" lvl="2" indent="0">
              <a:buNone/>
            </a:pPr>
            <a:endParaRPr lang="en-AU" dirty="0"/>
          </a:p>
        </p:txBody>
      </p:sp>
      <p:pic>
        <p:nvPicPr>
          <p:cNvPr id="9" name="Picture Placeholder 8" descr="Picture of a man and woman sitting and talking at a table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82542" y="2312082"/>
            <a:ext cx="3668484" cy="2993117"/>
          </a:xfrm>
        </p:spPr>
      </p:pic>
      <p:sp>
        <p:nvSpPr>
          <p:cNvPr id="10" name="TextBox 9"/>
          <p:cNvSpPr txBox="1"/>
          <p:nvPr/>
        </p:nvSpPr>
        <p:spPr>
          <a:xfrm>
            <a:off x="7117621" y="5477530"/>
            <a:ext cx="37579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i="1" dirty="0">
                <a:solidFill>
                  <a:schemeClr val="accent2"/>
                </a:solidFill>
              </a:rPr>
              <a:t>Picture: man and woman sitting and talking at a table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JobAccess: Enabling workplace inclusivity through innovative solutions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8F92-65BC-40F0-8258-B281B9BC69B6}" type="slidenum">
              <a:rPr lang="en-AU" smtClean="0"/>
              <a:t>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9311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Picture of a woman" title="Picture of a woman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Strategies to set you on track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Practical advice and tips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JobAccess: Enabling workplace inclusivity through innovative solutions</a:t>
            </a:r>
            <a:endParaRPr lang="en-AU" dirty="0">
              <a:solidFill>
                <a:srgbClr val="49403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8F92-65BC-40F0-8258-B281B9BC69B6}" type="slidenum">
              <a:rPr lang="en-AU" smtClean="0">
                <a:solidFill>
                  <a:srgbClr val="49403D"/>
                </a:solidFill>
              </a:rPr>
              <a:pPr/>
              <a:t>9</a:t>
            </a:fld>
            <a:endParaRPr lang="en-AU" dirty="0">
              <a:solidFill>
                <a:srgbClr val="4940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36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DSS JobAccess">
      <a:dk1>
        <a:sysClr val="windowText" lastClr="000000"/>
      </a:dk1>
      <a:lt1>
        <a:sysClr val="window" lastClr="FFFFFF"/>
      </a:lt1>
      <a:dk2>
        <a:srgbClr val="850F6D"/>
      </a:dk2>
      <a:lt2>
        <a:srgbClr val="EEECE1"/>
      </a:lt2>
      <a:accent1>
        <a:srgbClr val="850F6D"/>
      </a:accent1>
      <a:accent2>
        <a:srgbClr val="49403D"/>
      </a:accent2>
      <a:accent3>
        <a:srgbClr val="00A5E8"/>
      </a:accent3>
      <a:accent4>
        <a:srgbClr val="8064A2"/>
      </a:accent4>
      <a:accent5>
        <a:srgbClr val="9BBB59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8121</TotalTime>
  <Words>813</Words>
  <Application>Microsoft Office PowerPoint</Application>
  <PresentationFormat>Widescreen</PresentationFormat>
  <Paragraphs>163</Paragraphs>
  <Slides>24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1_Office Theme</vt:lpstr>
      <vt:lpstr>JobAccess: Enabling workplace inclusivity through innovative solutions</vt:lpstr>
      <vt:lpstr>Putting facts in perspective</vt:lpstr>
      <vt:lpstr>In numbers…</vt:lpstr>
      <vt:lpstr>Large talent pool</vt:lpstr>
      <vt:lpstr>Sharing the business benefits</vt:lpstr>
      <vt:lpstr>Contributing to the economy</vt:lpstr>
      <vt:lpstr>Room for improvement</vt:lpstr>
      <vt:lpstr>Why are employers shifting the focus to disability employment</vt:lpstr>
      <vt:lpstr>Strategies to set you on track</vt:lpstr>
      <vt:lpstr>Employees with disability are…</vt:lpstr>
      <vt:lpstr>How are employers tapping the talent pool?</vt:lpstr>
      <vt:lpstr>PowerPoint Presentation</vt:lpstr>
      <vt:lpstr>Language – the power to include</vt:lpstr>
      <vt:lpstr>How universities are taking the lead</vt:lpstr>
      <vt:lpstr>Proven strategies for employers </vt:lpstr>
      <vt:lpstr>Support you can count on</vt:lpstr>
      <vt:lpstr>JobAccess: we’re here to help</vt:lpstr>
      <vt:lpstr>Expert advice via phone and website </vt:lpstr>
      <vt:lpstr>Employment Assistance Fund </vt:lpstr>
      <vt:lpstr>A dedicated employer engagement team</vt:lpstr>
      <vt:lpstr>A valued support </vt:lpstr>
      <vt:lpstr>Driving disability employment</vt:lpstr>
      <vt:lpstr>Join the conversation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Karla Fernee</dc:creator>
  <cp:lastModifiedBy>Jane Hawkeswood</cp:lastModifiedBy>
  <cp:revision>920</cp:revision>
  <cp:lastPrinted>2017-09-19T03:30:45Z</cp:lastPrinted>
  <dcterms:created xsi:type="dcterms:W3CDTF">2017-01-19T22:47:07Z</dcterms:created>
  <dcterms:modified xsi:type="dcterms:W3CDTF">2018-12-17T04:25:42Z</dcterms:modified>
</cp:coreProperties>
</file>