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8" r:id="rId2"/>
    <p:sldId id="269" r:id="rId3"/>
    <p:sldId id="271" r:id="rId4"/>
    <p:sldId id="272" r:id="rId5"/>
    <p:sldId id="273" r:id="rId6"/>
    <p:sldId id="274" r:id="rId7"/>
    <p:sldId id="275" r:id="rId8"/>
    <p:sldId id="281" r:id="rId9"/>
    <p:sldId id="280" r:id="rId10"/>
    <p:sldId id="282" r:id="rId11"/>
    <p:sldId id="284" r:id="rId12"/>
    <p:sldId id="283" r:id="rId13"/>
    <p:sldId id="287" r:id="rId14"/>
    <p:sldId id="289" r:id="rId15"/>
    <p:sldId id="286" r:id="rId16"/>
    <p:sldId id="276" r:id="rId17"/>
    <p:sldId id="288" r:id="rId18"/>
    <p:sldId id="279" r:id="rId19"/>
    <p:sldId id="290" r:id="rId2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87">
          <p15:clr>
            <a:srgbClr val="A4A3A4"/>
          </p15:clr>
        </p15:guide>
        <p15:guide id="2" pos="28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71" autoAdjust="0"/>
    <p:restoredTop sz="78080" autoAdjust="0"/>
  </p:normalViewPr>
  <p:slideViewPr>
    <p:cSldViewPr snapToGrid="0" snapToObjects="1">
      <p:cViewPr varScale="1">
        <p:scale>
          <a:sx n="91" d="100"/>
          <a:sy n="91" d="100"/>
        </p:scale>
        <p:origin x="72" y="706"/>
      </p:cViewPr>
      <p:guideLst>
        <p:guide orient="horz" pos="1687"/>
        <p:guide pos="286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2" d="100"/>
          <a:sy n="62" d="100"/>
        </p:scale>
        <p:origin x="-368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sh:Desktop:Jack%20Presentation:Response%20MAST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osh:Desktop:Jack%20Presentation:Response%20MASTER.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jackcrane\Desktop\DRAFT%20Response%20MASTER.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Users\jackcrane\Desktop\DRAFT%20Response%20MASTER.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Users\jackcrane\Desktop\DRAFT%20Response%20MASTER.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Users\jackcrane\Desktop\DRAFT%20Response%20MASTER.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Users\jackcrane\Desktop\DRAFT%20Response%20MASTER.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Sheet2!$O$11:$R$11</c:f>
              <c:strCache>
                <c:ptCount val="4"/>
                <c:pt idx="0">
                  <c:v>Learning Access Plan</c:v>
                </c:pt>
                <c:pt idx="1">
                  <c:v>Access Plan</c:v>
                </c:pt>
                <c:pt idx="2">
                  <c:v>NA</c:v>
                </c:pt>
                <c:pt idx="3">
                  <c:v>Other</c:v>
                </c:pt>
              </c:strCache>
            </c:strRef>
          </c:cat>
          <c:val>
            <c:numRef>
              <c:f>Sheet2!$O$12:$R$12</c:f>
              <c:numCache>
                <c:formatCode>0%</c:formatCode>
                <c:ptCount val="4"/>
                <c:pt idx="0">
                  <c:v>0.26190476190476197</c:v>
                </c:pt>
                <c:pt idx="1">
                  <c:v>0.19047619047618999</c:v>
                </c:pt>
                <c:pt idx="2">
                  <c:v>7.1428571428571397E-2</c:v>
                </c:pt>
                <c:pt idx="3">
                  <c:v>0.476190476190476</c:v>
                </c:pt>
              </c:numCache>
            </c:numRef>
          </c:val>
          <c:extLst>
            <c:ext xmlns:c16="http://schemas.microsoft.com/office/drawing/2014/chart" uri="{C3380CC4-5D6E-409C-BE32-E72D297353CC}">
              <c16:uniqueId val="{00000000-3500-D34D-AD32-949C76D68955}"/>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2000" baseline="0">
          <a:latin typeface="Tw Cen M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AU" dirty="0"/>
              <a:t>Included</a:t>
            </a:r>
            <a:r>
              <a:rPr lang="en-AU" baseline="0" dirty="0"/>
              <a:t> </a:t>
            </a:r>
            <a:r>
              <a:rPr lang="en-AU" dirty="0"/>
              <a:t>the term</a:t>
            </a:r>
          </a:p>
        </c:rich>
      </c:tx>
      <c:overlay val="0"/>
    </c:title>
    <c:autoTitleDeleted val="0"/>
    <c:plotArea>
      <c:layout/>
      <c:barChart>
        <c:barDir val="col"/>
        <c:grouping val="clustered"/>
        <c:varyColors val="0"/>
        <c:ser>
          <c:idx val="0"/>
          <c:order val="0"/>
          <c:tx>
            <c:strRef>
              <c:f>Sheet2!$AB$11</c:f>
              <c:strCache>
                <c:ptCount val="1"/>
                <c:pt idx="0">
                  <c:v>Other' plans including the term</c:v>
                </c:pt>
              </c:strCache>
            </c:strRef>
          </c:tx>
          <c:invertIfNegative val="0"/>
          <c:cat>
            <c:strRef>
              <c:f>Sheet2!$AA$12:$AA$17</c:f>
              <c:strCache>
                <c:ptCount val="6"/>
                <c:pt idx="0">
                  <c:v>Disability</c:v>
                </c:pt>
                <c:pt idx="1">
                  <c:v>Learning</c:v>
                </c:pt>
                <c:pt idx="2">
                  <c:v>Education</c:v>
                </c:pt>
                <c:pt idx="3">
                  <c:v>Access</c:v>
                </c:pt>
                <c:pt idx="4">
                  <c:v>Adjustment</c:v>
                </c:pt>
                <c:pt idx="5">
                  <c:v>Plan</c:v>
                </c:pt>
              </c:strCache>
            </c:strRef>
          </c:cat>
          <c:val>
            <c:numRef>
              <c:f>Sheet2!$AB$12:$AB$17</c:f>
              <c:numCache>
                <c:formatCode>General</c:formatCode>
                <c:ptCount val="6"/>
                <c:pt idx="0">
                  <c:v>2</c:v>
                </c:pt>
                <c:pt idx="1">
                  <c:v>2</c:v>
                </c:pt>
                <c:pt idx="2">
                  <c:v>3</c:v>
                </c:pt>
                <c:pt idx="3">
                  <c:v>4</c:v>
                </c:pt>
                <c:pt idx="4">
                  <c:v>4</c:v>
                </c:pt>
                <c:pt idx="5">
                  <c:v>14</c:v>
                </c:pt>
              </c:numCache>
            </c:numRef>
          </c:val>
          <c:extLst>
            <c:ext xmlns:c16="http://schemas.microsoft.com/office/drawing/2014/chart" uri="{C3380CC4-5D6E-409C-BE32-E72D297353CC}">
              <c16:uniqueId val="{00000000-5636-B74B-9125-70E39670A21C}"/>
            </c:ext>
          </c:extLst>
        </c:ser>
        <c:dLbls>
          <c:showLegendKey val="0"/>
          <c:showVal val="0"/>
          <c:showCatName val="0"/>
          <c:showSerName val="0"/>
          <c:showPercent val="0"/>
          <c:showBubbleSize val="0"/>
        </c:dLbls>
        <c:gapWidth val="150"/>
        <c:axId val="370123608"/>
        <c:axId val="370123216"/>
      </c:barChart>
      <c:catAx>
        <c:axId val="370123608"/>
        <c:scaling>
          <c:orientation val="minMax"/>
        </c:scaling>
        <c:delete val="0"/>
        <c:axPos val="b"/>
        <c:numFmt formatCode="General" sourceLinked="0"/>
        <c:majorTickMark val="out"/>
        <c:minorTickMark val="none"/>
        <c:tickLblPos val="nextTo"/>
        <c:crossAx val="370123216"/>
        <c:crosses val="autoZero"/>
        <c:auto val="1"/>
        <c:lblAlgn val="ctr"/>
        <c:lblOffset val="100"/>
        <c:noMultiLvlLbl val="0"/>
      </c:catAx>
      <c:valAx>
        <c:axId val="370123216"/>
        <c:scaling>
          <c:orientation val="minMax"/>
          <c:max val="20"/>
        </c:scaling>
        <c:delete val="0"/>
        <c:axPos val="l"/>
        <c:majorGridlines/>
        <c:numFmt formatCode="General" sourceLinked="1"/>
        <c:majorTickMark val="out"/>
        <c:minorTickMark val="none"/>
        <c:tickLblPos val="nextTo"/>
        <c:crossAx val="370123608"/>
        <c:crosses val="autoZero"/>
        <c:crossBetween val="between"/>
      </c:valAx>
      <c:spPr>
        <a:noFill/>
        <a:ln w="25400">
          <a:noFill/>
        </a:ln>
      </c:spPr>
    </c:plotArea>
    <c:plotVisOnly val="1"/>
    <c:dispBlanksAs val="gap"/>
    <c:showDLblsOverMax val="0"/>
  </c:chart>
  <c:txPr>
    <a:bodyPr/>
    <a:lstStyle/>
    <a:p>
      <a:pPr>
        <a:defRPr sz="1500">
          <a:latin typeface="Tw Cen M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48B-0343-9BF6-8975A74AD81E}"/>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48B-0343-9BF6-8975A74AD81E}"/>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48B-0343-9BF6-8975A74AD81E}"/>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48B-0343-9BF6-8975A74AD81E}"/>
              </c:ext>
            </c:extLst>
          </c:dPt>
          <c:cat>
            <c:strRef>
              <c:f>Sheet2!$BA$8:$BD$8</c:f>
              <c:strCache>
                <c:ptCount val="4"/>
                <c:pt idx="0">
                  <c:v>Every semester</c:v>
                </c:pt>
                <c:pt idx="1">
                  <c:v>Every year</c:v>
                </c:pt>
                <c:pt idx="2">
                  <c:v>Every new program</c:v>
                </c:pt>
                <c:pt idx="3">
                  <c:v>Depends on nature of disability</c:v>
                </c:pt>
              </c:strCache>
            </c:strRef>
          </c:cat>
          <c:val>
            <c:numRef>
              <c:f>Sheet2!$BA$9:$BD$9</c:f>
              <c:numCache>
                <c:formatCode>General</c:formatCode>
                <c:ptCount val="4"/>
                <c:pt idx="0">
                  <c:v>7</c:v>
                </c:pt>
                <c:pt idx="1">
                  <c:v>3</c:v>
                </c:pt>
                <c:pt idx="2">
                  <c:v>2</c:v>
                </c:pt>
                <c:pt idx="3">
                  <c:v>29</c:v>
                </c:pt>
              </c:numCache>
            </c:numRef>
          </c:val>
          <c:extLst>
            <c:ext xmlns:c16="http://schemas.microsoft.com/office/drawing/2014/chart" uri="{C3380CC4-5D6E-409C-BE32-E72D297353CC}">
              <c16:uniqueId val="{00000008-348B-0343-9BF6-8975A74AD81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1CA-FE48-95D6-6569676BB79C}"/>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1CA-FE48-95D6-6569676BB79C}"/>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1CA-FE48-95D6-6569676BB79C}"/>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1CA-FE48-95D6-6569676BB79C}"/>
              </c:ext>
            </c:extLst>
          </c:dPt>
          <c:cat>
            <c:strRef>
              <c:f>Sheet2!$BG$13:$BJ$13</c:f>
              <c:strCache>
                <c:ptCount val="4"/>
                <c:pt idx="0">
                  <c:v>Hard copies and digital Files</c:v>
                </c:pt>
                <c:pt idx="1">
                  <c:v>Digital files</c:v>
                </c:pt>
                <c:pt idx="2">
                  <c:v>CRM</c:v>
                </c:pt>
                <c:pt idx="3">
                  <c:v>Other</c:v>
                </c:pt>
              </c:strCache>
            </c:strRef>
          </c:cat>
          <c:val>
            <c:numRef>
              <c:f>Sheet2!$BG$14:$BJ$14</c:f>
              <c:numCache>
                <c:formatCode>General</c:formatCode>
                <c:ptCount val="4"/>
                <c:pt idx="0">
                  <c:v>4</c:v>
                </c:pt>
                <c:pt idx="1">
                  <c:v>11</c:v>
                </c:pt>
                <c:pt idx="2">
                  <c:v>24</c:v>
                </c:pt>
                <c:pt idx="3">
                  <c:v>3</c:v>
                </c:pt>
              </c:numCache>
            </c:numRef>
          </c:val>
          <c:extLst>
            <c:ext xmlns:c16="http://schemas.microsoft.com/office/drawing/2014/chart" uri="{C3380CC4-5D6E-409C-BE32-E72D297353CC}">
              <c16:uniqueId val="{00000008-91CA-FE48-95D6-6569676BB79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C9F-0E44-B56C-AD9A0BB63899}"/>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C9F-0E44-B56C-AD9A0BB63899}"/>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C9F-0E44-B56C-AD9A0BB63899}"/>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C9F-0E44-B56C-AD9A0BB63899}"/>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9C9F-0E44-B56C-AD9A0BB63899}"/>
              </c:ext>
            </c:extLst>
          </c:dPt>
          <c:cat>
            <c:strRef>
              <c:f>Sheet2!$AZ$13:$BD$13</c:f>
              <c:strCache>
                <c:ptCount val="5"/>
                <c:pt idx="0">
                  <c:v>Student to distribute</c:v>
                </c:pt>
                <c:pt idx="1">
                  <c:v>Disability services distributes on behalf of student</c:v>
                </c:pt>
                <c:pt idx="2">
                  <c:v>Faculty/teaching school distributes</c:v>
                </c:pt>
                <c:pt idx="3">
                  <c:v>Distributed via CRM</c:v>
                </c:pt>
                <c:pt idx="4">
                  <c:v>Other</c:v>
                </c:pt>
              </c:strCache>
            </c:strRef>
          </c:cat>
          <c:val>
            <c:numRef>
              <c:f>Sheet2!$AZ$14:$BD$14</c:f>
              <c:numCache>
                <c:formatCode>General</c:formatCode>
                <c:ptCount val="5"/>
                <c:pt idx="0">
                  <c:v>19</c:v>
                </c:pt>
                <c:pt idx="1">
                  <c:v>11</c:v>
                </c:pt>
                <c:pt idx="2">
                  <c:v>4</c:v>
                </c:pt>
                <c:pt idx="3">
                  <c:v>5</c:v>
                </c:pt>
                <c:pt idx="4">
                  <c:v>3</c:v>
                </c:pt>
              </c:numCache>
            </c:numRef>
          </c:val>
          <c:extLst>
            <c:ext xmlns:c16="http://schemas.microsoft.com/office/drawing/2014/chart" uri="{C3380CC4-5D6E-409C-BE32-E72D297353CC}">
              <c16:uniqueId val="{0000000A-9C9F-0E44-B56C-AD9A0BB6389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2018</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Sheet2!$AP$18:$AT$18</c:f>
              <c:strCache>
                <c:ptCount val="5"/>
                <c:pt idx="0">
                  <c:v>Reasonable adjustments</c:v>
                </c:pt>
                <c:pt idx="1">
                  <c:v>Disclosure</c:v>
                </c:pt>
                <c:pt idx="2">
                  <c:v>Legal information</c:v>
                </c:pt>
                <c:pt idx="3">
                  <c:v>Instructions</c:v>
                </c:pt>
                <c:pt idx="4">
                  <c:v>Contact Details</c:v>
                </c:pt>
              </c:strCache>
            </c:strRef>
          </c:cat>
          <c:val>
            <c:numRef>
              <c:f>Sheet2!$AP$19:$AT$19</c:f>
              <c:numCache>
                <c:formatCode>0%</c:formatCode>
                <c:ptCount val="5"/>
                <c:pt idx="0">
                  <c:v>1</c:v>
                </c:pt>
                <c:pt idx="1">
                  <c:v>0.70833333333333337</c:v>
                </c:pt>
                <c:pt idx="2">
                  <c:v>0.58333333333333337</c:v>
                </c:pt>
                <c:pt idx="3">
                  <c:v>0.75</c:v>
                </c:pt>
                <c:pt idx="4">
                  <c:v>0.75</c:v>
                </c:pt>
              </c:numCache>
            </c:numRef>
          </c:val>
          <c:extLst>
            <c:ext xmlns:c16="http://schemas.microsoft.com/office/drawing/2014/chart" uri="{C3380CC4-5D6E-409C-BE32-E72D297353CC}">
              <c16:uniqueId val="{00000000-FF4C-6D4A-B708-71E0E04A624F}"/>
            </c:ext>
          </c:extLst>
        </c:ser>
        <c:ser>
          <c:idx val="1"/>
          <c:order val="1"/>
          <c:tx>
            <c:v>2012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Sheet2!$AP$18:$AT$18</c:f>
              <c:strCache>
                <c:ptCount val="5"/>
                <c:pt idx="0">
                  <c:v>Reasonable adjustments</c:v>
                </c:pt>
                <c:pt idx="1">
                  <c:v>Disclosure</c:v>
                </c:pt>
                <c:pt idx="2">
                  <c:v>Legal information</c:v>
                </c:pt>
                <c:pt idx="3">
                  <c:v>Instructions</c:v>
                </c:pt>
                <c:pt idx="4">
                  <c:v>Contact Details</c:v>
                </c:pt>
              </c:strCache>
            </c:strRef>
          </c:cat>
          <c:val>
            <c:numRef>
              <c:f>Sheet2!$AP$20:$AT$20</c:f>
              <c:numCache>
                <c:formatCode>0%</c:formatCode>
                <c:ptCount val="5"/>
                <c:pt idx="0">
                  <c:v>0.95</c:v>
                </c:pt>
                <c:pt idx="1">
                  <c:v>0.87</c:v>
                </c:pt>
                <c:pt idx="2">
                  <c:v>0.49</c:v>
                </c:pt>
                <c:pt idx="4">
                  <c:v>0.86</c:v>
                </c:pt>
              </c:numCache>
            </c:numRef>
          </c:val>
          <c:extLst>
            <c:ext xmlns:c16="http://schemas.microsoft.com/office/drawing/2014/chart" uri="{C3380CC4-5D6E-409C-BE32-E72D297353CC}">
              <c16:uniqueId val="{00000001-FF4C-6D4A-B708-71E0E04A624F}"/>
            </c:ext>
          </c:extLst>
        </c:ser>
        <c:dLbls>
          <c:showLegendKey val="0"/>
          <c:showVal val="1"/>
          <c:showCatName val="0"/>
          <c:showSerName val="0"/>
          <c:showPercent val="0"/>
          <c:showBubbleSize val="0"/>
        </c:dLbls>
        <c:gapWidth val="75"/>
        <c:axId val="415052712"/>
        <c:axId val="415055064"/>
      </c:barChart>
      <c:catAx>
        <c:axId val="415052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5055064"/>
        <c:crosses val="autoZero"/>
        <c:auto val="1"/>
        <c:lblAlgn val="ctr"/>
        <c:lblOffset val="100"/>
        <c:noMultiLvlLbl val="0"/>
      </c:catAx>
      <c:valAx>
        <c:axId val="41505506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05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56E-F24A-BB2C-6DE4CCF63D31}"/>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56E-F24A-BB2C-6DE4CCF63D31}"/>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56E-F24A-BB2C-6DE4CCF63D31}"/>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56E-F24A-BB2C-6DE4CCF63D31}"/>
              </c:ext>
            </c:extLst>
          </c:dPt>
          <c:cat>
            <c:strRef>
              <c:f>Sheet2!$AP$11:$AS$11</c:f>
              <c:strCache>
                <c:ptCount val="4"/>
                <c:pt idx="0">
                  <c:v>Both DDA (1992) and DSE (2005)</c:v>
                </c:pt>
                <c:pt idx="1">
                  <c:v>DDA (1992)</c:v>
                </c:pt>
                <c:pt idx="2">
                  <c:v>DSE (2005)</c:v>
                </c:pt>
                <c:pt idx="3">
                  <c:v>No legal information</c:v>
                </c:pt>
              </c:strCache>
            </c:strRef>
          </c:cat>
          <c:val>
            <c:numRef>
              <c:f>Sheet2!$AP$12:$AS$12</c:f>
              <c:numCache>
                <c:formatCode>General</c:formatCode>
                <c:ptCount val="4"/>
                <c:pt idx="0">
                  <c:v>10</c:v>
                </c:pt>
                <c:pt idx="1">
                  <c:v>2</c:v>
                </c:pt>
                <c:pt idx="2">
                  <c:v>2</c:v>
                </c:pt>
                <c:pt idx="3">
                  <c:v>10</c:v>
                </c:pt>
              </c:numCache>
            </c:numRef>
          </c:val>
          <c:extLst>
            <c:ext xmlns:c16="http://schemas.microsoft.com/office/drawing/2014/chart" uri="{C3380CC4-5D6E-409C-BE32-E72D297353CC}">
              <c16:uniqueId val="{00000008-156E-F24A-BB2C-6DE4CCF63D3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D03F0-CBD7-E343-8F9E-FC8B705E2D7A}" type="datetimeFigureOut">
              <a:rPr lang="en-US" smtClean="0"/>
              <a:t>12/14/2018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B7168-CED0-8A48-BE88-4BE153A71758}" type="slidenum">
              <a:rPr lang="en-US" smtClean="0"/>
              <a:t>‹#›</a:t>
            </a:fld>
            <a:endParaRPr lang="en-US"/>
          </a:p>
        </p:txBody>
      </p:sp>
    </p:spTree>
    <p:extLst>
      <p:ext uri="{BB962C8B-B14F-4D97-AF65-F5344CB8AC3E}">
        <p14:creationId xmlns:p14="http://schemas.microsoft.com/office/powerpoint/2010/main" val="3818976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Worked</a:t>
            </a:r>
            <a:r>
              <a:rPr lang="en-US" baseline="0" dirty="0"/>
              <a:t> at UNSW, UTS and USYD and noticed a large difference in the way Learning Access Plans are managed</a:t>
            </a:r>
          </a:p>
          <a:p>
            <a:r>
              <a:rPr lang="en-US" baseline="0" dirty="0"/>
              <a:t>In 2017 Kristen Read from Flinders sent out an email to </a:t>
            </a:r>
            <a:r>
              <a:rPr lang="en-US" baseline="0" dirty="0" err="1"/>
              <a:t>AustEd</a:t>
            </a:r>
            <a:r>
              <a:rPr lang="en-US" baseline="0" dirty="0"/>
              <a:t> asking for information around the distribution of Plans</a:t>
            </a:r>
          </a:p>
          <a:p>
            <a:r>
              <a:rPr lang="en-US" baseline="0" dirty="0"/>
              <a:t>Took this idea and pitched to pathways</a:t>
            </a:r>
          </a:p>
          <a:p>
            <a:r>
              <a:rPr lang="en-US" baseline="0" dirty="0"/>
              <a:t>Starting further research was informed by </a:t>
            </a:r>
            <a:r>
              <a:rPr lang="en-US" baseline="0" dirty="0" err="1"/>
              <a:t>Merrin</a:t>
            </a:r>
            <a:r>
              <a:rPr lang="en-US" baseline="0" dirty="0"/>
              <a:t> </a:t>
            </a:r>
            <a:r>
              <a:rPr lang="en-US" baseline="0" dirty="0" err="1"/>
              <a:t>McCrackin</a:t>
            </a:r>
            <a:r>
              <a:rPr lang="en-US" baseline="0" dirty="0"/>
              <a:t> and Jackie Weinman</a:t>
            </a:r>
            <a:endParaRPr lang="en-US" dirty="0"/>
          </a:p>
        </p:txBody>
      </p:sp>
      <p:sp>
        <p:nvSpPr>
          <p:cNvPr id="4" name="Slide Number Placeholder 3"/>
          <p:cNvSpPr>
            <a:spLocks noGrp="1"/>
          </p:cNvSpPr>
          <p:nvPr>
            <p:ph type="sldNum" sz="quarter" idx="10"/>
          </p:nvPr>
        </p:nvSpPr>
        <p:spPr/>
        <p:txBody>
          <a:bodyPr/>
          <a:lstStyle/>
          <a:p>
            <a:fld id="{95BB7168-CED0-8A48-BE88-4BE153A71758}" type="slidenum">
              <a:rPr lang="en-US" smtClean="0"/>
              <a:t>2</a:t>
            </a:fld>
            <a:endParaRPr lang="en-US"/>
          </a:p>
        </p:txBody>
      </p:sp>
    </p:spTree>
    <p:extLst>
      <p:ext uri="{BB962C8B-B14F-4D97-AF65-F5344CB8AC3E}">
        <p14:creationId xmlns:p14="http://schemas.microsoft.com/office/powerpoint/2010/main" val="50367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Asked for institutions to send through a mock copy of their plans – 24 responses</a:t>
            </a:r>
          </a:p>
          <a:p>
            <a:r>
              <a:rPr lang="en-US" dirty="0"/>
              <a:t>Reviewed these plans to comb through them for information and compared with the 2012 plans</a:t>
            </a:r>
          </a:p>
          <a:p>
            <a:endParaRPr lang="en-US" dirty="0"/>
          </a:p>
          <a:p>
            <a:r>
              <a:rPr lang="en-US" dirty="0"/>
              <a:t>RA – Combination of both in-class adjustment and exam adjustments</a:t>
            </a:r>
          </a:p>
          <a:p>
            <a:endParaRPr lang="en-US" dirty="0"/>
          </a:p>
          <a:p>
            <a:r>
              <a:rPr lang="en-US" dirty="0"/>
              <a:t>Contact details (email or phone number) – May exist in emails if these are being send out, but did not exist on the plan specifically</a:t>
            </a:r>
          </a:p>
          <a:p>
            <a:endParaRPr lang="en-US" dirty="0"/>
          </a:p>
          <a:p>
            <a:r>
              <a:rPr lang="en-US" dirty="0"/>
              <a:t>Disclosure – Decrease could be due to legal requirements (not required), issues with staff noting that the impact statement doesn’t warrant adjustment, staff misunderstand what the student requires.</a:t>
            </a:r>
          </a:p>
        </p:txBody>
      </p:sp>
      <p:sp>
        <p:nvSpPr>
          <p:cNvPr id="4" name="Slide Number Placeholder 3"/>
          <p:cNvSpPr>
            <a:spLocks noGrp="1"/>
          </p:cNvSpPr>
          <p:nvPr>
            <p:ph type="sldNum" sz="quarter" idx="5"/>
          </p:nvPr>
        </p:nvSpPr>
        <p:spPr/>
        <p:txBody>
          <a:bodyPr/>
          <a:lstStyle/>
          <a:p>
            <a:fld id="{95BB7168-CED0-8A48-BE88-4BE153A71758}" type="slidenum">
              <a:rPr lang="en-US" smtClean="0"/>
              <a:t>12</a:t>
            </a:fld>
            <a:endParaRPr lang="en-US"/>
          </a:p>
        </p:txBody>
      </p:sp>
    </p:spTree>
    <p:extLst>
      <p:ext uri="{BB962C8B-B14F-4D97-AF65-F5344CB8AC3E}">
        <p14:creationId xmlns:p14="http://schemas.microsoft.com/office/powerpoint/2010/main" val="89130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Standards explain the obligations of education and training providers towards students with disability, including schools, vocational education providers and universities. The Standards were formulated under the Disability Discrimination Act 1992 and came into effect in August 2005, they were designed to clarify the rights of students with disability and obligations of education providers under the DDA.</a:t>
            </a:r>
          </a:p>
          <a:p>
            <a:endParaRPr lang="en-AU" dirty="0"/>
          </a:p>
          <a:p>
            <a:r>
              <a:rPr lang="en-AU" dirty="0"/>
              <a:t>Under the Standards, all education providers are required to make reasonable adjustments to assist students with disability to participate in education on the same basis as other students. </a:t>
            </a:r>
          </a:p>
          <a:p>
            <a:endParaRPr lang="en-AU" dirty="0"/>
          </a:p>
          <a:p>
            <a:r>
              <a:rPr lang="en-AU" dirty="0"/>
              <a:t>2015 Review of the Standards focused on the effectiveness of the Standards in: </a:t>
            </a:r>
          </a:p>
          <a:p>
            <a:pPr marL="171450" indent="-171450">
              <a:buFont typeface="Arial" panose="020B0604020202020204" pitchFamily="34" charset="0"/>
              <a:buChar char="•"/>
            </a:pPr>
            <a:r>
              <a:rPr lang="en-AU" dirty="0"/>
              <a:t>Supporting students with disability to access and participate in education on the same basis as other students</a:t>
            </a:r>
          </a:p>
          <a:p>
            <a:pPr marL="171450" indent="-171450">
              <a:buFont typeface="Arial" panose="020B0604020202020204" pitchFamily="34" charset="0"/>
              <a:buChar char="•"/>
            </a:pPr>
            <a:r>
              <a:rPr lang="en-AU" dirty="0"/>
              <a:t>Raising awareness and eliminating discrimination against people with disability in education and training. It will also examine the progress made by education providers in implementing the Standards since the 2010 Review of the Standards.</a:t>
            </a:r>
            <a:endParaRPr lang="en-US" dirty="0"/>
          </a:p>
        </p:txBody>
      </p:sp>
      <p:sp>
        <p:nvSpPr>
          <p:cNvPr id="4" name="Slide Number Placeholder 3"/>
          <p:cNvSpPr>
            <a:spLocks noGrp="1"/>
          </p:cNvSpPr>
          <p:nvPr>
            <p:ph type="sldNum" sz="quarter" idx="5"/>
          </p:nvPr>
        </p:nvSpPr>
        <p:spPr/>
        <p:txBody>
          <a:bodyPr/>
          <a:lstStyle/>
          <a:p>
            <a:fld id="{95BB7168-CED0-8A48-BE88-4BE153A71758}" type="slidenum">
              <a:rPr lang="en-US" smtClean="0"/>
              <a:t>13</a:t>
            </a:fld>
            <a:endParaRPr lang="en-US"/>
          </a:p>
        </p:txBody>
      </p:sp>
    </p:spTree>
    <p:extLst>
      <p:ext uri="{BB962C8B-B14F-4D97-AF65-F5344CB8AC3E}">
        <p14:creationId xmlns:p14="http://schemas.microsoft.com/office/powerpoint/2010/main" val="2683538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PLS Resource resource provides guidance around personalised learning and support and was created alongside the review of the standards in 2015.</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Australian Government Initial Response to the Standards in 2015 noted “The Standards do not state requirements of individual learning plans. Decisions on how to develop individual learning plans and the process of consultation lie with education providers and education authorities.”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Final Report – 2015 Review of the DSE Notes: “The Standards do not address in detail what the requirements of consultation are, nor provide guidance on individualised or personalised learning plans” additionally that “Providing further guidance may support a more consistent experience and outcome across different contexts.” pg.9</a:t>
            </a:r>
          </a:p>
          <a:p>
            <a:pPr marL="628650" lvl="1" indent="-171450">
              <a:buFont typeface="Arial" panose="020B0604020202020204" pitchFamily="34" charset="0"/>
              <a:buChar char="•"/>
            </a:pPr>
            <a:r>
              <a:rPr lang="en-AU" dirty="0"/>
              <a:t>“In particular, two areas of the Standards have drawn criticism for being insufficiently precise; what constitutes appropriate "consultation" under the Standards, and what is required of an ILP (ILPs are a common product of jurisdictional policy intended to implement the Standards).” pg.39</a:t>
            </a:r>
          </a:p>
        </p:txBody>
      </p:sp>
      <p:sp>
        <p:nvSpPr>
          <p:cNvPr id="4" name="Slide Number Placeholder 3"/>
          <p:cNvSpPr>
            <a:spLocks noGrp="1"/>
          </p:cNvSpPr>
          <p:nvPr>
            <p:ph type="sldNum" sz="quarter" idx="5"/>
          </p:nvPr>
        </p:nvSpPr>
        <p:spPr/>
        <p:txBody>
          <a:bodyPr/>
          <a:lstStyle/>
          <a:p>
            <a:fld id="{95BB7168-CED0-8A48-BE88-4BE153A71758}" type="slidenum">
              <a:rPr lang="en-US" smtClean="0"/>
              <a:t>14</a:t>
            </a:fld>
            <a:endParaRPr lang="en-US"/>
          </a:p>
        </p:txBody>
      </p:sp>
    </p:spTree>
    <p:extLst>
      <p:ext uri="{BB962C8B-B14F-4D97-AF65-F5344CB8AC3E}">
        <p14:creationId xmlns:p14="http://schemas.microsoft.com/office/powerpoint/2010/main" val="130080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If you’re any good at maths you’ll see these don’t add up to 100%, the numbers have been rounded for simplicity</a:t>
            </a:r>
          </a:p>
          <a:p>
            <a:endParaRPr lang="en-AU" baseline="0" dirty="0"/>
          </a:p>
          <a:p>
            <a:r>
              <a:rPr lang="en-AU" baseline="0" dirty="0"/>
              <a:t>Optional: Can cause academics to become overwhelmed if they are seeing particular diagnosis and have unconscious bias or start to create an image of this student before they have even met them i.e. DID which may not be severe vs Anxiety where a student could have a severe case an be taken less seriously.</a:t>
            </a:r>
          </a:p>
          <a:p>
            <a:endParaRPr lang="en-AU" baseline="0" dirty="0"/>
          </a:p>
          <a:p>
            <a:r>
              <a:rPr lang="en-AU" baseline="0" dirty="0"/>
              <a:t>Required: Gives a good overview of the disability and may actually help </a:t>
            </a:r>
          </a:p>
          <a:p>
            <a:endParaRPr lang="en-AU" baseline="0" dirty="0"/>
          </a:p>
          <a:p>
            <a:r>
              <a:rPr lang="en-AU" baseline="0" dirty="0"/>
              <a:t>Academic staff are sometimes confused as some Plans have info and others do not. They like to have the info as they believe it assists in understanding RA’s and assisting with solutions, while others accept that it is not relevant.</a:t>
            </a:r>
          </a:p>
          <a:p>
            <a:endParaRPr lang="en-US" dirty="0"/>
          </a:p>
        </p:txBody>
      </p:sp>
      <p:sp>
        <p:nvSpPr>
          <p:cNvPr id="4" name="Slide Number Placeholder 3"/>
          <p:cNvSpPr>
            <a:spLocks noGrp="1"/>
          </p:cNvSpPr>
          <p:nvPr>
            <p:ph type="sldNum" sz="quarter" idx="5"/>
          </p:nvPr>
        </p:nvSpPr>
        <p:spPr/>
        <p:txBody>
          <a:bodyPr/>
          <a:lstStyle/>
          <a:p>
            <a:fld id="{95BB7168-CED0-8A48-BE88-4BE153A71758}" type="slidenum">
              <a:rPr lang="en-US" smtClean="0"/>
              <a:t>15</a:t>
            </a:fld>
            <a:endParaRPr lang="en-US"/>
          </a:p>
        </p:txBody>
      </p:sp>
    </p:spTree>
    <p:extLst>
      <p:ext uri="{BB962C8B-B14F-4D97-AF65-F5344CB8AC3E}">
        <p14:creationId xmlns:p14="http://schemas.microsoft.com/office/powerpoint/2010/main" val="242246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previous years negative and positive feedback</a:t>
            </a:r>
          </a:p>
          <a:p>
            <a:r>
              <a:rPr lang="en-US" dirty="0"/>
              <a:t>Feedback collates over several years at UNSW, UTS and USYD</a:t>
            </a:r>
          </a:p>
        </p:txBody>
      </p:sp>
      <p:sp>
        <p:nvSpPr>
          <p:cNvPr id="4" name="Slide Number Placeholder 3"/>
          <p:cNvSpPr>
            <a:spLocks noGrp="1"/>
          </p:cNvSpPr>
          <p:nvPr>
            <p:ph type="sldNum" sz="quarter" idx="10"/>
          </p:nvPr>
        </p:nvSpPr>
        <p:spPr/>
        <p:txBody>
          <a:bodyPr/>
          <a:lstStyle/>
          <a:p>
            <a:fld id="{95BB7168-CED0-8A48-BE88-4BE153A71758}" type="slidenum">
              <a:rPr lang="en-US" smtClean="0"/>
              <a:t>16</a:t>
            </a:fld>
            <a:endParaRPr lang="en-US"/>
          </a:p>
        </p:txBody>
      </p:sp>
    </p:spTree>
    <p:extLst>
      <p:ext uri="{BB962C8B-B14F-4D97-AF65-F5344CB8AC3E}">
        <p14:creationId xmlns:p14="http://schemas.microsoft.com/office/powerpoint/2010/main" val="136304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Previous workflow model proposed in 2012:</a:t>
            </a:r>
          </a:p>
          <a:p>
            <a:pPr marL="171450" indent="-171450">
              <a:buFont typeface="Arial" panose="020B0604020202020204" pitchFamily="34" charset="0"/>
              <a:buChar char="•"/>
            </a:pPr>
            <a:r>
              <a:rPr lang="en-AU" sz="1200" dirty="0"/>
              <a:t>Information recorded in central system by Disability Advisor</a:t>
            </a:r>
          </a:p>
          <a:p>
            <a:pPr marL="171450" indent="-171450">
              <a:buFont typeface="Arial" panose="020B0604020202020204" pitchFamily="34" charset="0"/>
              <a:buChar char="•"/>
            </a:pPr>
            <a:r>
              <a:rPr lang="en-AU" sz="1200" dirty="0"/>
              <a:t>Student accesses system which brings up names of units and coordinators and can nominate who the Plan is sent to.</a:t>
            </a:r>
          </a:p>
          <a:p>
            <a:pPr marL="171450" indent="-171450">
              <a:buFont typeface="Arial" panose="020B0604020202020204" pitchFamily="34" charset="0"/>
              <a:buChar char="•"/>
            </a:pPr>
            <a:r>
              <a:rPr lang="en-AU" sz="1200" dirty="0"/>
              <a:t>Academic coordinators receive notification and have to acknowledge within a time frame. Student automatically notified of acknowledgement.</a:t>
            </a:r>
          </a:p>
          <a:p>
            <a:pPr marL="171450" indent="-171450">
              <a:buFont typeface="Arial" panose="020B0604020202020204" pitchFamily="34" charset="0"/>
              <a:buChar char="•"/>
            </a:pPr>
            <a:r>
              <a:rPr lang="en-AU" sz="1200" dirty="0"/>
              <a:t>If not acknowledged an alert is sent to their manager or Disability Advisor.</a:t>
            </a:r>
          </a:p>
          <a:p>
            <a:pPr marL="171450" indent="-171450">
              <a:buFont typeface="Arial" panose="020B0604020202020204" pitchFamily="34" charset="0"/>
              <a:buChar char="•"/>
            </a:pPr>
            <a:r>
              <a:rPr lang="en-AU" sz="1200" dirty="0"/>
              <a:t>System can communicate with other areas of university – exams, Library, parking etc as needed.</a:t>
            </a:r>
          </a:p>
          <a:p>
            <a:endParaRPr lang="en-US" dirty="0"/>
          </a:p>
        </p:txBody>
      </p:sp>
      <p:sp>
        <p:nvSpPr>
          <p:cNvPr id="4" name="Slide Number Placeholder 3"/>
          <p:cNvSpPr>
            <a:spLocks noGrp="1"/>
          </p:cNvSpPr>
          <p:nvPr>
            <p:ph type="sldNum" sz="quarter" idx="10"/>
          </p:nvPr>
        </p:nvSpPr>
        <p:spPr/>
        <p:txBody>
          <a:bodyPr/>
          <a:lstStyle/>
          <a:p>
            <a:fld id="{95BB7168-CED0-8A48-BE88-4BE153A71758}" type="slidenum">
              <a:rPr lang="en-US" smtClean="0"/>
              <a:t>17</a:t>
            </a:fld>
            <a:endParaRPr lang="en-US"/>
          </a:p>
        </p:txBody>
      </p:sp>
    </p:spTree>
    <p:extLst>
      <p:ext uri="{BB962C8B-B14F-4D97-AF65-F5344CB8AC3E}">
        <p14:creationId xmlns:p14="http://schemas.microsoft.com/office/powerpoint/2010/main" val="147947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B7168-CED0-8A48-BE88-4BE153A71758}" type="slidenum">
              <a:rPr lang="en-US" smtClean="0"/>
              <a:t>18</a:t>
            </a:fld>
            <a:endParaRPr lang="en-US"/>
          </a:p>
        </p:txBody>
      </p:sp>
    </p:spTree>
    <p:extLst>
      <p:ext uri="{BB962C8B-B14F-4D97-AF65-F5344CB8AC3E}">
        <p14:creationId xmlns:p14="http://schemas.microsoft.com/office/powerpoint/2010/main" val="249882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B7168-CED0-8A48-BE88-4BE153A71758}" type="slidenum">
              <a:rPr lang="en-US" smtClean="0"/>
              <a:t>19</a:t>
            </a:fld>
            <a:endParaRPr lang="en-US"/>
          </a:p>
        </p:txBody>
      </p:sp>
    </p:spTree>
    <p:extLst>
      <p:ext uri="{BB962C8B-B14F-4D97-AF65-F5344CB8AC3E}">
        <p14:creationId xmlns:p14="http://schemas.microsoft.com/office/powerpoint/2010/main" val="296119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information will be shared in a de-identified manner</a:t>
            </a:r>
          </a:p>
          <a:p>
            <a:r>
              <a:rPr lang="en-US" dirty="0"/>
              <a:t>The purpose of sharing this information is not to rate ourselves against a norm but to share different processes and hopefully develop on our own practice as needed – each institution is different in staff, students, funding, campuses etc. so there is certainly no best single way to create and work with academic plans.</a:t>
            </a:r>
          </a:p>
          <a:p>
            <a:endParaRPr lang="en-US" dirty="0"/>
          </a:p>
        </p:txBody>
      </p:sp>
      <p:sp>
        <p:nvSpPr>
          <p:cNvPr id="4" name="Slide Number Placeholder 3"/>
          <p:cNvSpPr>
            <a:spLocks noGrp="1"/>
          </p:cNvSpPr>
          <p:nvPr>
            <p:ph type="sldNum" sz="quarter" idx="10"/>
          </p:nvPr>
        </p:nvSpPr>
        <p:spPr/>
        <p:txBody>
          <a:bodyPr/>
          <a:lstStyle/>
          <a:p>
            <a:fld id="{95BB7168-CED0-8A48-BE88-4BE153A71758}" type="slidenum">
              <a:rPr lang="en-US" smtClean="0"/>
              <a:t>3</a:t>
            </a:fld>
            <a:endParaRPr lang="en-US"/>
          </a:p>
        </p:txBody>
      </p:sp>
    </p:spTree>
    <p:extLst>
      <p:ext uri="{BB962C8B-B14F-4D97-AF65-F5344CB8AC3E}">
        <p14:creationId xmlns:p14="http://schemas.microsoft.com/office/powerpoint/2010/main" val="186726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away you’ll notice an increase in the number of institutions using plans</a:t>
            </a:r>
          </a:p>
          <a:p>
            <a:r>
              <a:rPr lang="en-US" dirty="0"/>
              <a:t>List some of the reasons behind why people are using plans:</a:t>
            </a:r>
          </a:p>
          <a:p>
            <a:r>
              <a:rPr lang="en-US" dirty="0"/>
              <a:t>Streamlines the services and adds consistency to adjustments</a:t>
            </a:r>
          </a:p>
          <a:p>
            <a:r>
              <a:rPr lang="en-US" dirty="0"/>
              <a:t>Promote student independence</a:t>
            </a:r>
          </a:p>
          <a:p>
            <a:endParaRPr lang="en-US" dirty="0"/>
          </a:p>
          <a:p>
            <a:r>
              <a:rPr lang="en-US" dirty="0"/>
              <a:t>Large</a:t>
            </a:r>
            <a:r>
              <a:rPr lang="en-US" baseline="0" dirty="0"/>
              <a:t> response from Universities</a:t>
            </a:r>
          </a:p>
          <a:p>
            <a:r>
              <a:rPr lang="en-US" baseline="0" dirty="0"/>
              <a:t>Decrease in TAFE could be due to the amalgamation of Individual TAFEs into ‘ONE TAFE’</a:t>
            </a:r>
          </a:p>
          <a:p>
            <a:r>
              <a:rPr lang="en-US" baseline="0" dirty="0"/>
              <a:t>Shift towards using Academic Plans</a:t>
            </a:r>
          </a:p>
          <a:p>
            <a:endParaRPr lang="en-US" baseline="0" dirty="0"/>
          </a:p>
        </p:txBody>
      </p:sp>
      <p:sp>
        <p:nvSpPr>
          <p:cNvPr id="4" name="Slide Number Placeholder 3"/>
          <p:cNvSpPr>
            <a:spLocks noGrp="1"/>
          </p:cNvSpPr>
          <p:nvPr>
            <p:ph type="sldNum" sz="quarter" idx="10"/>
          </p:nvPr>
        </p:nvSpPr>
        <p:spPr/>
        <p:txBody>
          <a:bodyPr/>
          <a:lstStyle/>
          <a:p>
            <a:fld id="{95BB7168-CED0-8A48-BE88-4BE153A71758}" type="slidenum">
              <a:rPr lang="en-US" smtClean="0"/>
              <a:t>4</a:t>
            </a:fld>
            <a:endParaRPr lang="en-US"/>
          </a:p>
        </p:txBody>
      </p:sp>
    </p:spTree>
    <p:extLst>
      <p:ext uri="{BB962C8B-B14F-4D97-AF65-F5344CB8AC3E}">
        <p14:creationId xmlns:p14="http://schemas.microsoft.com/office/powerpoint/2010/main" val="298263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shows increase in title of ‘Learning Access Plans’ from 18% in 2012  to 26% in 2018</a:t>
            </a:r>
          </a:p>
        </p:txBody>
      </p:sp>
      <p:sp>
        <p:nvSpPr>
          <p:cNvPr id="4" name="Slide Number Placeholder 3"/>
          <p:cNvSpPr>
            <a:spLocks noGrp="1"/>
          </p:cNvSpPr>
          <p:nvPr>
            <p:ph type="sldNum" sz="quarter" idx="10"/>
          </p:nvPr>
        </p:nvSpPr>
        <p:spPr/>
        <p:txBody>
          <a:bodyPr/>
          <a:lstStyle/>
          <a:p>
            <a:fld id="{95BB7168-CED0-8A48-BE88-4BE153A71758}" type="slidenum">
              <a:rPr lang="en-US" smtClean="0"/>
              <a:t>5</a:t>
            </a:fld>
            <a:endParaRPr lang="en-US"/>
          </a:p>
        </p:txBody>
      </p:sp>
    </p:spTree>
    <p:extLst>
      <p:ext uri="{BB962C8B-B14F-4D97-AF65-F5344CB8AC3E}">
        <p14:creationId xmlns:p14="http://schemas.microsoft.com/office/powerpoint/2010/main" val="255806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language</a:t>
            </a:r>
          </a:p>
          <a:p>
            <a:r>
              <a:rPr lang="en-US" baseline="0" dirty="0"/>
              <a:t>Of the ‘Other’ category plan titles varied from:</a:t>
            </a:r>
          </a:p>
          <a:p>
            <a:pPr marL="171450" indent="-171450">
              <a:buFont typeface="Arial"/>
              <a:buChar char="•"/>
            </a:pPr>
            <a:r>
              <a:rPr lang="en-US" sz="1200" b="0" i="0" u="none" strike="noStrike" kern="1200" dirty="0">
                <a:solidFill>
                  <a:schemeClr val="tx1"/>
                </a:solidFill>
                <a:effectLst/>
                <a:latin typeface="+mn-lt"/>
                <a:ea typeface="+mn-ea"/>
                <a:cs typeface="+mn-cs"/>
              </a:rPr>
              <a:t>Statement of Reasonable Adjustment</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Individual Education Access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Education Access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Learning Support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Study Access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Education Inclusion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Disability Access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EQAL</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Service Plan for Reasonable Adjustment</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Student Access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Letter of Support</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Inclusive Teaching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Academic Adjustment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Disability Service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Academic Integration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Reasonable Adjustments Document</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Equitable Learning Plan</a:t>
            </a:r>
            <a:r>
              <a:rPr lang="en-US" dirty="0"/>
              <a:t> </a:t>
            </a:r>
          </a:p>
          <a:p>
            <a:pPr marL="171450" indent="-171450">
              <a:buFont typeface="Arial"/>
              <a:buChar char="•"/>
            </a:pPr>
            <a:r>
              <a:rPr lang="en-US" sz="1200" b="0" i="0" u="none" strike="noStrike" kern="1200" dirty="0">
                <a:solidFill>
                  <a:schemeClr val="tx1"/>
                </a:solidFill>
                <a:effectLst/>
                <a:latin typeface="+mn-lt"/>
                <a:ea typeface="+mn-ea"/>
                <a:cs typeface="+mn-cs"/>
              </a:rPr>
              <a:t>Academic Plan</a:t>
            </a:r>
            <a:r>
              <a:rPr lang="en-US" dirty="0"/>
              <a:t> </a:t>
            </a:r>
          </a:p>
          <a:p>
            <a:endParaRPr lang="en-US" dirty="0"/>
          </a:p>
        </p:txBody>
      </p:sp>
      <p:sp>
        <p:nvSpPr>
          <p:cNvPr id="4" name="Slide Number Placeholder 3"/>
          <p:cNvSpPr>
            <a:spLocks noGrp="1"/>
          </p:cNvSpPr>
          <p:nvPr>
            <p:ph type="sldNum" sz="quarter" idx="10"/>
          </p:nvPr>
        </p:nvSpPr>
        <p:spPr/>
        <p:txBody>
          <a:bodyPr/>
          <a:lstStyle/>
          <a:p>
            <a:fld id="{95BB7168-CED0-8A48-BE88-4BE153A71758}" type="slidenum">
              <a:rPr lang="en-US" smtClean="0"/>
              <a:t>6</a:t>
            </a:fld>
            <a:endParaRPr lang="en-US"/>
          </a:p>
        </p:txBody>
      </p:sp>
    </p:spTree>
    <p:extLst>
      <p:ext uri="{BB962C8B-B14F-4D97-AF65-F5344CB8AC3E}">
        <p14:creationId xmlns:p14="http://schemas.microsoft.com/office/powerpoint/2010/main" val="238337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Having the course coordinators review the plan gives them time to address non-standard adjustments, means the student should read over the plan in its entirety.</a:t>
            </a:r>
          </a:p>
          <a:p>
            <a:endParaRPr lang="en-US" dirty="0"/>
          </a:p>
          <a:p>
            <a:r>
              <a:rPr lang="en-US" dirty="0"/>
              <a:t>4. While no appointment is required students are welcome to have these. Approval in this instance is done by DSO, Manager and finally sent to student to approve. In this circumstance it is also the students responsibility to distribute the plan for in-class assessments, final exam adjustments are still managed by exams office.</a:t>
            </a:r>
          </a:p>
          <a:p>
            <a:endParaRPr lang="en-US" dirty="0"/>
          </a:p>
          <a:p>
            <a:r>
              <a:rPr lang="en-US" dirty="0"/>
              <a:t>5. This is due to change and at an institution which has recently hired a DLO to review the process</a:t>
            </a:r>
          </a:p>
        </p:txBody>
      </p:sp>
      <p:sp>
        <p:nvSpPr>
          <p:cNvPr id="4" name="Slide Number Placeholder 3"/>
          <p:cNvSpPr>
            <a:spLocks noGrp="1"/>
          </p:cNvSpPr>
          <p:nvPr>
            <p:ph type="sldNum" sz="quarter" idx="5"/>
          </p:nvPr>
        </p:nvSpPr>
        <p:spPr/>
        <p:txBody>
          <a:bodyPr/>
          <a:lstStyle/>
          <a:p>
            <a:fld id="{95BB7168-CED0-8A48-BE88-4BE153A71758}" type="slidenum">
              <a:rPr lang="en-US" smtClean="0"/>
              <a:t>8</a:t>
            </a:fld>
            <a:endParaRPr lang="en-US"/>
          </a:p>
        </p:txBody>
      </p:sp>
    </p:spTree>
    <p:extLst>
      <p:ext uri="{BB962C8B-B14F-4D97-AF65-F5344CB8AC3E}">
        <p14:creationId xmlns:p14="http://schemas.microsoft.com/office/powerpoint/2010/main" val="83140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for variation:</a:t>
            </a:r>
          </a:p>
          <a:p>
            <a:r>
              <a:rPr lang="en-US" dirty="0"/>
              <a:t>Student conditions may either be stable or fluctuating</a:t>
            </a:r>
          </a:p>
          <a:p>
            <a:r>
              <a:rPr lang="en-US" dirty="0"/>
              <a:t>Student with complex conditions or high needs</a:t>
            </a:r>
          </a:p>
          <a:p>
            <a:r>
              <a:rPr lang="en-US" dirty="0"/>
              <a:t>Reviews are considered good practice</a:t>
            </a:r>
          </a:p>
          <a:p>
            <a:r>
              <a:rPr lang="en-US" dirty="0"/>
              <a:t>Students develop new conditions or current conditions/condition management (medication, hospital visits etc.) may change</a:t>
            </a:r>
          </a:p>
          <a:p>
            <a:endParaRPr lang="en-US" dirty="0"/>
          </a:p>
          <a:p>
            <a:r>
              <a:rPr lang="en-US" dirty="0"/>
              <a:t>Long review dates:</a:t>
            </a:r>
          </a:p>
          <a:p>
            <a:r>
              <a:rPr lang="en-US" dirty="0"/>
              <a:t>Common issue for multiple year plans is that </a:t>
            </a:r>
            <a:r>
              <a:rPr lang="en-AU" dirty="0"/>
              <a:t>when other areas of the plan are out of date or types of adjustments offered are modified these ones need to be updated. Many things change over the course of study and areas that are not covered in earlier years such as work integrated learning and placements require a modification anyway.</a:t>
            </a:r>
          </a:p>
          <a:p>
            <a:endParaRPr lang="en-AU" dirty="0"/>
          </a:p>
          <a:p>
            <a:r>
              <a:rPr lang="en-AU" dirty="0"/>
              <a:t>Short review dates:</a:t>
            </a:r>
          </a:p>
          <a:p>
            <a:r>
              <a:rPr lang="en-AU" dirty="0"/>
              <a:t>Short reviews (i.e. 6 months) can have implications on work load for Disability Staff</a:t>
            </a:r>
          </a:p>
          <a:p>
            <a:r>
              <a:rPr lang="en-AU" dirty="0"/>
              <a:t>Can be useful for psychological conditions which can fluctuate quite severely (considering at USYD alone &lt;70% of registered students come under this category, this is something which would need to be taken into consideration</a:t>
            </a:r>
            <a:endParaRPr lang="en-US" dirty="0"/>
          </a:p>
        </p:txBody>
      </p:sp>
      <p:sp>
        <p:nvSpPr>
          <p:cNvPr id="4" name="Slide Number Placeholder 3"/>
          <p:cNvSpPr>
            <a:spLocks noGrp="1"/>
          </p:cNvSpPr>
          <p:nvPr>
            <p:ph type="sldNum" sz="quarter" idx="5"/>
          </p:nvPr>
        </p:nvSpPr>
        <p:spPr/>
        <p:txBody>
          <a:bodyPr/>
          <a:lstStyle/>
          <a:p>
            <a:fld id="{95BB7168-CED0-8A48-BE88-4BE153A71758}" type="slidenum">
              <a:rPr lang="en-US" smtClean="0"/>
              <a:t>9</a:t>
            </a:fld>
            <a:endParaRPr lang="en-US"/>
          </a:p>
        </p:txBody>
      </p:sp>
    </p:spTree>
    <p:extLst>
      <p:ext uri="{BB962C8B-B14F-4D97-AF65-F5344CB8AC3E}">
        <p14:creationId xmlns:p14="http://schemas.microsoft.com/office/powerpoint/2010/main" val="220256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Relationship Management technology</a:t>
            </a:r>
          </a:p>
          <a:p>
            <a:r>
              <a:rPr lang="en-AU" sz="1200" b="0" i="0" u="none" strike="noStrike" kern="1200" dirty="0">
                <a:solidFill>
                  <a:schemeClr val="tx1"/>
                </a:solidFill>
                <a:effectLst/>
                <a:latin typeface="+mn-lt"/>
                <a:ea typeface="+mn-ea"/>
                <a:cs typeface="+mn-cs"/>
              </a:rPr>
              <a:t>4 - Hard copies and digital Files</a:t>
            </a:r>
            <a:r>
              <a:rPr lang="en-AU" dirty="0"/>
              <a:t> </a:t>
            </a:r>
          </a:p>
          <a:p>
            <a:r>
              <a:rPr lang="en-AU" sz="1200" b="0" i="0" u="none" strike="noStrike" kern="1200" dirty="0">
                <a:solidFill>
                  <a:schemeClr val="tx1"/>
                </a:solidFill>
                <a:effectLst/>
                <a:latin typeface="+mn-lt"/>
                <a:ea typeface="+mn-ea"/>
                <a:cs typeface="+mn-cs"/>
              </a:rPr>
              <a:t>11 - Digital files</a:t>
            </a:r>
            <a:r>
              <a:rPr lang="en-AU" dirty="0"/>
              <a:t> </a:t>
            </a:r>
          </a:p>
          <a:p>
            <a:r>
              <a:rPr lang="en-AU" sz="1200" b="0" i="0" u="none" strike="noStrike" kern="1200" dirty="0">
                <a:solidFill>
                  <a:schemeClr val="tx1"/>
                </a:solidFill>
                <a:effectLst/>
                <a:latin typeface="+mn-lt"/>
                <a:ea typeface="+mn-ea"/>
                <a:cs typeface="+mn-cs"/>
              </a:rPr>
              <a:t>23 - CRM</a:t>
            </a:r>
            <a:r>
              <a:rPr lang="en-AU" dirty="0"/>
              <a:t> </a:t>
            </a:r>
          </a:p>
          <a:p>
            <a:r>
              <a:rPr lang="en-AU" sz="1200" b="0" i="0" u="none" strike="noStrike" kern="1200" dirty="0">
                <a:solidFill>
                  <a:schemeClr val="tx1"/>
                </a:solidFill>
                <a:effectLst/>
                <a:latin typeface="+mn-lt"/>
                <a:ea typeface="+mn-ea"/>
                <a:cs typeface="+mn-cs"/>
              </a:rPr>
              <a:t>3 – Other</a:t>
            </a:r>
          </a:p>
          <a:p>
            <a:endParaRPr lang="en-AU" sz="1200" b="0" i="0" u="none" strike="noStrike" kern="1200" dirty="0">
              <a:solidFill>
                <a:schemeClr val="tx1"/>
              </a:solidFill>
              <a:effectLst/>
              <a:latin typeface="+mn-lt"/>
              <a:ea typeface="+mn-ea"/>
              <a:cs typeface="+mn-cs"/>
            </a:endParaRPr>
          </a:p>
          <a:p>
            <a:r>
              <a:rPr lang="en-AU" sz="1200" b="0" i="0" u="none" strike="noStrike" kern="1200" dirty="0">
                <a:solidFill>
                  <a:schemeClr val="tx1"/>
                </a:solidFill>
                <a:effectLst/>
                <a:latin typeface="+mn-lt"/>
                <a:ea typeface="+mn-ea"/>
                <a:cs typeface="+mn-cs"/>
              </a:rPr>
              <a:t>Some of the other circumstances are combinations that don’t fit into the above i.e. hard copies and CRM or Digital files and CRM.</a:t>
            </a:r>
          </a:p>
        </p:txBody>
      </p:sp>
      <p:sp>
        <p:nvSpPr>
          <p:cNvPr id="4" name="Slide Number Placeholder 3"/>
          <p:cNvSpPr>
            <a:spLocks noGrp="1"/>
          </p:cNvSpPr>
          <p:nvPr>
            <p:ph type="sldNum" sz="quarter" idx="5"/>
          </p:nvPr>
        </p:nvSpPr>
        <p:spPr/>
        <p:txBody>
          <a:bodyPr/>
          <a:lstStyle/>
          <a:p>
            <a:fld id="{95BB7168-CED0-8A48-BE88-4BE153A71758}" type="slidenum">
              <a:rPr lang="en-US" smtClean="0"/>
              <a:t>10</a:t>
            </a:fld>
            <a:endParaRPr lang="en-US"/>
          </a:p>
        </p:txBody>
      </p:sp>
    </p:spTree>
    <p:extLst>
      <p:ext uri="{BB962C8B-B14F-4D97-AF65-F5344CB8AC3E}">
        <p14:creationId xmlns:p14="http://schemas.microsoft.com/office/powerpoint/2010/main" val="99276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from 2012 – 2018:</a:t>
            </a:r>
          </a:p>
          <a:p>
            <a:r>
              <a:rPr lang="en-US" dirty="0"/>
              <a:t>Overall increase in student distributing plans and CRM distribution</a:t>
            </a:r>
          </a:p>
          <a:p>
            <a:r>
              <a:rPr lang="en-US" dirty="0"/>
              <a:t>Decrease in faculty distributing</a:t>
            </a:r>
          </a:p>
          <a:p>
            <a:r>
              <a:rPr lang="en-US" dirty="0"/>
              <a:t>Similar outcome of DS and other methods of distribution</a:t>
            </a:r>
          </a:p>
          <a:p>
            <a:endParaRPr lang="en-US" dirty="0"/>
          </a:p>
          <a:p>
            <a:r>
              <a:rPr lang="en-US" dirty="0"/>
              <a:t>Student oriented:</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This category also includes onerous on student with possibility for DS to communicate if needed.</a:t>
            </a:r>
          </a:p>
          <a:p>
            <a:r>
              <a:rPr lang="en-AU" dirty="0"/>
              <a:t>Enhancing independence, self-determination and enabling self-management strategies where possible</a:t>
            </a:r>
          </a:p>
          <a:p>
            <a:r>
              <a:rPr lang="en-AU" dirty="0"/>
              <a:t>Feedback by Academic staff that students rarely pass the Plan on.</a:t>
            </a:r>
          </a:p>
          <a:p>
            <a:endParaRPr lang="en-AU" dirty="0"/>
          </a:p>
          <a:p>
            <a:r>
              <a:rPr lang="en-AU" dirty="0"/>
              <a:t>Other includes:</a:t>
            </a:r>
          </a:p>
          <a:p>
            <a:pPr marL="171450" indent="-171450">
              <a:buFont typeface="Arial" panose="020B0604020202020204" pitchFamily="34" charset="0"/>
              <a:buChar char="•"/>
            </a:pPr>
            <a:r>
              <a:rPr lang="en-AU" dirty="0"/>
              <a:t>DS staff initially send out the plan, then subsequent semesters it is the students responsibility to complete this</a:t>
            </a:r>
          </a:p>
          <a:p>
            <a:pPr marL="171450" indent="-171450">
              <a:buFont typeface="Arial" panose="020B0604020202020204" pitchFamily="34" charset="0"/>
              <a:buChar char="•"/>
            </a:pPr>
            <a:r>
              <a:rPr lang="en-AU" dirty="0"/>
              <a:t>No plans exist</a:t>
            </a:r>
          </a:p>
          <a:p>
            <a:pPr marL="171450" indent="-171450">
              <a:buFont typeface="Arial" panose="020B0604020202020204" pitchFamily="34" charset="0"/>
              <a:buChar char="•"/>
            </a:pPr>
            <a:r>
              <a:rPr lang="en-AU" dirty="0"/>
              <a:t>Student encourage to email the plan out, DS staff to email out if student gives permission</a:t>
            </a:r>
          </a:p>
          <a:p>
            <a:pPr marL="171450" indent="-171450">
              <a:buFont typeface="Arial" panose="020B0604020202020204" pitchFamily="34" charset="0"/>
              <a:buChar char="•"/>
            </a:pPr>
            <a:r>
              <a:rPr lang="en-AU" dirty="0"/>
              <a:t>Plan given to student to email faculty and ensure adjustments are in place, if they are not able to do this then DS staff can advocate on their behalf</a:t>
            </a:r>
          </a:p>
          <a:p>
            <a:pPr marL="171450" indent="-171450">
              <a:buFont typeface="Arial" panose="020B0604020202020204" pitchFamily="34" charset="0"/>
              <a:buChar char="•"/>
            </a:pPr>
            <a:r>
              <a:rPr lang="en-AU" dirty="0"/>
              <a:t>Student and DS staff sending the faculty</a:t>
            </a:r>
          </a:p>
          <a:p>
            <a:endParaRPr lang="en-AU" dirty="0"/>
          </a:p>
          <a:p>
            <a:endParaRPr lang="en-AU" dirty="0"/>
          </a:p>
          <a:p>
            <a:endParaRPr lang="en-US" dirty="0"/>
          </a:p>
        </p:txBody>
      </p:sp>
      <p:sp>
        <p:nvSpPr>
          <p:cNvPr id="4" name="Slide Number Placeholder 3"/>
          <p:cNvSpPr>
            <a:spLocks noGrp="1"/>
          </p:cNvSpPr>
          <p:nvPr>
            <p:ph type="sldNum" sz="quarter" idx="5"/>
          </p:nvPr>
        </p:nvSpPr>
        <p:spPr/>
        <p:txBody>
          <a:bodyPr/>
          <a:lstStyle/>
          <a:p>
            <a:fld id="{95BB7168-CED0-8A48-BE88-4BE153A71758}" type="slidenum">
              <a:rPr lang="en-US" smtClean="0"/>
              <a:t>11</a:t>
            </a:fld>
            <a:endParaRPr lang="en-US"/>
          </a:p>
        </p:txBody>
      </p:sp>
    </p:spTree>
    <p:extLst>
      <p:ext uri="{BB962C8B-B14F-4D97-AF65-F5344CB8AC3E}">
        <p14:creationId xmlns:p14="http://schemas.microsoft.com/office/powerpoint/2010/main" val="1635262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pic>
        <p:nvPicPr>
          <p:cNvPr id="11" name="Picture 10" descr="PPT Template_widescreen_background file_red.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4" name="Picture Placeholder 13"/>
          <p:cNvSpPr>
            <a:spLocks noGrp="1"/>
          </p:cNvSpPr>
          <p:nvPr>
            <p:ph type="pic" sz="quarter" idx="12"/>
          </p:nvPr>
        </p:nvSpPr>
        <p:spPr>
          <a:xfrm>
            <a:off x="4587876" y="0"/>
            <a:ext cx="4556125" cy="5143500"/>
          </a:xfrm>
          <a:solidFill>
            <a:schemeClr val="bg1">
              <a:lumMod val="85000"/>
            </a:schemeClr>
          </a:solidFill>
        </p:spPr>
        <p:txBody>
          <a:bodyPr rtlCol="0" anchor="ctr">
            <a:normAutofit/>
          </a:bodyPr>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7611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49788" y="314325"/>
            <a:ext cx="4030662" cy="451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630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45025" y="309563"/>
            <a:ext cx="4035425" cy="451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452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USY_MB1_PMS_1_Colour_Standar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189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742950" indent="-285750">
              <a:lnSpc>
                <a:spcPct val="90000"/>
              </a:lnSpc>
              <a:buFont typeface="Lucida Grande"/>
              <a:buChar char="–"/>
              <a:defRPr/>
            </a:lvl2pPr>
            <a:lvl3pPr>
              <a:lnSpc>
                <a:spcPct val="90000"/>
              </a:lnSpc>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06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and 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266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457200" y="1020366"/>
            <a:ext cx="4038600" cy="3097796"/>
          </a:xfrm>
        </p:spPr>
        <p:txBody>
          <a:bodyPr rtlCol="0">
            <a:normAutofit/>
          </a:bodyPr>
          <a:lstStyle>
            <a:lvl1pPr marL="0" indent="0">
              <a:buNone/>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162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457200" y="1020367"/>
            <a:ext cx="4038600" cy="3098006"/>
          </a:xfrm>
        </p:spPr>
        <p:txBody>
          <a:bodyPr rtlCol="0">
            <a:normAutofit/>
          </a:bodyPr>
          <a:lstStyle>
            <a:lvl1pPr marL="0" indent="0">
              <a:buNone/>
              <a:defRPr/>
            </a:lvl1p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597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57200" y="1020367"/>
            <a:ext cx="4038600" cy="3098006"/>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8079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rtlCol="0" anchor="ctr" anchorCtr="1">
            <a:normAutofit/>
          </a:bodyPr>
          <a:lstStyle>
            <a:lvl1pPr marL="0" indent="0" algn="ctr">
              <a:buNone/>
              <a:defRPr baseline="0"/>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83189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64358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pic>
        <p:nvPicPr>
          <p:cNvPr id="11" name="Picture 10" descr="PPT Template_widescreen_background file_red.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descr="269F7152-Edit.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9682" y="0"/>
            <a:ext cx="4564318" cy="5165567"/>
          </a:xfrm>
          <a:prstGeom prst="rect">
            <a:avLst/>
          </a:prstGeom>
        </p:spPr>
      </p:pic>
      <p:sp>
        <p:nvSpPr>
          <p:cNvPr id="12"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13"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698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6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8" name="Picture 7" descr="USY_MB1_PMS_1_Colour_Reverse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025" y="4429125"/>
            <a:ext cx="15367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title"/>
          </p:nvPr>
        </p:nvSpPr>
        <p:spPr>
          <a:xfrm>
            <a:off x="381884" y="261227"/>
            <a:ext cx="8388586" cy="396568"/>
          </a:xfrm>
        </p:spPr>
        <p:txBody>
          <a:bodyPr tIns="0" anchor="t"/>
          <a:lstStyle>
            <a:lvl1pPr>
              <a:defRPr baseline="0">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1884" y="657795"/>
            <a:ext cx="8387705" cy="639366"/>
          </a:xfrm>
        </p:spPr>
        <p:txBody>
          <a:bodyPr tIns="72000"/>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Picture Placeholder 13"/>
          <p:cNvSpPr>
            <a:spLocks noGrp="1"/>
          </p:cNvSpPr>
          <p:nvPr>
            <p:ph type="pic" sz="quarter" idx="12"/>
          </p:nvPr>
        </p:nvSpPr>
        <p:spPr>
          <a:xfrm>
            <a:off x="454455" y="1350309"/>
            <a:ext cx="8226486" cy="3476622"/>
          </a:xfrm>
          <a:solidFill>
            <a:srgbClr val="D9D9D9"/>
          </a:solidFill>
        </p:spPr>
        <p:txBody>
          <a:bodyPr rtlCol="0" anchor="ctr">
            <a:normAutofit/>
          </a:bodyPr>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59162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pic>
        <p:nvPicPr>
          <p:cNvPr id="2" name="Picture 1" descr="PPT Template_widescreen_background file_charcoal.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8000"/>
          </a:xfrm>
          <a:prstGeom prst="rect">
            <a:avLst/>
          </a:prstGeom>
        </p:spPr>
      </p:pic>
      <p:sp>
        <p:nvSpPr>
          <p:cNvPr id="9" name="Title 8"/>
          <p:cNvSpPr>
            <a:spLocks noGrp="1"/>
          </p:cNvSpPr>
          <p:nvPr>
            <p:ph type="title"/>
          </p:nvPr>
        </p:nvSpPr>
        <p:spPr>
          <a:xfrm>
            <a:off x="381884" y="1348200"/>
            <a:ext cx="3948874" cy="1224574"/>
          </a:xfrm>
        </p:spPr>
        <p:txBody>
          <a:bodyPr tIns="0" anchor="t"/>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244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2" name="Picture 1" descr="PPT Template_widescreen_background file_blue.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8000"/>
          </a:xfrm>
          <a:prstGeom prst="rect">
            <a:avLst/>
          </a:prstGeom>
        </p:spPr>
      </p:pic>
      <p:sp>
        <p:nvSpPr>
          <p:cNvPr id="7" name="Title 8"/>
          <p:cNvSpPr>
            <a:spLocks noGrp="1"/>
          </p:cNvSpPr>
          <p:nvPr>
            <p:ph type="title"/>
          </p:nvPr>
        </p:nvSpPr>
        <p:spPr>
          <a:xfrm>
            <a:off x="381884" y="1348200"/>
            <a:ext cx="3948874" cy="1388445"/>
          </a:xfrm>
        </p:spPr>
        <p:txBody>
          <a:bodyPr tIns="0" anchor="t"/>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573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pic>
        <p:nvPicPr>
          <p:cNvPr id="2" name="Picture 1" descr="PPT Template_widescreen_background file_yellow.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8000"/>
          </a:xfrm>
          <a:prstGeom prst="rect">
            <a:avLst/>
          </a:prstGeom>
        </p:spPr>
      </p:pic>
      <p:sp>
        <p:nvSpPr>
          <p:cNvPr id="8" name="Title 8"/>
          <p:cNvSpPr>
            <a:spLocks noGrp="1"/>
          </p:cNvSpPr>
          <p:nvPr>
            <p:ph type="title"/>
          </p:nvPr>
        </p:nvSpPr>
        <p:spPr>
          <a:xfrm>
            <a:off x="381884" y="1348200"/>
            <a:ext cx="3948874" cy="1634252"/>
          </a:xfrm>
        </p:spPr>
        <p:txBody>
          <a:bodyPr tIns="0" anchor="t"/>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3697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Red option 3">
    <p:spTree>
      <p:nvGrpSpPr>
        <p:cNvPr id="1" name=""/>
        <p:cNvGrpSpPr/>
        <p:nvPr/>
      </p:nvGrpSpPr>
      <p:grpSpPr>
        <a:xfrm>
          <a:off x="0" y="0"/>
          <a:ext cx="0" cy="0"/>
          <a:chOff x="0" y="0"/>
          <a:chExt cx="0" cy="0"/>
        </a:xfrm>
      </p:grpSpPr>
      <p:pic>
        <p:nvPicPr>
          <p:cNvPr id="14" name="Picture 13" descr="PPT Template_widescreen_background file_red.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6" descr="Cropped images_Widescreen_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60888" y="0"/>
            <a:ext cx="4595812"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271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6" descr="Cropped images_Widescreen_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60888" y="0"/>
            <a:ext cx="4595812"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580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0"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530724" y="0"/>
            <a:ext cx="461327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861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Picture 8" descr="269F8271-Edit.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60888" y="1"/>
            <a:ext cx="4583112" cy="5143500"/>
          </a:xfrm>
          <a:prstGeom prst="rect">
            <a:avLst/>
          </a:prstGeom>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861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9" name="Picture 8" descr="PPT Template_widescreen_background file_red.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545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7" descr="USY_MB1_PMS_1_Colour_Standar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icture Placeholder 13"/>
          <p:cNvSpPr>
            <a:spLocks noGrp="1"/>
          </p:cNvSpPr>
          <p:nvPr>
            <p:ph type="pic" sz="quarter" idx="12"/>
          </p:nvPr>
        </p:nvSpPr>
        <p:spPr>
          <a:xfrm>
            <a:off x="4645169" y="313766"/>
            <a:ext cx="4035774" cy="4513166"/>
          </a:xfrm>
          <a:solidFill>
            <a:schemeClr val="bg1">
              <a:lumMod val="85000"/>
            </a:schemeClr>
          </a:solidFill>
          <a:ln>
            <a:noFill/>
          </a:ln>
        </p:spPr>
        <p:txBody>
          <a:bodyPr rtlCol="0" anchor="ctr">
            <a:normAutofit/>
          </a:bodyPr>
          <a:lstStyle>
            <a:lvl1pPr marL="0" indent="0" algn="ctr">
              <a:buNone/>
              <a:defRPr/>
            </a:lvl1pPr>
          </a:lstStyle>
          <a:p>
            <a:pPr lvl="0"/>
            <a:r>
              <a:rPr lang="en-US" noProof="0"/>
              <a:t>Click icon to add picture</a:t>
            </a:r>
            <a:endParaRPr lang="en-US" noProof="0" dirty="0"/>
          </a:p>
        </p:txBody>
      </p:sp>
      <p:sp>
        <p:nvSpPr>
          <p:cNvPr id="11"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2"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6007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5.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45025" y="314325"/>
            <a:ext cx="4035425" cy="451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44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7313"/>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Insert slide title here… 28pt</a:t>
            </a:r>
          </a:p>
        </p:txBody>
      </p:sp>
      <p:sp>
        <p:nvSpPr>
          <p:cNvPr id="1027" name="Text Placeholder 2"/>
          <p:cNvSpPr>
            <a:spLocks noGrp="1"/>
          </p:cNvSpPr>
          <p:nvPr>
            <p:ph type="body" idx="1"/>
          </p:nvPr>
        </p:nvSpPr>
        <p:spPr bwMode="auto">
          <a:xfrm>
            <a:off x="457200" y="1019175"/>
            <a:ext cx="8229600" cy="357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Sub-heading Bold… 24pt</a:t>
            </a:r>
          </a:p>
          <a:p>
            <a:pPr lvl="0"/>
            <a:r>
              <a:rPr lang="en-US" dirty="0"/>
              <a:t>Add body copy </a:t>
            </a:r>
          </a:p>
          <a:p>
            <a:pPr lvl="0"/>
            <a:r>
              <a:rPr lang="en-US" dirty="0"/>
              <a:t>Add bullet point</a:t>
            </a:r>
          </a:p>
          <a:p>
            <a:pPr lvl="0"/>
            <a:r>
              <a:rPr lang="en-US" dirty="0"/>
              <a:t>Add bullet point</a:t>
            </a:r>
          </a:p>
        </p:txBody>
      </p:sp>
      <p:sp>
        <p:nvSpPr>
          <p:cNvPr id="11" name="Date Placeholder 3"/>
          <p:cNvSpPr txBox="1">
            <a:spLocks/>
          </p:cNvSpPr>
          <p:nvPr/>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t>The University of Sydney</a:t>
            </a:r>
          </a:p>
        </p:txBody>
      </p:sp>
      <p:sp>
        <p:nvSpPr>
          <p:cNvPr id="12" name="Slide Number Placeholder 5"/>
          <p:cNvSpPr txBox="1">
            <a:spLocks/>
          </p:cNvSpPr>
          <p:nvPr/>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Page </a:t>
            </a:r>
            <a:fld id="{17B45C2B-5911-204A-99D5-05E77B133151}"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51" r:id="rId5"/>
    <p:sldLayoutId id="2147483752" r:id="rId6"/>
    <p:sldLayoutId id="2147483741" r:id="rId7"/>
    <p:sldLayoutId id="2147483742" r:id="rId8"/>
    <p:sldLayoutId id="2147483743" r:id="rId9"/>
    <p:sldLayoutId id="2147483744" r:id="rId10"/>
    <p:sldLayoutId id="2147483745" r:id="rId11"/>
    <p:sldLayoutId id="2147483746"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47" r:id="rId21"/>
    <p:sldLayoutId id="2147483748" r:id="rId22"/>
    <p:sldLayoutId id="2147483749" r:id="rId23"/>
    <p:sldLayoutId id="2147483750" r:id="rId2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0" eaLnBrk="1" fontAlgn="base" hangingPunct="1">
        <a:spcBef>
          <a:spcPct val="0"/>
        </a:spcBef>
        <a:spcAft>
          <a:spcPct val="0"/>
        </a:spcAft>
        <a:defRPr sz="2800" b="1" kern="1200">
          <a:solidFill>
            <a:schemeClr val="accent1"/>
          </a:solidFill>
          <a:latin typeface="Tw Cen MT"/>
          <a:ea typeface="ＭＳ Ｐゴシック" charset="0"/>
          <a:cs typeface="Tw Cen MT"/>
        </a:defRPr>
      </a:lvl1pPr>
      <a:lvl2pPr algn="l" defTabSz="457200" rtl="0" eaLnBrk="1" fontAlgn="base" hangingPunct="1">
        <a:spcBef>
          <a:spcPct val="0"/>
        </a:spcBef>
        <a:spcAft>
          <a:spcPct val="0"/>
        </a:spcAft>
        <a:defRPr sz="2400" b="1">
          <a:solidFill>
            <a:schemeClr val="accent1"/>
          </a:solidFill>
          <a:latin typeface="Tw Cen MT" charset="0"/>
          <a:ea typeface="ＭＳ Ｐゴシック" charset="0"/>
        </a:defRPr>
      </a:lvl2pPr>
      <a:lvl3pPr algn="l" defTabSz="457200" rtl="0" eaLnBrk="1" fontAlgn="base" hangingPunct="1">
        <a:spcBef>
          <a:spcPct val="0"/>
        </a:spcBef>
        <a:spcAft>
          <a:spcPct val="0"/>
        </a:spcAft>
        <a:defRPr sz="2400" b="1">
          <a:solidFill>
            <a:schemeClr val="accent1"/>
          </a:solidFill>
          <a:latin typeface="Tw Cen MT" charset="0"/>
          <a:ea typeface="ＭＳ Ｐゴシック" charset="0"/>
        </a:defRPr>
      </a:lvl3pPr>
      <a:lvl4pPr algn="l" defTabSz="457200" rtl="0" eaLnBrk="1" fontAlgn="base" hangingPunct="1">
        <a:spcBef>
          <a:spcPct val="0"/>
        </a:spcBef>
        <a:spcAft>
          <a:spcPct val="0"/>
        </a:spcAft>
        <a:defRPr sz="2400" b="1">
          <a:solidFill>
            <a:schemeClr val="accent1"/>
          </a:solidFill>
          <a:latin typeface="Tw Cen MT" charset="0"/>
          <a:ea typeface="ＭＳ Ｐゴシック" charset="0"/>
        </a:defRPr>
      </a:lvl4pPr>
      <a:lvl5pPr algn="l" defTabSz="457200" rtl="0" eaLnBrk="1" fontAlgn="base" hangingPunct="1">
        <a:spcBef>
          <a:spcPct val="0"/>
        </a:spcBef>
        <a:spcAft>
          <a:spcPct val="0"/>
        </a:spcAft>
        <a:defRPr sz="2400" b="1">
          <a:solidFill>
            <a:schemeClr val="accent1"/>
          </a:solidFill>
          <a:latin typeface="Tw Cen MT" charset="0"/>
          <a:ea typeface="ＭＳ Ｐゴシック" charset="0"/>
        </a:defRPr>
      </a:lvl5pPr>
      <a:lvl6pPr marL="457200" algn="l" defTabSz="457200" rtl="0" eaLnBrk="1" fontAlgn="base" hangingPunct="1">
        <a:spcBef>
          <a:spcPct val="0"/>
        </a:spcBef>
        <a:spcAft>
          <a:spcPct val="0"/>
        </a:spcAft>
        <a:defRPr sz="2400" b="1">
          <a:solidFill>
            <a:schemeClr val="accent1"/>
          </a:solidFill>
          <a:latin typeface="Tw Cen MT" charset="0"/>
          <a:ea typeface="ＭＳ Ｐゴシック" charset="0"/>
        </a:defRPr>
      </a:lvl6pPr>
      <a:lvl7pPr marL="914400" algn="l" defTabSz="457200" rtl="0" eaLnBrk="1" fontAlgn="base" hangingPunct="1">
        <a:spcBef>
          <a:spcPct val="0"/>
        </a:spcBef>
        <a:spcAft>
          <a:spcPct val="0"/>
        </a:spcAft>
        <a:defRPr sz="2400" b="1">
          <a:solidFill>
            <a:schemeClr val="accent1"/>
          </a:solidFill>
          <a:latin typeface="Tw Cen MT" charset="0"/>
          <a:ea typeface="ＭＳ Ｐゴシック" charset="0"/>
        </a:defRPr>
      </a:lvl7pPr>
      <a:lvl8pPr marL="1371600" algn="l" defTabSz="457200" rtl="0" eaLnBrk="1" fontAlgn="base" hangingPunct="1">
        <a:spcBef>
          <a:spcPct val="0"/>
        </a:spcBef>
        <a:spcAft>
          <a:spcPct val="0"/>
        </a:spcAft>
        <a:defRPr sz="2400" b="1">
          <a:solidFill>
            <a:schemeClr val="accent1"/>
          </a:solidFill>
          <a:latin typeface="Tw Cen MT" charset="0"/>
          <a:ea typeface="ＭＳ Ｐゴシック" charset="0"/>
        </a:defRPr>
      </a:lvl8pPr>
      <a:lvl9pPr marL="1828800" algn="l" defTabSz="457200" rtl="0" eaLnBrk="1" fontAlgn="base" hangingPunct="1">
        <a:spcBef>
          <a:spcPct val="0"/>
        </a:spcBef>
        <a:spcAft>
          <a:spcPct val="0"/>
        </a:spcAft>
        <a:defRPr sz="2400" b="1">
          <a:solidFill>
            <a:schemeClr val="accent1"/>
          </a:solidFill>
          <a:latin typeface="Tw Cen MT" charset="0"/>
          <a:ea typeface="ＭＳ Ｐゴシック" charset="0"/>
        </a:defRPr>
      </a:lvl9pPr>
    </p:titleStyle>
    <p:bodyStyle>
      <a:lvl1pPr marL="342900" indent="-342900" algn="l" defTabSz="457200" rtl="0" eaLnBrk="1" fontAlgn="base" hangingPunct="1">
        <a:spcBef>
          <a:spcPct val="20000"/>
        </a:spcBef>
        <a:spcAft>
          <a:spcPct val="0"/>
        </a:spcAft>
        <a:buFont typeface="Lucida Grande" charset="0"/>
        <a:buChar char="–"/>
        <a:defRPr sz="2400" kern="120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AU" dirty="0"/>
              <a:t>Academic Learning Plans</a:t>
            </a:r>
            <a:r>
              <a:rPr lang="en-US" dirty="0">
                <a:ea typeface="+mj-ea"/>
              </a:rPr>
              <a:t/>
            </a:r>
            <a:br>
              <a:rPr lang="en-US" dirty="0">
                <a:ea typeface="+mj-ea"/>
              </a:rPr>
            </a:br>
            <a:r>
              <a:rPr lang="en-US" b="0" dirty="0">
                <a:solidFill>
                  <a:schemeClr val="tx1"/>
                </a:solidFill>
                <a:latin typeface="Tw Cen MT" charset="0"/>
              </a:rPr>
              <a:t>A best practice analysis</a:t>
            </a:r>
            <a:endParaRPr lang="en-US" b="0" dirty="0">
              <a:solidFill>
                <a:schemeClr val="tx1"/>
              </a:solidFill>
              <a:ea typeface="+mj-ea"/>
            </a:endParaRPr>
          </a:p>
        </p:txBody>
      </p:sp>
      <p:sp>
        <p:nvSpPr>
          <p:cNvPr id="3" name="Text Placeholder 2"/>
          <p:cNvSpPr>
            <a:spLocks noGrp="1"/>
          </p:cNvSpPr>
          <p:nvPr>
            <p:ph type="body" sz="quarter" idx="11"/>
          </p:nvPr>
        </p:nvSpPr>
        <p:spPr/>
        <p:txBody>
          <a:bodyPr rtlCol="0">
            <a:noAutofit/>
          </a:bodyPr>
          <a:lstStyle/>
          <a:p>
            <a:pPr eaLnBrk="1" fontAlgn="auto" hangingPunct="1">
              <a:spcAft>
                <a:spcPts val="0"/>
              </a:spcAft>
              <a:buFont typeface="Lucida Grande"/>
              <a:buNone/>
              <a:defRPr/>
            </a:pPr>
            <a:r>
              <a:rPr lang="en-US" b="1" dirty="0">
                <a:ea typeface="+mn-ea"/>
              </a:rPr>
              <a:t>Presented by</a:t>
            </a:r>
            <a:endParaRPr lang="en-US" dirty="0">
              <a:ea typeface="+mn-ea"/>
            </a:endParaRPr>
          </a:p>
          <a:p>
            <a:pPr eaLnBrk="1" fontAlgn="auto" hangingPunct="1">
              <a:spcAft>
                <a:spcPts val="0"/>
              </a:spcAft>
              <a:buFont typeface="Lucida Grande"/>
              <a:buNone/>
              <a:defRPr/>
            </a:pPr>
            <a:r>
              <a:rPr lang="en-US" dirty="0">
                <a:ea typeface="+mn-ea"/>
              </a:rPr>
              <a:t>Jack Crane</a:t>
            </a:r>
          </a:p>
          <a:p>
            <a:pPr eaLnBrk="1" fontAlgn="auto" hangingPunct="1">
              <a:spcAft>
                <a:spcPts val="0"/>
              </a:spcAft>
              <a:buFont typeface="Lucida Grande"/>
              <a:buNone/>
              <a:defRPr/>
            </a:pPr>
            <a:r>
              <a:rPr lang="en-US" dirty="0">
                <a:ea typeface="+mn-ea"/>
              </a:rPr>
              <a:t>Disability Services Officer</a:t>
            </a:r>
          </a:p>
          <a:p>
            <a:pPr eaLnBrk="1" fontAlgn="auto" hangingPunct="1">
              <a:spcAft>
                <a:spcPts val="0"/>
              </a:spcAft>
              <a:buFont typeface="Lucida Grande"/>
              <a:buNone/>
              <a:defRPr/>
            </a:pPr>
            <a:endParaRPr lang="en-US" dirty="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Plan storage</a:t>
            </a:r>
            <a:endParaRPr lang="en-US" dirty="0"/>
          </a:p>
        </p:txBody>
      </p:sp>
      <p:graphicFrame>
        <p:nvGraphicFramePr>
          <p:cNvPr id="5" name="Content Placeholder 4" descr="Pie graph displaying how plans are stored. In order from most common to least it is on CRM, In Digital Files, Hard copies and Digital Files and Other.">
            <a:extLst>
              <a:ext uri="{FF2B5EF4-FFF2-40B4-BE49-F238E27FC236}">
                <a16:creationId xmlns:a16="http://schemas.microsoft.com/office/drawing/2014/main" id="{16A69971-F228-7F41-A028-4DA73C1C96B4}"/>
              </a:ext>
            </a:extLst>
          </p:cNvPr>
          <p:cNvGraphicFramePr>
            <a:graphicFrameLocks noGrp="1"/>
          </p:cNvGraphicFramePr>
          <p:nvPr>
            <p:ph idx="1"/>
            <p:extLst>
              <p:ext uri="{D42A27DB-BD31-4B8C-83A1-F6EECF244321}">
                <p14:modId xmlns:p14="http://schemas.microsoft.com/office/powerpoint/2010/main" val="36490814"/>
              </p:ext>
            </p:extLst>
          </p:nvPr>
        </p:nvGraphicFramePr>
        <p:xfrm>
          <a:off x="457200" y="1019175"/>
          <a:ext cx="82296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325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Distribution of the plan</a:t>
            </a:r>
            <a:endParaRPr lang="en-US" dirty="0"/>
          </a:p>
        </p:txBody>
      </p:sp>
      <p:graphicFrame>
        <p:nvGraphicFramePr>
          <p:cNvPr id="4" name="Content Placeholder 3" descr="Pie graph showing how the plan is distrubted from most to least: Students responsible, Disability Services, Faculty, Distributed via CRM and Other.">
            <a:extLst>
              <a:ext uri="{FF2B5EF4-FFF2-40B4-BE49-F238E27FC236}">
                <a16:creationId xmlns:a16="http://schemas.microsoft.com/office/drawing/2014/main" id="{86724521-F6D8-7C4B-A684-453D398358B4}"/>
              </a:ext>
            </a:extLst>
          </p:cNvPr>
          <p:cNvGraphicFramePr>
            <a:graphicFrameLocks noGrp="1"/>
          </p:cNvGraphicFramePr>
          <p:nvPr>
            <p:ph idx="1"/>
            <p:extLst>
              <p:ext uri="{D42A27DB-BD31-4B8C-83A1-F6EECF244321}">
                <p14:modId xmlns:p14="http://schemas.microsoft.com/office/powerpoint/2010/main" val="2731513709"/>
              </p:ext>
            </p:extLst>
          </p:nvPr>
        </p:nvGraphicFramePr>
        <p:xfrm>
          <a:off x="457200" y="1019175"/>
          <a:ext cx="82296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36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Information contained (based on 24 plans)</a:t>
            </a:r>
            <a:endParaRPr lang="en-US" dirty="0"/>
          </a:p>
        </p:txBody>
      </p:sp>
      <p:graphicFrame>
        <p:nvGraphicFramePr>
          <p:cNvPr id="4" name="Content Placeholder 3" descr="This bar graph shows the difference between the 2012 survey and 2018 of what is included in the plans. Major changes and increase in legal information and decrease in disclosure and contact details.">
            <a:extLst>
              <a:ext uri="{FF2B5EF4-FFF2-40B4-BE49-F238E27FC236}">
                <a16:creationId xmlns:a16="http://schemas.microsoft.com/office/drawing/2014/main" id="{865CC4CE-F98F-9347-9062-744C244E1E3E}"/>
              </a:ext>
            </a:extLst>
          </p:cNvPr>
          <p:cNvGraphicFramePr>
            <a:graphicFrameLocks noGrp="1"/>
          </p:cNvGraphicFramePr>
          <p:nvPr>
            <p:ph idx="1"/>
            <p:extLst>
              <p:ext uri="{D42A27DB-BD31-4B8C-83A1-F6EECF244321}">
                <p14:modId xmlns:p14="http://schemas.microsoft.com/office/powerpoint/2010/main" val="569252431"/>
              </p:ext>
            </p:extLst>
          </p:nvPr>
        </p:nvGraphicFramePr>
        <p:xfrm>
          <a:off x="457200" y="1019175"/>
          <a:ext cx="82296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389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Legal information (based on 24 plans)</a:t>
            </a:r>
            <a:endParaRPr lang="en-US" dirty="0"/>
          </a:p>
        </p:txBody>
      </p:sp>
      <p:graphicFrame>
        <p:nvGraphicFramePr>
          <p:cNvPr id="4" name="Content Placeholder 3" descr="Pie graph showing how legal information is included on plans, almost 50% include no legal information with the remaining having a combination of DDA and DSE or just one noted.">
            <a:extLst>
              <a:ext uri="{FF2B5EF4-FFF2-40B4-BE49-F238E27FC236}">
                <a16:creationId xmlns:a16="http://schemas.microsoft.com/office/drawing/2014/main" id="{27A366C0-1E0F-C14F-B9AC-B87043171C96}"/>
              </a:ext>
            </a:extLst>
          </p:cNvPr>
          <p:cNvGraphicFramePr>
            <a:graphicFrameLocks noGrp="1"/>
          </p:cNvGraphicFramePr>
          <p:nvPr>
            <p:ph idx="1"/>
            <p:extLst>
              <p:ext uri="{D42A27DB-BD31-4B8C-83A1-F6EECF244321}">
                <p14:modId xmlns:p14="http://schemas.microsoft.com/office/powerpoint/2010/main" val="443951832"/>
              </p:ext>
            </p:extLst>
          </p:nvPr>
        </p:nvGraphicFramePr>
        <p:xfrm>
          <a:off x="457200" y="1019175"/>
          <a:ext cx="82296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73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Legal information </a:t>
            </a:r>
            <a:r>
              <a:rPr lang="en-US" dirty="0" err="1">
                <a:latin typeface="Tw Cen MT" charset="0"/>
              </a:rPr>
              <a:t>cont</a:t>
            </a:r>
            <a:endParaRPr lang="en-US" dirty="0"/>
          </a:p>
        </p:txBody>
      </p:sp>
      <p:sp>
        <p:nvSpPr>
          <p:cNvPr id="3" name="Content Placeholder 2">
            <a:extLst>
              <a:ext uri="{FF2B5EF4-FFF2-40B4-BE49-F238E27FC236}">
                <a16:creationId xmlns:a16="http://schemas.microsoft.com/office/drawing/2014/main" id="{44C10A18-E9A3-DF46-8597-03D141AECEE1}"/>
              </a:ext>
            </a:extLst>
          </p:cNvPr>
          <p:cNvSpPr>
            <a:spLocks noGrp="1"/>
          </p:cNvSpPr>
          <p:nvPr>
            <p:ph idx="1"/>
          </p:nvPr>
        </p:nvSpPr>
        <p:spPr/>
        <p:txBody>
          <a:bodyPr/>
          <a:lstStyle/>
          <a:p>
            <a:r>
              <a:rPr lang="en-US" dirty="0"/>
              <a:t>Review of the Disability Standards for Education (2015)</a:t>
            </a:r>
          </a:p>
          <a:p>
            <a:r>
              <a:rPr lang="en-AU" b="1" dirty="0"/>
              <a:t>Recommendation 8:</a:t>
            </a:r>
            <a:r>
              <a:rPr lang="en-AU" dirty="0"/>
              <a:t> That the Australian Government work with State and Territory governments to provide consistent guidance on best practice approaches to planning for personalised learning, including guidance on the use and content of individual learning plans (or equivalent) and the need for periodical review.</a:t>
            </a:r>
          </a:p>
          <a:p>
            <a:r>
              <a:rPr lang="en-AU" dirty="0"/>
              <a:t>Planning for Personalised Learning and Support national resource (2015)</a:t>
            </a:r>
            <a:endParaRPr lang="en-US" dirty="0"/>
          </a:p>
        </p:txBody>
      </p:sp>
    </p:spTree>
    <p:extLst>
      <p:ext uri="{BB962C8B-B14F-4D97-AF65-F5344CB8AC3E}">
        <p14:creationId xmlns:p14="http://schemas.microsoft.com/office/powerpoint/2010/main" val="297357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Disclosure (based on 24 plans)</a:t>
            </a:r>
            <a:endParaRPr lang="en-US" dirty="0"/>
          </a:p>
        </p:txBody>
      </p:sp>
      <p:sp>
        <p:nvSpPr>
          <p:cNvPr id="3" name="Content Placeholder 2"/>
          <p:cNvSpPr>
            <a:spLocks noGrp="1"/>
          </p:cNvSpPr>
          <p:nvPr>
            <p:ph idx="1"/>
          </p:nvPr>
        </p:nvSpPr>
        <p:spPr/>
        <p:txBody>
          <a:bodyPr/>
          <a:lstStyle/>
          <a:p>
            <a:pPr marL="0" indent="0" fontAlgn="auto">
              <a:spcAft>
                <a:spcPts val="0"/>
              </a:spcAft>
              <a:buNone/>
              <a:defRPr/>
            </a:pPr>
            <a:r>
              <a:rPr lang="en-US" b="1" dirty="0"/>
              <a:t>(‘12)								(‘18)</a:t>
            </a:r>
          </a:p>
          <a:p>
            <a:pPr marL="0" indent="0" fontAlgn="auto">
              <a:spcAft>
                <a:spcPts val="600"/>
              </a:spcAft>
              <a:buNone/>
              <a:defRPr/>
            </a:pPr>
            <a:r>
              <a:rPr lang="en-US" dirty="0">
                <a:solidFill>
                  <a:prstClr val="black"/>
                </a:solidFill>
              </a:rPr>
              <a:t>Optional				57%		Optional 				32%</a:t>
            </a:r>
          </a:p>
          <a:p>
            <a:pPr marL="0" indent="0" fontAlgn="auto">
              <a:spcAft>
                <a:spcPts val="600"/>
              </a:spcAft>
              <a:buNone/>
              <a:defRPr/>
            </a:pPr>
            <a:r>
              <a:rPr lang="en-US" dirty="0">
                <a:solidFill>
                  <a:prstClr val="black"/>
                </a:solidFill>
              </a:rPr>
              <a:t>Required				30%		Required 		</a:t>
            </a:r>
            <a:r>
              <a:rPr lang="en-US" dirty="0">
                <a:solidFill>
                  <a:srgbClr val="000000"/>
                </a:solidFill>
              </a:rPr>
              <a:t>		41%</a:t>
            </a:r>
          </a:p>
          <a:p>
            <a:pPr marL="0" indent="0" fontAlgn="auto">
              <a:spcAft>
                <a:spcPts val="600"/>
              </a:spcAft>
              <a:buNone/>
              <a:defRPr/>
            </a:pPr>
            <a:r>
              <a:rPr lang="en-US" dirty="0">
                <a:solidFill>
                  <a:srgbClr val="000000"/>
                </a:solidFill>
              </a:rPr>
              <a:t>No disclosure			24%		No disclosure			29%</a:t>
            </a:r>
          </a:p>
          <a:p>
            <a:pPr marL="0" indent="0" fontAlgn="auto">
              <a:spcAft>
                <a:spcPts val="600"/>
              </a:spcAft>
              <a:buNone/>
              <a:defRPr/>
            </a:pPr>
            <a:endParaRPr lang="en-US" dirty="0">
              <a:solidFill>
                <a:srgbClr val="000000"/>
              </a:solidFill>
            </a:endParaRPr>
          </a:p>
          <a:p>
            <a:pPr marL="0" indent="0" fontAlgn="auto">
              <a:spcAft>
                <a:spcPts val="600"/>
              </a:spcAft>
              <a:buNone/>
              <a:defRPr/>
            </a:pPr>
            <a:r>
              <a:rPr lang="en-US" dirty="0">
                <a:solidFill>
                  <a:srgbClr val="000000"/>
                </a:solidFill>
              </a:rPr>
              <a:t>Optional				</a:t>
            </a:r>
            <a:r>
              <a:rPr lang="en-US" b="1" dirty="0">
                <a:solidFill>
                  <a:srgbClr val="FF0000"/>
                </a:solidFill>
              </a:rPr>
              <a:t>25%</a:t>
            </a:r>
          </a:p>
          <a:p>
            <a:pPr marL="0" indent="0" fontAlgn="auto">
              <a:spcAft>
                <a:spcPts val="600"/>
              </a:spcAft>
              <a:buNone/>
              <a:defRPr/>
            </a:pPr>
            <a:r>
              <a:rPr lang="en-US" dirty="0">
                <a:solidFill>
                  <a:srgbClr val="000000"/>
                </a:solidFill>
              </a:rPr>
              <a:t>Required				</a:t>
            </a:r>
            <a:r>
              <a:rPr lang="en-US" b="1" dirty="0">
                <a:solidFill>
                  <a:srgbClr val="00B050"/>
                </a:solidFill>
              </a:rPr>
              <a:t>11%</a:t>
            </a:r>
          </a:p>
          <a:p>
            <a:pPr marL="0" indent="0" fontAlgn="auto">
              <a:spcAft>
                <a:spcPts val="600"/>
              </a:spcAft>
              <a:buNone/>
              <a:defRPr/>
            </a:pPr>
            <a:r>
              <a:rPr lang="en-US" dirty="0">
                <a:solidFill>
                  <a:srgbClr val="000000"/>
                </a:solidFill>
              </a:rPr>
              <a:t>No disclosure			</a:t>
            </a:r>
            <a:r>
              <a:rPr lang="en-US" b="1" dirty="0">
                <a:solidFill>
                  <a:srgbClr val="00B050"/>
                </a:solidFill>
              </a:rPr>
              <a:t>5%</a:t>
            </a:r>
          </a:p>
          <a:p>
            <a:pPr marL="0" indent="0" fontAlgn="auto">
              <a:spcAft>
                <a:spcPts val="600"/>
              </a:spcAft>
              <a:buNone/>
              <a:defRPr/>
            </a:pPr>
            <a:endParaRPr lang="en-US" dirty="0">
              <a:solidFill>
                <a:srgbClr val="000000"/>
              </a:solidFill>
            </a:endParaRPr>
          </a:p>
          <a:p>
            <a:endParaRPr lang="en-US" dirty="0"/>
          </a:p>
        </p:txBody>
      </p:sp>
    </p:spTree>
    <p:extLst>
      <p:ext uri="{BB962C8B-B14F-4D97-AF65-F5344CB8AC3E}">
        <p14:creationId xmlns:p14="http://schemas.microsoft.com/office/powerpoint/2010/main" val="43850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Feedback from students through informal reporting</a:t>
            </a:r>
            <a:endParaRPr lang="en-US" dirty="0"/>
          </a:p>
        </p:txBody>
      </p:sp>
      <p:sp>
        <p:nvSpPr>
          <p:cNvPr id="3" name="Content Placeholder 2"/>
          <p:cNvSpPr>
            <a:spLocks noGrp="1"/>
          </p:cNvSpPr>
          <p:nvPr>
            <p:ph idx="1"/>
          </p:nvPr>
        </p:nvSpPr>
        <p:spPr/>
        <p:txBody>
          <a:bodyPr/>
          <a:lstStyle/>
          <a:p>
            <a:pPr marL="0" indent="0" fontAlgn="auto">
              <a:spcAft>
                <a:spcPts val="0"/>
              </a:spcAft>
              <a:buNone/>
              <a:defRPr/>
            </a:pPr>
            <a:r>
              <a:rPr lang="en-US" b="1" dirty="0"/>
              <a:t>Positives</a:t>
            </a:r>
          </a:p>
          <a:p>
            <a:pPr fontAlgn="auto">
              <a:spcAft>
                <a:spcPts val="600"/>
              </a:spcAft>
              <a:buFont typeface="System Font Regular"/>
              <a:buChar char="+"/>
              <a:defRPr/>
            </a:pPr>
            <a:r>
              <a:rPr lang="en-US" dirty="0" err="1">
                <a:solidFill>
                  <a:prstClr val="black"/>
                </a:solidFill>
              </a:rPr>
              <a:t>Centralises</a:t>
            </a:r>
            <a:r>
              <a:rPr lang="en-US" dirty="0">
                <a:solidFill>
                  <a:prstClr val="black"/>
                </a:solidFill>
              </a:rPr>
              <a:t> and clarifies process of acquiring adjustments</a:t>
            </a:r>
          </a:p>
          <a:p>
            <a:pPr fontAlgn="auto">
              <a:spcAft>
                <a:spcPts val="600"/>
              </a:spcAft>
              <a:buFont typeface="System Font Regular"/>
              <a:buChar char="+"/>
              <a:defRPr/>
            </a:pPr>
            <a:r>
              <a:rPr lang="en-US" dirty="0">
                <a:solidFill>
                  <a:prstClr val="black"/>
                </a:solidFill>
              </a:rPr>
              <a:t>Facilitates difficult conversations</a:t>
            </a:r>
          </a:p>
          <a:p>
            <a:pPr fontAlgn="auto">
              <a:spcAft>
                <a:spcPts val="600"/>
              </a:spcAft>
              <a:buFont typeface="System Font Regular"/>
              <a:buChar char="+"/>
              <a:defRPr/>
            </a:pPr>
            <a:r>
              <a:rPr lang="en-US" dirty="0">
                <a:solidFill>
                  <a:prstClr val="black"/>
                </a:solidFill>
              </a:rPr>
              <a:t>Takes pressure of student to forge their own path </a:t>
            </a:r>
          </a:p>
          <a:p>
            <a:pPr marL="0" indent="0">
              <a:buNone/>
            </a:pPr>
            <a:r>
              <a:rPr lang="en-US" b="1" dirty="0"/>
              <a:t>Negative</a:t>
            </a:r>
          </a:p>
          <a:p>
            <a:pPr>
              <a:buFont typeface="Lucida Grande"/>
              <a:buChar char="-"/>
            </a:pPr>
            <a:r>
              <a:rPr lang="en-US" dirty="0"/>
              <a:t>Nervous/distressed students having to approach academics</a:t>
            </a:r>
          </a:p>
          <a:p>
            <a:pPr>
              <a:buFont typeface="Lucida Grande"/>
              <a:buChar char="-"/>
            </a:pPr>
            <a:r>
              <a:rPr lang="en-US" dirty="0"/>
              <a:t>Kickback from academics regarding adjustments</a:t>
            </a:r>
          </a:p>
          <a:p>
            <a:pPr>
              <a:buFont typeface="Lucida Grande"/>
              <a:buChar char="-"/>
            </a:pPr>
            <a:r>
              <a:rPr lang="en-US" dirty="0"/>
              <a:t>Identification as ‘other’</a:t>
            </a:r>
          </a:p>
          <a:p>
            <a:pPr>
              <a:buFontTx/>
              <a:buChar char="-"/>
            </a:pPr>
            <a:endParaRPr lang="en-US" dirty="0"/>
          </a:p>
          <a:p>
            <a:pPr marL="0" indent="0">
              <a:buNone/>
            </a:pPr>
            <a:endParaRPr lang="en-US" dirty="0"/>
          </a:p>
        </p:txBody>
      </p:sp>
    </p:spTree>
    <p:extLst>
      <p:ext uri="{BB962C8B-B14F-4D97-AF65-F5344CB8AC3E}">
        <p14:creationId xmlns:p14="http://schemas.microsoft.com/office/powerpoint/2010/main" val="298217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Recommendations</a:t>
            </a:r>
            <a:endParaRPr lang="en-US" dirty="0"/>
          </a:p>
        </p:txBody>
      </p:sp>
      <p:sp>
        <p:nvSpPr>
          <p:cNvPr id="3" name="Content Placeholder 2"/>
          <p:cNvSpPr>
            <a:spLocks noGrp="1"/>
          </p:cNvSpPr>
          <p:nvPr>
            <p:ph idx="1"/>
          </p:nvPr>
        </p:nvSpPr>
        <p:spPr/>
        <p:txBody>
          <a:bodyPr/>
          <a:lstStyle/>
          <a:p>
            <a:pPr marL="0" indent="0" fontAlgn="auto">
              <a:spcAft>
                <a:spcPts val="0"/>
              </a:spcAft>
              <a:buNone/>
              <a:defRPr/>
            </a:pPr>
            <a:r>
              <a:rPr lang="en-US" b="1" dirty="0"/>
              <a:t>Unification of plan name</a:t>
            </a:r>
          </a:p>
          <a:p>
            <a:pPr fontAlgn="auto">
              <a:spcAft>
                <a:spcPts val="600"/>
              </a:spcAft>
              <a:buFont typeface="Arial" panose="020B0604020202020204" pitchFamily="34" charset="0"/>
              <a:buChar char="•"/>
              <a:defRPr/>
            </a:pPr>
            <a:r>
              <a:rPr lang="en-US" dirty="0">
                <a:solidFill>
                  <a:prstClr val="black"/>
                </a:solidFill>
              </a:rPr>
              <a:t>Benefits for all parties</a:t>
            </a:r>
          </a:p>
          <a:p>
            <a:pPr marL="0" indent="0">
              <a:buNone/>
            </a:pPr>
            <a:r>
              <a:rPr lang="en-US" b="1" dirty="0"/>
              <a:t>Automation of dissemination</a:t>
            </a:r>
          </a:p>
          <a:p>
            <a:pPr>
              <a:buFont typeface="Lucida Grande"/>
              <a:buChar char="+"/>
            </a:pPr>
            <a:r>
              <a:rPr lang="en-US" dirty="0"/>
              <a:t>Time saved from Support Service</a:t>
            </a:r>
          </a:p>
          <a:p>
            <a:pPr>
              <a:buFont typeface="Lucida Grande"/>
              <a:buChar char="+"/>
            </a:pPr>
            <a:r>
              <a:rPr lang="en-US" dirty="0"/>
              <a:t>Instant access for teaching staff</a:t>
            </a:r>
          </a:p>
          <a:p>
            <a:pPr>
              <a:buFont typeface="Lucida Grande"/>
              <a:buChar char="-"/>
            </a:pPr>
            <a:r>
              <a:rPr lang="en-US" dirty="0"/>
              <a:t>Relies on up to date staff details on server</a:t>
            </a:r>
          </a:p>
          <a:p>
            <a:pPr>
              <a:buFont typeface="Lucida Grande"/>
              <a:buChar char="-"/>
            </a:pPr>
            <a:r>
              <a:rPr lang="en-US" dirty="0"/>
              <a:t>Limits interactions and rapport between officers and student (potential implications on retention and success)</a:t>
            </a:r>
          </a:p>
          <a:p>
            <a:pPr>
              <a:buFont typeface="Lucida Grande"/>
              <a:buChar char="-"/>
            </a:pPr>
            <a:r>
              <a:rPr lang="en-US" dirty="0"/>
              <a:t>Students don’t always want their plan communicated</a:t>
            </a:r>
          </a:p>
          <a:p>
            <a:pPr>
              <a:buFontTx/>
              <a:buChar char="-"/>
            </a:pPr>
            <a:endParaRPr lang="en-US" dirty="0"/>
          </a:p>
          <a:p>
            <a:pPr marL="0" indent="0">
              <a:buNone/>
            </a:pPr>
            <a:endParaRPr lang="en-US" dirty="0"/>
          </a:p>
        </p:txBody>
      </p:sp>
    </p:spTree>
    <p:extLst>
      <p:ext uri="{BB962C8B-B14F-4D97-AF65-F5344CB8AC3E}">
        <p14:creationId xmlns:p14="http://schemas.microsoft.com/office/powerpoint/2010/main" val="291303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Recommendations cont.</a:t>
            </a:r>
            <a:endParaRPr lang="en-US" dirty="0"/>
          </a:p>
        </p:txBody>
      </p:sp>
      <p:sp>
        <p:nvSpPr>
          <p:cNvPr id="3" name="Content Placeholder 2"/>
          <p:cNvSpPr>
            <a:spLocks noGrp="1"/>
          </p:cNvSpPr>
          <p:nvPr>
            <p:ph idx="1"/>
          </p:nvPr>
        </p:nvSpPr>
        <p:spPr/>
        <p:txBody>
          <a:bodyPr/>
          <a:lstStyle/>
          <a:p>
            <a:pPr marL="0" indent="0" fontAlgn="auto">
              <a:spcAft>
                <a:spcPts val="0"/>
              </a:spcAft>
              <a:buNone/>
              <a:defRPr/>
            </a:pPr>
            <a:r>
              <a:rPr lang="en-US" b="1" dirty="0"/>
              <a:t>Additional information for academic staff</a:t>
            </a:r>
          </a:p>
          <a:p>
            <a:pPr fontAlgn="auto">
              <a:spcAft>
                <a:spcPts val="600"/>
              </a:spcAft>
              <a:buFont typeface="Arial" panose="020B0604020202020204" pitchFamily="34" charset="0"/>
              <a:buChar char="•"/>
              <a:defRPr/>
            </a:pPr>
            <a:r>
              <a:rPr lang="en-US" dirty="0">
                <a:solidFill>
                  <a:prstClr val="black"/>
                </a:solidFill>
              </a:rPr>
              <a:t>Links to teaching strategies and additional resources</a:t>
            </a:r>
          </a:p>
          <a:p>
            <a:pPr fontAlgn="auto">
              <a:spcAft>
                <a:spcPts val="600"/>
              </a:spcAft>
              <a:buFont typeface="Arial" panose="020B0604020202020204" pitchFamily="34" charset="0"/>
              <a:buChar char="•"/>
              <a:defRPr/>
            </a:pPr>
            <a:r>
              <a:rPr lang="en-US" dirty="0">
                <a:solidFill>
                  <a:prstClr val="black"/>
                </a:solidFill>
              </a:rPr>
              <a:t>Information on training offered at institution</a:t>
            </a:r>
          </a:p>
          <a:p>
            <a:pPr fontAlgn="auto">
              <a:spcAft>
                <a:spcPts val="600"/>
              </a:spcAft>
              <a:buFont typeface="Arial" panose="020B0604020202020204" pitchFamily="34" charset="0"/>
              <a:buChar char="•"/>
              <a:defRPr/>
            </a:pPr>
            <a:r>
              <a:rPr lang="en-US" dirty="0">
                <a:solidFill>
                  <a:prstClr val="black"/>
                </a:solidFill>
              </a:rPr>
              <a:t>Clear contact details for Disability Staff</a:t>
            </a:r>
          </a:p>
          <a:p>
            <a:pPr marL="0" indent="0" fontAlgn="auto">
              <a:spcAft>
                <a:spcPts val="600"/>
              </a:spcAft>
              <a:buNone/>
              <a:defRPr/>
            </a:pPr>
            <a:r>
              <a:rPr lang="en-US" b="1" dirty="0"/>
              <a:t>Notation of legal requirements</a:t>
            </a:r>
          </a:p>
          <a:p>
            <a:pPr fontAlgn="auto">
              <a:spcAft>
                <a:spcPts val="600"/>
              </a:spcAft>
              <a:buFont typeface="Arial" panose="020B0604020202020204" pitchFamily="34" charset="0"/>
              <a:buChar char="•"/>
              <a:defRPr/>
            </a:pPr>
            <a:r>
              <a:rPr lang="en-US" dirty="0"/>
              <a:t>DDA (1992) and DSE (2005)</a:t>
            </a:r>
          </a:p>
          <a:p>
            <a:pPr fontAlgn="auto">
              <a:spcAft>
                <a:spcPts val="600"/>
              </a:spcAft>
              <a:buFontTx/>
              <a:buChar char="-"/>
              <a:defRPr/>
            </a:pPr>
            <a:endParaRPr lang="en-US" dirty="0"/>
          </a:p>
          <a:p>
            <a:pPr fontAlgn="auto">
              <a:spcAft>
                <a:spcPts val="600"/>
              </a:spcAft>
              <a:buFontTx/>
              <a:buChar char="-"/>
              <a:defRPr/>
            </a:pPr>
            <a:endParaRPr lang="en-US" dirty="0">
              <a:solidFill>
                <a:prstClr val="black"/>
              </a:solidFill>
            </a:endParaRPr>
          </a:p>
          <a:p>
            <a:pPr marL="0" indent="0" fontAlgn="auto">
              <a:spcAft>
                <a:spcPts val="600"/>
              </a:spcAft>
              <a:buNone/>
              <a:defRPr/>
            </a:pPr>
            <a:endParaRPr lang="en-US" dirty="0"/>
          </a:p>
          <a:p>
            <a:pPr marL="0" indent="0">
              <a:buNone/>
            </a:pPr>
            <a:endParaRPr lang="en-US" dirty="0"/>
          </a:p>
        </p:txBody>
      </p:sp>
    </p:spTree>
    <p:extLst>
      <p:ext uri="{BB962C8B-B14F-4D97-AF65-F5344CB8AC3E}">
        <p14:creationId xmlns:p14="http://schemas.microsoft.com/office/powerpoint/2010/main" val="337898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Questions?</a:t>
            </a:r>
            <a:endParaRPr lang="en-US" dirty="0"/>
          </a:p>
        </p:txBody>
      </p:sp>
      <p:sp>
        <p:nvSpPr>
          <p:cNvPr id="3" name="Content Placeholder 2"/>
          <p:cNvSpPr>
            <a:spLocks noGrp="1"/>
          </p:cNvSpPr>
          <p:nvPr>
            <p:ph idx="1"/>
          </p:nvPr>
        </p:nvSpPr>
        <p:spPr/>
        <p:txBody>
          <a:bodyPr/>
          <a:lstStyle/>
          <a:p>
            <a:pPr fontAlgn="auto">
              <a:spcAft>
                <a:spcPts val="600"/>
              </a:spcAft>
              <a:buFontTx/>
              <a:buChar char="-"/>
              <a:defRPr/>
            </a:pPr>
            <a:endParaRPr lang="en-US" dirty="0"/>
          </a:p>
          <a:p>
            <a:pPr fontAlgn="auto">
              <a:spcAft>
                <a:spcPts val="600"/>
              </a:spcAft>
              <a:buFontTx/>
              <a:buChar char="-"/>
              <a:defRPr/>
            </a:pPr>
            <a:endParaRPr lang="en-US" dirty="0">
              <a:solidFill>
                <a:prstClr val="black"/>
              </a:solidFill>
            </a:endParaRPr>
          </a:p>
          <a:p>
            <a:pPr marL="0" indent="0" fontAlgn="auto">
              <a:spcAft>
                <a:spcPts val="600"/>
              </a:spcAft>
              <a:buNone/>
              <a:defRPr/>
            </a:pPr>
            <a:endParaRPr lang="en-US" dirty="0"/>
          </a:p>
          <a:p>
            <a:pPr marL="0" indent="0" algn="r">
              <a:buNone/>
            </a:pPr>
            <a:r>
              <a:rPr lang="en-US" dirty="0"/>
              <a:t>Jack Crane</a:t>
            </a:r>
          </a:p>
          <a:p>
            <a:pPr marL="0" indent="0" algn="r">
              <a:buNone/>
            </a:pPr>
            <a:r>
              <a:rPr lang="en-US" i="1" dirty="0"/>
              <a:t>Disability Services Officer</a:t>
            </a:r>
          </a:p>
          <a:p>
            <a:pPr marL="0" indent="0" algn="r">
              <a:buNone/>
            </a:pPr>
            <a:r>
              <a:rPr lang="en-US" dirty="0"/>
              <a:t>02 8627 8422</a:t>
            </a:r>
          </a:p>
          <a:p>
            <a:pPr marL="0" indent="0" algn="r">
              <a:buNone/>
            </a:pPr>
            <a:r>
              <a:rPr lang="en-US" dirty="0" err="1"/>
              <a:t>jack.crane@sydney.edu.au</a:t>
            </a:r>
            <a:endParaRPr lang="en-US" dirty="0"/>
          </a:p>
        </p:txBody>
      </p:sp>
    </p:spTree>
    <p:extLst>
      <p:ext uri="{BB962C8B-B14F-4D97-AF65-F5344CB8AC3E}">
        <p14:creationId xmlns:p14="http://schemas.microsoft.com/office/powerpoint/2010/main" val="294195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In the beginning</a:t>
            </a:r>
            <a:r>
              <a:rPr lang="mr-IN" dirty="0">
                <a:latin typeface="Tw Cen MT" charset="0"/>
              </a:rPr>
              <a:t>…</a:t>
            </a:r>
            <a:endParaRPr lang="en-US" dirty="0"/>
          </a:p>
        </p:txBody>
      </p:sp>
      <p:sp>
        <p:nvSpPr>
          <p:cNvPr id="3" name="Content Placeholder 2"/>
          <p:cNvSpPr>
            <a:spLocks noGrp="1"/>
          </p:cNvSpPr>
          <p:nvPr>
            <p:ph idx="1"/>
          </p:nvPr>
        </p:nvSpPr>
        <p:spPr/>
        <p:txBody>
          <a:bodyPr/>
          <a:lstStyle/>
          <a:p>
            <a:pPr marL="0" indent="0" fontAlgn="auto">
              <a:spcAft>
                <a:spcPts val="600"/>
              </a:spcAft>
              <a:buNone/>
              <a:defRPr/>
            </a:pPr>
            <a:r>
              <a:rPr lang="en-US" dirty="0">
                <a:solidFill>
                  <a:prstClr val="black"/>
                </a:solidFill>
              </a:rPr>
              <a:t>Professional background</a:t>
            </a:r>
          </a:p>
          <a:p>
            <a:pPr marL="0" indent="0" fontAlgn="auto">
              <a:spcAft>
                <a:spcPts val="600"/>
              </a:spcAft>
              <a:buNone/>
              <a:defRPr/>
            </a:pPr>
            <a:r>
              <a:rPr lang="en-US" dirty="0" err="1">
                <a:solidFill>
                  <a:prstClr val="black"/>
                </a:solidFill>
              </a:rPr>
              <a:t>AustEd</a:t>
            </a:r>
            <a:r>
              <a:rPr lang="en-US" dirty="0">
                <a:solidFill>
                  <a:prstClr val="black"/>
                </a:solidFill>
              </a:rPr>
              <a:t> </a:t>
            </a:r>
            <a:r>
              <a:rPr lang="en-US" dirty="0" err="1">
                <a:solidFill>
                  <a:prstClr val="black"/>
                </a:solidFill>
              </a:rPr>
              <a:t>listserve</a:t>
            </a:r>
            <a:r>
              <a:rPr lang="en-US" dirty="0">
                <a:solidFill>
                  <a:prstClr val="black"/>
                </a:solidFill>
              </a:rPr>
              <a:t> (2017)</a:t>
            </a:r>
          </a:p>
          <a:p>
            <a:pPr marL="0" indent="0" fontAlgn="auto">
              <a:spcAft>
                <a:spcPts val="600"/>
              </a:spcAft>
              <a:buNone/>
              <a:defRPr/>
            </a:pPr>
            <a:r>
              <a:rPr lang="en-US" dirty="0">
                <a:solidFill>
                  <a:prstClr val="black"/>
                </a:solidFill>
              </a:rPr>
              <a:t>Learning Plans (2012)</a:t>
            </a:r>
          </a:p>
          <a:p>
            <a:pPr marL="0" indent="0" fontAlgn="auto">
              <a:spcAft>
                <a:spcPts val="600"/>
              </a:spcAft>
              <a:buNone/>
              <a:defRPr/>
            </a:pPr>
            <a:endParaRPr lang="en-US" dirty="0">
              <a:solidFill>
                <a:prstClr val="black"/>
              </a:solidFill>
            </a:endParaRPr>
          </a:p>
          <a:p>
            <a:pPr marL="0" indent="0" fontAlgn="auto">
              <a:spcAft>
                <a:spcPts val="600"/>
              </a:spcAft>
              <a:buNone/>
              <a:defRPr/>
            </a:pPr>
            <a:endParaRPr lang="en-US" dirty="0">
              <a:solidFill>
                <a:prstClr val="black"/>
              </a:solidFill>
            </a:endParaRPr>
          </a:p>
          <a:p>
            <a:endParaRPr lang="en-US" dirty="0"/>
          </a:p>
        </p:txBody>
      </p:sp>
    </p:spTree>
    <p:extLst>
      <p:ext uri="{BB962C8B-B14F-4D97-AF65-F5344CB8AC3E}">
        <p14:creationId xmlns:p14="http://schemas.microsoft.com/office/powerpoint/2010/main" val="403755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Presentation overview</a:t>
            </a:r>
            <a:endParaRPr lang="en-US" dirty="0"/>
          </a:p>
        </p:txBody>
      </p:sp>
      <p:sp>
        <p:nvSpPr>
          <p:cNvPr id="3" name="Content Placeholder 2"/>
          <p:cNvSpPr>
            <a:spLocks noGrp="1"/>
          </p:cNvSpPr>
          <p:nvPr>
            <p:ph idx="1"/>
          </p:nvPr>
        </p:nvSpPr>
        <p:spPr/>
        <p:txBody>
          <a:bodyPr/>
          <a:lstStyle/>
          <a:p>
            <a:pPr marL="0" indent="0" fontAlgn="auto">
              <a:spcAft>
                <a:spcPts val="600"/>
              </a:spcAft>
              <a:buNone/>
              <a:defRPr/>
            </a:pPr>
            <a:r>
              <a:rPr lang="en-US" dirty="0">
                <a:solidFill>
                  <a:prstClr val="black"/>
                </a:solidFill>
              </a:rPr>
              <a:t>Results</a:t>
            </a:r>
          </a:p>
          <a:p>
            <a:pPr marL="0" indent="0" fontAlgn="auto">
              <a:spcAft>
                <a:spcPts val="600"/>
              </a:spcAft>
              <a:buNone/>
              <a:defRPr/>
            </a:pPr>
            <a:r>
              <a:rPr lang="en-US" dirty="0">
                <a:solidFill>
                  <a:prstClr val="black"/>
                </a:solidFill>
              </a:rPr>
              <a:t>Reflection</a:t>
            </a:r>
          </a:p>
          <a:p>
            <a:pPr marL="0" indent="0" fontAlgn="auto">
              <a:spcAft>
                <a:spcPts val="600"/>
              </a:spcAft>
              <a:buNone/>
              <a:defRPr/>
            </a:pPr>
            <a:r>
              <a:rPr lang="en-US" dirty="0">
                <a:solidFill>
                  <a:prstClr val="black"/>
                </a:solidFill>
              </a:rPr>
              <a:t>Recommendations</a:t>
            </a:r>
          </a:p>
        </p:txBody>
      </p:sp>
    </p:spTree>
    <p:extLst>
      <p:ext uri="{BB962C8B-B14F-4D97-AF65-F5344CB8AC3E}">
        <p14:creationId xmlns:p14="http://schemas.microsoft.com/office/powerpoint/2010/main" val="98868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Response Overview</a:t>
            </a:r>
            <a:endParaRPr lang="en-US" dirty="0"/>
          </a:p>
        </p:txBody>
      </p:sp>
      <p:sp>
        <p:nvSpPr>
          <p:cNvPr id="3" name="Content Placeholder 2"/>
          <p:cNvSpPr>
            <a:spLocks noGrp="1"/>
          </p:cNvSpPr>
          <p:nvPr>
            <p:ph idx="1"/>
          </p:nvPr>
        </p:nvSpPr>
        <p:spPr/>
        <p:txBody>
          <a:bodyPr/>
          <a:lstStyle/>
          <a:p>
            <a:pPr marL="0" indent="0" fontAlgn="auto">
              <a:spcAft>
                <a:spcPts val="0"/>
              </a:spcAft>
              <a:buNone/>
              <a:defRPr/>
            </a:pPr>
            <a:r>
              <a:rPr lang="en-US" b="1" dirty="0"/>
              <a:t>Institution (‘12)					(‘18)</a:t>
            </a:r>
          </a:p>
          <a:p>
            <a:pPr marL="0" indent="0" fontAlgn="auto">
              <a:spcAft>
                <a:spcPts val="600"/>
              </a:spcAft>
              <a:buNone/>
              <a:defRPr/>
            </a:pPr>
            <a:r>
              <a:rPr lang="en-US" dirty="0">
                <a:solidFill>
                  <a:prstClr val="black"/>
                </a:solidFill>
              </a:rPr>
              <a:t>University				33			University				39</a:t>
            </a:r>
          </a:p>
          <a:p>
            <a:pPr marL="0" indent="0" fontAlgn="auto">
              <a:spcAft>
                <a:spcPts val="600"/>
              </a:spcAft>
              <a:buNone/>
              <a:defRPr/>
            </a:pPr>
            <a:r>
              <a:rPr lang="en-US" dirty="0">
                <a:solidFill>
                  <a:prstClr val="black"/>
                </a:solidFill>
              </a:rPr>
              <a:t>TAFE or Equivalent		12			TAFE or Equivalent		</a:t>
            </a:r>
            <a:r>
              <a:rPr lang="en-US" dirty="0">
                <a:solidFill>
                  <a:srgbClr val="000000"/>
                </a:solidFill>
              </a:rPr>
              <a:t>4</a:t>
            </a:r>
          </a:p>
          <a:p>
            <a:pPr marL="0" indent="0" fontAlgn="auto">
              <a:spcAft>
                <a:spcPts val="600"/>
              </a:spcAft>
              <a:buNone/>
              <a:defRPr/>
            </a:pPr>
            <a:endParaRPr lang="en-US" dirty="0">
              <a:solidFill>
                <a:prstClr val="black"/>
              </a:solidFill>
            </a:endParaRPr>
          </a:p>
          <a:p>
            <a:pPr marL="0" indent="0" fontAlgn="auto">
              <a:spcAft>
                <a:spcPts val="600"/>
              </a:spcAft>
              <a:buNone/>
              <a:defRPr/>
            </a:pPr>
            <a:r>
              <a:rPr lang="en-US" b="1" dirty="0"/>
              <a:t>Using access plans (‘12)			(‘18)</a:t>
            </a:r>
          </a:p>
          <a:p>
            <a:pPr marL="0" indent="0" fontAlgn="auto">
              <a:spcAft>
                <a:spcPts val="600"/>
              </a:spcAft>
              <a:buNone/>
              <a:defRPr/>
            </a:pPr>
            <a:r>
              <a:rPr lang="en-US" dirty="0">
                <a:solidFill>
                  <a:prstClr val="black"/>
                </a:solidFill>
              </a:rPr>
              <a:t>Yes						</a:t>
            </a:r>
            <a:r>
              <a:rPr lang="en-US" b="1" dirty="0">
                <a:solidFill>
                  <a:srgbClr val="FF0000"/>
                </a:solidFill>
              </a:rPr>
              <a:t>82%</a:t>
            </a:r>
            <a:r>
              <a:rPr lang="en-US" dirty="0">
                <a:solidFill>
                  <a:srgbClr val="FF0000"/>
                </a:solidFill>
              </a:rPr>
              <a:t>	</a:t>
            </a:r>
            <a:r>
              <a:rPr lang="en-US" dirty="0">
                <a:solidFill>
                  <a:prstClr val="black"/>
                </a:solidFill>
              </a:rPr>
              <a:t>	Yes						</a:t>
            </a:r>
            <a:r>
              <a:rPr lang="en-US" b="1" dirty="0">
                <a:solidFill>
                  <a:srgbClr val="FF0000"/>
                </a:solidFill>
              </a:rPr>
              <a:t>95%</a:t>
            </a:r>
          </a:p>
          <a:p>
            <a:pPr marL="0" indent="0" fontAlgn="auto">
              <a:spcAft>
                <a:spcPts val="600"/>
              </a:spcAft>
              <a:buNone/>
              <a:defRPr/>
            </a:pPr>
            <a:r>
              <a:rPr lang="en-US" dirty="0">
                <a:solidFill>
                  <a:prstClr val="black"/>
                </a:solidFill>
              </a:rPr>
              <a:t>No						18%		No						5%</a:t>
            </a:r>
          </a:p>
          <a:p>
            <a:endParaRPr lang="en-US" dirty="0"/>
          </a:p>
        </p:txBody>
      </p:sp>
    </p:spTree>
    <p:extLst>
      <p:ext uri="{BB962C8B-B14F-4D97-AF65-F5344CB8AC3E}">
        <p14:creationId xmlns:p14="http://schemas.microsoft.com/office/powerpoint/2010/main" val="117825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Name of the plan</a:t>
            </a:r>
            <a:endParaRPr lang="en-US" dirty="0"/>
          </a:p>
        </p:txBody>
      </p:sp>
      <p:graphicFrame>
        <p:nvGraphicFramePr>
          <p:cNvPr id="10" name="Content Placeholder 9" descr="Pie graph showing almost 50% of plans don't have a consistant name with the remaining being either 'Learning Access Plan' or 'Access Plan'"/>
          <p:cNvGraphicFramePr>
            <a:graphicFrameLocks noGrp="1"/>
          </p:cNvGraphicFramePr>
          <p:nvPr>
            <p:ph idx="1"/>
            <p:extLst>
              <p:ext uri="{D42A27DB-BD31-4B8C-83A1-F6EECF244321}">
                <p14:modId xmlns:p14="http://schemas.microsoft.com/office/powerpoint/2010/main" val="1856081983"/>
              </p:ext>
            </p:extLst>
          </p:nvPr>
        </p:nvGraphicFramePr>
        <p:xfrm>
          <a:off x="457200" y="1019175"/>
          <a:ext cx="82296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566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‘Other’ plans</a:t>
            </a:r>
            <a:endParaRPr lang="en-US" dirty="0"/>
          </a:p>
        </p:txBody>
      </p:sp>
      <p:graphicFrame>
        <p:nvGraphicFramePr>
          <p:cNvPr id="5" name="Content Placeholder 4" descr="Bar graph showing the most common terms used in plans that fall into the 'other' category. From decreasing to increasing they are: Disability, Learning, Education, Access, Adjustment and Plan."/>
          <p:cNvGraphicFramePr>
            <a:graphicFrameLocks noGrp="1"/>
          </p:cNvGraphicFramePr>
          <p:nvPr>
            <p:ph idx="1"/>
            <p:extLst>
              <p:ext uri="{D42A27DB-BD31-4B8C-83A1-F6EECF244321}">
                <p14:modId xmlns:p14="http://schemas.microsoft.com/office/powerpoint/2010/main" val="2577894756"/>
              </p:ext>
            </p:extLst>
          </p:nvPr>
        </p:nvGraphicFramePr>
        <p:xfrm>
          <a:off x="457200" y="1019175"/>
          <a:ext cx="82296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931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Creating the plan</a:t>
            </a:r>
            <a:endParaRPr lang="en-US" dirty="0"/>
          </a:p>
        </p:txBody>
      </p:sp>
      <p:sp>
        <p:nvSpPr>
          <p:cNvPr id="3" name="Content Placeholder 2"/>
          <p:cNvSpPr>
            <a:spLocks noGrp="1"/>
          </p:cNvSpPr>
          <p:nvPr>
            <p:ph idx="1"/>
          </p:nvPr>
        </p:nvSpPr>
        <p:spPr/>
        <p:txBody>
          <a:bodyPr/>
          <a:lstStyle/>
          <a:p>
            <a:pPr marL="0" indent="0" fontAlgn="auto">
              <a:spcAft>
                <a:spcPts val="0"/>
              </a:spcAft>
              <a:buNone/>
              <a:defRPr/>
            </a:pPr>
            <a:r>
              <a:rPr lang="en-US" b="1" dirty="0"/>
              <a:t>Standard throughout</a:t>
            </a:r>
          </a:p>
          <a:p>
            <a:pPr marL="457200" indent="-457200" fontAlgn="auto">
              <a:spcAft>
                <a:spcPts val="600"/>
              </a:spcAft>
              <a:buFont typeface="+mj-lt"/>
              <a:buAutoNum type="arabicPeriod"/>
              <a:defRPr/>
            </a:pPr>
            <a:r>
              <a:rPr lang="en-US" dirty="0">
                <a:solidFill>
                  <a:prstClr val="black"/>
                </a:solidFill>
              </a:rPr>
              <a:t>Student provides documentation prior to/during appointment</a:t>
            </a:r>
          </a:p>
          <a:p>
            <a:pPr marL="457200" indent="-457200" fontAlgn="auto">
              <a:spcAft>
                <a:spcPts val="600"/>
              </a:spcAft>
              <a:buFont typeface="+mj-lt"/>
              <a:buAutoNum type="arabicPeriod"/>
              <a:defRPr/>
            </a:pPr>
            <a:r>
              <a:rPr lang="en-US" dirty="0">
                <a:solidFill>
                  <a:prstClr val="black"/>
                </a:solidFill>
              </a:rPr>
              <a:t>Plan is created after registration meeting/s with student (sometimes support person or parents attend)</a:t>
            </a:r>
          </a:p>
          <a:p>
            <a:pPr marL="457200" indent="-457200" fontAlgn="auto">
              <a:spcAft>
                <a:spcPts val="600"/>
              </a:spcAft>
              <a:buFont typeface="+mj-lt"/>
              <a:buAutoNum type="arabicPeriod"/>
              <a:defRPr/>
            </a:pPr>
            <a:r>
              <a:rPr lang="en-US" dirty="0">
                <a:solidFill>
                  <a:prstClr val="black"/>
                </a:solidFill>
              </a:rPr>
              <a:t>Consultation with Academic staff for non-standard adjustments</a:t>
            </a:r>
          </a:p>
          <a:p>
            <a:pPr marL="457200" indent="-457200" fontAlgn="auto">
              <a:spcAft>
                <a:spcPts val="600"/>
              </a:spcAft>
              <a:buFont typeface="+mj-lt"/>
              <a:buAutoNum type="arabicPeriod"/>
              <a:defRPr/>
            </a:pPr>
            <a:r>
              <a:rPr lang="en-US" dirty="0">
                <a:solidFill>
                  <a:prstClr val="black"/>
                </a:solidFill>
              </a:rPr>
              <a:t>Ongoing support each semester for complex cases</a:t>
            </a:r>
          </a:p>
        </p:txBody>
      </p:sp>
    </p:spTree>
    <p:extLst>
      <p:ext uri="{BB962C8B-B14F-4D97-AF65-F5344CB8AC3E}">
        <p14:creationId xmlns:p14="http://schemas.microsoft.com/office/powerpoint/2010/main" val="179965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Creating the plan cont.</a:t>
            </a:r>
            <a:endParaRPr lang="en-US" dirty="0"/>
          </a:p>
        </p:txBody>
      </p:sp>
      <p:sp>
        <p:nvSpPr>
          <p:cNvPr id="3" name="Content Placeholder 2"/>
          <p:cNvSpPr>
            <a:spLocks noGrp="1"/>
          </p:cNvSpPr>
          <p:nvPr>
            <p:ph idx="1"/>
          </p:nvPr>
        </p:nvSpPr>
        <p:spPr/>
        <p:txBody>
          <a:bodyPr/>
          <a:lstStyle/>
          <a:p>
            <a:pPr marL="0" indent="0" fontAlgn="auto">
              <a:spcAft>
                <a:spcPts val="0"/>
              </a:spcAft>
              <a:buNone/>
              <a:defRPr/>
            </a:pPr>
            <a:r>
              <a:rPr lang="en-US" b="1" dirty="0"/>
              <a:t>Variations</a:t>
            </a:r>
          </a:p>
          <a:p>
            <a:r>
              <a:rPr lang="en-US" dirty="0"/>
              <a:t>Student and DA sign the plan</a:t>
            </a:r>
          </a:p>
          <a:p>
            <a:r>
              <a:rPr lang="en-US" dirty="0"/>
              <a:t>Counsellors involved in creating plan</a:t>
            </a:r>
          </a:p>
          <a:p>
            <a:r>
              <a:rPr lang="en-US" dirty="0"/>
              <a:t>Plan is sent to student/course coordinator for approval*</a:t>
            </a:r>
          </a:p>
          <a:p>
            <a:r>
              <a:rPr lang="en-US" dirty="0"/>
              <a:t>No appointment required*</a:t>
            </a:r>
          </a:p>
          <a:p>
            <a:r>
              <a:rPr lang="en-US" dirty="0"/>
              <a:t>Student applies for adjustments via Campus Director who seeks approval from Program Directors*</a:t>
            </a:r>
          </a:p>
          <a:p>
            <a:r>
              <a:rPr lang="en-US" dirty="0"/>
              <a:t>Inherent requirements/faculty fact sheets reviewed during apt.</a:t>
            </a:r>
          </a:p>
          <a:p>
            <a:r>
              <a:rPr lang="en-US" dirty="0"/>
              <a:t>Appointment option via Skype/Zoom</a:t>
            </a:r>
          </a:p>
          <a:p>
            <a:endParaRPr lang="en-US" dirty="0"/>
          </a:p>
        </p:txBody>
      </p:sp>
    </p:spTree>
    <p:extLst>
      <p:ext uri="{BB962C8B-B14F-4D97-AF65-F5344CB8AC3E}">
        <p14:creationId xmlns:p14="http://schemas.microsoft.com/office/powerpoint/2010/main" val="41118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harset="0"/>
              </a:rPr>
              <a:t>Plan validity and review date</a:t>
            </a:r>
            <a:endParaRPr lang="en-US" dirty="0"/>
          </a:p>
        </p:txBody>
      </p:sp>
      <p:graphicFrame>
        <p:nvGraphicFramePr>
          <p:cNvPr id="4" name="Content Placeholder 3" descr="Pie chart showing how often reviews occur and how long plans are valid for. Almost 75% depend on nature of disability while the remaining are either 'every semester', 'every year' or 'every new program'.">
            <a:extLst>
              <a:ext uri="{FF2B5EF4-FFF2-40B4-BE49-F238E27FC236}">
                <a16:creationId xmlns:a16="http://schemas.microsoft.com/office/drawing/2014/main" id="{079DF97E-C3DB-A44F-8B81-E927B288D5AA}"/>
              </a:ext>
            </a:extLst>
          </p:cNvPr>
          <p:cNvGraphicFramePr>
            <a:graphicFrameLocks noGrp="1"/>
          </p:cNvGraphicFramePr>
          <p:nvPr>
            <p:ph idx="1"/>
            <p:extLst>
              <p:ext uri="{D42A27DB-BD31-4B8C-83A1-F6EECF244321}">
                <p14:modId xmlns:p14="http://schemas.microsoft.com/office/powerpoint/2010/main" val="4159920641"/>
              </p:ext>
            </p:extLst>
          </p:nvPr>
        </p:nvGraphicFramePr>
        <p:xfrm>
          <a:off x="457200" y="1019175"/>
          <a:ext cx="82296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327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PPT-template-widescreen_August15">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PPT-template-widescreen_June16</Template>
  <TotalTime>5653</TotalTime>
  <Words>1835</Words>
  <Application>Microsoft Office PowerPoint</Application>
  <PresentationFormat>On-screen Show (16:9)</PresentationFormat>
  <Paragraphs>221</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Lucida Grande</vt:lpstr>
      <vt:lpstr>ＭＳ Ｐゴシック</vt:lpstr>
      <vt:lpstr>System Font Regular</vt:lpstr>
      <vt:lpstr>Arial</vt:lpstr>
      <vt:lpstr>Calibri</vt:lpstr>
      <vt:lpstr>Tw Cen MT</vt:lpstr>
      <vt:lpstr>PPT-template-widescreen_August15</vt:lpstr>
      <vt:lpstr>Academic Learning Plans A best practice analysis</vt:lpstr>
      <vt:lpstr>In the beginning…</vt:lpstr>
      <vt:lpstr>Presentation overview</vt:lpstr>
      <vt:lpstr>Response Overview</vt:lpstr>
      <vt:lpstr>Name of the plan</vt:lpstr>
      <vt:lpstr>‘Other’ plans</vt:lpstr>
      <vt:lpstr>Creating the plan</vt:lpstr>
      <vt:lpstr>Creating the plan cont.</vt:lpstr>
      <vt:lpstr>Plan validity and review date</vt:lpstr>
      <vt:lpstr>Plan storage</vt:lpstr>
      <vt:lpstr>Distribution of the plan</vt:lpstr>
      <vt:lpstr>Information contained (based on 24 plans)</vt:lpstr>
      <vt:lpstr>Legal information (based on 24 plans)</vt:lpstr>
      <vt:lpstr>Legal information cont</vt:lpstr>
      <vt:lpstr>Disclosure (based on 24 plans)</vt:lpstr>
      <vt:lpstr>Feedback from students through informal reporting</vt:lpstr>
      <vt:lpstr>Recommendations</vt:lpstr>
      <vt:lpstr>Recommendations cont.</vt:lpstr>
      <vt:lpstr>Questions?</vt:lpstr>
    </vt:vector>
  </TitlesOfParts>
  <Company>University of Sydney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Learning Plans A best practice analysis</dc:title>
  <dc:creator>Jack Crane</dc:creator>
  <cp:lastModifiedBy>Jane Hawkeswood</cp:lastModifiedBy>
  <cp:revision>56</cp:revision>
  <dcterms:created xsi:type="dcterms:W3CDTF">2018-11-23T05:04:04Z</dcterms:created>
  <dcterms:modified xsi:type="dcterms:W3CDTF">2018-12-14T00:31:38Z</dcterms:modified>
</cp:coreProperties>
</file>