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6" r:id="rId3"/>
    <p:sldId id="264" r:id="rId4"/>
    <p:sldId id="261" r:id="rId5"/>
    <p:sldId id="281" r:id="rId6"/>
    <p:sldId id="286" r:id="rId7"/>
    <p:sldId id="260" r:id="rId8"/>
    <p:sldId id="262" r:id="rId9"/>
    <p:sldId id="263" r:id="rId10"/>
    <p:sldId id="265" r:id="rId11"/>
    <p:sldId id="269" r:id="rId12"/>
    <p:sldId id="266" r:id="rId13"/>
    <p:sldId id="271" r:id="rId14"/>
    <p:sldId id="272" r:id="rId15"/>
    <p:sldId id="285" r:id="rId16"/>
    <p:sldId id="273" r:id="rId17"/>
    <p:sldId id="283" r:id="rId18"/>
    <p:sldId id="275" r:id="rId19"/>
    <p:sldId id="276" r:id="rId20"/>
    <p:sldId id="277" r:id="rId21"/>
    <p:sldId id="278" r:id="rId22"/>
    <p:sldId id="279" r:id="rId23"/>
    <p:sldId id="284" r:id="rId24"/>
    <p:sldId id="280" r:id="rId2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33A"/>
    <a:srgbClr val="E66914"/>
    <a:srgbClr val="F09456"/>
    <a:srgbClr val="EE8640"/>
    <a:srgbClr val="000000"/>
    <a:srgbClr val="61953D"/>
    <a:srgbClr val="6AA343"/>
    <a:srgbClr val="004992"/>
    <a:srgbClr val="0052A4"/>
    <a:srgbClr val="005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0312" autoAdjust="0"/>
  </p:normalViewPr>
  <p:slideViewPr>
    <p:cSldViewPr snapToGrid="0" snapToObjects="1">
      <p:cViewPr varScale="1">
        <p:scale>
          <a:sx n="56" d="100"/>
          <a:sy n="56" d="100"/>
        </p:scale>
        <p:origin x="136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4AAB-A900-4084-8DDA-7D54F157D0F9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97CC8-FFF3-4F83-8FA3-945B187026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70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95D5D-DAC8-41A1-8655-C84619B3E30C}" type="datetimeFigureOut">
              <a:rPr lang="en-AU" smtClean="0"/>
              <a:t>5/12/2018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1B02D-F7BB-4BB0-80CC-B719ACD8D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86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552450"/>
            <a:ext cx="5715000" cy="321468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Title slide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7349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079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77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89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="1" baseline="0" dirty="0"/>
          </a:p>
          <a:p>
            <a:r>
              <a:rPr lang="en-US" baseline="0" dirty="0"/>
              <a:t>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197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="1" baseline="0" dirty="0"/>
          </a:p>
          <a:p>
            <a:r>
              <a:rPr lang="en-US" baseline="0" dirty="0"/>
              <a:t>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22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836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345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613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022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01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845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895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2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273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57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375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07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494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910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5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B02D-F7BB-4BB0-80CC-B719ACD8D98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693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1B6BC-D639-F449-A88A-1DFC5F88D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801EE0-34F8-494E-BC45-9C050EC0F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C40B2B-396F-0249-8F87-90900160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53C16-3122-744A-B8BA-42789E1B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388418"/>
            <a:ext cx="10738805" cy="1302270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395964-BB91-6E44-A211-96CF27C7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4995" y="1796433"/>
            <a:ext cx="10738805" cy="3261090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0F38C46-8726-914A-96E5-57E150F454EC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5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CD1E26-AAFD-DC4D-9727-ED2AD5752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9799"/>
            <a:ext cx="2628900" cy="4499171"/>
          </a:xfrm>
          <a:prstGeom prst="rect">
            <a:avLst/>
          </a:prstGeom>
        </p:spPr>
        <p:txBody>
          <a:bodyPr vert="eaVert"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204AA2-651F-2C42-8394-969AE264F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9799"/>
            <a:ext cx="7734300" cy="566716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DD65D45-F446-4742-84B6-5FBB07CC139D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1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EDA715-AC41-AF40-B8C0-6EBCEFE7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582627"/>
            <a:ext cx="10738805" cy="1108061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808C3-5F10-8943-AFE3-F9FE50DE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5" y="1925903"/>
            <a:ext cx="10738805" cy="42510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3D5C1F-B630-214F-9A2B-48246003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9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E16DF-0EC1-F346-80D4-05F77DFC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1523622"/>
            <a:ext cx="10572244" cy="2852737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85FF31-AF75-F14B-B569-24216365F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95" y="4531541"/>
            <a:ext cx="10732455" cy="1558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117A05C-902F-C442-AF33-2BF26856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2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6DEC3-DB74-434A-99CE-E208388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509799"/>
            <a:ext cx="10738805" cy="118088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55A9C3-FA74-C049-8D0D-92679EF76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995" y="1830542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647BE7-FEA8-C044-AA55-4F1B16D7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4750" y="1830541"/>
            <a:ext cx="5211946" cy="434642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50D2B1-0A8C-4444-9139-2E9BC555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4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E0A46-B6AC-CA44-8FED-236329A3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11" y="436970"/>
            <a:ext cx="10756577" cy="125371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79E8D-58C2-B84E-B4A4-FF3225334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811" y="169068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9D5F59-537F-104A-A0AF-F6DEB1647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811" y="2535420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88B79F-1690-964F-945B-6D16F0711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CEF02C-EDB8-D744-9198-D3E08AC33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5420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488B019-B37C-2542-9ABA-83674F139371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8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D3725-15E3-8649-B88C-78066B51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24" y="44604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3315374-D8C3-5D41-A27C-0BD5FEEC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9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7A75C58E-35AC-D944-AE15-81D225480CE8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0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40DC8-600A-B347-99F9-628BF10F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1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A24867-BF7D-5345-91E8-72C585FA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986158-1487-C743-89F6-4F5C47886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212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AA6B29-1A50-B64D-B308-0BB317B295C8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0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3FE4-50E5-4E48-B22E-548BD098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2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307AEE-60E2-7E43-A304-F490370BE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5312182" cy="3843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EF2D99-0A04-9242-AB1E-FF89268B9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02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DD0B8E-8217-A24F-B169-2F02A946266B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3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4BBCEC-7291-2B4B-8513-35EE6F3C3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161" t="1458" r="24478" b="38451"/>
          <a:stretch/>
        </p:blipFill>
        <p:spPr>
          <a:xfrm>
            <a:off x="9894849" y="4713249"/>
            <a:ext cx="2297152" cy="2144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BEB821-8C65-D04A-A0CE-ABE984171A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47798" y="5367130"/>
            <a:ext cx="1072108" cy="12142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19C5CC-3137-954E-83D4-4E5FB8C4F059}"/>
              </a:ext>
            </a:extLst>
          </p:cNvPr>
          <p:cNvSpPr txBox="1"/>
          <p:nvPr userDrawn="1"/>
        </p:nvSpPr>
        <p:spPr>
          <a:xfrm>
            <a:off x="516596" y="6377340"/>
            <a:ext cx="1121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jcu.edu.au</a:t>
            </a:r>
            <a:endParaRPr lang="en-US" sz="1200" b="1" i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A4646C2-BB5E-9745-9C68-2E5294FDAF85}"/>
              </a:ext>
            </a:extLst>
          </p:cNvPr>
          <p:cNvCxnSpPr>
            <a:cxnSpLocks/>
          </p:cNvCxnSpPr>
          <p:nvPr userDrawn="1"/>
        </p:nvCxnSpPr>
        <p:spPr>
          <a:xfrm>
            <a:off x="1488935" y="6566005"/>
            <a:ext cx="828123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0A8F343-C29C-EE4E-969B-E4F68C3196A0}"/>
              </a:ext>
            </a:extLst>
          </p:cNvPr>
          <p:cNvCxnSpPr>
            <a:cxnSpLocks/>
          </p:cNvCxnSpPr>
          <p:nvPr userDrawn="1"/>
        </p:nvCxnSpPr>
        <p:spPr>
          <a:xfrm>
            <a:off x="605608" y="320291"/>
            <a:ext cx="113143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9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.a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ws.edu.au/ir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.a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ws.edu.au/ir" TargetMode="Externa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NXgjnBpxGI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32" indent="-285744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2971" indent="-228594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160" indent="-228594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349" indent="-228594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537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726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8914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103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Marion MacGregor Burgess</a:t>
            </a:r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2146302" y="6599239"/>
            <a:ext cx="8316913" cy="0"/>
          </a:xfrm>
          <a:prstGeom prst="line">
            <a:avLst/>
          </a:prstGeom>
          <a:noFill/>
          <a:ln w="12700">
            <a:solidFill>
              <a:srgbClr val="005A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2400"/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2120902" y="28702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endParaRPr lang="en-AU" altLang="en-US" sz="2400" i="1">
              <a:solidFill>
                <a:srgbClr val="005ABB"/>
              </a:solidFill>
              <a:latin typeface="Times" panose="02020603050405020304" pitchFamily="18" charset="0"/>
            </a:endParaRPr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/>
          <a:stretch/>
        </p:blipFill>
        <p:spPr bwMode="auto">
          <a:xfrm>
            <a:off x="1700213" y="-11430"/>
            <a:ext cx="10491787" cy="699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1430" y="0"/>
            <a:ext cx="1711643" cy="6982480"/>
          </a:xfrm>
          <a:custGeom>
            <a:avLst/>
            <a:gdLst>
              <a:gd name="connsiteX0" fmla="*/ 0 w 1700213"/>
              <a:gd name="connsiteY0" fmla="*/ 0 h 9325630"/>
              <a:gd name="connsiteX1" fmla="*/ 1700213 w 1700213"/>
              <a:gd name="connsiteY1" fmla="*/ 0 h 9325630"/>
              <a:gd name="connsiteX2" fmla="*/ 1700213 w 1700213"/>
              <a:gd name="connsiteY2" fmla="*/ 9325630 h 9325630"/>
              <a:gd name="connsiteX3" fmla="*/ 0 w 1700213"/>
              <a:gd name="connsiteY3" fmla="*/ 9325630 h 9325630"/>
              <a:gd name="connsiteX4" fmla="*/ 0 w 1700213"/>
              <a:gd name="connsiteY4" fmla="*/ 0 h 9325630"/>
              <a:gd name="connsiteX0" fmla="*/ 0 w 1711643"/>
              <a:gd name="connsiteY0" fmla="*/ 0 h 9325630"/>
              <a:gd name="connsiteX1" fmla="*/ 1700213 w 1711643"/>
              <a:gd name="connsiteY1" fmla="*/ 0 h 9325630"/>
              <a:gd name="connsiteX2" fmla="*/ 1711643 w 1711643"/>
              <a:gd name="connsiteY2" fmla="*/ 6982480 h 9325630"/>
              <a:gd name="connsiteX3" fmla="*/ 0 w 1711643"/>
              <a:gd name="connsiteY3" fmla="*/ 9325630 h 9325630"/>
              <a:gd name="connsiteX4" fmla="*/ 0 w 1711643"/>
              <a:gd name="connsiteY4" fmla="*/ 0 h 9325630"/>
              <a:gd name="connsiteX0" fmla="*/ 11430 w 1723073"/>
              <a:gd name="connsiteY0" fmla="*/ 0 h 6982480"/>
              <a:gd name="connsiteX1" fmla="*/ 1711643 w 1723073"/>
              <a:gd name="connsiteY1" fmla="*/ 0 h 6982480"/>
              <a:gd name="connsiteX2" fmla="*/ 1723073 w 1723073"/>
              <a:gd name="connsiteY2" fmla="*/ 6982480 h 6982480"/>
              <a:gd name="connsiteX3" fmla="*/ 0 w 1723073"/>
              <a:gd name="connsiteY3" fmla="*/ 6982480 h 6982480"/>
              <a:gd name="connsiteX4" fmla="*/ 11430 w 1723073"/>
              <a:gd name="connsiteY4" fmla="*/ 0 h 6982480"/>
              <a:gd name="connsiteX0" fmla="*/ 11430 w 1711643"/>
              <a:gd name="connsiteY0" fmla="*/ 0 h 6982480"/>
              <a:gd name="connsiteX1" fmla="*/ 1711643 w 1711643"/>
              <a:gd name="connsiteY1" fmla="*/ 0 h 6982480"/>
              <a:gd name="connsiteX2" fmla="*/ 1711643 w 1711643"/>
              <a:gd name="connsiteY2" fmla="*/ 6971050 h 6982480"/>
              <a:gd name="connsiteX3" fmla="*/ 0 w 1711643"/>
              <a:gd name="connsiteY3" fmla="*/ 6982480 h 6982480"/>
              <a:gd name="connsiteX4" fmla="*/ 11430 w 1711643"/>
              <a:gd name="connsiteY4" fmla="*/ 0 h 698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643" h="6982480">
                <a:moveTo>
                  <a:pt x="11430" y="0"/>
                </a:moveTo>
                <a:lnTo>
                  <a:pt x="1711643" y="0"/>
                </a:lnTo>
                <a:lnTo>
                  <a:pt x="1711643" y="6971050"/>
                </a:lnTo>
                <a:lnTo>
                  <a:pt x="0" y="6982480"/>
                </a:lnTo>
                <a:lnTo>
                  <a:pt x="1143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845633" y="2625340"/>
            <a:ext cx="10634663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Inherent Requirements Again: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From ‘dispositions’ and suppositions </a:t>
            </a:r>
            <a:b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to one simplified guide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documenting the essential</a:t>
            </a:r>
            <a:endParaRPr lang="en-AU" altLang="en-US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973566" y="5928352"/>
            <a:ext cx="43815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Marion MacGregor Burgess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Accessability Student Advisor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Access</a:t>
            </a:r>
            <a:r>
              <a:rPr lang="en-US" altLang="en-US"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Ability</a:t>
            </a:r>
            <a:r>
              <a:rPr lang="en-US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21310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9372" y="1753140"/>
            <a:ext cx="106414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Tasks are: 	tangible, visible, evident, assessable, have a fundamental purpose, intent, goals, meaning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‘IR tasks’ appropriate also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Distinctive/Key</a:t>
            </a:r>
            <a:r>
              <a:rPr lang="en-US" dirty="0"/>
              <a:t> Tasks &amp; </a:t>
            </a:r>
            <a:r>
              <a:rPr lang="en-US" i="1" dirty="0"/>
              <a:t>Inherent Requirement/Essential </a:t>
            </a:r>
            <a:r>
              <a:rPr lang="en-US" dirty="0"/>
              <a:t>Tasks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Competency:	attained, </a:t>
            </a:r>
          </a:p>
          <a:p>
            <a:r>
              <a:rPr lang="en-US" dirty="0"/>
              <a:t>		accomplished, </a:t>
            </a:r>
          </a:p>
          <a:p>
            <a:r>
              <a:rPr lang="en-US" dirty="0"/>
              <a:t>		completed, </a:t>
            </a:r>
          </a:p>
          <a:p>
            <a:r>
              <a:rPr lang="en-US" dirty="0"/>
              <a:t>		met,</a:t>
            </a:r>
          </a:p>
          <a:p>
            <a:r>
              <a:rPr lang="en-US" dirty="0"/>
              <a:t>		achieved </a:t>
            </a:r>
          </a:p>
          <a:p>
            <a:r>
              <a:rPr lang="en-US" dirty="0"/>
              <a:t>		performed (</a:t>
            </a:r>
            <a:r>
              <a:rPr lang="en-US" i="1" dirty="0"/>
              <a:t>level o</a:t>
            </a:r>
            <a:r>
              <a:rPr lang="en-US" dirty="0"/>
              <a:t>f performance should be defined within the task description)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Unless	unmet, </a:t>
            </a:r>
          </a:p>
          <a:p>
            <a:r>
              <a:rPr lang="en-US" dirty="0"/>
              <a:t>		not attained, </a:t>
            </a:r>
          </a:p>
          <a:p>
            <a:r>
              <a:rPr lang="en-US" dirty="0"/>
              <a:t>		not completed,</a:t>
            </a:r>
          </a:p>
          <a:p>
            <a:r>
              <a:rPr lang="en-US" dirty="0"/>
              <a:t>		not achieved </a:t>
            </a:r>
            <a:r>
              <a:rPr lang="en-US" dirty="0" err="1"/>
              <a:t>etc</a:t>
            </a:r>
            <a:r>
              <a:rPr lang="en-US" dirty="0"/>
              <a:t>     ….. Not </a:t>
            </a:r>
            <a:r>
              <a:rPr lang="en-US" i="1" dirty="0"/>
              <a:t>ever? </a:t>
            </a:r>
            <a:r>
              <a:rPr lang="en-US" dirty="0"/>
              <a:t>(mismatch)</a:t>
            </a:r>
            <a:endParaRPr lang="en-AU" dirty="0"/>
          </a:p>
          <a:p>
            <a:r>
              <a:rPr lang="en-US" dirty="0"/>
              <a:t>			                 ….. Not </a:t>
            </a:r>
            <a:r>
              <a:rPr lang="en-US" i="1" dirty="0"/>
              <a:t>yet? (</a:t>
            </a:r>
            <a:r>
              <a:rPr lang="en-US" dirty="0"/>
              <a:t>scaffolded learning; reasonable adjustments) 	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795033" y="476488"/>
            <a:ext cx="2678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IR Perspectives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033" y="1061263"/>
            <a:ext cx="80660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Working definition and approach for the Guide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</a:rPr>
              <a:t>Developing terminology/language for Tasks</a:t>
            </a:r>
          </a:p>
        </p:txBody>
      </p:sp>
    </p:spTree>
    <p:extLst>
      <p:ext uri="{BB962C8B-B14F-4D97-AF65-F5344CB8AC3E}">
        <p14:creationId xmlns:p14="http://schemas.microsoft.com/office/powerpoint/2010/main" val="15959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033" y="476488"/>
            <a:ext cx="1947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IR Package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033" y="1061263"/>
            <a:ext cx="8066087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1. Collect materials and range of contributors/reviewers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2. Multiple review points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3. Supporting materials in IR document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4. Engagement planning, including embedded use in first year subjects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(positive tool for self-development)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5E7712-C35A-48D9-A3C6-F3FF5E590D10}"/>
              </a:ext>
            </a:extLst>
          </p:cNvPr>
          <p:cNvSpPr/>
          <p:nvPr/>
        </p:nvSpPr>
        <p:spPr>
          <a:xfrm>
            <a:off x="1444672" y="2901138"/>
            <a:ext cx="89644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Further explanation, including:</a:t>
            </a:r>
          </a:p>
          <a:p>
            <a:r>
              <a:rPr lang="en-US" dirty="0"/>
              <a:t>	- academic integrity</a:t>
            </a:r>
          </a:p>
          <a:p>
            <a:r>
              <a:rPr lang="en-US" dirty="0"/>
              <a:t>	- difference from learning outcomes, accreditation and Registration requirements</a:t>
            </a:r>
          </a:p>
          <a:p>
            <a:r>
              <a:rPr lang="en-US" dirty="0"/>
              <a:t>	- scaffolded learning opportunities</a:t>
            </a:r>
          </a:p>
          <a:p>
            <a:r>
              <a:rPr lang="en-US" dirty="0"/>
              <a:t>	- access to reasonable adjustments to teaching and learning conditions if indicated </a:t>
            </a:r>
            <a:br>
              <a:rPr lang="en-US" dirty="0"/>
            </a:br>
            <a:r>
              <a:rPr lang="en-US" dirty="0"/>
              <a:t>	   while achieving these tasks</a:t>
            </a:r>
          </a:p>
          <a:p>
            <a:r>
              <a:rPr lang="en-US" dirty="0"/>
              <a:t>	- tasks themselves to be successfully performed as outlined</a:t>
            </a:r>
          </a:p>
        </p:txBody>
      </p:sp>
    </p:spTree>
    <p:extLst>
      <p:ext uri="{BB962C8B-B14F-4D97-AF65-F5344CB8AC3E}">
        <p14:creationId xmlns:p14="http://schemas.microsoft.com/office/powerpoint/2010/main" val="24448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033" y="476488"/>
            <a:ext cx="3296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IR Guide Principles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033" y="1061263"/>
            <a:ext cx="80660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</a:rPr>
              <a:t>“Simplify” = Separate the steps &amp; add tools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8053" y="1777748"/>
            <a:ext cx="93192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2060"/>
                </a:solidFill>
              </a:rPr>
              <a:t>	1. Identify the </a:t>
            </a:r>
            <a:r>
              <a:rPr lang="en-US" b="1" dirty="0">
                <a:solidFill>
                  <a:srgbClr val="002060"/>
                </a:solidFill>
              </a:rPr>
              <a:t>distinctive tasks of [university], </a:t>
            </a:r>
            <a:r>
              <a:rPr lang="en-US" dirty="0">
                <a:solidFill>
                  <a:srgbClr val="002060"/>
                </a:solidFill>
              </a:rPr>
              <a:t>compared to other types of learning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2060"/>
                </a:solidFill>
              </a:rPr>
              <a:t>	2. Identify the </a:t>
            </a:r>
            <a:r>
              <a:rPr lang="en-US" b="1" dirty="0">
                <a:solidFill>
                  <a:srgbClr val="002060"/>
                </a:solidFill>
              </a:rPr>
              <a:t>distinctive tasks of the course</a:t>
            </a:r>
          </a:p>
          <a:p>
            <a:pPr lvl="1">
              <a:defRPr/>
            </a:pPr>
            <a:r>
              <a:rPr lang="en-US" b="1" dirty="0">
                <a:solidFill>
                  <a:srgbClr val="002060"/>
                </a:solidFill>
              </a:rPr>
              <a:t>			</a:t>
            </a:r>
            <a:r>
              <a:rPr lang="en-US" dirty="0">
                <a:solidFill>
                  <a:srgbClr val="002060"/>
                </a:solidFill>
              </a:rPr>
              <a:t>- compared to unrelated fields</a:t>
            </a:r>
          </a:p>
          <a:p>
            <a:pPr lvl="1">
              <a:defRPr/>
            </a:pPr>
            <a:r>
              <a:rPr lang="en-US" b="1" dirty="0">
                <a:solidFill>
                  <a:srgbClr val="002060"/>
                </a:solidFill>
              </a:rPr>
              <a:t>			</a:t>
            </a:r>
            <a:r>
              <a:rPr lang="en-US" dirty="0">
                <a:solidFill>
                  <a:srgbClr val="002060"/>
                </a:solidFill>
              </a:rPr>
              <a:t>- compared to related courses in discipline</a:t>
            </a:r>
            <a:endParaRPr lang="en-US" b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2060"/>
                </a:solidFill>
              </a:rPr>
              <a:t>	3. </a:t>
            </a:r>
            <a:r>
              <a:rPr lang="en-US" b="1" dirty="0">
                <a:solidFill>
                  <a:srgbClr val="002060"/>
                </a:solidFill>
              </a:rPr>
              <a:t>Format </a:t>
            </a:r>
            <a:r>
              <a:rPr lang="en-US" dirty="0">
                <a:solidFill>
                  <a:srgbClr val="002060"/>
                </a:solidFill>
              </a:rPr>
              <a:t>for the </a:t>
            </a:r>
            <a:r>
              <a:rPr lang="en-US" b="1" dirty="0">
                <a:solidFill>
                  <a:srgbClr val="002060"/>
                </a:solidFill>
              </a:rPr>
              <a:t>core intention or the fundamental purpose of the task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2060"/>
                </a:solidFill>
              </a:rPr>
              <a:t>	4. </a:t>
            </a:r>
            <a:r>
              <a:rPr lang="en-US" b="1" dirty="0">
                <a:solidFill>
                  <a:srgbClr val="002060"/>
                </a:solidFill>
              </a:rPr>
              <a:t>Identify the essential tasks </a:t>
            </a:r>
            <a:r>
              <a:rPr lang="en-US" dirty="0">
                <a:solidFill>
                  <a:srgbClr val="002060"/>
                </a:solidFill>
              </a:rPr>
              <a:t>and other tasks 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en-US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   </a:t>
            </a:r>
            <a:r>
              <a:rPr lang="en-US" sz="2000" b="1" dirty="0">
                <a:solidFill>
                  <a:srgbClr val="002060"/>
                </a:solidFill>
              </a:rPr>
              <a:t>Task Identification Table</a:t>
            </a:r>
          </a:p>
          <a:p>
            <a:pPr lvl="1">
              <a:defRPr/>
            </a:pPr>
            <a:endParaRPr lang="en-US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en-US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   </a:t>
            </a:r>
            <a:r>
              <a:rPr lang="en-US" sz="2000" b="1" dirty="0">
                <a:solidFill>
                  <a:srgbClr val="002060"/>
                </a:solidFill>
              </a:rPr>
              <a:t>Task Classification Table  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Curved Left Arrow 4"/>
          <p:cNvSpPr/>
          <p:nvPr/>
        </p:nvSpPr>
        <p:spPr>
          <a:xfrm flipH="1">
            <a:off x="1207974" y="2446607"/>
            <a:ext cx="1454480" cy="2411138"/>
          </a:xfrm>
          <a:prstGeom prst="curved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flipH="1">
            <a:off x="1157646" y="3199414"/>
            <a:ext cx="1454480" cy="2411138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033" y="476488"/>
            <a:ext cx="6041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IR Process: Steps and tools in detail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801" y="2949957"/>
            <a:ext cx="104988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/>
              <a:t>        </a:t>
            </a:r>
            <a:r>
              <a:rPr lang="en-US" b="1" dirty="0"/>
              <a:t>Suggested key university-level tasks:</a:t>
            </a:r>
            <a:endParaRPr lang="en-AU" dirty="0"/>
          </a:p>
          <a:p>
            <a:pPr lvl="0"/>
            <a:r>
              <a:rPr lang="en-US" i="1" dirty="0"/>
              <a:t>	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Manage a volume of information for learning that is higher than in secondary school, VET sector 	   or pathways to university.</a:t>
            </a:r>
          </a:p>
          <a:p>
            <a:pPr lvl="0"/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	- Produce academic [discussion/analysis/critique] of course-related topics that considers </a:t>
            </a:r>
          </a:p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	  and formally references academic literature across [6-20] articles.</a:t>
            </a:r>
          </a:p>
          <a:p>
            <a:pPr lvl="0"/>
            <a:endParaRPr lang="en-AU" dirty="0"/>
          </a:p>
          <a:p>
            <a:pPr lvl="1"/>
            <a:r>
              <a:rPr lang="en-US" dirty="0"/>
              <a:t> Additional, for some areas:</a:t>
            </a:r>
            <a:endParaRPr lang="en-AU" dirty="0"/>
          </a:p>
          <a:p>
            <a:pPr lvl="0"/>
            <a:r>
              <a:rPr lang="en-US" dirty="0"/>
              <a:t>	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- Produce accurate responses to [novel] course-specific questions from a range </a:t>
            </a:r>
          </a:p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	  of source information without access to the source material at the time.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604" y="1061263"/>
            <a:ext cx="89640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2060"/>
                </a:solidFill>
              </a:rPr>
              <a:t>	1. </a:t>
            </a:r>
            <a:r>
              <a:rPr lang="en-US" b="1" dirty="0">
                <a:solidFill>
                  <a:srgbClr val="002060"/>
                </a:solidFill>
              </a:rPr>
              <a:t>Identify the distinctive tasks of [university], </a:t>
            </a:r>
            <a:r>
              <a:rPr lang="en-US" dirty="0">
                <a:solidFill>
                  <a:srgbClr val="002060"/>
                </a:solidFill>
              </a:rPr>
              <a:t>compared to other types of learning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	2. Identify the distinctive tasks of course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			- compared to unrelated fields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			- compared to related courses in discipline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	3. Format for the core intention or the fundamental purpose of the task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	4. Identify the essential tasks and other tasks </a:t>
            </a:r>
          </a:p>
        </p:txBody>
      </p:sp>
    </p:spTree>
    <p:extLst>
      <p:ext uri="{BB962C8B-B14F-4D97-AF65-F5344CB8AC3E}">
        <p14:creationId xmlns:p14="http://schemas.microsoft.com/office/powerpoint/2010/main" val="8207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604" y="1061263"/>
            <a:ext cx="8964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sz="1200" dirty="0">
                <a:solidFill>
                  <a:srgbClr val="002060"/>
                </a:solidFill>
              </a:rPr>
              <a:t>	1. Identify the distinctive tasks of [university], compared to other types of learning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2060"/>
                </a:solidFill>
              </a:rPr>
              <a:t>	2. </a:t>
            </a:r>
            <a:r>
              <a:rPr lang="en-US" b="1" dirty="0">
                <a:solidFill>
                  <a:srgbClr val="002060"/>
                </a:solidFill>
              </a:rPr>
              <a:t>Identify the distinctive tasks </a:t>
            </a:r>
            <a:r>
              <a:rPr lang="en-US" dirty="0">
                <a:solidFill>
                  <a:srgbClr val="002060"/>
                </a:solidFill>
              </a:rPr>
              <a:t>of course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			- compared to unrelated fields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			- compared to related courses in discipline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95033" y="476488"/>
            <a:ext cx="6041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IR Process: Steps and tools in detail</a:t>
            </a:r>
          </a:p>
        </p:txBody>
      </p:sp>
      <p:sp>
        <p:nvSpPr>
          <p:cNvPr id="6" name="Rectangle 5"/>
          <p:cNvSpPr/>
          <p:nvPr/>
        </p:nvSpPr>
        <p:spPr>
          <a:xfrm>
            <a:off x="-158261" y="2371176"/>
            <a:ext cx="1037277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43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[ Processing]              Response                      (= Measurable Task)</a:t>
            </a: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4469" y="2858682"/>
            <a:ext cx="1119013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Cue categories:</a:t>
            </a:r>
          </a:p>
          <a:p>
            <a:r>
              <a:rPr lang="en-US" b="1" dirty="0"/>
              <a:t>Visual</a:t>
            </a:r>
            <a:r>
              <a:rPr lang="en-US" dirty="0"/>
              <a:t> </a:t>
            </a:r>
            <a:r>
              <a:rPr lang="en-US" b="1" dirty="0"/>
              <a:t>cues</a:t>
            </a:r>
            <a:r>
              <a:rPr lang="en-US" dirty="0"/>
              <a:t> (text, diagrams, computer code, charts, equipment);</a:t>
            </a:r>
          </a:p>
          <a:p>
            <a:r>
              <a:rPr lang="en-US" b="1" dirty="0"/>
              <a:t>Visual cues </a:t>
            </a:r>
            <a:r>
              <a:rPr lang="en-US" dirty="0"/>
              <a:t>(natural environment, human, animal) ; </a:t>
            </a:r>
          </a:p>
          <a:p>
            <a:r>
              <a:rPr lang="en-US" b="1" dirty="0"/>
              <a:t>Audio cues</a:t>
            </a:r>
            <a:r>
              <a:rPr lang="en-US" dirty="0"/>
              <a:t> (machine made; natural) ; </a:t>
            </a:r>
            <a:r>
              <a:rPr lang="en-US" b="1" dirty="0"/>
              <a:t>Tactile cues</a:t>
            </a:r>
            <a:r>
              <a:rPr lang="en-US" dirty="0"/>
              <a:t> ; </a:t>
            </a:r>
            <a:r>
              <a:rPr lang="en-US" b="1" dirty="0"/>
              <a:t>Other Sensory cues </a:t>
            </a:r>
            <a:r>
              <a:rPr lang="en-US" dirty="0"/>
              <a:t>(</a:t>
            </a:r>
            <a:r>
              <a:rPr lang="en-US" dirty="0" err="1"/>
              <a:t>eg.thermal</a:t>
            </a:r>
            <a:r>
              <a:rPr lang="en-US" dirty="0"/>
              <a:t>); </a:t>
            </a:r>
          </a:p>
          <a:p>
            <a:r>
              <a:rPr lang="en-US" b="1" dirty="0"/>
              <a:t>Physical cues </a:t>
            </a:r>
            <a:r>
              <a:rPr lang="en-US" dirty="0"/>
              <a:t>(gross motor, fine motor); </a:t>
            </a:r>
            <a:br>
              <a:rPr lang="en-US" dirty="0"/>
            </a:br>
            <a:r>
              <a:rPr lang="en-US" b="1" dirty="0"/>
              <a:t>Cognitive cues </a:t>
            </a:r>
            <a:r>
              <a:rPr lang="en-US" dirty="0"/>
              <a:t>(literacy, numeracy, knowledge, processing, executive functioning); </a:t>
            </a:r>
          </a:p>
          <a:p>
            <a:r>
              <a:rPr lang="en-US" b="1" dirty="0"/>
              <a:t>Temporal cues </a:t>
            </a:r>
            <a:r>
              <a:rPr lang="en-US" dirty="0"/>
              <a:t>(adapting across or sustained over time; rapidly changing cues) (NB </a:t>
            </a:r>
            <a:r>
              <a:rPr lang="en-US" i="1" dirty="0"/>
              <a:t>two-way interactions</a:t>
            </a:r>
            <a:r>
              <a:rPr lang="en-US" dirty="0"/>
              <a:t>); </a:t>
            </a:r>
            <a:r>
              <a:rPr lang="en-US" b="1" dirty="0"/>
              <a:t>Emotional/psychological cues</a:t>
            </a:r>
            <a:r>
              <a:rPr lang="en-US" dirty="0"/>
              <a:t>; </a:t>
            </a:r>
          </a:p>
          <a:p>
            <a:r>
              <a:rPr lang="en-US" b="1" dirty="0"/>
              <a:t>Cultural &amp; Inclusion cues</a:t>
            </a:r>
            <a:r>
              <a:rPr lang="en-US" dirty="0"/>
              <a:t>; </a:t>
            </a:r>
          </a:p>
          <a:p>
            <a:r>
              <a:rPr lang="en-US" b="1" dirty="0"/>
              <a:t>Ethical cues</a:t>
            </a:r>
            <a:r>
              <a:rPr lang="en-US" dirty="0"/>
              <a:t>; </a:t>
            </a:r>
          </a:p>
          <a:p>
            <a:r>
              <a:rPr lang="en-US" b="1" dirty="0"/>
              <a:t>Safety cues</a:t>
            </a:r>
            <a:r>
              <a:rPr lang="en-US" dirty="0"/>
              <a:t>.  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  <a:endParaRPr lang="en-AU" dirty="0"/>
          </a:p>
        </p:txBody>
      </p:sp>
      <p:sp>
        <p:nvSpPr>
          <p:cNvPr id="11" name="Right Arrow 10"/>
          <p:cNvSpPr/>
          <p:nvPr/>
        </p:nvSpPr>
        <p:spPr>
          <a:xfrm>
            <a:off x="4117340" y="2450048"/>
            <a:ext cx="641293" cy="30527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</a:t>
            </a:r>
            <a:endParaRPr lang="en-AU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954571" y="5965177"/>
            <a:ext cx="202474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 categories are developed from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1" descr="Creative Commons licenc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44" y="5965419"/>
            <a:ext cx="428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37986" y="6071532"/>
            <a:ext cx="60300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1" i="0" u="none" strike="noStrike" cap="none" normalizeH="0" baseline="0" dirty="0">
                <a:ln>
                  <a:noFill/>
                </a:ln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Inherent Requirements </a:t>
            </a: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http://www.westernsydney.edu.au/ir</a:t>
            </a: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© University of Western Sydney is licensed under a Creative Commons Attribution-Non Commercial Share Alike     </a:t>
            </a:r>
            <a:b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4.0 International licence</a:t>
            </a:r>
            <a:r>
              <a:rPr kumimoji="0" lang="en-AU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563510" y="2473778"/>
            <a:ext cx="641293" cy="26479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02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5033" y="476488"/>
            <a:ext cx="6041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IR Process: Steps and tools in detail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528671A-1949-4D64-8472-F65F25D3B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8540"/>
              </p:ext>
            </p:extLst>
          </p:nvPr>
        </p:nvGraphicFramePr>
        <p:xfrm>
          <a:off x="555170" y="1188378"/>
          <a:ext cx="10548259" cy="487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0154">
                  <a:extLst>
                    <a:ext uri="{9D8B030D-6E8A-4147-A177-3AD203B41FA5}">
                      <a16:colId xmlns:a16="http://schemas.microsoft.com/office/drawing/2014/main" xmlns="" val="2466173888"/>
                    </a:ext>
                  </a:extLst>
                </a:gridCol>
                <a:gridCol w="1860833">
                  <a:extLst>
                    <a:ext uri="{9D8B030D-6E8A-4147-A177-3AD203B41FA5}">
                      <a16:colId xmlns:a16="http://schemas.microsoft.com/office/drawing/2014/main" xmlns="" val="3214642447"/>
                    </a:ext>
                  </a:extLst>
                </a:gridCol>
                <a:gridCol w="2318657">
                  <a:extLst>
                    <a:ext uri="{9D8B030D-6E8A-4147-A177-3AD203B41FA5}">
                      <a16:colId xmlns:a16="http://schemas.microsoft.com/office/drawing/2014/main" xmlns="" val="3435743137"/>
                    </a:ext>
                  </a:extLst>
                </a:gridCol>
                <a:gridCol w="1616529">
                  <a:extLst>
                    <a:ext uri="{9D8B030D-6E8A-4147-A177-3AD203B41FA5}">
                      <a16:colId xmlns:a16="http://schemas.microsoft.com/office/drawing/2014/main" xmlns="" val="1744436138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xmlns="" val="3065122412"/>
                    </a:ext>
                  </a:extLst>
                </a:gridCol>
              </a:tblGrid>
              <a:tr h="596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Cue Categories</a:t>
                      </a:r>
                      <a:endParaRPr lang="en-AU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n-AU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Key Cues</a:t>
                      </a:r>
                      <a:endParaRPr lang="en-AU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Responses as tasks</a:t>
                      </a:r>
                      <a:r>
                        <a:rPr lang="en-US" sz="15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(produce/perform/interact)</a:t>
                      </a:r>
                      <a:endParaRPr lang="en-AU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Level of performance (passing graduate)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6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Fundamental Purpose / Core Task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357570"/>
                  </a:ext>
                </a:extLst>
              </a:tr>
              <a:tr h="4473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Visual cues</a:t>
                      </a:r>
                      <a:b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(text, diagrams, code, charts, equipment)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1119606"/>
                  </a:ext>
                </a:extLst>
              </a:tr>
              <a:tr h="393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Visual cues</a:t>
                      </a:r>
                      <a:b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(natural environment, human, animal)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6666361"/>
                  </a:ext>
                </a:extLst>
              </a:tr>
              <a:tr h="271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Audio cues</a:t>
                      </a:r>
                      <a:r>
                        <a:rPr lang="en-US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(machine made; natural)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0386843"/>
                  </a:ext>
                </a:extLst>
              </a:tr>
              <a:tr h="149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Tactile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9311975"/>
                  </a:ext>
                </a:extLst>
              </a:tr>
              <a:tr h="271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Other Sensory cues</a:t>
                      </a:r>
                      <a:r>
                        <a:rPr lang="en-AU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Eg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thermal)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887886"/>
                  </a:ext>
                </a:extLst>
              </a:tr>
              <a:tr h="271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Physical cues</a:t>
                      </a:r>
                      <a:r>
                        <a:rPr lang="en-US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(gross motor, fine motor)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445543"/>
                  </a:ext>
                </a:extLst>
              </a:tr>
              <a:tr h="5422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Cognitive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(literacy, numeracy, knowledge, processing, executive functioning)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4155851"/>
                  </a:ext>
                </a:extLst>
              </a:tr>
              <a:tr h="5150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Temporal 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cues (adapting across or sustained over time; rapidly changing cues) (</a:t>
                      </a:r>
                      <a:r>
                        <a:rPr lang="en-US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NB interactions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125019"/>
                  </a:ext>
                </a:extLst>
              </a:tr>
              <a:tr h="2982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Emotional/psychological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397316"/>
                  </a:ext>
                </a:extLst>
              </a:tr>
              <a:tr h="2982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Cultural &amp; inclusion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7518451"/>
                  </a:ext>
                </a:extLst>
              </a:tr>
              <a:tr h="149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Ethical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247606"/>
                  </a:ext>
                </a:extLst>
              </a:tr>
              <a:tr h="149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Safety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000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66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033" y="476488"/>
            <a:ext cx="6041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IR Process: Steps and tools in detail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604" y="1061263"/>
            <a:ext cx="8964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sz="1200" dirty="0">
                <a:solidFill>
                  <a:srgbClr val="002060"/>
                </a:solidFill>
              </a:rPr>
              <a:t>	1. Identify the distinctive tasks of [university], compared to other types of learning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sz="1200" dirty="0">
                <a:solidFill>
                  <a:srgbClr val="002060"/>
                </a:solidFill>
              </a:rPr>
              <a:t>	2. Identify the distinctive tasks of course</a:t>
            </a:r>
          </a:p>
          <a:p>
            <a:pPr lvl="1">
              <a:defRPr/>
            </a:pPr>
            <a:r>
              <a:rPr lang="en-US" sz="1200" dirty="0">
                <a:solidFill>
                  <a:srgbClr val="002060"/>
                </a:solidFill>
              </a:rPr>
              <a:t>			- compared to unrelated fields</a:t>
            </a:r>
          </a:p>
          <a:p>
            <a:pPr lvl="1">
              <a:defRPr/>
            </a:pPr>
            <a:r>
              <a:rPr lang="en-US" sz="1200" dirty="0">
                <a:solidFill>
                  <a:srgbClr val="002060"/>
                </a:solidFill>
              </a:rPr>
              <a:t>			- compared to related courses in discipline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2060"/>
                </a:solidFill>
              </a:rPr>
              <a:t>	3. </a:t>
            </a:r>
            <a:r>
              <a:rPr lang="en-US" b="1" dirty="0">
                <a:solidFill>
                  <a:srgbClr val="002060"/>
                </a:solidFill>
              </a:rPr>
              <a:t>Format the tasks </a:t>
            </a:r>
            <a:r>
              <a:rPr lang="en-US" dirty="0">
                <a:solidFill>
                  <a:srgbClr val="002060"/>
                </a:solidFill>
              </a:rPr>
              <a:t>for the </a:t>
            </a:r>
            <a:r>
              <a:rPr lang="en-US" b="1" dirty="0">
                <a:solidFill>
                  <a:srgbClr val="002060"/>
                </a:solidFill>
              </a:rPr>
              <a:t>core intention </a:t>
            </a:r>
            <a:r>
              <a:rPr lang="en-US" dirty="0">
                <a:solidFill>
                  <a:srgbClr val="002060"/>
                </a:solidFill>
              </a:rPr>
              <a:t>or the fundamental purpose of the task</a:t>
            </a:r>
          </a:p>
        </p:txBody>
      </p:sp>
      <p:sp>
        <p:nvSpPr>
          <p:cNvPr id="5" name="Rectangle 4"/>
          <p:cNvSpPr/>
          <p:nvPr/>
        </p:nvSpPr>
        <p:spPr>
          <a:xfrm>
            <a:off x="-146957" y="2285663"/>
            <a:ext cx="11669990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043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Cue          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[Processing]                [Response Mechanism]              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 Intention/Purpose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     (Core Task)</a:t>
            </a:r>
            <a:endParaRPr lang="en-AU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55580" y="2426228"/>
            <a:ext cx="641293" cy="26479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ight Arrow 7"/>
          <p:cNvSpPr/>
          <p:nvPr/>
        </p:nvSpPr>
        <p:spPr>
          <a:xfrm>
            <a:off x="3618251" y="2401176"/>
            <a:ext cx="641293" cy="26479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</a:t>
            </a:r>
            <a:endParaRPr lang="en-AU" dirty="0"/>
          </a:p>
        </p:txBody>
      </p:sp>
      <p:sp>
        <p:nvSpPr>
          <p:cNvPr id="9" name="Right Arrow 8"/>
          <p:cNvSpPr/>
          <p:nvPr/>
        </p:nvSpPr>
        <p:spPr>
          <a:xfrm>
            <a:off x="6922920" y="2388650"/>
            <a:ext cx="641293" cy="26479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297450" y="2959762"/>
            <a:ext cx="113448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000" i="1" dirty="0"/>
              <a:t>When                                         Ways                                                                   What’s important</a:t>
            </a:r>
          </a:p>
          <a:p>
            <a:pPr lvl="1"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US" b="1" dirty="0">
                <a:solidFill>
                  <a:srgbClr val="002060"/>
                </a:solidFill>
              </a:rPr>
              <a:t>- Review the verbs</a:t>
            </a:r>
            <a:r>
              <a:rPr lang="en-US" dirty="0">
                <a:solidFill>
                  <a:srgbClr val="002060"/>
                </a:solidFill>
              </a:rPr>
              <a:t>	  Task verbs:                 </a:t>
            </a:r>
            <a:r>
              <a:rPr lang="en-US" i="1" dirty="0">
                <a:solidFill>
                  <a:srgbClr val="002060"/>
                </a:solidFill>
              </a:rPr>
              <a:t>see/hear</a:t>
            </a:r>
            <a:r>
              <a:rPr lang="en-US" dirty="0">
                <a:solidFill>
                  <a:srgbClr val="002060"/>
                </a:solidFill>
              </a:rPr>
              <a:t>  ,   </a:t>
            </a:r>
            <a:r>
              <a:rPr lang="en-US" i="1" dirty="0">
                <a:solidFill>
                  <a:srgbClr val="002060"/>
                </a:solidFill>
              </a:rPr>
              <a:t>write,    speak………………….. </a:t>
            </a:r>
            <a:r>
              <a:rPr lang="en-US" dirty="0">
                <a:solidFill>
                  <a:srgbClr val="002060"/>
                </a:solidFill>
              </a:rPr>
              <a:t>create, produce, interact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	                                     Verbs for </a:t>
            </a:r>
            <a:r>
              <a:rPr lang="en-US" b="1" dirty="0">
                <a:solidFill>
                  <a:srgbClr val="002060"/>
                </a:solidFill>
              </a:rPr>
              <a:t>core task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i="1" dirty="0">
                <a:solidFill>
                  <a:srgbClr val="002060"/>
                </a:solidFill>
              </a:rPr>
              <a:t>respond to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>
                <a:solidFill>
                  <a:srgbClr val="002060"/>
                </a:solidFill>
              </a:rPr>
              <a:t>record, communicate…………</a:t>
            </a:r>
            <a:r>
              <a:rPr lang="en-US" dirty="0">
                <a:solidFill>
                  <a:srgbClr val="002060"/>
                </a:solidFill>
              </a:rPr>
              <a:t> create, produce, interact</a:t>
            </a:r>
            <a:endParaRPr lang="en-US" i="1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en-US" sz="1000" i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US" b="1" dirty="0">
                <a:solidFill>
                  <a:srgbClr val="002060"/>
                </a:solidFill>
              </a:rPr>
              <a:t>- Consider what you really want from the student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                                             ie. Processing + response mechanism </a:t>
            </a:r>
            <a:r>
              <a:rPr lang="en-US" i="1" dirty="0">
                <a:solidFill>
                  <a:srgbClr val="002060"/>
                </a:solidFill>
              </a:rPr>
              <a:t>AND THEN…..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 err="1">
                <a:solidFill>
                  <a:srgbClr val="002060"/>
                </a:solidFill>
              </a:rPr>
              <a:t>eg</a:t>
            </a:r>
            <a:r>
              <a:rPr lang="en-US" dirty="0">
                <a:solidFill>
                  <a:srgbClr val="002060"/>
                </a:solidFill>
              </a:rPr>
              <a:t>. Response to fire alarm cue)</a:t>
            </a:r>
          </a:p>
          <a:p>
            <a:pPr lvl="1">
              <a:defRPr/>
            </a:pPr>
            <a:endParaRPr lang="en-US" sz="1000" i="1" dirty="0">
              <a:solidFill>
                <a:srgbClr val="002060"/>
              </a:solidFill>
            </a:endParaRPr>
          </a:p>
          <a:p>
            <a:pPr lvl="1">
              <a:defRPr/>
            </a:pPr>
            <a:endParaRPr lang="en-US" sz="1000" i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NB. </a:t>
            </a:r>
            <a:r>
              <a:rPr lang="en-US" b="1" dirty="0">
                <a:solidFill>
                  <a:srgbClr val="002060"/>
                </a:solidFill>
              </a:rPr>
              <a:t>Is the response mechanism also a core task?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        -  includes elements that cannot be substituted, and 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	- are linked to the identity of the course. </a:t>
            </a:r>
            <a:r>
              <a:rPr lang="en-US" dirty="0" err="1">
                <a:solidFill>
                  <a:srgbClr val="002060"/>
                </a:solidFill>
              </a:rPr>
              <a:t>Eg</a:t>
            </a:r>
            <a:r>
              <a:rPr lang="en-US" dirty="0">
                <a:solidFill>
                  <a:srgbClr val="002060"/>
                </a:solidFill>
              </a:rPr>
              <a:t>. Using TENS machines in physiotherapy for treatment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lvl="1">
              <a:defRPr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11198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033" y="476488"/>
            <a:ext cx="6041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IR Process: Steps and tools in detail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033" y="1028605"/>
            <a:ext cx="302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 Identification Table</a:t>
            </a:r>
            <a:endParaRPr lang="en-AU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65386"/>
              </p:ext>
            </p:extLst>
          </p:nvPr>
        </p:nvGraphicFramePr>
        <p:xfrm>
          <a:off x="555170" y="1378878"/>
          <a:ext cx="10548259" cy="487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0154">
                  <a:extLst>
                    <a:ext uri="{9D8B030D-6E8A-4147-A177-3AD203B41FA5}">
                      <a16:colId xmlns:a16="http://schemas.microsoft.com/office/drawing/2014/main" xmlns="" val="2466173888"/>
                    </a:ext>
                  </a:extLst>
                </a:gridCol>
                <a:gridCol w="1860833">
                  <a:extLst>
                    <a:ext uri="{9D8B030D-6E8A-4147-A177-3AD203B41FA5}">
                      <a16:colId xmlns:a16="http://schemas.microsoft.com/office/drawing/2014/main" xmlns="" val="3214642447"/>
                    </a:ext>
                  </a:extLst>
                </a:gridCol>
                <a:gridCol w="2318657">
                  <a:extLst>
                    <a:ext uri="{9D8B030D-6E8A-4147-A177-3AD203B41FA5}">
                      <a16:colId xmlns:a16="http://schemas.microsoft.com/office/drawing/2014/main" xmlns="" val="3435743137"/>
                    </a:ext>
                  </a:extLst>
                </a:gridCol>
                <a:gridCol w="1616529">
                  <a:extLst>
                    <a:ext uri="{9D8B030D-6E8A-4147-A177-3AD203B41FA5}">
                      <a16:colId xmlns:a16="http://schemas.microsoft.com/office/drawing/2014/main" xmlns="" val="1744436138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xmlns="" val="3065122412"/>
                    </a:ext>
                  </a:extLst>
                </a:gridCol>
              </a:tblGrid>
              <a:tr h="596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Cue Categories</a:t>
                      </a:r>
                      <a:endParaRPr lang="en-AU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n-AU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Key Cues</a:t>
                      </a:r>
                      <a:endParaRPr lang="en-AU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Responses as tasks</a:t>
                      </a:r>
                      <a:r>
                        <a:rPr lang="en-US" sz="15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(produce/perform/interact)</a:t>
                      </a:r>
                      <a:endParaRPr lang="en-AU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Level of performance (passing graduate)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6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Fundamental Purpose / Core Task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357570"/>
                  </a:ext>
                </a:extLst>
              </a:tr>
              <a:tr h="4473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Visual cues</a:t>
                      </a:r>
                      <a:b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(text, diagrams, code, charts, equipment)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1119606"/>
                  </a:ext>
                </a:extLst>
              </a:tr>
              <a:tr h="393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Visual cues</a:t>
                      </a:r>
                      <a:b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(natural environment, human, animal)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6666361"/>
                  </a:ext>
                </a:extLst>
              </a:tr>
              <a:tr h="271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Audio cues</a:t>
                      </a:r>
                      <a:r>
                        <a:rPr lang="en-US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(machine made; natural)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0386843"/>
                  </a:ext>
                </a:extLst>
              </a:tr>
              <a:tr h="149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Tactile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9311975"/>
                  </a:ext>
                </a:extLst>
              </a:tr>
              <a:tr h="271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Other Sensory cues</a:t>
                      </a:r>
                      <a:r>
                        <a:rPr lang="en-AU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Eg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thermal)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887886"/>
                  </a:ext>
                </a:extLst>
              </a:tr>
              <a:tr h="271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Physical cues</a:t>
                      </a:r>
                      <a:r>
                        <a:rPr lang="en-US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(gross motor, fine motor)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445543"/>
                  </a:ext>
                </a:extLst>
              </a:tr>
              <a:tr h="5422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Cognitive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(literacy, numeracy, knowledge, processing, executive functioning)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4155851"/>
                  </a:ext>
                </a:extLst>
              </a:tr>
              <a:tr h="5150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Temporal 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cues (adapting across or sustained over time; rapidly changing cues) (</a:t>
                      </a:r>
                      <a:r>
                        <a:rPr lang="en-US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NB interactions</a:t>
                      </a:r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A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125019"/>
                  </a:ext>
                </a:extLst>
              </a:tr>
              <a:tr h="2982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Emotional/psychological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397316"/>
                  </a:ext>
                </a:extLst>
              </a:tr>
              <a:tr h="2982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Cultural &amp; inclusion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7518451"/>
                  </a:ext>
                </a:extLst>
              </a:tr>
              <a:tr h="149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Ethical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247606"/>
                  </a:ext>
                </a:extLst>
              </a:tr>
              <a:tr h="149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Safety cues</a:t>
                      </a:r>
                      <a:endParaRPr lang="en-A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45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8" marR="570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000068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135085" y="1061263"/>
            <a:ext cx="2334986" cy="482830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429000" y="2514600"/>
            <a:ext cx="1632857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Useful information for students: Prompts consideration of reasonable adjustment needs.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347857" y="506183"/>
            <a:ext cx="4261757" cy="548640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8229600" y="2514599"/>
            <a:ext cx="2269671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Distinctive Tasks, written as core tasks: can then be assessed to see if essential/inherent tasks or not.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3907237" y="12206129"/>
            <a:ext cx="3397608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 flipV="1">
            <a:off x="3352067" y="5642043"/>
            <a:ext cx="55633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7649" name="Picture 11" descr="Creative Commons licenc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59" y="5981244"/>
            <a:ext cx="555170" cy="2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06932" y="6313692"/>
            <a:ext cx="5563333" cy="513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Cue categories are developed from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Inherent Requirements </a:t>
            </a:r>
            <a:r>
              <a:rPr kumimoji="0" lang="en-AU" altLang="en-US" sz="9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http://www.westernsydney.edu.au/ir</a:t>
            </a: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© University of Western Sydney is licensed under a Creative Commons Attribution-Non Commercial Share Alike     </a:t>
            </a:r>
            <a:b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AU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4.0 International licence</a:t>
            </a: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604" y="1061263"/>
            <a:ext cx="8964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sz="1200" dirty="0">
                <a:solidFill>
                  <a:srgbClr val="002060"/>
                </a:solidFill>
              </a:rPr>
              <a:t>	1. Identify the key tasks of [university], compared to other types of learning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sz="1200" dirty="0">
                <a:solidFill>
                  <a:srgbClr val="002060"/>
                </a:solidFill>
              </a:rPr>
              <a:t>	2. Identify the key tasks of course</a:t>
            </a:r>
          </a:p>
          <a:p>
            <a:pPr lvl="1">
              <a:defRPr/>
            </a:pPr>
            <a:r>
              <a:rPr lang="en-US" sz="1200" dirty="0">
                <a:solidFill>
                  <a:srgbClr val="002060"/>
                </a:solidFill>
              </a:rPr>
              <a:t>			- compared to unrelated fields</a:t>
            </a:r>
          </a:p>
          <a:p>
            <a:pPr lvl="1">
              <a:defRPr/>
            </a:pPr>
            <a:r>
              <a:rPr lang="en-US" sz="1200" dirty="0">
                <a:solidFill>
                  <a:srgbClr val="002060"/>
                </a:solidFill>
              </a:rPr>
              <a:t>			- compared to related courses in discipline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en-US" sz="1200" dirty="0">
                <a:solidFill>
                  <a:srgbClr val="002060"/>
                </a:solidFill>
              </a:rPr>
              <a:t>	3. Format the key tasks for </a:t>
            </a:r>
          </a:p>
          <a:p>
            <a:pPr lvl="3">
              <a:defRPr/>
            </a:pPr>
            <a:r>
              <a:rPr lang="en-US" sz="1200" dirty="0">
                <a:solidFill>
                  <a:srgbClr val="002060"/>
                </a:solidFill>
              </a:rPr>
              <a:t>		- the core intention or the fundamental purpose of the task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2060"/>
                </a:solidFill>
              </a:rPr>
              <a:t>	4. Distinguish between </a:t>
            </a:r>
            <a:r>
              <a:rPr lang="en-US" b="1" dirty="0">
                <a:solidFill>
                  <a:srgbClr val="002060"/>
                </a:solidFill>
              </a:rPr>
              <a:t>the essential tasks </a:t>
            </a:r>
            <a:r>
              <a:rPr lang="en-US" dirty="0">
                <a:solidFill>
                  <a:srgbClr val="002060"/>
                </a:solidFill>
              </a:rPr>
              <a:t>and the other tasks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5033" y="476488"/>
            <a:ext cx="6041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IR Process: Steps and tools in detail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924" y="4128801"/>
            <a:ext cx="1052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Essential Task = High Consequence if not part of course X High Likelihood is required for pass</a:t>
            </a:r>
            <a:endParaRPr lang="en-A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92084" y="2758400"/>
            <a:ext cx="101999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Essential course components</a:t>
            </a:r>
            <a:r>
              <a:rPr lang="en-US" dirty="0"/>
              <a:t>:  Important to the course </a:t>
            </a:r>
            <a:r>
              <a:rPr lang="en-US" i="1" dirty="0"/>
              <a:t>and </a:t>
            </a:r>
            <a:r>
              <a:rPr lang="en-US" dirty="0"/>
              <a:t>Important to the assessment</a:t>
            </a:r>
          </a:p>
          <a:p>
            <a:endParaRPr lang="en-US" sz="800" dirty="0"/>
          </a:p>
          <a:p>
            <a:r>
              <a:rPr lang="en-US" sz="1600" dirty="0"/>
              <a:t>1.   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Level of consequences if the task is NOT included in the course </a:t>
            </a: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2.    Likelihood the task will need to be completed successfully to be able to pass</a:t>
            </a:r>
          </a:p>
          <a:p>
            <a:r>
              <a:rPr lang="en-US" sz="1400" dirty="0"/>
              <a:t>	</a:t>
            </a:r>
            <a:endParaRPr lang="en-AU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08494"/>
              </p:ext>
            </p:extLst>
          </p:nvPr>
        </p:nvGraphicFramePr>
        <p:xfrm>
          <a:off x="10384971" y="-26086018"/>
          <a:ext cx="1038501" cy="20636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6789">
                  <a:extLst>
                    <a:ext uri="{9D8B030D-6E8A-4147-A177-3AD203B41FA5}">
                      <a16:colId xmlns:a16="http://schemas.microsoft.com/office/drawing/2014/main" xmlns="" val="3732823311"/>
                    </a:ext>
                  </a:extLst>
                </a:gridCol>
                <a:gridCol w="801712">
                  <a:extLst>
                    <a:ext uri="{9D8B030D-6E8A-4147-A177-3AD203B41FA5}">
                      <a16:colId xmlns:a16="http://schemas.microsoft.com/office/drawing/2014/main" xmlns="" val="1577787181"/>
                    </a:ext>
                  </a:extLst>
                </a:gridCol>
              </a:tblGrid>
              <a:tr h="46978"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AU" sz="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TASK LIKELIHOOD</a:t>
                      </a:r>
                      <a:endParaRPr lang="en-AU" sz="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3675" algn="l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AU" sz="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Descriptions</a:t>
                      </a:r>
                      <a:endParaRPr lang="en-AU" sz="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487591"/>
                  </a:ext>
                </a:extLst>
              </a:tr>
              <a:tr h="164576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Almost Certain</a:t>
                      </a:r>
                      <a:endParaRPr lang="en-AU" sz="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The task will almost certainly be assessed and will need to be successfully </a:t>
                      </a:r>
                      <a:b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performed to be able to pass overall (assessed directly in one or more </a:t>
                      </a:r>
                      <a:b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subjects and pass very unlikely without completion).</a:t>
                      </a:r>
                      <a:endParaRPr lang="en-AU" sz="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341241"/>
                  </a:ext>
                </a:extLst>
              </a:tr>
              <a:tr h="161694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Probable</a:t>
                      </a:r>
                      <a:endParaRPr lang="en-AU" sz="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The task will probably be assessed and need to be successfully attained to </a:t>
                      </a:r>
                      <a:b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 be able to pass overall (assessed directly in one or more subjects and pass </a:t>
                      </a:r>
                      <a:b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 difficult without completion).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658043"/>
                  </a:ext>
                </a:extLst>
              </a:tr>
              <a:tr h="114656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Possible</a:t>
                      </a:r>
                      <a:endParaRPr lang="en-AU" sz="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The task could be assessed in the course (assessed for less than 25% of </a:t>
                      </a:r>
                      <a:b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the cohort) and will contribute to significantly to ability to pass.</a:t>
                      </a:r>
                      <a:endParaRPr lang="en-AU" sz="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47226"/>
                  </a:ext>
                </a:extLst>
              </a:tr>
              <a:tr h="120535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Unlikely</a:t>
                      </a:r>
                      <a:endParaRPr lang="en-AU" sz="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The task is unlikely to be assessed (assessed for less than 10% of the </a:t>
                      </a:r>
                      <a:b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cohort) and will not be necessary to pass.</a:t>
                      </a:r>
                      <a:endParaRPr lang="en-AU" sz="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1802048"/>
                  </a:ext>
                </a:extLst>
              </a:tr>
              <a:tr h="121639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Rare</a:t>
                      </a:r>
                      <a:endParaRPr lang="en-AU" sz="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The task is not assessed or assessment is engaged in by less than 5% of </a:t>
                      </a:r>
                      <a:b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400" b="0" dirty="0">
                          <a:solidFill>
                            <a:schemeClr val="tx1"/>
                          </a:solidFill>
                          <a:effectLst/>
                        </a:rPr>
                        <a:t>  the cohort and will not be necessary to pass..</a:t>
                      </a:r>
                      <a:endParaRPr lang="en-AU" sz="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163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19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033" y="476488"/>
            <a:ext cx="5136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Process: Identify the Essential</a:t>
            </a:r>
          </a:p>
        </p:txBody>
      </p:sp>
      <p:pic>
        <p:nvPicPr>
          <p:cNvPr id="8" name="Picture 7" descr="Document18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18810" r="21953" b="35000"/>
          <a:stretch/>
        </p:blipFill>
        <p:spPr>
          <a:xfrm rot="20541619">
            <a:off x="8245936" y="0"/>
            <a:ext cx="3526971" cy="4561550"/>
          </a:xfrm>
          <a:prstGeom prst="rect">
            <a:avLst/>
          </a:prstGeom>
        </p:spPr>
      </p:pic>
      <p:pic>
        <p:nvPicPr>
          <p:cNvPr id="9" name="Picture 8" descr="Document18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1" t="44524" r="22860" b="28571"/>
          <a:stretch/>
        </p:blipFill>
        <p:spPr>
          <a:xfrm rot="20544660">
            <a:off x="9386554" y="4335039"/>
            <a:ext cx="3428633" cy="267879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40986"/>
              </p:ext>
            </p:extLst>
          </p:nvPr>
        </p:nvGraphicFramePr>
        <p:xfrm>
          <a:off x="522519" y="1471172"/>
          <a:ext cx="7780775" cy="578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9934">
                  <a:extLst>
                    <a:ext uri="{9D8B030D-6E8A-4147-A177-3AD203B41FA5}">
                      <a16:colId xmlns:a16="http://schemas.microsoft.com/office/drawing/2014/main" xmlns="" val="3608332058"/>
                    </a:ext>
                  </a:extLst>
                </a:gridCol>
                <a:gridCol w="6200841">
                  <a:extLst>
                    <a:ext uri="{9D8B030D-6E8A-4147-A177-3AD203B41FA5}">
                      <a16:colId xmlns:a16="http://schemas.microsoft.com/office/drawing/2014/main" xmlns="" val="3138666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1435" algn="l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2060"/>
                          </a:solidFill>
                          <a:effectLst/>
                        </a:rPr>
                        <a:t>CONSEQUENCE IF TASK NOT INCLUDED IN THE COURSE</a:t>
                      </a:r>
                      <a:endParaRPr lang="en-A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l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2060"/>
                          </a:solidFill>
                          <a:effectLst/>
                        </a:rPr>
                        <a:t>          </a:t>
                      </a:r>
                      <a:r>
                        <a:rPr lang="en-AU" sz="1400" dirty="0">
                          <a:solidFill>
                            <a:srgbClr val="002060"/>
                          </a:solidFill>
                          <a:effectLst/>
                        </a:rPr>
                        <a:t>Descriptions</a:t>
                      </a:r>
                      <a:endParaRPr lang="en-A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480029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32131"/>
              </p:ext>
            </p:extLst>
          </p:nvPr>
        </p:nvGraphicFramePr>
        <p:xfrm>
          <a:off x="522519" y="2052890"/>
          <a:ext cx="7780775" cy="4511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9934">
                  <a:extLst>
                    <a:ext uri="{9D8B030D-6E8A-4147-A177-3AD203B41FA5}">
                      <a16:colId xmlns:a16="http://schemas.microsoft.com/office/drawing/2014/main" xmlns="" val="2856975474"/>
                    </a:ext>
                  </a:extLst>
                </a:gridCol>
                <a:gridCol w="6200841">
                  <a:extLst>
                    <a:ext uri="{9D8B030D-6E8A-4147-A177-3AD203B41FA5}">
                      <a16:colId xmlns:a16="http://schemas.microsoft.com/office/drawing/2014/main" xmlns="" val="476835586"/>
                    </a:ext>
                  </a:extLst>
                </a:gridCol>
              </a:tblGrid>
              <a:tr h="4511198">
                <a:tc>
                  <a:txBody>
                    <a:bodyPr/>
                    <a:lstStyle/>
                    <a:p>
                      <a:pPr marL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</a:endParaRPr>
                    </a:p>
                    <a:p>
                      <a:pPr marL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</a:endParaRPr>
                    </a:p>
                    <a:p>
                      <a:pPr marL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</a:endParaRPr>
                    </a:p>
                    <a:p>
                      <a:pPr marL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</a:endParaRPr>
                    </a:p>
                    <a:p>
                      <a:pPr marL="1841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1400" dirty="0">
                          <a:solidFill>
                            <a:srgbClr val="002060"/>
                          </a:solidFill>
                          <a:effectLst/>
                        </a:rPr>
                        <a:t>Moderate</a:t>
                      </a:r>
                      <a:endParaRPr lang="en-A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300" b="0" dirty="0">
                          <a:solidFill>
                            <a:schemeClr val="tx1"/>
                          </a:solidFill>
                          <a:effectLst/>
                        </a:rPr>
                        <a:t>A significant/medium impacts on the functioning of the University, the course, the performance environment or individual lives or wellbeing. These are defined as: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300" b="1" dirty="0">
                          <a:solidFill>
                            <a:schemeClr val="tx1"/>
                          </a:solidFill>
                          <a:effectLst/>
                        </a:rPr>
                        <a:t>Safety</a:t>
                      </a:r>
                      <a:r>
                        <a:rPr lang="en-AU" sz="1300" b="0" dirty="0">
                          <a:solidFill>
                            <a:schemeClr val="tx1"/>
                          </a:solidFill>
                          <a:effectLst/>
                        </a:rPr>
                        <a:t>: e.g. Significant temporary or minor permanent disability of up to two people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300" b="1" dirty="0">
                          <a:solidFill>
                            <a:schemeClr val="tx1"/>
                          </a:solidFill>
                          <a:effectLst/>
                        </a:rPr>
                        <a:t>Personal wellbeing</a:t>
                      </a:r>
                      <a:r>
                        <a:rPr lang="en-AU" sz="1300" b="0" dirty="0">
                          <a:solidFill>
                            <a:schemeClr val="tx1"/>
                          </a:solidFill>
                          <a:effectLst/>
                        </a:rPr>
                        <a:t>: e.g. impacts on functioning to limit engagement for up to 1 year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300" b="1" dirty="0">
                          <a:solidFill>
                            <a:schemeClr val="tx1"/>
                          </a:solidFill>
                          <a:effectLst/>
                        </a:rPr>
                        <a:t>Governanc</a:t>
                      </a:r>
                      <a:r>
                        <a:rPr lang="en-AU" sz="1300" b="0" dirty="0">
                          <a:solidFill>
                            <a:schemeClr val="tx1"/>
                          </a:solidFill>
                          <a:effectLst/>
                        </a:rPr>
                        <a:t>e: e.g. Breach of legislation with moderate breach consequences; formal complaint against the university; up to 5 student placement sites (up to 20% of placements) permanently cancel arrangements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300" b="1" dirty="0">
                          <a:solidFill>
                            <a:schemeClr val="tx1"/>
                          </a:solidFill>
                          <a:effectLst/>
                        </a:rPr>
                        <a:t>University reputation</a:t>
                      </a:r>
                      <a:r>
                        <a:rPr lang="en-AU" sz="1300" b="0" dirty="0">
                          <a:solidFill>
                            <a:schemeClr val="tx1"/>
                          </a:solidFill>
                          <a:effectLst/>
                        </a:rPr>
                        <a:t>: e.g. negative reputation impacts evident for up to 6 months in the media and impacting on public engagement with the university; results in cancellation of university or course events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300" b="1" dirty="0">
                          <a:solidFill>
                            <a:schemeClr val="tx1"/>
                          </a:solidFill>
                          <a:effectLst/>
                        </a:rPr>
                        <a:t>Environmental /Financial impact</a:t>
                      </a:r>
                      <a:r>
                        <a:rPr lang="en-AU" sz="1300" b="0" dirty="0">
                          <a:solidFill>
                            <a:schemeClr val="tx1"/>
                          </a:solidFill>
                          <a:effectLst/>
                        </a:rPr>
                        <a:t>: e.g. Breach of environmental laws resulting in fines up to $5000; equipment costs over $1000, loss of significant data or significantly disrupted unit functioning for up to 1 month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300" b="1" dirty="0">
                          <a:solidFill>
                            <a:schemeClr val="tx1"/>
                          </a:solidFill>
                          <a:effectLst/>
                        </a:rPr>
                        <a:t>Course identity</a:t>
                      </a:r>
                      <a:r>
                        <a:rPr lang="en-AU" sz="1300" b="0" dirty="0">
                          <a:solidFill>
                            <a:schemeClr val="tx1"/>
                          </a:solidFill>
                          <a:effectLst/>
                        </a:rPr>
                        <a:t>: e.g. absence of task achievement makes it significantly difficult to demonstrate the distinction between this course and a related course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* For review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542611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8579" y="1012429"/>
            <a:ext cx="307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Task Consequence Table</a:t>
            </a:r>
            <a:r>
              <a:rPr lang="en-US" dirty="0"/>
              <a:t>*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4278086" y="6611779"/>
            <a:ext cx="3543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Developed from Girl Guides Queensland Risk Analysis materials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1338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ft Guide to Documenting Inherent Reqts v181122.docx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17778" r="5691" b="2147"/>
          <a:stretch/>
        </p:blipFill>
        <p:spPr>
          <a:xfrm rot="20554810">
            <a:off x="6884688" y="435638"/>
            <a:ext cx="3931920" cy="5491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139" y="691063"/>
            <a:ext cx="995440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Today’s discussion on a Guide to documenting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Inherent Requirements :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lvl="2"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</a:rPr>
              <a:t>Prompts</a:t>
            </a:r>
          </a:p>
          <a:p>
            <a:pPr marL="1371600" lvl="2" indent="-457200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</a:rPr>
              <a:t>Perspectives &amp; Principles</a:t>
            </a:r>
          </a:p>
          <a:p>
            <a:pPr marL="1371600" lvl="2" indent="-457200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</a:rPr>
              <a:t>Package &amp; Process</a:t>
            </a:r>
          </a:p>
          <a:p>
            <a:pPr marL="1371600" lvl="2" indent="-457200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002060"/>
                </a:solidFill>
              </a:rPr>
              <a:t>Potential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pPr>
              <a:defRPr/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        Licensing under creative commons in process.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9460" name="Picture 4" descr="eddieMaboLibrary.2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5" b="17075"/>
          <a:stretch/>
        </p:blipFill>
        <p:spPr bwMode="auto">
          <a:xfrm rot="20559964">
            <a:off x="7825426" y="3296874"/>
            <a:ext cx="2651055" cy="17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1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033" y="476488"/>
            <a:ext cx="5136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Process: Identify the Essential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69512"/>
              </p:ext>
            </p:extLst>
          </p:nvPr>
        </p:nvGraphicFramePr>
        <p:xfrm>
          <a:off x="3253971" y="1051172"/>
          <a:ext cx="8169501" cy="40433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62729">
                  <a:extLst>
                    <a:ext uri="{9D8B030D-6E8A-4147-A177-3AD203B41FA5}">
                      <a16:colId xmlns:a16="http://schemas.microsoft.com/office/drawing/2014/main" xmlns="" val="3732823311"/>
                    </a:ext>
                  </a:extLst>
                </a:gridCol>
                <a:gridCol w="6306772">
                  <a:extLst>
                    <a:ext uri="{9D8B030D-6E8A-4147-A177-3AD203B41FA5}">
                      <a16:colId xmlns:a16="http://schemas.microsoft.com/office/drawing/2014/main" xmlns="" val="1577787181"/>
                    </a:ext>
                  </a:extLst>
                </a:gridCol>
              </a:tblGrid>
              <a:tr h="232555"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TASK LIKELIHOOD</a:t>
                      </a:r>
                      <a:endParaRPr lang="en-A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3675" algn="l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Descriptions</a:t>
                      </a:r>
                      <a:endParaRPr lang="en-A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487591"/>
                  </a:ext>
                </a:extLst>
              </a:tr>
              <a:tr h="914080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Almost Certain</a:t>
                      </a:r>
                      <a:endParaRPr lang="en-A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The task will almost certainly be assessed and will need to be successfully </a:t>
                      </a:r>
                      <a:b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performed to be able to pass overall (assessed directly in one or more </a:t>
                      </a:r>
                      <a:b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subjects and pass very unlikely without completion).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341241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Probable</a:t>
                      </a:r>
                      <a:endParaRPr lang="en-A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The task will probably be assessed and need to be successfully attained to </a:t>
                      </a:r>
                      <a:b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 be able to pass overall (assessed directly in one or more subjects and pass </a:t>
                      </a:r>
                      <a:b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 difficult without completion).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658043"/>
                  </a:ext>
                </a:extLst>
              </a:tr>
              <a:tr h="636814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Possible</a:t>
                      </a:r>
                      <a:endParaRPr lang="en-A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The task could be assessed in the course (assessed for less than 50% of </a:t>
                      </a:r>
                      <a:b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the cohort) and will contribute to significantly to ability to pass.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47226"/>
                  </a:ext>
                </a:extLst>
              </a:tr>
              <a:tr h="669472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Unlikely</a:t>
                      </a:r>
                      <a:endParaRPr lang="en-A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The task is unlikely to be assessed (assessed for less than 20% of the </a:t>
                      </a:r>
                      <a:b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cohort) and will not be necessary to pass.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1802048"/>
                  </a:ext>
                </a:extLst>
              </a:tr>
              <a:tr h="675604"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415" algn="l"/>
                        </a:tabLst>
                      </a:pPr>
                      <a:r>
                        <a:rPr lang="en-A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Rare</a:t>
                      </a:r>
                      <a:endParaRPr lang="en-A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The task is not assessed or assessment is engaged in by less </a:t>
                      </a: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</a:rPr>
                        <a:t>than 10% 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b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</a:rPr>
                        <a:t>  the cohort and will not be necessary to pass..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16347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033" y="131549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Task Likelihood Table</a:t>
            </a:r>
            <a:endParaRPr lang="en-A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7585" y="5269090"/>
            <a:ext cx="10678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 </a:t>
            </a:r>
            <a:r>
              <a:rPr lang="en-US" u="sng" dirty="0"/>
              <a:t>At entry </a:t>
            </a:r>
            <a:r>
              <a:rPr lang="en-US" dirty="0"/>
              <a:t>non-verbal communication can be assessed during selection interviews (if used) or by other measures. </a:t>
            </a:r>
          </a:p>
          <a:p>
            <a:r>
              <a:rPr lang="en-US" dirty="0"/>
              <a:t>   </a:t>
            </a:r>
            <a:r>
              <a:rPr lang="en-US" u="sng" dirty="0"/>
              <a:t>During the course </a:t>
            </a:r>
            <a:r>
              <a:rPr lang="en-US" dirty="0"/>
              <a:t>a student’s non-verbal communication will be assessed during assessments </a:t>
            </a:r>
            <a:br>
              <a:rPr lang="en-US" dirty="0"/>
            </a:br>
            <a:r>
              <a:rPr lang="en-US" dirty="0"/>
              <a:t>   and teaching episodes.”     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Inherent Requirements for Studying Medicine in Australia and New Zealand, Medical Deans Australian and New Zealand,  2017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2711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033" y="476488"/>
            <a:ext cx="5136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Process: Identify the Essential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709667"/>
              </p:ext>
            </p:extLst>
          </p:nvPr>
        </p:nvGraphicFramePr>
        <p:xfrm>
          <a:off x="569914" y="1846263"/>
          <a:ext cx="11300958" cy="620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Document" r:id="rId4" imgW="10355129" imgH="5679348" progId="Word.Document.12">
                  <p:embed/>
                </p:oleObj>
              </mc:Choice>
              <mc:Fallback>
                <p:oleObj name="Document" r:id="rId4" imgW="10355129" imgH="5679348" progId="Word.Document.12">
                  <p:embed/>
                  <p:pic>
                    <p:nvPicPr>
                      <p:cNvPr id="256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4" y="1846263"/>
                        <a:ext cx="11300958" cy="62018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5420" y="1371599"/>
            <a:ext cx="374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Task Classification Table</a:t>
            </a:r>
            <a:endParaRPr lang="en-AU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0730" y="5127171"/>
            <a:ext cx="110268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96781" y="5404757"/>
            <a:ext cx="867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Ie. Importance of the task to the course, and importance of the task to the assessment.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260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033" y="476488"/>
            <a:ext cx="1788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Potential: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4173" y="1502229"/>
            <a:ext cx="96651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Transparent, verifiable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Guide both new and experienced IR-documenters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Easy conversion of existing inherent requirements documents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Simplified and accurate IR lists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Expand IR document usefulness by including other/key tasks and cue lists as relevant information, clearly classified</a:t>
            </a:r>
          </a:p>
          <a:p>
            <a:pPr marL="285750" indent="-285750">
              <a:buFontTx/>
              <a:buChar char="-"/>
            </a:pPr>
            <a:r>
              <a:rPr lang="en-US" dirty="0"/>
              <a:t>Reduce false positives and false negatives in stakeholder perceptions of course matches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Triggers a closer consideration of assessment if needed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Prioritise</a:t>
            </a:r>
            <a:r>
              <a:rPr lang="en-US" dirty="0"/>
              <a:t> and focus student learning and reasonable adjustments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946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033" y="476488"/>
            <a:ext cx="188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Summary: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4173" y="1502229"/>
            <a:ext cx="96651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1. F</a:t>
            </a:r>
            <a:r>
              <a:rPr lang="en-US" b="1" dirty="0"/>
              <a:t>ocus on tasks not personal attributes</a:t>
            </a:r>
            <a:endParaRPr lang="en-AU" dirty="0"/>
          </a:p>
          <a:p>
            <a:pPr lvl="0"/>
            <a:r>
              <a:rPr lang="en-US" dirty="0"/>
              <a:t>2. List the </a:t>
            </a:r>
            <a:r>
              <a:rPr lang="en-US" b="1" dirty="0"/>
              <a:t>important cues </a:t>
            </a:r>
            <a:r>
              <a:rPr lang="en-US" dirty="0"/>
              <a:t>for performance </a:t>
            </a:r>
            <a:endParaRPr lang="en-AU" dirty="0"/>
          </a:p>
          <a:p>
            <a:pPr lvl="0"/>
            <a:r>
              <a:rPr lang="en-US" dirty="0"/>
              <a:t>3. identify the </a:t>
            </a:r>
            <a:r>
              <a:rPr lang="en-US" b="1" dirty="0"/>
              <a:t>distinctive course tasks</a:t>
            </a:r>
            <a:r>
              <a:rPr lang="en-US" dirty="0"/>
              <a:t>, written for their core purpose</a:t>
            </a:r>
            <a:endParaRPr lang="en-AU" dirty="0"/>
          </a:p>
          <a:p>
            <a:pPr lvl="0"/>
            <a:r>
              <a:rPr lang="en-US" dirty="0"/>
              <a:t>4. Identify the</a:t>
            </a:r>
            <a:r>
              <a:rPr lang="en-US" b="1" dirty="0"/>
              <a:t> essential course tasks</a:t>
            </a:r>
            <a:r>
              <a:rPr lang="en-US" dirty="0"/>
              <a:t> separate from recommended, useful and incidental tasks.</a:t>
            </a:r>
            <a:endParaRPr lang="en-AU" dirty="0"/>
          </a:p>
          <a:p>
            <a:pPr lvl="0"/>
            <a:r>
              <a:rPr lang="en-US" dirty="0"/>
              <a:t>5. Specify use for </a:t>
            </a:r>
            <a:r>
              <a:rPr lang="en-US" b="1" dirty="0"/>
              <a:t>inclusion and proactive decision making</a:t>
            </a:r>
            <a:r>
              <a:rPr lang="en-US" dirty="0"/>
              <a:t>, </a:t>
            </a:r>
            <a:r>
              <a:rPr lang="en-US" i="1" dirty="0"/>
              <a:t>then</a:t>
            </a:r>
            <a:r>
              <a:rPr lang="en-US" dirty="0"/>
              <a:t> perhaps risk management.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630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033" y="476488"/>
            <a:ext cx="3831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Probing &amp; Pondering?</a:t>
            </a:r>
          </a:p>
        </p:txBody>
      </p:sp>
      <p:pic>
        <p:nvPicPr>
          <p:cNvPr id="266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42" y="595967"/>
            <a:ext cx="5323116" cy="533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1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033" y="476488"/>
            <a:ext cx="1564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Provisos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033" y="1061263"/>
            <a:ext cx="80660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</a:rPr>
              <a:t>Disclaimers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</a:rPr>
              <a:t>Acknowledgements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</a:rPr>
              <a:t>Must be shaped by end-users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9937" y="2222318"/>
            <a:ext cx="10332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 Speaker’s opinion only</a:t>
            </a:r>
          </a:p>
          <a:p>
            <a:r>
              <a:rPr lang="en-US" dirty="0"/>
              <a:t>-    Multiple contributions over years from many across the sector, directly and indirectly  </a:t>
            </a:r>
            <a:br>
              <a:rPr lang="en-US" dirty="0"/>
            </a:br>
            <a:r>
              <a:rPr lang="en-US" dirty="0"/>
              <a:t>     (NB UWS) (Also Catherine </a:t>
            </a:r>
            <a:r>
              <a:rPr lang="en-US" dirty="0" err="1"/>
              <a:t>Stuckings</a:t>
            </a:r>
            <a:r>
              <a:rPr lang="en-US" dirty="0"/>
              <a:t>, Dianne Hodge)</a:t>
            </a:r>
          </a:p>
          <a:p>
            <a:r>
              <a:rPr lang="en-US" dirty="0"/>
              <a:t>-   Many areas implementing at least some of this already</a:t>
            </a:r>
          </a:p>
          <a:p>
            <a:r>
              <a:rPr lang="en-US" dirty="0"/>
              <a:t>-   Some components to be shaped by end-users</a:t>
            </a:r>
          </a:p>
          <a:p>
            <a:r>
              <a:rPr lang="en-US" dirty="0"/>
              <a:t>-    Awaiting broad application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Stepped through  from first principles, practical application may be more succinct</a:t>
            </a:r>
          </a:p>
          <a:p>
            <a:pPr marL="285750" indent="-285750">
              <a:buFontTx/>
              <a:buChar char="-"/>
            </a:pPr>
            <a:r>
              <a:rPr lang="en-US" dirty="0"/>
              <a:t>University bias but not excluding other uses (NB. ‘Informed Choices’ VET)</a:t>
            </a:r>
          </a:p>
          <a:p>
            <a:pPr marL="285750" indent="-285750">
              <a:buFontTx/>
              <a:buChar char="-"/>
            </a:pPr>
            <a:r>
              <a:rPr lang="en-US" dirty="0"/>
              <a:t>‘Course’ and ‘Subject’ terminology used.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916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033" y="476488"/>
            <a:ext cx="6858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Prompts for a Guide to documenting IRs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033" y="1061263"/>
            <a:ext cx="80660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</a:rPr>
              <a:t>Terminology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</a:rPr>
              <a:t>Do we need IRs?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Do varied approaches matter?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0600" y="2764333"/>
            <a:ext cx="1130140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Standards for Education 2005  s3.4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…</a:t>
            </a:r>
            <a:r>
              <a:rPr lang="en-AU" dirty="0"/>
              <a:t> entitled to maintain the academic requirements of the course or program, </a:t>
            </a:r>
            <a:br>
              <a:rPr lang="en-AU" dirty="0"/>
            </a:br>
            <a:r>
              <a:rPr lang="en-AU" dirty="0"/>
              <a:t>	and other  </a:t>
            </a:r>
            <a:r>
              <a:rPr lang="en-AU" b="1" dirty="0"/>
              <a:t>requirements or components that are inherent in or essential to its nature</a:t>
            </a:r>
            <a:r>
              <a:rPr lang="en-AU" dirty="0"/>
              <a:t>.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033" y="476488"/>
            <a:ext cx="7001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Prompts for a Guide to documenting IRs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349188" y="5934464"/>
            <a:ext cx="30238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/>
              <a:t>https://www.youtube.com/watch?v=uNXgjnBpxGI</a:t>
            </a:r>
          </a:p>
        </p:txBody>
      </p:sp>
      <p:pic>
        <p:nvPicPr>
          <p:cNvPr id="6" name="uNXgjnBpxGI">
            <a:hlinkClick r:id="" action="ppaction://ole?verb=0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56676" y="1646038"/>
            <a:ext cx="5740400" cy="3646170"/>
          </a:xfrm>
          <a:prstGeom prst="rect">
            <a:avLst/>
          </a:prstGeom>
        </p:spPr>
      </p:pic>
      <p:pic>
        <p:nvPicPr>
          <p:cNvPr id="23554" name="Picture 2" descr="Image result for trump poi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36" y="2269572"/>
            <a:ext cx="3766120" cy="24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5033" y="1061263"/>
            <a:ext cx="80660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Terminology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</a:rPr>
              <a:t>Do we need IRs?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Do varied approaches matter?  </a:t>
            </a:r>
          </a:p>
        </p:txBody>
      </p:sp>
    </p:spTree>
    <p:extLst>
      <p:ext uri="{BB962C8B-B14F-4D97-AF65-F5344CB8AC3E}">
        <p14:creationId xmlns:p14="http://schemas.microsoft.com/office/powerpoint/2010/main" val="37552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MP MOCKS REPORTER_S DISABILITY (TUESDAY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50" end="10582.0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077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033" y="1061263"/>
            <a:ext cx="80660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Do we need IRs?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</a:rPr>
              <a:t>Do varied approaches matter?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033" y="476488"/>
            <a:ext cx="6858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Prompts for a Guide to documenting IRs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252" y="1721194"/>
            <a:ext cx="11391748" cy="4674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Deans, Australia and New Zealand: </a:t>
            </a:r>
            <a:b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Scholarly learning, clinical practice, health advocacy tasks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Plus Inherent Requirements of the medical student (literacy, verbal communication, hearing, vision, gross and fine motor skills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“one fully functioning arm and the other capable of providing support”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Inherent Requirements for Studying Medicine in Australia &amp; New Zealand, 2017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Dispositions 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assessment of dispositions towards Teaching required (NCATE, USA)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(Welsh et al, 2010)</a:t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1400" dirty="0"/>
              <a:t>“those internal conditions (attitudes, values, beliefs, thoughts </a:t>
            </a:r>
            <a:r>
              <a:rPr lang="en-US" sz="1400" dirty="0" err="1"/>
              <a:t>etc</a:t>
            </a:r>
            <a:r>
              <a:rPr lang="en-US" sz="1400" dirty="0"/>
              <a:t>) that influence our external behavior </a:t>
            </a:r>
            <a:br>
              <a:rPr lang="en-US" sz="1400" dirty="0"/>
            </a:br>
            <a:r>
              <a:rPr lang="en-US" sz="1400" dirty="0"/>
              <a:t>                          (actions and interactions with students and others).” </a:t>
            </a:r>
            <a:r>
              <a:rPr lang="en-US" sz="1000" dirty="0"/>
              <a:t>(Choi, Benson &amp; </a:t>
            </a:r>
            <a:r>
              <a:rPr lang="en-US" sz="1000" dirty="0" err="1"/>
              <a:t>Shudak</a:t>
            </a:r>
            <a:r>
              <a:rPr lang="en-US" sz="1000" dirty="0"/>
              <a:t>, 2016, p. 72).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don’t correlate to effective teaching performance </a:t>
            </a:r>
            <a:r>
              <a:rPr lang="en-US" sz="1000" dirty="0"/>
              <a:t>(Choi, Benson &amp; </a:t>
            </a:r>
            <a:r>
              <a:rPr lang="en-US" sz="1000" dirty="0" err="1"/>
              <a:t>Shudak</a:t>
            </a:r>
            <a:r>
              <a:rPr lang="en-US" sz="1000" dirty="0"/>
              <a:t>, 2016, p. 84). </a:t>
            </a:r>
            <a:endParaRPr lang="en-A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- 2012 Review of Disability Standards for Education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… </a:t>
            </a:r>
            <a:r>
              <a:rPr lang="en-AU" sz="1400" dirty="0"/>
              <a:t>tension between maintaining academic requirements and designing a course or program without participation discrimination.</a:t>
            </a:r>
          </a:p>
          <a:p>
            <a:r>
              <a:rPr lang="en-AU" sz="1400" dirty="0"/>
              <a:t>	…calls for the tertiary ed sector to be required to develop and publish inherent course requirements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Report - 2015 Review of the Disability Standards for Education 2005 Stakeholders Perspectives 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…[concerns that] the exclusionary nature of ‘inherent requirements’….inherently discriminates </a:t>
            </a:r>
            <a:b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against some people with disabilities. P22  </a:t>
            </a:r>
          </a:p>
          <a:p>
            <a:endParaRPr lang="en-AU" sz="600" dirty="0"/>
          </a:p>
        </p:txBody>
      </p:sp>
    </p:spTree>
    <p:extLst>
      <p:ext uri="{BB962C8B-B14F-4D97-AF65-F5344CB8AC3E}">
        <p14:creationId xmlns:p14="http://schemas.microsoft.com/office/powerpoint/2010/main" val="19343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images for dr dinesh griff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64" y="2419525"/>
            <a:ext cx="4734366" cy="24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images for dr dinesh griffi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42" y="3923607"/>
            <a:ext cx="4419045" cy="24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1019" y="3032877"/>
            <a:ext cx="212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</a:t>
            </a:r>
            <a:r>
              <a:rPr lang="en-US" dirty="0"/>
              <a:t> Jennifer Arnold</a:t>
            </a:r>
            <a:endParaRPr lang="en-AU" dirty="0"/>
          </a:p>
        </p:txBody>
      </p:sp>
      <p:pic>
        <p:nvPicPr>
          <p:cNvPr id="15368" name="Picture 8" descr="Image result for images dr jennifer arnol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0" t="16396" r="17806"/>
          <a:stretch/>
        </p:blipFill>
        <p:spPr bwMode="auto">
          <a:xfrm>
            <a:off x="936325" y="3451860"/>
            <a:ext cx="3093332" cy="28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 descr="Image result for michael lyddiard and prince ha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5618" name="Picture 18" descr="Image may contain: 1 person, playing a sport, standing and outdo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8" t="10623" b="39228"/>
          <a:stretch/>
        </p:blipFill>
        <p:spPr bwMode="auto">
          <a:xfrm>
            <a:off x="4897731" y="1036031"/>
            <a:ext cx="2168088" cy="28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06109" y="3871385"/>
            <a:ext cx="212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</a:t>
            </a:r>
            <a:r>
              <a:rPr lang="en-US" dirty="0"/>
              <a:t> Dinesh </a:t>
            </a:r>
            <a:r>
              <a:rPr lang="en-US" dirty="0" err="1"/>
              <a:t>Palipana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213194" y="1575150"/>
            <a:ext cx="295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Michael Lyddiard B. </a:t>
            </a:r>
            <a:r>
              <a:rPr lang="en-US" dirty="0" err="1"/>
              <a:t>Occ</a:t>
            </a:r>
            <a:r>
              <a:rPr lang="en-US" dirty="0"/>
              <a:t> Thy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795033" y="476488"/>
            <a:ext cx="6858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Prompts for a Guide to documenting IRs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33" y="1061263"/>
            <a:ext cx="80660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Do we need IRs?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</a:rPr>
              <a:t>Do varied approaches matter?</a:t>
            </a:r>
          </a:p>
        </p:txBody>
      </p:sp>
    </p:spTree>
    <p:extLst>
      <p:ext uri="{BB962C8B-B14F-4D97-AF65-F5344CB8AC3E}">
        <p14:creationId xmlns:p14="http://schemas.microsoft.com/office/powerpoint/2010/main" val="24528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033" y="476488"/>
            <a:ext cx="2678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IR Perspectives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033" y="1061263"/>
            <a:ext cx="80660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</a:rPr>
              <a:t>Working definition and approach for the Guide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2060"/>
                </a:solidFill>
              </a:rPr>
              <a:t>Developing terminology/language for Tasks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0972" y="2276883"/>
            <a:ext cx="106952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task, not the person.</a:t>
            </a:r>
          </a:p>
          <a:p>
            <a:endParaRPr lang="en-US" dirty="0"/>
          </a:p>
          <a:p>
            <a:r>
              <a:rPr lang="en-US" dirty="0"/>
              <a:t>From variations on:</a:t>
            </a:r>
          </a:p>
          <a:p>
            <a:r>
              <a:rPr lang="en-US" dirty="0"/>
              <a:t>	“Inherent requirements are </a:t>
            </a:r>
            <a:r>
              <a:rPr lang="en-US" b="1" dirty="0"/>
              <a:t>the fundamental abilities, attributes, skills and </a:t>
            </a:r>
            <a:r>
              <a:rPr lang="en-US" b="1" dirty="0" err="1"/>
              <a:t>behaviours</a:t>
            </a:r>
            <a:r>
              <a:rPr lang="en-US" b="1" dirty="0"/>
              <a:t> </a:t>
            </a:r>
            <a:r>
              <a:rPr lang="en-US" dirty="0"/>
              <a:t>necessary </a:t>
            </a:r>
            <a:br>
              <a:rPr lang="en-US" dirty="0"/>
            </a:br>
            <a:r>
              <a:rPr lang="en-US" dirty="0"/>
              <a:t>	  to complete the learning outcomes of a course while preserving the academic integrity </a:t>
            </a:r>
          </a:p>
          <a:p>
            <a:r>
              <a:rPr lang="en-US" dirty="0"/>
              <a:t>	 of the learning, assessment and accreditation processes.” </a:t>
            </a:r>
          </a:p>
          <a:p>
            <a:endParaRPr lang="en-US" dirty="0"/>
          </a:p>
          <a:p>
            <a:r>
              <a:rPr lang="en-US" dirty="0"/>
              <a:t>To variations on: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	“Inherent Requirements are the essential and core tasks of the course” .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	(“….the essential and core tasks necessary to be identified as a graduate of the course”)</a:t>
            </a:r>
            <a:endParaRPr lang="en-US" b="1" dirty="0"/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U PPoint Template Master 2018 b" id="{BDBFCF3E-61F0-9C47-9A51-DF6DB6CE2E7B}" vid="{9DCCEFDE-1792-4944-BCFD-A5611E524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3710</TotalTime>
  <Words>1291</Words>
  <Application>Microsoft Office PowerPoint</Application>
  <PresentationFormat>Widescreen</PresentationFormat>
  <Paragraphs>464</Paragraphs>
  <Slides>24</Slides>
  <Notes>22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MS PGothic</vt:lpstr>
      <vt:lpstr>Arial</vt:lpstr>
      <vt:lpstr>Calibri</vt:lpstr>
      <vt:lpstr>Playfair Display</vt:lpstr>
      <vt:lpstr>Symbol</vt:lpstr>
      <vt:lpstr>Times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LeBherz, Cameron</dc:creator>
  <cp:lastModifiedBy>W101514</cp:lastModifiedBy>
  <cp:revision>187</cp:revision>
  <cp:lastPrinted>2018-11-25T09:12:53Z</cp:lastPrinted>
  <dcterms:created xsi:type="dcterms:W3CDTF">2018-09-28T02:33:11Z</dcterms:created>
  <dcterms:modified xsi:type="dcterms:W3CDTF">2018-12-04T21:24:14Z</dcterms:modified>
</cp:coreProperties>
</file>