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69" r:id="rId4"/>
    <p:sldId id="270" r:id="rId5"/>
    <p:sldId id="271" r:id="rId6"/>
    <p:sldId id="267" r:id="rId7"/>
    <p:sldId id="259" r:id="rId8"/>
    <p:sldId id="260" r:id="rId9"/>
    <p:sldId id="261" r:id="rId10"/>
    <p:sldId id="262" r:id="rId11"/>
    <p:sldId id="263" r:id="rId12"/>
    <p:sldId id="272" r:id="rId13"/>
  </p:sldIdLst>
  <p:sldSz cx="9144000" cy="6858000" type="screen4x3"/>
  <p:notesSz cx="6807200" cy="99393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 Dalkilinc" initials="MD" lastIdx="39" clrIdx="0">
    <p:extLst/>
  </p:cmAuthor>
  <p:cmAuthor id="2" name="Michelle Barletta" initials="MB" lastIdx="10" clrIdx="1">
    <p:extLst/>
  </p:cmAuthor>
  <p:cmAuthor id="3" name="vinezha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A7B"/>
    <a:srgbClr val="C0EAFE"/>
    <a:srgbClr val="0079B1"/>
    <a:srgbClr val="006BA9"/>
    <a:srgbClr val="1A80B6"/>
    <a:srgbClr val="E1444A"/>
    <a:srgbClr val="571B62"/>
    <a:srgbClr val="FF0000"/>
    <a:srgbClr val="0060A1"/>
    <a:srgbClr val="E4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7" autoAdjust="0"/>
    <p:restoredTop sz="86451" autoAdjust="0"/>
  </p:normalViewPr>
  <p:slideViewPr>
    <p:cSldViewPr snapToObjects="1">
      <p:cViewPr varScale="1">
        <p:scale>
          <a:sx n="64" d="100"/>
          <a:sy n="64" d="100"/>
        </p:scale>
        <p:origin x="9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notesViewPr>
    <p:cSldViewPr snapToObjects="1">
      <p:cViewPr>
        <p:scale>
          <a:sx n="100" d="100"/>
          <a:sy n="100" d="100"/>
        </p:scale>
        <p:origin x="3564" y="7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BBB4B-8CAD-4093-A1D7-DEC8E5D058D2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A11D6-C67B-4371-ACAD-F7855B41C7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9565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4" y="2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8" y="4721186"/>
            <a:ext cx="4991947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373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4" y="9442373"/>
            <a:ext cx="294978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2896A0C-CC69-FB45-BE1B-C8F7A827E7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418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0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79711" y="1798073"/>
            <a:ext cx="5112570" cy="2016225"/>
          </a:xfrm>
          <a:effectLst/>
        </p:spPr>
        <p:txBody>
          <a:bodyPr/>
          <a:lstStyle>
            <a:lvl1pPr algn="ctr">
              <a:defRPr sz="4800" b="0" spc="100">
                <a:solidFill>
                  <a:srgbClr val="0079B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AU" noProof="0" dirty="0" smtClean="0"/>
          </a:p>
        </p:txBody>
      </p:sp>
      <p:sp>
        <p:nvSpPr>
          <p:cNvPr id="3706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67744" y="4030216"/>
            <a:ext cx="4536503" cy="1126976"/>
          </a:xfrm>
        </p:spPr>
        <p:txBody>
          <a:bodyPr/>
          <a:lstStyle>
            <a:lvl1pPr marL="0" indent="0" algn="ctr">
              <a:buFontTx/>
              <a:buNone/>
              <a:defRPr sz="2800" spc="100" baseline="0">
                <a:solidFill>
                  <a:srgbClr val="0079B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AU" noProof="0" dirty="0" smtClean="0"/>
          </a:p>
        </p:txBody>
      </p:sp>
    </p:spTree>
    <p:extLst>
      <p:ext uri="{BB962C8B-B14F-4D97-AF65-F5344CB8AC3E}">
        <p14:creationId xmlns:p14="http://schemas.microsoft.com/office/powerpoint/2010/main" val="351891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19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73238"/>
            <a:ext cx="8229600" cy="43529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6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590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36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31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2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151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6165850"/>
            <a:ext cx="9144000" cy="6921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AU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7608" y="6240557"/>
            <a:ext cx="3282504" cy="572819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 bwMode="auto">
          <a:xfrm>
            <a:off x="457200" y="6165304"/>
            <a:ext cx="8240713" cy="0"/>
          </a:xfrm>
          <a:prstGeom prst="line">
            <a:avLst/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77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4" descr="Logo: Round Table on Information Access for People with Print Disabilities Inc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7608" y="6240557"/>
            <a:ext cx="3282504" cy="572819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 bwMode="auto">
          <a:xfrm>
            <a:off x="457200" y="6165304"/>
            <a:ext cx="8240713" cy="0"/>
          </a:xfrm>
          <a:prstGeom prst="line">
            <a:avLst/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11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204864"/>
            <a:ext cx="4248472" cy="2664296"/>
          </a:xfrm>
        </p:spPr>
        <p:txBody>
          <a:bodyPr/>
          <a:lstStyle>
            <a:lvl1pPr algn="ctr">
              <a:defRPr sz="4000" b="0" cap="none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2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7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4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569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03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266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0" y="1284288"/>
            <a:ext cx="8686800" cy="57150"/>
          </a:xfrm>
          <a:prstGeom prst="rect">
            <a:avLst/>
          </a:prstGeom>
          <a:solidFill>
            <a:srgbClr val="0060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2297608" y="6240557"/>
            <a:ext cx="3282504" cy="5728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4" r:id="rId2"/>
    <p:sldLayoutId id="2147483703" r:id="rId3"/>
    <p:sldLayoutId id="214748371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8" r:id="rId12"/>
    <p:sldLayoutId id="2147483717" r:id="rId13"/>
    <p:sldLayoutId id="2147483716" r:id="rId14"/>
    <p:sldLayoutId id="2147483711" r:id="rId15"/>
    <p:sldLayoutId id="2147483715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spc="100">
          <a:solidFill>
            <a:srgbClr val="0079B1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–"/>
        <a:defRPr sz="2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1400" baseline="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ntdisability.org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ntdisability.org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po.int/treaties/en/ip/marrakesh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ctrTitle"/>
          </p:nvPr>
        </p:nvSpPr>
        <p:spPr>
          <a:xfrm>
            <a:off x="424540" y="1988840"/>
            <a:ext cx="8352927" cy="2880320"/>
          </a:xfrm>
          <a:ln w="285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en-AU" sz="4000" dirty="0" smtClean="0"/>
              <a:t>Recent Developments in Accessible Information for All</a:t>
            </a:r>
            <a:endParaRPr lang="en-US" sz="4000" dirty="0"/>
          </a:p>
        </p:txBody>
      </p:sp>
      <p:sp>
        <p:nvSpPr>
          <p:cNvPr id="4099" name="Presenters"/>
          <p:cNvSpPr txBox="1">
            <a:spLocks/>
          </p:cNvSpPr>
          <p:nvPr/>
        </p:nvSpPr>
        <p:spPr bwMode="auto">
          <a:xfrm>
            <a:off x="309528" y="5366526"/>
            <a:ext cx="8582952" cy="131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Aft>
                <a:spcPct val="60000"/>
              </a:spcAft>
              <a:buClr>
                <a:srgbClr val="C30C3E"/>
              </a:buClr>
            </a:pPr>
            <a:r>
              <a:rPr lang="en-US" sz="30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3000" dirty="0" smtClean="0">
                <a:latin typeface="Arial" charset="0"/>
              </a:rPr>
              <a:t>Presenters:</a:t>
            </a:r>
            <a:br>
              <a:rPr lang="en-US" sz="3000" dirty="0" smtClean="0">
                <a:latin typeface="Arial" charset="0"/>
              </a:rPr>
            </a:br>
            <a:r>
              <a:rPr lang="en-US" sz="3000" dirty="0" smtClean="0">
                <a:latin typeface="Arial" charset="0"/>
              </a:rPr>
              <a:t>Brian Conway, Sonali Marathe     </a:t>
            </a:r>
          </a:p>
          <a:p>
            <a:pPr>
              <a:spcAft>
                <a:spcPct val="60000"/>
              </a:spcAft>
              <a:buClr>
                <a:srgbClr val="C30C3E"/>
              </a:buClr>
            </a:pP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Sonali Marathe</a:t>
            </a:r>
            <a:endParaRPr lang="en-AU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5" name="Picture 4" descr="Logo: Round Table on Information Access for People with Print Disabilities Inc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461417"/>
            <a:ext cx="6276975" cy="1095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800" dirty="0"/>
              <a:t>Australia’s ratification of the </a:t>
            </a:r>
            <a:r>
              <a:rPr lang="en-AU" sz="3800" dirty="0" smtClean="0"/>
              <a:t>Treaty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b="1" dirty="0"/>
              <a:t>Australia</a:t>
            </a:r>
            <a:r>
              <a:rPr lang="en-AU" sz="2400" dirty="0"/>
              <a:t> was among the first 20 countries to join the </a:t>
            </a:r>
            <a:r>
              <a:rPr lang="en-AU" sz="2400" b="1" dirty="0"/>
              <a:t>Marrakesh Treaty</a:t>
            </a:r>
            <a:r>
              <a:rPr lang="en-AU" sz="2400" dirty="0"/>
              <a:t>, which came into force on 30 September 2016. </a:t>
            </a:r>
            <a:endParaRPr lang="en-AU" sz="2400" dirty="0" smtClean="0"/>
          </a:p>
          <a:p>
            <a:r>
              <a:rPr lang="en-AU" sz="2400" i="1" dirty="0" smtClean="0"/>
              <a:t>Copyright </a:t>
            </a:r>
            <a:r>
              <a:rPr lang="en-AU" sz="2400" i="1" dirty="0"/>
              <a:t>Amendment (Disability Access and Other Measures) Act </a:t>
            </a:r>
            <a:r>
              <a:rPr lang="en-AU" sz="2400" i="1" dirty="0" smtClean="0"/>
              <a:t>2017 introduced two exceptions:</a:t>
            </a:r>
          </a:p>
          <a:p>
            <a:pPr lvl="1"/>
            <a:r>
              <a:rPr lang="en-AU" sz="2400" dirty="0"/>
              <a:t>Section 113E - Fair dealing for purpose of access by persons with a disability; and </a:t>
            </a:r>
          </a:p>
          <a:p>
            <a:pPr lvl="1"/>
            <a:r>
              <a:rPr lang="en-AU" sz="2400" dirty="0"/>
              <a:t>Section 113F - Use of copyright material by organisations assisting persons with a disability</a:t>
            </a:r>
          </a:p>
          <a:p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346517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Round Table Role and Initiatives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Submissions to Copyright Law amendments</a:t>
            </a:r>
          </a:p>
          <a:p>
            <a:r>
              <a:rPr lang="en-AU" dirty="0" smtClean="0"/>
              <a:t>Member of Australian Inclusive Publishing Initiative</a:t>
            </a:r>
          </a:p>
          <a:p>
            <a:r>
              <a:rPr lang="en-AU" dirty="0" smtClean="0"/>
              <a:t>Relationship with Publishers</a:t>
            </a:r>
          </a:p>
          <a:p>
            <a:r>
              <a:rPr lang="en-AU" dirty="0" smtClean="0"/>
              <a:t>Trove project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690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Join Round Table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To do:</a:t>
            </a:r>
          </a:p>
          <a:p>
            <a:r>
              <a:rPr lang="en-AU" dirty="0" smtClean="0"/>
              <a:t>Freely access Round Table Guidelines at </a:t>
            </a:r>
            <a:r>
              <a:rPr lang="en-AU" dirty="0" smtClean="0">
                <a:hlinkClick r:id="rId2"/>
              </a:rPr>
              <a:t>www.printdisability.org</a:t>
            </a:r>
            <a:endParaRPr lang="en-AU" dirty="0" smtClean="0"/>
          </a:p>
          <a:p>
            <a:r>
              <a:rPr lang="en-AU" dirty="0" smtClean="0"/>
              <a:t>Reasons for being a Round Table member</a:t>
            </a:r>
          </a:p>
          <a:p>
            <a:r>
              <a:rPr lang="en-AU" dirty="0" smtClean="0"/>
              <a:t>Join Round Table!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579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Who is Round Table on Information Access for People with Print Disabilities?</a:t>
            </a:r>
          </a:p>
          <a:p>
            <a:r>
              <a:rPr lang="en-AU" dirty="0"/>
              <a:t>What is Print Disability? </a:t>
            </a:r>
          </a:p>
          <a:p>
            <a:r>
              <a:rPr lang="en-AU" dirty="0"/>
              <a:t>Why is information access so important?</a:t>
            </a:r>
          </a:p>
          <a:p>
            <a:r>
              <a:rPr lang="en-AU" dirty="0"/>
              <a:t>What does Round Table do?</a:t>
            </a:r>
          </a:p>
          <a:p>
            <a:r>
              <a:rPr lang="en-AU" dirty="0"/>
              <a:t>What is its relevance to ATEND?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792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Round Table Guidelines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Round Table Published Guidelines:</a:t>
            </a:r>
          </a:p>
          <a:p>
            <a:pPr lvl="0"/>
            <a:r>
              <a:rPr lang="en-AU" dirty="0"/>
              <a:t>Guidelines for Accessible Assessment (2011)</a:t>
            </a:r>
          </a:p>
          <a:p>
            <a:pPr lvl="0"/>
            <a:r>
              <a:rPr lang="en-AU" dirty="0"/>
              <a:t>Guidelines for Producing Clear Print (2011)</a:t>
            </a:r>
          </a:p>
          <a:p>
            <a:pPr lvl="0"/>
            <a:r>
              <a:rPr lang="en-AU" dirty="0"/>
              <a:t>Guidelines for Accessible E-text (2009)</a:t>
            </a:r>
          </a:p>
          <a:p>
            <a:pPr lvl="0"/>
            <a:r>
              <a:rPr lang="en-AU" dirty="0"/>
              <a:t>Guidelines for Conveying Visual Information (2005)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083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Table </a:t>
            </a:r>
            <a:r>
              <a:rPr lang="en-AU" dirty="0" smtClean="0"/>
              <a:t>Guidelines (contd.)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Unified English Braille Australian Training Manual (2014)</a:t>
            </a:r>
            <a:endParaRPr lang="en-AU" dirty="0"/>
          </a:p>
          <a:p>
            <a:pPr lvl="0"/>
            <a:r>
              <a:rPr lang="en-AU" dirty="0"/>
              <a:t>Guidelines for Accessible E-text (2018)</a:t>
            </a:r>
          </a:p>
          <a:p>
            <a:pPr lvl="0"/>
            <a:r>
              <a:rPr lang="en-AU" dirty="0"/>
              <a:t>To come: Guidelines for Accessible Assessment (2019)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349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Join Round Table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To do:</a:t>
            </a:r>
          </a:p>
          <a:p>
            <a:r>
              <a:rPr lang="en-AU" dirty="0" smtClean="0"/>
              <a:t>Freely </a:t>
            </a:r>
            <a:r>
              <a:rPr lang="en-AU" dirty="0"/>
              <a:t>access Round Table Guidelines at </a:t>
            </a:r>
            <a:r>
              <a:rPr lang="en-AU" dirty="0">
                <a:hlinkClick r:id="rId2"/>
              </a:rPr>
              <a:t>www.printdisability.org</a:t>
            </a:r>
            <a:endParaRPr lang="en-AU" dirty="0"/>
          </a:p>
          <a:p>
            <a:r>
              <a:rPr lang="en-AU" dirty="0"/>
              <a:t>Reasons for being a Round Table member</a:t>
            </a:r>
          </a:p>
          <a:p>
            <a:r>
              <a:rPr lang="en-AU" dirty="0"/>
              <a:t>Join Round Table!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559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Over to Sonali! </a:t>
            </a:r>
          </a:p>
        </p:txBody>
      </p:sp>
    </p:spTree>
    <p:extLst>
      <p:ext uri="{BB962C8B-B14F-4D97-AF65-F5344CB8AC3E}">
        <p14:creationId xmlns:p14="http://schemas.microsoft.com/office/powerpoint/2010/main" val="30201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Marrakesh Treaty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is the Marrakesh Treaty?</a:t>
            </a:r>
          </a:p>
          <a:p>
            <a:r>
              <a:rPr lang="en-AU" dirty="0" smtClean="0"/>
              <a:t>What does this mean for people with a print disability?</a:t>
            </a:r>
          </a:p>
          <a:p>
            <a:r>
              <a:rPr lang="en-AU" dirty="0" smtClean="0"/>
              <a:t>Australia’s ratification of the Treaty and changes to Copyright Law</a:t>
            </a:r>
          </a:p>
          <a:p>
            <a:r>
              <a:rPr lang="en-AU" dirty="0" smtClean="0"/>
              <a:t>Round Table Role and Initiatives.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99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Marrakesh Treaty?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Marrakesh Treaty</a:t>
            </a:r>
            <a:r>
              <a:rPr lang="en-AU" dirty="0"/>
              <a:t>, formally known as the Marrakesh Treaty to Facilitate Access to Published Works for Persons who are Blind, Visually Impaired, or Otherwise Print Disabled</a:t>
            </a:r>
            <a:r>
              <a:rPr lang="en-AU" dirty="0" smtClean="0"/>
              <a:t>.</a:t>
            </a:r>
          </a:p>
          <a:p>
            <a:r>
              <a:rPr lang="en-AU" dirty="0" smtClean="0"/>
              <a:t>70 countries have ratified the Treaty with US ratifying it on 10 October 2018.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597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7292"/>
            <a:ext cx="8229600" cy="1079500"/>
          </a:xfrm>
        </p:spPr>
        <p:txBody>
          <a:bodyPr/>
          <a:lstStyle/>
          <a:p>
            <a:r>
              <a:rPr lang="en-AU" sz="3200" dirty="0"/>
              <a:t>What does this mean for people with a print disability?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52925"/>
          </a:xfrm>
        </p:spPr>
        <p:txBody>
          <a:bodyPr/>
          <a:lstStyle/>
          <a:p>
            <a:r>
              <a:rPr lang="en-AU" dirty="0" smtClean="0"/>
              <a:t>More accessible content</a:t>
            </a:r>
          </a:p>
          <a:p>
            <a:r>
              <a:rPr lang="en-AU" dirty="0" smtClean="0"/>
              <a:t>Avoid duplication of work</a:t>
            </a:r>
          </a:p>
          <a:p>
            <a:r>
              <a:rPr lang="en-AU" dirty="0" smtClean="0"/>
              <a:t>Better use of valuable and scare resources</a:t>
            </a:r>
          </a:p>
          <a:p>
            <a:r>
              <a:rPr lang="en-AU" dirty="0" smtClean="0"/>
              <a:t>Allow creation of repositories of accessible books housed in libraries or organisations to be shared across national borders</a:t>
            </a:r>
          </a:p>
          <a:p>
            <a:r>
              <a:rPr lang="en-AU" dirty="0" smtClean="0"/>
              <a:t>Help speed the creation and implementation of national Copyright exceptions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133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DBC Template_2015">
  <a:themeElements>
    <a:clrScheme name="staff_bri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ff_brief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3399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3399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taff_bri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ound Table presentation template.pot [Compatibility Mode]" id="{9B54983D-889C-4263-A9D4-641379B29C57}" vid="{3B9F2065-15BD-4EB1-986B-C18F9A84E44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4998</TotalTime>
  <Words>337</Words>
  <Application>Microsoft Office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ＭＳ Ｐゴシック</vt:lpstr>
      <vt:lpstr>Arial</vt:lpstr>
      <vt:lpstr>Times New Roman</vt:lpstr>
      <vt:lpstr>RIDBC Template_2015</vt:lpstr>
      <vt:lpstr>Recent Developments in Accessible Information for All</vt:lpstr>
      <vt:lpstr>Introduction</vt:lpstr>
      <vt:lpstr>Round Table Guidelines</vt:lpstr>
      <vt:lpstr>Round Table Guidelines (contd.)</vt:lpstr>
      <vt:lpstr>Join Round Table</vt:lpstr>
      <vt:lpstr>PowerPoint Presentation</vt:lpstr>
      <vt:lpstr>Marrakesh Treaty</vt:lpstr>
      <vt:lpstr>What is the Marrakesh Treaty?</vt:lpstr>
      <vt:lpstr>What does this mean for people with a print disability? </vt:lpstr>
      <vt:lpstr>Australia’s ratification of the Treaty</vt:lpstr>
      <vt:lpstr>Round Table Role and Initiatives</vt:lpstr>
      <vt:lpstr>Join Round Table</vt:lpstr>
    </vt:vector>
  </TitlesOfParts>
  <Company>RIDBC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NDIS @ RIDBC</dc:title>
  <dc:creator>RIDBC</dc:creator>
  <cp:lastModifiedBy>W101514</cp:lastModifiedBy>
  <cp:revision>335</cp:revision>
  <cp:lastPrinted>2016-07-15T02:02:16Z</cp:lastPrinted>
  <dcterms:created xsi:type="dcterms:W3CDTF">2015-06-14T12:00:28Z</dcterms:created>
  <dcterms:modified xsi:type="dcterms:W3CDTF">2018-12-04T23:51:00Z</dcterms:modified>
</cp:coreProperties>
</file>