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6" r:id="rId2"/>
    <p:sldId id="257" r:id="rId3"/>
    <p:sldId id="280" r:id="rId4"/>
    <p:sldId id="258" r:id="rId5"/>
    <p:sldId id="259" r:id="rId6"/>
    <p:sldId id="260" r:id="rId7"/>
    <p:sldId id="264" r:id="rId8"/>
    <p:sldId id="265" r:id="rId9"/>
    <p:sldId id="281" r:id="rId10"/>
    <p:sldId id="266" r:id="rId11"/>
    <p:sldId id="282" r:id="rId12"/>
    <p:sldId id="283" r:id="rId13"/>
    <p:sldId id="267" r:id="rId14"/>
    <p:sldId id="268" r:id="rId15"/>
    <p:sldId id="271" r:id="rId16"/>
    <p:sldId id="272" r:id="rId17"/>
    <p:sldId id="284" r:id="rId18"/>
    <p:sldId id="274" r:id="rId19"/>
    <p:sldId id="285" r:id="rId20"/>
    <p:sldId id="279" r:id="rId21"/>
    <p:sldId id="276" r:id="rId22"/>
  </p:sldIdLst>
  <p:sldSz cx="12192000" cy="6858000"/>
  <p:notesSz cx="6858000" cy="994568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9012"/>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sz="quarter" idx="1"/>
          </p:nvPr>
        </p:nvSpPr>
        <p:spPr>
          <a:xfrm>
            <a:off x="3884613" y="0"/>
            <a:ext cx="2971800" cy="499012"/>
          </a:xfrm>
          <a:prstGeom prst="rect">
            <a:avLst/>
          </a:prstGeom>
        </p:spPr>
        <p:txBody>
          <a:bodyPr vert="horz" lIns="91440" tIns="45720" rIns="91440" bIns="45720" rtlCol="0"/>
          <a:lstStyle>
            <a:lvl1pPr algn="r">
              <a:defRPr sz="1200"/>
            </a:lvl1pPr>
          </a:lstStyle>
          <a:p>
            <a:fld id="{C152FD4C-3C68-4467-88C0-D3E82641B445}" type="datetimeFigureOut">
              <a:rPr lang="en-AU" smtClean="0"/>
              <a:t>3/12/2018</a:t>
            </a:fld>
            <a:endParaRPr lang="en-AU"/>
          </a:p>
        </p:txBody>
      </p:sp>
      <p:sp>
        <p:nvSpPr>
          <p:cNvPr id="4" name="Footer Placeholder 3"/>
          <p:cNvSpPr>
            <a:spLocks noGrp="1"/>
          </p:cNvSpPr>
          <p:nvPr>
            <p:ph type="ftr" sz="quarter" idx="2"/>
          </p:nvPr>
        </p:nvSpPr>
        <p:spPr>
          <a:xfrm>
            <a:off x="0" y="9446678"/>
            <a:ext cx="2971800" cy="499011"/>
          </a:xfrm>
          <a:prstGeom prst="rect">
            <a:avLst/>
          </a:prstGeom>
        </p:spPr>
        <p:txBody>
          <a:bodyPr vert="horz" lIns="91440" tIns="45720" rIns="91440" bIns="45720" rtlCol="0" anchor="b"/>
          <a:lstStyle>
            <a:lvl1pPr algn="l">
              <a:defRPr sz="1200"/>
            </a:lvl1pPr>
          </a:lstStyle>
          <a:p>
            <a:endParaRPr lang="en-AU"/>
          </a:p>
        </p:txBody>
      </p:sp>
      <p:sp>
        <p:nvSpPr>
          <p:cNvPr id="5" name="Slide Number Placeholder 4"/>
          <p:cNvSpPr>
            <a:spLocks noGrp="1"/>
          </p:cNvSpPr>
          <p:nvPr>
            <p:ph type="sldNum" sz="quarter" idx="3"/>
          </p:nvPr>
        </p:nvSpPr>
        <p:spPr>
          <a:xfrm>
            <a:off x="3884613" y="9446678"/>
            <a:ext cx="2971800" cy="499011"/>
          </a:xfrm>
          <a:prstGeom prst="rect">
            <a:avLst/>
          </a:prstGeom>
        </p:spPr>
        <p:txBody>
          <a:bodyPr vert="horz" lIns="91440" tIns="45720" rIns="91440" bIns="45720" rtlCol="0" anchor="b"/>
          <a:lstStyle>
            <a:lvl1pPr algn="r">
              <a:defRPr sz="1200"/>
            </a:lvl1pPr>
          </a:lstStyle>
          <a:p>
            <a:fld id="{B01C863A-34D7-4470-8144-815095B7BA8B}" type="slidenum">
              <a:rPr lang="en-AU" smtClean="0"/>
              <a:t>‹#›</a:t>
            </a:fld>
            <a:endParaRPr lang="en-AU"/>
          </a:p>
        </p:txBody>
      </p:sp>
    </p:spTree>
    <p:extLst>
      <p:ext uri="{BB962C8B-B14F-4D97-AF65-F5344CB8AC3E}">
        <p14:creationId xmlns:p14="http://schemas.microsoft.com/office/powerpoint/2010/main" val="312388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8475"/>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98475"/>
          </a:xfrm>
          <a:prstGeom prst="rect">
            <a:avLst/>
          </a:prstGeom>
        </p:spPr>
        <p:txBody>
          <a:bodyPr vert="horz" lIns="91440" tIns="45720" rIns="91440" bIns="45720" rtlCol="0"/>
          <a:lstStyle>
            <a:lvl1pPr algn="r">
              <a:defRPr sz="1200"/>
            </a:lvl1pPr>
          </a:lstStyle>
          <a:p>
            <a:fld id="{7A037CD4-BEB5-4CD6-8396-988C6E3A8D44}" type="datetimeFigureOut">
              <a:rPr lang="en-AU" smtClean="0"/>
              <a:t>3/12/2018</a:t>
            </a:fld>
            <a:endParaRPr lang="en-AU"/>
          </a:p>
        </p:txBody>
      </p:sp>
      <p:sp>
        <p:nvSpPr>
          <p:cNvPr id="4" name="Slide Image Placeholder 3"/>
          <p:cNvSpPr>
            <a:spLocks noGrp="1" noRot="1" noChangeAspect="1"/>
          </p:cNvSpPr>
          <p:nvPr>
            <p:ph type="sldImg" idx="2"/>
          </p:nvPr>
        </p:nvSpPr>
        <p:spPr>
          <a:xfrm>
            <a:off x="444500" y="1243013"/>
            <a:ext cx="5969000" cy="3357562"/>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786313"/>
            <a:ext cx="5486400" cy="39163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9447213"/>
            <a:ext cx="2971800" cy="498475"/>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9447213"/>
            <a:ext cx="2971800" cy="498475"/>
          </a:xfrm>
          <a:prstGeom prst="rect">
            <a:avLst/>
          </a:prstGeom>
        </p:spPr>
        <p:txBody>
          <a:bodyPr vert="horz" lIns="91440" tIns="45720" rIns="91440" bIns="45720" rtlCol="0" anchor="b"/>
          <a:lstStyle>
            <a:lvl1pPr algn="r">
              <a:defRPr sz="1200"/>
            </a:lvl1pPr>
          </a:lstStyle>
          <a:p>
            <a:fld id="{B0F9705B-9B72-43A7-820F-603CB06C0837}" type="slidenum">
              <a:rPr lang="en-AU" smtClean="0"/>
              <a:t>‹#›</a:t>
            </a:fld>
            <a:endParaRPr lang="en-AU"/>
          </a:p>
        </p:txBody>
      </p:sp>
    </p:spTree>
    <p:extLst>
      <p:ext uri="{BB962C8B-B14F-4D97-AF65-F5344CB8AC3E}">
        <p14:creationId xmlns:p14="http://schemas.microsoft.com/office/powerpoint/2010/main" val="15445236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p:cNvSpPr>
            <a:spLocks noGrp="1"/>
          </p:cNvSpPr>
          <p:nvPr>
            <p:ph type="dt" sz="half" idx="10"/>
          </p:nvPr>
        </p:nvSpPr>
        <p:spPr/>
        <p:txBody>
          <a:bodyPr/>
          <a:lstStyle/>
          <a:p>
            <a:fld id="{A4454910-A7BD-45B9-B1B8-C73F87CAFE86}" type="datetimeFigureOut">
              <a:rPr lang="en-AU" smtClean="0"/>
              <a:t>3/12/2018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853219A-7E4B-4934-AB43-6CD4EA843382}" type="slidenum">
              <a:rPr lang="en-AU" smtClean="0"/>
              <a:t>‹#›</a:t>
            </a:fld>
            <a:endParaRPr lang="en-AU"/>
          </a:p>
        </p:txBody>
      </p:sp>
    </p:spTree>
    <p:extLst>
      <p:ext uri="{BB962C8B-B14F-4D97-AF65-F5344CB8AC3E}">
        <p14:creationId xmlns:p14="http://schemas.microsoft.com/office/powerpoint/2010/main" val="1688110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4454910-A7BD-45B9-B1B8-C73F87CAFE86}" type="datetimeFigureOut">
              <a:rPr lang="en-AU" smtClean="0"/>
              <a:t>3/12/2018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853219A-7E4B-4934-AB43-6CD4EA843382}" type="slidenum">
              <a:rPr lang="en-AU" smtClean="0"/>
              <a:t>‹#›</a:t>
            </a:fld>
            <a:endParaRPr lang="en-AU"/>
          </a:p>
        </p:txBody>
      </p:sp>
    </p:spTree>
    <p:extLst>
      <p:ext uri="{BB962C8B-B14F-4D97-AF65-F5344CB8AC3E}">
        <p14:creationId xmlns:p14="http://schemas.microsoft.com/office/powerpoint/2010/main" val="2324395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4454910-A7BD-45B9-B1B8-C73F87CAFE86}" type="datetimeFigureOut">
              <a:rPr lang="en-AU" smtClean="0"/>
              <a:t>3/12/2018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853219A-7E4B-4934-AB43-6CD4EA843382}" type="slidenum">
              <a:rPr lang="en-AU" smtClean="0"/>
              <a:t>‹#›</a:t>
            </a:fld>
            <a:endParaRPr lang="en-AU"/>
          </a:p>
        </p:txBody>
      </p:sp>
    </p:spTree>
    <p:extLst>
      <p:ext uri="{BB962C8B-B14F-4D97-AF65-F5344CB8AC3E}">
        <p14:creationId xmlns:p14="http://schemas.microsoft.com/office/powerpoint/2010/main" val="4147056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p>
            <a:fld id="{A4454910-A7BD-45B9-B1B8-C73F87CAFE86}" type="datetimeFigureOut">
              <a:rPr lang="en-AU" smtClean="0"/>
              <a:t>3/12/2018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853219A-7E4B-4934-AB43-6CD4EA843382}" type="slidenum">
              <a:rPr lang="en-AU" smtClean="0"/>
              <a:t>‹#›</a:t>
            </a:fld>
            <a:endParaRPr lang="en-AU"/>
          </a:p>
        </p:txBody>
      </p:sp>
    </p:spTree>
    <p:extLst>
      <p:ext uri="{BB962C8B-B14F-4D97-AF65-F5344CB8AC3E}">
        <p14:creationId xmlns:p14="http://schemas.microsoft.com/office/powerpoint/2010/main" val="1564582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4454910-A7BD-45B9-B1B8-C73F87CAFE86}" type="datetimeFigureOut">
              <a:rPr lang="en-AU" smtClean="0"/>
              <a:t>3/12/2018</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F853219A-7E4B-4934-AB43-6CD4EA843382}" type="slidenum">
              <a:rPr lang="en-AU" smtClean="0"/>
              <a:t>‹#›</a:t>
            </a:fld>
            <a:endParaRPr lang="en-AU"/>
          </a:p>
        </p:txBody>
      </p:sp>
    </p:spTree>
    <p:extLst>
      <p:ext uri="{BB962C8B-B14F-4D97-AF65-F5344CB8AC3E}">
        <p14:creationId xmlns:p14="http://schemas.microsoft.com/office/powerpoint/2010/main" val="1239105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p>
            <a:fld id="{A4454910-A7BD-45B9-B1B8-C73F87CAFE86}" type="datetimeFigureOut">
              <a:rPr lang="en-AU" smtClean="0"/>
              <a:t>3/12/2018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853219A-7E4B-4934-AB43-6CD4EA843382}" type="slidenum">
              <a:rPr lang="en-AU" smtClean="0"/>
              <a:t>‹#›</a:t>
            </a:fld>
            <a:endParaRPr lang="en-AU"/>
          </a:p>
        </p:txBody>
      </p:sp>
    </p:spTree>
    <p:extLst>
      <p:ext uri="{BB962C8B-B14F-4D97-AF65-F5344CB8AC3E}">
        <p14:creationId xmlns:p14="http://schemas.microsoft.com/office/powerpoint/2010/main" val="3087462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p>
            <a:fld id="{A4454910-A7BD-45B9-B1B8-C73F87CAFE86}" type="datetimeFigureOut">
              <a:rPr lang="en-AU" smtClean="0"/>
              <a:t>3/12/2018</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F853219A-7E4B-4934-AB43-6CD4EA843382}" type="slidenum">
              <a:rPr lang="en-AU" smtClean="0"/>
              <a:t>‹#›</a:t>
            </a:fld>
            <a:endParaRPr lang="en-AU"/>
          </a:p>
        </p:txBody>
      </p:sp>
    </p:spTree>
    <p:extLst>
      <p:ext uri="{BB962C8B-B14F-4D97-AF65-F5344CB8AC3E}">
        <p14:creationId xmlns:p14="http://schemas.microsoft.com/office/powerpoint/2010/main" val="31101297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p>
            <a:fld id="{A4454910-A7BD-45B9-B1B8-C73F87CAFE86}" type="datetimeFigureOut">
              <a:rPr lang="en-AU" smtClean="0"/>
              <a:t>3/12/2018</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F853219A-7E4B-4934-AB43-6CD4EA843382}" type="slidenum">
              <a:rPr lang="en-AU" smtClean="0"/>
              <a:t>‹#›</a:t>
            </a:fld>
            <a:endParaRPr lang="en-AU"/>
          </a:p>
        </p:txBody>
      </p:sp>
    </p:spTree>
    <p:extLst>
      <p:ext uri="{BB962C8B-B14F-4D97-AF65-F5344CB8AC3E}">
        <p14:creationId xmlns:p14="http://schemas.microsoft.com/office/powerpoint/2010/main" val="2656240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454910-A7BD-45B9-B1B8-C73F87CAFE86}" type="datetimeFigureOut">
              <a:rPr lang="en-AU" smtClean="0"/>
              <a:t>3/12/2018</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F853219A-7E4B-4934-AB43-6CD4EA843382}" type="slidenum">
              <a:rPr lang="en-AU" smtClean="0"/>
              <a:t>‹#›</a:t>
            </a:fld>
            <a:endParaRPr lang="en-AU"/>
          </a:p>
        </p:txBody>
      </p:sp>
    </p:spTree>
    <p:extLst>
      <p:ext uri="{BB962C8B-B14F-4D97-AF65-F5344CB8AC3E}">
        <p14:creationId xmlns:p14="http://schemas.microsoft.com/office/powerpoint/2010/main" val="38662255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454910-A7BD-45B9-B1B8-C73F87CAFE86}" type="datetimeFigureOut">
              <a:rPr lang="en-AU" smtClean="0"/>
              <a:t>3/12/2018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853219A-7E4B-4934-AB43-6CD4EA843382}" type="slidenum">
              <a:rPr lang="en-AU" smtClean="0"/>
              <a:t>‹#›</a:t>
            </a:fld>
            <a:endParaRPr lang="en-AU"/>
          </a:p>
        </p:txBody>
      </p:sp>
    </p:spTree>
    <p:extLst>
      <p:ext uri="{BB962C8B-B14F-4D97-AF65-F5344CB8AC3E}">
        <p14:creationId xmlns:p14="http://schemas.microsoft.com/office/powerpoint/2010/main" val="3509097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454910-A7BD-45B9-B1B8-C73F87CAFE86}" type="datetimeFigureOut">
              <a:rPr lang="en-AU" smtClean="0"/>
              <a:t>3/12/2018</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F853219A-7E4B-4934-AB43-6CD4EA843382}" type="slidenum">
              <a:rPr lang="en-AU" smtClean="0"/>
              <a:t>‹#›</a:t>
            </a:fld>
            <a:endParaRPr lang="en-AU"/>
          </a:p>
        </p:txBody>
      </p:sp>
    </p:spTree>
    <p:extLst>
      <p:ext uri="{BB962C8B-B14F-4D97-AF65-F5344CB8AC3E}">
        <p14:creationId xmlns:p14="http://schemas.microsoft.com/office/powerpoint/2010/main" val="41402717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454910-A7BD-45B9-B1B8-C73F87CAFE86}" type="datetimeFigureOut">
              <a:rPr lang="en-AU" smtClean="0"/>
              <a:t>3/12/2018</a:t>
            </a:fld>
            <a:endParaRPr lang="en-A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53219A-7E4B-4934-AB43-6CD4EA843382}" type="slidenum">
              <a:rPr lang="en-AU" smtClean="0"/>
              <a:t>‹#›</a:t>
            </a:fld>
            <a:endParaRPr lang="en-AU"/>
          </a:p>
        </p:txBody>
      </p:sp>
    </p:spTree>
    <p:extLst>
      <p:ext uri="{BB962C8B-B14F-4D97-AF65-F5344CB8AC3E}">
        <p14:creationId xmlns:p14="http://schemas.microsoft.com/office/powerpoint/2010/main" val="4116975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AU" b="1" dirty="0"/>
              <a:t>Pathways 14</a:t>
            </a:r>
            <a:br>
              <a:rPr lang="en-AU" dirty="0"/>
            </a:br>
            <a:r>
              <a:rPr lang="en-AU" dirty="0"/>
              <a:t>Inherent Requirements</a:t>
            </a:r>
            <a:br>
              <a:rPr lang="en-AU" dirty="0"/>
            </a:br>
            <a:r>
              <a:rPr lang="en-AU" dirty="0"/>
              <a:t>in Context</a:t>
            </a:r>
          </a:p>
        </p:txBody>
      </p:sp>
      <p:sp>
        <p:nvSpPr>
          <p:cNvPr id="3" name="Subtitle 2"/>
          <p:cNvSpPr>
            <a:spLocks noGrp="1"/>
          </p:cNvSpPr>
          <p:nvPr>
            <p:ph type="subTitle" idx="1"/>
          </p:nvPr>
        </p:nvSpPr>
        <p:spPr/>
        <p:txBody>
          <a:bodyPr>
            <a:normAutofit/>
          </a:bodyPr>
          <a:lstStyle/>
          <a:p>
            <a:r>
              <a:rPr lang="en-AU" sz="3600" b="1" dirty="0"/>
              <a:t>Trevor Allan</a:t>
            </a:r>
          </a:p>
        </p:txBody>
      </p:sp>
    </p:spTree>
    <p:extLst>
      <p:ext uri="{BB962C8B-B14F-4D97-AF65-F5344CB8AC3E}">
        <p14:creationId xmlns:p14="http://schemas.microsoft.com/office/powerpoint/2010/main" val="1039751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Why Inherent Requirements?</a:t>
            </a:r>
          </a:p>
        </p:txBody>
      </p:sp>
      <p:sp>
        <p:nvSpPr>
          <p:cNvPr id="3" name="Content Placeholder 2"/>
          <p:cNvSpPr>
            <a:spLocks noGrp="1"/>
          </p:cNvSpPr>
          <p:nvPr>
            <p:ph idx="1"/>
          </p:nvPr>
        </p:nvSpPr>
        <p:spPr/>
        <p:txBody>
          <a:bodyPr>
            <a:noAutofit/>
          </a:bodyPr>
          <a:lstStyle/>
          <a:p>
            <a:r>
              <a:rPr lang="en-US" altLang="en-US" dirty="0"/>
              <a:t>Critical aspect of determining “Reasonable Adjustments” under the Disability Discrimination Act (DDA) and Disability Education Standards (The Standards)</a:t>
            </a:r>
          </a:p>
          <a:p>
            <a:r>
              <a:rPr lang="en-US" altLang="en-US" dirty="0"/>
              <a:t>One of the few limitations on obligations to adjust for effects of a disability</a:t>
            </a:r>
          </a:p>
          <a:p>
            <a:r>
              <a:rPr lang="en-US" altLang="en-US" dirty="0"/>
              <a:t>Integral part of the process of maintaining academic integrity</a:t>
            </a:r>
          </a:p>
          <a:p>
            <a:r>
              <a:rPr lang="en-US" altLang="en-US" dirty="0"/>
              <a:t>Facilitates timely determination of adjustments as required by DDA</a:t>
            </a:r>
          </a:p>
          <a:p>
            <a:r>
              <a:rPr lang="en-US" altLang="en-US" dirty="0"/>
              <a:t>Prevents indirect discrimination due to non-disclosure of information necessary for informed decision making about courses, enrolments, etc.</a:t>
            </a:r>
          </a:p>
          <a:p>
            <a:pPr lvl="1"/>
            <a:endParaRPr lang="en-AU" sz="3200" dirty="0"/>
          </a:p>
        </p:txBody>
      </p:sp>
    </p:spTree>
    <p:extLst>
      <p:ext uri="{BB962C8B-B14F-4D97-AF65-F5344CB8AC3E}">
        <p14:creationId xmlns:p14="http://schemas.microsoft.com/office/powerpoint/2010/main" val="3376776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altLang="en-US" b="1" dirty="0"/>
              <a:t>2009 Changes to DDA  </a:t>
            </a:r>
            <a:endParaRPr lang="en-AU" b="1" dirty="0"/>
          </a:p>
        </p:txBody>
      </p:sp>
      <p:sp>
        <p:nvSpPr>
          <p:cNvPr id="3" name="Content Placeholder 2"/>
          <p:cNvSpPr>
            <a:spLocks noGrp="1"/>
          </p:cNvSpPr>
          <p:nvPr>
            <p:ph idx="1"/>
          </p:nvPr>
        </p:nvSpPr>
        <p:spPr/>
        <p:txBody>
          <a:bodyPr>
            <a:normAutofit/>
          </a:bodyPr>
          <a:lstStyle/>
          <a:p>
            <a:pPr lvl="1"/>
            <a:r>
              <a:rPr lang="en-AU" altLang="en-US" sz="4800" dirty="0"/>
              <a:t>Burden of Proof</a:t>
            </a:r>
          </a:p>
          <a:p>
            <a:pPr lvl="1"/>
            <a:r>
              <a:rPr lang="en-AU" altLang="en-US" sz="4800" dirty="0"/>
              <a:t> Obligation to Prevent Discrimination</a:t>
            </a:r>
          </a:p>
          <a:p>
            <a:endParaRPr lang="en-AU" sz="6600" dirty="0"/>
          </a:p>
        </p:txBody>
      </p:sp>
    </p:spTree>
    <p:extLst>
      <p:ext uri="{BB962C8B-B14F-4D97-AF65-F5344CB8AC3E}">
        <p14:creationId xmlns:p14="http://schemas.microsoft.com/office/powerpoint/2010/main" val="2557204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External Registration and Accreditation</a:t>
            </a:r>
          </a:p>
        </p:txBody>
      </p:sp>
      <p:sp>
        <p:nvSpPr>
          <p:cNvPr id="3" name="Content Placeholder 2"/>
          <p:cNvSpPr>
            <a:spLocks noGrp="1"/>
          </p:cNvSpPr>
          <p:nvPr>
            <p:ph idx="1"/>
          </p:nvPr>
        </p:nvSpPr>
        <p:spPr/>
        <p:txBody>
          <a:bodyPr>
            <a:normAutofit/>
          </a:bodyPr>
          <a:lstStyle/>
          <a:p>
            <a:r>
              <a:rPr lang="en-AU" sz="3600" dirty="0"/>
              <a:t>Course Accreditation requirements may impact Inherent requirements – must apply to all students</a:t>
            </a:r>
          </a:p>
          <a:p>
            <a:r>
              <a:rPr lang="en-AU" sz="3600" dirty="0"/>
              <a:t>Students must be able to meet course requirements, individual registration or employment separate issue</a:t>
            </a:r>
          </a:p>
          <a:p>
            <a:endParaRPr lang="en-AU" sz="3600" dirty="0"/>
          </a:p>
        </p:txBody>
      </p:sp>
    </p:spTree>
    <p:extLst>
      <p:ext uri="{BB962C8B-B14F-4D97-AF65-F5344CB8AC3E}">
        <p14:creationId xmlns:p14="http://schemas.microsoft.com/office/powerpoint/2010/main" val="4225726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UWS IRONE Project</a:t>
            </a:r>
          </a:p>
        </p:txBody>
      </p:sp>
      <p:sp>
        <p:nvSpPr>
          <p:cNvPr id="3" name="Content Placeholder 2"/>
          <p:cNvSpPr>
            <a:spLocks noGrp="1"/>
          </p:cNvSpPr>
          <p:nvPr>
            <p:ph idx="1"/>
          </p:nvPr>
        </p:nvSpPr>
        <p:spPr/>
        <p:txBody>
          <a:bodyPr>
            <a:noAutofit/>
          </a:bodyPr>
          <a:lstStyle/>
          <a:p>
            <a:r>
              <a:rPr lang="en-AU" sz="3200" dirty="0"/>
              <a:t>developed a structure and a process for identifying, developing and articulating Inherent Requirements for courses</a:t>
            </a:r>
          </a:p>
          <a:p>
            <a:r>
              <a:rPr lang="en-AU" altLang="en-US" sz="3200" dirty="0"/>
              <a:t>Valuable tool for developing reasonable adjustments</a:t>
            </a:r>
          </a:p>
          <a:p>
            <a:r>
              <a:rPr lang="en-AU" altLang="en-US" sz="3200" dirty="0"/>
              <a:t>Balance between access and academic integrity</a:t>
            </a:r>
          </a:p>
        </p:txBody>
      </p:sp>
    </p:spTree>
    <p:extLst>
      <p:ext uri="{BB962C8B-B14F-4D97-AF65-F5344CB8AC3E}">
        <p14:creationId xmlns:p14="http://schemas.microsoft.com/office/powerpoint/2010/main" val="5599712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Definition</a:t>
            </a:r>
          </a:p>
        </p:txBody>
      </p:sp>
      <p:sp>
        <p:nvSpPr>
          <p:cNvPr id="3" name="Content Placeholder 2"/>
          <p:cNvSpPr>
            <a:spLocks noGrp="1"/>
          </p:cNvSpPr>
          <p:nvPr>
            <p:ph idx="1"/>
          </p:nvPr>
        </p:nvSpPr>
        <p:spPr/>
        <p:txBody>
          <a:bodyPr>
            <a:noAutofit/>
          </a:bodyPr>
          <a:lstStyle/>
          <a:p>
            <a:pPr lvl="0"/>
            <a:r>
              <a:rPr lang="en-AU" b="1" i="1" dirty="0"/>
              <a:t>Inherent Requirements are the fundamental components of a course or unit, that are essential to demonstrate the capabilities, knowledge and skills to achieve the core learning outcomes of the course or unit, while preserving the academic integrity of the university’s learning, assessment and accreditation processes. (Note: making a requirement compulsory does not necessarily make it an Inherent Requirement.) Academic</a:t>
            </a:r>
            <a:r>
              <a:rPr lang="en-AU" b="1" dirty="0"/>
              <a:t> Senate Education Committee, 2010)</a:t>
            </a:r>
            <a:endParaRPr lang="en-AU" dirty="0"/>
          </a:p>
          <a:p>
            <a:pPr lvl="1"/>
            <a:endParaRPr lang="en-AU" sz="3200" dirty="0"/>
          </a:p>
        </p:txBody>
      </p:sp>
    </p:spTree>
    <p:extLst>
      <p:ext uri="{BB962C8B-B14F-4D97-AF65-F5344CB8AC3E}">
        <p14:creationId xmlns:p14="http://schemas.microsoft.com/office/powerpoint/2010/main" val="3939875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UWS IR Framework</a:t>
            </a:r>
          </a:p>
        </p:txBody>
      </p:sp>
      <p:sp>
        <p:nvSpPr>
          <p:cNvPr id="3" name="Content Placeholder 2"/>
          <p:cNvSpPr>
            <a:spLocks noGrp="1"/>
          </p:cNvSpPr>
          <p:nvPr>
            <p:ph idx="1"/>
          </p:nvPr>
        </p:nvSpPr>
        <p:spPr/>
        <p:txBody>
          <a:bodyPr>
            <a:noAutofit/>
          </a:bodyPr>
          <a:lstStyle/>
          <a:p>
            <a:pPr marL="0" indent="0">
              <a:buNone/>
            </a:pPr>
            <a:r>
              <a:rPr lang="en-AU" altLang="en-US" b="1" dirty="0"/>
              <a:t>5 Components:</a:t>
            </a:r>
          </a:p>
          <a:p>
            <a:r>
              <a:rPr lang="en-AU" altLang="en-US" b="1" dirty="0"/>
              <a:t>1 </a:t>
            </a:r>
            <a:r>
              <a:rPr lang="en-AU" altLang="en-US" dirty="0"/>
              <a:t>Lead in /overarching statements</a:t>
            </a:r>
          </a:p>
          <a:p>
            <a:r>
              <a:rPr lang="en-AU" altLang="en-US" b="1" dirty="0"/>
              <a:t>2</a:t>
            </a:r>
            <a:r>
              <a:rPr lang="en-AU" altLang="en-US" dirty="0"/>
              <a:t> </a:t>
            </a:r>
            <a:r>
              <a:rPr lang="en-AU" altLang="en-US" b="1" dirty="0"/>
              <a:t>Descriptive statements i.e. a statement which describes the requirement</a:t>
            </a:r>
          </a:p>
          <a:p>
            <a:r>
              <a:rPr lang="en-AU" altLang="en-US" b="1" dirty="0"/>
              <a:t>3 Inherent Requirement because (why/justification)</a:t>
            </a:r>
          </a:p>
          <a:p>
            <a:r>
              <a:rPr lang="en-AU" altLang="en-US" b="1" dirty="0"/>
              <a:t>4 Characteristics of Adjustments</a:t>
            </a:r>
          </a:p>
          <a:p>
            <a:r>
              <a:rPr lang="en-AU" altLang="en-US" b="1" dirty="0"/>
              <a:t>5</a:t>
            </a:r>
            <a:r>
              <a:rPr lang="en-AU" altLang="en-US" dirty="0"/>
              <a:t> Exemplars</a:t>
            </a:r>
          </a:p>
          <a:p>
            <a:pPr lvl="1"/>
            <a:endParaRPr lang="en-AU" sz="3200" dirty="0"/>
          </a:p>
        </p:txBody>
      </p:sp>
    </p:spTree>
    <p:extLst>
      <p:ext uri="{BB962C8B-B14F-4D97-AF65-F5344CB8AC3E}">
        <p14:creationId xmlns:p14="http://schemas.microsoft.com/office/powerpoint/2010/main" val="2528185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Why this approach?</a:t>
            </a:r>
          </a:p>
        </p:txBody>
      </p:sp>
      <p:sp>
        <p:nvSpPr>
          <p:cNvPr id="3" name="Content Placeholder 2"/>
          <p:cNvSpPr>
            <a:spLocks noGrp="1"/>
          </p:cNvSpPr>
          <p:nvPr>
            <p:ph idx="1"/>
          </p:nvPr>
        </p:nvSpPr>
        <p:spPr/>
        <p:txBody>
          <a:bodyPr>
            <a:noAutofit/>
          </a:bodyPr>
          <a:lstStyle/>
          <a:p>
            <a:r>
              <a:rPr lang="en-US" dirty="0"/>
              <a:t>Previous approaches have simply stated requirements, without justifying inherency or considering adjustments</a:t>
            </a:r>
          </a:p>
          <a:p>
            <a:r>
              <a:rPr lang="en-US" dirty="0"/>
              <a:t>Need to address the difference between compulsory and inherent requirements</a:t>
            </a:r>
          </a:p>
          <a:p>
            <a:r>
              <a:rPr lang="en-US" dirty="0"/>
              <a:t>Lack of clarity can lead to discriminatory requirements and/or undermining academic integrity </a:t>
            </a:r>
          </a:p>
          <a:p>
            <a:r>
              <a:rPr lang="en-US" dirty="0"/>
              <a:t>Need to consider whether adjustments are reasonable, consistent with Inherent Requirements</a:t>
            </a:r>
          </a:p>
          <a:p>
            <a:pPr lvl="1"/>
            <a:endParaRPr lang="en-AU" sz="3200" dirty="0"/>
          </a:p>
        </p:txBody>
      </p:sp>
    </p:spTree>
    <p:extLst>
      <p:ext uri="{BB962C8B-B14F-4D97-AF65-F5344CB8AC3E}">
        <p14:creationId xmlns:p14="http://schemas.microsoft.com/office/powerpoint/2010/main" val="8728886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Principles:</a:t>
            </a:r>
          </a:p>
        </p:txBody>
      </p:sp>
      <p:sp>
        <p:nvSpPr>
          <p:cNvPr id="3" name="Content Placeholder 2"/>
          <p:cNvSpPr>
            <a:spLocks noGrp="1"/>
          </p:cNvSpPr>
          <p:nvPr>
            <p:ph idx="1"/>
          </p:nvPr>
        </p:nvSpPr>
        <p:spPr/>
        <p:txBody>
          <a:bodyPr/>
          <a:lstStyle/>
          <a:p>
            <a:pPr lvl="0"/>
            <a:r>
              <a:rPr lang="en-AU" dirty="0"/>
              <a:t>If you don’t teach and assess it and apply to all students, it is not an inherent requirement. </a:t>
            </a:r>
          </a:p>
          <a:p>
            <a:pPr lvl="0"/>
            <a:r>
              <a:rPr lang="en-AU" dirty="0"/>
              <a:t>Personal attributes are not inherent requirements - </a:t>
            </a:r>
            <a:r>
              <a:rPr lang="en-US" dirty="0"/>
              <a:t>students must demonstrate knowledge, skills and abilities</a:t>
            </a:r>
            <a:endParaRPr lang="en-AU" dirty="0"/>
          </a:p>
          <a:p>
            <a:pPr lvl="0"/>
            <a:r>
              <a:rPr lang="en-AU" dirty="0"/>
              <a:t>For a requirement to be inherent, you need to be able to articulate why it is inherent or essential, and be prepared to defend it in court if necessary</a:t>
            </a:r>
          </a:p>
          <a:p>
            <a:pPr lvl="0"/>
            <a:r>
              <a:rPr lang="en-AU" dirty="0"/>
              <a:t>Making something compulsory does not make it inherent.</a:t>
            </a:r>
          </a:p>
          <a:p>
            <a:endParaRPr lang="en-AU" dirty="0"/>
          </a:p>
        </p:txBody>
      </p:sp>
    </p:spTree>
    <p:extLst>
      <p:ext uri="{BB962C8B-B14F-4D97-AF65-F5344CB8AC3E}">
        <p14:creationId xmlns:p14="http://schemas.microsoft.com/office/powerpoint/2010/main" val="20006651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378"/>
            <a:ext cx="10515600" cy="1325563"/>
          </a:xfrm>
        </p:spPr>
        <p:txBody>
          <a:bodyPr/>
          <a:lstStyle/>
          <a:p>
            <a:r>
              <a:rPr lang="en-AU" b="1" dirty="0"/>
              <a:t>Some issues:</a:t>
            </a:r>
          </a:p>
        </p:txBody>
      </p:sp>
      <p:sp>
        <p:nvSpPr>
          <p:cNvPr id="3" name="Content Placeholder 2"/>
          <p:cNvSpPr>
            <a:spLocks noGrp="1"/>
          </p:cNvSpPr>
          <p:nvPr>
            <p:ph idx="1"/>
          </p:nvPr>
        </p:nvSpPr>
        <p:spPr>
          <a:xfrm>
            <a:off x="838200" y="1277471"/>
            <a:ext cx="10515600" cy="4899492"/>
          </a:xfrm>
        </p:spPr>
        <p:txBody>
          <a:bodyPr>
            <a:noAutofit/>
          </a:bodyPr>
          <a:lstStyle/>
          <a:p>
            <a:pPr lvl="0"/>
            <a:r>
              <a:rPr lang="en-US" sz="2400" dirty="0"/>
              <a:t>Need to ensure that we are articulating the Inherent requirements of Course – not employment or registration</a:t>
            </a:r>
            <a:endParaRPr lang="en-AU" sz="2400" dirty="0"/>
          </a:p>
          <a:p>
            <a:pPr lvl="0"/>
            <a:r>
              <a:rPr lang="en-US" sz="2400" dirty="0"/>
              <a:t>Accreditation requirements may impact on some courses – (e.g. MBA, NMBA, Law Society, etc.) – may be inherent</a:t>
            </a:r>
            <a:endParaRPr lang="en-AU" sz="2400" dirty="0"/>
          </a:p>
          <a:p>
            <a:pPr lvl="0"/>
            <a:r>
              <a:rPr lang="en-US" sz="2400" dirty="0"/>
              <a:t>Students may be able to meet course requirements, but not register or </a:t>
            </a:r>
            <a:r>
              <a:rPr lang="en-US" sz="2400" dirty="0" err="1"/>
              <a:t>practise</a:t>
            </a:r>
            <a:r>
              <a:rPr lang="en-US" sz="2400" dirty="0"/>
              <a:t> profession, or may have qualified registration </a:t>
            </a:r>
            <a:endParaRPr lang="en-AU" sz="2400" dirty="0"/>
          </a:p>
          <a:p>
            <a:pPr lvl="0"/>
            <a:r>
              <a:rPr lang="en-US" sz="2400" dirty="0"/>
              <a:t>Significant Risk Management issue – particularly after 2009 DDA amendments.</a:t>
            </a:r>
            <a:endParaRPr lang="en-AU" sz="2400" dirty="0"/>
          </a:p>
          <a:p>
            <a:pPr lvl="0"/>
            <a:r>
              <a:rPr lang="en-US" sz="2400" dirty="0"/>
              <a:t>Process of developing IRS is important</a:t>
            </a:r>
            <a:endParaRPr lang="en-AU" sz="2400" dirty="0"/>
          </a:p>
          <a:p>
            <a:pPr lvl="0"/>
            <a:r>
              <a:rPr lang="en-AU" sz="2400" dirty="0"/>
              <a:t>Be careful not to confuse mechanisms for teaching and assessing with inherent requirements – e.g. an exam is a mechanism for assessing the inherent requirement of demonstrating appropriate knowledge and skills, not the inherent requirement itself</a:t>
            </a:r>
          </a:p>
        </p:txBody>
      </p:sp>
    </p:spTree>
    <p:extLst>
      <p:ext uri="{BB962C8B-B14F-4D97-AF65-F5344CB8AC3E}">
        <p14:creationId xmlns:p14="http://schemas.microsoft.com/office/powerpoint/2010/main" val="1623119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Myths</a:t>
            </a:r>
          </a:p>
        </p:txBody>
      </p:sp>
      <p:sp>
        <p:nvSpPr>
          <p:cNvPr id="3" name="Content Placeholder 2"/>
          <p:cNvSpPr>
            <a:spLocks noGrp="1"/>
          </p:cNvSpPr>
          <p:nvPr>
            <p:ph idx="1"/>
          </p:nvPr>
        </p:nvSpPr>
        <p:spPr/>
        <p:txBody>
          <a:bodyPr>
            <a:normAutofit lnSpcReduction="10000"/>
          </a:bodyPr>
          <a:lstStyle/>
          <a:p>
            <a:pPr lvl="0"/>
            <a:r>
              <a:rPr lang="en-AU" dirty="0"/>
              <a:t>Developing Inherent Requirements gives students and educational institutions new rights and obligations</a:t>
            </a:r>
          </a:p>
          <a:p>
            <a:pPr lvl="1"/>
            <a:r>
              <a:rPr lang="en-AU" dirty="0"/>
              <a:t>Articulating IRs does not confer any new rights or obligations not present under existing legislation. All it does is clarify and articulate existing rights and obligations so that a critical factor in the process of determining reasonable adjustments is clearly understood.</a:t>
            </a:r>
          </a:p>
          <a:p>
            <a:pPr lvl="0"/>
            <a:r>
              <a:rPr lang="en-AU" dirty="0"/>
              <a:t>Inherent Requirements are designed to exclude students with disabilities from pursuing courses</a:t>
            </a:r>
          </a:p>
          <a:p>
            <a:pPr lvl="1"/>
            <a:r>
              <a:rPr lang="en-AU" dirty="0"/>
              <a:t>Experience has shown that having inherent requirements in place tends to be more inclusive that exclusive. Where students are genuinely unable to meet inherent requirements after exploring all possible strategies, then it is possible for them to be excluded, but there is a clear and validated rationale for this exclusion.</a:t>
            </a:r>
          </a:p>
          <a:p>
            <a:endParaRPr lang="en-AU" dirty="0"/>
          </a:p>
        </p:txBody>
      </p:sp>
    </p:spTree>
    <p:extLst>
      <p:ext uri="{BB962C8B-B14F-4D97-AF65-F5344CB8AC3E}">
        <p14:creationId xmlns:p14="http://schemas.microsoft.com/office/powerpoint/2010/main" val="756085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Purpose:</a:t>
            </a:r>
          </a:p>
        </p:txBody>
      </p:sp>
      <p:sp>
        <p:nvSpPr>
          <p:cNvPr id="3" name="Content Placeholder 2"/>
          <p:cNvSpPr>
            <a:spLocks noGrp="1"/>
          </p:cNvSpPr>
          <p:nvPr>
            <p:ph idx="1"/>
          </p:nvPr>
        </p:nvSpPr>
        <p:spPr/>
        <p:txBody>
          <a:bodyPr/>
          <a:lstStyle/>
          <a:p>
            <a:pPr marL="0" indent="0">
              <a:buNone/>
            </a:pPr>
            <a:r>
              <a:rPr lang="en-AU" dirty="0"/>
              <a:t>Place Inherent Requirements in context</a:t>
            </a:r>
          </a:p>
          <a:p>
            <a:r>
              <a:rPr lang="en-AU" sz="4800" dirty="0"/>
              <a:t>Legal</a:t>
            </a:r>
          </a:p>
          <a:p>
            <a:r>
              <a:rPr lang="en-AU" sz="4800" dirty="0"/>
              <a:t>Educational</a:t>
            </a:r>
          </a:p>
          <a:p>
            <a:r>
              <a:rPr lang="en-AU" sz="4800" dirty="0"/>
              <a:t>Historical</a:t>
            </a:r>
          </a:p>
          <a:p>
            <a:r>
              <a:rPr lang="en-AU" sz="4800" dirty="0"/>
              <a:t>Current/Future</a:t>
            </a:r>
          </a:p>
        </p:txBody>
      </p:sp>
    </p:spTree>
    <p:extLst>
      <p:ext uri="{BB962C8B-B14F-4D97-AF65-F5344CB8AC3E}">
        <p14:creationId xmlns:p14="http://schemas.microsoft.com/office/powerpoint/2010/main" val="919995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378"/>
            <a:ext cx="10515600" cy="1325563"/>
          </a:xfrm>
        </p:spPr>
        <p:txBody>
          <a:bodyPr/>
          <a:lstStyle/>
          <a:p>
            <a:r>
              <a:rPr lang="en-AU" b="1" dirty="0"/>
              <a:t>Current &amp; Future developments:</a:t>
            </a:r>
          </a:p>
        </p:txBody>
      </p:sp>
      <p:sp>
        <p:nvSpPr>
          <p:cNvPr id="3" name="Content Placeholder 2"/>
          <p:cNvSpPr>
            <a:spLocks noGrp="1"/>
          </p:cNvSpPr>
          <p:nvPr>
            <p:ph idx="1"/>
          </p:nvPr>
        </p:nvSpPr>
        <p:spPr>
          <a:xfrm>
            <a:off x="838200" y="1277471"/>
            <a:ext cx="10515600" cy="4899492"/>
          </a:xfrm>
        </p:spPr>
        <p:txBody>
          <a:bodyPr>
            <a:noAutofit/>
          </a:bodyPr>
          <a:lstStyle/>
          <a:p>
            <a:pPr>
              <a:buFont typeface="Courier New" pitchFamily="49" charset="0"/>
              <a:buChar char="o"/>
            </a:pPr>
            <a:r>
              <a:rPr lang="en-US" sz="2000" dirty="0"/>
              <a:t>Many universities developing IRs based on UWS model</a:t>
            </a:r>
          </a:p>
          <a:p>
            <a:pPr>
              <a:buFont typeface="Courier New" pitchFamily="49" charset="0"/>
              <a:buChar char="o"/>
            </a:pPr>
            <a:r>
              <a:rPr lang="en-US" sz="2000" dirty="0"/>
              <a:t>Discussions and development of different IR models</a:t>
            </a:r>
          </a:p>
          <a:p>
            <a:pPr>
              <a:buFont typeface="Courier New" pitchFamily="49" charset="0"/>
              <a:buChar char="o"/>
            </a:pPr>
            <a:r>
              <a:rPr lang="en-US" sz="2000" dirty="0"/>
              <a:t>Refinement of IR statements = dynamic, not static</a:t>
            </a:r>
          </a:p>
          <a:p>
            <a:pPr>
              <a:buFont typeface="Courier New" pitchFamily="49" charset="0"/>
              <a:buChar char="o"/>
            </a:pPr>
            <a:r>
              <a:rPr lang="en-US" sz="2000" dirty="0"/>
              <a:t>Incorporation into Regulatory bodies &amp; course accreditation (</a:t>
            </a:r>
            <a:r>
              <a:rPr lang="en-US" sz="2000" dirty="0" err="1"/>
              <a:t>eg</a:t>
            </a:r>
            <a:r>
              <a:rPr lang="en-US" sz="2000" dirty="0"/>
              <a:t> AHPRA)</a:t>
            </a:r>
          </a:p>
          <a:p>
            <a:pPr>
              <a:buFont typeface="Courier New" pitchFamily="49" charset="0"/>
              <a:buChar char="o"/>
            </a:pPr>
            <a:r>
              <a:rPr lang="en-US" sz="2000" dirty="0"/>
              <a:t>Clearer, less contested process for determining Reasonable Adjustments</a:t>
            </a:r>
          </a:p>
          <a:p>
            <a:pPr>
              <a:buFont typeface="Courier New" pitchFamily="49" charset="0"/>
              <a:buChar char="o"/>
            </a:pPr>
            <a:r>
              <a:rPr lang="en-US" sz="2000" dirty="0"/>
              <a:t>Academics more confident in accepting and approving Reasonable Adjustments</a:t>
            </a:r>
          </a:p>
          <a:p>
            <a:pPr>
              <a:buFont typeface="Courier New" pitchFamily="49" charset="0"/>
              <a:buChar char="o"/>
            </a:pPr>
            <a:r>
              <a:rPr lang="en-US" sz="2000" dirty="0"/>
              <a:t>Students have a clearer understanding of what course requirements will be and be able to make more informed choices</a:t>
            </a:r>
          </a:p>
          <a:p>
            <a:pPr>
              <a:buFont typeface="Courier New" pitchFamily="49" charset="0"/>
              <a:buChar char="o"/>
            </a:pPr>
            <a:r>
              <a:rPr lang="en-US" sz="2000" dirty="0"/>
              <a:t>Greater inclusion</a:t>
            </a:r>
          </a:p>
          <a:p>
            <a:pPr>
              <a:buFont typeface="Courier New" pitchFamily="49" charset="0"/>
              <a:buChar char="o"/>
            </a:pPr>
            <a:r>
              <a:rPr lang="en-US" sz="2000" dirty="0"/>
              <a:t>Better protection for academic integrity.</a:t>
            </a:r>
          </a:p>
          <a:p>
            <a:pPr>
              <a:buFont typeface="Courier New" pitchFamily="49" charset="0"/>
              <a:buChar char="o"/>
            </a:pPr>
            <a:endParaRPr lang="en-US" sz="2000" dirty="0"/>
          </a:p>
          <a:p>
            <a:pPr>
              <a:buFont typeface="Courier New" pitchFamily="49" charset="0"/>
              <a:buChar char="o"/>
            </a:pPr>
            <a:endParaRPr lang="en-AU" b="1" dirty="0">
              <a:ln w="1905"/>
              <a:effectLst>
                <a:innerShdw blurRad="69850" dist="43180" dir="5400000">
                  <a:srgbClr val="000000">
                    <a:alpha val="65000"/>
                  </a:srgbClr>
                </a:innerShdw>
              </a:effectLst>
            </a:endParaRPr>
          </a:p>
        </p:txBody>
      </p:sp>
    </p:spTree>
    <p:extLst>
      <p:ext uri="{BB962C8B-B14F-4D97-AF65-F5344CB8AC3E}">
        <p14:creationId xmlns:p14="http://schemas.microsoft.com/office/powerpoint/2010/main" val="35913815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378"/>
            <a:ext cx="10515600" cy="1325563"/>
          </a:xfrm>
        </p:spPr>
        <p:txBody>
          <a:bodyPr/>
          <a:lstStyle/>
          <a:p>
            <a:r>
              <a:rPr lang="en-AU" b="1" dirty="0"/>
              <a:t>Questions?</a:t>
            </a:r>
          </a:p>
        </p:txBody>
      </p:sp>
      <p:pic>
        <p:nvPicPr>
          <p:cNvPr id="4" name="Picture 7"/>
          <p:cNvPicPr>
            <a:picLocks noGrp="1" noChangeAspect="1" noChangeArrowheads="1"/>
          </p:cNvPicPr>
          <p:nvPr>
            <p:ph idx="1"/>
          </p:nvPr>
        </p:nvPicPr>
        <p:blipFill>
          <a:blip r:embed="rId2" cstate="print"/>
          <a:srcRect/>
          <a:stretch>
            <a:fillRect/>
          </a:stretch>
        </p:blipFill>
        <p:spPr bwMode="auto">
          <a:xfrm>
            <a:off x="1645024" y="1041110"/>
            <a:ext cx="7781365" cy="5816890"/>
          </a:xfrm>
          <a:prstGeom prst="rect">
            <a:avLst/>
          </a:prstGeom>
          <a:noFill/>
          <a:ln w="9525">
            <a:noFill/>
            <a:miter lim="800000"/>
            <a:headEnd/>
            <a:tailEnd/>
          </a:ln>
        </p:spPr>
      </p:pic>
    </p:spTree>
    <p:extLst>
      <p:ext uri="{BB962C8B-B14F-4D97-AF65-F5344CB8AC3E}">
        <p14:creationId xmlns:p14="http://schemas.microsoft.com/office/powerpoint/2010/main" val="28189117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ppt_x"/>
                                          </p:val>
                                        </p:tav>
                                        <p:tav tm="100000">
                                          <p:val>
                                            <p:strVal val="#ppt_x"/>
                                          </p:val>
                                        </p:tav>
                                      </p:tavLst>
                                    </p:anim>
                                    <p:anim calcmode="lin" valueType="num">
                                      <p:cBhvr>
                                        <p:cTn id="8" dur="500" fill="hold"/>
                                        <p:tgtEl>
                                          <p:spTgt spid="4"/>
                                        </p:tgtEl>
                                        <p:attrNameLst>
                                          <p:attrName>ppt_y</p:attrName>
                                        </p:attrNameLst>
                                      </p:cBhvr>
                                      <p:tavLst>
                                        <p:tav tm="0">
                                          <p:val>
                                            <p:strVal val="#ppt_y+#ppt_h/2"/>
                                          </p:val>
                                        </p:tav>
                                        <p:tav tm="100000">
                                          <p:val>
                                            <p:strVal val="#ppt_y"/>
                                          </p:val>
                                        </p:tav>
                                      </p:tavLst>
                                    </p:anim>
                                    <p:anim calcmode="lin" valueType="num">
                                      <p:cBhvr>
                                        <p:cTn id="9" dur="500" fill="hold"/>
                                        <p:tgtEl>
                                          <p:spTgt spid="4"/>
                                        </p:tgtEl>
                                        <p:attrNameLst>
                                          <p:attrName>ppt_w</p:attrName>
                                        </p:attrNameLst>
                                      </p:cBhvr>
                                      <p:tavLst>
                                        <p:tav tm="0">
                                          <p:val>
                                            <p:strVal val="#ppt_w"/>
                                          </p:val>
                                        </p:tav>
                                        <p:tav tm="100000">
                                          <p:val>
                                            <p:strVal val="#ppt_w"/>
                                          </p:val>
                                        </p:tav>
                                      </p:tavLst>
                                    </p:anim>
                                    <p:anim calcmode="lin" valueType="num">
                                      <p:cBhvr>
                                        <p:cTn id="10" dur="500" fill="hold"/>
                                        <p:tgtEl>
                                          <p:spTgt spid="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History</a:t>
            </a:r>
          </a:p>
        </p:txBody>
      </p:sp>
      <p:sp>
        <p:nvSpPr>
          <p:cNvPr id="3" name="Content Placeholder 2"/>
          <p:cNvSpPr>
            <a:spLocks noGrp="1"/>
          </p:cNvSpPr>
          <p:nvPr>
            <p:ph idx="1"/>
          </p:nvPr>
        </p:nvSpPr>
        <p:spPr/>
        <p:txBody>
          <a:bodyPr/>
          <a:lstStyle/>
          <a:p>
            <a:r>
              <a:rPr lang="en-AU" dirty="0"/>
              <a:t>Inherent Requirements not new – part of legislation from the start</a:t>
            </a:r>
          </a:p>
          <a:p>
            <a:r>
              <a:rPr lang="en-AU" dirty="0"/>
              <a:t> ANU 90s staff Information handbook and Training</a:t>
            </a:r>
          </a:p>
          <a:p>
            <a:r>
              <a:rPr lang="en-AU" dirty="0"/>
              <a:t>Cheryl </a:t>
            </a:r>
            <a:r>
              <a:rPr lang="en-AU" dirty="0" err="1"/>
              <a:t>Stickels</a:t>
            </a:r>
            <a:r>
              <a:rPr lang="en-AU" dirty="0"/>
              <a:t> and </a:t>
            </a:r>
            <a:r>
              <a:rPr lang="en-AU" dirty="0" err="1"/>
              <a:t>ors</a:t>
            </a:r>
            <a:r>
              <a:rPr lang="en-AU" dirty="0"/>
              <a:t> (WA) </a:t>
            </a:r>
            <a:r>
              <a:rPr lang="en-AU" sz="2000" dirty="0"/>
              <a:t>“Guidelines and Procedures to assist Universities to</a:t>
            </a:r>
          </a:p>
          <a:p>
            <a:pPr marL="0" indent="0">
              <a:buNone/>
            </a:pPr>
            <a:r>
              <a:rPr lang="en-AU" sz="2000" dirty="0"/>
              <a:t>Examine the Inherent Requirements of their Courses (When Accommodating Students with Disabilities and /or Medical Conditions)”</a:t>
            </a:r>
          </a:p>
          <a:p>
            <a:r>
              <a:rPr lang="en-AU" dirty="0"/>
              <a:t>Cheryl </a:t>
            </a:r>
            <a:r>
              <a:rPr lang="en-AU" dirty="0" err="1"/>
              <a:t>Stickels</a:t>
            </a:r>
            <a:r>
              <a:rPr lang="en-AU" dirty="0"/>
              <a:t> Pathways 6 paper 2002</a:t>
            </a:r>
          </a:p>
          <a:p>
            <a:r>
              <a:rPr lang="en-AU" dirty="0"/>
              <a:t>Mike </a:t>
            </a:r>
            <a:r>
              <a:rPr lang="en-AU" dirty="0" err="1"/>
              <a:t>Spurr</a:t>
            </a:r>
            <a:r>
              <a:rPr lang="en-AU" dirty="0"/>
              <a:t> UTAS School of Nursing</a:t>
            </a:r>
          </a:p>
        </p:txBody>
      </p:sp>
    </p:spTree>
    <p:extLst>
      <p:ext uri="{BB962C8B-B14F-4D97-AF65-F5344CB8AC3E}">
        <p14:creationId xmlns:p14="http://schemas.microsoft.com/office/powerpoint/2010/main" val="1501283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LEGAL CONTEXT</a:t>
            </a:r>
          </a:p>
        </p:txBody>
      </p:sp>
      <p:sp>
        <p:nvSpPr>
          <p:cNvPr id="3" name="Content Placeholder 2"/>
          <p:cNvSpPr>
            <a:spLocks noGrp="1"/>
          </p:cNvSpPr>
          <p:nvPr>
            <p:ph idx="1"/>
          </p:nvPr>
        </p:nvSpPr>
        <p:spPr/>
        <p:txBody>
          <a:bodyPr>
            <a:normAutofit/>
          </a:bodyPr>
          <a:lstStyle/>
          <a:p>
            <a:pPr marL="0" indent="0">
              <a:buNone/>
            </a:pPr>
            <a:r>
              <a:rPr lang="en-AU" sz="4000" dirty="0"/>
              <a:t>Most relevant legislation:</a:t>
            </a:r>
          </a:p>
          <a:p>
            <a:r>
              <a:rPr lang="en-AU" sz="4000" dirty="0"/>
              <a:t>Disability Discrimination Act (1992 –as amended)</a:t>
            </a:r>
          </a:p>
          <a:p>
            <a:r>
              <a:rPr lang="en-AU" sz="4000" dirty="0"/>
              <a:t>Disability Standards for Education (2005)</a:t>
            </a:r>
          </a:p>
        </p:txBody>
      </p:sp>
    </p:spTree>
    <p:extLst>
      <p:ext uri="{BB962C8B-B14F-4D97-AF65-F5344CB8AC3E}">
        <p14:creationId xmlns:p14="http://schemas.microsoft.com/office/powerpoint/2010/main" val="1871766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How Legislation Works</a:t>
            </a:r>
          </a:p>
        </p:txBody>
      </p:sp>
      <p:sp>
        <p:nvSpPr>
          <p:cNvPr id="3" name="Content Placeholder 2"/>
          <p:cNvSpPr>
            <a:spLocks noGrp="1"/>
          </p:cNvSpPr>
          <p:nvPr>
            <p:ph idx="1"/>
          </p:nvPr>
        </p:nvSpPr>
        <p:spPr/>
        <p:txBody>
          <a:bodyPr/>
          <a:lstStyle/>
          <a:p>
            <a:r>
              <a:rPr lang="en-AU" dirty="0"/>
              <a:t>Act passed by Parliament</a:t>
            </a:r>
          </a:p>
          <a:p>
            <a:r>
              <a:rPr lang="en-AU" dirty="0"/>
              <a:t>Once signed off by Governor General, and given a start date, they become law.</a:t>
            </a:r>
          </a:p>
          <a:p>
            <a:r>
              <a:rPr lang="en-AU" dirty="0"/>
              <a:t>Laws interpreted by courts (Case law, Precedent)</a:t>
            </a:r>
          </a:p>
          <a:p>
            <a:r>
              <a:rPr lang="en-AU" dirty="0"/>
              <a:t>Case law informs future cases, behaviours, etc.</a:t>
            </a:r>
          </a:p>
          <a:p>
            <a:r>
              <a:rPr lang="en-AU" dirty="0"/>
              <a:t>Courts interpret the law literally (e.g. Unjustifiable Hardship)</a:t>
            </a:r>
          </a:p>
          <a:p>
            <a:pPr marL="0" indent="0">
              <a:buNone/>
            </a:pPr>
            <a:endParaRPr lang="en-AU" dirty="0"/>
          </a:p>
          <a:p>
            <a:endParaRPr lang="en-AU" dirty="0"/>
          </a:p>
        </p:txBody>
      </p:sp>
    </p:spTree>
    <p:extLst>
      <p:ext uri="{BB962C8B-B14F-4D97-AF65-F5344CB8AC3E}">
        <p14:creationId xmlns:p14="http://schemas.microsoft.com/office/powerpoint/2010/main" val="154724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DDA Education Standards</a:t>
            </a:r>
          </a:p>
        </p:txBody>
      </p:sp>
      <p:sp>
        <p:nvSpPr>
          <p:cNvPr id="3" name="Content Placeholder 2"/>
          <p:cNvSpPr>
            <a:spLocks noGrp="1"/>
          </p:cNvSpPr>
          <p:nvPr>
            <p:ph idx="1"/>
          </p:nvPr>
        </p:nvSpPr>
        <p:spPr/>
        <p:txBody>
          <a:bodyPr/>
          <a:lstStyle/>
          <a:p>
            <a:r>
              <a:rPr lang="en-AU" dirty="0"/>
              <a:t>Very few disability discrimination cases go to court (c. 85% settled in Conciliation)</a:t>
            </a:r>
          </a:p>
          <a:p>
            <a:r>
              <a:rPr lang="en-AU" dirty="0"/>
              <a:t>Very little case law</a:t>
            </a:r>
          </a:p>
          <a:p>
            <a:r>
              <a:rPr lang="en-AU" dirty="0"/>
              <a:t>Conciliated settlements published on website</a:t>
            </a:r>
          </a:p>
          <a:p>
            <a:r>
              <a:rPr lang="en-AU" dirty="0"/>
              <a:t>Standards developed to assist in interpreting and implementing the DDA</a:t>
            </a:r>
          </a:p>
          <a:p>
            <a:r>
              <a:rPr lang="en-AU" dirty="0"/>
              <a:t>Subsidiary legislation</a:t>
            </a:r>
          </a:p>
          <a:p>
            <a:pPr lvl="1"/>
            <a:r>
              <a:rPr lang="en-AU" dirty="0"/>
              <a:t>Same force as DDA</a:t>
            </a:r>
          </a:p>
          <a:p>
            <a:pPr lvl="1"/>
            <a:r>
              <a:rPr lang="en-AU" dirty="0"/>
              <a:t>Compliance with Standards is compliance with DDA</a:t>
            </a:r>
          </a:p>
          <a:p>
            <a:pPr marL="0" indent="0">
              <a:buNone/>
            </a:pPr>
            <a:endParaRPr lang="en-AU" dirty="0"/>
          </a:p>
          <a:p>
            <a:endParaRPr lang="en-AU" dirty="0"/>
          </a:p>
        </p:txBody>
      </p:sp>
    </p:spTree>
    <p:extLst>
      <p:ext uri="{BB962C8B-B14F-4D97-AF65-F5344CB8AC3E}">
        <p14:creationId xmlns:p14="http://schemas.microsoft.com/office/powerpoint/2010/main" val="30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DDA Education Standards</a:t>
            </a:r>
          </a:p>
        </p:txBody>
      </p:sp>
      <p:sp>
        <p:nvSpPr>
          <p:cNvPr id="3" name="Content Placeholder 2"/>
          <p:cNvSpPr>
            <a:spLocks noGrp="1"/>
          </p:cNvSpPr>
          <p:nvPr>
            <p:ph idx="1"/>
          </p:nvPr>
        </p:nvSpPr>
        <p:spPr/>
        <p:txBody>
          <a:bodyPr/>
          <a:lstStyle/>
          <a:p>
            <a:r>
              <a:rPr lang="en-AU" altLang="en-US" b="1" dirty="0">
                <a:latin typeface="Verdana" panose="020B0604030504040204" pitchFamily="34" charset="0"/>
              </a:rPr>
              <a:t>Exceptions:</a:t>
            </a:r>
          </a:p>
          <a:p>
            <a:pPr lvl="0"/>
            <a:r>
              <a:rPr lang="en-AU" dirty="0"/>
              <a:t>Unjustifiable Hardship</a:t>
            </a:r>
          </a:p>
          <a:p>
            <a:pPr lvl="0"/>
            <a:r>
              <a:rPr lang="en-AU" dirty="0"/>
              <a:t>Acts Done under a Statutory Authority (e.g. Immigration Act)</a:t>
            </a:r>
          </a:p>
          <a:p>
            <a:pPr lvl="0"/>
            <a:r>
              <a:rPr lang="en-AU" dirty="0"/>
              <a:t>Protection of Public Health and Safety</a:t>
            </a:r>
          </a:p>
          <a:p>
            <a:pPr lvl="0"/>
            <a:r>
              <a:rPr lang="en-AU" dirty="0"/>
              <a:t>Special Measures Designed to Benefit a Student with a Disability (such as the provision of specialist disability services).</a:t>
            </a:r>
          </a:p>
          <a:p>
            <a:pPr lvl="1"/>
            <a:endParaRPr lang="en-AU" altLang="en-US" dirty="0">
              <a:latin typeface="Verdana" panose="020B0604030504040204" pitchFamily="34" charset="0"/>
            </a:endParaRPr>
          </a:p>
        </p:txBody>
      </p:sp>
    </p:spTree>
    <p:extLst>
      <p:ext uri="{BB962C8B-B14F-4D97-AF65-F5344CB8AC3E}">
        <p14:creationId xmlns:p14="http://schemas.microsoft.com/office/powerpoint/2010/main" val="19295365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b="1" dirty="0"/>
              <a:t>DDA Education Standards</a:t>
            </a:r>
          </a:p>
        </p:txBody>
      </p:sp>
      <p:sp>
        <p:nvSpPr>
          <p:cNvPr id="3" name="Content Placeholder 2"/>
          <p:cNvSpPr>
            <a:spLocks noGrp="1"/>
          </p:cNvSpPr>
          <p:nvPr>
            <p:ph idx="1"/>
          </p:nvPr>
        </p:nvSpPr>
        <p:spPr/>
        <p:txBody>
          <a:bodyPr/>
          <a:lstStyle/>
          <a:p>
            <a:pPr lvl="1"/>
            <a:r>
              <a:rPr lang="en-AU" altLang="en-US" b="1" dirty="0">
                <a:latin typeface="Verdana" panose="020B0604030504040204" pitchFamily="34" charset="0"/>
              </a:rPr>
              <a:t>Section 3.4 (3)</a:t>
            </a:r>
          </a:p>
          <a:p>
            <a:pPr lvl="1"/>
            <a:r>
              <a:rPr lang="en-AU" i="1" dirty="0"/>
              <a:t>"in assessing whether an adjustment to the course, unit of the course or program in which the student is enrolled, or proposes to be enrolled, is reasonable, the provider is entitled to maintain the academic requirements of the course or program, and other requirements or components that are inherent in or essential to its nature. Note: in providing for students with disabilities, a provider may continue to ensure the integrity of its courses or programs and assessment requirements and processes, so that those on whom it confers an award can present themselves as having the appropriate knowledge, experience and expertise it implicit in the holding of that particular award.”</a:t>
            </a:r>
            <a:endParaRPr lang="en-AU" dirty="0"/>
          </a:p>
        </p:txBody>
      </p:sp>
    </p:spTree>
    <p:extLst>
      <p:ext uri="{BB962C8B-B14F-4D97-AF65-F5344CB8AC3E}">
        <p14:creationId xmlns:p14="http://schemas.microsoft.com/office/powerpoint/2010/main" val="2033564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Inherent Requirements example</a:t>
            </a:r>
          </a:p>
        </p:txBody>
      </p:sp>
      <p:sp>
        <p:nvSpPr>
          <p:cNvPr id="3" name="Content Placeholder 2"/>
          <p:cNvSpPr>
            <a:spLocks noGrp="1"/>
          </p:cNvSpPr>
          <p:nvPr>
            <p:ph idx="1"/>
          </p:nvPr>
        </p:nvSpPr>
        <p:spPr/>
        <p:txBody>
          <a:bodyPr/>
          <a:lstStyle/>
          <a:p>
            <a:r>
              <a:rPr lang="en-AU" dirty="0"/>
              <a:t>Canadian Exchange student</a:t>
            </a:r>
          </a:p>
          <a:p>
            <a:r>
              <a:rPr lang="en-AU" dirty="0"/>
              <a:t>Blind since birth –</a:t>
            </a:r>
          </a:p>
          <a:p>
            <a:r>
              <a:rPr lang="en-AU" dirty="0"/>
              <a:t>Enrolled in in course 50% Film Study</a:t>
            </a:r>
          </a:p>
          <a:p>
            <a:r>
              <a:rPr lang="en-AU" dirty="0"/>
              <a:t>What is inherent? – capacity to watch film and analyse or capacity to analyse abstract visual concepts?</a:t>
            </a:r>
          </a:p>
        </p:txBody>
      </p:sp>
    </p:spTree>
    <p:extLst>
      <p:ext uri="{BB962C8B-B14F-4D97-AF65-F5344CB8AC3E}">
        <p14:creationId xmlns:p14="http://schemas.microsoft.com/office/powerpoint/2010/main" val="26647275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5791</TotalTime>
  <Words>1159</Words>
  <Application>Microsoft Office PowerPoint</Application>
  <PresentationFormat>Widescreen</PresentationFormat>
  <Paragraphs>105</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Calibri Light</vt:lpstr>
      <vt:lpstr>Courier New</vt:lpstr>
      <vt:lpstr>Verdana</vt:lpstr>
      <vt:lpstr>Office Theme</vt:lpstr>
      <vt:lpstr>Pathways 14 Inherent Requirements in Context</vt:lpstr>
      <vt:lpstr>Purpose:</vt:lpstr>
      <vt:lpstr>History</vt:lpstr>
      <vt:lpstr>LEGAL CONTEXT</vt:lpstr>
      <vt:lpstr>How Legislation Works</vt:lpstr>
      <vt:lpstr>DDA Education Standards</vt:lpstr>
      <vt:lpstr>DDA Education Standards</vt:lpstr>
      <vt:lpstr>DDA Education Standards</vt:lpstr>
      <vt:lpstr>Inherent Requirements example</vt:lpstr>
      <vt:lpstr>Why Inherent Requirements?</vt:lpstr>
      <vt:lpstr>2009 Changes to DDA  </vt:lpstr>
      <vt:lpstr>External Registration and Accreditation</vt:lpstr>
      <vt:lpstr>UWS IRONE Project</vt:lpstr>
      <vt:lpstr>Definition</vt:lpstr>
      <vt:lpstr>UWS IR Framework</vt:lpstr>
      <vt:lpstr>Why this approach?</vt:lpstr>
      <vt:lpstr>Principles:</vt:lpstr>
      <vt:lpstr>Some issues:</vt:lpstr>
      <vt:lpstr>Myths</vt:lpstr>
      <vt:lpstr>Current &amp; Future developments: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ATEND NSW A Brief History of Inherent Requirements</dc:title>
  <dc:creator>Trev</dc:creator>
  <cp:lastModifiedBy>Peter Lale</cp:lastModifiedBy>
  <cp:revision>25</cp:revision>
  <cp:lastPrinted>2018-04-08T06:49:33Z</cp:lastPrinted>
  <dcterms:created xsi:type="dcterms:W3CDTF">2018-04-07T10:24:40Z</dcterms:created>
  <dcterms:modified xsi:type="dcterms:W3CDTF">2018-12-03T02:02:56Z</dcterms:modified>
</cp:coreProperties>
</file>