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0" r:id="rId2"/>
    <p:sldId id="256" r:id="rId3"/>
    <p:sldId id="257" r:id="rId4"/>
    <p:sldId id="272" r:id="rId5"/>
    <p:sldId id="258" r:id="rId6"/>
    <p:sldId id="259" r:id="rId7"/>
    <p:sldId id="274" r:id="rId8"/>
    <p:sldId id="275" r:id="rId9"/>
    <p:sldId id="268" r:id="rId10"/>
    <p:sldId id="267" r:id="rId11"/>
    <p:sldId id="266" r:id="rId12"/>
    <p:sldId id="265" r:id="rId13"/>
    <p:sldId id="264" r:id="rId14"/>
    <p:sldId id="273" r:id="rId15"/>
    <p:sldId id="278" r:id="rId16"/>
    <p:sldId id="262" r:id="rId17"/>
    <p:sldId id="271" r:id="rId18"/>
    <p:sldId id="276" r:id="rId19"/>
    <p:sldId id="261" r:id="rId20"/>
    <p:sldId id="277" r:id="rId21"/>
    <p:sldId id="279" r:id="rId22"/>
  </p:sldIdLst>
  <p:sldSz cx="9144000" cy="5143500" type="screen16x9"/>
  <p:notesSz cx="6797675" cy="9926638"/>
  <p:defaultTextStyle>
    <a:defPPr>
      <a:defRPr lang="en-AU"/>
    </a:defPPr>
    <a:lvl1pPr algn="l" rtl="0" fontAlgn="base">
      <a:spcBef>
        <a:spcPct val="20000"/>
      </a:spcBef>
      <a:spcAft>
        <a:spcPct val="0"/>
      </a:spcAft>
      <a:buChar char="•"/>
      <a:defRPr sz="1500" kern="1200">
        <a:solidFill>
          <a:schemeClr val="tx1"/>
        </a:solidFill>
        <a:latin typeface="Arial" charset="0"/>
        <a:ea typeface="+mn-ea"/>
        <a:cs typeface="+mn-cs"/>
      </a:defRPr>
    </a:lvl1pPr>
    <a:lvl2pPr marL="457200" algn="l" rtl="0" fontAlgn="base">
      <a:spcBef>
        <a:spcPct val="20000"/>
      </a:spcBef>
      <a:spcAft>
        <a:spcPct val="0"/>
      </a:spcAft>
      <a:buChar char="•"/>
      <a:defRPr sz="1500" kern="1200">
        <a:solidFill>
          <a:schemeClr val="tx1"/>
        </a:solidFill>
        <a:latin typeface="Arial" charset="0"/>
        <a:ea typeface="+mn-ea"/>
        <a:cs typeface="+mn-cs"/>
      </a:defRPr>
    </a:lvl2pPr>
    <a:lvl3pPr marL="914400" algn="l" rtl="0" fontAlgn="base">
      <a:spcBef>
        <a:spcPct val="20000"/>
      </a:spcBef>
      <a:spcAft>
        <a:spcPct val="0"/>
      </a:spcAft>
      <a:buChar char="•"/>
      <a:defRPr sz="1500" kern="1200">
        <a:solidFill>
          <a:schemeClr val="tx1"/>
        </a:solidFill>
        <a:latin typeface="Arial" charset="0"/>
        <a:ea typeface="+mn-ea"/>
        <a:cs typeface="+mn-cs"/>
      </a:defRPr>
    </a:lvl3pPr>
    <a:lvl4pPr marL="1371600" algn="l" rtl="0" fontAlgn="base">
      <a:spcBef>
        <a:spcPct val="20000"/>
      </a:spcBef>
      <a:spcAft>
        <a:spcPct val="0"/>
      </a:spcAft>
      <a:buChar char="•"/>
      <a:defRPr sz="1500" kern="1200">
        <a:solidFill>
          <a:schemeClr val="tx1"/>
        </a:solidFill>
        <a:latin typeface="Arial" charset="0"/>
        <a:ea typeface="+mn-ea"/>
        <a:cs typeface="+mn-cs"/>
      </a:defRPr>
    </a:lvl4pPr>
    <a:lvl5pPr marL="1828800" algn="l" rtl="0" fontAlgn="base">
      <a:spcBef>
        <a:spcPct val="20000"/>
      </a:spcBef>
      <a:spcAft>
        <a:spcPct val="0"/>
      </a:spcAft>
      <a:buChar char="•"/>
      <a:defRPr sz="1500" kern="1200">
        <a:solidFill>
          <a:schemeClr val="tx1"/>
        </a:solidFill>
        <a:latin typeface="Arial" charset="0"/>
        <a:ea typeface="+mn-ea"/>
        <a:cs typeface="+mn-cs"/>
      </a:defRPr>
    </a:lvl5pPr>
    <a:lvl6pPr marL="2286000" algn="l" defTabSz="914400" rtl="0" eaLnBrk="1" latinLnBrk="0" hangingPunct="1">
      <a:defRPr sz="1500" kern="1200">
        <a:solidFill>
          <a:schemeClr val="tx1"/>
        </a:solidFill>
        <a:latin typeface="Arial" charset="0"/>
        <a:ea typeface="+mn-ea"/>
        <a:cs typeface="+mn-cs"/>
      </a:defRPr>
    </a:lvl6pPr>
    <a:lvl7pPr marL="2743200" algn="l" defTabSz="914400" rtl="0" eaLnBrk="1" latinLnBrk="0" hangingPunct="1">
      <a:defRPr sz="1500" kern="1200">
        <a:solidFill>
          <a:schemeClr val="tx1"/>
        </a:solidFill>
        <a:latin typeface="Arial" charset="0"/>
        <a:ea typeface="+mn-ea"/>
        <a:cs typeface="+mn-cs"/>
      </a:defRPr>
    </a:lvl7pPr>
    <a:lvl8pPr marL="3200400" algn="l" defTabSz="914400" rtl="0" eaLnBrk="1" latinLnBrk="0" hangingPunct="1">
      <a:defRPr sz="1500" kern="1200">
        <a:solidFill>
          <a:schemeClr val="tx1"/>
        </a:solidFill>
        <a:latin typeface="Arial" charset="0"/>
        <a:ea typeface="+mn-ea"/>
        <a:cs typeface="+mn-cs"/>
      </a:defRPr>
    </a:lvl8pPr>
    <a:lvl9pPr marL="3657600" algn="l" defTabSz="914400" rtl="0" eaLnBrk="1" latinLnBrk="0" hangingPunct="1">
      <a:defRPr sz="15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99" autoAdjust="0"/>
    <p:restoredTop sz="87257" autoAdjust="0"/>
  </p:normalViewPr>
  <p:slideViewPr>
    <p:cSldViewPr>
      <p:cViewPr>
        <p:scale>
          <a:sx n="75" d="100"/>
          <a:sy n="75" d="100"/>
        </p:scale>
        <p:origin x="-1402" y="-293"/>
      </p:cViewPr>
      <p:guideLst>
        <p:guide orient="horz" pos="1620"/>
        <p:guide pos="2880"/>
      </p:guideLst>
    </p:cSldViewPr>
  </p:slideViewPr>
  <p:outlineViewPr>
    <p:cViewPr>
      <p:scale>
        <a:sx n="33" d="100"/>
        <a:sy n="33" d="100"/>
      </p:scale>
      <p:origin x="0" y="612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200"/>
            </a:lvl1pPr>
          </a:lstStyle>
          <a:p>
            <a:pPr>
              <a:defRPr/>
            </a:pPr>
            <a:endParaRPr lang="en-AU"/>
          </a:p>
        </p:txBody>
      </p:sp>
      <p:sp>
        <p:nvSpPr>
          <p:cNvPr id="27651" name="Rectangle 3"/>
          <p:cNvSpPr>
            <a:spLocks noGrp="1" noChangeArrowheads="1"/>
          </p:cNvSpPr>
          <p:nvPr>
            <p:ph type="dt" idx="1"/>
          </p:nvPr>
        </p:nvSpPr>
        <p:spPr bwMode="auto">
          <a:xfrm>
            <a:off x="3850443"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200"/>
            </a:lvl1pPr>
          </a:lstStyle>
          <a:p>
            <a:pPr>
              <a:defRPr/>
            </a:pPr>
            <a:endParaRPr lang="en-AU"/>
          </a:p>
        </p:txBody>
      </p:sp>
      <p:sp>
        <p:nvSpPr>
          <p:cNvPr id="8196"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7653"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27654" name="Rectangle 6"/>
          <p:cNvSpPr>
            <a:spLocks noGrp="1" noChangeArrowheads="1"/>
          </p:cNvSpPr>
          <p:nvPr>
            <p:ph type="ftr" sz="quarter" idx="4"/>
          </p:nvPr>
        </p:nvSpPr>
        <p:spPr bwMode="auto">
          <a:xfrm>
            <a:off x="0"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buFontTx/>
              <a:buNone/>
              <a:defRPr sz="1200"/>
            </a:lvl1pPr>
          </a:lstStyle>
          <a:p>
            <a:pPr>
              <a:defRPr/>
            </a:pPr>
            <a:endParaRPr lang="en-AU"/>
          </a:p>
        </p:txBody>
      </p:sp>
      <p:sp>
        <p:nvSpPr>
          <p:cNvPr id="27655" name="Rectangle 7"/>
          <p:cNvSpPr>
            <a:spLocks noGrp="1" noChangeArrowheads="1"/>
          </p:cNvSpPr>
          <p:nvPr>
            <p:ph type="sldNum" sz="quarter" idx="5"/>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FontTx/>
              <a:buNone/>
              <a:defRPr sz="1200"/>
            </a:lvl1pPr>
          </a:lstStyle>
          <a:p>
            <a:pPr>
              <a:defRPr/>
            </a:pPr>
            <a:fld id="{37728307-B477-4A87-AD1E-B4A621E56231}" type="slidenum">
              <a:rPr lang="en-AU"/>
              <a:pPr>
                <a:defRPr/>
              </a:pPr>
              <a:t>‹#›</a:t>
            </a:fld>
            <a:endParaRPr lang="en-AU"/>
          </a:p>
        </p:txBody>
      </p:sp>
    </p:spTree>
    <p:extLst>
      <p:ext uri="{BB962C8B-B14F-4D97-AF65-F5344CB8AC3E}">
        <p14:creationId xmlns:p14="http://schemas.microsoft.com/office/powerpoint/2010/main" val="34779275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fld id="{2E8832CD-D000-4AF8-A270-10F0FB615058}" type="slidenum">
              <a:rPr lang="en-AU" sz="1200" smtClean="0"/>
              <a:pPr eaLnBrk="1" hangingPunct="1"/>
              <a:t>1</a:t>
            </a:fld>
            <a:endParaRPr lang="en-AU" sz="1200" smtClean="0"/>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fld id="{2E8832CD-D000-4AF8-A270-10F0FB615058}" type="slidenum">
              <a:rPr lang="en-AU" sz="1200" smtClean="0"/>
              <a:pPr eaLnBrk="1" hangingPunct="1"/>
              <a:t>12</a:t>
            </a:fld>
            <a:endParaRPr lang="en-AU" sz="1200" smtClean="0"/>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fld id="{2E8832CD-D000-4AF8-A270-10F0FB615058}" type="slidenum">
              <a:rPr lang="en-AU" sz="1200" smtClean="0"/>
              <a:pPr eaLnBrk="1" hangingPunct="1"/>
              <a:t>13</a:t>
            </a:fld>
            <a:endParaRPr lang="en-AU" sz="1200" smtClean="0"/>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fld id="{2E8832CD-D000-4AF8-A270-10F0FB615058}" type="slidenum">
              <a:rPr lang="en-AU" sz="1200" smtClean="0"/>
              <a:pPr eaLnBrk="1" hangingPunct="1"/>
              <a:t>16</a:t>
            </a:fld>
            <a:endParaRPr lang="en-AU" sz="1200" smtClean="0"/>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p:spPr>
        <p:txBody>
          <a:bodyPr/>
          <a:lstStyle/>
          <a:p>
            <a:pPr eaLnBrk="1" hangingPunct="1"/>
            <a:r>
              <a:rPr lang="en-US" dirty="0" smtClean="0"/>
              <a:t>This project is being School of Humanities, and </a:t>
            </a:r>
            <a:r>
              <a:rPr lang="en-US" dirty="0" err="1" smtClean="0"/>
              <a:t>co-ordinated</a:t>
            </a:r>
            <a:r>
              <a:rPr lang="en-US" dirty="0" smtClean="0"/>
              <a:t> and run by a Griffith OUA students (or recent graduates). The mentors prepare and present student resources and create an online hub for students to meet and form support networks within a safe and inclusive environment, giving practical advice and linking students to Griffith resources.</a:t>
            </a:r>
          </a:p>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fld id="{2E8832CD-D000-4AF8-A270-10F0FB615058}" type="slidenum">
              <a:rPr lang="en-AU" sz="1200" smtClean="0"/>
              <a:pPr eaLnBrk="1" hangingPunct="1"/>
              <a:t>18</a:t>
            </a:fld>
            <a:endParaRPr lang="en-AU" sz="1200" smtClean="0"/>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fld id="{2E8832CD-D000-4AF8-A270-10F0FB615058}" type="slidenum">
              <a:rPr lang="en-AU" sz="1200" smtClean="0"/>
              <a:pPr eaLnBrk="1" hangingPunct="1"/>
              <a:t>19</a:t>
            </a:fld>
            <a:endParaRPr lang="en-AU" sz="1200" smtClean="0"/>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fld id="{2E8832CD-D000-4AF8-A270-10F0FB615058}" type="slidenum">
              <a:rPr lang="en-AU" sz="1200" smtClean="0"/>
              <a:pPr eaLnBrk="1" hangingPunct="1"/>
              <a:t>20</a:t>
            </a:fld>
            <a:endParaRPr lang="en-AU" sz="1200" smtClean="0"/>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p:spPr>
        <p:txBody>
          <a:bodyPr/>
          <a:lstStyle/>
          <a:p>
            <a:pPr eaLnBrk="1" hangingPunct="1"/>
            <a:r>
              <a:rPr lang="en-US" dirty="0" smtClean="0"/>
              <a:t>Structural and systemic exclusion / discrimination will only be marginally dismantled through tweaking the policy architecture. Staff have to engage in a sustained and deeper conversation to BE the change.</a:t>
            </a:r>
          </a:p>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fld id="{2E8832CD-D000-4AF8-A270-10F0FB615058}" type="slidenum">
              <a:rPr lang="en-AU" sz="1200" smtClean="0"/>
              <a:pPr eaLnBrk="1" hangingPunct="1"/>
              <a:t>21</a:t>
            </a:fld>
            <a:endParaRPr lang="en-AU" sz="1200" smtClean="0"/>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p:spPr>
        <p:txBody>
          <a:bodyPr/>
          <a:lstStyle/>
          <a:p>
            <a:pPr eaLnBrk="1" hangingPunct="1"/>
            <a:r>
              <a:rPr lang="en-US" dirty="0" smtClean="0"/>
              <a:t>Structural and systemic exclusion / discrimination will only be marginally dismantled through tweaking the policy architecture. Staff have to engage in a sustained and deeper conversation to BE the change.</a:t>
            </a:r>
          </a:p>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fld id="{2E8832CD-D000-4AF8-A270-10F0FB615058}" type="slidenum">
              <a:rPr lang="en-AU" sz="1200" smtClean="0"/>
              <a:pPr eaLnBrk="1" hangingPunct="1"/>
              <a:t>2</a:t>
            </a:fld>
            <a:endParaRPr lang="en-AU" sz="1200" smtClean="0"/>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fld id="{2E8832CD-D000-4AF8-A270-10F0FB615058}" type="slidenum">
              <a:rPr lang="en-AU" sz="1200" smtClean="0"/>
              <a:pPr eaLnBrk="1" hangingPunct="1"/>
              <a:t>3</a:t>
            </a:fld>
            <a:endParaRPr lang="en-AU" sz="1200" smtClean="0"/>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fld id="{2E8832CD-D000-4AF8-A270-10F0FB615058}" type="slidenum">
              <a:rPr lang="en-AU" sz="1200" smtClean="0"/>
              <a:pPr eaLnBrk="1" hangingPunct="1"/>
              <a:t>4</a:t>
            </a:fld>
            <a:endParaRPr lang="en-AU" sz="1200" smtClean="0"/>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fld id="{2E8832CD-D000-4AF8-A270-10F0FB615058}" type="slidenum">
              <a:rPr lang="en-AU" sz="1200" smtClean="0"/>
              <a:pPr eaLnBrk="1" hangingPunct="1"/>
              <a:t>5</a:t>
            </a:fld>
            <a:endParaRPr lang="en-AU" sz="1200" smtClean="0"/>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fld id="{2E8832CD-D000-4AF8-A270-10F0FB615058}" type="slidenum">
              <a:rPr lang="en-AU" sz="1200" smtClean="0"/>
              <a:pPr eaLnBrk="1" hangingPunct="1"/>
              <a:t>6</a:t>
            </a:fld>
            <a:endParaRPr lang="en-AU" sz="1200" smtClean="0"/>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fld id="{2E8832CD-D000-4AF8-A270-10F0FB615058}" type="slidenum">
              <a:rPr lang="en-AU" sz="1200" smtClean="0"/>
              <a:pPr eaLnBrk="1" hangingPunct="1"/>
              <a:t>9</a:t>
            </a:fld>
            <a:endParaRPr lang="en-AU" sz="1200" smtClean="0"/>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fld id="{2E8832CD-D000-4AF8-A270-10F0FB615058}" type="slidenum">
              <a:rPr lang="en-AU" sz="1200" smtClean="0"/>
              <a:pPr eaLnBrk="1" hangingPunct="1"/>
              <a:t>10</a:t>
            </a:fld>
            <a:endParaRPr lang="en-AU" sz="1200" smtClean="0"/>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fld id="{2E8832CD-D000-4AF8-A270-10F0FB615058}" type="slidenum">
              <a:rPr lang="en-AU" sz="1200" smtClean="0"/>
              <a:pPr eaLnBrk="1" hangingPunct="1"/>
              <a:t>11</a:t>
            </a:fld>
            <a:endParaRPr lang="en-AU" sz="1200" smtClean="0"/>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pt-head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8"/>
          <p:cNvSpPr>
            <a:spLocks noChangeShapeType="1"/>
          </p:cNvSpPr>
          <p:nvPr/>
        </p:nvSpPr>
        <p:spPr bwMode="auto">
          <a:xfrm>
            <a:off x="838200" y="1600200"/>
            <a:ext cx="7848600" cy="0"/>
          </a:xfrm>
          <a:prstGeom prst="line">
            <a:avLst/>
          </a:prstGeom>
          <a:noFill/>
          <a:ln w="3175">
            <a:solidFill>
              <a:srgbClr val="C0242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9218" name="Rectangle 2"/>
          <p:cNvSpPr>
            <a:spLocks noGrp="1" noChangeArrowheads="1"/>
          </p:cNvSpPr>
          <p:nvPr>
            <p:ph type="ctrTitle"/>
          </p:nvPr>
        </p:nvSpPr>
        <p:spPr>
          <a:xfrm>
            <a:off x="762000" y="971550"/>
            <a:ext cx="7373938" cy="615554"/>
          </a:xfrm>
        </p:spPr>
        <p:txBody>
          <a:bodyPr/>
          <a:lstStyle>
            <a:lvl1pPr>
              <a:defRPr sz="4400"/>
            </a:lvl1pPr>
          </a:lstStyle>
          <a:p>
            <a:pPr lvl="0"/>
            <a:r>
              <a:rPr lang="en-AU" noProof="0" smtClean="0"/>
              <a:t>Click to edit Master title style</a:t>
            </a:r>
          </a:p>
        </p:txBody>
      </p:sp>
      <p:sp>
        <p:nvSpPr>
          <p:cNvPr id="9219" name="Rectangle 3"/>
          <p:cNvSpPr>
            <a:spLocks noGrp="1" noChangeArrowheads="1"/>
          </p:cNvSpPr>
          <p:nvPr>
            <p:ph type="subTitle" idx="1"/>
          </p:nvPr>
        </p:nvSpPr>
        <p:spPr>
          <a:xfrm>
            <a:off x="838200" y="1656160"/>
            <a:ext cx="7924800" cy="3168253"/>
          </a:xfrm>
        </p:spPr>
        <p:txBody>
          <a:bodyPr tIns="45720" bIns="45720"/>
          <a:lstStyle>
            <a:lvl1pPr marL="0" indent="0">
              <a:buFont typeface="Wingdings" pitchFamily="2" charset="2"/>
              <a:buNone/>
              <a:defRPr sz="3200"/>
            </a:lvl1pPr>
          </a:lstStyle>
          <a:p>
            <a:pPr lvl="0"/>
            <a:r>
              <a:rPr lang="en-AU" noProof="0" smtClean="0"/>
              <a:t>Click to edit Master subtitle style</a:t>
            </a:r>
          </a:p>
        </p:txBody>
      </p:sp>
      <p:sp>
        <p:nvSpPr>
          <p:cNvPr id="6" name="Rectangle 5"/>
          <p:cNvSpPr>
            <a:spLocks noGrp="1" noChangeArrowheads="1"/>
          </p:cNvSpPr>
          <p:nvPr>
            <p:ph type="ftr" sz="quarter" idx="10"/>
          </p:nvPr>
        </p:nvSpPr>
        <p:spPr/>
        <p:txBody>
          <a:bodyPr/>
          <a:lstStyle>
            <a:lvl1pPr>
              <a:defRPr/>
            </a:lvl1pPr>
          </a:lstStyle>
          <a:p>
            <a:pPr>
              <a:defRPr/>
            </a:pPr>
            <a:r>
              <a:rPr lang="en-AU" smtClean="0"/>
              <a:t>SPR July 2013</a:t>
            </a:r>
            <a:endParaRPr lang="en-AU"/>
          </a:p>
        </p:txBody>
      </p:sp>
    </p:spTree>
    <p:extLst>
      <p:ext uri="{BB962C8B-B14F-4D97-AF65-F5344CB8AC3E}">
        <p14:creationId xmlns:p14="http://schemas.microsoft.com/office/powerpoint/2010/main" val="467699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ftr" sz="quarter" idx="10"/>
          </p:nvPr>
        </p:nvSpPr>
        <p:spPr>
          <a:ln/>
        </p:spPr>
        <p:txBody>
          <a:bodyPr/>
          <a:lstStyle>
            <a:lvl1pPr>
              <a:defRPr/>
            </a:lvl1pPr>
          </a:lstStyle>
          <a:p>
            <a:pPr>
              <a:defRPr/>
            </a:pPr>
            <a:r>
              <a:rPr lang="en-AU" smtClean="0"/>
              <a:t>SPR July 2013</a:t>
            </a:r>
            <a:endParaRPr lang="en-AU"/>
          </a:p>
        </p:txBody>
      </p:sp>
    </p:spTree>
    <p:extLst>
      <p:ext uri="{BB962C8B-B14F-4D97-AF65-F5344CB8AC3E}">
        <p14:creationId xmlns:p14="http://schemas.microsoft.com/office/powerpoint/2010/main" val="108570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844154"/>
            <a:ext cx="2000250" cy="394930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762000" y="844154"/>
            <a:ext cx="5848350" cy="394930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ftr" sz="quarter" idx="10"/>
          </p:nvPr>
        </p:nvSpPr>
        <p:spPr>
          <a:ln/>
        </p:spPr>
        <p:txBody>
          <a:bodyPr/>
          <a:lstStyle>
            <a:lvl1pPr>
              <a:defRPr/>
            </a:lvl1pPr>
          </a:lstStyle>
          <a:p>
            <a:pPr>
              <a:defRPr/>
            </a:pPr>
            <a:r>
              <a:rPr lang="en-AU" smtClean="0"/>
              <a:t>SPR July 2013</a:t>
            </a:r>
            <a:endParaRPr lang="en-AU"/>
          </a:p>
        </p:txBody>
      </p:sp>
    </p:spTree>
    <p:extLst>
      <p:ext uri="{BB962C8B-B14F-4D97-AF65-F5344CB8AC3E}">
        <p14:creationId xmlns:p14="http://schemas.microsoft.com/office/powerpoint/2010/main" val="1063303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ftr" sz="quarter" idx="10"/>
          </p:nvPr>
        </p:nvSpPr>
        <p:spPr>
          <a:ln/>
        </p:spPr>
        <p:txBody>
          <a:bodyPr/>
          <a:lstStyle>
            <a:lvl1pPr>
              <a:defRPr/>
            </a:lvl1pPr>
          </a:lstStyle>
          <a:p>
            <a:pPr>
              <a:defRPr/>
            </a:pPr>
            <a:r>
              <a:rPr lang="en-AU" smtClean="0"/>
              <a:t>SPR July 2013</a:t>
            </a:r>
            <a:endParaRPr lang="en-AU"/>
          </a:p>
        </p:txBody>
      </p:sp>
    </p:spTree>
    <p:extLst>
      <p:ext uri="{BB962C8B-B14F-4D97-AF65-F5344CB8AC3E}">
        <p14:creationId xmlns:p14="http://schemas.microsoft.com/office/powerpoint/2010/main" val="3155084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AU" smtClean="0"/>
              <a:t>SPR July 2013</a:t>
            </a:r>
            <a:endParaRPr lang="en-AU"/>
          </a:p>
        </p:txBody>
      </p:sp>
    </p:spTree>
    <p:extLst>
      <p:ext uri="{BB962C8B-B14F-4D97-AF65-F5344CB8AC3E}">
        <p14:creationId xmlns:p14="http://schemas.microsoft.com/office/powerpoint/2010/main" val="1874597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300163"/>
            <a:ext cx="3886200" cy="349329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76800" y="1300163"/>
            <a:ext cx="3886200" cy="349329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5"/>
          <p:cNvSpPr>
            <a:spLocks noGrp="1" noChangeArrowheads="1"/>
          </p:cNvSpPr>
          <p:nvPr>
            <p:ph type="ftr" sz="quarter" idx="10"/>
          </p:nvPr>
        </p:nvSpPr>
        <p:spPr>
          <a:ln/>
        </p:spPr>
        <p:txBody>
          <a:bodyPr/>
          <a:lstStyle>
            <a:lvl1pPr>
              <a:defRPr/>
            </a:lvl1pPr>
          </a:lstStyle>
          <a:p>
            <a:pPr>
              <a:defRPr/>
            </a:pPr>
            <a:r>
              <a:rPr lang="en-AU" smtClean="0"/>
              <a:t>SPR July 2013</a:t>
            </a:r>
            <a:endParaRPr lang="en-AU"/>
          </a:p>
        </p:txBody>
      </p:sp>
    </p:spTree>
    <p:extLst>
      <p:ext uri="{BB962C8B-B14F-4D97-AF65-F5344CB8AC3E}">
        <p14:creationId xmlns:p14="http://schemas.microsoft.com/office/powerpoint/2010/main" val="1668292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5"/>
          <p:cNvSpPr>
            <a:spLocks noGrp="1" noChangeArrowheads="1"/>
          </p:cNvSpPr>
          <p:nvPr>
            <p:ph type="ftr" sz="quarter" idx="10"/>
          </p:nvPr>
        </p:nvSpPr>
        <p:spPr>
          <a:ln/>
        </p:spPr>
        <p:txBody>
          <a:bodyPr/>
          <a:lstStyle>
            <a:lvl1pPr>
              <a:defRPr/>
            </a:lvl1pPr>
          </a:lstStyle>
          <a:p>
            <a:pPr>
              <a:defRPr/>
            </a:pPr>
            <a:r>
              <a:rPr lang="en-AU" smtClean="0"/>
              <a:t>SPR July 2013</a:t>
            </a:r>
            <a:endParaRPr lang="en-AU"/>
          </a:p>
        </p:txBody>
      </p:sp>
    </p:spTree>
    <p:extLst>
      <p:ext uri="{BB962C8B-B14F-4D97-AF65-F5344CB8AC3E}">
        <p14:creationId xmlns:p14="http://schemas.microsoft.com/office/powerpoint/2010/main" val="673504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5"/>
          <p:cNvSpPr>
            <a:spLocks noGrp="1" noChangeArrowheads="1"/>
          </p:cNvSpPr>
          <p:nvPr>
            <p:ph type="ftr" sz="quarter" idx="10"/>
          </p:nvPr>
        </p:nvSpPr>
        <p:spPr>
          <a:ln/>
        </p:spPr>
        <p:txBody>
          <a:bodyPr/>
          <a:lstStyle>
            <a:lvl1pPr>
              <a:defRPr/>
            </a:lvl1pPr>
          </a:lstStyle>
          <a:p>
            <a:pPr>
              <a:defRPr/>
            </a:pPr>
            <a:r>
              <a:rPr lang="en-AU" smtClean="0"/>
              <a:t>SPR July 2013</a:t>
            </a:r>
            <a:endParaRPr lang="en-AU"/>
          </a:p>
        </p:txBody>
      </p:sp>
    </p:spTree>
    <p:extLst>
      <p:ext uri="{BB962C8B-B14F-4D97-AF65-F5344CB8AC3E}">
        <p14:creationId xmlns:p14="http://schemas.microsoft.com/office/powerpoint/2010/main" val="150267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AU" smtClean="0"/>
              <a:t>SPR July 2013</a:t>
            </a:r>
            <a:endParaRPr lang="en-AU"/>
          </a:p>
        </p:txBody>
      </p:sp>
    </p:spTree>
    <p:extLst>
      <p:ext uri="{BB962C8B-B14F-4D97-AF65-F5344CB8AC3E}">
        <p14:creationId xmlns:p14="http://schemas.microsoft.com/office/powerpoint/2010/main" val="4131747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AU" smtClean="0"/>
              <a:t>SPR July 2013</a:t>
            </a:r>
            <a:endParaRPr lang="en-AU"/>
          </a:p>
        </p:txBody>
      </p:sp>
    </p:spTree>
    <p:extLst>
      <p:ext uri="{BB962C8B-B14F-4D97-AF65-F5344CB8AC3E}">
        <p14:creationId xmlns:p14="http://schemas.microsoft.com/office/powerpoint/2010/main" val="3099620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AU" smtClean="0"/>
              <a:t>SPR July 2013</a:t>
            </a:r>
            <a:endParaRPr lang="en-AU"/>
          </a:p>
        </p:txBody>
      </p:sp>
    </p:spTree>
    <p:extLst>
      <p:ext uri="{BB962C8B-B14F-4D97-AF65-F5344CB8AC3E}">
        <p14:creationId xmlns:p14="http://schemas.microsoft.com/office/powerpoint/2010/main" val="3745669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head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0" y="844154"/>
            <a:ext cx="737393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1028" name="Rectangle 3"/>
          <p:cNvSpPr>
            <a:spLocks noGrp="1" noChangeArrowheads="1"/>
          </p:cNvSpPr>
          <p:nvPr>
            <p:ph type="body" idx="1"/>
          </p:nvPr>
        </p:nvSpPr>
        <p:spPr bwMode="auto">
          <a:xfrm>
            <a:off x="838200" y="1300163"/>
            <a:ext cx="7924800" cy="349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3600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29" name="Rectangle 5"/>
          <p:cNvSpPr>
            <a:spLocks noGrp="1" noChangeArrowheads="1"/>
          </p:cNvSpPr>
          <p:nvPr>
            <p:ph type="ftr" sz="quarter" idx="3"/>
          </p:nvPr>
        </p:nvSpPr>
        <p:spPr bwMode="auto">
          <a:xfrm>
            <a:off x="827089" y="4861323"/>
            <a:ext cx="7921625" cy="24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000">
                <a:solidFill>
                  <a:schemeClr val="bg2"/>
                </a:solidFill>
              </a:defRPr>
            </a:lvl1pPr>
          </a:lstStyle>
          <a:p>
            <a:pPr>
              <a:defRPr/>
            </a:pPr>
            <a:r>
              <a:rPr lang="en-AU" smtClean="0"/>
              <a:t>SPR July 2013</a:t>
            </a:r>
            <a:endParaRPr lang="en-AU"/>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dt="0"/>
  <p:txStyles>
    <p:titleStyle>
      <a:lvl1pPr algn="l" rtl="0" eaLnBrk="0" fontAlgn="base" hangingPunct="0">
        <a:spcBef>
          <a:spcPct val="0"/>
        </a:spcBef>
        <a:spcAft>
          <a:spcPct val="0"/>
        </a:spcAft>
        <a:defRPr sz="2400">
          <a:solidFill>
            <a:schemeClr val="bg2"/>
          </a:solidFill>
          <a:latin typeface="+mj-lt"/>
          <a:ea typeface="+mj-ea"/>
          <a:cs typeface="+mj-cs"/>
        </a:defRPr>
      </a:lvl1pPr>
      <a:lvl2pPr algn="l" rtl="0" eaLnBrk="0" fontAlgn="base" hangingPunct="0">
        <a:spcBef>
          <a:spcPct val="0"/>
        </a:spcBef>
        <a:spcAft>
          <a:spcPct val="0"/>
        </a:spcAft>
        <a:defRPr sz="2400">
          <a:solidFill>
            <a:schemeClr val="bg2"/>
          </a:solidFill>
          <a:latin typeface="Arial" charset="0"/>
        </a:defRPr>
      </a:lvl2pPr>
      <a:lvl3pPr algn="l" rtl="0" eaLnBrk="0" fontAlgn="base" hangingPunct="0">
        <a:spcBef>
          <a:spcPct val="0"/>
        </a:spcBef>
        <a:spcAft>
          <a:spcPct val="0"/>
        </a:spcAft>
        <a:defRPr sz="2400">
          <a:solidFill>
            <a:schemeClr val="bg2"/>
          </a:solidFill>
          <a:latin typeface="Arial" charset="0"/>
        </a:defRPr>
      </a:lvl3pPr>
      <a:lvl4pPr algn="l" rtl="0" eaLnBrk="0" fontAlgn="base" hangingPunct="0">
        <a:spcBef>
          <a:spcPct val="0"/>
        </a:spcBef>
        <a:spcAft>
          <a:spcPct val="0"/>
        </a:spcAft>
        <a:defRPr sz="2400">
          <a:solidFill>
            <a:schemeClr val="bg2"/>
          </a:solidFill>
          <a:latin typeface="Arial" charset="0"/>
        </a:defRPr>
      </a:lvl4pPr>
      <a:lvl5pPr algn="l" rtl="0" eaLnBrk="0" fontAlgn="base" hangingPunct="0">
        <a:spcBef>
          <a:spcPct val="0"/>
        </a:spcBef>
        <a:spcAft>
          <a:spcPct val="0"/>
        </a:spcAft>
        <a:defRPr sz="2400">
          <a:solidFill>
            <a:schemeClr val="bg2"/>
          </a:solidFill>
          <a:latin typeface="Arial" charset="0"/>
        </a:defRPr>
      </a:lvl5pPr>
      <a:lvl6pPr marL="457200" algn="l" rtl="0" fontAlgn="base">
        <a:spcBef>
          <a:spcPct val="0"/>
        </a:spcBef>
        <a:spcAft>
          <a:spcPct val="0"/>
        </a:spcAft>
        <a:defRPr sz="2400">
          <a:solidFill>
            <a:schemeClr val="bg2"/>
          </a:solidFill>
          <a:latin typeface="Arial" charset="0"/>
        </a:defRPr>
      </a:lvl6pPr>
      <a:lvl7pPr marL="914400" algn="l" rtl="0" fontAlgn="base">
        <a:spcBef>
          <a:spcPct val="0"/>
        </a:spcBef>
        <a:spcAft>
          <a:spcPct val="0"/>
        </a:spcAft>
        <a:defRPr sz="2400">
          <a:solidFill>
            <a:schemeClr val="bg2"/>
          </a:solidFill>
          <a:latin typeface="Arial" charset="0"/>
        </a:defRPr>
      </a:lvl7pPr>
      <a:lvl8pPr marL="1371600" algn="l" rtl="0" fontAlgn="base">
        <a:spcBef>
          <a:spcPct val="0"/>
        </a:spcBef>
        <a:spcAft>
          <a:spcPct val="0"/>
        </a:spcAft>
        <a:defRPr sz="2400">
          <a:solidFill>
            <a:schemeClr val="bg2"/>
          </a:solidFill>
          <a:latin typeface="Arial" charset="0"/>
        </a:defRPr>
      </a:lvl8pPr>
      <a:lvl9pPr marL="1828800" algn="l" rtl="0" fontAlgn="base">
        <a:spcBef>
          <a:spcPct val="0"/>
        </a:spcBef>
        <a:spcAft>
          <a:spcPct val="0"/>
        </a:spcAft>
        <a:defRPr sz="2400">
          <a:solidFill>
            <a:schemeClr val="bg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15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15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1500">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sz="1500">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500">
          <a:solidFill>
            <a:schemeClr val="tx1"/>
          </a:solidFill>
          <a:latin typeface="+mn-lt"/>
        </a:defRPr>
      </a:lvl5pPr>
      <a:lvl6pPr marL="2514600" indent="-228600" algn="l" rtl="0" fontAlgn="base">
        <a:spcBef>
          <a:spcPct val="20000"/>
        </a:spcBef>
        <a:spcAft>
          <a:spcPct val="0"/>
        </a:spcAft>
        <a:buFont typeface="Wingdings" pitchFamily="2" charset="2"/>
        <a:buChar char="§"/>
        <a:defRPr sz="1500">
          <a:solidFill>
            <a:schemeClr val="tx1"/>
          </a:solidFill>
          <a:latin typeface="+mn-lt"/>
        </a:defRPr>
      </a:lvl6pPr>
      <a:lvl7pPr marL="2971800" indent="-228600" algn="l" rtl="0" fontAlgn="base">
        <a:spcBef>
          <a:spcPct val="20000"/>
        </a:spcBef>
        <a:spcAft>
          <a:spcPct val="0"/>
        </a:spcAft>
        <a:buFont typeface="Wingdings" pitchFamily="2" charset="2"/>
        <a:buChar char="§"/>
        <a:defRPr sz="1500">
          <a:solidFill>
            <a:schemeClr val="tx1"/>
          </a:solidFill>
          <a:latin typeface="+mn-lt"/>
        </a:defRPr>
      </a:lvl7pPr>
      <a:lvl8pPr marL="3429000" indent="-228600" algn="l" rtl="0" fontAlgn="base">
        <a:spcBef>
          <a:spcPct val="20000"/>
        </a:spcBef>
        <a:spcAft>
          <a:spcPct val="0"/>
        </a:spcAft>
        <a:buFont typeface="Wingdings" pitchFamily="2" charset="2"/>
        <a:buChar char="§"/>
        <a:defRPr sz="1500">
          <a:solidFill>
            <a:schemeClr val="tx1"/>
          </a:solidFill>
          <a:latin typeface="+mn-lt"/>
        </a:defRPr>
      </a:lvl8pPr>
      <a:lvl9pPr marL="3886200" indent="-228600" algn="l" rtl="0" fontAlgn="base">
        <a:spcBef>
          <a:spcPct val="20000"/>
        </a:spcBef>
        <a:spcAft>
          <a:spcPct val="0"/>
        </a:spcAft>
        <a:buFont typeface="Wingdings" pitchFamily="2" charset="2"/>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62000" y="1143000"/>
            <a:ext cx="7772400" cy="834684"/>
          </a:xfrm>
        </p:spPr>
        <p:txBody>
          <a:bodyPr/>
          <a:lstStyle/>
          <a:p>
            <a:pPr eaLnBrk="1" hangingPunct="1"/>
            <a:r>
              <a:rPr lang="en-AU" sz="2800" cap="none" dirty="0" smtClean="0">
                <a:solidFill>
                  <a:schemeClr val="accent4">
                    <a:lumMod val="25000"/>
                  </a:schemeClr>
                </a:solidFill>
              </a:rPr>
              <a:t>Disability Dialogues: </a:t>
            </a:r>
            <a:r>
              <a:rPr lang="en-AU" sz="2800" b="0" cap="none" dirty="0" smtClean="0">
                <a:solidFill>
                  <a:schemeClr val="accent4">
                    <a:lumMod val="25000"/>
                  </a:schemeClr>
                </a:solidFill>
              </a:rPr>
              <a:t>from medical models to empowering students for the challenges ahead.</a:t>
            </a:r>
          </a:p>
        </p:txBody>
      </p:sp>
      <p:sp>
        <p:nvSpPr>
          <p:cNvPr id="3076" name="Rectangle 3"/>
          <p:cNvSpPr>
            <a:spLocks noGrp="1" noChangeArrowheads="1"/>
          </p:cNvSpPr>
          <p:nvPr>
            <p:ph type="body" idx="1"/>
          </p:nvPr>
        </p:nvSpPr>
        <p:spPr>
          <a:xfrm>
            <a:off x="685800" y="3759883"/>
            <a:ext cx="7772400" cy="622808"/>
          </a:xfrm>
        </p:spPr>
        <p:txBody>
          <a:bodyPr/>
          <a:lstStyle/>
          <a:p>
            <a:pPr eaLnBrk="1" hangingPunct="1"/>
            <a:r>
              <a:rPr lang="en-AU" sz="2000" b="1" dirty="0" smtClean="0"/>
              <a:t>Cathy Easte, Disabilities Service Officer</a:t>
            </a:r>
          </a:p>
          <a:p>
            <a:pPr eaLnBrk="1" hangingPunct="1"/>
            <a:r>
              <a:rPr lang="en-AU" b="1" dirty="0" smtClean="0"/>
              <a:t>Griffith </a:t>
            </a:r>
            <a:r>
              <a:rPr lang="en-AU" b="1" dirty="0"/>
              <a:t>U</a:t>
            </a:r>
            <a:r>
              <a:rPr lang="en-AU" b="1" dirty="0" smtClean="0"/>
              <a:t>niversity</a:t>
            </a:r>
            <a:endParaRPr lang="en-AU" sz="2000" b="1" dirty="0" smtClean="0"/>
          </a:p>
        </p:txBody>
      </p:sp>
      <p:sp>
        <p:nvSpPr>
          <p:cNvPr id="3074" name="Rectangle 5"/>
          <p:cNvSpPr>
            <a:spLocks noGrp="1" noChangeArrowheads="1"/>
          </p:cNvSpPr>
          <p:nvPr>
            <p:ph type="ftr" sz="quarter" idx="10"/>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r>
              <a:rPr lang="en-AU" sz="1200" dirty="0" smtClean="0">
                <a:solidFill>
                  <a:schemeClr val="tx2">
                    <a:lumMod val="60000"/>
                    <a:lumOff val="40000"/>
                  </a:schemeClr>
                </a:solidFill>
              </a:rPr>
              <a:t>Pathways 12							     3 – 5</a:t>
            </a:r>
            <a:r>
              <a:rPr lang="en-AU" sz="1200" baseline="30000" dirty="0" smtClean="0">
                <a:solidFill>
                  <a:schemeClr val="tx2">
                    <a:lumMod val="60000"/>
                    <a:lumOff val="40000"/>
                  </a:schemeClr>
                </a:solidFill>
              </a:rPr>
              <a:t>th</a:t>
            </a:r>
            <a:r>
              <a:rPr lang="en-AU" sz="1200" dirty="0" smtClean="0">
                <a:solidFill>
                  <a:schemeClr val="tx2">
                    <a:lumMod val="60000"/>
                    <a:lumOff val="40000"/>
                  </a:schemeClr>
                </a:solidFill>
              </a:rPr>
              <a:t> Dec 2014</a:t>
            </a:r>
          </a:p>
        </p:txBody>
      </p:sp>
    </p:spTree>
    <p:extLst>
      <p:ext uri="{BB962C8B-B14F-4D97-AF65-F5344CB8AC3E}">
        <p14:creationId xmlns:p14="http://schemas.microsoft.com/office/powerpoint/2010/main" val="208723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rgbClr val="000000"/>
                </a:solidFill>
              </a:rPr>
              <a:t>Terminology is negative</a:t>
            </a:r>
            <a:endParaRPr lang="en-AU" b="1" dirty="0">
              <a:solidFill>
                <a:srgbClr val="000000"/>
              </a:solidFill>
            </a:endParaRPr>
          </a:p>
        </p:txBody>
      </p:sp>
      <p:sp>
        <p:nvSpPr>
          <p:cNvPr id="3" name="Content Placeholder 2"/>
          <p:cNvSpPr>
            <a:spLocks noGrp="1"/>
          </p:cNvSpPr>
          <p:nvPr>
            <p:ph idx="1"/>
          </p:nvPr>
        </p:nvSpPr>
        <p:spPr>
          <a:xfrm>
            <a:off x="827584" y="1923678"/>
            <a:ext cx="7924800" cy="2207691"/>
          </a:xfrm>
        </p:spPr>
        <p:txBody>
          <a:bodyPr/>
          <a:lstStyle/>
          <a:p>
            <a:pPr lvl="2"/>
            <a:r>
              <a:rPr lang="en-AU" sz="2400" dirty="0" smtClean="0">
                <a:solidFill>
                  <a:srgbClr val="000000"/>
                </a:solidFill>
              </a:rPr>
              <a:t>‘</a:t>
            </a:r>
            <a:r>
              <a:rPr lang="en-AU" sz="2400" i="1" dirty="0" smtClean="0">
                <a:solidFill>
                  <a:srgbClr val="000000"/>
                </a:solidFill>
              </a:rPr>
              <a:t>Reasonable adjustments</a:t>
            </a:r>
            <a:r>
              <a:rPr lang="en-AU" sz="2400" dirty="0" smtClean="0">
                <a:solidFill>
                  <a:srgbClr val="000000"/>
                </a:solidFill>
              </a:rPr>
              <a:t>’ – there must be unreasonable ones?</a:t>
            </a:r>
          </a:p>
          <a:p>
            <a:pPr lvl="2"/>
            <a:r>
              <a:rPr lang="en-AU" sz="2400" dirty="0" smtClean="0">
                <a:solidFill>
                  <a:srgbClr val="000000"/>
                </a:solidFill>
              </a:rPr>
              <a:t>‘</a:t>
            </a:r>
            <a:r>
              <a:rPr lang="en-AU" sz="2400" i="1" dirty="0" smtClean="0">
                <a:solidFill>
                  <a:srgbClr val="000000"/>
                </a:solidFill>
              </a:rPr>
              <a:t>as far as possible</a:t>
            </a:r>
            <a:r>
              <a:rPr lang="en-AU" sz="2400" dirty="0" smtClean="0">
                <a:solidFill>
                  <a:srgbClr val="000000"/>
                </a:solidFill>
              </a:rPr>
              <a:t>’ or ‘</a:t>
            </a:r>
            <a:r>
              <a:rPr lang="en-AU" sz="2400" i="1" dirty="0" smtClean="0">
                <a:solidFill>
                  <a:srgbClr val="000000"/>
                </a:solidFill>
              </a:rPr>
              <a:t>as far as practicable</a:t>
            </a:r>
            <a:r>
              <a:rPr lang="en-AU" sz="2400" dirty="0" smtClean="0">
                <a:solidFill>
                  <a:srgbClr val="000000"/>
                </a:solidFill>
              </a:rPr>
              <a:t>’ – must not always be possible or practicable!</a:t>
            </a:r>
          </a:p>
          <a:p>
            <a:pPr marL="914400" lvl="2" indent="0">
              <a:buNone/>
            </a:pPr>
            <a:r>
              <a:rPr lang="en-AU" sz="2400" dirty="0">
                <a:solidFill>
                  <a:srgbClr val="000000"/>
                </a:solidFill>
              </a:rPr>
              <a:t>	</a:t>
            </a:r>
            <a:r>
              <a:rPr lang="en-AU" sz="2000" dirty="0" smtClean="0">
                <a:solidFill>
                  <a:srgbClr val="000000"/>
                </a:solidFill>
              </a:rPr>
              <a:t>Disability Standards for Education  2005</a:t>
            </a:r>
            <a:endParaRPr lang="en-AU" sz="2000" dirty="0">
              <a:solidFill>
                <a:srgbClr val="000000"/>
              </a:solidFill>
            </a:endParaRPr>
          </a:p>
        </p:txBody>
      </p:sp>
      <p:sp>
        <p:nvSpPr>
          <p:cNvPr id="3074" name="Rectangle 5"/>
          <p:cNvSpPr>
            <a:spLocks noGrp="1" noChangeArrowheads="1"/>
          </p:cNvSpPr>
          <p:nvPr>
            <p:ph type="ftr" sz="quarter" idx="10"/>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r>
              <a:rPr lang="en-AU" sz="1200" dirty="0" smtClean="0">
                <a:solidFill>
                  <a:schemeClr val="tx2">
                    <a:lumMod val="60000"/>
                    <a:lumOff val="40000"/>
                  </a:schemeClr>
                </a:solidFill>
              </a:rPr>
              <a:t>Pathways 12							     3 – 5</a:t>
            </a:r>
            <a:r>
              <a:rPr lang="en-AU" sz="1200" baseline="30000" dirty="0" smtClean="0">
                <a:solidFill>
                  <a:schemeClr val="tx2">
                    <a:lumMod val="60000"/>
                    <a:lumOff val="40000"/>
                  </a:schemeClr>
                </a:solidFill>
              </a:rPr>
              <a:t>th</a:t>
            </a:r>
            <a:r>
              <a:rPr lang="en-AU" sz="1200" dirty="0" smtClean="0">
                <a:solidFill>
                  <a:schemeClr val="tx2">
                    <a:lumMod val="60000"/>
                    <a:lumOff val="40000"/>
                  </a:schemeClr>
                </a:solidFill>
              </a:rPr>
              <a:t> Dec 2014</a:t>
            </a:r>
          </a:p>
        </p:txBody>
      </p:sp>
    </p:spTree>
    <p:extLst>
      <p:ext uri="{BB962C8B-B14F-4D97-AF65-F5344CB8AC3E}">
        <p14:creationId xmlns:p14="http://schemas.microsoft.com/office/powerpoint/2010/main" val="1508720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rgbClr val="000000"/>
                </a:solidFill>
              </a:rPr>
              <a:t>Individual approaches</a:t>
            </a:r>
            <a:endParaRPr lang="en-AU" b="1" dirty="0">
              <a:solidFill>
                <a:srgbClr val="000000"/>
              </a:solidFill>
            </a:endParaRPr>
          </a:p>
        </p:txBody>
      </p:sp>
      <p:sp>
        <p:nvSpPr>
          <p:cNvPr id="3" name="Content Placeholder 2"/>
          <p:cNvSpPr>
            <a:spLocks noGrp="1"/>
          </p:cNvSpPr>
          <p:nvPr>
            <p:ph idx="1"/>
          </p:nvPr>
        </p:nvSpPr>
        <p:spPr>
          <a:xfrm>
            <a:off x="827584" y="2067694"/>
            <a:ext cx="7924800" cy="1631627"/>
          </a:xfrm>
        </p:spPr>
        <p:txBody>
          <a:bodyPr/>
          <a:lstStyle/>
          <a:p>
            <a:r>
              <a:rPr lang="en-AU" sz="2400" dirty="0" smtClean="0">
                <a:solidFill>
                  <a:srgbClr val="000000"/>
                </a:solidFill>
              </a:rPr>
              <a:t>Not Systemic – not changing system</a:t>
            </a:r>
          </a:p>
          <a:p>
            <a:r>
              <a:rPr lang="en-AU" sz="2400" dirty="0" smtClean="0">
                <a:solidFill>
                  <a:srgbClr val="000000"/>
                </a:solidFill>
              </a:rPr>
              <a:t>Individually tailored solutions rarely become systemic</a:t>
            </a:r>
          </a:p>
          <a:p>
            <a:r>
              <a:rPr lang="en-AU" sz="2400" dirty="0" smtClean="0">
                <a:solidFill>
                  <a:srgbClr val="000000"/>
                </a:solidFill>
              </a:rPr>
              <a:t>Based on negative imagery of the individual</a:t>
            </a:r>
            <a:endParaRPr lang="en-AU" sz="2400" dirty="0">
              <a:solidFill>
                <a:srgbClr val="000000"/>
              </a:solidFill>
            </a:endParaRPr>
          </a:p>
        </p:txBody>
      </p:sp>
      <p:sp>
        <p:nvSpPr>
          <p:cNvPr id="3074" name="Rectangle 5"/>
          <p:cNvSpPr>
            <a:spLocks noGrp="1" noChangeArrowheads="1"/>
          </p:cNvSpPr>
          <p:nvPr>
            <p:ph type="ftr" sz="quarter" idx="10"/>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r>
              <a:rPr lang="en-AU" sz="1200" dirty="0" smtClean="0">
                <a:solidFill>
                  <a:schemeClr val="tx2">
                    <a:lumMod val="60000"/>
                    <a:lumOff val="40000"/>
                  </a:schemeClr>
                </a:solidFill>
              </a:rPr>
              <a:t>Pathways 12							     3 – 5</a:t>
            </a:r>
            <a:r>
              <a:rPr lang="en-AU" sz="1200" baseline="30000" dirty="0" smtClean="0">
                <a:solidFill>
                  <a:schemeClr val="tx2">
                    <a:lumMod val="60000"/>
                    <a:lumOff val="40000"/>
                  </a:schemeClr>
                </a:solidFill>
              </a:rPr>
              <a:t>th</a:t>
            </a:r>
            <a:r>
              <a:rPr lang="en-AU" sz="1200" dirty="0" smtClean="0">
                <a:solidFill>
                  <a:schemeClr val="tx2">
                    <a:lumMod val="60000"/>
                    <a:lumOff val="40000"/>
                  </a:schemeClr>
                </a:solidFill>
              </a:rPr>
              <a:t> Dec 2014</a:t>
            </a:r>
          </a:p>
        </p:txBody>
      </p:sp>
    </p:spTree>
    <p:extLst>
      <p:ext uri="{BB962C8B-B14F-4D97-AF65-F5344CB8AC3E}">
        <p14:creationId xmlns:p14="http://schemas.microsoft.com/office/powerpoint/2010/main" val="4047170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rgbClr val="000000"/>
                </a:solidFill>
              </a:rPr>
              <a:t>What is a ‘normal’ student?</a:t>
            </a:r>
            <a:endParaRPr lang="en-AU" b="1" dirty="0">
              <a:solidFill>
                <a:srgbClr val="000000"/>
              </a:solidFill>
            </a:endParaRPr>
          </a:p>
        </p:txBody>
      </p:sp>
      <p:sp>
        <p:nvSpPr>
          <p:cNvPr id="3" name="Content Placeholder 2"/>
          <p:cNvSpPr>
            <a:spLocks noGrp="1"/>
          </p:cNvSpPr>
          <p:nvPr>
            <p:ph idx="1"/>
          </p:nvPr>
        </p:nvSpPr>
        <p:spPr>
          <a:xfrm>
            <a:off x="827584" y="1491630"/>
            <a:ext cx="7924800" cy="3215803"/>
          </a:xfrm>
        </p:spPr>
        <p:txBody>
          <a:bodyPr/>
          <a:lstStyle/>
          <a:p>
            <a:r>
              <a:rPr lang="en-AU" sz="2400" dirty="0" smtClean="0">
                <a:solidFill>
                  <a:srgbClr val="000000"/>
                </a:solidFill>
              </a:rPr>
              <a:t>Students with disabilities achieve better when they are comfortable disclosing their disabilities.</a:t>
            </a:r>
          </a:p>
          <a:p>
            <a:r>
              <a:rPr lang="en-AU" sz="2400" dirty="0" smtClean="0">
                <a:solidFill>
                  <a:srgbClr val="000000"/>
                </a:solidFill>
              </a:rPr>
              <a:t>Concealing differences and following ‘normal’ curriculums is exhausting</a:t>
            </a:r>
          </a:p>
          <a:p>
            <a:r>
              <a:rPr lang="en-AU" sz="2400" dirty="0" smtClean="0">
                <a:solidFill>
                  <a:srgbClr val="000000"/>
                </a:solidFill>
              </a:rPr>
              <a:t>19.5% students with disabilities withdraw due to social isolation (AIHW, 2014)</a:t>
            </a:r>
          </a:p>
          <a:p>
            <a:r>
              <a:rPr lang="en-AU" sz="2400" dirty="0" smtClean="0">
                <a:solidFill>
                  <a:srgbClr val="000000"/>
                </a:solidFill>
              </a:rPr>
              <a:t>Further 40% withdraw due to disability management, home life and study balancing demands</a:t>
            </a:r>
            <a:endParaRPr lang="en-AU" sz="2400" dirty="0">
              <a:solidFill>
                <a:srgbClr val="000000"/>
              </a:solidFill>
            </a:endParaRPr>
          </a:p>
        </p:txBody>
      </p:sp>
      <p:sp>
        <p:nvSpPr>
          <p:cNvPr id="3074" name="Rectangle 5"/>
          <p:cNvSpPr>
            <a:spLocks noGrp="1" noChangeArrowheads="1"/>
          </p:cNvSpPr>
          <p:nvPr>
            <p:ph type="ftr" sz="quarter" idx="10"/>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r>
              <a:rPr lang="en-AU" sz="1200" dirty="0" smtClean="0">
                <a:solidFill>
                  <a:schemeClr val="tx2">
                    <a:lumMod val="60000"/>
                    <a:lumOff val="40000"/>
                  </a:schemeClr>
                </a:solidFill>
              </a:rPr>
              <a:t>Pathways 12							     3 – 5</a:t>
            </a:r>
            <a:r>
              <a:rPr lang="en-AU" sz="1200" baseline="30000" dirty="0" smtClean="0">
                <a:solidFill>
                  <a:schemeClr val="tx2">
                    <a:lumMod val="60000"/>
                    <a:lumOff val="40000"/>
                  </a:schemeClr>
                </a:solidFill>
              </a:rPr>
              <a:t>th</a:t>
            </a:r>
            <a:r>
              <a:rPr lang="en-AU" sz="1200" dirty="0" smtClean="0">
                <a:solidFill>
                  <a:schemeClr val="tx2">
                    <a:lumMod val="60000"/>
                    <a:lumOff val="40000"/>
                  </a:schemeClr>
                </a:solidFill>
              </a:rPr>
              <a:t> Dec 2014</a:t>
            </a:r>
          </a:p>
        </p:txBody>
      </p:sp>
    </p:spTree>
    <p:extLst>
      <p:ext uri="{BB962C8B-B14F-4D97-AF65-F5344CB8AC3E}">
        <p14:creationId xmlns:p14="http://schemas.microsoft.com/office/powerpoint/2010/main" val="3409558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rgbClr val="000000"/>
                </a:solidFill>
              </a:rPr>
              <a:t>What is Success?</a:t>
            </a:r>
            <a:endParaRPr lang="en-AU" b="1" dirty="0">
              <a:solidFill>
                <a:srgbClr val="000000"/>
              </a:solidFill>
            </a:endParaRPr>
          </a:p>
        </p:txBody>
      </p:sp>
      <p:sp>
        <p:nvSpPr>
          <p:cNvPr id="3" name="Content Placeholder 2"/>
          <p:cNvSpPr>
            <a:spLocks noGrp="1"/>
          </p:cNvSpPr>
          <p:nvPr>
            <p:ph idx="1"/>
          </p:nvPr>
        </p:nvSpPr>
        <p:spPr>
          <a:xfrm>
            <a:off x="827584" y="1923678"/>
            <a:ext cx="7924800" cy="2279699"/>
          </a:xfrm>
        </p:spPr>
        <p:txBody>
          <a:bodyPr/>
          <a:lstStyle/>
          <a:p>
            <a:pPr lvl="2"/>
            <a:r>
              <a:rPr lang="en-AU" sz="2400" dirty="0" smtClean="0">
                <a:solidFill>
                  <a:srgbClr val="000000"/>
                </a:solidFill>
              </a:rPr>
              <a:t>High unemployment for people with disabilities</a:t>
            </a:r>
          </a:p>
          <a:p>
            <a:pPr lvl="2"/>
            <a:r>
              <a:rPr lang="en-AU" sz="2400" dirty="0" smtClean="0">
                <a:solidFill>
                  <a:srgbClr val="000000"/>
                </a:solidFill>
              </a:rPr>
              <a:t>Have we provided the tools to challenge the continued oppression?</a:t>
            </a:r>
          </a:p>
          <a:p>
            <a:pPr lvl="2"/>
            <a:r>
              <a:rPr lang="en-AU" sz="2400" dirty="0" smtClean="0">
                <a:solidFill>
                  <a:srgbClr val="000000"/>
                </a:solidFill>
              </a:rPr>
              <a:t>Government push to reduce welfare and debt</a:t>
            </a:r>
          </a:p>
          <a:p>
            <a:pPr lvl="2"/>
            <a:r>
              <a:rPr lang="en-AU" sz="2400" dirty="0" smtClean="0">
                <a:solidFill>
                  <a:srgbClr val="000000"/>
                </a:solidFill>
              </a:rPr>
              <a:t>NDIS – are our students prepared?</a:t>
            </a:r>
            <a:endParaRPr lang="en-AU" sz="2400" dirty="0">
              <a:solidFill>
                <a:srgbClr val="000000"/>
              </a:solidFill>
            </a:endParaRPr>
          </a:p>
        </p:txBody>
      </p:sp>
      <p:sp>
        <p:nvSpPr>
          <p:cNvPr id="3074" name="Rectangle 5"/>
          <p:cNvSpPr>
            <a:spLocks noGrp="1" noChangeArrowheads="1"/>
          </p:cNvSpPr>
          <p:nvPr>
            <p:ph type="ftr" sz="quarter" idx="10"/>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r>
              <a:rPr lang="en-AU" sz="1200" dirty="0" smtClean="0">
                <a:solidFill>
                  <a:schemeClr val="tx2">
                    <a:lumMod val="60000"/>
                    <a:lumOff val="40000"/>
                  </a:schemeClr>
                </a:solidFill>
              </a:rPr>
              <a:t>Pathways 12							     3 – 5</a:t>
            </a:r>
            <a:r>
              <a:rPr lang="en-AU" sz="1200" baseline="30000" dirty="0" smtClean="0">
                <a:solidFill>
                  <a:schemeClr val="tx2">
                    <a:lumMod val="60000"/>
                    <a:lumOff val="40000"/>
                  </a:schemeClr>
                </a:solidFill>
              </a:rPr>
              <a:t>th</a:t>
            </a:r>
            <a:r>
              <a:rPr lang="en-AU" sz="1200" dirty="0" smtClean="0">
                <a:solidFill>
                  <a:schemeClr val="tx2">
                    <a:lumMod val="60000"/>
                    <a:lumOff val="40000"/>
                  </a:schemeClr>
                </a:solidFill>
              </a:rPr>
              <a:t> Dec 2014</a:t>
            </a:r>
          </a:p>
        </p:txBody>
      </p:sp>
    </p:spTree>
    <p:extLst>
      <p:ext uri="{BB962C8B-B14F-4D97-AF65-F5344CB8AC3E}">
        <p14:creationId xmlns:p14="http://schemas.microsoft.com/office/powerpoint/2010/main" val="3828667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99542"/>
            <a:ext cx="7373938" cy="720080"/>
          </a:xfrm>
        </p:spPr>
        <p:txBody>
          <a:bodyPr/>
          <a:lstStyle/>
          <a:p>
            <a:r>
              <a:rPr lang="en-AU" b="1" dirty="0" smtClean="0">
                <a:solidFill>
                  <a:srgbClr val="000000"/>
                </a:solidFill>
              </a:rPr>
              <a:t>If what occurs now is so wrong, what needs to happen?</a:t>
            </a:r>
            <a:endParaRPr lang="en-AU" b="1" dirty="0">
              <a:solidFill>
                <a:srgbClr val="000000"/>
              </a:solidFill>
            </a:endParaRPr>
          </a:p>
        </p:txBody>
      </p:sp>
      <p:sp>
        <p:nvSpPr>
          <p:cNvPr id="3" name="Content Placeholder 2"/>
          <p:cNvSpPr>
            <a:spLocks noGrp="1"/>
          </p:cNvSpPr>
          <p:nvPr>
            <p:ph idx="1"/>
          </p:nvPr>
        </p:nvSpPr>
        <p:spPr>
          <a:xfrm>
            <a:off x="827584" y="2067694"/>
            <a:ext cx="7924800" cy="2808313"/>
          </a:xfrm>
        </p:spPr>
        <p:txBody>
          <a:bodyPr/>
          <a:lstStyle/>
          <a:p>
            <a:pPr lvl="2"/>
            <a:r>
              <a:rPr lang="en-AU" sz="2400" dirty="0" smtClean="0">
                <a:solidFill>
                  <a:srgbClr val="000000"/>
                </a:solidFill>
              </a:rPr>
              <a:t>Inclusive educational discourse (is not just for dominant normative expectations).</a:t>
            </a:r>
          </a:p>
          <a:p>
            <a:pPr lvl="2"/>
            <a:r>
              <a:rPr lang="en-AU" sz="2400" dirty="0" smtClean="0">
                <a:solidFill>
                  <a:srgbClr val="000000"/>
                </a:solidFill>
              </a:rPr>
              <a:t>Cripistemologies – curriculums that allow people with disabilities to recognise their existence as another way of experiencing and knowing</a:t>
            </a:r>
          </a:p>
          <a:p>
            <a:pPr lvl="2"/>
            <a:r>
              <a:rPr lang="en-AU" sz="2400" dirty="0" smtClean="0">
                <a:solidFill>
                  <a:srgbClr val="000000"/>
                </a:solidFill>
              </a:rPr>
              <a:t>Epistemological equity – we all have different ways of knowing</a:t>
            </a:r>
            <a:endParaRPr lang="en-AU" sz="2400" dirty="0">
              <a:solidFill>
                <a:srgbClr val="000000"/>
              </a:solidFill>
            </a:endParaRPr>
          </a:p>
        </p:txBody>
      </p:sp>
      <p:sp>
        <p:nvSpPr>
          <p:cNvPr id="4" name="Footer Placeholder 3"/>
          <p:cNvSpPr>
            <a:spLocks noGrp="1"/>
          </p:cNvSpPr>
          <p:nvPr>
            <p:ph type="ftr" sz="quarter" idx="10"/>
          </p:nvPr>
        </p:nvSpPr>
        <p:spPr/>
        <p:txBody>
          <a:bodyPr/>
          <a:lstStyle/>
          <a:p>
            <a:pPr eaLnBrk="1" hangingPunct="1"/>
            <a:r>
              <a:rPr lang="en-AU" dirty="0">
                <a:solidFill>
                  <a:schemeClr val="tx2">
                    <a:lumMod val="60000"/>
                    <a:lumOff val="40000"/>
                  </a:schemeClr>
                </a:solidFill>
              </a:rPr>
              <a:t>Pathways 12							     3 – 5</a:t>
            </a:r>
            <a:r>
              <a:rPr lang="en-AU" baseline="30000" dirty="0">
                <a:solidFill>
                  <a:schemeClr val="tx2">
                    <a:lumMod val="60000"/>
                    <a:lumOff val="40000"/>
                  </a:schemeClr>
                </a:solidFill>
              </a:rPr>
              <a:t>th</a:t>
            </a:r>
            <a:r>
              <a:rPr lang="en-AU" dirty="0">
                <a:solidFill>
                  <a:schemeClr val="tx2">
                    <a:lumMod val="60000"/>
                    <a:lumOff val="40000"/>
                  </a:schemeClr>
                </a:solidFill>
              </a:rPr>
              <a:t> Dec 2014</a:t>
            </a:r>
          </a:p>
        </p:txBody>
      </p:sp>
    </p:spTree>
    <p:extLst>
      <p:ext uri="{BB962C8B-B14F-4D97-AF65-F5344CB8AC3E}">
        <p14:creationId xmlns:p14="http://schemas.microsoft.com/office/powerpoint/2010/main" val="3035192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99542"/>
            <a:ext cx="7373938" cy="504056"/>
          </a:xfrm>
        </p:spPr>
        <p:txBody>
          <a:bodyPr/>
          <a:lstStyle/>
          <a:p>
            <a:r>
              <a:rPr lang="en-AU" b="1" dirty="0" smtClean="0">
                <a:solidFill>
                  <a:srgbClr val="000000"/>
                </a:solidFill>
              </a:rPr>
              <a:t>Empowering Students</a:t>
            </a:r>
            <a:endParaRPr lang="en-AU" b="1" dirty="0">
              <a:solidFill>
                <a:srgbClr val="000000"/>
              </a:solidFill>
            </a:endParaRPr>
          </a:p>
        </p:txBody>
      </p:sp>
      <p:sp>
        <p:nvSpPr>
          <p:cNvPr id="3" name="Content Placeholder 2"/>
          <p:cNvSpPr>
            <a:spLocks noGrp="1"/>
          </p:cNvSpPr>
          <p:nvPr>
            <p:ph idx="1"/>
          </p:nvPr>
        </p:nvSpPr>
        <p:spPr>
          <a:xfrm>
            <a:off x="827584" y="1635647"/>
            <a:ext cx="7924800" cy="2304256"/>
          </a:xfrm>
        </p:spPr>
        <p:txBody>
          <a:bodyPr/>
          <a:lstStyle/>
          <a:p>
            <a:pPr lvl="2"/>
            <a:r>
              <a:rPr lang="en-AU" sz="2400" dirty="0" smtClean="0">
                <a:solidFill>
                  <a:srgbClr val="000000"/>
                </a:solidFill>
              </a:rPr>
              <a:t>Opportunities for Social connections</a:t>
            </a:r>
          </a:p>
          <a:p>
            <a:pPr lvl="2"/>
            <a:r>
              <a:rPr lang="en-AU" sz="2400" dirty="0" smtClean="0">
                <a:solidFill>
                  <a:srgbClr val="000000"/>
                </a:solidFill>
              </a:rPr>
              <a:t>Peer mentors – students with disabilities</a:t>
            </a:r>
          </a:p>
          <a:p>
            <a:pPr lvl="2"/>
            <a:r>
              <a:rPr lang="en-AU" sz="2400" i="1" dirty="0" smtClean="0">
                <a:solidFill>
                  <a:srgbClr val="000000"/>
                </a:solidFill>
              </a:rPr>
              <a:t>Lunch and learn</a:t>
            </a:r>
            <a:r>
              <a:rPr lang="en-AU" sz="2400" dirty="0" smtClean="0">
                <a:solidFill>
                  <a:srgbClr val="000000"/>
                </a:solidFill>
              </a:rPr>
              <a:t> Sessions</a:t>
            </a:r>
          </a:p>
          <a:p>
            <a:pPr lvl="2"/>
            <a:r>
              <a:rPr lang="en-AU" sz="2400" dirty="0" smtClean="0">
                <a:solidFill>
                  <a:srgbClr val="000000"/>
                </a:solidFill>
              </a:rPr>
              <a:t>Leadership programs</a:t>
            </a:r>
          </a:p>
          <a:p>
            <a:pPr lvl="2"/>
            <a:r>
              <a:rPr lang="en-AU" sz="2400" dirty="0" smtClean="0">
                <a:solidFill>
                  <a:srgbClr val="000000"/>
                </a:solidFill>
              </a:rPr>
              <a:t>Tertiary Educational Experiences</a:t>
            </a:r>
            <a:endParaRPr lang="en-AU" sz="2400" dirty="0">
              <a:solidFill>
                <a:srgbClr val="000000"/>
              </a:solidFill>
            </a:endParaRPr>
          </a:p>
        </p:txBody>
      </p:sp>
      <p:sp>
        <p:nvSpPr>
          <p:cNvPr id="4" name="Footer Placeholder 3"/>
          <p:cNvSpPr>
            <a:spLocks noGrp="1"/>
          </p:cNvSpPr>
          <p:nvPr>
            <p:ph type="ftr" sz="quarter" idx="10"/>
          </p:nvPr>
        </p:nvSpPr>
        <p:spPr/>
        <p:txBody>
          <a:bodyPr/>
          <a:lstStyle/>
          <a:p>
            <a:pPr eaLnBrk="1" hangingPunct="1"/>
            <a:r>
              <a:rPr lang="en-AU" dirty="0">
                <a:solidFill>
                  <a:schemeClr val="tx2">
                    <a:lumMod val="60000"/>
                    <a:lumOff val="40000"/>
                  </a:schemeClr>
                </a:solidFill>
              </a:rPr>
              <a:t>Pathways 12							     3 – 5</a:t>
            </a:r>
            <a:r>
              <a:rPr lang="en-AU" baseline="30000" dirty="0">
                <a:solidFill>
                  <a:schemeClr val="tx2">
                    <a:lumMod val="60000"/>
                    <a:lumOff val="40000"/>
                  </a:schemeClr>
                </a:solidFill>
              </a:rPr>
              <a:t>th</a:t>
            </a:r>
            <a:r>
              <a:rPr lang="en-AU" dirty="0">
                <a:solidFill>
                  <a:schemeClr val="tx2">
                    <a:lumMod val="60000"/>
                    <a:lumOff val="40000"/>
                  </a:schemeClr>
                </a:solidFill>
              </a:rPr>
              <a:t> Dec 2014</a:t>
            </a:r>
          </a:p>
        </p:txBody>
      </p:sp>
    </p:spTree>
    <p:extLst>
      <p:ext uri="{BB962C8B-B14F-4D97-AF65-F5344CB8AC3E}">
        <p14:creationId xmlns:p14="http://schemas.microsoft.com/office/powerpoint/2010/main" val="2687593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rgbClr val="000000"/>
                </a:solidFill>
              </a:rPr>
              <a:t>Student made resources</a:t>
            </a:r>
            <a:endParaRPr lang="en-AU" b="1" dirty="0">
              <a:solidFill>
                <a:srgbClr val="000000"/>
              </a:solidFill>
            </a:endParaRPr>
          </a:p>
        </p:txBody>
      </p:sp>
      <p:sp>
        <p:nvSpPr>
          <p:cNvPr id="3" name="Content Placeholder 2"/>
          <p:cNvSpPr>
            <a:spLocks noGrp="1"/>
          </p:cNvSpPr>
          <p:nvPr>
            <p:ph idx="1"/>
          </p:nvPr>
        </p:nvSpPr>
        <p:spPr>
          <a:xfrm>
            <a:off x="827584" y="1635647"/>
            <a:ext cx="7924800" cy="2376264"/>
          </a:xfrm>
        </p:spPr>
        <p:txBody>
          <a:bodyPr/>
          <a:lstStyle/>
          <a:p>
            <a:pPr lvl="2"/>
            <a:r>
              <a:rPr lang="en-US" sz="2400" dirty="0" err="1" smtClean="0">
                <a:solidFill>
                  <a:srgbClr val="000000"/>
                </a:solidFill>
              </a:rPr>
              <a:t>MeetingPOINT</a:t>
            </a:r>
            <a:r>
              <a:rPr lang="en-US" sz="2400" dirty="0" smtClean="0">
                <a:solidFill>
                  <a:srgbClr val="000000"/>
                </a:solidFill>
              </a:rPr>
              <a:t> </a:t>
            </a:r>
            <a:r>
              <a:rPr lang="en-US" sz="2400" dirty="0">
                <a:solidFill>
                  <a:srgbClr val="000000"/>
                </a:solidFill>
              </a:rPr>
              <a:t>Peer Mentoring </a:t>
            </a:r>
            <a:r>
              <a:rPr lang="en-US" sz="2400" dirty="0" smtClean="0">
                <a:solidFill>
                  <a:srgbClr val="000000"/>
                </a:solidFill>
              </a:rPr>
              <a:t>Group</a:t>
            </a:r>
          </a:p>
          <a:p>
            <a:pPr lvl="2"/>
            <a:r>
              <a:rPr lang="en-US" sz="2400" dirty="0" smtClean="0">
                <a:solidFill>
                  <a:srgbClr val="000000"/>
                </a:solidFill>
              </a:rPr>
              <a:t>R</a:t>
            </a:r>
            <a:r>
              <a:rPr lang="en-US" sz="2400" dirty="0" smtClean="0">
                <a:solidFill>
                  <a:srgbClr val="000000"/>
                </a:solidFill>
              </a:rPr>
              <a:t>esources, </a:t>
            </a:r>
          </a:p>
          <a:p>
            <a:pPr lvl="2"/>
            <a:r>
              <a:rPr lang="en-US" sz="2400" dirty="0" smtClean="0">
                <a:solidFill>
                  <a:srgbClr val="000000"/>
                </a:solidFill>
              </a:rPr>
              <a:t>online </a:t>
            </a:r>
            <a:r>
              <a:rPr lang="en-US" sz="2400" dirty="0">
                <a:solidFill>
                  <a:srgbClr val="000000"/>
                </a:solidFill>
              </a:rPr>
              <a:t>hub for </a:t>
            </a:r>
            <a:endParaRPr lang="en-US" sz="2400" dirty="0" smtClean="0">
              <a:solidFill>
                <a:srgbClr val="000000"/>
              </a:solidFill>
            </a:endParaRPr>
          </a:p>
          <a:p>
            <a:pPr lvl="2"/>
            <a:r>
              <a:rPr lang="en-US" sz="2400" dirty="0" smtClean="0">
                <a:solidFill>
                  <a:srgbClr val="000000"/>
                </a:solidFill>
              </a:rPr>
              <a:t>giving </a:t>
            </a:r>
            <a:r>
              <a:rPr lang="en-US" sz="2400" dirty="0">
                <a:solidFill>
                  <a:srgbClr val="000000"/>
                </a:solidFill>
              </a:rPr>
              <a:t>practical </a:t>
            </a:r>
            <a:r>
              <a:rPr lang="en-US" sz="2400" dirty="0" smtClean="0">
                <a:solidFill>
                  <a:srgbClr val="000000"/>
                </a:solidFill>
              </a:rPr>
              <a:t>advice</a:t>
            </a:r>
          </a:p>
          <a:p>
            <a:pPr lvl="2"/>
            <a:r>
              <a:rPr lang="en-US" sz="2400" dirty="0" smtClean="0">
                <a:solidFill>
                  <a:srgbClr val="000000"/>
                </a:solidFill>
              </a:rPr>
              <a:t>linking </a:t>
            </a:r>
            <a:r>
              <a:rPr lang="en-US" sz="2400" dirty="0">
                <a:solidFill>
                  <a:srgbClr val="000000"/>
                </a:solidFill>
              </a:rPr>
              <a:t>students to Griffith resources</a:t>
            </a:r>
            <a:r>
              <a:rPr lang="en-US" sz="2400" dirty="0" smtClean="0">
                <a:solidFill>
                  <a:srgbClr val="000000"/>
                </a:solidFill>
              </a:rPr>
              <a:t>.</a:t>
            </a:r>
            <a:endParaRPr lang="en-US" sz="2400" dirty="0">
              <a:solidFill>
                <a:srgbClr val="000000"/>
              </a:solidFill>
            </a:endParaRPr>
          </a:p>
        </p:txBody>
      </p:sp>
      <p:sp>
        <p:nvSpPr>
          <p:cNvPr id="3074" name="Rectangle 5"/>
          <p:cNvSpPr>
            <a:spLocks noGrp="1" noChangeArrowheads="1"/>
          </p:cNvSpPr>
          <p:nvPr>
            <p:ph type="ftr" sz="quarter" idx="10"/>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r>
              <a:rPr lang="en-AU" sz="1200" dirty="0" smtClean="0">
                <a:solidFill>
                  <a:schemeClr val="tx2">
                    <a:lumMod val="60000"/>
                    <a:lumOff val="40000"/>
                  </a:schemeClr>
                </a:solidFill>
              </a:rPr>
              <a:t>Pathways 12							     3 – 5</a:t>
            </a:r>
            <a:r>
              <a:rPr lang="en-AU" sz="1200" baseline="30000" dirty="0" smtClean="0">
                <a:solidFill>
                  <a:schemeClr val="tx2">
                    <a:lumMod val="60000"/>
                    <a:lumOff val="40000"/>
                  </a:schemeClr>
                </a:solidFill>
              </a:rPr>
              <a:t>th</a:t>
            </a:r>
            <a:r>
              <a:rPr lang="en-AU" sz="1200" dirty="0" smtClean="0">
                <a:solidFill>
                  <a:schemeClr val="tx2">
                    <a:lumMod val="60000"/>
                    <a:lumOff val="40000"/>
                  </a:schemeClr>
                </a:solidFill>
              </a:rPr>
              <a:t> Dec 2014</a:t>
            </a:r>
          </a:p>
        </p:txBody>
      </p:sp>
    </p:spTree>
    <p:extLst>
      <p:ext uri="{BB962C8B-B14F-4D97-AF65-F5344CB8AC3E}">
        <p14:creationId xmlns:p14="http://schemas.microsoft.com/office/powerpoint/2010/main" val="37716802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isabilities Service Video.m4v" descr="This video has no moving images. Most of the images are related to spoken text&#10;Race car going sideways, Arrows going differnt directions for example. Student created Video and Descriptions options were not available to her." title="the Jeneral Guide to Griffith University's Disabilities Servic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94082" y="0"/>
            <a:ext cx="7900595" cy="4443958"/>
          </a:xfrm>
        </p:spPr>
      </p:pic>
      <p:sp>
        <p:nvSpPr>
          <p:cNvPr id="6" name="Rectangle 5"/>
          <p:cNvSpPr txBox="1">
            <a:spLocks noChangeArrowheads="1"/>
          </p:cNvSpPr>
          <p:nvPr/>
        </p:nvSpPr>
        <p:spPr bwMode="auto">
          <a:xfrm>
            <a:off x="683568" y="4764883"/>
            <a:ext cx="7921625" cy="24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buFontTx/>
              <a:buNone/>
              <a:defRPr sz="1500" kern="1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1500" kern="1200">
                <a:solidFill>
                  <a:schemeClr val="tx1"/>
                </a:solidFill>
                <a:latin typeface="Arial" charset="0"/>
                <a:ea typeface="+mn-ea"/>
                <a:cs typeface="+mn-cs"/>
              </a:defRPr>
            </a:lvl2pPr>
            <a:lvl3pPr marL="1143000" indent="-228600" algn="l" rtl="0" eaLnBrk="0" fontAlgn="base" hangingPunct="0">
              <a:spcBef>
                <a:spcPct val="20000"/>
              </a:spcBef>
              <a:spcAft>
                <a:spcPct val="0"/>
              </a:spcAft>
              <a:buChar char="•"/>
              <a:defRPr sz="1500" kern="1200">
                <a:solidFill>
                  <a:schemeClr val="tx1"/>
                </a:solidFill>
                <a:latin typeface="Arial" charset="0"/>
                <a:ea typeface="+mn-ea"/>
                <a:cs typeface="+mn-cs"/>
              </a:defRPr>
            </a:lvl3pPr>
            <a:lvl4pPr marL="1600200" indent="-228600" algn="l" rtl="0" eaLnBrk="0" fontAlgn="base" hangingPunct="0">
              <a:spcBef>
                <a:spcPct val="20000"/>
              </a:spcBef>
              <a:spcAft>
                <a:spcPct val="0"/>
              </a:spcAft>
              <a:buChar char="•"/>
              <a:defRPr sz="1500" kern="1200">
                <a:solidFill>
                  <a:schemeClr val="tx1"/>
                </a:solidFill>
                <a:latin typeface="Arial" charset="0"/>
                <a:ea typeface="+mn-ea"/>
                <a:cs typeface="+mn-cs"/>
              </a:defRPr>
            </a:lvl4pPr>
            <a:lvl5pPr marL="2057400" indent="-228600" algn="l" rtl="0" eaLnBrk="0" fontAlgn="base" hangingPunct="0">
              <a:spcBef>
                <a:spcPct val="20000"/>
              </a:spcBef>
              <a:spcAft>
                <a:spcPct val="0"/>
              </a:spcAft>
              <a:buChar char="•"/>
              <a:defRPr sz="15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15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15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15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1500" kern="1200">
                <a:solidFill>
                  <a:schemeClr val="tx1"/>
                </a:solidFill>
                <a:latin typeface="Arial" charset="0"/>
                <a:ea typeface="+mn-ea"/>
                <a:cs typeface="+mn-cs"/>
              </a:defRPr>
            </a:lvl9pPr>
          </a:lstStyle>
          <a:p>
            <a:pPr eaLnBrk="1" hangingPunct="1"/>
            <a:r>
              <a:rPr lang="en-AU" sz="1200" dirty="0" smtClean="0">
                <a:solidFill>
                  <a:schemeClr val="tx2">
                    <a:lumMod val="60000"/>
                    <a:lumOff val="40000"/>
                  </a:schemeClr>
                </a:solidFill>
              </a:rPr>
              <a:t>Pathways 12							     3 – 5</a:t>
            </a:r>
            <a:r>
              <a:rPr lang="en-AU" sz="1200" baseline="30000" dirty="0" smtClean="0">
                <a:solidFill>
                  <a:schemeClr val="tx2">
                    <a:lumMod val="60000"/>
                    <a:lumOff val="40000"/>
                  </a:schemeClr>
                </a:solidFill>
              </a:rPr>
              <a:t>th</a:t>
            </a:r>
            <a:r>
              <a:rPr lang="en-AU" sz="1200" dirty="0" smtClean="0">
                <a:solidFill>
                  <a:schemeClr val="tx2">
                    <a:lumMod val="60000"/>
                    <a:lumOff val="40000"/>
                  </a:schemeClr>
                </a:solidFill>
              </a:rPr>
              <a:t> Dec 2014</a:t>
            </a:r>
          </a:p>
        </p:txBody>
      </p:sp>
    </p:spTree>
    <p:extLst>
      <p:ext uri="{BB962C8B-B14F-4D97-AF65-F5344CB8AC3E}">
        <p14:creationId xmlns:p14="http://schemas.microsoft.com/office/powerpoint/2010/main" val="473847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ftr" sz="quarter" idx="10"/>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r>
              <a:rPr lang="en-AU" sz="1200" dirty="0" smtClean="0">
                <a:solidFill>
                  <a:schemeClr val="tx2">
                    <a:lumMod val="60000"/>
                    <a:lumOff val="40000"/>
                  </a:schemeClr>
                </a:solidFill>
              </a:rPr>
              <a:t>Pathways 12							     3 – 5</a:t>
            </a:r>
            <a:r>
              <a:rPr lang="en-AU" sz="1200" baseline="30000" dirty="0" smtClean="0">
                <a:solidFill>
                  <a:schemeClr val="tx2">
                    <a:lumMod val="60000"/>
                    <a:lumOff val="40000"/>
                  </a:schemeClr>
                </a:solidFill>
              </a:rPr>
              <a:t>th</a:t>
            </a:r>
            <a:r>
              <a:rPr lang="en-AU" sz="1200" dirty="0" smtClean="0">
                <a:solidFill>
                  <a:schemeClr val="tx2">
                    <a:lumMod val="60000"/>
                    <a:lumOff val="40000"/>
                  </a:schemeClr>
                </a:solidFill>
              </a:rPr>
              <a:t> Dec 2014</a:t>
            </a:r>
          </a:p>
        </p:txBody>
      </p:sp>
      <p:pic>
        <p:nvPicPr>
          <p:cNvPr id="2050" name="Picture 2" descr="http://taishoffcenter.syr.edu/disabledandproud/" title="Disabled and proud conference banner, Syracuse Unive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36" y="915566"/>
            <a:ext cx="8058408"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7450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ftr" sz="quarter" idx="10"/>
          </p:nvPr>
        </p:nvSpPr>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r>
              <a:rPr lang="en-AU" smtClean="0"/>
              <a:t>Pathways 12							     3 – 5th Dec 2014</a:t>
            </a:r>
            <a:endParaRPr lang="en-AU" dirty="0" smtClean="0"/>
          </a:p>
        </p:txBody>
      </p:sp>
      <p:sp>
        <p:nvSpPr>
          <p:cNvPr id="2" name="TextBox 1"/>
          <p:cNvSpPr txBox="1"/>
          <p:nvPr/>
        </p:nvSpPr>
        <p:spPr>
          <a:xfrm>
            <a:off x="1115616" y="1995686"/>
            <a:ext cx="6480720" cy="1865126"/>
          </a:xfrm>
          <a:prstGeom prst="rect">
            <a:avLst/>
          </a:prstGeom>
          <a:noFill/>
        </p:spPr>
        <p:txBody>
          <a:bodyPr wrap="square" rtlCol="0">
            <a:spAutoFit/>
          </a:bodyPr>
          <a:lstStyle/>
          <a:p>
            <a:pPr marL="0" indent="0" algn="ctr">
              <a:buNone/>
            </a:pPr>
            <a:r>
              <a:rPr lang="en-AU" sz="3600" b="1" dirty="0">
                <a:solidFill>
                  <a:srgbClr val="000000"/>
                </a:solidFill>
              </a:rPr>
              <a:t>“BE the change you wish to see in the </a:t>
            </a:r>
            <a:r>
              <a:rPr lang="en-AU" sz="3600" b="1" dirty="0" smtClean="0">
                <a:solidFill>
                  <a:srgbClr val="000000"/>
                </a:solidFill>
              </a:rPr>
              <a:t>world”</a:t>
            </a:r>
          </a:p>
          <a:p>
            <a:pPr marL="0" indent="0" algn="ctr">
              <a:buNone/>
            </a:pPr>
            <a:r>
              <a:rPr lang="en-AU" sz="3600" b="1" i="1" dirty="0">
                <a:solidFill>
                  <a:srgbClr val="000000"/>
                </a:solidFill>
              </a:rPr>
              <a:t>	</a:t>
            </a:r>
            <a:r>
              <a:rPr lang="en-AU" sz="3600" b="1" i="1" dirty="0" smtClean="0">
                <a:solidFill>
                  <a:srgbClr val="000000"/>
                </a:solidFill>
              </a:rPr>
              <a:t>				</a:t>
            </a:r>
            <a:r>
              <a:rPr lang="en-AU" sz="2400" b="1" i="1" dirty="0" smtClean="0">
                <a:solidFill>
                  <a:srgbClr val="000000"/>
                </a:solidFill>
              </a:rPr>
              <a:t>Gandhi</a:t>
            </a:r>
            <a:endParaRPr lang="en-AU" sz="2400" b="1" i="1" dirty="0">
              <a:solidFill>
                <a:srgbClr val="000000"/>
              </a:solidFill>
            </a:endParaRPr>
          </a:p>
        </p:txBody>
      </p:sp>
      <p:sp>
        <p:nvSpPr>
          <p:cNvPr id="7" name="Title 6"/>
          <p:cNvSpPr>
            <a:spLocks noGrp="1"/>
          </p:cNvSpPr>
          <p:nvPr>
            <p:ph type="title"/>
          </p:nvPr>
        </p:nvSpPr>
        <p:spPr>
          <a:xfrm>
            <a:off x="755576" y="843558"/>
            <a:ext cx="7373938" cy="432048"/>
          </a:xfrm>
        </p:spPr>
        <p:txBody>
          <a:bodyPr/>
          <a:lstStyle/>
          <a:p>
            <a:r>
              <a:rPr lang="en-AU" dirty="0">
                <a:solidFill>
                  <a:srgbClr val="000000"/>
                </a:solidFill>
              </a:rPr>
              <a:t>Policy change is only a small </a:t>
            </a:r>
            <a:r>
              <a:rPr lang="en-AU" dirty="0" smtClean="0">
                <a:solidFill>
                  <a:srgbClr val="000000"/>
                </a:solidFill>
              </a:rPr>
              <a:t>component</a:t>
            </a:r>
            <a:endParaRPr lang="en-AU" dirty="0"/>
          </a:p>
        </p:txBody>
      </p:sp>
    </p:spTree>
    <p:extLst>
      <p:ext uri="{BB962C8B-B14F-4D97-AF65-F5344CB8AC3E}">
        <p14:creationId xmlns:p14="http://schemas.microsoft.com/office/powerpoint/2010/main" val="19015092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One large Circle  of education with all regular student within, inside this circle is a smaller circle with all students with disabilities inside the smaller circle. " title="Integ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84230">
            <a:off x="4766563" y="1147594"/>
            <a:ext cx="2158831" cy="1769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One circle and all students inside this circle together - regular students and students with disabilities together" title="Inclu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2529690"/>
            <a:ext cx="2184078" cy="1824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Large circle with Dots inside - representative or regular stduents within circle receiveing education&#10;Outside large circle - individuals with disabilities - totallly outside education circle" title="Exclu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12123"/>
            <a:ext cx="2088232" cy="2152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3568" y="781170"/>
            <a:ext cx="7452370" cy="720080"/>
          </a:xfrm>
        </p:spPr>
        <p:txBody>
          <a:bodyPr/>
          <a:lstStyle/>
          <a:p>
            <a:r>
              <a:rPr lang="en-AU" b="1" dirty="0" smtClean="0">
                <a:solidFill>
                  <a:srgbClr val="000000"/>
                </a:solidFill>
              </a:rPr>
              <a:t>Education of people with disabilities through time….</a:t>
            </a:r>
            <a:endParaRPr lang="en-AU" b="1" dirty="0">
              <a:solidFill>
                <a:srgbClr val="000000"/>
              </a:solidFill>
            </a:endParaRPr>
          </a:p>
        </p:txBody>
      </p:sp>
      <p:sp>
        <p:nvSpPr>
          <p:cNvPr id="3074" name="Rectangle 5"/>
          <p:cNvSpPr>
            <a:spLocks noGrp="1" noChangeArrowheads="1"/>
          </p:cNvSpPr>
          <p:nvPr>
            <p:ph type="ftr" sz="quarter" idx="10"/>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r>
              <a:rPr lang="en-AU" sz="1200" dirty="0" smtClean="0">
                <a:solidFill>
                  <a:schemeClr val="tx2">
                    <a:lumMod val="60000"/>
                    <a:lumOff val="40000"/>
                  </a:schemeClr>
                </a:solidFill>
              </a:rPr>
              <a:t>Pathways 12							     3 – 5</a:t>
            </a:r>
            <a:r>
              <a:rPr lang="en-AU" sz="1200" baseline="30000" dirty="0" smtClean="0">
                <a:solidFill>
                  <a:schemeClr val="tx2">
                    <a:lumMod val="60000"/>
                    <a:lumOff val="40000"/>
                  </a:schemeClr>
                </a:solidFill>
              </a:rPr>
              <a:t>th</a:t>
            </a:r>
            <a:r>
              <a:rPr lang="en-AU" sz="1200" dirty="0" smtClean="0">
                <a:solidFill>
                  <a:schemeClr val="tx2">
                    <a:lumMod val="60000"/>
                    <a:lumOff val="40000"/>
                  </a:schemeClr>
                </a:solidFill>
              </a:rPr>
              <a:t> Dec 2014</a:t>
            </a:r>
          </a:p>
        </p:txBody>
      </p:sp>
      <p:pic>
        <p:nvPicPr>
          <p:cNvPr id="1027" name="Picture 3" descr="One large circle of education inside all regular students. Separate smaller circle with all students with disabilities inside this circle. " title="Segreg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22902">
            <a:off x="2597410" y="2887954"/>
            <a:ext cx="2251828" cy="1549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87624" y="4384109"/>
            <a:ext cx="7056784" cy="461665"/>
          </a:xfrm>
          <a:prstGeom prst="rect">
            <a:avLst/>
          </a:prstGeom>
          <a:noFill/>
        </p:spPr>
        <p:txBody>
          <a:bodyPr wrap="square" rtlCol="0">
            <a:spAutoFit/>
          </a:bodyPr>
          <a:lstStyle/>
          <a:p>
            <a:pPr>
              <a:buNone/>
            </a:pPr>
            <a:r>
              <a:rPr lang="en-AU" sz="2400" dirty="0" smtClean="0">
                <a:solidFill>
                  <a:srgbClr val="000000"/>
                </a:solidFill>
              </a:rPr>
              <a:t>Exclusion	Segregation	Integration	Inclusion</a:t>
            </a:r>
            <a:endParaRPr lang="en-AU" sz="2400" dirty="0">
              <a:solidFill>
                <a:srgbClr val="00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ftr" sz="quarter" idx="10"/>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r>
              <a:rPr lang="en-AU" sz="1200" dirty="0" smtClean="0">
                <a:solidFill>
                  <a:schemeClr val="tx2">
                    <a:lumMod val="60000"/>
                    <a:lumOff val="40000"/>
                  </a:schemeClr>
                </a:solidFill>
              </a:rPr>
              <a:t>Pathways 12							     3 – 5</a:t>
            </a:r>
            <a:r>
              <a:rPr lang="en-AU" sz="1200" baseline="30000" dirty="0" smtClean="0">
                <a:solidFill>
                  <a:schemeClr val="tx2">
                    <a:lumMod val="60000"/>
                    <a:lumOff val="40000"/>
                  </a:schemeClr>
                </a:solidFill>
              </a:rPr>
              <a:t>th</a:t>
            </a:r>
            <a:r>
              <a:rPr lang="en-AU" sz="1200" dirty="0" smtClean="0">
                <a:solidFill>
                  <a:schemeClr val="tx2">
                    <a:lumMod val="60000"/>
                    <a:lumOff val="40000"/>
                  </a:schemeClr>
                </a:solidFill>
              </a:rPr>
              <a:t> Dec 2014</a:t>
            </a:r>
          </a:p>
        </p:txBody>
      </p:sp>
      <p:sp>
        <p:nvSpPr>
          <p:cNvPr id="2" name="TextBox 1"/>
          <p:cNvSpPr txBox="1"/>
          <p:nvPr/>
        </p:nvSpPr>
        <p:spPr>
          <a:xfrm>
            <a:off x="1370896" y="1635646"/>
            <a:ext cx="6480720" cy="1815882"/>
          </a:xfrm>
          <a:prstGeom prst="rect">
            <a:avLst/>
          </a:prstGeom>
          <a:noFill/>
        </p:spPr>
        <p:txBody>
          <a:bodyPr wrap="square" rtlCol="0">
            <a:spAutoFit/>
          </a:bodyPr>
          <a:lstStyle/>
          <a:p>
            <a:pPr marL="0" indent="0" algn="ctr">
              <a:buNone/>
            </a:pPr>
            <a:r>
              <a:rPr lang="en-AU" sz="2800" b="1" dirty="0" smtClean="0">
                <a:solidFill>
                  <a:srgbClr val="000000"/>
                </a:solidFill>
              </a:rPr>
              <a:t>Perhaps it is time to rethink the ‘inclusion’ approach for students with disabilities in Australian Universities.</a:t>
            </a:r>
            <a:endParaRPr lang="en-AU" sz="2800" b="1" i="1" dirty="0">
              <a:solidFill>
                <a:srgbClr val="000000"/>
              </a:solidFill>
            </a:endParaRPr>
          </a:p>
        </p:txBody>
      </p:sp>
    </p:spTree>
    <p:extLst>
      <p:ext uri="{BB962C8B-B14F-4D97-AF65-F5344CB8AC3E}">
        <p14:creationId xmlns:p14="http://schemas.microsoft.com/office/powerpoint/2010/main" val="41703792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ftr" sz="quarter" idx="10"/>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r>
              <a:rPr lang="en-AU" sz="1200" dirty="0" smtClean="0">
                <a:solidFill>
                  <a:schemeClr val="tx2">
                    <a:lumMod val="60000"/>
                    <a:lumOff val="40000"/>
                  </a:schemeClr>
                </a:solidFill>
              </a:rPr>
              <a:t>Pathways 12							     3 – 5</a:t>
            </a:r>
            <a:r>
              <a:rPr lang="en-AU" sz="1200" baseline="30000" dirty="0" smtClean="0">
                <a:solidFill>
                  <a:schemeClr val="tx2">
                    <a:lumMod val="60000"/>
                    <a:lumOff val="40000"/>
                  </a:schemeClr>
                </a:solidFill>
              </a:rPr>
              <a:t>th</a:t>
            </a:r>
            <a:r>
              <a:rPr lang="en-AU" sz="1200" dirty="0" smtClean="0">
                <a:solidFill>
                  <a:schemeClr val="tx2">
                    <a:lumMod val="60000"/>
                    <a:lumOff val="40000"/>
                  </a:schemeClr>
                </a:solidFill>
              </a:rPr>
              <a:t> Dec 2014</a:t>
            </a:r>
          </a:p>
        </p:txBody>
      </p:sp>
      <p:sp>
        <p:nvSpPr>
          <p:cNvPr id="2" name="TextBox 1"/>
          <p:cNvSpPr txBox="1"/>
          <p:nvPr/>
        </p:nvSpPr>
        <p:spPr>
          <a:xfrm>
            <a:off x="1370896" y="1635646"/>
            <a:ext cx="6480720" cy="1557349"/>
          </a:xfrm>
          <a:prstGeom prst="rect">
            <a:avLst/>
          </a:prstGeom>
          <a:noFill/>
        </p:spPr>
        <p:txBody>
          <a:bodyPr wrap="square" rtlCol="0">
            <a:spAutoFit/>
          </a:bodyPr>
          <a:lstStyle/>
          <a:p>
            <a:pPr marL="0" indent="0" algn="ctr">
              <a:buNone/>
            </a:pPr>
            <a:r>
              <a:rPr lang="en-AU" sz="2800" b="1" dirty="0" smtClean="0">
                <a:solidFill>
                  <a:srgbClr val="000000"/>
                </a:solidFill>
              </a:rPr>
              <a:t>Cathy Easte</a:t>
            </a:r>
          </a:p>
          <a:p>
            <a:pPr marL="0" indent="0" algn="ctr">
              <a:buNone/>
            </a:pPr>
            <a:r>
              <a:rPr lang="en-AU" sz="2800" b="1" dirty="0" smtClean="0">
                <a:solidFill>
                  <a:srgbClr val="000000"/>
                </a:solidFill>
              </a:rPr>
              <a:t>c.easte@griffith.edu.au</a:t>
            </a:r>
          </a:p>
          <a:p>
            <a:pPr marL="0" indent="0" algn="ctr">
              <a:buNone/>
            </a:pPr>
            <a:r>
              <a:rPr lang="en-AU" sz="2800" b="1" dirty="0" smtClean="0">
                <a:solidFill>
                  <a:srgbClr val="000000"/>
                </a:solidFill>
              </a:rPr>
              <a:t>07 3735 9282</a:t>
            </a:r>
            <a:endParaRPr lang="en-AU" sz="2800" b="1" dirty="0">
              <a:solidFill>
                <a:srgbClr val="000000"/>
              </a:solidFill>
            </a:endParaRPr>
          </a:p>
        </p:txBody>
      </p:sp>
    </p:spTree>
    <p:extLst>
      <p:ext uri="{BB962C8B-B14F-4D97-AF65-F5344CB8AC3E}">
        <p14:creationId xmlns:p14="http://schemas.microsoft.com/office/powerpoint/2010/main" val="472607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rgbClr val="000000"/>
                </a:solidFill>
              </a:rPr>
              <a:t>A Closer look at the Inclusion circle</a:t>
            </a:r>
            <a:endParaRPr lang="en-AU" b="1" dirty="0">
              <a:solidFill>
                <a:srgbClr val="000000"/>
              </a:solidFill>
            </a:endParaRPr>
          </a:p>
        </p:txBody>
      </p:sp>
      <p:sp>
        <p:nvSpPr>
          <p:cNvPr id="3074" name="Rectangle 5"/>
          <p:cNvSpPr>
            <a:spLocks noGrp="1" noChangeArrowheads="1"/>
          </p:cNvSpPr>
          <p:nvPr>
            <p:ph type="ftr" sz="quarter" idx="10"/>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r>
              <a:rPr lang="en-AU" sz="1200" dirty="0" smtClean="0">
                <a:solidFill>
                  <a:schemeClr val="tx2">
                    <a:lumMod val="60000"/>
                    <a:lumOff val="40000"/>
                  </a:schemeClr>
                </a:solidFill>
              </a:rPr>
              <a:t>Pathways 12							     3 – 5</a:t>
            </a:r>
            <a:r>
              <a:rPr lang="en-AU" sz="1200" baseline="30000" dirty="0" smtClean="0">
                <a:solidFill>
                  <a:schemeClr val="tx2">
                    <a:lumMod val="60000"/>
                    <a:lumOff val="40000"/>
                  </a:schemeClr>
                </a:solidFill>
              </a:rPr>
              <a:t>th</a:t>
            </a:r>
            <a:r>
              <a:rPr lang="en-AU" sz="1200" dirty="0" smtClean="0">
                <a:solidFill>
                  <a:schemeClr val="tx2">
                    <a:lumMod val="60000"/>
                    <a:lumOff val="40000"/>
                  </a:schemeClr>
                </a:solidFill>
              </a:rPr>
              <a:t> Dec 2014</a:t>
            </a:r>
          </a:p>
        </p:txBody>
      </p:sp>
      <p:pic>
        <p:nvPicPr>
          <p:cNvPr id="4" name="Picture 2" descr="One large Circle with all student inside, both regular students and students with disabilities. Students with disabilities though are inside individual circle inside large circle, kind of within and kind of alone sepoarate. Some circle on edge of alrge circle of education with students with disabilities alone inisde." title="Real Inclusion Cir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419622"/>
            <a:ext cx="3657774"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795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rgbClr val="000000"/>
                </a:solidFill>
              </a:rPr>
              <a:t>“a weakened strain of inclusionism”</a:t>
            </a:r>
            <a:endParaRPr lang="en-AU" b="1" dirty="0">
              <a:solidFill>
                <a:srgbClr val="000000"/>
              </a:solidFill>
            </a:endParaRPr>
          </a:p>
        </p:txBody>
      </p:sp>
      <p:sp>
        <p:nvSpPr>
          <p:cNvPr id="3074" name="Rectangle 5"/>
          <p:cNvSpPr>
            <a:spLocks noGrp="1" noChangeArrowheads="1"/>
          </p:cNvSpPr>
          <p:nvPr>
            <p:ph type="ftr" sz="quarter" idx="10"/>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r>
              <a:rPr lang="en-AU" sz="1200" dirty="0" smtClean="0">
                <a:solidFill>
                  <a:schemeClr val="tx2">
                    <a:lumMod val="60000"/>
                    <a:lumOff val="40000"/>
                  </a:schemeClr>
                </a:solidFill>
              </a:rPr>
              <a:t>Pathways 12							     3 – 5</a:t>
            </a:r>
            <a:r>
              <a:rPr lang="en-AU" sz="1200" baseline="30000" dirty="0" smtClean="0">
                <a:solidFill>
                  <a:schemeClr val="tx2">
                    <a:lumMod val="60000"/>
                    <a:lumOff val="40000"/>
                  </a:schemeClr>
                </a:solidFill>
              </a:rPr>
              <a:t>th</a:t>
            </a:r>
            <a:r>
              <a:rPr lang="en-AU" sz="1200" dirty="0" smtClean="0">
                <a:solidFill>
                  <a:schemeClr val="tx2">
                    <a:lumMod val="60000"/>
                    <a:lumOff val="40000"/>
                  </a:schemeClr>
                </a:solidFill>
              </a:rPr>
              <a:t> Dec 2014</a:t>
            </a:r>
          </a:p>
        </p:txBody>
      </p:sp>
      <p:pic>
        <p:nvPicPr>
          <p:cNvPr id="4" name="Picture 2" descr="One large Circle with all student inside, both regular students and students with disabilities. Students with disabilities though are inside individual circle inside large circle, kind of within and kind of alone sepoarate. Some circle on edge of alrge circle of education with students with disabilities alone inisde.&#10;&#10;Red arrows point to the large outside cir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419622"/>
            <a:ext cx="3657774"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bwMode="auto">
          <a:xfrm>
            <a:off x="2771800" y="1779662"/>
            <a:ext cx="288032" cy="216024"/>
          </a:xfrm>
          <a:prstGeom prst="down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1500" b="0" i="0" u="none" strike="noStrike" cap="none" normalizeH="0" baseline="0" smtClean="0">
              <a:ln>
                <a:noFill/>
              </a:ln>
              <a:solidFill>
                <a:schemeClr val="tx1"/>
              </a:solidFill>
              <a:effectLst/>
              <a:latin typeface="Arial" charset="0"/>
            </a:endParaRPr>
          </a:p>
        </p:txBody>
      </p:sp>
      <p:sp>
        <p:nvSpPr>
          <p:cNvPr id="6" name="Right Arrow 5" descr="red arrow" title="red arrow"/>
          <p:cNvSpPr/>
          <p:nvPr/>
        </p:nvSpPr>
        <p:spPr bwMode="auto">
          <a:xfrm>
            <a:off x="1763688" y="2499742"/>
            <a:ext cx="1008112" cy="468052"/>
          </a:xfrm>
          <a:prstGeom prst="rightArrow">
            <a:avLst>
              <a:gd name="adj1" fmla="val 100000"/>
              <a:gd name="adj2" fmla="val 50000"/>
            </a:avLst>
          </a:prstGeom>
          <a:solidFill>
            <a:srgbClr val="FF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1500" b="0" i="0" u="none" strike="noStrike" cap="none" normalizeH="0" baseline="0" smtClean="0">
              <a:ln>
                <a:noFill/>
              </a:ln>
              <a:solidFill>
                <a:schemeClr val="tx1"/>
              </a:solidFill>
              <a:effectLst/>
              <a:latin typeface="Arial" charset="0"/>
            </a:endParaRPr>
          </a:p>
        </p:txBody>
      </p:sp>
      <p:sp>
        <p:nvSpPr>
          <p:cNvPr id="8" name="Right Arrow 7" descr="red arrow" title="red arrow"/>
          <p:cNvSpPr/>
          <p:nvPr/>
        </p:nvSpPr>
        <p:spPr bwMode="auto">
          <a:xfrm rot="1562674">
            <a:off x="2089592" y="1617173"/>
            <a:ext cx="1008112" cy="468052"/>
          </a:xfrm>
          <a:prstGeom prst="rightArrow">
            <a:avLst>
              <a:gd name="adj1" fmla="val 100000"/>
              <a:gd name="adj2" fmla="val 50000"/>
            </a:avLst>
          </a:prstGeom>
          <a:solidFill>
            <a:srgbClr val="FF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1500" b="0" i="0" u="none" strike="noStrike" cap="none" normalizeH="0" baseline="0" smtClean="0">
              <a:ln>
                <a:noFill/>
              </a:ln>
              <a:solidFill>
                <a:schemeClr val="tx1"/>
              </a:solidFill>
              <a:effectLst/>
              <a:latin typeface="Arial" charset="0"/>
            </a:endParaRPr>
          </a:p>
        </p:txBody>
      </p:sp>
      <p:sp>
        <p:nvSpPr>
          <p:cNvPr id="9" name="Right Arrow 8" descr="Red arrow" title="Red arrow"/>
          <p:cNvSpPr/>
          <p:nvPr/>
        </p:nvSpPr>
        <p:spPr bwMode="auto">
          <a:xfrm rot="9253485">
            <a:off x="4983608" y="1372803"/>
            <a:ext cx="1008112" cy="468052"/>
          </a:xfrm>
          <a:prstGeom prst="rightArrow">
            <a:avLst>
              <a:gd name="adj1" fmla="val 100000"/>
              <a:gd name="adj2" fmla="val 50000"/>
            </a:avLst>
          </a:prstGeom>
          <a:solidFill>
            <a:srgbClr val="FF00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15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7063299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rgbClr val="000000"/>
                </a:solidFill>
              </a:rPr>
              <a:t>Participation Rates</a:t>
            </a:r>
            <a:endParaRPr lang="en-AU" b="1" dirty="0">
              <a:solidFill>
                <a:srgbClr val="000000"/>
              </a:solidFill>
            </a:endParaRPr>
          </a:p>
        </p:txBody>
      </p:sp>
      <p:sp>
        <p:nvSpPr>
          <p:cNvPr id="3" name="Content Placeholder 2"/>
          <p:cNvSpPr>
            <a:spLocks noGrp="1"/>
          </p:cNvSpPr>
          <p:nvPr>
            <p:ph idx="1"/>
          </p:nvPr>
        </p:nvSpPr>
        <p:spPr>
          <a:xfrm>
            <a:off x="827584" y="1923678"/>
            <a:ext cx="7924800" cy="1559619"/>
          </a:xfrm>
        </p:spPr>
        <p:txBody>
          <a:bodyPr/>
          <a:lstStyle/>
          <a:p>
            <a:pPr lvl="2"/>
            <a:r>
              <a:rPr lang="en-AU" sz="2400" dirty="0" smtClean="0">
                <a:solidFill>
                  <a:srgbClr val="000000"/>
                </a:solidFill>
              </a:rPr>
              <a:t>5% student cohort has a disability</a:t>
            </a:r>
          </a:p>
          <a:p>
            <a:pPr lvl="2"/>
            <a:r>
              <a:rPr lang="en-AU" sz="2400" dirty="0" smtClean="0">
                <a:solidFill>
                  <a:srgbClr val="000000"/>
                </a:solidFill>
              </a:rPr>
              <a:t>16% - Australian Bureau of Statistics (15 to 64)</a:t>
            </a:r>
          </a:p>
          <a:p>
            <a:pPr lvl="2"/>
            <a:r>
              <a:rPr lang="en-AU" sz="2400" dirty="0" smtClean="0">
                <a:solidFill>
                  <a:srgbClr val="000000"/>
                </a:solidFill>
              </a:rPr>
              <a:t>8% - Target participation rate</a:t>
            </a:r>
            <a:endParaRPr lang="en-AU" sz="2400" dirty="0">
              <a:solidFill>
                <a:srgbClr val="000000"/>
              </a:solidFill>
            </a:endParaRPr>
          </a:p>
        </p:txBody>
      </p:sp>
      <p:sp>
        <p:nvSpPr>
          <p:cNvPr id="3074" name="Rectangle 5"/>
          <p:cNvSpPr>
            <a:spLocks noGrp="1" noChangeArrowheads="1"/>
          </p:cNvSpPr>
          <p:nvPr>
            <p:ph type="ftr" sz="quarter" idx="10"/>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r>
              <a:rPr lang="en-AU" sz="1200" dirty="0" smtClean="0">
                <a:solidFill>
                  <a:schemeClr val="tx2">
                    <a:lumMod val="60000"/>
                    <a:lumOff val="40000"/>
                  </a:schemeClr>
                </a:solidFill>
              </a:rPr>
              <a:t>Pathways 12							     3 – 5</a:t>
            </a:r>
            <a:r>
              <a:rPr lang="en-AU" sz="1200" baseline="30000" dirty="0" smtClean="0">
                <a:solidFill>
                  <a:schemeClr val="tx2">
                    <a:lumMod val="60000"/>
                    <a:lumOff val="40000"/>
                  </a:schemeClr>
                </a:solidFill>
              </a:rPr>
              <a:t>th</a:t>
            </a:r>
            <a:r>
              <a:rPr lang="en-AU" sz="1200" dirty="0" smtClean="0">
                <a:solidFill>
                  <a:schemeClr val="tx2">
                    <a:lumMod val="60000"/>
                    <a:lumOff val="40000"/>
                  </a:schemeClr>
                </a:solidFill>
              </a:rPr>
              <a:t> Dec 2014</a:t>
            </a:r>
          </a:p>
        </p:txBody>
      </p:sp>
    </p:spTree>
    <p:extLst>
      <p:ext uri="{BB962C8B-B14F-4D97-AF65-F5344CB8AC3E}">
        <p14:creationId xmlns:p14="http://schemas.microsoft.com/office/powerpoint/2010/main" val="30432024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i="1" dirty="0" smtClean="0">
                <a:solidFill>
                  <a:srgbClr val="000000"/>
                </a:solidFill>
              </a:rPr>
              <a:t>A Fair Chance for All</a:t>
            </a:r>
            <a:endParaRPr lang="en-AU" b="1" i="1" dirty="0">
              <a:solidFill>
                <a:srgbClr val="000000"/>
              </a:solidFill>
            </a:endParaRPr>
          </a:p>
        </p:txBody>
      </p:sp>
      <p:sp>
        <p:nvSpPr>
          <p:cNvPr id="3" name="Content Placeholder 2"/>
          <p:cNvSpPr>
            <a:spLocks noGrp="1"/>
          </p:cNvSpPr>
          <p:nvPr>
            <p:ph idx="1"/>
          </p:nvPr>
        </p:nvSpPr>
        <p:spPr>
          <a:xfrm>
            <a:off x="827584" y="1635646"/>
            <a:ext cx="7924800" cy="3071787"/>
          </a:xfrm>
        </p:spPr>
        <p:txBody>
          <a:bodyPr/>
          <a:lstStyle/>
          <a:p>
            <a:pPr lvl="2"/>
            <a:r>
              <a:rPr lang="en-AU" sz="2400" i="1" dirty="0" smtClean="0">
                <a:solidFill>
                  <a:srgbClr val="000000"/>
                </a:solidFill>
              </a:rPr>
              <a:t>The overall objective for equity in higher education is to ensure all Australians from all groups in society have the opportunity to participate successfully in higher education. This will be achieved by changing the balance of the student population to reflect more closely the composition of the society as a whole.</a:t>
            </a:r>
          </a:p>
          <a:p>
            <a:pPr marL="3657600" lvl="8" indent="0">
              <a:buNone/>
            </a:pPr>
            <a:r>
              <a:rPr lang="en-AU" sz="2400" i="1" dirty="0" smtClean="0">
                <a:solidFill>
                  <a:srgbClr val="000000"/>
                </a:solidFill>
              </a:rPr>
              <a:t>NBEET, 1990.</a:t>
            </a:r>
            <a:endParaRPr lang="en-AU" sz="2400" i="1" dirty="0">
              <a:solidFill>
                <a:srgbClr val="000000"/>
              </a:solidFill>
            </a:endParaRPr>
          </a:p>
        </p:txBody>
      </p:sp>
      <p:sp>
        <p:nvSpPr>
          <p:cNvPr id="3074" name="Rectangle 5"/>
          <p:cNvSpPr>
            <a:spLocks noGrp="1" noChangeArrowheads="1"/>
          </p:cNvSpPr>
          <p:nvPr>
            <p:ph type="ftr" sz="quarter" idx="10"/>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r>
              <a:rPr lang="en-AU" sz="1200" dirty="0" smtClean="0">
                <a:solidFill>
                  <a:schemeClr val="tx2">
                    <a:lumMod val="60000"/>
                    <a:lumOff val="40000"/>
                  </a:schemeClr>
                </a:solidFill>
              </a:rPr>
              <a:t>Pathways 12							     3 – 5</a:t>
            </a:r>
            <a:r>
              <a:rPr lang="en-AU" sz="1200" baseline="30000" dirty="0" smtClean="0">
                <a:solidFill>
                  <a:schemeClr val="tx2">
                    <a:lumMod val="60000"/>
                    <a:lumOff val="40000"/>
                  </a:schemeClr>
                </a:solidFill>
              </a:rPr>
              <a:t>th</a:t>
            </a:r>
            <a:r>
              <a:rPr lang="en-AU" sz="1200" dirty="0" smtClean="0">
                <a:solidFill>
                  <a:schemeClr val="tx2">
                    <a:lumMod val="60000"/>
                    <a:lumOff val="40000"/>
                  </a:schemeClr>
                </a:solidFill>
              </a:rPr>
              <a:t> Dec 2014</a:t>
            </a:r>
          </a:p>
        </p:txBody>
      </p:sp>
    </p:spTree>
    <p:extLst>
      <p:ext uri="{BB962C8B-B14F-4D97-AF65-F5344CB8AC3E}">
        <p14:creationId xmlns:p14="http://schemas.microsoft.com/office/powerpoint/2010/main" val="24507805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rgbClr val="000000"/>
                </a:solidFill>
              </a:rPr>
              <a:t>How we currently operate</a:t>
            </a:r>
            <a:endParaRPr lang="en-AU" b="1" dirty="0">
              <a:solidFill>
                <a:srgbClr val="000000"/>
              </a:solidFill>
            </a:endParaRPr>
          </a:p>
        </p:txBody>
      </p:sp>
      <p:sp>
        <p:nvSpPr>
          <p:cNvPr id="3" name="Content Placeholder 2"/>
          <p:cNvSpPr>
            <a:spLocks noGrp="1"/>
          </p:cNvSpPr>
          <p:nvPr>
            <p:ph idx="1"/>
          </p:nvPr>
        </p:nvSpPr>
        <p:spPr>
          <a:xfrm>
            <a:off x="827584" y="1851670"/>
            <a:ext cx="7924800" cy="2927771"/>
          </a:xfrm>
        </p:spPr>
        <p:txBody>
          <a:bodyPr/>
          <a:lstStyle/>
          <a:p>
            <a:pPr lvl="2"/>
            <a:r>
              <a:rPr lang="en-AU" sz="2400" dirty="0" smtClean="0">
                <a:solidFill>
                  <a:srgbClr val="000000"/>
                </a:solidFill>
              </a:rPr>
              <a:t>Individualistic and highly medical mode of operation</a:t>
            </a:r>
          </a:p>
          <a:p>
            <a:pPr lvl="2"/>
            <a:r>
              <a:rPr lang="en-AU" sz="2400" dirty="0" smtClean="0">
                <a:solidFill>
                  <a:srgbClr val="000000"/>
                </a:solidFill>
              </a:rPr>
              <a:t>Segregated service</a:t>
            </a:r>
          </a:p>
          <a:p>
            <a:pPr lvl="2"/>
            <a:r>
              <a:rPr lang="en-AU" sz="2400" dirty="0" smtClean="0">
                <a:solidFill>
                  <a:srgbClr val="000000"/>
                </a:solidFill>
              </a:rPr>
              <a:t>Tweaking and retrofitting of educational delivery</a:t>
            </a:r>
          </a:p>
          <a:p>
            <a:pPr lvl="2"/>
            <a:r>
              <a:rPr lang="en-AU" sz="2400" dirty="0" smtClean="0">
                <a:solidFill>
                  <a:srgbClr val="000000"/>
                </a:solidFill>
              </a:rPr>
              <a:t>Curriculums do not change</a:t>
            </a:r>
          </a:p>
          <a:p>
            <a:pPr lvl="2"/>
            <a:r>
              <a:rPr lang="en-AU" sz="2400" dirty="0" smtClean="0">
                <a:solidFill>
                  <a:srgbClr val="000000"/>
                </a:solidFill>
              </a:rPr>
              <a:t>Students with disabilities have to conform/ assimilate</a:t>
            </a:r>
            <a:endParaRPr lang="en-AU" sz="2400" dirty="0">
              <a:solidFill>
                <a:srgbClr val="000000"/>
              </a:solidFill>
            </a:endParaRPr>
          </a:p>
        </p:txBody>
      </p:sp>
      <p:sp>
        <p:nvSpPr>
          <p:cNvPr id="4" name="Footer Placeholder 3"/>
          <p:cNvSpPr>
            <a:spLocks noGrp="1"/>
          </p:cNvSpPr>
          <p:nvPr>
            <p:ph type="ftr" sz="quarter" idx="10"/>
          </p:nvPr>
        </p:nvSpPr>
        <p:spPr/>
        <p:txBody>
          <a:bodyPr/>
          <a:lstStyle/>
          <a:p>
            <a:pPr eaLnBrk="1" hangingPunct="1"/>
            <a:r>
              <a:rPr lang="en-AU" dirty="0">
                <a:solidFill>
                  <a:schemeClr val="tx2">
                    <a:lumMod val="60000"/>
                    <a:lumOff val="40000"/>
                  </a:schemeClr>
                </a:solidFill>
              </a:rPr>
              <a:t>Pathways 12							     3 – 5</a:t>
            </a:r>
            <a:r>
              <a:rPr lang="en-AU" baseline="30000" dirty="0">
                <a:solidFill>
                  <a:schemeClr val="tx2">
                    <a:lumMod val="60000"/>
                    <a:lumOff val="40000"/>
                  </a:schemeClr>
                </a:solidFill>
              </a:rPr>
              <a:t>th</a:t>
            </a:r>
            <a:r>
              <a:rPr lang="en-AU" dirty="0">
                <a:solidFill>
                  <a:schemeClr val="tx2">
                    <a:lumMod val="60000"/>
                    <a:lumOff val="40000"/>
                  </a:schemeClr>
                </a:solidFill>
              </a:rPr>
              <a:t> Dec 2014</a:t>
            </a:r>
          </a:p>
        </p:txBody>
      </p:sp>
    </p:spTree>
    <p:extLst>
      <p:ext uri="{BB962C8B-B14F-4D97-AF65-F5344CB8AC3E}">
        <p14:creationId xmlns:p14="http://schemas.microsoft.com/office/powerpoint/2010/main" val="1744688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rgbClr val="000000"/>
                </a:solidFill>
              </a:rPr>
              <a:t>Whole process is not inclusive</a:t>
            </a:r>
            <a:endParaRPr lang="en-AU" b="1" dirty="0">
              <a:solidFill>
                <a:srgbClr val="000000"/>
              </a:solidFill>
            </a:endParaRPr>
          </a:p>
        </p:txBody>
      </p:sp>
      <p:sp>
        <p:nvSpPr>
          <p:cNvPr id="3" name="Content Placeholder 2"/>
          <p:cNvSpPr>
            <a:spLocks noGrp="1"/>
          </p:cNvSpPr>
          <p:nvPr>
            <p:ph idx="1"/>
          </p:nvPr>
        </p:nvSpPr>
        <p:spPr>
          <a:xfrm>
            <a:off x="827584" y="1779662"/>
            <a:ext cx="7924800" cy="2927771"/>
          </a:xfrm>
        </p:spPr>
        <p:txBody>
          <a:bodyPr/>
          <a:lstStyle/>
          <a:p>
            <a:pPr lvl="2"/>
            <a:r>
              <a:rPr lang="en-AU" sz="2400" dirty="0" smtClean="0">
                <a:solidFill>
                  <a:srgbClr val="000000"/>
                </a:solidFill>
              </a:rPr>
              <a:t>We are retrofitting a curriculum to allow access</a:t>
            </a:r>
          </a:p>
          <a:p>
            <a:pPr lvl="2"/>
            <a:r>
              <a:rPr lang="en-AU" sz="2400" dirty="0" smtClean="0">
                <a:solidFill>
                  <a:srgbClr val="000000"/>
                </a:solidFill>
              </a:rPr>
              <a:t>Individual does not fit</a:t>
            </a:r>
          </a:p>
          <a:p>
            <a:pPr lvl="2"/>
            <a:r>
              <a:rPr lang="en-AU" sz="2400" dirty="0" smtClean="0">
                <a:solidFill>
                  <a:srgbClr val="000000"/>
                </a:solidFill>
              </a:rPr>
              <a:t>Should be curriculum does not fit</a:t>
            </a:r>
          </a:p>
          <a:p>
            <a:pPr lvl="2"/>
            <a:r>
              <a:rPr lang="en-AU" sz="2400" dirty="0" smtClean="0">
                <a:solidFill>
                  <a:srgbClr val="000000"/>
                </a:solidFill>
              </a:rPr>
              <a:t>Students with disabilities have to </a:t>
            </a:r>
            <a:r>
              <a:rPr lang="en-AU" sz="2400" i="1" dirty="0" smtClean="0">
                <a:solidFill>
                  <a:srgbClr val="000000"/>
                </a:solidFill>
              </a:rPr>
              <a:t>“submerge their disability experiences in order to pass as non-disabled”</a:t>
            </a:r>
            <a:r>
              <a:rPr lang="en-AU" sz="2400" dirty="0" smtClean="0">
                <a:solidFill>
                  <a:srgbClr val="000000"/>
                </a:solidFill>
              </a:rPr>
              <a:t> students.</a:t>
            </a:r>
          </a:p>
          <a:p>
            <a:pPr marL="914400" lvl="2" indent="0">
              <a:buNone/>
            </a:pPr>
            <a:r>
              <a:rPr lang="en-AU" sz="2400" dirty="0">
                <a:solidFill>
                  <a:srgbClr val="000000"/>
                </a:solidFill>
              </a:rPr>
              <a:t>	</a:t>
            </a:r>
            <a:r>
              <a:rPr lang="en-AU" sz="2400" dirty="0" smtClean="0">
                <a:solidFill>
                  <a:srgbClr val="000000"/>
                </a:solidFill>
              </a:rPr>
              <a:t>		</a:t>
            </a:r>
            <a:r>
              <a:rPr lang="en-AU" sz="2000" dirty="0" smtClean="0">
                <a:solidFill>
                  <a:srgbClr val="000000"/>
                </a:solidFill>
              </a:rPr>
              <a:t>(Mitchell, </a:t>
            </a:r>
            <a:r>
              <a:rPr lang="en-AU" sz="2000" dirty="0" err="1" smtClean="0">
                <a:solidFill>
                  <a:srgbClr val="000000"/>
                </a:solidFill>
              </a:rPr>
              <a:t>Synder</a:t>
            </a:r>
            <a:r>
              <a:rPr lang="en-AU" sz="2000" dirty="0" smtClean="0">
                <a:solidFill>
                  <a:srgbClr val="000000"/>
                </a:solidFill>
              </a:rPr>
              <a:t> &amp; Ware , 2014)</a:t>
            </a:r>
            <a:endParaRPr lang="en-AU" sz="2000" dirty="0">
              <a:solidFill>
                <a:srgbClr val="000000"/>
              </a:solidFill>
            </a:endParaRPr>
          </a:p>
        </p:txBody>
      </p:sp>
      <p:sp>
        <p:nvSpPr>
          <p:cNvPr id="4" name="Footer Placeholder 3"/>
          <p:cNvSpPr>
            <a:spLocks noGrp="1"/>
          </p:cNvSpPr>
          <p:nvPr>
            <p:ph type="ftr" sz="quarter" idx="10"/>
          </p:nvPr>
        </p:nvSpPr>
        <p:spPr/>
        <p:txBody>
          <a:bodyPr/>
          <a:lstStyle/>
          <a:p>
            <a:pPr eaLnBrk="1" hangingPunct="1"/>
            <a:r>
              <a:rPr lang="en-AU" dirty="0">
                <a:solidFill>
                  <a:schemeClr val="tx2">
                    <a:lumMod val="60000"/>
                    <a:lumOff val="40000"/>
                  </a:schemeClr>
                </a:solidFill>
              </a:rPr>
              <a:t>Pathways 12							     3 – 5</a:t>
            </a:r>
            <a:r>
              <a:rPr lang="en-AU" baseline="30000" dirty="0">
                <a:solidFill>
                  <a:schemeClr val="tx2">
                    <a:lumMod val="60000"/>
                    <a:lumOff val="40000"/>
                  </a:schemeClr>
                </a:solidFill>
              </a:rPr>
              <a:t>th</a:t>
            </a:r>
            <a:r>
              <a:rPr lang="en-AU" dirty="0">
                <a:solidFill>
                  <a:schemeClr val="tx2">
                    <a:lumMod val="60000"/>
                    <a:lumOff val="40000"/>
                  </a:schemeClr>
                </a:solidFill>
              </a:rPr>
              <a:t> Dec 2014</a:t>
            </a:r>
          </a:p>
        </p:txBody>
      </p:sp>
    </p:spTree>
    <p:extLst>
      <p:ext uri="{BB962C8B-B14F-4D97-AF65-F5344CB8AC3E}">
        <p14:creationId xmlns:p14="http://schemas.microsoft.com/office/powerpoint/2010/main" val="120986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rgbClr val="000000"/>
                </a:solidFill>
              </a:rPr>
              <a:t>Are we playing lip-service to inclusion?</a:t>
            </a:r>
            <a:endParaRPr lang="en-AU" b="1" dirty="0">
              <a:solidFill>
                <a:srgbClr val="000000"/>
              </a:solidFill>
            </a:endParaRPr>
          </a:p>
        </p:txBody>
      </p:sp>
      <p:sp>
        <p:nvSpPr>
          <p:cNvPr id="3" name="Content Placeholder 2"/>
          <p:cNvSpPr>
            <a:spLocks noGrp="1"/>
          </p:cNvSpPr>
          <p:nvPr>
            <p:ph idx="1"/>
          </p:nvPr>
        </p:nvSpPr>
        <p:spPr>
          <a:xfrm>
            <a:off x="827584" y="1923678"/>
            <a:ext cx="7924800" cy="2207691"/>
          </a:xfrm>
        </p:spPr>
        <p:txBody>
          <a:bodyPr/>
          <a:lstStyle/>
          <a:p>
            <a:pPr lvl="2"/>
            <a:r>
              <a:rPr lang="en-AU" sz="2400" dirty="0" smtClean="0">
                <a:solidFill>
                  <a:srgbClr val="000000"/>
                </a:solidFill>
              </a:rPr>
              <a:t>Australian Gov’t funding – HEDSP</a:t>
            </a:r>
          </a:p>
          <a:p>
            <a:pPr lvl="2"/>
            <a:r>
              <a:rPr lang="en-AU" sz="2400" dirty="0" smtClean="0">
                <a:solidFill>
                  <a:srgbClr val="000000"/>
                </a:solidFill>
              </a:rPr>
              <a:t>Targets participation rates</a:t>
            </a:r>
          </a:p>
          <a:p>
            <a:pPr lvl="2"/>
            <a:r>
              <a:rPr lang="en-AU" sz="2400" dirty="0" smtClean="0">
                <a:solidFill>
                  <a:srgbClr val="000000"/>
                </a:solidFill>
              </a:rPr>
              <a:t>No ‘incentive’ to invest in inclusive design of curriculums</a:t>
            </a:r>
          </a:p>
          <a:p>
            <a:pPr lvl="2"/>
            <a:r>
              <a:rPr lang="en-AU" sz="2400" dirty="0" smtClean="0">
                <a:solidFill>
                  <a:srgbClr val="000000"/>
                </a:solidFill>
              </a:rPr>
              <a:t>Where is the voice of the student?</a:t>
            </a:r>
            <a:endParaRPr lang="en-AU" sz="2400" dirty="0">
              <a:solidFill>
                <a:srgbClr val="000000"/>
              </a:solidFill>
            </a:endParaRPr>
          </a:p>
        </p:txBody>
      </p:sp>
      <p:sp>
        <p:nvSpPr>
          <p:cNvPr id="3074" name="Rectangle 5"/>
          <p:cNvSpPr>
            <a:spLocks noGrp="1" noChangeArrowheads="1"/>
          </p:cNvSpPr>
          <p:nvPr>
            <p:ph type="ftr" sz="quarter" idx="10"/>
          </p:nvPr>
        </p:nvSpPr>
        <p:spPr>
          <a:noFill/>
        </p:spPr>
        <p:txBody>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20000"/>
              </a:spcBef>
              <a:spcAft>
                <a:spcPct val="0"/>
              </a:spcAft>
              <a:buChar char="•"/>
              <a:defRPr sz="1500">
                <a:solidFill>
                  <a:schemeClr val="tx1"/>
                </a:solidFill>
                <a:latin typeface="Arial" charset="0"/>
              </a:defRPr>
            </a:lvl6pPr>
            <a:lvl7pPr marL="2971800" indent="-228600" eaLnBrk="0" fontAlgn="base" hangingPunct="0">
              <a:spcBef>
                <a:spcPct val="20000"/>
              </a:spcBef>
              <a:spcAft>
                <a:spcPct val="0"/>
              </a:spcAft>
              <a:buChar char="•"/>
              <a:defRPr sz="1500">
                <a:solidFill>
                  <a:schemeClr val="tx1"/>
                </a:solidFill>
                <a:latin typeface="Arial" charset="0"/>
              </a:defRPr>
            </a:lvl7pPr>
            <a:lvl8pPr marL="3429000" indent="-228600" eaLnBrk="0" fontAlgn="base" hangingPunct="0">
              <a:spcBef>
                <a:spcPct val="20000"/>
              </a:spcBef>
              <a:spcAft>
                <a:spcPct val="0"/>
              </a:spcAft>
              <a:buChar char="•"/>
              <a:defRPr sz="1500">
                <a:solidFill>
                  <a:schemeClr val="tx1"/>
                </a:solidFill>
                <a:latin typeface="Arial" charset="0"/>
              </a:defRPr>
            </a:lvl8pPr>
            <a:lvl9pPr marL="3886200" indent="-228600" eaLnBrk="0" fontAlgn="base" hangingPunct="0">
              <a:spcBef>
                <a:spcPct val="20000"/>
              </a:spcBef>
              <a:spcAft>
                <a:spcPct val="0"/>
              </a:spcAft>
              <a:buChar char="•"/>
              <a:defRPr sz="1500">
                <a:solidFill>
                  <a:schemeClr val="tx1"/>
                </a:solidFill>
                <a:latin typeface="Arial" charset="0"/>
              </a:defRPr>
            </a:lvl9pPr>
          </a:lstStyle>
          <a:p>
            <a:pPr eaLnBrk="1" hangingPunct="1"/>
            <a:r>
              <a:rPr lang="en-AU" sz="1200" dirty="0" smtClean="0">
                <a:solidFill>
                  <a:schemeClr val="tx2">
                    <a:lumMod val="60000"/>
                    <a:lumOff val="40000"/>
                  </a:schemeClr>
                </a:solidFill>
              </a:rPr>
              <a:t>Pathways 12							     3 – 5</a:t>
            </a:r>
            <a:r>
              <a:rPr lang="en-AU" sz="1200" baseline="30000" dirty="0" smtClean="0">
                <a:solidFill>
                  <a:schemeClr val="tx2">
                    <a:lumMod val="60000"/>
                    <a:lumOff val="40000"/>
                  </a:schemeClr>
                </a:solidFill>
              </a:rPr>
              <a:t>th</a:t>
            </a:r>
            <a:r>
              <a:rPr lang="en-AU" sz="1200" dirty="0" smtClean="0">
                <a:solidFill>
                  <a:schemeClr val="tx2">
                    <a:lumMod val="60000"/>
                    <a:lumOff val="40000"/>
                  </a:schemeClr>
                </a:solidFill>
              </a:rPr>
              <a:t> Dec 2014</a:t>
            </a:r>
          </a:p>
        </p:txBody>
      </p:sp>
    </p:spTree>
    <p:extLst>
      <p:ext uri="{BB962C8B-B14F-4D97-AF65-F5344CB8AC3E}">
        <p14:creationId xmlns:p14="http://schemas.microsoft.com/office/powerpoint/2010/main" val="3782031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griffith-corporate-powerpoint-template">
  <a:themeElements>
    <a:clrScheme name="griffith-corporate-powerpoint-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griffith-corporate-powerpoint-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AU" sz="1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AU" sz="1500" b="0" i="0" u="none" strike="noStrike" cap="none" normalizeH="0" baseline="0" smtClean="0">
            <a:ln>
              <a:noFill/>
            </a:ln>
            <a:solidFill>
              <a:schemeClr val="tx1"/>
            </a:solidFill>
            <a:effectLst/>
            <a:latin typeface="Arial" charset="0"/>
          </a:defRPr>
        </a:defPPr>
      </a:lstStyle>
    </a:lnDef>
  </a:objectDefaults>
  <a:extraClrSchemeLst>
    <a:extraClrScheme>
      <a:clrScheme name="griffith-corporate-powerpoin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iffith-corporate-powerpoin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iffith-corporate-powerpoin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iffith-corporate-powerpoin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iffith-corporate-powerpoin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iffith-corporate-powerpoin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iffith-corporate-powerpoint-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iffith-corporate-powerpoin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iffith-corporate-powerpoin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iffith-corporate-powerpoin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iffith-corporate-powerpoin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iffith-corporate-powerpoin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griffith-corporate-powerpoint-template</Template>
  <TotalTime>1429</TotalTime>
  <Words>715</Words>
  <Application>Microsoft Office PowerPoint</Application>
  <PresentationFormat>On-screen Show (16:9)</PresentationFormat>
  <Paragraphs>112</Paragraphs>
  <Slides>21</Slides>
  <Notes>16</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griffith-corporate-powerpoint-template</vt:lpstr>
      <vt:lpstr>Disability Dialogues: from medical models to empowering students for the challenges ahead.</vt:lpstr>
      <vt:lpstr>Education of people with disabilities through time….</vt:lpstr>
      <vt:lpstr>A Closer look at the Inclusion circle</vt:lpstr>
      <vt:lpstr>“a weakened strain of inclusionism”</vt:lpstr>
      <vt:lpstr>Participation Rates</vt:lpstr>
      <vt:lpstr>A Fair Chance for All</vt:lpstr>
      <vt:lpstr>How we currently operate</vt:lpstr>
      <vt:lpstr>Whole process is not inclusive</vt:lpstr>
      <vt:lpstr>Are we playing lip-service to inclusion?</vt:lpstr>
      <vt:lpstr>Terminology is negative</vt:lpstr>
      <vt:lpstr>Individual approaches</vt:lpstr>
      <vt:lpstr>What is a ‘normal’ student?</vt:lpstr>
      <vt:lpstr>What is Success?</vt:lpstr>
      <vt:lpstr>If what occurs now is so wrong, what needs to happen?</vt:lpstr>
      <vt:lpstr>Empowering Students</vt:lpstr>
      <vt:lpstr>Student made resources</vt:lpstr>
      <vt:lpstr>PowerPoint Presentation</vt:lpstr>
      <vt:lpstr>PowerPoint Presentation</vt:lpstr>
      <vt:lpstr>Policy change is only a small component</vt:lpstr>
      <vt:lpstr>PowerPoint Presentation</vt:lpstr>
      <vt:lpstr>PowerPoint Presentation</vt:lpstr>
    </vt:vector>
  </TitlesOfParts>
  <Company>Griffith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user</dc:creator>
  <cp:lastModifiedBy>Cathy Easte</cp:lastModifiedBy>
  <cp:revision>72</cp:revision>
  <cp:lastPrinted>2014-11-17T04:55:45Z</cp:lastPrinted>
  <dcterms:created xsi:type="dcterms:W3CDTF">2013-07-05T17:48:25Z</dcterms:created>
  <dcterms:modified xsi:type="dcterms:W3CDTF">2014-11-17T05:22:23Z</dcterms:modified>
</cp:coreProperties>
</file>