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5" r:id="rId2"/>
    <p:sldId id="257" r:id="rId3"/>
    <p:sldId id="262" r:id="rId4"/>
    <p:sldId id="256" r:id="rId5"/>
    <p:sldId id="263" r:id="rId6"/>
    <p:sldId id="264" r:id="rId7"/>
    <p:sldId id="268" r:id="rId8"/>
    <p:sldId id="265" r:id="rId9"/>
    <p:sldId id="269" r:id="rId10"/>
    <p:sldId id="267" r:id="rId11"/>
    <p:sldId id="266" r:id="rId12"/>
    <p:sldId id="258" r:id="rId13"/>
    <p:sldId id="259" r:id="rId14"/>
    <p:sldId id="260" r:id="rId15"/>
    <p:sldId id="271" r:id="rId16"/>
    <p:sldId id="272" r:id="rId17"/>
    <p:sldId id="277" r:id="rId18"/>
    <p:sldId id="273" r:id="rId19"/>
    <p:sldId id="274" r:id="rId20"/>
    <p:sldId id="275" r:id="rId21"/>
    <p:sldId id="276" r:id="rId22"/>
    <p:sldId id="279" r:id="rId23"/>
    <p:sldId id="281" r:id="rId24"/>
    <p:sldId id="282" r:id="rId25"/>
    <p:sldId id="283" r:id="rId26"/>
    <p:sldId id="284" r:id="rId27"/>
    <p:sldId id="285" r:id="rId28"/>
    <p:sldId id="289" r:id="rId29"/>
    <p:sldId id="286" r:id="rId30"/>
    <p:sldId id="288" r:id="rId31"/>
    <p:sldId id="290" r:id="rId32"/>
    <p:sldId id="291" r:id="rId33"/>
    <p:sldId id="292" r:id="rId34"/>
    <p:sldId id="293"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5179" autoAdjust="0"/>
  </p:normalViewPr>
  <p:slideViewPr>
    <p:cSldViewPr snapToGrid="0">
      <p:cViewPr varScale="1">
        <p:scale>
          <a:sx n="68" d="100"/>
          <a:sy n="68" d="100"/>
        </p:scale>
        <p:origin x="38" y="4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FAFC4-2A51-4C2B-AF97-3EAA8B5DEE0E}" type="datetimeFigureOut">
              <a:rPr lang="en-AU" smtClean="0"/>
              <a:t>23/06/2015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BF78F-8A5D-4E5A-B79D-750FD5631268}" type="slidenum">
              <a:rPr lang="en-AU" smtClean="0"/>
              <a:t>‹#›</a:t>
            </a:fld>
            <a:endParaRPr lang="en-AU"/>
          </a:p>
        </p:txBody>
      </p:sp>
    </p:spTree>
    <p:extLst>
      <p:ext uri="{BB962C8B-B14F-4D97-AF65-F5344CB8AC3E}">
        <p14:creationId xmlns:p14="http://schemas.microsoft.com/office/powerpoint/2010/main" val="2942011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4EBF78F-8A5D-4E5A-B79D-750FD5631268}" type="slidenum">
              <a:rPr lang="en-AU" smtClean="0"/>
              <a:t>1</a:t>
            </a:fld>
            <a:endParaRPr lang="en-AU"/>
          </a:p>
        </p:txBody>
      </p:sp>
    </p:spTree>
    <p:extLst>
      <p:ext uri="{BB962C8B-B14F-4D97-AF65-F5344CB8AC3E}">
        <p14:creationId xmlns:p14="http://schemas.microsoft.com/office/powerpoint/2010/main" val="384099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AU" sz="1600" dirty="0" smtClean="0">
                <a:solidFill>
                  <a:prstClr val="black"/>
                </a:solidFill>
              </a:rPr>
              <a:t>Provide helpful hints and strategies on making the transition to tertiary studies.</a:t>
            </a:r>
          </a:p>
          <a:p>
            <a:pPr>
              <a:lnSpc>
                <a:spcPct val="100000"/>
              </a:lnSpc>
              <a:spcBef>
                <a:spcPts val="0"/>
              </a:spcBef>
            </a:pPr>
            <a:r>
              <a:rPr lang="en-AU" sz="1600" dirty="0" smtClean="0">
                <a:solidFill>
                  <a:prstClr val="black"/>
                </a:solidFill>
              </a:rPr>
              <a:t>Provide advice on how to succeed in tertiary studies</a:t>
            </a:r>
          </a:p>
          <a:p>
            <a:pPr>
              <a:lnSpc>
                <a:spcPct val="100000"/>
              </a:lnSpc>
              <a:spcBef>
                <a:spcPts val="0"/>
              </a:spcBef>
            </a:pPr>
            <a:r>
              <a:rPr lang="en-AU" sz="1600" dirty="0" smtClean="0">
                <a:solidFill>
                  <a:prstClr val="black"/>
                </a:solidFill>
              </a:rPr>
              <a:t>Help students identify ‘early warning signs’ that things are not going well, and when they may need to seek additional advice and support</a:t>
            </a:r>
          </a:p>
          <a:p>
            <a:pPr>
              <a:lnSpc>
                <a:spcPct val="100000"/>
              </a:lnSpc>
              <a:spcBef>
                <a:spcPts val="0"/>
              </a:spcBef>
            </a:pPr>
            <a:r>
              <a:rPr lang="en-AU" sz="1600" dirty="0" smtClean="0">
                <a:solidFill>
                  <a:prstClr val="black"/>
                </a:solidFill>
              </a:rPr>
              <a:t>Provide information about the support services and learning support at university and TAFE</a:t>
            </a:r>
          </a:p>
          <a:p>
            <a:endParaRPr lang="en-AU" dirty="0"/>
          </a:p>
        </p:txBody>
      </p:sp>
      <p:sp>
        <p:nvSpPr>
          <p:cNvPr id="4" name="Slide Number Placeholder 3"/>
          <p:cNvSpPr>
            <a:spLocks noGrp="1"/>
          </p:cNvSpPr>
          <p:nvPr>
            <p:ph type="sldNum" sz="quarter" idx="10"/>
          </p:nvPr>
        </p:nvSpPr>
        <p:spPr/>
        <p:txBody>
          <a:bodyPr/>
          <a:lstStyle/>
          <a:p>
            <a:fld id="{04EBF78F-8A5D-4E5A-B79D-750FD5631268}" type="slidenum">
              <a:rPr lang="en-AU" smtClean="0"/>
              <a:t>10</a:t>
            </a:fld>
            <a:endParaRPr lang="en-AU"/>
          </a:p>
        </p:txBody>
      </p:sp>
    </p:spTree>
    <p:extLst>
      <p:ext uri="{BB962C8B-B14F-4D97-AF65-F5344CB8AC3E}">
        <p14:creationId xmlns:p14="http://schemas.microsoft.com/office/powerpoint/2010/main" val="171651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Feedback</a:t>
            </a:r>
            <a:r>
              <a:rPr lang="en-AU" baseline="0" dirty="0" smtClean="0"/>
              <a:t> mixed. Resource would be so useful but so much information. Could be overwhelming. Too much ‘fluff’</a:t>
            </a:r>
          </a:p>
          <a:p>
            <a:r>
              <a:rPr lang="en-AU" baseline="0" dirty="0" smtClean="0"/>
              <a:t>Stretched the budget and the project officer to an additional version – now have long and short versions</a:t>
            </a:r>
            <a:endParaRPr lang="en-AU" dirty="0"/>
          </a:p>
        </p:txBody>
      </p:sp>
      <p:sp>
        <p:nvSpPr>
          <p:cNvPr id="4" name="Slide Number Placeholder 3"/>
          <p:cNvSpPr>
            <a:spLocks noGrp="1"/>
          </p:cNvSpPr>
          <p:nvPr>
            <p:ph type="sldNum" sz="quarter" idx="10"/>
          </p:nvPr>
        </p:nvSpPr>
        <p:spPr/>
        <p:txBody>
          <a:bodyPr/>
          <a:lstStyle/>
          <a:p>
            <a:fld id="{04EBF78F-8A5D-4E5A-B79D-750FD5631268}" type="slidenum">
              <a:rPr lang="en-AU" smtClean="0"/>
              <a:t>13</a:t>
            </a:fld>
            <a:endParaRPr lang="en-AU"/>
          </a:p>
        </p:txBody>
      </p:sp>
    </p:spTree>
    <p:extLst>
      <p:ext uri="{BB962C8B-B14F-4D97-AF65-F5344CB8AC3E}">
        <p14:creationId xmlns:p14="http://schemas.microsoft.com/office/powerpoint/2010/main" val="436333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4EBF78F-8A5D-4E5A-B79D-750FD5631268}" type="slidenum">
              <a:rPr lang="en-AU" smtClean="0"/>
              <a:t>14</a:t>
            </a:fld>
            <a:endParaRPr lang="en-AU"/>
          </a:p>
        </p:txBody>
      </p:sp>
    </p:spTree>
    <p:extLst>
      <p:ext uri="{BB962C8B-B14F-4D97-AF65-F5344CB8AC3E}">
        <p14:creationId xmlns:p14="http://schemas.microsoft.com/office/powerpoint/2010/main" val="402731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Being forewarned</a:t>
            </a:r>
            <a:r>
              <a:rPr lang="en-AU" baseline="0" dirty="0" smtClean="0"/>
              <a:t> about what to expect can assist in new environments</a:t>
            </a:r>
          </a:p>
          <a:p>
            <a:r>
              <a:rPr lang="en-AU" baseline="0" dirty="0" smtClean="0"/>
              <a:t>Use phone to take photos in the new areas</a:t>
            </a:r>
            <a:endParaRPr lang="en-AU" dirty="0"/>
          </a:p>
        </p:txBody>
      </p:sp>
      <p:sp>
        <p:nvSpPr>
          <p:cNvPr id="4" name="Slide Number Placeholder 3"/>
          <p:cNvSpPr>
            <a:spLocks noGrp="1"/>
          </p:cNvSpPr>
          <p:nvPr>
            <p:ph type="sldNum" sz="quarter" idx="10"/>
          </p:nvPr>
        </p:nvSpPr>
        <p:spPr/>
        <p:txBody>
          <a:bodyPr/>
          <a:lstStyle/>
          <a:p>
            <a:fld id="{04EBF78F-8A5D-4E5A-B79D-750FD5631268}" type="slidenum">
              <a:rPr lang="en-AU" smtClean="0"/>
              <a:t>16</a:t>
            </a:fld>
            <a:endParaRPr lang="en-AU"/>
          </a:p>
        </p:txBody>
      </p:sp>
    </p:spTree>
    <p:extLst>
      <p:ext uri="{BB962C8B-B14F-4D97-AF65-F5344CB8AC3E}">
        <p14:creationId xmlns:p14="http://schemas.microsoft.com/office/powerpoint/2010/main" val="402778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Assistance provided table is more positive</a:t>
            </a:r>
            <a:r>
              <a:rPr lang="en-AU" baseline="0" dirty="0" smtClean="0"/>
              <a:t> than just outlining </a:t>
            </a:r>
            <a:r>
              <a:rPr lang="en-AU" baseline="0" dirty="0" err="1" smtClean="0"/>
              <a:t>deficets</a:t>
            </a:r>
            <a:r>
              <a:rPr lang="en-AU" baseline="0" dirty="0" smtClean="0"/>
              <a:t> or challenges.</a:t>
            </a:r>
            <a:endParaRPr lang="en-AU" dirty="0"/>
          </a:p>
        </p:txBody>
      </p:sp>
      <p:sp>
        <p:nvSpPr>
          <p:cNvPr id="4" name="Slide Number Placeholder 3"/>
          <p:cNvSpPr>
            <a:spLocks noGrp="1"/>
          </p:cNvSpPr>
          <p:nvPr>
            <p:ph type="sldNum" sz="quarter" idx="10"/>
          </p:nvPr>
        </p:nvSpPr>
        <p:spPr/>
        <p:txBody>
          <a:bodyPr/>
          <a:lstStyle/>
          <a:p>
            <a:fld id="{04EBF78F-8A5D-4E5A-B79D-750FD5631268}" type="slidenum">
              <a:rPr lang="en-AU" smtClean="0"/>
              <a:t>24</a:t>
            </a:fld>
            <a:endParaRPr lang="en-AU"/>
          </a:p>
        </p:txBody>
      </p:sp>
    </p:spTree>
    <p:extLst>
      <p:ext uri="{BB962C8B-B14F-4D97-AF65-F5344CB8AC3E}">
        <p14:creationId xmlns:p14="http://schemas.microsoft.com/office/powerpoint/2010/main" val="301960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Titles and roles change –</a:t>
            </a:r>
            <a:r>
              <a:rPr lang="en-AU" baseline="0" dirty="0" smtClean="0"/>
              <a:t> said this</a:t>
            </a:r>
          </a:p>
          <a:p>
            <a:r>
              <a:rPr lang="en-AU" baseline="0" dirty="0" smtClean="0"/>
              <a:t>Find one or 2wo go to people</a:t>
            </a:r>
            <a:endParaRPr lang="en-AU" dirty="0"/>
          </a:p>
        </p:txBody>
      </p:sp>
      <p:sp>
        <p:nvSpPr>
          <p:cNvPr id="4" name="Slide Number Placeholder 3"/>
          <p:cNvSpPr>
            <a:spLocks noGrp="1"/>
          </p:cNvSpPr>
          <p:nvPr>
            <p:ph type="sldNum" sz="quarter" idx="10"/>
          </p:nvPr>
        </p:nvSpPr>
        <p:spPr/>
        <p:txBody>
          <a:bodyPr/>
          <a:lstStyle/>
          <a:p>
            <a:fld id="{04EBF78F-8A5D-4E5A-B79D-750FD5631268}" type="slidenum">
              <a:rPr lang="en-AU" smtClean="0"/>
              <a:t>26</a:t>
            </a:fld>
            <a:endParaRPr lang="en-AU"/>
          </a:p>
        </p:txBody>
      </p:sp>
    </p:spTree>
    <p:extLst>
      <p:ext uri="{BB962C8B-B14F-4D97-AF65-F5344CB8AC3E}">
        <p14:creationId xmlns:p14="http://schemas.microsoft.com/office/powerpoint/2010/main" val="119094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Aware this is a big</a:t>
            </a:r>
            <a:r>
              <a:rPr lang="en-AU" baseline="0" dirty="0" smtClean="0"/>
              <a:t> </a:t>
            </a:r>
            <a:r>
              <a:rPr lang="en-AU" baseline="0" dirty="0" err="1" smtClean="0"/>
              <a:t>big</a:t>
            </a:r>
            <a:r>
              <a:rPr lang="en-AU" baseline="0" dirty="0" smtClean="0"/>
              <a:t> </a:t>
            </a:r>
            <a:r>
              <a:rPr lang="en-AU" baseline="0" dirty="0" err="1" smtClean="0"/>
              <a:t>big</a:t>
            </a:r>
            <a:r>
              <a:rPr lang="en-AU" baseline="0" dirty="0" smtClean="0"/>
              <a:t> area.  Gave information for context and useful tips</a:t>
            </a:r>
            <a:endParaRPr lang="en-AU" dirty="0"/>
          </a:p>
        </p:txBody>
      </p:sp>
      <p:sp>
        <p:nvSpPr>
          <p:cNvPr id="4" name="Slide Number Placeholder 3"/>
          <p:cNvSpPr>
            <a:spLocks noGrp="1"/>
          </p:cNvSpPr>
          <p:nvPr>
            <p:ph type="sldNum" sz="quarter" idx="10"/>
          </p:nvPr>
        </p:nvSpPr>
        <p:spPr/>
        <p:txBody>
          <a:bodyPr/>
          <a:lstStyle/>
          <a:p>
            <a:fld id="{04EBF78F-8A5D-4E5A-B79D-750FD5631268}" type="slidenum">
              <a:rPr lang="en-AU" smtClean="0"/>
              <a:t>27</a:t>
            </a:fld>
            <a:endParaRPr lang="en-AU"/>
          </a:p>
        </p:txBody>
      </p:sp>
    </p:spTree>
    <p:extLst>
      <p:ext uri="{BB962C8B-B14F-4D97-AF65-F5344CB8AC3E}">
        <p14:creationId xmlns:p14="http://schemas.microsoft.com/office/powerpoint/2010/main" val="310054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2E1521B-70DD-45F2-AD7A-45F68C896A00}" type="datetime1">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226147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D401ADB-81D8-46D0-886A-322E726E46EE}" type="datetime1">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227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1ECBEF0-9EDA-4055-B472-AA7F6BE063D8}" type="datetime1">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107736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837B59A-DFB9-4C52-B138-7582EC078759}" type="datetime1">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200572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B1438B-2B01-43A5-9966-B95078B1CA4B}" type="datetime1">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158457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B26B5D5-B798-4995-B618-BA5111FFB261}" type="datetime1">
              <a:rPr lang="en-AU" smtClean="0"/>
              <a:t>23/06/2015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3926086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BA516375-A21F-4428-A35F-36BBC36D2FDA}" type="datetime1">
              <a:rPr lang="en-AU" smtClean="0"/>
              <a:t>23/06/2015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7368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189AC62-DFF1-4144-B824-507318EC1E8A}" type="datetime1">
              <a:rPr lang="en-AU" smtClean="0"/>
              <a:t>23/06/2015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8058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326DD-0EBF-443C-B2F5-3E37EB71E97B}" type="datetime1">
              <a:rPr lang="en-AU" smtClean="0"/>
              <a:t>23/06/2015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174271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CFCDC-7C3A-46F4-A37E-6A5B15DF56B0}" type="datetime1">
              <a:rPr lang="en-AU" smtClean="0"/>
              <a:t>23/06/2015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317748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AD35C-C6C2-4DA2-88C2-37E73DDA40B5}" type="datetime1">
              <a:rPr lang="en-AU" smtClean="0"/>
              <a:t>23/06/2015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04CF086-2034-453A-A887-65B0A01F2577}" type="slidenum">
              <a:rPr lang="en-AU" smtClean="0"/>
              <a:t>‹#›</a:t>
            </a:fld>
            <a:endParaRPr lang="en-AU"/>
          </a:p>
        </p:txBody>
      </p:sp>
    </p:spTree>
    <p:extLst>
      <p:ext uri="{BB962C8B-B14F-4D97-AF65-F5344CB8AC3E}">
        <p14:creationId xmlns:p14="http://schemas.microsoft.com/office/powerpoint/2010/main" val="255224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80FE9-42C7-4C0A-AE06-F209D09E9C24}" type="datetime1">
              <a:rPr lang="en-AU" smtClean="0"/>
              <a:t>23/06/2015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CF086-2034-453A-A887-65B0A01F2577}" type="slidenum">
              <a:rPr lang="en-AU" smtClean="0"/>
              <a:t>‹#›</a:t>
            </a:fld>
            <a:endParaRPr lang="en-AU"/>
          </a:p>
        </p:txBody>
      </p:sp>
    </p:spTree>
    <p:extLst>
      <p:ext uri="{BB962C8B-B14F-4D97-AF65-F5344CB8AC3E}">
        <p14:creationId xmlns:p14="http://schemas.microsoft.com/office/powerpoint/2010/main" val="1139722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ne.Hawkeswood@utas.edu.au"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www.adcet.edu.au/autism-transitio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24137" cy="1325563"/>
          </a:xfrm>
        </p:spPr>
        <p:txBody>
          <a:bodyPr>
            <a:normAutofit/>
          </a:bodyPr>
          <a:lstStyle/>
          <a:p>
            <a:r>
              <a:rPr lang="en-AU" dirty="0" smtClean="0"/>
              <a:t>Welcome to today’s webinar.  </a:t>
            </a:r>
            <a:br>
              <a:rPr lang="en-AU" dirty="0" smtClean="0"/>
            </a:br>
            <a:r>
              <a:rPr lang="en-AU" dirty="0" smtClean="0"/>
              <a:t>We will be with you shortly…..</a:t>
            </a:r>
            <a:endParaRPr lang="en-AU" dirty="0"/>
          </a:p>
        </p:txBody>
      </p:sp>
      <p:sp>
        <p:nvSpPr>
          <p:cNvPr id="3" name="Content Placeholder 2"/>
          <p:cNvSpPr>
            <a:spLocks noGrp="1"/>
          </p:cNvSpPr>
          <p:nvPr>
            <p:ph sz="half" idx="1"/>
          </p:nvPr>
        </p:nvSpPr>
        <p:spPr>
          <a:xfrm>
            <a:off x="393184" y="2069629"/>
            <a:ext cx="3111073" cy="4403504"/>
          </a:xfrm>
          <a:noFill/>
          <a:ln w="12700">
            <a:noFill/>
          </a:ln>
        </p:spPr>
        <p:txBody>
          <a:bodyPr>
            <a:normAutofit fontScale="55000" lnSpcReduction="20000"/>
          </a:bodyPr>
          <a:lstStyle/>
          <a:p>
            <a:pPr marL="0" indent="0">
              <a:buNone/>
            </a:pPr>
            <a:endParaRPr lang="en-AU" dirty="0"/>
          </a:p>
          <a:p>
            <a:r>
              <a:rPr lang="en-AU" dirty="0" smtClean="0"/>
              <a:t>Your </a:t>
            </a:r>
            <a:r>
              <a:rPr lang="en-AU" dirty="0"/>
              <a:t>microphone has been muted, but we still want to hear </a:t>
            </a:r>
            <a:r>
              <a:rPr lang="en-AU" dirty="0" smtClean="0"/>
              <a:t>from </a:t>
            </a:r>
            <a:r>
              <a:rPr lang="en-AU" dirty="0"/>
              <a:t>you, so, please add questions/ comments into the  question pod throughout the presentation.  </a:t>
            </a:r>
            <a:endParaRPr lang="en-AU" dirty="0" smtClean="0"/>
          </a:p>
          <a:p>
            <a:pPr marL="0" indent="0">
              <a:buNone/>
            </a:pPr>
            <a:endParaRPr lang="en-AU" dirty="0"/>
          </a:p>
          <a:p>
            <a:r>
              <a:rPr lang="en-AU" dirty="0" smtClean="0"/>
              <a:t>The </a:t>
            </a:r>
            <a:r>
              <a:rPr lang="en-AU" dirty="0"/>
              <a:t>presentation will be live captioned and recorded so you can watch the presentation later on ADCET. </a:t>
            </a:r>
            <a:r>
              <a:rPr lang="en-AU" dirty="0" smtClean="0"/>
              <a:t> </a:t>
            </a:r>
          </a:p>
          <a:p>
            <a:pPr marL="0" indent="0">
              <a:buNone/>
            </a:pPr>
            <a:endParaRPr lang="en-AU" dirty="0" smtClean="0"/>
          </a:p>
          <a:p>
            <a:r>
              <a:rPr lang="en-AU" dirty="0" smtClean="0"/>
              <a:t>If you require live captions check that this function is working.  Images to the right indicate Layout options.  If you have any problems please email </a:t>
            </a:r>
            <a:r>
              <a:rPr lang="en-AU" dirty="0" smtClean="0">
                <a:hlinkClick r:id="rId3"/>
              </a:rPr>
              <a:t>jane.Hawkeswood@utas.edu.au</a:t>
            </a:r>
            <a:r>
              <a:rPr lang="en-AU" dirty="0" smtClean="0"/>
              <a:t> </a:t>
            </a:r>
          </a:p>
          <a:p>
            <a:pPr marL="0" indent="0">
              <a:buNone/>
            </a:pPr>
            <a:r>
              <a:rPr lang="en-AU" dirty="0"/>
              <a:t/>
            </a:r>
            <a:br>
              <a:rPr lang="en-AU" dirty="0"/>
            </a:br>
            <a:endParaRPr lang="en-AU" dirty="0"/>
          </a:p>
        </p:txBody>
      </p:sp>
      <p:sp>
        <p:nvSpPr>
          <p:cNvPr id="4" name="Content Placeholder 3"/>
          <p:cNvSpPr>
            <a:spLocks noGrp="1"/>
          </p:cNvSpPr>
          <p:nvPr>
            <p:ph sz="half" idx="2"/>
          </p:nvPr>
        </p:nvSpPr>
        <p:spPr>
          <a:xfrm>
            <a:off x="8533736" y="3416286"/>
            <a:ext cx="9141055" cy="4476676"/>
          </a:xfrm>
        </p:spPr>
        <p:txBody>
          <a:bodyPr>
            <a:normAutofit fontScale="55000" lnSpcReduction="20000"/>
          </a:bodyPr>
          <a:lstStyle/>
          <a:p>
            <a:pPr marL="0" indent="0">
              <a:buNone/>
            </a:pPr>
            <a:endParaRPr lang="en-AU" dirty="0" smtClean="0"/>
          </a:p>
          <a:p>
            <a:pPr marL="0" indent="0">
              <a:buNone/>
            </a:pPr>
            <a:endParaRPr lang="en-AU" dirty="0"/>
          </a:p>
        </p:txBody>
      </p:sp>
      <p:sp>
        <p:nvSpPr>
          <p:cNvPr id="5" name="Slide Number Placeholder 4"/>
          <p:cNvSpPr>
            <a:spLocks noGrp="1"/>
          </p:cNvSpPr>
          <p:nvPr>
            <p:ph type="sldNum" sz="quarter" idx="12"/>
          </p:nvPr>
        </p:nvSpPr>
        <p:spPr/>
        <p:txBody>
          <a:bodyPr/>
          <a:lstStyle/>
          <a:p>
            <a:fld id="{F04CF086-2034-453A-A887-65B0A01F2577}" type="slidenum">
              <a:rPr lang="en-AU" smtClean="0"/>
              <a:t>1</a:t>
            </a:fld>
            <a:endParaRPr lang="en-AU"/>
          </a:p>
        </p:txBody>
      </p:sp>
      <p:grpSp>
        <p:nvGrpSpPr>
          <p:cNvPr id="6" name="Group 5"/>
          <p:cNvGrpSpPr>
            <a:grpSpLocks/>
          </p:cNvGrpSpPr>
          <p:nvPr/>
        </p:nvGrpSpPr>
        <p:grpSpPr bwMode="auto">
          <a:xfrm>
            <a:off x="8870341" y="123854"/>
            <a:ext cx="3146729" cy="2269489"/>
            <a:chOff x="0" y="1498"/>
            <a:chExt cx="16838" cy="10397"/>
          </a:xfrm>
        </p:grpSpPr>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98"/>
              <a:ext cx="16838" cy="103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a:grpSpLocks/>
            </p:cNvGrpSpPr>
            <p:nvPr/>
          </p:nvGrpSpPr>
          <p:grpSpPr bwMode="auto">
            <a:xfrm>
              <a:off x="16795" y="3303"/>
              <a:ext cx="2" cy="7109"/>
              <a:chOff x="16795" y="3303"/>
              <a:chExt cx="2" cy="7109"/>
            </a:xfrm>
          </p:grpSpPr>
          <p:sp>
            <p:nvSpPr>
              <p:cNvPr id="9" name="Freeform 8"/>
              <p:cNvSpPr>
                <a:spLocks/>
              </p:cNvSpPr>
              <p:nvPr/>
            </p:nvSpPr>
            <p:spPr bwMode="auto">
              <a:xfrm>
                <a:off x="16795" y="3303"/>
                <a:ext cx="2" cy="7109"/>
              </a:xfrm>
              <a:custGeom>
                <a:avLst/>
                <a:gdLst>
                  <a:gd name="T0" fmla="+- 0 10412 3303"/>
                  <a:gd name="T1" fmla="*/ 10412 h 7109"/>
                  <a:gd name="T2" fmla="+- 0 3303 3303"/>
                  <a:gd name="T3" fmla="*/ 3303 h 7109"/>
                </a:gdLst>
                <a:ahLst/>
                <a:cxnLst>
                  <a:cxn ang="0">
                    <a:pos x="0" y="T1"/>
                  </a:cxn>
                  <a:cxn ang="0">
                    <a:pos x="0" y="T3"/>
                  </a:cxn>
                </a:cxnLst>
                <a:rect l="0" t="0" r="r" b="b"/>
                <a:pathLst>
                  <a:path h="7109">
                    <a:moveTo>
                      <a:pt x="0" y="7109"/>
                    </a:moveTo>
                    <a:lnTo>
                      <a:pt x="0" y="0"/>
                    </a:lnTo>
                  </a:path>
                </a:pathLst>
              </a:custGeom>
              <a:noFill/>
              <a:ln w="9123">
                <a:solidFill>
                  <a:srgbClr val="AC7434"/>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pic>
        <p:nvPicPr>
          <p:cNvPr id="10" name="Picture 9"/>
          <p:cNvPicPr>
            <a:picLocks noChangeAspect="1"/>
          </p:cNvPicPr>
          <p:nvPr/>
        </p:nvPicPr>
        <p:blipFill rotWithShape="1">
          <a:blip r:embed="rId5"/>
          <a:srcRect l="1890" t="466" b="1"/>
          <a:stretch/>
        </p:blipFill>
        <p:spPr>
          <a:xfrm>
            <a:off x="3594561" y="2540291"/>
            <a:ext cx="8597439" cy="4180921"/>
          </a:xfrm>
          <a:prstGeom prst="rect">
            <a:avLst/>
          </a:prstGeom>
        </p:spPr>
      </p:pic>
    </p:spTree>
    <p:extLst>
      <p:ext uri="{BB962C8B-B14F-4D97-AF65-F5344CB8AC3E}">
        <p14:creationId xmlns:p14="http://schemas.microsoft.com/office/powerpoint/2010/main" val="795770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grpSp>
        <p:nvGrpSpPr>
          <p:cNvPr id="4" name="Group 3"/>
          <p:cNvGrpSpPr>
            <a:grpSpLocks/>
          </p:cNvGrpSpPr>
          <p:nvPr/>
        </p:nvGrpSpPr>
        <p:grpSpPr bwMode="auto">
          <a:xfrm>
            <a:off x="749935" y="127953"/>
            <a:ext cx="10692130" cy="6602095"/>
            <a:chOff x="0" y="1498"/>
            <a:chExt cx="16838" cy="10397"/>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
              <a:ext cx="16838" cy="103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16795" y="3303"/>
              <a:ext cx="2" cy="7109"/>
              <a:chOff x="16795" y="3303"/>
              <a:chExt cx="2" cy="7109"/>
            </a:xfrm>
          </p:grpSpPr>
          <p:sp>
            <p:nvSpPr>
              <p:cNvPr id="7" name="Freeform 6"/>
              <p:cNvSpPr>
                <a:spLocks/>
              </p:cNvSpPr>
              <p:nvPr/>
            </p:nvSpPr>
            <p:spPr bwMode="auto">
              <a:xfrm>
                <a:off x="16795" y="3303"/>
                <a:ext cx="2" cy="7109"/>
              </a:xfrm>
              <a:custGeom>
                <a:avLst/>
                <a:gdLst>
                  <a:gd name="T0" fmla="+- 0 10412 3303"/>
                  <a:gd name="T1" fmla="*/ 10412 h 7109"/>
                  <a:gd name="T2" fmla="+- 0 3303 3303"/>
                  <a:gd name="T3" fmla="*/ 3303 h 7109"/>
                </a:gdLst>
                <a:ahLst/>
                <a:cxnLst>
                  <a:cxn ang="0">
                    <a:pos x="0" y="T1"/>
                  </a:cxn>
                  <a:cxn ang="0">
                    <a:pos x="0" y="T3"/>
                  </a:cxn>
                </a:cxnLst>
                <a:rect l="0" t="0" r="r" b="b"/>
                <a:pathLst>
                  <a:path h="7109">
                    <a:moveTo>
                      <a:pt x="0" y="7109"/>
                    </a:moveTo>
                    <a:lnTo>
                      <a:pt x="0" y="0"/>
                    </a:lnTo>
                  </a:path>
                </a:pathLst>
              </a:custGeom>
              <a:noFill/>
              <a:ln w="9123">
                <a:solidFill>
                  <a:srgbClr val="AC7434"/>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sp>
        <p:nvSpPr>
          <p:cNvPr id="8" name="Slide Number Placeholder 7"/>
          <p:cNvSpPr>
            <a:spLocks noGrp="1"/>
          </p:cNvSpPr>
          <p:nvPr>
            <p:ph type="sldNum" sz="quarter" idx="12"/>
          </p:nvPr>
        </p:nvSpPr>
        <p:spPr/>
        <p:txBody>
          <a:bodyPr/>
          <a:lstStyle/>
          <a:p>
            <a:fld id="{F04CF086-2034-453A-A887-65B0A01F2577}" type="slidenum">
              <a:rPr lang="en-AU" smtClean="0"/>
              <a:t>10</a:t>
            </a:fld>
            <a:endParaRPr lang="en-AU"/>
          </a:p>
        </p:txBody>
      </p:sp>
    </p:spTree>
    <p:extLst>
      <p:ext uri="{BB962C8B-B14F-4D97-AF65-F5344CB8AC3E}">
        <p14:creationId xmlns:p14="http://schemas.microsoft.com/office/powerpoint/2010/main" val="1492883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651625" y="210293"/>
            <a:ext cx="5540375" cy="6119650"/>
          </a:xfrm>
        </p:spPr>
        <p:txBody>
          <a:bodyPr>
            <a:normAutofit/>
          </a:bodyPr>
          <a:lstStyle/>
          <a:p>
            <a:pPr marL="0" indent="0">
              <a:buNone/>
            </a:pPr>
            <a:r>
              <a:rPr lang="en-AU" sz="3000" dirty="0"/>
              <a:t>This booklet aims to </a:t>
            </a:r>
            <a:r>
              <a:rPr lang="en-AU" sz="3000" dirty="0" smtClean="0"/>
              <a:t>increase </a:t>
            </a:r>
            <a:r>
              <a:rPr lang="en-AU" sz="3200" b="1" dirty="0">
                <a:solidFill>
                  <a:srgbClr val="FF9900"/>
                </a:solidFill>
              </a:rPr>
              <a:t>self-determination </a:t>
            </a:r>
            <a:r>
              <a:rPr lang="en-AU" sz="3000" dirty="0"/>
              <a:t>by assisting students </a:t>
            </a:r>
            <a:endParaRPr lang="en-AU" sz="3000" dirty="0" smtClean="0"/>
          </a:p>
          <a:p>
            <a:r>
              <a:rPr lang="en-AU" sz="3000" dirty="0" smtClean="0"/>
              <a:t>better </a:t>
            </a:r>
            <a:r>
              <a:rPr lang="en-AU" sz="3000" dirty="0"/>
              <a:t>understand their </a:t>
            </a:r>
            <a:r>
              <a:rPr lang="en-AU" sz="3000" dirty="0" smtClean="0"/>
              <a:t>context</a:t>
            </a:r>
          </a:p>
          <a:p>
            <a:pPr marL="0" indent="0">
              <a:buNone/>
            </a:pPr>
            <a:endParaRPr lang="en-AU" sz="3000" dirty="0" smtClean="0"/>
          </a:p>
          <a:p>
            <a:r>
              <a:rPr lang="en-AU" sz="3000" dirty="0" smtClean="0"/>
              <a:t>identify </a:t>
            </a:r>
            <a:r>
              <a:rPr lang="en-AU" sz="3000" dirty="0"/>
              <a:t>when and what supports could be </a:t>
            </a:r>
            <a:r>
              <a:rPr lang="en-AU" sz="3000" dirty="0" smtClean="0"/>
              <a:t>helpful</a:t>
            </a:r>
          </a:p>
          <a:p>
            <a:endParaRPr lang="en-AU" sz="3000" dirty="0" smtClean="0"/>
          </a:p>
          <a:p>
            <a:r>
              <a:rPr lang="en-AU" sz="3000" dirty="0" smtClean="0"/>
              <a:t>and </a:t>
            </a:r>
            <a:r>
              <a:rPr lang="en-AU" sz="3000" dirty="0"/>
              <a:t>encouraging </a:t>
            </a:r>
            <a:r>
              <a:rPr lang="en-AU" sz="3000" dirty="0" smtClean="0"/>
              <a:t>them to </a:t>
            </a:r>
            <a:r>
              <a:rPr lang="en-AU" sz="3000" dirty="0"/>
              <a:t>seek additional support when necessary. </a:t>
            </a:r>
          </a:p>
          <a:p>
            <a:endParaRPr lang="en-AU" dirty="0"/>
          </a:p>
        </p:txBody>
      </p:sp>
      <p:grpSp>
        <p:nvGrpSpPr>
          <p:cNvPr id="4" name="Group 2" title="&quot;&quot;"/>
          <p:cNvGrpSpPr>
            <a:grpSpLocks/>
          </p:cNvGrpSpPr>
          <p:nvPr/>
        </p:nvGrpSpPr>
        <p:grpSpPr bwMode="auto">
          <a:xfrm>
            <a:off x="0" y="193391"/>
            <a:ext cx="6271260" cy="5849269"/>
            <a:chOff x="6127" y="788"/>
            <a:chExt cx="10330" cy="1033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6127" y="788"/>
              <a:ext cx="10330" cy="10330"/>
              <a:chOff x="6127" y="788"/>
              <a:chExt cx="10330" cy="10330"/>
            </a:xfrm>
          </p:grpSpPr>
          <p:sp>
            <p:nvSpPr>
              <p:cNvPr id="8"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6" name="Group 6"/>
            <p:cNvGrpSpPr>
              <a:grpSpLocks/>
            </p:cNvGrpSpPr>
            <p:nvPr/>
          </p:nvGrpSpPr>
          <p:grpSpPr bwMode="auto">
            <a:xfrm>
              <a:off x="6153" y="815"/>
              <a:ext cx="10276" cy="10276"/>
              <a:chOff x="6153" y="815"/>
              <a:chExt cx="10276" cy="10276"/>
            </a:xfrm>
          </p:grpSpPr>
          <p:sp>
            <p:nvSpPr>
              <p:cNvPr id="7"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2" name="Slide Number Placeholder 1"/>
          <p:cNvSpPr>
            <a:spLocks noGrp="1"/>
          </p:cNvSpPr>
          <p:nvPr>
            <p:ph type="sldNum" sz="quarter" idx="12"/>
          </p:nvPr>
        </p:nvSpPr>
        <p:spPr/>
        <p:txBody>
          <a:bodyPr/>
          <a:lstStyle/>
          <a:p>
            <a:fld id="{F04CF086-2034-453A-A887-65B0A01F2577}" type="slidenum">
              <a:rPr lang="en-AU" smtClean="0"/>
              <a:t>11</a:t>
            </a:fld>
            <a:endParaRPr lang="en-AU"/>
          </a:p>
        </p:txBody>
      </p:sp>
    </p:spTree>
    <p:extLst>
      <p:ext uri="{BB962C8B-B14F-4D97-AF65-F5344CB8AC3E}">
        <p14:creationId xmlns:p14="http://schemas.microsoft.com/office/powerpoint/2010/main" val="1679007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3929063" cy="6858000"/>
            <a:chOff x="0" y="765"/>
            <a:chExt cx="5907" cy="10375"/>
          </a:xfrm>
        </p:grpSpPr>
        <p:grpSp>
          <p:nvGrpSpPr>
            <p:cNvPr id="3" name="Group 2"/>
            <p:cNvGrpSpPr>
              <a:grpSpLocks/>
            </p:cNvGrpSpPr>
            <p:nvPr/>
          </p:nvGrpSpPr>
          <p:grpSpPr bwMode="auto">
            <a:xfrm>
              <a:off x="0" y="765"/>
              <a:ext cx="5907" cy="10375"/>
              <a:chOff x="0" y="765"/>
              <a:chExt cx="5907" cy="10375"/>
            </a:xfrm>
          </p:grpSpPr>
          <p:sp>
            <p:nvSpPr>
              <p:cNvPr id="4" name="Freeform 3"/>
              <p:cNvSpPr>
                <a:spLocks/>
              </p:cNvSpPr>
              <p:nvPr/>
            </p:nvSpPr>
            <p:spPr bwMode="auto">
              <a:xfrm>
                <a:off x="0" y="765"/>
                <a:ext cx="5907" cy="10375"/>
              </a:xfrm>
              <a:custGeom>
                <a:avLst/>
                <a:gdLst>
                  <a:gd name="T0" fmla="*/ 720 w 5907"/>
                  <a:gd name="T1" fmla="+- 0 765 765"/>
                  <a:gd name="T2" fmla="*/ 765 h 10375"/>
                  <a:gd name="T3" fmla="*/ 295 w 5907"/>
                  <a:gd name="T4" fmla="+- 0 783 765"/>
                  <a:gd name="T5" fmla="*/ 783 h 10375"/>
                  <a:gd name="T6" fmla="*/ 0 w 5907"/>
                  <a:gd name="T7" fmla="+- 0 819 765"/>
                  <a:gd name="T8" fmla="*/ 819 h 10375"/>
                  <a:gd name="T9" fmla="*/ 0 w 5907"/>
                  <a:gd name="T10" fmla="+- 0 11087 765"/>
                  <a:gd name="T11" fmla="*/ 11087 h 10375"/>
                  <a:gd name="T12" fmla="*/ 295 w 5907"/>
                  <a:gd name="T13" fmla="+- 0 11123 765"/>
                  <a:gd name="T14" fmla="*/ 11123 h 10375"/>
                  <a:gd name="T15" fmla="*/ 720 w 5907"/>
                  <a:gd name="T16" fmla="+- 0 11140 765"/>
                  <a:gd name="T17" fmla="*/ 11140 h 10375"/>
                  <a:gd name="T18" fmla="*/ 1145 w 5907"/>
                  <a:gd name="T19" fmla="+- 0 11123 765"/>
                  <a:gd name="T20" fmla="*/ 11123 h 10375"/>
                  <a:gd name="T21" fmla="*/ 1561 w 5907"/>
                  <a:gd name="T22" fmla="+- 0 11072 765"/>
                  <a:gd name="T23" fmla="*/ 11072 h 10375"/>
                  <a:gd name="T24" fmla="*/ 1967 w 5907"/>
                  <a:gd name="T25" fmla="+- 0 10989 765"/>
                  <a:gd name="T26" fmla="*/ 10989 h 10375"/>
                  <a:gd name="T27" fmla="*/ 2360 w 5907"/>
                  <a:gd name="T28" fmla="+- 0 10876 765"/>
                  <a:gd name="T29" fmla="*/ 10876 h 10375"/>
                  <a:gd name="T30" fmla="*/ 2739 w 5907"/>
                  <a:gd name="T31" fmla="+- 0 10732 765"/>
                  <a:gd name="T32" fmla="*/ 10732 h 10375"/>
                  <a:gd name="T33" fmla="*/ 3104 w 5907"/>
                  <a:gd name="T34" fmla="+- 0 10561 765"/>
                  <a:gd name="T35" fmla="*/ 10561 h 10375"/>
                  <a:gd name="T36" fmla="*/ 3452 w 5907"/>
                  <a:gd name="T37" fmla="+- 0 10363 765"/>
                  <a:gd name="T38" fmla="*/ 10363 h 10375"/>
                  <a:gd name="T39" fmla="*/ 3784 w 5907"/>
                  <a:gd name="T40" fmla="+- 0 10139 765"/>
                  <a:gd name="T41" fmla="*/ 10139 h 10375"/>
                  <a:gd name="T42" fmla="*/ 4096 w 5907"/>
                  <a:gd name="T43" fmla="+- 0 9891 765"/>
                  <a:gd name="T44" fmla="*/ 9891 h 10375"/>
                  <a:gd name="T45" fmla="*/ 4388 w 5907"/>
                  <a:gd name="T46" fmla="+- 0 9621 765"/>
                  <a:gd name="T47" fmla="*/ 9621 h 10375"/>
                  <a:gd name="T48" fmla="*/ 4659 w 5907"/>
                  <a:gd name="T49" fmla="+- 0 9329 765"/>
                  <a:gd name="T50" fmla="*/ 9329 h 10375"/>
                  <a:gd name="T51" fmla="*/ 4906 w 5907"/>
                  <a:gd name="T52" fmla="+- 0 9016 765"/>
                  <a:gd name="T53" fmla="*/ 9016 h 10375"/>
                  <a:gd name="T54" fmla="*/ 5130 w 5907"/>
                  <a:gd name="T55" fmla="+- 0 8685 765"/>
                  <a:gd name="T56" fmla="*/ 8685 h 10375"/>
                  <a:gd name="T57" fmla="*/ 5328 w 5907"/>
                  <a:gd name="T58" fmla="+- 0 8337 765"/>
                  <a:gd name="T59" fmla="*/ 8337 h 10375"/>
                  <a:gd name="T60" fmla="*/ 5500 w 5907"/>
                  <a:gd name="T61" fmla="+- 0 7972 765"/>
                  <a:gd name="T62" fmla="*/ 7972 h 10375"/>
                  <a:gd name="T63" fmla="*/ 5643 w 5907"/>
                  <a:gd name="T64" fmla="+- 0 7592 765"/>
                  <a:gd name="T65" fmla="*/ 7592 h 10375"/>
                  <a:gd name="T66" fmla="*/ 5757 w 5907"/>
                  <a:gd name="T67" fmla="+- 0 7199 765"/>
                  <a:gd name="T68" fmla="*/ 7199 h 10375"/>
                  <a:gd name="T69" fmla="*/ 5839 w 5907"/>
                  <a:gd name="T70" fmla="+- 0 6794 765"/>
                  <a:gd name="T71" fmla="*/ 6794 h 10375"/>
                  <a:gd name="T72" fmla="*/ 5890 w 5907"/>
                  <a:gd name="T73" fmla="+- 0 6378 765"/>
                  <a:gd name="T74" fmla="*/ 6378 h 10375"/>
                  <a:gd name="T75" fmla="*/ 5907 w 5907"/>
                  <a:gd name="T76" fmla="+- 0 5953 765"/>
                  <a:gd name="T77" fmla="*/ 5953 h 10375"/>
                  <a:gd name="T78" fmla="*/ 5890 w 5907"/>
                  <a:gd name="T79" fmla="+- 0 5527 765"/>
                  <a:gd name="T80" fmla="*/ 5527 h 10375"/>
                  <a:gd name="T81" fmla="*/ 5839 w 5907"/>
                  <a:gd name="T82" fmla="+- 0 5111 765"/>
                  <a:gd name="T83" fmla="*/ 5111 h 10375"/>
                  <a:gd name="T84" fmla="*/ 5757 w 5907"/>
                  <a:gd name="T85" fmla="+- 0 4706 765"/>
                  <a:gd name="T86" fmla="*/ 4706 h 10375"/>
                  <a:gd name="T87" fmla="*/ 5643 w 5907"/>
                  <a:gd name="T88" fmla="+- 0 4313 765"/>
                  <a:gd name="T89" fmla="*/ 4313 h 10375"/>
                  <a:gd name="T90" fmla="*/ 5500 w 5907"/>
                  <a:gd name="T91" fmla="+- 0 3934 765"/>
                  <a:gd name="T92" fmla="*/ 3934 h 10375"/>
                  <a:gd name="T93" fmla="*/ 5328 w 5907"/>
                  <a:gd name="T94" fmla="+- 0 3569 765"/>
                  <a:gd name="T95" fmla="*/ 3569 h 10375"/>
                  <a:gd name="T96" fmla="*/ 5130 w 5907"/>
                  <a:gd name="T97" fmla="+- 0 3220 765"/>
                  <a:gd name="T98" fmla="*/ 3220 h 10375"/>
                  <a:gd name="T99" fmla="*/ 4906 w 5907"/>
                  <a:gd name="T100" fmla="+- 0 2889 765"/>
                  <a:gd name="T101" fmla="*/ 2889 h 10375"/>
                  <a:gd name="T102" fmla="*/ 4659 w 5907"/>
                  <a:gd name="T103" fmla="+- 0 2577 765"/>
                  <a:gd name="T104" fmla="*/ 2577 h 10375"/>
                  <a:gd name="T105" fmla="*/ 4388 w 5907"/>
                  <a:gd name="T106" fmla="+- 0 2285 765"/>
                  <a:gd name="T107" fmla="*/ 2285 h 10375"/>
                  <a:gd name="T108" fmla="*/ 4096 w 5907"/>
                  <a:gd name="T109" fmla="+- 0 2014 765"/>
                  <a:gd name="T110" fmla="*/ 2014 h 10375"/>
                  <a:gd name="T111" fmla="*/ 3784 w 5907"/>
                  <a:gd name="T112" fmla="+- 0 1766 765"/>
                  <a:gd name="T113" fmla="*/ 1766 h 10375"/>
                  <a:gd name="T114" fmla="*/ 3452 w 5907"/>
                  <a:gd name="T115" fmla="+- 0 1543 765"/>
                  <a:gd name="T116" fmla="*/ 1543 h 10375"/>
                  <a:gd name="T117" fmla="*/ 3104 w 5907"/>
                  <a:gd name="T118" fmla="+- 0 1344 765"/>
                  <a:gd name="T119" fmla="*/ 1344 h 10375"/>
                  <a:gd name="T120" fmla="*/ 2739 w 5907"/>
                  <a:gd name="T121" fmla="+- 0 1173 765"/>
                  <a:gd name="T122" fmla="*/ 1173 h 10375"/>
                  <a:gd name="T123" fmla="*/ 2360 w 5907"/>
                  <a:gd name="T124" fmla="+- 0 1030 765"/>
                  <a:gd name="T125" fmla="*/ 1030 h 10375"/>
                  <a:gd name="T126" fmla="*/ 1967 w 5907"/>
                  <a:gd name="T127" fmla="+- 0 916 765"/>
                  <a:gd name="T128" fmla="*/ 916 h 10375"/>
                  <a:gd name="T129" fmla="*/ 1561 w 5907"/>
                  <a:gd name="T130" fmla="+- 0 833 765"/>
                  <a:gd name="T131" fmla="*/ 833 h 10375"/>
                  <a:gd name="T132" fmla="*/ 1145 w 5907"/>
                  <a:gd name="T133" fmla="+- 0 783 765"/>
                  <a:gd name="T134" fmla="*/ 783 h 10375"/>
                  <a:gd name="T135" fmla="*/ 720 w 5907"/>
                  <a:gd name="T136" fmla="+- 0 765 765"/>
                  <a:gd name="T137" fmla="*/ 765 h 1037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Lst>
                <a:rect l="0" t="0" r="r" b="b"/>
                <a:pathLst>
                  <a:path w="5907" h="10375">
                    <a:moveTo>
                      <a:pt x="720" y="0"/>
                    </a:moveTo>
                    <a:lnTo>
                      <a:pt x="295" y="18"/>
                    </a:lnTo>
                    <a:lnTo>
                      <a:pt x="0" y="54"/>
                    </a:lnTo>
                    <a:lnTo>
                      <a:pt x="0" y="10322"/>
                    </a:lnTo>
                    <a:lnTo>
                      <a:pt x="295" y="10358"/>
                    </a:lnTo>
                    <a:lnTo>
                      <a:pt x="720" y="10375"/>
                    </a:lnTo>
                    <a:lnTo>
                      <a:pt x="1145" y="10358"/>
                    </a:lnTo>
                    <a:lnTo>
                      <a:pt x="1561" y="10307"/>
                    </a:lnTo>
                    <a:lnTo>
                      <a:pt x="1967" y="10224"/>
                    </a:lnTo>
                    <a:lnTo>
                      <a:pt x="2360" y="10111"/>
                    </a:lnTo>
                    <a:lnTo>
                      <a:pt x="2739" y="9967"/>
                    </a:lnTo>
                    <a:lnTo>
                      <a:pt x="3104" y="9796"/>
                    </a:lnTo>
                    <a:lnTo>
                      <a:pt x="3452" y="9598"/>
                    </a:lnTo>
                    <a:lnTo>
                      <a:pt x="3784" y="9374"/>
                    </a:lnTo>
                    <a:lnTo>
                      <a:pt x="4096" y="9126"/>
                    </a:lnTo>
                    <a:lnTo>
                      <a:pt x="4388" y="8856"/>
                    </a:lnTo>
                    <a:lnTo>
                      <a:pt x="4659" y="8564"/>
                    </a:lnTo>
                    <a:lnTo>
                      <a:pt x="4906" y="8251"/>
                    </a:lnTo>
                    <a:lnTo>
                      <a:pt x="5130" y="7920"/>
                    </a:lnTo>
                    <a:lnTo>
                      <a:pt x="5328" y="7572"/>
                    </a:lnTo>
                    <a:lnTo>
                      <a:pt x="5500" y="7207"/>
                    </a:lnTo>
                    <a:lnTo>
                      <a:pt x="5643" y="6827"/>
                    </a:lnTo>
                    <a:lnTo>
                      <a:pt x="5757" y="6434"/>
                    </a:lnTo>
                    <a:lnTo>
                      <a:pt x="5839" y="6029"/>
                    </a:lnTo>
                    <a:lnTo>
                      <a:pt x="5890" y="5613"/>
                    </a:lnTo>
                    <a:lnTo>
                      <a:pt x="5907" y="5188"/>
                    </a:lnTo>
                    <a:lnTo>
                      <a:pt x="5890" y="4762"/>
                    </a:lnTo>
                    <a:lnTo>
                      <a:pt x="5839" y="4346"/>
                    </a:lnTo>
                    <a:lnTo>
                      <a:pt x="5757" y="3941"/>
                    </a:lnTo>
                    <a:lnTo>
                      <a:pt x="5643" y="3548"/>
                    </a:lnTo>
                    <a:lnTo>
                      <a:pt x="5500" y="3169"/>
                    </a:lnTo>
                    <a:lnTo>
                      <a:pt x="5328" y="2804"/>
                    </a:lnTo>
                    <a:lnTo>
                      <a:pt x="5130" y="2455"/>
                    </a:lnTo>
                    <a:lnTo>
                      <a:pt x="4906" y="2124"/>
                    </a:lnTo>
                    <a:lnTo>
                      <a:pt x="4659" y="1812"/>
                    </a:lnTo>
                    <a:lnTo>
                      <a:pt x="4388" y="1520"/>
                    </a:lnTo>
                    <a:lnTo>
                      <a:pt x="4096" y="1249"/>
                    </a:lnTo>
                    <a:lnTo>
                      <a:pt x="3784" y="1001"/>
                    </a:lnTo>
                    <a:lnTo>
                      <a:pt x="3452" y="778"/>
                    </a:lnTo>
                    <a:lnTo>
                      <a:pt x="3104" y="579"/>
                    </a:lnTo>
                    <a:lnTo>
                      <a:pt x="2739" y="408"/>
                    </a:lnTo>
                    <a:lnTo>
                      <a:pt x="2360" y="265"/>
                    </a:lnTo>
                    <a:lnTo>
                      <a:pt x="1967" y="151"/>
                    </a:lnTo>
                    <a:lnTo>
                      <a:pt x="1561" y="68"/>
                    </a:lnTo>
                    <a:lnTo>
                      <a:pt x="1145" y="18"/>
                    </a:lnTo>
                    <a:lnTo>
                      <a:pt x="720" y="0"/>
                    </a:lnTo>
                  </a:path>
                </a:pathLst>
              </a:custGeom>
              <a:solidFill>
                <a:srgbClr val="FD845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5" name="Picture 4" title="WH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 y="5294"/>
                <a:ext cx="2887" cy="87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Rectangle 7"/>
          <p:cNvSpPr/>
          <p:nvPr/>
        </p:nvSpPr>
        <p:spPr>
          <a:xfrm>
            <a:off x="3922451" y="74326"/>
            <a:ext cx="8269549" cy="6186309"/>
          </a:xfrm>
          <a:prstGeom prst="rect">
            <a:avLst/>
          </a:prstGeom>
        </p:spPr>
        <p:txBody>
          <a:bodyPr wrap="square">
            <a:spAutoFit/>
          </a:bodyPr>
          <a:lstStyle/>
          <a:p>
            <a:r>
              <a:rPr lang="en-AU" sz="2800" dirty="0" smtClean="0"/>
              <a:t> </a:t>
            </a:r>
            <a:r>
              <a:rPr lang="en-AU" sz="3600" b="1" dirty="0" smtClean="0">
                <a:solidFill>
                  <a:srgbClr val="FF9900"/>
                </a:solidFill>
              </a:rPr>
              <a:t>Both editions include:</a:t>
            </a:r>
          </a:p>
          <a:p>
            <a:endParaRPr lang="en-AU" sz="2800" dirty="0" smtClean="0"/>
          </a:p>
          <a:p>
            <a:pPr marL="457200" indent="-457200">
              <a:buFont typeface="Arial" panose="020B0604020202020204" pitchFamily="34" charset="0"/>
              <a:buChar char="•"/>
            </a:pPr>
            <a:r>
              <a:rPr lang="en-AU" sz="2800" dirty="0" smtClean="0"/>
              <a:t>Characteristics of people with and without ASD</a:t>
            </a:r>
          </a:p>
          <a:p>
            <a:pPr marL="457200" indent="-457200">
              <a:buFont typeface="Arial" panose="020B0604020202020204" pitchFamily="34" charset="0"/>
              <a:buChar char="•"/>
            </a:pPr>
            <a:endParaRPr lang="en-AU" sz="1000" dirty="0" smtClean="0"/>
          </a:p>
          <a:p>
            <a:pPr marL="457200" indent="-457200">
              <a:buFont typeface="Arial" panose="020B0604020202020204" pitchFamily="34" charset="0"/>
              <a:buChar char="•"/>
            </a:pPr>
            <a:r>
              <a:rPr lang="en-AU" sz="2800" dirty="0"/>
              <a:t>I</a:t>
            </a:r>
            <a:r>
              <a:rPr lang="en-AU" sz="2800" dirty="0" smtClean="0"/>
              <a:t>dentifying and using strengths, skills and talents</a:t>
            </a:r>
          </a:p>
          <a:p>
            <a:pPr marL="457200" indent="-457200">
              <a:buFont typeface="Arial" panose="020B0604020202020204" pitchFamily="34" charset="0"/>
              <a:buChar char="•"/>
            </a:pPr>
            <a:endParaRPr lang="en-AU" sz="1000" dirty="0" smtClean="0"/>
          </a:p>
          <a:p>
            <a:pPr marL="457200" indent="-457200">
              <a:buFont typeface="Arial" panose="020B0604020202020204" pitchFamily="34" charset="0"/>
              <a:buChar char="•"/>
            </a:pPr>
            <a:r>
              <a:rPr lang="en-AU" sz="2800" dirty="0"/>
              <a:t>Information about the learning </a:t>
            </a:r>
            <a:r>
              <a:rPr lang="en-AU" sz="2800" dirty="0" smtClean="0"/>
              <a:t>context</a:t>
            </a:r>
          </a:p>
          <a:p>
            <a:pPr marL="457200" indent="-457200">
              <a:buFont typeface="Arial" panose="020B0604020202020204" pitchFamily="34" charset="0"/>
              <a:buChar char="•"/>
            </a:pPr>
            <a:endParaRPr lang="en-AU" sz="1000" dirty="0"/>
          </a:p>
          <a:p>
            <a:pPr marL="457200" indent="-457200">
              <a:buFont typeface="Arial" panose="020B0604020202020204" pitchFamily="34" charset="0"/>
              <a:buChar char="•"/>
            </a:pPr>
            <a:r>
              <a:rPr lang="en-AU" sz="2800" dirty="0"/>
              <a:t>Advice on organising </a:t>
            </a:r>
            <a:r>
              <a:rPr lang="en-AU" sz="2800" dirty="0" smtClean="0"/>
              <a:t>studies</a:t>
            </a:r>
          </a:p>
          <a:p>
            <a:pPr marL="457200" indent="-457200">
              <a:buFont typeface="Arial" panose="020B0604020202020204" pitchFamily="34" charset="0"/>
              <a:buChar char="•"/>
            </a:pPr>
            <a:endParaRPr lang="en-AU" sz="1000" dirty="0"/>
          </a:p>
          <a:p>
            <a:pPr marL="457200" indent="-457200">
              <a:buFont typeface="Arial" panose="020B0604020202020204" pitchFamily="34" charset="0"/>
              <a:buChar char="•"/>
            </a:pPr>
            <a:r>
              <a:rPr lang="en-AU" sz="2800" dirty="0" smtClean="0"/>
              <a:t>Communication tips</a:t>
            </a:r>
          </a:p>
          <a:p>
            <a:pPr marL="457200" indent="-457200">
              <a:buFont typeface="Arial" panose="020B0604020202020204" pitchFamily="34" charset="0"/>
              <a:buChar char="•"/>
            </a:pPr>
            <a:endParaRPr lang="en-AU" sz="1000" dirty="0" smtClean="0"/>
          </a:p>
          <a:p>
            <a:pPr marL="457200" indent="-457200">
              <a:buFont typeface="Arial" panose="020B0604020202020204" pitchFamily="34" charset="0"/>
              <a:buChar char="•"/>
            </a:pPr>
            <a:r>
              <a:rPr lang="en-AU" sz="2800" dirty="0" smtClean="0"/>
              <a:t>Information on disclosure</a:t>
            </a:r>
          </a:p>
          <a:p>
            <a:pPr marL="457200" indent="-457200">
              <a:buFont typeface="Arial" panose="020B0604020202020204" pitchFamily="34" charset="0"/>
              <a:buChar char="•"/>
            </a:pPr>
            <a:endParaRPr lang="en-AU" sz="1000" dirty="0" smtClean="0"/>
          </a:p>
          <a:p>
            <a:pPr marL="457200" indent="-457200">
              <a:buFont typeface="Arial" panose="020B0604020202020204" pitchFamily="34" charset="0"/>
              <a:buChar char="•"/>
            </a:pPr>
            <a:r>
              <a:rPr lang="en-AU" sz="2800" dirty="0" smtClean="0"/>
              <a:t>Advice on managing stress and anxiety</a:t>
            </a:r>
          </a:p>
          <a:p>
            <a:pPr marL="457200" indent="-457200">
              <a:buFont typeface="Arial" panose="020B0604020202020204" pitchFamily="34" charset="0"/>
              <a:buChar char="•"/>
            </a:pPr>
            <a:endParaRPr lang="en-AU" sz="1000" dirty="0" smtClean="0"/>
          </a:p>
          <a:p>
            <a:pPr marL="457200" indent="-457200">
              <a:buFont typeface="Arial" panose="020B0604020202020204" pitchFamily="34" charset="0"/>
              <a:buChar char="•"/>
            </a:pPr>
            <a:r>
              <a:rPr lang="en-AU" sz="2800" dirty="0" smtClean="0"/>
              <a:t>Handy checklists</a:t>
            </a:r>
          </a:p>
          <a:p>
            <a:pPr marL="457200" indent="-457200">
              <a:buFont typeface="Arial" panose="020B0604020202020204" pitchFamily="34" charset="0"/>
              <a:buChar char="•"/>
            </a:pPr>
            <a:endParaRPr lang="en-AU" sz="1000" dirty="0" smtClean="0"/>
          </a:p>
          <a:p>
            <a:pPr marL="457200" indent="-457200">
              <a:buFont typeface="Arial" panose="020B0604020202020204" pitchFamily="34" charset="0"/>
              <a:buChar char="•"/>
            </a:pPr>
            <a:r>
              <a:rPr lang="en-AU" sz="2800" dirty="0" smtClean="0"/>
              <a:t>Practical worksheets</a:t>
            </a:r>
            <a:endParaRPr lang="en-AU" sz="2800" dirty="0"/>
          </a:p>
        </p:txBody>
      </p:sp>
      <p:sp>
        <p:nvSpPr>
          <p:cNvPr id="6" name="Slide Number Placeholder 5"/>
          <p:cNvSpPr>
            <a:spLocks noGrp="1"/>
          </p:cNvSpPr>
          <p:nvPr>
            <p:ph type="sldNum" sz="quarter" idx="12"/>
          </p:nvPr>
        </p:nvSpPr>
        <p:spPr/>
        <p:txBody>
          <a:bodyPr/>
          <a:lstStyle/>
          <a:p>
            <a:fld id="{F04CF086-2034-453A-A887-65B0A01F2577}" type="slidenum">
              <a:rPr lang="en-AU" smtClean="0"/>
              <a:t>12</a:t>
            </a:fld>
            <a:endParaRPr lang="en-AU"/>
          </a:p>
        </p:txBody>
      </p:sp>
    </p:spTree>
    <p:extLst>
      <p:ext uri="{BB962C8B-B14F-4D97-AF65-F5344CB8AC3E}">
        <p14:creationId xmlns:p14="http://schemas.microsoft.com/office/powerpoint/2010/main" val="540598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9206958"/>
              </p:ext>
            </p:extLst>
          </p:nvPr>
        </p:nvGraphicFramePr>
        <p:xfrm>
          <a:off x="90310" y="1"/>
          <a:ext cx="12000090" cy="6824542"/>
        </p:xfrm>
        <a:graphic>
          <a:graphicData uri="http://schemas.openxmlformats.org/drawingml/2006/table">
            <a:tbl>
              <a:tblPr firstRow="1" bandRow="1">
                <a:tableStyleId>{5C22544A-7EE6-4342-B048-85BDC9FD1C3A}</a:tableStyleId>
              </a:tblPr>
              <a:tblGrid>
                <a:gridCol w="6000045"/>
                <a:gridCol w="6000045"/>
              </a:tblGrid>
              <a:tr h="509846">
                <a:tc>
                  <a:txBody>
                    <a:bodyPr/>
                    <a:lstStyle/>
                    <a:p>
                      <a:r>
                        <a:rPr lang="en-AU" dirty="0" smtClean="0"/>
                        <a:t>Long Edition</a:t>
                      </a:r>
                      <a:endParaRPr lang="en-AU" dirty="0"/>
                    </a:p>
                  </a:txBody>
                  <a:tcPr/>
                </a:tc>
                <a:tc>
                  <a:txBody>
                    <a:bodyPr/>
                    <a:lstStyle/>
                    <a:p>
                      <a:r>
                        <a:rPr lang="en-AU" dirty="0" smtClean="0"/>
                        <a:t>Short Edition</a:t>
                      </a:r>
                      <a:endParaRPr lang="en-AU" dirty="0"/>
                    </a:p>
                  </a:txBody>
                  <a:tcPr/>
                </a:tc>
              </a:tr>
              <a:tr h="509846">
                <a:tc>
                  <a:txBody>
                    <a:bodyPr/>
                    <a:lstStyle/>
                    <a:p>
                      <a:r>
                        <a:rPr lang="en-AU" dirty="0" smtClean="0"/>
                        <a:t>66 pages</a:t>
                      </a:r>
                      <a:endParaRPr lang="en-AU" dirty="0"/>
                    </a:p>
                  </a:txBody>
                  <a:tcPr/>
                </a:tc>
                <a:tc>
                  <a:txBody>
                    <a:bodyPr/>
                    <a:lstStyle/>
                    <a:p>
                      <a:r>
                        <a:rPr lang="en-AU" dirty="0" smtClean="0"/>
                        <a:t>22 pages</a:t>
                      </a:r>
                    </a:p>
                  </a:txBody>
                  <a:tcPr/>
                </a:tc>
              </a:tr>
              <a:tr h="995199">
                <a:tc>
                  <a:txBody>
                    <a:bodyPr/>
                    <a:lstStyle/>
                    <a:p>
                      <a:r>
                        <a:rPr lang="en-AU" dirty="0" smtClean="0"/>
                        <a:t>Details of where to get more information</a:t>
                      </a:r>
                      <a:r>
                        <a:rPr lang="en-AU" baseline="0" dirty="0" smtClean="0"/>
                        <a:t> at end of each chapter, bibliography and list of other useful resources</a:t>
                      </a:r>
                      <a:endParaRPr lang="en-AU" dirty="0"/>
                    </a:p>
                  </a:txBody>
                  <a:tcPr/>
                </a:tc>
                <a:tc>
                  <a:txBody>
                    <a:bodyPr/>
                    <a:lstStyle/>
                    <a:p>
                      <a:r>
                        <a:rPr lang="en-AU" dirty="0" smtClean="0"/>
                        <a:t>Not included</a:t>
                      </a:r>
                    </a:p>
                  </a:txBody>
                  <a:tcPr/>
                </a:tc>
              </a:tr>
              <a:tr h="880011">
                <a:tc>
                  <a:txBody>
                    <a:bodyPr/>
                    <a:lstStyle/>
                    <a:p>
                      <a:r>
                        <a:rPr lang="en-AU" dirty="0" smtClean="0"/>
                        <a:t>Question &amp; Answers</a:t>
                      </a:r>
                      <a:r>
                        <a:rPr lang="en-AU" baseline="0" dirty="0" smtClean="0"/>
                        <a:t> at the end of each chapter</a:t>
                      </a:r>
                      <a:endParaRPr lang="en-AU" dirty="0"/>
                    </a:p>
                  </a:txBody>
                  <a:tcPr/>
                </a:tc>
                <a:tc>
                  <a:txBody>
                    <a:bodyPr/>
                    <a:lstStyle/>
                    <a:p>
                      <a:r>
                        <a:rPr lang="en-AU" dirty="0" smtClean="0"/>
                        <a:t>No Q&amp;A and use of more direct concise language throughout</a:t>
                      </a:r>
                    </a:p>
                  </a:txBody>
                  <a:tcPr/>
                </a:tc>
              </a:tr>
              <a:tr h="509846">
                <a:tc>
                  <a:txBody>
                    <a:bodyPr/>
                    <a:lstStyle/>
                    <a:p>
                      <a:r>
                        <a:rPr lang="en-AU" dirty="0" smtClean="0"/>
                        <a:t>Case studies throughout</a:t>
                      </a:r>
                      <a:endParaRPr lang="en-AU" dirty="0"/>
                    </a:p>
                  </a:txBody>
                  <a:tcPr/>
                </a:tc>
                <a:tc>
                  <a:txBody>
                    <a:bodyPr/>
                    <a:lstStyle/>
                    <a:p>
                      <a:r>
                        <a:rPr lang="en-AU" dirty="0" smtClean="0"/>
                        <a:t>No case studies</a:t>
                      </a:r>
                    </a:p>
                  </a:txBody>
                  <a:tcPr/>
                </a:tc>
              </a:tr>
              <a:tr h="509846">
                <a:tc>
                  <a:txBody>
                    <a:bodyPr/>
                    <a:lstStyle/>
                    <a:p>
                      <a:r>
                        <a:rPr lang="en-AU" dirty="0" smtClean="0"/>
                        <a:t>Checklist after</a:t>
                      </a:r>
                      <a:r>
                        <a:rPr lang="en-AU" baseline="0" dirty="0" smtClean="0"/>
                        <a:t> the final chapter</a:t>
                      </a:r>
                      <a:endParaRPr lang="en-AU" dirty="0"/>
                    </a:p>
                  </a:txBody>
                  <a:tcPr/>
                </a:tc>
                <a:tc>
                  <a:txBody>
                    <a:bodyPr/>
                    <a:lstStyle/>
                    <a:p>
                      <a:r>
                        <a:rPr lang="en-AU" dirty="0" smtClean="0"/>
                        <a:t>Useful checklists at the end of each chapter</a:t>
                      </a:r>
                    </a:p>
                  </a:txBody>
                  <a:tcPr/>
                </a:tc>
              </a:tr>
              <a:tr h="509846">
                <a:tc>
                  <a:txBody>
                    <a:bodyPr/>
                    <a:lstStyle/>
                    <a:p>
                      <a:r>
                        <a:rPr lang="en-AU" dirty="0" smtClean="0"/>
                        <a:t>Chapter for Parents  - providing advice on supporting adult child</a:t>
                      </a:r>
                      <a:endParaRPr lang="en-AU" dirty="0"/>
                    </a:p>
                  </a:txBody>
                  <a:tcPr/>
                </a:tc>
                <a:tc>
                  <a:txBody>
                    <a:bodyPr/>
                    <a:lstStyle/>
                    <a:p>
                      <a:r>
                        <a:rPr lang="en-AU" dirty="0" smtClean="0"/>
                        <a:t>No chapter for parents</a:t>
                      </a:r>
                    </a:p>
                  </a:txBody>
                  <a:tcPr/>
                </a:tc>
              </a:tr>
              <a:tr h="509846">
                <a:tc>
                  <a:txBody>
                    <a:bodyPr/>
                    <a:lstStyle/>
                    <a:p>
                      <a:r>
                        <a:rPr lang="en-AU" dirty="0" smtClean="0"/>
                        <a:t>Full bibliography</a:t>
                      </a:r>
                      <a:endParaRPr lang="en-AU" dirty="0"/>
                    </a:p>
                  </a:txBody>
                  <a:tcPr/>
                </a:tc>
                <a:tc>
                  <a:txBody>
                    <a:bodyPr/>
                    <a:lstStyle/>
                    <a:p>
                      <a:r>
                        <a:rPr lang="en-AU" dirty="0" smtClean="0"/>
                        <a:t>no</a:t>
                      </a:r>
                    </a:p>
                  </a:txBody>
                  <a:tcPr/>
                </a:tc>
              </a:tr>
              <a:tr h="880011">
                <a:tc>
                  <a:txBody>
                    <a:bodyPr/>
                    <a:lstStyle/>
                    <a:p>
                      <a:r>
                        <a:rPr lang="en-AU" dirty="0" smtClean="0"/>
                        <a:t>Interactive</a:t>
                      </a:r>
                      <a:r>
                        <a:rPr lang="en-AU" baseline="0" dirty="0" smtClean="0"/>
                        <a:t> exercises and activities</a:t>
                      </a:r>
                      <a:endParaRPr lang="en-AU" dirty="0"/>
                    </a:p>
                  </a:txBody>
                  <a:tcPr/>
                </a:tc>
                <a:tc>
                  <a:txBody>
                    <a:bodyPr/>
                    <a:lstStyle/>
                    <a:p>
                      <a:r>
                        <a:rPr lang="en-AU" dirty="0" smtClean="0"/>
                        <a:t>Some interactive</a:t>
                      </a:r>
                      <a:r>
                        <a:rPr lang="en-AU" baseline="0" dirty="0" smtClean="0"/>
                        <a:t> exercises</a:t>
                      </a:r>
                      <a:endParaRPr lang="en-AU" dirty="0" smtClean="0"/>
                    </a:p>
                  </a:txBody>
                  <a:tcPr/>
                </a:tc>
              </a:tr>
              <a:tr h="880011">
                <a:tc>
                  <a:txBody>
                    <a:bodyPr/>
                    <a:lstStyle/>
                    <a:p>
                      <a:r>
                        <a:rPr lang="en-AU" dirty="0" smtClean="0"/>
                        <a:t>Easy flip style</a:t>
                      </a:r>
                      <a:r>
                        <a:rPr lang="en-AU" baseline="0" dirty="0" smtClean="0"/>
                        <a:t> layout</a:t>
                      </a:r>
                      <a:endParaRPr lang="en-AU" dirty="0"/>
                    </a:p>
                  </a:txBody>
                  <a:tcPr/>
                </a:tc>
                <a:tc>
                  <a:txBody>
                    <a:bodyPr/>
                    <a:lstStyle/>
                    <a:p>
                      <a:r>
                        <a:rPr lang="en-AU" dirty="0" smtClean="0"/>
                        <a:t>Each chapter on a page for ease of copying</a:t>
                      </a:r>
                    </a:p>
                  </a:txBody>
                  <a:tcPr/>
                </a:tc>
              </a:tr>
            </a:tbl>
          </a:graphicData>
        </a:graphic>
      </p:graphicFrame>
      <p:sp>
        <p:nvSpPr>
          <p:cNvPr id="3" name="Slide Number Placeholder 2"/>
          <p:cNvSpPr>
            <a:spLocks noGrp="1"/>
          </p:cNvSpPr>
          <p:nvPr>
            <p:ph type="sldNum" sz="quarter" idx="12"/>
          </p:nvPr>
        </p:nvSpPr>
        <p:spPr/>
        <p:txBody>
          <a:bodyPr/>
          <a:lstStyle/>
          <a:p>
            <a:fld id="{F04CF086-2034-453A-A887-65B0A01F2577}" type="slidenum">
              <a:rPr lang="en-AU" smtClean="0"/>
              <a:t>13</a:t>
            </a:fld>
            <a:endParaRPr lang="en-AU"/>
          </a:p>
        </p:txBody>
      </p:sp>
    </p:spTree>
    <p:extLst>
      <p:ext uri="{BB962C8B-B14F-4D97-AF65-F5344CB8AC3E}">
        <p14:creationId xmlns:p14="http://schemas.microsoft.com/office/powerpoint/2010/main" val="2237466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a:grpSpLocks/>
          </p:cNvGrpSpPr>
          <p:nvPr/>
        </p:nvGrpSpPr>
        <p:grpSpPr bwMode="auto">
          <a:xfrm>
            <a:off x="5861684" y="-9088"/>
            <a:ext cx="6559550" cy="6867087"/>
            <a:chOff x="6127" y="788"/>
            <a:chExt cx="10330" cy="10330"/>
          </a:xfrm>
        </p:grpSpPr>
        <p:pic>
          <p:nvPicPr>
            <p:cNvPr id="50"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a:grpSpLocks/>
            </p:cNvGrpSpPr>
            <p:nvPr/>
          </p:nvGrpSpPr>
          <p:grpSpPr bwMode="auto">
            <a:xfrm>
              <a:off x="6127" y="788"/>
              <a:ext cx="10330" cy="10330"/>
              <a:chOff x="6127" y="788"/>
              <a:chExt cx="10330" cy="10330"/>
            </a:xfrm>
          </p:grpSpPr>
          <p:sp>
            <p:nvSpPr>
              <p:cNvPr id="55" name="Freeform 54"/>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nvGrpSpPr>
            <p:cNvPr id="52" name="Group 51"/>
            <p:cNvGrpSpPr>
              <a:grpSpLocks/>
            </p:cNvGrpSpPr>
            <p:nvPr/>
          </p:nvGrpSpPr>
          <p:grpSpPr bwMode="auto">
            <a:xfrm>
              <a:off x="6153" y="815"/>
              <a:ext cx="10276" cy="10276"/>
              <a:chOff x="6153" y="815"/>
              <a:chExt cx="10276" cy="10276"/>
            </a:xfrm>
          </p:grpSpPr>
          <p:sp>
            <p:nvSpPr>
              <p:cNvPr id="53" name="Freeform 52"/>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pic>
            <p:nvPicPr>
              <p:cNvPr id="54"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1" y="4180"/>
                <a:ext cx="1651" cy="329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p:cNvGrpSpPr>
            <a:grpSpLocks/>
          </p:cNvGrpSpPr>
          <p:nvPr/>
        </p:nvGrpSpPr>
        <p:grpSpPr bwMode="auto">
          <a:xfrm>
            <a:off x="-455297" y="0"/>
            <a:ext cx="4086225" cy="6858000"/>
            <a:chOff x="0" y="765"/>
            <a:chExt cx="5907" cy="10375"/>
          </a:xfrm>
        </p:grpSpPr>
        <p:grpSp>
          <p:nvGrpSpPr>
            <p:cNvPr id="3" name="Group 2"/>
            <p:cNvGrpSpPr>
              <a:grpSpLocks/>
            </p:cNvGrpSpPr>
            <p:nvPr/>
          </p:nvGrpSpPr>
          <p:grpSpPr bwMode="auto">
            <a:xfrm>
              <a:off x="0" y="765"/>
              <a:ext cx="5907" cy="10375"/>
              <a:chOff x="0" y="765"/>
              <a:chExt cx="5907" cy="10375"/>
            </a:xfrm>
          </p:grpSpPr>
          <p:sp>
            <p:nvSpPr>
              <p:cNvPr id="4" name="Freeform 3"/>
              <p:cNvSpPr>
                <a:spLocks/>
              </p:cNvSpPr>
              <p:nvPr/>
            </p:nvSpPr>
            <p:spPr bwMode="auto">
              <a:xfrm>
                <a:off x="0" y="765"/>
                <a:ext cx="5907" cy="10375"/>
              </a:xfrm>
              <a:custGeom>
                <a:avLst/>
                <a:gdLst>
                  <a:gd name="T0" fmla="*/ 720 w 5907"/>
                  <a:gd name="T1" fmla="+- 0 765 765"/>
                  <a:gd name="T2" fmla="*/ 765 h 10375"/>
                  <a:gd name="T3" fmla="*/ 295 w 5907"/>
                  <a:gd name="T4" fmla="+- 0 783 765"/>
                  <a:gd name="T5" fmla="*/ 783 h 10375"/>
                  <a:gd name="T6" fmla="*/ 0 w 5907"/>
                  <a:gd name="T7" fmla="+- 0 819 765"/>
                  <a:gd name="T8" fmla="*/ 819 h 10375"/>
                  <a:gd name="T9" fmla="*/ 0 w 5907"/>
                  <a:gd name="T10" fmla="+- 0 11087 765"/>
                  <a:gd name="T11" fmla="*/ 11087 h 10375"/>
                  <a:gd name="T12" fmla="*/ 295 w 5907"/>
                  <a:gd name="T13" fmla="+- 0 11123 765"/>
                  <a:gd name="T14" fmla="*/ 11123 h 10375"/>
                  <a:gd name="T15" fmla="*/ 720 w 5907"/>
                  <a:gd name="T16" fmla="+- 0 11140 765"/>
                  <a:gd name="T17" fmla="*/ 11140 h 10375"/>
                  <a:gd name="T18" fmla="*/ 1145 w 5907"/>
                  <a:gd name="T19" fmla="+- 0 11123 765"/>
                  <a:gd name="T20" fmla="*/ 11123 h 10375"/>
                  <a:gd name="T21" fmla="*/ 1561 w 5907"/>
                  <a:gd name="T22" fmla="+- 0 11072 765"/>
                  <a:gd name="T23" fmla="*/ 11072 h 10375"/>
                  <a:gd name="T24" fmla="*/ 1967 w 5907"/>
                  <a:gd name="T25" fmla="+- 0 10989 765"/>
                  <a:gd name="T26" fmla="*/ 10989 h 10375"/>
                  <a:gd name="T27" fmla="*/ 2360 w 5907"/>
                  <a:gd name="T28" fmla="+- 0 10876 765"/>
                  <a:gd name="T29" fmla="*/ 10876 h 10375"/>
                  <a:gd name="T30" fmla="*/ 2739 w 5907"/>
                  <a:gd name="T31" fmla="+- 0 10732 765"/>
                  <a:gd name="T32" fmla="*/ 10732 h 10375"/>
                  <a:gd name="T33" fmla="*/ 3104 w 5907"/>
                  <a:gd name="T34" fmla="+- 0 10561 765"/>
                  <a:gd name="T35" fmla="*/ 10561 h 10375"/>
                  <a:gd name="T36" fmla="*/ 3452 w 5907"/>
                  <a:gd name="T37" fmla="+- 0 10363 765"/>
                  <a:gd name="T38" fmla="*/ 10363 h 10375"/>
                  <a:gd name="T39" fmla="*/ 3784 w 5907"/>
                  <a:gd name="T40" fmla="+- 0 10139 765"/>
                  <a:gd name="T41" fmla="*/ 10139 h 10375"/>
                  <a:gd name="T42" fmla="*/ 4096 w 5907"/>
                  <a:gd name="T43" fmla="+- 0 9891 765"/>
                  <a:gd name="T44" fmla="*/ 9891 h 10375"/>
                  <a:gd name="T45" fmla="*/ 4388 w 5907"/>
                  <a:gd name="T46" fmla="+- 0 9621 765"/>
                  <a:gd name="T47" fmla="*/ 9621 h 10375"/>
                  <a:gd name="T48" fmla="*/ 4659 w 5907"/>
                  <a:gd name="T49" fmla="+- 0 9329 765"/>
                  <a:gd name="T50" fmla="*/ 9329 h 10375"/>
                  <a:gd name="T51" fmla="*/ 4906 w 5907"/>
                  <a:gd name="T52" fmla="+- 0 9016 765"/>
                  <a:gd name="T53" fmla="*/ 9016 h 10375"/>
                  <a:gd name="T54" fmla="*/ 5130 w 5907"/>
                  <a:gd name="T55" fmla="+- 0 8685 765"/>
                  <a:gd name="T56" fmla="*/ 8685 h 10375"/>
                  <a:gd name="T57" fmla="*/ 5328 w 5907"/>
                  <a:gd name="T58" fmla="+- 0 8337 765"/>
                  <a:gd name="T59" fmla="*/ 8337 h 10375"/>
                  <a:gd name="T60" fmla="*/ 5500 w 5907"/>
                  <a:gd name="T61" fmla="+- 0 7972 765"/>
                  <a:gd name="T62" fmla="*/ 7972 h 10375"/>
                  <a:gd name="T63" fmla="*/ 5643 w 5907"/>
                  <a:gd name="T64" fmla="+- 0 7592 765"/>
                  <a:gd name="T65" fmla="*/ 7592 h 10375"/>
                  <a:gd name="T66" fmla="*/ 5757 w 5907"/>
                  <a:gd name="T67" fmla="+- 0 7199 765"/>
                  <a:gd name="T68" fmla="*/ 7199 h 10375"/>
                  <a:gd name="T69" fmla="*/ 5839 w 5907"/>
                  <a:gd name="T70" fmla="+- 0 6794 765"/>
                  <a:gd name="T71" fmla="*/ 6794 h 10375"/>
                  <a:gd name="T72" fmla="*/ 5890 w 5907"/>
                  <a:gd name="T73" fmla="+- 0 6378 765"/>
                  <a:gd name="T74" fmla="*/ 6378 h 10375"/>
                  <a:gd name="T75" fmla="*/ 5907 w 5907"/>
                  <a:gd name="T76" fmla="+- 0 5953 765"/>
                  <a:gd name="T77" fmla="*/ 5953 h 10375"/>
                  <a:gd name="T78" fmla="*/ 5890 w 5907"/>
                  <a:gd name="T79" fmla="+- 0 5527 765"/>
                  <a:gd name="T80" fmla="*/ 5527 h 10375"/>
                  <a:gd name="T81" fmla="*/ 5839 w 5907"/>
                  <a:gd name="T82" fmla="+- 0 5111 765"/>
                  <a:gd name="T83" fmla="*/ 5111 h 10375"/>
                  <a:gd name="T84" fmla="*/ 5757 w 5907"/>
                  <a:gd name="T85" fmla="+- 0 4706 765"/>
                  <a:gd name="T86" fmla="*/ 4706 h 10375"/>
                  <a:gd name="T87" fmla="*/ 5643 w 5907"/>
                  <a:gd name="T88" fmla="+- 0 4313 765"/>
                  <a:gd name="T89" fmla="*/ 4313 h 10375"/>
                  <a:gd name="T90" fmla="*/ 5500 w 5907"/>
                  <a:gd name="T91" fmla="+- 0 3934 765"/>
                  <a:gd name="T92" fmla="*/ 3934 h 10375"/>
                  <a:gd name="T93" fmla="*/ 5328 w 5907"/>
                  <a:gd name="T94" fmla="+- 0 3569 765"/>
                  <a:gd name="T95" fmla="*/ 3569 h 10375"/>
                  <a:gd name="T96" fmla="*/ 5130 w 5907"/>
                  <a:gd name="T97" fmla="+- 0 3220 765"/>
                  <a:gd name="T98" fmla="*/ 3220 h 10375"/>
                  <a:gd name="T99" fmla="*/ 4906 w 5907"/>
                  <a:gd name="T100" fmla="+- 0 2889 765"/>
                  <a:gd name="T101" fmla="*/ 2889 h 10375"/>
                  <a:gd name="T102" fmla="*/ 4659 w 5907"/>
                  <a:gd name="T103" fmla="+- 0 2577 765"/>
                  <a:gd name="T104" fmla="*/ 2577 h 10375"/>
                  <a:gd name="T105" fmla="*/ 4388 w 5907"/>
                  <a:gd name="T106" fmla="+- 0 2285 765"/>
                  <a:gd name="T107" fmla="*/ 2285 h 10375"/>
                  <a:gd name="T108" fmla="*/ 4096 w 5907"/>
                  <a:gd name="T109" fmla="+- 0 2014 765"/>
                  <a:gd name="T110" fmla="*/ 2014 h 10375"/>
                  <a:gd name="T111" fmla="*/ 3784 w 5907"/>
                  <a:gd name="T112" fmla="+- 0 1766 765"/>
                  <a:gd name="T113" fmla="*/ 1766 h 10375"/>
                  <a:gd name="T114" fmla="*/ 3452 w 5907"/>
                  <a:gd name="T115" fmla="+- 0 1543 765"/>
                  <a:gd name="T116" fmla="*/ 1543 h 10375"/>
                  <a:gd name="T117" fmla="*/ 3104 w 5907"/>
                  <a:gd name="T118" fmla="+- 0 1344 765"/>
                  <a:gd name="T119" fmla="*/ 1344 h 10375"/>
                  <a:gd name="T120" fmla="*/ 2739 w 5907"/>
                  <a:gd name="T121" fmla="+- 0 1173 765"/>
                  <a:gd name="T122" fmla="*/ 1173 h 10375"/>
                  <a:gd name="T123" fmla="*/ 2360 w 5907"/>
                  <a:gd name="T124" fmla="+- 0 1030 765"/>
                  <a:gd name="T125" fmla="*/ 1030 h 10375"/>
                  <a:gd name="T126" fmla="*/ 1967 w 5907"/>
                  <a:gd name="T127" fmla="+- 0 916 765"/>
                  <a:gd name="T128" fmla="*/ 916 h 10375"/>
                  <a:gd name="T129" fmla="*/ 1561 w 5907"/>
                  <a:gd name="T130" fmla="+- 0 833 765"/>
                  <a:gd name="T131" fmla="*/ 833 h 10375"/>
                  <a:gd name="T132" fmla="*/ 1145 w 5907"/>
                  <a:gd name="T133" fmla="+- 0 783 765"/>
                  <a:gd name="T134" fmla="*/ 783 h 10375"/>
                  <a:gd name="T135" fmla="*/ 720 w 5907"/>
                  <a:gd name="T136" fmla="+- 0 765 765"/>
                  <a:gd name="T137" fmla="*/ 765 h 1037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Lst>
                <a:rect l="0" t="0" r="r" b="b"/>
                <a:pathLst>
                  <a:path w="5907" h="10375">
                    <a:moveTo>
                      <a:pt x="720" y="0"/>
                    </a:moveTo>
                    <a:lnTo>
                      <a:pt x="295" y="18"/>
                    </a:lnTo>
                    <a:lnTo>
                      <a:pt x="0" y="54"/>
                    </a:lnTo>
                    <a:lnTo>
                      <a:pt x="0" y="10322"/>
                    </a:lnTo>
                    <a:lnTo>
                      <a:pt x="295" y="10358"/>
                    </a:lnTo>
                    <a:lnTo>
                      <a:pt x="720" y="10375"/>
                    </a:lnTo>
                    <a:lnTo>
                      <a:pt x="1145" y="10358"/>
                    </a:lnTo>
                    <a:lnTo>
                      <a:pt x="1561" y="10307"/>
                    </a:lnTo>
                    <a:lnTo>
                      <a:pt x="1967" y="10224"/>
                    </a:lnTo>
                    <a:lnTo>
                      <a:pt x="2360" y="10111"/>
                    </a:lnTo>
                    <a:lnTo>
                      <a:pt x="2739" y="9967"/>
                    </a:lnTo>
                    <a:lnTo>
                      <a:pt x="3104" y="9796"/>
                    </a:lnTo>
                    <a:lnTo>
                      <a:pt x="3452" y="9598"/>
                    </a:lnTo>
                    <a:lnTo>
                      <a:pt x="3784" y="9374"/>
                    </a:lnTo>
                    <a:lnTo>
                      <a:pt x="4096" y="9126"/>
                    </a:lnTo>
                    <a:lnTo>
                      <a:pt x="4388" y="8856"/>
                    </a:lnTo>
                    <a:lnTo>
                      <a:pt x="4659" y="8564"/>
                    </a:lnTo>
                    <a:lnTo>
                      <a:pt x="4906" y="8251"/>
                    </a:lnTo>
                    <a:lnTo>
                      <a:pt x="5130" y="7920"/>
                    </a:lnTo>
                    <a:lnTo>
                      <a:pt x="5328" y="7572"/>
                    </a:lnTo>
                    <a:lnTo>
                      <a:pt x="5500" y="7207"/>
                    </a:lnTo>
                    <a:lnTo>
                      <a:pt x="5643" y="6827"/>
                    </a:lnTo>
                    <a:lnTo>
                      <a:pt x="5757" y="6434"/>
                    </a:lnTo>
                    <a:lnTo>
                      <a:pt x="5839" y="6029"/>
                    </a:lnTo>
                    <a:lnTo>
                      <a:pt x="5890" y="5613"/>
                    </a:lnTo>
                    <a:lnTo>
                      <a:pt x="5907" y="5188"/>
                    </a:lnTo>
                    <a:lnTo>
                      <a:pt x="5890" y="4762"/>
                    </a:lnTo>
                    <a:lnTo>
                      <a:pt x="5839" y="4346"/>
                    </a:lnTo>
                    <a:lnTo>
                      <a:pt x="5757" y="3941"/>
                    </a:lnTo>
                    <a:lnTo>
                      <a:pt x="5643" y="3548"/>
                    </a:lnTo>
                    <a:lnTo>
                      <a:pt x="5500" y="3169"/>
                    </a:lnTo>
                    <a:lnTo>
                      <a:pt x="5328" y="2804"/>
                    </a:lnTo>
                    <a:lnTo>
                      <a:pt x="5130" y="2455"/>
                    </a:lnTo>
                    <a:lnTo>
                      <a:pt x="4906" y="2124"/>
                    </a:lnTo>
                    <a:lnTo>
                      <a:pt x="4659" y="1812"/>
                    </a:lnTo>
                    <a:lnTo>
                      <a:pt x="4388" y="1520"/>
                    </a:lnTo>
                    <a:lnTo>
                      <a:pt x="4096" y="1249"/>
                    </a:lnTo>
                    <a:lnTo>
                      <a:pt x="3784" y="1001"/>
                    </a:lnTo>
                    <a:lnTo>
                      <a:pt x="3452" y="778"/>
                    </a:lnTo>
                    <a:lnTo>
                      <a:pt x="3104" y="579"/>
                    </a:lnTo>
                    <a:lnTo>
                      <a:pt x="2739" y="408"/>
                    </a:lnTo>
                    <a:lnTo>
                      <a:pt x="2360" y="265"/>
                    </a:lnTo>
                    <a:lnTo>
                      <a:pt x="1967" y="151"/>
                    </a:lnTo>
                    <a:lnTo>
                      <a:pt x="1561" y="68"/>
                    </a:lnTo>
                    <a:lnTo>
                      <a:pt x="1145" y="18"/>
                    </a:lnTo>
                    <a:lnTo>
                      <a:pt x="720" y="0"/>
                    </a:lnTo>
                  </a:path>
                </a:pathLst>
              </a:custGeom>
              <a:solidFill>
                <a:srgbClr val="FD845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 y="5351"/>
                <a:ext cx="2696" cy="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2" y="6071"/>
                <a:ext cx="3343" cy="4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a:grpSpLocks/>
          </p:cNvGrpSpPr>
          <p:nvPr/>
        </p:nvGrpSpPr>
        <p:grpSpPr bwMode="auto">
          <a:xfrm>
            <a:off x="3793489" y="8861"/>
            <a:ext cx="3750945" cy="6858000"/>
            <a:chOff x="0" y="765"/>
            <a:chExt cx="5907" cy="10375"/>
          </a:xfrm>
        </p:grpSpPr>
        <p:grpSp>
          <p:nvGrpSpPr>
            <p:cNvPr id="8" name="Group 7"/>
            <p:cNvGrpSpPr>
              <a:grpSpLocks/>
            </p:cNvGrpSpPr>
            <p:nvPr/>
          </p:nvGrpSpPr>
          <p:grpSpPr bwMode="auto">
            <a:xfrm>
              <a:off x="0" y="765"/>
              <a:ext cx="5907" cy="10375"/>
              <a:chOff x="0" y="765"/>
              <a:chExt cx="5907" cy="10375"/>
            </a:xfrm>
          </p:grpSpPr>
          <p:sp>
            <p:nvSpPr>
              <p:cNvPr id="48" name="Freeform 47"/>
              <p:cNvSpPr>
                <a:spLocks/>
              </p:cNvSpPr>
              <p:nvPr/>
            </p:nvSpPr>
            <p:spPr bwMode="auto">
              <a:xfrm>
                <a:off x="0" y="765"/>
                <a:ext cx="5907" cy="10375"/>
              </a:xfrm>
              <a:custGeom>
                <a:avLst/>
                <a:gdLst>
                  <a:gd name="T0" fmla="*/ 720 w 5907"/>
                  <a:gd name="T1" fmla="+- 0 765 765"/>
                  <a:gd name="T2" fmla="*/ 765 h 10375"/>
                  <a:gd name="T3" fmla="*/ 295 w 5907"/>
                  <a:gd name="T4" fmla="+- 0 783 765"/>
                  <a:gd name="T5" fmla="*/ 783 h 10375"/>
                  <a:gd name="T6" fmla="*/ 0 w 5907"/>
                  <a:gd name="T7" fmla="+- 0 819 765"/>
                  <a:gd name="T8" fmla="*/ 819 h 10375"/>
                  <a:gd name="T9" fmla="*/ 0 w 5907"/>
                  <a:gd name="T10" fmla="+- 0 11087 765"/>
                  <a:gd name="T11" fmla="*/ 11087 h 10375"/>
                  <a:gd name="T12" fmla="*/ 295 w 5907"/>
                  <a:gd name="T13" fmla="+- 0 11123 765"/>
                  <a:gd name="T14" fmla="*/ 11123 h 10375"/>
                  <a:gd name="T15" fmla="*/ 720 w 5907"/>
                  <a:gd name="T16" fmla="+- 0 11140 765"/>
                  <a:gd name="T17" fmla="*/ 11140 h 10375"/>
                  <a:gd name="T18" fmla="*/ 1145 w 5907"/>
                  <a:gd name="T19" fmla="+- 0 11123 765"/>
                  <a:gd name="T20" fmla="*/ 11123 h 10375"/>
                  <a:gd name="T21" fmla="*/ 1561 w 5907"/>
                  <a:gd name="T22" fmla="+- 0 11072 765"/>
                  <a:gd name="T23" fmla="*/ 11072 h 10375"/>
                  <a:gd name="T24" fmla="*/ 1967 w 5907"/>
                  <a:gd name="T25" fmla="+- 0 10989 765"/>
                  <a:gd name="T26" fmla="*/ 10989 h 10375"/>
                  <a:gd name="T27" fmla="*/ 2360 w 5907"/>
                  <a:gd name="T28" fmla="+- 0 10876 765"/>
                  <a:gd name="T29" fmla="*/ 10876 h 10375"/>
                  <a:gd name="T30" fmla="*/ 2739 w 5907"/>
                  <a:gd name="T31" fmla="+- 0 10732 765"/>
                  <a:gd name="T32" fmla="*/ 10732 h 10375"/>
                  <a:gd name="T33" fmla="*/ 3104 w 5907"/>
                  <a:gd name="T34" fmla="+- 0 10561 765"/>
                  <a:gd name="T35" fmla="*/ 10561 h 10375"/>
                  <a:gd name="T36" fmla="*/ 3452 w 5907"/>
                  <a:gd name="T37" fmla="+- 0 10363 765"/>
                  <a:gd name="T38" fmla="*/ 10363 h 10375"/>
                  <a:gd name="T39" fmla="*/ 3784 w 5907"/>
                  <a:gd name="T40" fmla="+- 0 10139 765"/>
                  <a:gd name="T41" fmla="*/ 10139 h 10375"/>
                  <a:gd name="T42" fmla="*/ 4096 w 5907"/>
                  <a:gd name="T43" fmla="+- 0 9891 765"/>
                  <a:gd name="T44" fmla="*/ 9891 h 10375"/>
                  <a:gd name="T45" fmla="*/ 4388 w 5907"/>
                  <a:gd name="T46" fmla="+- 0 9621 765"/>
                  <a:gd name="T47" fmla="*/ 9621 h 10375"/>
                  <a:gd name="T48" fmla="*/ 4659 w 5907"/>
                  <a:gd name="T49" fmla="+- 0 9329 765"/>
                  <a:gd name="T50" fmla="*/ 9329 h 10375"/>
                  <a:gd name="T51" fmla="*/ 4906 w 5907"/>
                  <a:gd name="T52" fmla="+- 0 9016 765"/>
                  <a:gd name="T53" fmla="*/ 9016 h 10375"/>
                  <a:gd name="T54" fmla="*/ 5130 w 5907"/>
                  <a:gd name="T55" fmla="+- 0 8685 765"/>
                  <a:gd name="T56" fmla="*/ 8685 h 10375"/>
                  <a:gd name="T57" fmla="*/ 5328 w 5907"/>
                  <a:gd name="T58" fmla="+- 0 8337 765"/>
                  <a:gd name="T59" fmla="*/ 8337 h 10375"/>
                  <a:gd name="T60" fmla="*/ 5500 w 5907"/>
                  <a:gd name="T61" fmla="+- 0 7972 765"/>
                  <a:gd name="T62" fmla="*/ 7972 h 10375"/>
                  <a:gd name="T63" fmla="*/ 5643 w 5907"/>
                  <a:gd name="T64" fmla="+- 0 7592 765"/>
                  <a:gd name="T65" fmla="*/ 7592 h 10375"/>
                  <a:gd name="T66" fmla="*/ 5757 w 5907"/>
                  <a:gd name="T67" fmla="+- 0 7199 765"/>
                  <a:gd name="T68" fmla="*/ 7199 h 10375"/>
                  <a:gd name="T69" fmla="*/ 5839 w 5907"/>
                  <a:gd name="T70" fmla="+- 0 6794 765"/>
                  <a:gd name="T71" fmla="*/ 6794 h 10375"/>
                  <a:gd name="T72" fmla="*/ 5890 w 5907"/>
                  <a:gd name="T73" fmla="+- 0 6378 765"/>
                  <a:gd name="T74" fmla="*/ 6378 h 10375"/>
                  <a:gd name="T75" fmla="*/ 5907 w 5907"/>
                  <a:gd name="T76" fmla="+- 0 5953 765"/>
                  <a:gd name="T77" fmla="*/ 5953 h 10375"/>
                  <a:gd name="T78" fmla="*/ 5890 w 5907"/>
                  <a:gd name="T79" fmla="+- 0 5527 765"/>
                  <a:gd name="T80" fmla="*/ 5527 h 10375"/>
                  <a:gd name="T81" fmla="*/ 5839 w 5907"/>
                  <a:gd name="T82" fmla="+- 0 5111 765"/>
                  <a:gd name="T83" fmla="*/ 5111 h 10375"/>
                  <a:gd name="T84" fmla="*/ 5757 w 5907"/>
                  <a:gd name="T85" fmla="+- 0 4706 765"/>
                  <a:gd name="T86" fmla="*/ 4706 h 10375"/>
                  <a:gd name="T87" fmla="*/ 5643 w 5907"/>
                  <a:gd name="T88" fmla="+- 0 4313 765"/>
                  <a:gd name="T89" fmla="*/ 4313 h 10375"/>
                  <a:gd name="T90" fmla="*/ 5500 w 5907"/>
                  <a:gd name="T91" fmla="+- 0 3934 765"/>
                  <a:gd name="T92" fmla="*/ 3934 h 10375"/>
                  <a:gd name="T93" fmla="*/ 5328 w 5907"/>
                  <a:gd name="T94" fmla="+- 0 3569 765"/>
                  <a:gd name="T95" fmla="*/ 3569 h 10375"/>
                  <a:gd name="T96" fmla="*/ 5130 w 5907"/>
                  <a:gd name="T97" fmla="+- 0 3220 765"/>
                  <a:gd name="T98" fmla="*/ 3220 h 10375"/>
                  <a:gd name="T99" fmla="*/ 4906 w 5907"/>
                  <a:gd name="T100" fmla="+- 0 2889 765"/>
                  <a:gd name="T101" fmla="*/ 2889 h 10375"/>
                  <a:gd name="T102" fmla="*/ 4659 w 5907"/>
                  <a:gd name="T103" fmla="+- 0 2577 765"/>
                  <a:gd name="T104" fmla="*/ 2577 h 10375"/>
                  <a:gd name="T105" fmla="*/ 4388 w 5907"/>
                  <a:gd name="T106" fmla="+- 0 2285 765"/>
                  <a:gd name="T107" fmla="*/ 2285 h 10375"/>
                  <a:gd name="T108" fmla="*/ 4096 w 5907"/>
                  <a:gd name="T109" fmla="+- 0 2014 765"/>
                  <a:gd name="T110" fmla="*/ 2014 h 10375"/>
                  <a:gd name="T111" fmla="*/ 3784 w 5907"/>
                  <a:gd name="T112" fmla="+- 0 1766 765"/>
                  <a:gd name="T113" fmla="*/ 1766 h 10375"/>
                  <a:gd name="T114" fmla="*/ 3452 w 5907"/>
                  <a:gd name="T115" fmla="+- 0 1543 765"/>
                  <a:gd name="T116" fmla="*/ 1543 h 10375"/>
                  <a:gd name="T117" fmla="*/ 3104 w 5907"/>
                  <a:gd name="T118" fmla="+- 0 1344 765"/>
                  <a:gd name="T119" fmla="*/ 1344 h 10375"/>
                  <a:gd name="T120" fmla="*/ 2739 w 5907"/>
                  <a:gd name="T121" fmla="+- 0 1173 765"/>
                  <a:gd name="T122" fmla="*/ 1173 h 10375"/>
                  <a:gd name="T123" fmla="*/ 2360 w 5907"/>
                  <a:gd name="T124" fmla="+- 0 1030 765"/>
                  <a:gd name="T125" fmla="*/ 1030 h 10375"/>
                  <a:gd name="T126" fmla="*/ 1967 w 5907"/>
                  <a:gd name="T127" fmla="+- 0 916 765"/>
                  <a:gd name="T128" fmla="*/ 916 h 10375"/>
                  <a:gd name="T129" fmla="*/ 1561 w 5907"/>
                  <a:gd name="T130" fmla="+- 0 833 765"/>
                  <a:gd name="T131" fmla="*/ 833 h 10375"/>
                  <a:gd name="T132" fmla="*/ 1145 w 5907"/>
                  <a:gd name="T133" fmla="+- 0 783 765"/>
                  <a:gd name="T134" fmla="*/ 783 h 10375"/>
                  <a:gd name="T135" fmla="*/ 720 w 5907"/>
                  <a:gd name="T136" fmla="+- 0 765 765"/>
                  <a:gd name="T137" fmla="*/ 765 h 1037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Lst>
                <a:rect l="0" t="0" r="r" b="b"/>
                <a:pathLst>
                  <a:path w="5907" h="10375">
                    <a:moveTo>
                      <a:pt x="720" y="0"/>
                    </a:moveTo>
                    <a:lnTo>
                      <a:pt x="295" y="18"/>
                    </a:lnTo>
                    <a:lnTo>
                      <a:pt x="0" y="54"/>
                    </a:lnTo>
                    <a:lnTo>
                      <a:pt x="0" y="10322"/>
                    </a:lnTo>
                    <a:lnTo>
                      <a:pt x="295" y="10358"/>
                    </a:lnTo>
                    <a:lnTo>
                      <a:pt x="720" y="10375"/>
                    </a:lnTo>
                    <a:lnTo>
                      <a:pt x="1145" y="10358"/>
                    </a:lnTo>
                    <a:lnTo>
                      <a:pt x="1561" y="10307"/>
                    </a:lnTo>
                    <a:lnTo>
                      <a:pt x="1967" y="10224"/>
                    </a:lnTo>
                    <a:lnTo>
                      <a:pt x="2360" y="10111"/>
                    </a:lnTo>
                    <a:lnTo>
                      <a:pt x="2739" y="9967"/>
                    </a:lnTo>
                    <a:lnTo>
                      <a:pt x="3104" y="9796"/>
                    </a:lnTo>
                    <a:lnTo>
                      <a:pt x="3452" y="9598"/>
                    </a:lnTo>
                    <a:lnTo>
                      <a:pt x="3784" y="9374"/>
                    </a:lnTo>
                    <a:lnTo>
                      <a:pt x="4096" y="9126"/>
                    </a:lnTo>
                    <a:lnTo>
                      <a:pt x="4388" y="8856"/>
                    </a:lnTo>
                    <a:lnTo>
                      <a:pt x="4659" y="8564"/>
                    </a:lnTo>
                    <a:lnTo>
                      <a:pt x="4906" y="8251"/>
                    </a:lnTo>
                    <a:lnTo>
                      <a:pt x="5130" y="7920"/>
                    </a:lnTo>
                    <a:lnTo>
                      <a:pt x="5328" y="7572"/>
                    </a:lnTo>
                    <a:lnTo>
                      <a:pt x="5500" y="7207"/>
                    </a:lnTo>
                    <a:lnTo>
                      <a:pt x="5643" y="6827"/>
                    </a:lnTo>
                    <a:lnTo>
                      <a:pt x="5757" y="6434"/>
                    </a:lnTo>
                    <a:lnTo>
                      <a:pt x="5839" y="6029"/>
                    </a:lnTo>
                    <a:lnTo>
                      <a:pt x="5890" y="5613"/>
                    </a:lnTo>
                    <a:lnTo>
                      <a:pt x="5907" y="5188"/>
                    </a:lnTo>
                    <a:lnTo>
                      <a:pt x="5890" y="4762"/>
                    </a:lnTo>
                    <a:lnTo>
                      <a:pt x="5839" y="4346"/>
                    </a:lnTo>
                    <a:lnTo>
                      <a:pt x="5757" y="3941"/>
                    </a:lnTo>
                    <a:lnTo>
                      <a:pt x="5643" y="3548"/>
                    </a:lnTo>
                    <a:lnTo>
                      <a:pt x="5500" y="3169"/>
                    </a:lnTo>
                    <a:lnTo>
                      <a:pt x="5328" y="2804"/>
                    </a:lnTo>
                    <a:lnTo>
                      <a:pt x="5130" y="2455"/>
                    </a:lnTo>
                    <a:lnTo>
                      <a:pt x="4906" y="2124"/>
                    </a:lnTo>
                    <a:lnTo>
                      <a:pt x="4659" y="1812"/>
                    </a:lnTo>
                    <a:lnTo>
                      <a:pt x="4388" y="1520"/>
                    </a:lnTo>
                    <a:lnTo>
                      <a:pt x="4096" y="1249"/>
                    </a:lnTo>
                    <a:lnTo>
                      <a:pt x="3784" y="1001"/>
                    </a:lnTo>
                    <a:lnTo>
                      <a:pt x="3452" y="778"/>
                    </a:lnTo>
                    <a:lnTo>
                      <a:pt x="3104" y="579"/>
                    </a:lnTo>
                    <a:lnTo>
                      <a:pt x="2739" y="408"/>
                    </a:lnTo>
                    <a:lnTo>
                      <a:pt x="2360" y="265"/>
                    </a:lnTo>
                    <a:lnTo>
                      <a:pt x="1967" y="151"/>
                    </a:lnTo>
                    <a:lnTo>
                      <a:pt x="1561" y="68"/>
                    </a:lnTo>
                    <a:lnTo>
                      <a:pt x="1145" y="18"/>
                    </a:lnTo>
                    <a:lnTo>
                      <a:pt x="720" y="0"/>
                    </a:lnTo>
                  </a:path>
                </a:pathLst>
              </a:custGeom>
              <a:solidFill>
                <a:srgbClr val="FD845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9" name="Group 8"/>
            <p:cNvGrpSpPr>
              <a:grpSpLocks/>
            </p:cNvGrpSpPr>
            <p:nvPr/>
          </p:nvGrpSpPr>
          <p:grpSpPr bwMode="auto">
            <a:xfrm>
              <a:off x="2603" y="5204"/>
              <a:ext cx="107" cy="238"/>
              <a:chOff x="2603" y="5204"/>
              <a:chExt cx="107" cy="238"/>
            </a:xfrm>
          </p:grpSpPr>
          <p:sp>
            <p:nvSpPr>
              <p:cNvPr id="47" name="Freeform 46"/>
              <p:cNvSpPr>
                <a:spLocks/>
              </p:cNvSpPr>
              <p:nvPr/>
            </p:nvSpPr>
            <p:spPr bwMode="auto">
              <a:xfrm>
                <a:off x="2603" y="5204"/>
                <a:ext cx="107" cy="238"/>
              </a:xfrm>
              <a:custGeom>
                <a:avLst/>
                <a:gdLst>
                  <a:gd name="T0" fmla="+- 0 2682 2603"/>
                  <a:gd name="T1" fmla="*/ T0 w 107"/>
                  <a:gd name="T2" fmla="+- 0 5204 5204"/>
                  <a:gd name="T3" fmla="*/ 5204 h 238"/>
                  <a:gd name="T4" fmla="+- 0 2645 2603"/>
                  <a:gd name="T5" fmla="*/ T4 w 107"/>
                  <a:gd name="T6" fmla="+- 0 5204 5204"/>
                  <a:gd name="T7" fmla="*/ 5204 h 238"/>
                  <a:gd name="T8" fmla="+- 0 2652 2603"/>
                  <a:gd name="T9" fmla="*/ T8 w 107"/>
                  <a:gd name="T10" fmla="+- 0 5207 5204"/>
                  <a:gd name="T11" fmla="*/ 5207 h 238"/>
                  <a:gd name="T12" fmla="+- 0 2659 2603"/>
                  <a:gd name="T13" fmla="*/ T12 w 107"/>
                  <a:gd name="T14" fmla="+- 0 5215 5204"/>
                  <a:gd name="T15" fmla="*/ 5215 h 238"/>
                  <a:gd name="T16" fmla="+- 0 2670 2603"/>
                  <a:gd name="T17" fmla="*/ T16 w 107"/>
                  <a:gd name="T18" fmla="+- 0 5235 5204"/>
                  <a:gd name="T19" fmla="*/ 5235 h 238"/>
                  <a:gd name="T20" fmla="+- 0 2678 2603"/>
                  <a:gd name="T21" fmla="*/ T20 w 107"/>
                  <a:gd name="T22" fmla="+- 0 5254 5204"/>
                  <a:gd name="T23" fmla="*/ 5254 h 238"/>
                  <a:gd name="T24" fmla="+- 0 2683 2603"/>
                  <a:gd name="T25" fmla="*/ T24 w 107"/>
                  <a:gd name="T26" fmla="+- 0 5273 5204"/>
                  <a:gd name="T27" fmla="*/ 5273 h 238"/>
                  <a:gd name="T28" fmla="+- 0 2684 2603"/>
                  <a:gd name="T29" fmla="*/ T28 w 107"/>
                  <a:gd name="T30" fmla="+- 0 5290 5204"/>
                  <a:gd name="T31" fmla="*/ 5290 h 238"/>
                  <a:gd name="T32" fmla="+- 0 2683 2603"/>
                  <a:gd name="T33" fmla="*/ T32 w 107"/>
                  <a:gd name="T34" fmla="+- 0 5312 5204"/>
                  <a:gd name="T35" fmla="*/ 5312 h 238"/>
                  <a:gd name="T36" fmla="+- 0 2661 2603"/>
                  <a:gd name="T37" fmla="*/ T36 w 107"/>
                  <a:gd name="T38" fmla="+- 0 5386 5204"/>
                  <a:gd name="T39" fmla="*/ 5386 h 238"/>
                  <a:gd name="T40" fmla="+- 0 2618 2603"/>
                  <a:gd name="T41" fmla="*/ T40 w 107"/>
                  <a:gd name="T42" fmla="+- 0 5416 5204"/>
                  <a:gd name="T43" fmla="*/ 5416 h 238"/>
                  <a:gd name="T44" fmla="+- 0 2605 2603"/>
                  <a:gd name="T45" fmla="*/ T44 w 107"/>
                  <a:gd name="T46" fmla="+- 0 5425 5204"/>
                  <a:gd name="T47" fmla="*/ 5425 h 238"/>
                  <a:gd name="T48" fmla="+- 0 2603 2603"/>
                  <a:gd name="T49" fmla="*/ T48 w 107"/>
                  <a:gd name="T50" fmla="+- 0 5432 5204"/>
                  <a:gd name="T51" fmla="*/ 5432 h 238"/>
                  <a:gd name="T52" fmla="+- 0 2607 2603"/>
                  <a:gd name="T53" fmla="*/ T52 w 107"/>
                  <a:gd name="T54" fmla="+- 0 5438 5204"/>
                  <a:gd name="T55" fmla="*/ 5438 h 238"/>
                  <a:gd name="T56" fmla="+- 0 2611 2603"/>
                  <a:gd name="T57" fmla="*/ T56 w 107"/>
                  <a:gd name="T58" fmla="+- 0 5441 5204"/>
                  <a:gd name="T59" fmla="*/ 5441 h 238"/>
                  <a:gd name="T60" fmla="+- 0 2620 2603"/>
                  <a:gd name="T61" fmla="*/ T60 w 107"/>
                  <a:gd name="T62" fmla="+- 0 5441 5204"/>
                  <a:gd name="T63" fmla="*/ 5441 h 238"/>
                  <a:gd name="T64" fmla="+- 0 2622 2603"/>
                  <a:gd name="T65" fmla="*/ T64 w 107"/>
                  <a:gd name="T66" fmla="+- 0 5441 5204"/>
                  <a:gd name="T67" fmla="*/ 5441 h 238"/>
                  <a:gd name="T68" fmla="+- 0 2624 2603"/>
                  <a:gd name="T69" fmla="*/ T68 w 107"/>
                  <a:gd name="T70" fmla="+- 0 5440 5204"/>
                  <a:gd name="T71" fmla="*/ 5440 h 238"/>
                  <a:gd name="T72" fmla="+- 0 2642 2603"/>
                  <a:gd name="T73" fmla="*/ T72 w 107"/>
                  <a:gd name="T74" fmla="+- 0 5435 5204"/>
                  <a:gd name="T75" fmla="*/ 5435 h 238"/>
                  <a:gd name="T76" fmla="+- 0 2694 2603"/>
                  <a:gd name="T77" fmla="*/ T76 w 107"/>
                  <a:gd name="T78" fmla="+- 0 5381 5204"/>
                  <a:gd name="T79" fmla="*/ 5381 h 238"/>
                  <a:gd name="T80" fmla="+- 0 2709 2603"/>
                  <a:gd name="T81" fmla="*/ T80 w 107"/>
                  <a:gd name="T82" fmla="+- 0 5319 5204"/>
                  <a:gd name="T83" fmla="*/ 5319 h 238"/>
                  <a:gd name="T84" fmla="+- 0 2710 2603"/>
                  <a:gd name="T85" fmla="*/ T84 w 107"/>
                  <a:gd name="T86" fmla="+- 0 5293 5204"/>
                  <a:gd name="T87" fmla="*/ 5293 h 238"/>
                  <a:gd name="T88" fmla="+- 0 2709 2603"/>
                  <a:gd name="T89" fmla="*/ T88 w 107"/>
                  <a:gd name="T90" fmla="+- 0 5273 5204"/>
                  <a:gd name="T91" fmla="*/ 5273 h 238"/>
                  <a:gd name="T92" fmla="+- 0 2705 2603"/>
                  <a:gd name="T93" fmla="*/ T92 w 107"/>
                  <a:gd name="T94" fmla="+- 0 5254 5204"/>
                  <a:gd name="T95" fmla="*/ 5254 h 238"/>
                  <a:gd name="T96" fmla="+- 0 2693 2603"/>
                  <a:gd name="T97" fmla="*/ T96 w 107"/>
                  <a:gd name="T98" fmla="+- 0 5224 5204"/>
                  <a:gd name="T99" fmla="*/ 5224 h 238"/>
                  <a:gd name="T100" fmla="+- 0 2682 2603"/>
                  <a:gd name="T101" fmla="*/ T100 w 107"/>
                  <a:gd name="T102" fmla="+- 0 5204 5204"/>
                  <a:gd name="T103" fmla="*/ 5204 h 2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107" h="238">
                    <a:moveTo>
                      <a:pt x="79" y="0"/>
                    </a:moveTo>
                    <a:lnTo>
                      <a:pt x="42" y="0"/>
                    </a:lnTo>
                    <a:lnTo>
                      <a:pt x="49" y="3"/>
                    </a:lnTo>
                    <a:lnTo>
                      <a:pt x="56" y="11"/>
                    </a:lnTo>
                    <a:lnTo>
                      <a:pt x="67" y="31"/>
                    </a:lnTo>
                    <a:lnTo>
                      <a:pt x="75" y="50"/>
                    </a:lnTo>
                    <a:lnTo>
                      <a:pt x="80" y="69"/>
                    </a:lnTo>
                    <a:lnTo>
                      <a:pt x="81" y="86"/>
                    </a:lnTo>
                    <a:lnTo>
                      <a:pt x="80" y="108"/>
                    </a:lnTo>
                    <a:lnTo>
                      <a:pt x="58" y="182"/>
                    </a:lnTo>
                    <a:lnTo>
                      <a:pt x="15" y="212"/>
                    </a:lnTo>
                    <a:lnTo>
                      <a:pt x="2" y="221"/>
                    </a:lnTo>
                    <a:lnTo>
                      <a:pt x="0" y="228"/>
                    </a:lnTo>
                    <a:lnTo>
                      <a:pt x="4" y="234"/>
                    </a:lnTo>
                    <a:lnTo>
                      <a:pt x="8" y="237"/>
                    </a:lnTo>
                    <a:lnTo>
                      <a:pt x="17" y="237"/>
                    </a:lnTo>
                    <a:lnTo>
                      <a:pt x="19" y="237"/>
                    </a:lnTo>
                    <a:lnTo>
                      <a:pt x="21" y="236"/>
                    </a:lnTo>
                    <a:lnTo>
                      <a:pt x="39" y="231"/>
                    </a:lnTo>
                    <a:lnTo>
                      <a:pt x="91" y="177"/>
                    </a:lnTo>
                    <a:lnTo>
                      <a:pt x="106" y="115"/>
                    </a:lnTo>
                    <a:lnTo>
                      <a:pt x="107" y="89"/>
                    </a:lnTo>
                    <a:lnTo>
                      <a:pt x="106" y="69"/>
                    </a:lnTo>
                    <a:lnTo>
                      <a:pt x="102" y="50"/>
                    </a:lnTo>
                    <a:lnTo>
                      <a:pt x="90" y="20"/>
                    </a:lnTo>
                    <a:lnTo>
                      <a:pt x="79"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0" name="Group 9"/>
            <p:cNvGrpSpPr>
              <a:grpSpLocks/>
            </p:cNvGrpSpPr>
            <p:nvPr/>
          </p:nvGrpSpPr>
          <p:grpSpPr bwMode="auto">
            <a:xfrm>
              <a:off x="2614" y="5044"/>
              <a:ext cx="70" cy="161"/>
              <a:chOff x="2614" y="5044"/>
              <a:chExt cx="70" cy="161"/>
            </a:xfrm>
          </p:grpSpPr>
          <p:sp>
            <p:nvSpPr>
              <p:cNvPr id="46" name="Freeform 45"/>
              <p:cNvSpPr>
                <a:spLocks/>
              </p:cNvSpPr>
              <p:nvPr/>
            </p:nvSpPr>
            <p:spPr bwMode="auto">
              <a:xfrm>
                <a:off x="2614" y="5044"/>
                <a:ext cx="70" cy="161"/>
              </a:xfrm>
              <a:custGeom>
                <a:avLst/>
                <a:gdLst>
                  <a:gd name="T0" fmla="+- 0 2671 2614"/>
                  <a:gd name="T1" fmla="*/ T0 w 70"/>
                  <a:gd name="T2" fmla="+- 0 5044 5044"/>
                  <a:gd name="T3" fmla="*/ 5044 h 161"/>
                  <a:gd name="T4" fmla="+- 0 2614 2614"/>
                  <a:gd name="T5" fmla="*/ T4 w 70"/>
                  <a:gd name="T6" fmla="+- 0 5044 5044"/>
                  <a:gd name="T7" fmla="*/ 5044 h 161"/>
                  <a:gd name="T8" fmla="+- 0 2620 2614"/>
                  <a:gd name="T9" fmla="*/ T8 w 70"/>
                  <a:gd name="T10" fmla="+- 0 5045 5044"/>
                  <a:gd name="T11" fmla="*/ 5045 h 161"/>
                  <a:gd name="T12" fmla="+- 0 2628 2614"/>
                  <a:gd name="T13" fmla="*/ T12 w 70"/>
                  <a:gd name="T14" fmla="+- 0 5046 5044"/>
                  <a:gd name="T15" fmla="*/ 5046 h 161"/>
                  <a:gd name="T16" fmla="+- 0 2650 2614"/>
                  <a:gd name="T17" fmla="*/ T16 w 70"/>
                  <a:gd name="T18" fmla="+- 0 5059 5044"/>
                  <a:gd name="T19" fmla="*/ 5059 h 161"/>
                  <a:gd name="T20" fmla="+- 0 2658 2614"/>
                  <a:gd name="T21" fmla="*/ T20 w 70"/>
                  <a:gd name="T22" fmla="+- 0 5073 5044"/>
                  <a:gd name="T23" fmla="*/ 5073 h 161"/>
                  <a:gd name="T24" fmla="+- 0 2658 2614"/>
                  <a:gd name="T25" fmla="*/ T24 w 70"/>
                  <a:gd name="T26" fmla="+- 0 5076 5044"/>
                  <a:gd name="T27" fmla="*/ 5076 h 161"/>
                  <a:gd name="T28" fmla="+- 0 2657 2614"/>
                  <a:gd name="T29" fmla="*/ T28 w 70"/>
                  <a:gd name="T30" fmla="+- 0 5083 5044"/>
                  <a:gd name="T31" fmla="*/ 5083 h 161"/>
                  <a:gd name="T32" fmla="+- 0 2638 2614"/>
                  <a:gd name="T33" fmla="*/ T32 w 70"/>
                  <a:gd name="T34" fmla="+- 0 5157 5044"/>
                  <a:gd name="T35" fmla="*/ 5157 h 161"/>
                  <a:gd name="T36" fmla="+- 0 2629 2614"/>
                  <a:gd name="T37" fmla="*/ T36 w 70"/>
                  <a:gd name="T38" fmla="+- 0 5174 5044"/>
                  <a:gd name="T39" fmla="*/ 5174 h 161"/>
                  <a:gd name="T40" fmla="+- 0 2618 2614"/>
                  <a:gd name="T41" fmla="*/ T40 w 70"/>
                  <a:gd name="T42" fmla="+- 0 5195 5044"/>
                  <a:gd name="T43" fmla="*/ 5195 h 161"/>
                  <a:gd name="T44" fmla="+- 0 2619 2614"/>
                  <a:gd name="T45" fmla="*/ T44 w 70"/>
                  <a:gd name="T46" fmla="+- 0 5198 5044"/>
                  <a:gd name="T47" fmla="*/ 5198 h 161"/>
                  <a:gd name="T48" fmla="+- 0 2623 2614"/>
                  <a:gd name="T49" fmla="*/ T48 w 70"/>
                  <a:gd name="T50" fmla="+- 0 5202 5044"/>
                  <a:gd name="T51" fmla="*/ 5202 h 161"/>
                  <a:gd name="T52" fmla="+- 0 2630 2614"/>
                  <a:gd name="T53" fmla="*/ T52 w 70"/>
                  <a:gd name="T54" fmla="+- 0 5205 5044"/>
                  <a:gd name="T55" fmla="*/ 5205 h 161"/>
                  <a:gd name="T56" fmla="+- 0 2633 2614"/>
                  <a:gd name="T57" fmla="*/ T56 w 70"/>
                  <a:gd name="T58" fmla="+- 0 5205 5044"/>
                  <a:gd name="T59" fmla="*/ 5205 h 161"/>
                  <a:gd name="T60" fmla="+- 0 2636 2614"/>
                  <a:gd name="T61" fmla="*/ T60 w 70"/>
                  <a:gd name="T62" fmla="+- 0 5204 5044"/>
                  <a:gd name="T63" fmla="*/ 5204 h 161"/>
                  <a:gd name="T64" fmla="+- 0 2637 2614"/>
                  <a:gd name="T65" fmla="*/ T64 w 70"/>
                  <a:gd name="T66" fmla="+- 0 5204 5044"/>
                  <a:gd name="T67" fmla="*/ 5204 h 161"/>
                  <a:gd name="T68" fmla="+- 0 2682 2614"/>
                  <a:gd name="T69" fmla="*/ T68 w 70"/>
                  <a:gd name="T70" fmla="+- 0 5204 5044"/>
                  <a:gd name="T71" fmla="*/ 5204 h 161"/>
                  <a:gd name="T72" fmla="+- 0 2681 2614"/>
                  <a:gd name="T73" fmla="*/ T72 w 70"/>
                  <a:gd name="T74" fmla="+- 0 5202 5044"/>
                  <a:gd name="T75" fmla="*/ 5202 h 161"/>
                  <a:gd name="T76" fmla="+- 0 2670 2614"/>
                  <a:gd name="T77" fmla="*/ T76 w 70"/>
                  <a:gd name="T78" fmla="+- 0 5189 5044"/>
                  <a:gd name="T79" fmla="*/ 5189 h 161"/>
                  <a:gd name="T80" fmla="+- 0 2660 2614"/>
                  <a:gd name="T81" fmla="*/ T80 w 70"/>
                  <a:gd name="T82" fmla="+- 0 5183 5044"/>
                  <a:gd name="T83" fmla="*/ 5183 h 161"/>
                  <a:gd name="T84" fmla="+- 0 2652 2614"/>
                  <a:gd name="T85" fmla="*/ T84 w 70"/>
                  <a:gd name="T86" fmla="+- 0 5183 5044"/>
                  <a:gd name="T87" fmla="*/ 5183 h 161"/>
                  <a:gd name="T88" fmla="+- 0 2653 2614"/>
                  <a:gd name="T89" fmla="*/ T88 w 70"/>
                  <a:gd name="T90" fmla="+- 0 5183 5044"/>
                  <a:gd name="T91" fmla="*/ 5183 h 161"/>
                  <a:gd name="T92" fmla="+- 0 2654 2614"/>
                  <a:gd name="T93" fmla="*/ T92 w 70"/>
                  <a:gd name="T94" fmla="+- 0 5179 5044"/>
                  <a:gd name="T95" fmla="*/ 5179 h 161"/>
                  <a:gd name="T96" fmla="+- 0 2662 2614"/>
                  <a:gd name="T97" fmla="*/ T96 w 70"/>
                  <a:gd name="T98" fmla="+- 0 5168 5044"/>
                  <a:gd name="T99" fmla="*/ 5168 h 161"/>
                  <a:gd name="T100" fmla="+- 0 2668 2614"/>
                  <a:gd name="T101" fmla="*/ T100 w 70"/>
                  <a:gd name="T102" fmla="+- 0 5153 5044"/>
                  <a:gd name="T103" fmla="*/ 5153 h 161"/>
                  <a:gd name="T104" fmla="+- 0 2674 2614"/>
                  <a:gd name="T105" fmla="*/ T104 w 70"/>
                  <a:gd name="T106" fmla="+- 0 5135 5044"/>
                  <a:gd name="T107" fmla="*/ 5135 h 161"/>
                  <a:gd name="T108" fmla="+- 0 2679 2614"/>
                  <a:gd name="T109" fmla="*/ T108 w 70"/>
                  <a:gd name="T110" fmla="+- 0 5113 5044"/>
                  <a:gd name="T111" fmla="*/ 5113 h 161"/>
                  <a:gd name="T112" fmla="+- 0 2683 2614"/>
                  <a:gd name="T113" fmla="*/ T112 w 70"/>
                  <a:gd name="T114" fmla="+- 0 5087 5044"/>
                  <a:gd name="T115" fmla="*/ 5087 h 161"/>
                  <a:gd name="T116" fmla="+- 0 2684 2614"/>
                  <a:gd name="T117" fmla="*/ T116 w 70"/>
                  <a:gd name="T118" fmla="+- 0 5067 5044"/>
                  <a:gd name="T119" fmla="*/ 5067 h 161"/>
                  <a:gd name="T120" fmla="+- 0 2683 2614"/>
                  <a:gd name="T121" fmla="*/ T120 w 70"/>
                  <a:gd name="T122" fmla="+- 0 5062 5044"/>
                  <a:gd name="T123" fmla="*/ 5062 h 161"/>
                  <a:gd name="T124" fmla="+- 0 2682 2614"/>
                  <a:gd name="T125" fmla="*/ T124 w 70"/>
                  <a:gd name="T126" fmla="+- 0 5060 5044"/>
                  <a:gd name="T127" fmla="*/ 5060 h 161"/>
                  <a:gd name="T128" fmla="+- 0 2672 2614"/>
                  <a:gd name="T129" fmla="*/ T128 w 70"/>
                  <a:gd name="T130" fmla="+- 0 5045 5044"/>
                  <a:gd name="T131" fmla="*/ 5045 h 161"/>
                  <a:gd name="T132" fmla="+- 0 2671 2614"/>
                  <a:gd name="T133" fmla="*/ T132 w 70"/>
                  <a:gd name="T134" fmla="+- 0 5044 5044"/>
                  <a:gd name="T135" fmla="*/ 5044 h 1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70" h="161">
                    <a:moveTo>
                      <a:pt x="57" y="0"/>
                    </a:moveTo>
                    <a:lnTo>
                      <a:pt x="0" y="0"/>
                    </a:lnTo>
                    <a:lnTo>
                      <a:pt x="6" y="1"/>
                    </a:lnTo>
                    <a:lnTo>
                      <a:pt x="14" y="2"/>
                    </a:lnTo>
                    <a:lnTo>
                      <a:pt x="36" y="15"/>
                    </a:lnTo>
                    <a:lnTo>
                      <a:pt x="44" y="29"/>
                    </a:lnTo>
                    <a:lnTo>
                      <a:pt x="44" y="32"/>
                    </a:lnTo>
                    <a:lnTo>
                      <a:pt x="43" y="39"/>
                    </a:lnTo>
                    <a:lnTo>
                      <a:pt x="24" y="113"/>
                    </a:lnTo>
                    <a:lnTo>
                      <a:pt x="15" y="130"/>
                    </a:lnTo>
                    <a:lnTo>
                      <a:pt x="4" y="151"/>
                    </a:lnTo>
                    <a:lnTo>
                      <a:pt x="5" y="154"/>
                    </a:lnTo>
                    <a:lnTo>
                      <a:pt x="9" y="158"/>
                    </a:lnTo>
                    <a:lnTo>
                      <a:pt x="16" y="161"/>
                    </a:lnTo>
                    <a:lnTo>
                      <a:pt x="19" y="161"/>
                    </a:lnTo>
                    <a:lnTo>
                      <a:pt x="22" y="160"/>
                    </a:lnTo>
                    <a:lnTo>
                      <a:pt x="23" y="160"/>
                    </a:lnTo>
                    <a:lnTo>
                      <a:pt x="68" y="160"/>
                    </a:lnTo>
                    <a:lnTo>
                      <a:pt x="67" y="158"/>
                    </a:lnTo>
                    <a:lnTo>
                      <a:pt x="56" y="145"/>
                    </a:lnTo>
                    <a:lnTo>
                      <a:pt x="46" y="139"/>
                    </a:lnTo>
                    <a:lnTo>
                      <a:pt x="38" y="139"/>
                    </a:lnTo>
                    <a:lnTo>
                      <a:pt x="39" y="139"/>
                    </a:lnTo>
                    <a:lnTo>
                      <a:pt x="40" y="135"/>
                    </a:lnTo>
                    <a:lnTo>
                      <a:pt x="48" y="124"/>
                    </a:lnTo>
                    <a:lnTo>
                      <a:pt x="54" y="109"/>
                    </a:lnTo>
                    <a:lnTo>
                      <a:pt x="60" y="91"/>
                    </a:lnTo>
                    <a:lnTo>
                      <a:pt x="65" y="69"/>
                    </a:lnTo>
                    <a:lnTo>
                      <a:pt x="69" y="43"/>
                    </a:lnTo>
                    <a:lnTo>
                      <a:pt x="70" y="23"/>
                    </a:lnTo>
                    <a:lnTo>
                      <a:pt x="69" y="18"/>
                    </a:lnTo>
                    <a:lnTo>
                      <a:pt x="68" y="16"/>
                    </a:lnTo>
                    <a:lnTo>
                      <a:pt x="58" y="1"/>
                    </a:lnTo>
                    <a:lnTo>
                      <a:pt x="57"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1" name="Group 10"/>
            <p:cNvGrpSpPr>
              <a:grpSpLocks/>
            </p:cNvGrpSpPr>
            <p:nvPr/>
          </p:nvGrpSpPr>
          <p:grpSpPr bwMode="auto">
            <a:xfrm>
              <a:off x="2652" y="5182"/>
              <a:ext cx="8" cy="2"/>
              <a:chOff x="2652" y="5182"/>
              <a:chExt cx="8" cy="2"/>
            </a:xfrm>
          </p:grpSpPr>
          <p:sp>
            <p:nvSpPr>
              <p:cNvPr id="45" name="Freeform 44"/>
              <p:cNvSpPr>
                <a:spLocks/>
              </p:cNvSpPr>
              <p:nvPr/>
            </p:nvSpPr>
            <p:spPr bwMode="auto">
              <a:xfrm>
                <a:off x="2652" y="5182"/>
                <a:ext cx="8" cy="2"/>
              </a:xfrm>
              <a:custGeom>
                <a:avLst/>
                <a:gdLst>
                  <a:gd name="T0" fmla="+- 0 2658 2652"/>
                  <a:gd name="T1" fmla="*/ T0 w 8"/>
                  <a:gd name="T2" fmla="+- 0 5182 5182"/>
                  <a:gd name="T3" fmla="*/ 5182 h 1"/>
                  <a:gd name="T4" fmla="+- 0 2652 2652"/>
                  <a:gd name="T5" fmla="*/ T4 w 8"/>
                  <a:gd name="T6" fmla="+- 0 5183 5182"/>
                  <a:gd name="T7" fmla="*/ 5183 h 1"/>
                  <a:gd name="T8" fmla="+- 0 2660 2652"/>
                  <a:gd name="T9" fmla="*/ T8 w 8"/>
                  <a:gd name="T10" fmla="+- 0 5183 5182"/>
                  <a:gd name="T11" fmla="*/ 5183 h 1"/>
                  <a:gd name="T12" fmla="+- 0 2658 2652"/>
                  <a:gd name="T13" fmla="*/ T12 w 8"/>
                  <a:gd name="T14" fmla="+- 0 5182 5182"/>
                  <a:gd name="T15" fmla="*/ 5182 h 1"/>
                </a:gdLst>
                <a:ahLst/>
                <a:cxnLst>
                  <a:cxn ang="0">
                    <a:pos x="T1" y="T3"/>
                  </a:cxn>
                  <a:cxn ang="0">
                    <a:pos x="T5" y="T7"/>
                  </a:cxn>
                  <a:cxn ang="0">
                    <a:pos x="T9" y="T11"/>
                  </a:cxn>
                  <a:cxn ang="0">
                    <a:pos x="T13" y="T15"/>
                  </a:cxn>
                </a:cxnLst>
                <a:rect l="0" t="0" r="r" b="b"/>
                <a:pathLst>
                  <a:path w="8" h="1">
                    <a:moveTo>
                      <a:pt x="6" y="0"/>
                    </a:moveTo>
                    <a:lnTo>
                      <a:pt x="0" y="1"/>
                    </a:lnTo>
                    <a:lnTo>
                      <a:pt x="8" y="1"/>
                    </a:lnTo>
                    <a:lnTo>
                      <a:pt x="6"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2" name="Group 11"/>
            <p:cNvGrpSpPr>
              <a:grpSpLocks/>
            </p:cNvGrpSpPr>
            <p:nvPr/>
          </p:nvGrpSpPr>
          <p:grpSpPr bwMode="auto">
            <a:xfrm>
              <a:off x="2583" y="5017"/>
              <a:ext cx="88" cy="28"/>
              <a:chOff x="2583" y="5017"/>
              <a:chExt cx="88" cy="28"/>
            </a:xfrm>
          </p:grpSpPr>
          <p:sp>
            <p:nvSpPr>
              <p:cNvPr id="44" name="Freeform 43"/>
              <p:cNvSpPr>
                <a:spLocks/>
              </p:cNvSpPr>
              <p:nvPr/>
            </p:nvSpPr>
            <p:spPr bwMode="auto">
              <a:xfrm>
                <a:off x="2583" y="5017"/>
                <a:ext cx="88" cy="28"/>
              </a:xfrm>
              <a:custGeom>
                <a:avLst/>
                <a:gdLst>
                  <a:gd name="T0" fmla="+- 0 2607 2583"/>
                  <a:gd name="T1" fmla="*/ T0 w 88"/>
                  <a:gd name="T2" fmla="+- 0 5017 5017"/>
                  <a:gd name="T3" fmla="*/ 5017 h 28"/>
                  <a:gd name="T4" fmla="+- 0 2607 2583"/>
                  <a:gd name="T5" fmla="*/ T4 w 88"/>
                  <a:gd name="T6" fmla="+- 0 5020 5017"/>
                  <a:gd name="T7" fmla="*/ 5020 h 28"/>
                  <a:gd name="T8" fmla="+- 0 2604 2583"/>
                  <a:gd name="T9" fmla="*/ T8 w 88"/>
                  <a:gd name="T10" fmla="+- 0 5021 5017"/>
                  <a:gd name="T11" fmla="*/ 5021 h 28"/>
                  <a:gd name="T12" fmla="+- 0 2593 2583"/>
                  <a:gd name="T13" fmla="*/ T12 w 88"/>
                  <a:gd name="T14" fmla="+- 0 5021 5017"/>
                  <a:gd name="T15" fmla="*/ 5021 h 28"/>
                  <a:gd name="T16" fmla="+- 0 2586 2583"/>
                  <a:gd name="T17" fmla="*/ T16 w 88"/>
                  <a:gd name="T18" fmla="+- 0 5025 5017"/>
                  <a:gd name="T19" fmla="*/ 5025 h 28"/>
                  <a:gd name="T20" fmla="+- 0 2583 2583"/>
                  <a:gd name="T21" fmla="*/ T20 w 88"/>
                  <a:gd name="T22" fmla="+- 0 5028 5017"/>
                  <a:gd name="T23" fmla="*/ 5028 h 28"/>
                  <a:gd name="T24" fmla="+- 0 2583 2583"/>
                  <a:gd name="T25" fmla="*/ T24 w 88"/>
                  <a:gd name="T26" fmla="+- 0 5036 5017"/>
                  <a:gd name="T27" fmla="*/ 5036 h 28"/>
                  <a:gd name="T28" fmla="+- 0 2590 2583"/>
                  <a:gd name="T29" fmla="*/ T28 w 88"/>
                  <a:gd name="T30" fmla="+- 0 5046 5017"/>
                  <a:gd name="T31" fmla="*/ 5046 h 28"/>
                  <a:gd name="T32" fmla="+- 0 2609 2583"/>
                  <a:gd name="T33" fmla="*/ T32 w 88"/>
                  <a:gd name="T34" fmla="+- 0 5044 5017"/>
                  <a:gd name="T35" fmla="*/ 5044 h 28"/>
                  <a:gd name="T36" fmla="+- 0 2671 2583"/>
                  <a:gd name="T37" fmla="*/ T36 w 88"/>
                  <a:gd name="T38" fmla="+- 0 5044 5017"/>
                  <a:gd name="T39" fmla="*/ 5044 h 28"/>
                  <a:gd name="T40" fmla="+- 0 2657 2583"/>
                  <a:gd name="T41" fmla="*/ T40 w 88"/>
                  <a:gd name="T42" fmla="+- 0 5033 5017"/>
                  <a:gd name="T43" fmla="*/ 5033 h 28"/>
                  <a:gd name="T44" fmla="+- 0 2638 2583"/>
                  <a:gd name="T45" fmla="*/ T44 w 88"/>
                  <a:gd name="T46" fmla="+- 0 5025 5017"/>
                  <a:gd name="T47" fmla="*/ 5025 h 28"/>
                  <a:gd name="T48" fmla="+- 0 2615 2583"/>
                  <a:gd name="T49" fmla="*/ T48 w 88"/>
                  <a:gd name="T50" fmla="+- 0 5021 5017"/>
                  <a:gd name="T51" fmla="*/ 5021 h 28"/>
                  <a:gd name="T52" fmla="+- 0 2607 2583"/>
                  <a:gd name="T53" fmla="*/ T52 w 88"/>
                  <a:gd name="T54" fmla="+- 0 5017 5017"/>
                  <a:gd name="T55" fmla="*/ 5017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88" h="28">
                    <a:moveTo>
                      <a:pt x="24" y="0"/>
                    </a:moveTo>
                    <a:lnTo>
                      <a:pt x="24" y="3"/>
                    </a:lnTo>
                    <a:lnTo>
                      <a:pt x="21" y="4"/>
                    </a:lnTo>
                    <a:lnTo>
                      <a:pt x="10" y="4"/>
                    </a:lnTo>
                    <a:lnTo>
                      <a:pt x="3" y="8"/>
                    </a:lnTo>
                    <a:lnTo>
                      <a:pt x="0" y="11"/>
                    </a:lnTo>
                    <a:lnTo>
                      <a:pt x="0" y="19"/>
                    </a:lnTo>
                    <a:lnTo>
                      <a:pt x="7" y="29"/>
                    </a:lnTo>
                    <a:lnTo>
                      <a:pt x="26" y="27"/>
                    </a:lnTo>
                    <a:lnTo>
                      <a:pt x="88" y="27"/>
                    </a:lnTo>
                    <a:lnTo>
                      <a:pt x="74" y="16"/>
                    </a:lnTo>
                    <a:lnTo>
                      <a:pt x="55" y="8"/>
                    </a:lnTo>
                    <a:lnTo>
                      <a:pt x="32" y="4"/>
                    </a:lnTo>
                    <a:lnTo>
                      <a:pt x="24"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3" name="Group 12"/>
            <p:cNvGrpSpPr>
              <a:grpSpLocks/>
            </p:cNvGrpSpPr>
            <p:nvPr/>
          </p:nvGrpSpPr>
          <p:grpSpPr bwMode="auto">
            <a:xfrm>
              <a:off x="2812" y="5152"/>
              <a:ext cx="34" cy="33"/>
              <a:chOff x="2812" y="5152"/>
              <a:chExt cx="34" cy="33"/>
            </a:xfrm>
          </p:grpSpPr>
          <p:sp>
            <p:nvSpPr>
              <p:cNvPr id="43" name="Freeform 42"/>
              <p:cNvSpPr>
                <a:spLocks/>
              </p:cNvSpPr>
              <p:nvPr/>
            </p:nvSpPr>
            <p:spPr bwMode="auto">
              <a:xfrm>
                <a:off x="2812" y="5152"/>
                <a:ext cx="34" cy="33"/>
              </a:xfrm>
              <a:custGeom>
                <a:avLst/>
                <a:gdLst>
                  <a:gd name="T0" fmla="+- 0 2829 2812"/>
                  <a:gd name="T1" fmla="*/ T0 w 34"/>
                  <a:gd name="T2" fmla="+- 0 5152 5152"/>
                  <a:gd name="T3" fmla="*/ 5152 h 33"/>
                  <a:gd name="T4" fmla="+- 0 2823 2812"/>
                  <a:gd name="T5" fmla="*/ T4 w 34"/>
                  <a:gd name="T6" fmla="+- 0 5152 5152"/>
                  <a:gd name="T7" fmla="*/ 5152 h 33"/>
                  <a:gd name="T8" fmla="+- 0 2816 2812"/>
                  <a:gd name="T9" fmla="*/ T8 w 34"/>
                  <a:gd name="T10" fmla="+- 0 5158 5152"/>
                  <a:gd name="T11" fmla="*/ 5158 h 33"/>
                  <a:gd name="T12" fmla="+- 0 2812 2812"/>
                  <a:gd name="T13" fmla="*/ T12 w 34"/>
                  <a:gd name="T14" fmla="+- 0 5162 5152"/>
                  <a:gd name="T15" fmla="*/ 5162 h 33"/>
                  <a:gd name="T16" fmla="+- 0 2812 2812"/>
                  <a:gd name="T17" fmla="*/ T16 w 34"/>
                  <a:gd name="T18" fmla="+- 0 5176 5152"/>
                  <a:gd name="T19" fmla="*/ 5176 h 33"/>
                  <a:gd name="T20" fmla="+- 0 2815 2812"/>
                  <a:gd name="T21" fmla="*/ T20 w 34"/>
                  <a:gd name="T22" fmla="+- 0 5181 5152"/>
                  <a:gd name="T23" fmla="*/ 5181 h 33"/>
                  <a:gd name="T24" fmla="+- 0 2823 2812"/>
                  <a:gd name="T25" fmla="*/ T24 w 34"/>
                  <a:gd name="T26" fmla="+- 0 5185 5152"/>
                  <a:gd name="T27" fmla="*/ 5185 h 33"/>
                  <a:gd name="T28" fmla="+- 0 2835 2812"/>
                  <a:gd name="T29" fmla="*/ T28 w 34"/>
                  <a:gd name="T30" fmla="+- 0 5185 5152"/>
                  <a:gd name="T31" fmla="*/ 5185 h 33"/>
                  <a:gd name="T32" fmla="+- 0 2842 2812"/>
                  <a:gd name="T33" fmla="*/ T32 w 34"/>
                  <a:gd name="T34" fmla="+- 0 5180 5152"/>
                  <a:gd name="T35" fmla="*/ 5180 h 33"/>
                  <a:gd name="T36" fmla="+- 0 2846 2812"/>
                  <a:gd name="T37" fmla="*/ T36 w 34"/>
                  <a:gd name="T38" fmla="+- 0 5170 5152"/>
                  <a:gd name="T39" fmla="*/ 5170 h 33"/>
                  <a:gd name="T40" fmla="+- 0 2845 2812"/>
                  <a:gd name="T41" fmla="*/ T40 w 34"/>
                  <a:gd name="T42" fmla="+- 0 5168 5152"/>
                  <a:gd name="T43" fmla="*/ 5168 h 33"/>
                  <a:gd name="T44" fmla="+- 0 2845 2812"/>
                  <a:gd name="T45" fmla="*/ T44 w 34"/>
                  <a:gd name="T46" fmla="+- 0 5167 5152"/>
                  <a:gd name="T47" fmla="*/ 5167 h 33"/>
                  <a:gd name="T48" fmla="+- 0 2845 2812"/>
                  <a:gd name="T49" fmla="*/ T48 w 34"/>
                  <a:gd name="T50" fmla="+- 0 5158 5152"/>
                  <a:gd name="T51" fmla="*/ 5158 h 33"/>
                  <a:gd name="T52" fmla="+- 0 2840 2812"/>
                  <a:gd name="T53" fmla="*/ T52 w 34"/>
                  <a:gd name="T54" fmla="+- 0 5153 5152"/>
                  <a:gd name="T55" fmla="*/ 5153 h 33"/>
                  <a:gd name="T56" fmla="+- 0 2829 2812"/>
                  <a:gd name="T57" fmla="*/ T56 w 34"/>
                  <a:gd name="T58" fmla="+- 0 5152 5152"/>
                  <a:gd name="T59" fmla="*/ 5152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4" h="33">
                    <a:moveTo>
                      <a:pt x="17" y="0"/>
                    </a:moveTo>
                    <a:lnTo>
                      <a:pt x="11" y="0"/>
                    </a:lnTo>
                    <a:lnTo>
                      <a:pt x="4" y="6"/>
                    </a:lnTo>
                    <a:lnTo>
                      <a:pt x="0" y="10"/>
                    </a:lnTo>
                    <a:lnTo>
                      <a:pt x="0" y="24"/>
                    </a:lnTo>
                    <a:lnTo>
                      <a:pt x="3" y="29"/>
                    </a:lnTo>
                    <a:lnTo>
                      <a:pt x="11" y="33"/>
                    </a:lnTo>
                    <a:lnTo>
                      <a:pt x="23" y="33"/>
                    </a:lnTo>
                    <a:lnTo>
                      <a:pt x="30" y="28"/>
                    </a:lnTo>
                    <a:lnTo>
                      <a:pt x="34" y="18"/>
                    </a:lnTo>
                    <a:lnTo>
                      <a:pt x="33" y="16"/>
                    </a:lnTo>
                    <a:lnTo>
                      <a:pt x="33" y="15"/>
                    </a:lnTo>
                    <a:lnTo>
                      <a:pt x="33" y="6"/>
                    </a:lnTo>
                    <a:lnTo>
                      <a:pt x="28" y="1"/>
                    </a:lnTo>
                    <a:lnTo>
                      <a:pt x="17"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4" name="Group 13"/>
            <p:cNvGrpSpPr>
              <a:grpSpLocks/>
            </p:cNvGrpSpPr>
            <p:nvPr/>
          </p:nvGrpSpPr>
          <p:grpSpPr bwMode="auto">
            <a:xfrm>
              <a:off x="2813" y="5009"/>
              <a:ext cx="1552" cy="449"/>
              <a:chOff x="2813" y="5009"/>
              <a:chExt cx="1552" cy="449"/>
            </a:xfrm>
          </p:grpSpPr>
          <p:sp>
            <p:nvSpPr>
              <p:cNvPr id="41" name="Freeform 40"/>
              <p:cNvSpPr>
                <a:spLocks/>
              </p:cNvSpPr>
              <p:nvPr/>
            </p:nvSpPr>
            <p:spPr bwMode="auto">
              <a:xfrm>
                <a:off x="2813" y="5296"/>
                <a:ext cx="30" cy="29"/>
              </a:xfrm>
              <a:custGeom>
                <a:avLst/>
                <a:gdLst>
                  <a:gd name="T0" fmla="+- 0 2838 2813"/>
                  <a:gd name="T1" fmla="*/ T0 w 30"/>
                  <a:gd name="T2" fmla="+- 0 5296 5296"/>
                  <a:gd name="T3" fmla="*/ 5296 h 29"/>
                  <a:gd name="T4" fmla="+- 0 2818 2813"/>
                  <a:gd name="T5" fmla="*/ T4 w 30"/>
                  <a:gd name="T6" fmla="+- 0 5296 5296"/>
                  <a:gd name="T7" fmla="*/ 5296 h 29"/>
                  <a:gd name="T8" fmla="+- 0 2813 2813"/>
                  <a:gd name="T9" fmla="*/ T8 w 30"/>
                  <a:gd name="T10" fmla="+- 0 5301 5296"/>
                  <a:gd name="T11" fmla="*/ 5301 h 29"/>
                  <a:gd name="T12" fmla="+- 0 2813 2813"/>
                  <a:gd name="T13" fmla="*/ T12 w 30"/>
                  <a:gd name="T14" fmla="+- 0 5313 5296"/>
                  <a:gd name="T15" fmla="*/ 5313 h 29"/>
                  <a:gd name="T16" fmla="+- 0 2816 2813"/>
                  <a:gd name="T17" fmla="*/ T16 w 30"/>
                  <a:gd name="T18" fmla="+- 0 5321 5296"/>
                  <a:gd name="T19" fmla="*/ 5321 h 29"/>
                  <a:gd name="T20" fmla="+- 0 2822 2813"/>
                  <a:gd name="T21" fmla="*/ T20 w 30"/>
                  <a:gd name="T22" fmla="+- 0 5325 5296"/>
                  <a:gd name="T23" fmla="*/ 5325 h 29"/>
                  <a:gd name="T24" fmla="+- 0 2833 2813"/>
                  <a:gd name="T25" fmla="*/ T24 w 30"/>
                  <a:gd name="T26" fmla="+- 0 5325 5296"/>
                  <a:gd name="T27" fmla="*/ 5325 h 29"/>
                  <a:gd name="T28" fmla="+- 0 2840 2813"/>
                  <a:gd name="T29" fmla="*/ T28 w 30"/>
                  <a:gd name="T30" fmla="+- 0 5322 5296"/>
                  <a:gd name="T31" fmla="*/ 5322 h 29"/>
                  <a:gd name="T32" fmla="+- 0 2843 2813"/>
                  <a:gd name="T33" fmla="*/ T32 w 30"/>
                  <a:gd name="T34" fmla="+- 0 5318 5296"/>
                  <a:gd name="T35" fmla="*/ 5318 h 29"/>
                  <a:gd name="T36" fmla="+- 0 2843 2813"/>
                  <a:gd name="T37" fmla="*/ T36 w 30"/>
                  <a:gd name="T38" fmla="+- 0 5301 5296"/>
                  <a:gd name="T39" fmla="*/ 5301 h 29"/>
                  <a:gd name="T40" fmla="+- 0 2838 2813"/>
                  <a:gd name="T41" fmla="*/ T40 w 30"/>
                  <a:gd name="T42" fmla="+- 0 5296 5296"/>
                  <a:gd name="T43" fmla="*/ 5296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0" h="29">
                    <a:moveTo>
                      <a:pt x="25" y="0"/>
                    </a:moveTo>
                    <a:lnTo>
                      <a:pt x="5" y="0"/>
                    </a:lnTo>
                    <a:lnTo>
                      <a:pt x="0" y="5"/>
                    </a:lnTo>
                    <a:lnTo>
                      <a:pt x="0" y="17"/>
                    </a:lnTo>
                    <a:lnTo>
                      <a:pt x="3" y="25"/>
                    </a:lnTo>
                    <a:lnTo>
                      <a:pt x="9" y="29"/>
                    </a:lnTo>
                    <a:lnTo>
                      <a:pt x="20" y="29"/>
                    </a:lnTo>
                    <a:lnTo>
                      <a:pt x="27" y="26"/>
                    </a:lnTo>
                    <a:lnTo>
                      <a:pt x="30" y="22"/>
                    </a:lnTo>
                    <a:lnTo>
                      <a:pt x="30" y="5"/>
                    </a:lnTo>
                    <a:lnTo>
                      <a:pt x="25"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8" y="5009"/>
                <a:ext cx="1297" cy="4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a:grpSpLocks/>
            </p:cNvGrpSpPr>
            <p:nvPr/>
          </p:nvGrpSpPr>
          <p:grpSpPr bwMode="auto">
            <a:xfrm>
              <a:off x="4578" y="5070"/>
              <a:ext cx="122" cy="377"/>
              <a:chOff x="4578" y="5070"/>
              <a:chExt cx="122" cy="377"/>
            </a:xfrm>
          </p:grpSpPr>
          <p:sp>
            <p:nvSpPr>
              <p:cNvPr id="40" name="Freeform 39"/>
              <p:cNvSpPr>
                <a:spLocks/>
              </p:cNvSpPr>
              <p:nvPr/>
            </p:nvSpPr>
            <p:spPr bwMode="auto">
              <a:xfrm>
                <a:off x="4578" y="5070"/>
                <a:ext cx="122" cy="377"/>
              </a:xfrm>
              <a:custGeom>
                <a:avLst/>
                <a:gdLst>
                  <a:gd name="T0" fmla="+- 0 4596 4578"/>
                  <a:gd name="T1" fmla="*/ T0 w 122"/>
                  <a:gd name="T2" fmla="+- 0 5070 5070"/>
                  <a:gd name="T3" fmla="*/ 5070 h 377"/>
                  <a:gd name="T4" fmla="+- 0 4588 4578"/>
                  <a:gd name="T5" fmla="*/ T4 w 122"/>
                  <a:gd name="T6" fmla="+- 0 5070 5070"/>
                  <a:gd name="T7" fmla="*/ 5070 h 377"/>
                  <a:gd name="T8" fmla="+- 0 4581 4578"/>
                  <a:gd name="T9" fmla="*/ T8 w 122"/>
                  <a:gd name="T10" fmla="+- 0 5074 5070"/>
                  <a:gd name="T11" fmla="*/ 5074 h 377"/>
                  <a:gd name="T12" fmla="+- 0 4578 4578"/>
                  <a:gd name="T13" fmla="*/ T12 w 122"/>
                  <a:gd name="T14" fmla="+- 0 5077 5070"/>
                  <a:gd name="T15" fmla="*/ 5077 h 377"/>
                  <a:gd name="T16" fmla="+- 0 4578 4578"/>
                  <a:gd name="T17" fmla="*/ T16 w 122"/>
                  <a:gd name="T18" fmla="+- 0 5089 5070"/>
                  <a:gd name="T19" fmla="*/ 5089 h 377"/>
                  <a:gd name="T20" fmla="+- 0 4582 4578"/>
                  <a:gd name="T21" fmla="*/ T20 w 122"/>
                  <a:gd name="T22" fmla="+- 0 5095 5070"/>
                  <a:gd name="T23" fmla="*/ 5095 h 377"/>
                  <a:gd name="T24" fmla="+- 0 4589 4578"/>
                  <a:gd name="T25" fmla="*/ T24 w 122"/>
                  <a:gd name="T26" fmla="+- 0 5100 5070"/>
                  <a:gd name="T27" fmla="*/ 5100 h 377"/>
                  <a:gd name="T28" fmla="+- 0 4602 4578"/>
                  <a:gd name="T29" fmla="*/ T28 w 122"/>
                  <a:gd name="T30" fmla="+- 0 5117 5070"/>
                  <a:gd name="T31" fmla="*/ 5117 h 377"/>
                  <a:gd name="T32" fmla="+- 0 4635 4578"/>
                  <a:gd name="T33" fmla="*/ T32 w 122"/>
                  <a:gd name="T34" fmla="+- 0 5169 5070"/>
                  <a:gd name="T35" fmla="*/ 5169 h 377"/>
                  <a:gd name="T36" fmla="+- 0 4664 4578"/>
                  <a:gd name="T37" fmla="*/ T36 w 122"/>
                  <a:gd name="T38" fmla="+- 0 5233 5070"/>
                  <a:gd name="T39" fmla="*/ 5233 h 377"/>
                  <a:gd name="T40" fmla="+- 0 4664 4578"/>
                  <a:gd name="T41" fmla="*/ T40 w 122"/>
                  <a:gd name="T42" fmla="+- 0 5263 5070"/>
                  <a:gd name="T43" fmla="*/ 5263 h 377"/>
                  <a:gd name="T44" fmla="+- 0 4664 4578"/>
                  <a:gd name="T45" fmla="*/ T44 w 122"/>
                  <a:gd name="T46" fmla="+- 0 5280 5070"/>
                  <a:gd name="T47" fmla="*/ 5280 h 377"/>
                  <a:gd name="T48" fmla="+- 0 4658 4578"/>
                  <a:gd name="T49" fmla="*/ T48 w 122"/>
                  <a:gd name="T50" fmla="+- 0 5362 5070"/>
                  <a:gd name="T51" fmla="*/ 5362 h 377"/>
                  <a:gd name="T52" fmla="+- 0 4654 4578"/>
                  <a:gd name="T53" fmla="*/ T52 w 122"/>
                  <a:gd name="T54" fmla="+- 0 5412 5070"/>
                  <a:gd name="T55" fmla="*/ 5412 h 377"/>
                  <a:gd name="T56" fmla="+- 0 4655 4578"/>
                  <a:gd name="T57" fmla="*/ T56 w 122"/>
                  <a:gd name="T58" fmla="+- 0 5443 5070"/>
                  <a:gd name="T59" fmla="*/ 5443 h 377"/>
                  <a:gd name="T60" fmla="+- 0 4658 4578"/>
                  <a:gd name="T61" fmla="*/ T60 w 122"/>
                  <a:gd name="T62" fmla="+- 0 5446 5070"/>
                  <a:gd name="T63" fmla="*/ 5446 h 377"/>
                  <a:gd name="T64" fmla="+- 0 4663 4578"/>
                  <a:gd name="T65" fmla="*/ T64 w 122"/>
                  <a:gd name="T66" fmla="+- 0 5448 5070"/>
                  <a:gd name="T67" fmla="*/ 5448 h 377"/>
                  <a:gd name="T68" fmla="+- 0 4669 4578"/>
                  <a:gd name="T69" fmla="*/ T68 w 122"/>
                  <a:gd name="T70" fmla="+- 0 5448 5070"/>
                  <a:gd name="T71" fmla="*/ 5448 h 377"/>
                  <a:gd name="T72" fmla="+- 0 4684 4578"/>
                  <a:gd name="T73" fmla="*/ T72 w 122"/>
                  <a:gd name="T74" fmla="+- 0 5367 5070"/>
                  <a:gd name="T75" fmla="*/ 5367 h 377"/>
                  <a:gd name="T76" fmla="+- 0 4687 4578"/>
                  <a:gd name="T77" fmla="*/ T76 w 122"/>
                  <a:gd name="T78" fmla="+- 0 5329 5070"/>
                  <a:gd name="T79" fmla="*/ 5329 h 377"/>
                  <a:gd name="T80" fmla="+- 0 4694 4578"/>
                  <a:gd name="T81" fmla="*/ T80 w 122"/>
                  <a:gd name="T82" fmla="+- 0 5258 5070"/>
                  <a:gd name="T83" fmla="*/ 5258 h 377"/>
                  <a:gd name="T84" fmla="+- 0 4698 4578"/>
                  <a:gd name="T85" fmla="*/ T84 w 122"/>
                  <a:gd name="T86" fmla="+- 0 5244 5070"/>
                  <a:gd name="T87" fmla="*/ 5244 h 377"/>
                  <a:gd name="T88" fmla="+- 0 4698 4578"/>
                  <a:gd name="T89" fmla="*/ T88 w 122"/>
                  <a:gd name="T90" fmla="+- 0 5233 5070"/>
                  <a:gd name="T91" fmla="*/ 5233 h 377"/>
                  <a:gd name="T92" fmla="+- 0 4697 4578"/>
                  <a:gd name="T93" fmla="*/ T92 w 122"/>
                  <a:gd name="T94" fmla="+- 0 5227 5070"/>
                  <a:gd name="T95" fmla="*/ 5227 h 377"/>
                  <a:gd name="T96" fmla="+- 0 4700 4578"/>
                  <a:gd name="T97" fmla="*/ T96 w 122"/>
                  <a:gd name="T98" fmla="+- 0 5205 5070"/>
                  <a:gd name="T99" fmla="*/ 5205 h 377"/>
                  <a:gd name="T100" fmla="+- 0 4684 4578"/>
                  <a:gd name="T101" fmla="*/ T100 w 122"/>
                  <a:gd name="T102" fmla="+- 0 5205 5070"/>
                  <a:gd name="T103" fmla="*/ 5205 h 377"/>
                  <a:gd name="T104" fmla="+- 0 4675 4578"/>
                  <a:gd name="T105" fmla="*/ T104 w 122"/>
                  <a:gd name="T106" fmla="+- 0 5192 5070"/>
                  <a:gd name="T107" fmla="*/ 5192 h 377"/>
                  <a:gd name="T108" fmla="+- 0 4675 4578"/>
                  <a:gd name="T109" fmla="*/ T108 w 122"/>
                  <a:gd name="T110" fmla="+- 0 5188 5070"/>
                  <a:gd name="T111" fmla="*/ 5188 h 377"/>
                  <a:gd name="T112" fmla="+- 0 4676 4578"/>
                  <a:gd name="T113" fmla="*/ T112 w 122"/>
                  <a:gd name="T114" fmla="+- 0 5188 5070"/>
                  <a:gd name="T115" fmla="*/ 5188 h 377"/>
                  <a:gd name="T116" fmla="+- 0 4634 4578"/>
                  <a:gd name="T117" fmla="*/ T116 w 122"/>
                  <a:gd name="T118" fmla="+- 0 5120 5070"/>
                  <a:gd name="T119" fmla="*/ 5120 h 377"/>
                  <a:gd name="T120" fmla="+- 0 4609 4578"/>
                  <a:gd name="T121" fmla="*/ T120 w 122"/>
                  <a:gd name="T122" fmla="+- 0 5087 5070"/>
                  <a:gd name="T123" fmla="*/ 5087 h 377"/>
                  <a:gd name="T124" fmla="+- 0 4606 4578"/>
                  <a:gd name="T125" fmla="*/ T124 w 122"/>
                  <a:gd name="T126" fmla="+- 0 5077 5070"/>
                  <a:gd name="T127" fmla="*/ 5077 h 377"/>
                  <a:gd name="T128" fmla="+- 0 4602 4578"/>
                  <a:gd name="T129" fmla="*/ T128 w 122"/>
                  <a:gd name="T130" fmla="+- 0 5072 5070"/>
                  <a:gd name="T131" fmla="*/ 5072 h 377"/>
                  <a:gd name="T132" fmla="+- 0 4596 4578"/>
                  <a:gd name="T133" fmla="*/ T132 w 122"/>
                  <a:gd name="T134" fmla="+- 0 5070 5070"/>
                  <a:gd name="T135" fmla="*/ 5070 h 3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22" h="377">
                    <a:moveTo>
                      <a:pt x="18" y="0"/>
                    </a:moveTo>
                    <a:lnTo>
                      <a:pt x="10" y="0"/>
                    </a:lnTo>
                    <a:lnTo>
                      <a:pt x="3" y="4"/>
                    </a:lnTo>
                    <a:lnTo>
                      <a:pt x="0" y="7"/>
                    </a:lnTo>
                    <a:lnTo>
                      <a:pt x="0" y="19"/>
                    </a:lnTo>
                    <a:lnTo>
                      <a:pt x="4" y="25"/>
                    </a:lnTo>
                    <a:lnTo>
                      <a:pt x="11" y="30"/>
                    </a:lnTo>
                    <a:lnTo>
                      <a:pt x="24" y="47"/>
                    </a:lnTo>
                    <a:lnTo>
                      <a:pt x="57" y="99"/>
                    </a:lnTo>
                    <a:lnTo>
                      <a:pt x="86" y="163"/>
                    </a:lnTo>
                    <a:lnTo>
                      <a:pt x="86" y="193"/>
                    </a:lnTo>
                    <a:lnTo>
                      <a:pt x="86" y="210"/>
                    </a:lnTo>
                    <a:lnTo>
                      <a:pt x="80" y="292"/>
                    </a:lnTo>
                    <a:lnTo>
                      <a:pt x="76" y="342"/>
                    </a:lnTo>
                    <a:lnTo>
                      <a:pt x="77" y="373"/>
                    </a:lnTo>
                    <a:lnTo>
                      <a:pt x="80" y="376"/>
                    </a:lnTo>
                    <a:lnTo>
                      <a:pt x="85" y="378"/>
                    </a:lnTo>
                    <a:lnTo>
                      <a:pt x="91" y="378"/>
                    </a:lnTo>
                    <a:lnTo>
                      <a:pt x="106" y="297"/>
                    </a:lnTo>
                    <a:lnTo>
                      <a:pt x="109" y="259"/>
                    </a:lnTo>
                    <a:lnTo>
                      <a:pt x="116" y="188"/>
                    </a:lnTo>
                    <a:lnTo>
                      <a:pt x="120" y="174"/>
                    </a:lnTo>
                    <a:lnTo>
                      <a:pt x="120" y="163"/>
                    </a:lnTo>
                    <a:lnTo>
                      <a:pt x="119" y="157"/>
                    </a:lnTo>
                    <a:lnTo>
                      <a:pt x="122" y="135"/>
                    </a:lnTo>
                    <a:lnTo>
                      <a:pt x="106" y="135"/>
                    </a:lnTo>
                    <a:lnTo>
                      <a:pt x="97" y="122"/>
                    </a:lnTo>
                    <a:lnTo>
                      <a:pt x="97" y="118"/>
                    </a:lnTo>
                    <a:lnTo>
                      <a:pt x="98" y="118"/>
                    </a:lnTo>
                    <a:lnTo>
                      <a:pt x="56" y="50"/>
                    </a:lnTo>
                    <a:lnTo>
                      <a:pt x="31" y="17"/>
                    </a:lnTo>
                    <a:lnTo>
                      <a:pt x="28" y="7"/>
                    </a:lnTo>
                    <a:lnTo>
                      <a:pt x="24" y="2"/>
                    </a:lnTo>
                    <a:lnTo>
                      <a:pt x="18"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6" name="Group 15"/>
            <p:cNvGrpSpPr>
              <a:grpSpLocks/>
            </p:cNvGrpSpPr>
            <p:nvPr/>
          </p:nvGrpSpPr>
          <p:grpSpPr bwMode="auto">
            <a:xfrm>
              <a:off x="4675" y="5188"/>
              <a:ext cx="9" cy="17"/>
              <a:chOff x="4675" y="5188"/>
              <a:chExt cx="9" cy="17"/>
            </a:xfrm>
          </p:grpSpPr>
          <p:sp>
            <p:nvSpPr>
              <p:cNvPr id="39" name="Freeform 38"/>
              <p:cNvSpPr>
                <a:spLocks/>
              </p:cNvSpPr>
              <p:nvPr/>
            </p:nvSpPr>
            <p:spPr bwMode="auto">
              <a:xfrm>
                <a:off x="4675" y="5188"/>
                <a:ext cx="9" cy="17"/>
              </a:xfrm>
              <a:custGeom>
                <a:avLst/>
                <a:gdLst>
                  <a:gd name="T0" fmla="+- 0 4676 4675"/>
                  <a:gd name="T1" fmla="*/ T0 w 9"/>
                  <a:gd name="T2" fmla="+- 0 5188 5188"/>
                  <a:gd name="T3" fmla="*/ 5188 h 17"/>
                  <a:gd name="T4" fmla="+- 0 4675 4675"/>
                  <a:gd name="T5" fmla="*/ T4 w 9"/>
                  <a:gd name="T6" fmla="+- 0 5192 5188"/>
                  <a:gd name="T7" fmla="*/ 5192 h 17"/>
                  <a:gd name="T8" fmla="+- 0 4684 4675"/>
                  <a:gd name="T9" fmla="*/ T8 w 9"/>
                  <a:gd name="T10" fmla="+- 0 5205 5188"/>
                  <a:gd name="T11" fmla="*/ 5205 h 17"/>
                  <a:gd name="T12" fmla="+- 0 4676 4675"/>
                  <a:gd name="T13" fmla="*/ T12 w 9"/>
                  <a:gd name="T14" fmla="+- 0 5188 5188"/>
                  <a:gd name="T15" fmla="*/ 5188 h 17"/>
                </a:gdLst>
                <a:ahLst/>
                <a:cxnLst>
                  <a:cxn ang="0">
                    <a:pos x="T1" y="T3"/>
                  </a:cxn>
                  <a:cxn ang="0">
                    <a:pos x="T5" y="T7"/>
                  </a:cxn>
                  <a:cxn ang="0">
                    <a:pos x="T9" y="T11"/>
                  </a:cxn>
                  <a:cxn ang="0">
                    <a:pos x="T13" y="T15"/>
                  </a:cxn>
                </a:cxnLst>
                <a:rect l="0" t="0" r="r" b="b"/>
                <a:pathLst>
                  <a:path w="9" h="17">
                    <a:moveTo>
                      <a:pt x="1" y="0"/>
                    </a:moveTo>
                    <a:lnTo>
                      <a:pt x="0" y="4"/>
                    </a:lnTo>
                    <a:lnTo>
                      <a:pt x="9" y="17"/>
                    </a:lnTo>
                    <a:lnTo>
                      <a:pt x="1"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7" name="Group 16"/>
            <p:cNvGrpSpPr>
              <a:grpSpLocks/>
            </p:cNvGrpSpPr>
            <p:nvPr/>
          </p:nvGrpSpPr>
          <p:grpSpPr bwMode="auto">
            <a:xfrm>
              <a:off x="4676" y="5052"/>
              <a:ext cx="41" cy="154"/>
              <a:chOff x="4676" y="5052"/>
              <a:chExt cx="41" cy="154"/>
            </a:xfrm>
          </p:grpSpPr>
          <p:sp>
            <p:nvSpPr>
              <p:cNvPr id="38" name="Freeform 37"/>
              <p:cNvSpPr>
                <a:spLocks/>
              </p:cNvSpPr>
              <p:nvPr/>
            </p:nvSpPr>
            <p:spPr bwMode="auto">
              <a:xfrm>
                <a:off x="4676" y="5052"/>
                <a:ext cx="41" cy="154"/>
              </a:xfrm>
              <a:custGeom>
                <a:avLst/>
                <a:gdLst>
                  <a:gd name="T0" fmla="+- 0 4709 4676"/>
                  <a:gd name="T1" fmla="*/ T0 w 41"/>
                  <a:gd name="T2" fmla="+- 0 5052 5052"/>
                  <a:gd name="T3" fmla="*/ 5052 h 154"/>
                  <a:gd name="T4" fmla="+- 0 4700 4676"/>
                  <a:gd name="T5" fmla="*/ T4 w 41"/>
                  <a:gd name="T6" fmla="+- 0 5052 5052"/>
                  <a:gd name="T7" fmla="*/ 5052 h 154"/>
                  <a:gd name="T8" fmla="+- 0 4692 4676"/>
                  <a:gd name="T9" fmla="*/ T8 w 41"/>
                  <a:gd name="T10" fmla="+- 0 5057 5052"/>
                  <a:gd name="T11" fmla="*/ 5057 h 154"/>
                  <a:gd name="T12" fmla="+- 0 4684 4676"/>
                  <a:gd name="T13" fmla="*/ T12 w 41"/>
                  <a:gd name="T14" fmla="+- 0 5120 5052"/>
                  <a:gd name="T15" fmla="*/ 5120 h 154"/>
                  <a:gd name="T16" fmla="+- 0 4676 4676"/>
                  <a:gd name="T17" fmla="*/ T16 w 41"/>
                  <a:gd name="T18" fmla="+- 0 5188 5052"/>
                  <a:gd name="T19" fmla="*/ 5188 h 154"/>
                  <a:gd name="T20" fmla="+- 0 4684 4676"/>
                  <a:gd name="T21" fmla="*/ T20 w 41"/>
                  <a:gd name="T22" fmla="+- 0 5205 5052"/>
                  <a:gd name="T23" fmla="*/ 5205 h 154"/>
                  <a:gd name="T24" fmla="+- 0 4700 4676"/>
                  <a:gd name="T25" fmla="*/ T24 w 41"/>
                  <a:gd name="T26" fmla="+- 0 5205 5052"/>
                  <a:gd name="T27" fmla="*/ 5205 h 154"/>
                  <a:gd name="T28" fmla="+- 0 4702 4676"/>
                  <a:gd name="T29" fmla="*/ T28 w 41"/>
                  <a:gd name="T30" fmla="+- 0 5188 5052"/>
                  <a:gd name="T31" fmla="*/ 5188 h 154"/>
                  <a:gd name="T32" fmla="+- 0 4712 4676"/>
                  <a:gd name="T33" fmla="*/ T32 w 41"/>
                  <a:gd name="T34" fmla="+- 0 5109 5052"/>
                  <a:gd name="T35" fmla="*/ 5109 h 154"/>
                  <a:gd name="T36" fmla="+- 0 4717 4676"/>
                  <a:gd name="T37" fmla="*/ T36 w 41"/>
                  <a:gd name="T38" fmla="+- 0 5061 5052"/>
                  <a:gd name="T39" fmla="*/ 5061 h 154"/>
                  <a:gd name="T40" fmla="+- 0 4713 4676"/>
                  <a:gd name="T41" fmla="*/ T40 w 41"/>
                  <a:gd name="T42" fmla="+- 0 5055 5052"/>
                  <a:gd name="T43" fmla="*/ 5055 h 154"/>
                  <a:gd name="T44" fmla="+- 0 4709 4676"/>
                  <a:gd name="T45" fmla="*/ T44 w 41"/>
                  <a:gd name="T46" fmla="+- 0 5052 5052"/>
                  <a:gd name="T47" fmla="*/ 5052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1" h="154">
                    <a:moveTo>
                      <a:pt x="33" y="0"/>
                    </a:moveTo>
                    <a:lnTo>
                      <a:pt x="24" y="0"/>
                    </a:lnTo>
                    <a:lnTo>
                      <a:pt x="16" y="5"/>
                    </a:lnTo>
                    <a:lnTo>
                      <a:pt x="8" y="68"/>
                    </a:lnTo>
                    <a:lnTo>
                      <a:pt x="0" y="136"/>
                    </a:lnTo>
                    <a:lnTo>
                      <a:pt x="8" y="153"/>
                    </a:lnTo>
                    <a:lnTo>
                      <a:pt x="24" y="153"/>
                    </a:lnTo>
                    <a:lnTo>
                      <a:pt x="26" y="136"/>
                    </a:lnTo>
                    <a:lnTo>
                      <a:pt x="36" y="57"/>
                    </a:lnTo>
                    <a:lnTo>
                      <a:pt x="41" y="9"/>
                    </a:lnTo>
                    <a:lnTo>
                      <a:pt x="37" y="3"/>
                    </a:lnTo>
                    <a:lnTo>
                      <a:pt x="33"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8" name="Group 17"/>
            <p:cNvGrpSpPr>
              <a:grpSpLocks/>
            </p:cNvGrpSpPr>
            <p:nvPr/>
          </p:nvGrpSpPr>
          <p:grpSpPr bwMode="auto">
            <a:xfrm>
              <a:off x="4765" y="5034"/>
              <a:ext cx="106" cy="405"/>
              <a:chOff x="4765" y="5034"/>
              <a:chExt cx="106" cy="405"/>
            </a:xfrm>
          </p:grpSpPr>
          <p:sp>
            <p:nvSpPr>
              <p:cNvPr id="37" name="Freeform 36"/>
              <p:cNvSpPr>
                <a:spLocks/>
              </p:cNvSpPr>
              <p:nvPr/>
            </p:nvSpPr>
            <p:spPr bwMode="auto">
              <a:xfrm>
                <a:off x="4765" y="5034"/>
                <a:ext cx="106" cy="405"/>
              </a:xfrm>
              <a:custGeom>
                <a:avLst/>
                <a:gdLst>
                  <a:gd name="T0" fmla="+- 0 4825 4765"/>
                  <a:gd name="T1" fmla="*/ T0 w 106"/>
                  <a:gd name="T2" fmla="+- 0 5034 5034"/>
                  <a:gd name="T3" fmla="*/ 5034 h 405"/>
                  <a:gd name="T4" fmla="+- 0 4788 4765"/>
                  <a:gd name="T5" fmla="*/ T4 w 106"/>
                  <a:gd name="T6" fmla="+- 0 5084 5034"/>
                  <a:gd name="T7" fmla="*/ 5084 h 405"/>
                  <a:gd name="T8" fmla="+- 0 4772 4765"/>
                  <a:gd name="T9" fmla="*/ T8 w 106"/>
                  <a:gd name="T10" fmla="+- 0 5158 5034"/>
                  <a:gd name="T11" fmla="*/ 5158 h 405"/>
                  <a:gd name="T12" fmla="+- 0 4766 4765"/>
                  <a:gd name="T13" fmla="*/ T12 w 106"/>
                  <a:gd name="T14" fmla="+- 0 5228 5034"/>
                  <a:gd name="T15" fmla="*/ 5228 h 405"/>
                  <a:gd name="T16" fmla="+- 0 4765 4765"/>
                  <a:gd name="T17" fmla="*/ T16 w 106"/>
                  <a:gd name="T18" fmla="+- 0 5255 5034"/>
                  <a:gd name="T19" fmla="*/ 5255 h 405"/>
                  <a:gd name="T20" fmla="+- 0 4768 4765"/>
                  <a:gd name="T21" fmla="*/ T20 w 106"/>
                  <a:gd name="T22" fmla="+- 0 5325 5034"/>
                  <a:gd name="T23" fmla="*/ 5325 h 405"/>
                  <a:gd name="T24" fmla="+- 0 4786 4765"/>
                  <a:gd name="T25" fmla="*/ T24 w 106"/>
                  <a:gd name="T26" fmla="+- 0 5401 5034"/>
                  <a:gd name="T27" fmla="*/ 5401 h 405"/>
                  <a:gd name="T28" fmla="+- 0 4836 4765"/>
                  <a:gd name="T29" fmla="*/ T28 w 106"/>
                  <a:gd name="T30" fmla="+- 0 5439 5034"/>
                  <a:gd name="T31" fmla="*/ 5439 h 405"/>
                  <a:gd name="T32" fmla="+- 0 4840 4765"/>
                  <a:gd name="T33" fmla="*/ T32 w 106"/>
                  <a:gd name="T34" fmla="+- 0 5439 5034"/>
                  <a:gd name="T35" fmla="*/ 5439 h 405"/>
                  <a:gd name="T36" fmla="+- 0 4847 4765"/>
                  <a:gd name="T37" fmla="*/ T36 w 106"/>
                  <a:gd name="T38" fmla="+- 0 5437 5034"/>
                  <a:gd name="T39" fmla="*/ 5437 h 405"/>
                  <a:gd name="T40" fmla="+- 0 4857 4765"/>
                  <a:gd name="T41" fmla="*/ T40 w 106"/>
                  <a:gd name="T42" fmla="+- 0 5434 5034"/>
                  <a:gd name="T43" fmla="*/ 5434 h 405"/>
                  <a:gd name="T44" fmla="+- 0 4866 4765"/>
                  <a:gd name="T45" fmla="*/ T44 w 106"/>
                  <a:gd name="T46" fmla="+- 0 5424 5034"/>
                  <a:gd name="T47" fmla="*/ 5424 h 405"/>
                  <a:gd name="T48" fmla="+- 0 4871 4765"/>
                  <a:gd name="T49" fmla="*/ T48 w 106"/>
                  <a:gd name="T50" fmla="+- 0 5416 5034"/>
                  <a:gd name="T51" fmla="*/ 5416 h 405"/>
                  <a:gd name="T52" fmla="+- 0 4825 4765"/>
                  <a:gd name="T53" fmla="*/ T52 w 106"/>
                  <a:gd name="T54" fmla="+- 0 5416 5034"/>
                  <a:gd name="T55" fmla="*/ 5416 h 405"/>
                  <a:gd name="T56" fmla="+- 0 4818 4765"/>
                  <a:gd name="T57" fmla="*/ T56 w 106"/>
                  <a:gd name="T58" fmla="+- 0 5406 5034"/>
                  <a:gd name="T59" fmla="*/ 5406 h 405"/>
                  <a:gd name="T60" fmla="+- 0 4795 4765"/>
                  <a:gd name="T61" fmla="*/ T60 w 106"/>
                  <a:gd name="T62" fmla="+- 0 5332 5034"/>
                  <a:gd name="T63" fmla="*/ 5332 h 405"/>
                  <a:gd name="T64" fmla="+- 0 4791 4765"/>
                  <a:gd name="T65" fmla="*/ T64 w 106"/>
                  <a:gd name="T66" fmla="+- 0 5290 5034"/>
                  <a:gd name="T67" fmla="*/ 5290 h 405"/>
                  <a:gd name="T68" fmla="+- 0 4792 4765"/>
                  <a:gd name="T69" fmla="*/ T68 w 106"/>
                  <a:gd name="T70" fmla="+- 0 5262 5034"/>
                  <a:gd name="T71" fmla="*/ 5262 h 405"/>
                  <a:gd name="T72" fmla="+- 0 4795 4765"/>
                  <a:gd name="T73" fmla="*/ T72 w 106"/>
                  <a:gd name="T74" fmla="+- 0 5189 5034"/>
                  <a:gd name="T75" fmla="*/ 5189 h 405"/>
                  <a:gd name="T76" fmla="+- 0 4807 4765"/>
                  <a:gd name="T77" fmla="*/ T76 w 106"/>
                  <a:gd name="T78" fmla="+- 0 5113 5034"/>
                  <a:gd name="T79" fmla="*/ 5113 h 405"/>
                  <a:gd name="T80" fmla="+- 0 4824 4765"/>
                  <a:gd name="T81" fmla="*/ T80 w 106"/>
                  <a:gd name="T82" fmla="+- 0 5066 5034"/>
                  <a:gd name="T83" fmla="*/ 5066 h 405"/>
                  <a:gd name="T84" fmla="+- 0 4825 4765"/>
                  <a:gd name="T85" fmla="*/ T84 w 106"/>
                  <a:gd name="T86" fmla="+- 0 5063 5034"/>
                  <a:gd name="T87" fmla="*/ 5063 h 405"/>
                  <a:gd name="T88" fmla="+- 0 4827 4765"/>
                  <a:gd name="T89" fmla="*/ T88 w 106"/>
                  <a:gd name="T90" fmla="+- 0 5060 5034"/>
                  <a:gd name="T91" fmla="*/ 5060 h 405"/>
                  <a:gd name="T92" fmla="+- 0 4832 4765"/>
                  <a:gd name="T93" fmla="*/ T92 w 106"/>
                  <a:gd name="T94" fmla="+- 0 5059 5034"/>
                  <a:gd name="T95" fmla="*/ 5059 h 405"/>
                  <a:gd name="T96" fmla="+- 0 4861 4765"/>
                  <a:gd name="T97" fmla="*/ T96 w 106"/>
                  <a:gd name="T98" fmla="+- 0 5059 5034"/>
                  <a:gd name="T99" fmla="*/ 5059 h 405"/>
                  <a:gd name="T100" fmla="+- 0 4856 4765"/>
                  <a:gd name="T101" fmla="*/ T100 w 106"/>
                  <a:gd name="T102" fmla="+- 0 5050 5034"/>
                  <a:gd name="T103" fmla="*/ 5050 h 405"/>
                  <a:gd name="T104" fmla="+- 0 4848 4765"/>
                  <a:gd name="T105" fmla="*/ T104 w 106"/>
                  <a:gd name="T106" fmla="+- 0 5040 5034"/>
                  <a:gd name="T107" fmla="*/ 5040 h 405"/>
                  <a:gd name="T108" fmla="+- 0 4839 4765"/>
                  <a:gd name="T109" fmla="*/ T108 w 106"/>
                  <a:gd name="T110" fmla="+- 0 5035 5034"/>
                  <a:gd name="T111" fmla="*/ 5035 h 405"/>
                  <a:gd name="T112" fmla="+- 0 4825 4765"/>
                  <a:gd name="T113" fmla="*/ T112 w 106"/>
                  <a:gd name="T114" fmla="+- 0 5034 5034"/>
                  <a:gd name="T115" fmla="*/ 5034 h 4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06" h="405">
                    <a:moveTo>
                      <a:pt x="60" y="0"/>
                    </a:moveTo>
                    <a:lnTo>
                      <a:pt x="23" y="50"/>
                    </a:lnTo>
                    <a:lnTo>
                      <a:pt x="7" y="124"/>
                    </a:lnTo>
                    <a:lnTo>
                      <a:pt x="1" y="194"/>
                    </a:lnTo>
                    <a:lnTo>
                      <a:pt x="0" y="221"/>
                    </a:lnTo>
                    <a:lnTo>
                      <a:pt x="3" y="291"/>
                    </a:lnTo>
                    <a:lnTo>
                      <a:pt x="21" y="367"/>
                    </a:lnTo>
                    <a:lnTo>
                      <a:pt x="71" y="405"/>
                    </a:lnTo>
                    <a:lnTo>
                      <a:pt x="75" y="405"/>
                    </a:lnTo>
                    <a:lnTo>
                      <a:pt x="82" y="403"/>
                    </a:lnTo>
                    <a:lnTo>
                      <a:pt x="92" y="400"/>
                    </a:lnTo>
                    <a:lnTo>
                      <a:pt x="101" y="390"/>
                    </a:lnTo>
                    <a:lnTo>
                      <a:pt x="106" y="382"/>
                    </a:lnTo>
                    <a:lnTo>
                      <a:pt x="60" y="382"/>
                    </a:lnTo>
                    <a:lnTo>
                      <a:pt x="53" y="372"/>
                    </a:lnTo>
                    <a:lnTo>
                      <a:pt x="30" y="298"/>
                    </a:lnTo>
                    <a:lnTo>
                      <a:pt x="26" y="256"/>
                    </a:lnTo>
                    <a:lnTo>
                      <a:pt x="27" y="228"/>
                    </a:lnTo>
                    <a:lnTo>
                      <a:pt x="30" y="155"/>
                    </a:lnTo>
                    <a:lnTo>
                      <a:pt x="42" y="79"/>
                    </a:lnTo>
                    <a:lnTo>
                      <a:pt x="59" y="32"/>
                    </a:lnTo>
                    <a:lnTo>
                      <a:pt x="60" y="29"/>
                    </a:lnTo>
                    <a:lnTo>
                      <a:pt x="62" y="26"/>
                    </a:lnTo>
                    <a:lnTo>
                      <a:pt x="67" y="25"/>
                    </a:lnTo>
                    <a:lnTo>
                      <a:pt x="96" y="25"/>
                    </a:lnTo>
                    <a:lnTo>
                      <a:pt x="91" y="16"/>
                    </a:lnTo>
                    <a:lnTo>
                      <a:pt x="83" y="6"/>
                    </a:lnTo>
                    <a:lnTo>
                      <a:pt x="74" y="1"/>
                    </a:lnTo>
                    <a:lnTo>
                      <a:pt x="6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19" name="Group 18"/>
            <p:cNvGrpSpPr>
              <a:grpSpLocks/>
            </p:cNvGrpSpPr>
            <p:nvPr/>
          </p:nvGrpSpPr>
          <p:grpSpPr bwMode="auto">
            <a:xfrm>
              <a:off x="4825" y="5059"/>
              <a:ext cx="69" cy="357"/>
              <a:chOff x="4825" y="5059"/>
              <a:chExt cx="69" cy="357"/>
            </a:xfrm>
          </p:grpSpPr>
          <p:sp>
            <p:nvSpPr>
              <p:cNvPr id="36" name="Freeform 35"/>
              <p:cNvSpPr>
                <a:spLocks/>
              </p:cNvSpPr>
              <p:nvPr/>
            </p:nvSpPr>
            <p:spPr bwMode="auto">
              <a:xfrm>
                <a:off x="4825" y="5059"/>
                <a:ext cx="69" cy="357"/>
              </a:xfrm>
              <a:custGeom>
                <a:avLst/>
                <a:gdLst>
                  <a:gd name="T0" fmla="+- 0 4861 4825"/>
                  <a:gd name="T1" fmla="*/ T0 w 69"/>
                  <a:gd name="T2" fmla="+- 0 5059 5059"/>
                  <a:gd name="T3" fmla="*/ 5059 h 357"/>
                  <a:gd name="T4" fmla="+- 0 4832 4825"/>
                  <a:gd name="T5" fmla="*/ T4 w 69"/>
                  <a:gd name="T6" fmla="+- 0 5059 5059"/>
                  <a:gd name="T7" fmla="*/ 5059 h 357"/>
                  <a:gd name="T8" fmla="+- 0 4834 4825"/>
                  <a:gd name="T9" fmla="*/ T8 w 69"/>
                  <a:gd name="T10" fmla="+- 0 5060 5059"/>
                  <a:gd name="T11" fmla="*/ 5060 h 357"/>
                  <a:gd name="T12" fmla="+- 0 4838 4825"/>
                  <a:gd name="T13" fmla="*/ T12 w 69"/>
                  <a:gd name="T14" fmla="+- 0 5067 5059"/>
                  <a:gd name="T15" fmla="*/ 5067 h 357"/>
                  <a:gd name="T16" fmla="+- 0 4858 4825"/>
                  <a:gd name="T17" fmla="*/ T16 w 69"/>
                  <a:gd name="T18" fmla="+- 0 5143 5059"/>
                  <a:gd name="T19" fmla="*/ 5143 h 357"/>
                  <a:gd name="T20" fmla="+- 0 4867 4825"/>
                  <a:gd name="T21" fmla="*/ T20 w 69"/>
                  <a:gd name="T22" fmla="+- 0 5219 5059"/>
                  <a:gd name="T23" fmla="*/ 5219 h 357"/>
                  <a:gd name="T24" fmla="+- 0 4868 4825"/>
                  <a:gd name="T25" fmla="*/ T24 w 69"/>
                  <a:gd name="T26" fmla="+- 0 5262 5059"/>
                  <a:gd name="T27" fmla="*/ 5262 h 357"/>
                  <a:gd name="T28" fmla="+- 0 4868 4825"/>
                  <a:gd name="T29" fmla="*/ T28 w 69"/>
                  <a:gd name="T30" fmla="+- 0 5279 5059"/>
                  <a:gd name="T31" fmla="*/ 5279 h 357"/>
                  <a:gd name="T32" fmla="+- 0 4863 4825"/>
                  <a:gd name="T33" fmla="*/ T32 w 69"/>
                  <a:gd name="T34" fmla="+- 0 5355 5059"/>
                  <a:gd name="T35" fmla="*/ 5355 h 357"/>
                  <a:gd name="T36" fmla="+- 0 4833 4825"/>
                  <a:gd name="T37" fmla="*/ T36 w 69"/>
                  <a:gd name="T38" fmla="+- 0 5416 5059"/>
                  <a:gd name="T39" fmla="*/ 5416 h 357"/>
                  <a:gd name="T40" fmla="+- 0 4825 4825"/>
                  <a:gd name="T41" fmla="*/ T40 w 69"/>
                  <a:gd name="T42" fmla="+- 0 5416 5059"/>
                  <a:gd name="T43" fmla="*/ 5416 h 357"/>
                  <a:gd name="T44" fmla="+- 0 4871 4825"/>
                  <a:gd name="T45" fmla="*/ T44 w 69"/>
                  <a:gd name="T46" fmla="+- 0 5416 5059"/>
                  <a:gd name="T47" fmla="*/ 5416 h 357"/>
                  <a:gd name="T48" fmla="+- 0 4889 4825"/>
                  <a:gd name="T49" fmla="*/ T48 w 69"/>
                  <a:gd name="T50" fmla="+- 0 5359 5059"/>
                  <a:gd name="T51" fmla="*/ 5359 h 357"/>
                  <a:gd name="T52" fmla="+- 0 4894 4825"/>
                  <a:gd name="T53" fmla="*/ T52 w 69"/>
                  <a:gd name="T54" fmla="+- 0 5279 5059"/>
                  <a:gd name="T55" fmla="*/ 5279 h 357"/>
                  <a:gd name="T56" fmla="+- 0 4894 4825"/>
                  <a:gd name="T57" fmla="*/ T56 w 69"/>
                  <a:gd name="T58" fmla="+- 0 5276 5059"/>
                  <a:gd name="T59" fmla="*/ 5276 h 357"/>
                  <a:gd name="T60" fmla="+- 0 4894 4825"/>
                  <a:gd name="T61" fmla="*/ T60 w 69"/>
                  <a:gd name="T62" fmla="+- 0 5274 5059"/>
                  <a:gd name="T63" fmla="*/ 5274 h 357"/>
                  <a:gd name="T64" fmla="+- 0 4893 4825"/>
                  <a:gd name="T65" fmla="*/ T64 w 69"/>
                  <a:gd name="T66" fmla="+- 0 5271 5059"/>
                  <a:gd name="T67" fmla="*/ 5271 h 357"/>
                  <a:gd name="T68" fmla="+- 0 4894 4825"/>
                  <a:gd name="T69" fmla="*/ T68 w 69"/>
                  <a:gd name="T70" fmla="+- 0 5270 5059"/>
                  <a:gd name="T71" fmla="*/ 5270 h 357"/>
                  <a:gd name="T72" fmla="+- 0 4894 4825"/>
                  <a:gd name="T73" fmla="*/ T72 w 69"/>
                  <a:gd name="T74" fmla="+- 0 5267 5059"/>
                  <a:gd name="T75" fmla="*/ 5267 h 357"/>
                  <a:gd name="T76" fmla="+- 0 4894 4825"/>
                  <a:gd name="T77" fmla="*/ T76 w 69"/>
                  <a:gd name="T78" fmla="+- 0 5254 5059"/>
                  <a:gd name="T79" fmla="*/ 5254 h 357"/>
                  <a:gd name="T80" fmla="+- 0 4894 4825"/>
                  <a:gd name="T81" fmla="*/ T80 w 69"/>
                  <a:gd name="T82" fmla="+- 0 5252 5059"/>
                  <a:gd name="T83" fmla="*/ 5252 h 357"/>
                  <a:gd name="T84" fmla="+- 0 4893 4825"/>
                  <a:gd name="T85" fmla="*/ T84 w 69"/>
                  <a:gd name="T86" fmla="+- 0 5251 5059"/>
                  <a:gd name="T87" fmla="*/ 5251 h 357"/>
                  <a:gd name="T88" fmla="+- 0 4894 4825"/>
                  <a:gd name="T89" fmla="*/ T88 w 69"/>
                  <a:gd name="T90" fmla="+- 0 5248 5059"/>
                  <a:gd name="T91" fmla="*/ 5248 h 357"/>
                  <a:gd name="T92" fmla="+- 0 4894 4825"/>
                  <a:gd name="T93" fmla="*/ T92 w 69"/>
                  <a:gd name="T94" fmla="+- 0 5244 5059"/>
                  <a:gd name="T95" fmla="*/ 5244 h 357"/>
                  <a:gd name="T96" fmla="+- 0 4894 4825"/>
                  <a:gd name="T97" fmla="*/ T96 w 69"/>
                  <a:gd name="T98" fmla="+- 0 5219 5059"/>
                  <a:gd name="T99" fmla="*/ 5219 h 357"/>
                  <a:gd name="T100" fmla="+- 0 4894 4825"/>
                  <a:gd name="T101" fmla="*/ T100 w 69"/>
                  <a:gd name="T102" fmla="+- 0 5208 5059"/>
                  <a:gd name="T103" fmla="*/ 5208 h 357"/>
                  <a:gd name="T104" fmla="+- 0 4883 4825"/>
                  <a:gd name="T105" fmla="*/ T104 w 69"/>
                  <a:gd name="T106" fmla="+- 0 5131 5059"/>
                  <a:gd name="T107" fmla="*/ 5131 h 357"/>
                  <a:gd name="T108" fmla="+- 0 4863 4825"/>
                  <a:gd name="T109" fmla="*/ T108 w 69"/>
                  <a:gd name="T110" fmla="+- 0 5064 5059"/>
                  <a:gd name="T111" fmla="*/ 5064 h 357"/>
                  <a:gd name="T112" fmla="+- 0 4861 4825"/>
                  <a:gd name="T113" fmla="*/ T112 w 69"/>
                  <a:gd name="T114" fmla="+- 0 5059 5059"/>
                  <a:gd name="T115" fmla="*/ 5059 h 3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69" h="357">
                    <a:moveTo>
                      <a:pt x="36" y="0"/>
                    </a:moveTo>
                    <a:lnTo>
                      <a:pt x="7" y="0"/>
                    </a:lnTo>
                    <a:lnTo>
                      <a:pt x="9" y="1"/>
                    </a:lnTo>
                    <a:lnTo>
                      <a:pt x="13" y="8"/>
                    </a:lnTo>
                    <a:lnTo>
                      <a:pt x="33" y="84"/>
                    </a:lnTo>
                    <a:lnTo>
                      <a:pt x="42" y="160"/>
                    </a:lnTo>
                    <a:lnTo>
                      <a:pt x="43" y="203"/>
                    </a:lnTo>
                    <a:lnTo>
                      <a:pt x="43" y="220"/>
                    </a:lnTo>
                    <a:lnTo>
                      <a:pt x="38" y="296"/>
                    </a:lnTo>
                    <a:lnTo>
                      <a:pt x="8" y="357"/>
                    </a:lnTo>
                    <a:lnTo>
                      <a:pt x="0" y="357"/>
                    </a:lnTo>
                    <a:lnTo>
                      <a:pt x="46" y="357"/>
                    </a:lnTo>
                    <a:lnTo>
                      <a:pt x="64" y="300"/>
                    </a:lnTo>
                    <a:lnTo>
                      <a:pt x="69" y="220"/>
                    </a:lnTo>
                    <a:lnTo>
                      <a:pt x="69" y="217"/>
                    </a:lnTo>
                    <a:lnTo>
                      <a:pt x="69" y="215"/>
                    </a:lnTo>
                    <a:lnTo>
                      <a:pt x="68" y="212"/>
                    </a:lnTo>
                    <a:lnTo>
                      <a:pt x="69" y="211"/>
                    </a:lnTo>
                    <a:lnTo>
                      <a:pt x="69" y="208"/>
                    </a:lnTo>
                    <a:lnTo>
                      <a:pt x="69" y="195"/>
                    </a:lnTo>
                    <a:lnTo>
                      <a:pt x="69" y="193"/>
                    </a:lnTo>
                    <a:lnTo>
                      <a:pt x="68" y="192"/>
                    </a:lnTo>
                    <a:lnTo>
                      <a:pt x="69" y="189"/>
                    </a:lnTo>
                    <a:lnTo>
                      <a:pt x="69" y="185"/>
                    </a:lnTo>
                    <a:lnTo>
                      <a:pt x="69" y="160"/>
                    </a:lnTo>
                    <a:lnTo>
                      <a:pt x="69" y="149"/>
                    </a:lnTo>
                    <a:lnTo>
                      <a:pt x="58" y="72"/>
                    </a:lnTo>
                    <a:lnTo>
                      <a:pt x="38" y="5"/>
                    </a:lnTo>
                    <a:lnTo>
                      <a:pt x="36"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0" name="Group 19"/>
            <p:cNvGrpSpPr>
              <a:grpSpLocks/>
            </p:cNvGrpSpPr>
            <p:nvPr/>
          </p:nvGrpSpPr>
          <p:grpSpPr bwMode="auto">
            <a:xfrm>
              <a:off x="4973" y="5023"/>
              <a:ext cx="107" cy="424"/>
              <a:chOff x="4973" y="5023"/>
              <a:chExt cx="107" cy="424"/>
            </a:xfrm>
          </p:grpSpPr>
          <p:sp>
            <p:nvSpPr>
              <p:cNvPr id="35" name="Freeform 34"/>
              <p:cNvSpPr>
                <a:spLocks/>
              </p:cNvSpPr>
              <p:nvPr/>
            </p:nvSpPr>
            <p:spPr bwMode="auto">
              <a:xfrm>
                <a:off x="4973" y="5023"/>
                <a:ext cx="107" cy="424"/>
              </a:xfrm>
              <a:custGeom>
                <a:avLst/>
                <a:gdLst>
                  <a:gd name="T0" fmla="+- 0 4989 4973"/>
                  <a:gd name="T1" fmla="*/ T0 w 107"/>
                  <a:gd name="T2" fmla="+- 0 5023 5023"/>
                  <a:gd name="T3" fmla="*/ 5023 h 424"/>
                  <a:gd name="T4" fmla="+- 0 4982 4973"/>
                  <a:gd name="T5" fmla="*/ T4 w 107"/>
                  <a:gd name="T6" fmla="+- 0 5023 5023"/>
                  <a:gd name="T7" fmla="*/ 5023 h 424"/>
                  <a:gd name="T8" fmla="+- 0 4973 4973"/>
                  <a:gd name="T9" fmla="*/ T8 w 107"/>
                  <a:gd name="T10" fmla="+- 0 5030 5023"/>
                  <a:gd name="T11" fmla="*/ 5030 h 424"/>
                  <a:gd name="T12" fmla="+- 0 4978 4973"/>
                  <a:gd name="T13" fmla="*/ T12 w 107"/>
                  <a:gd name="T14" fmla="+- 0 5106 5023"/>
                  <a:gd name="T15" fmla="*/ 5106 h 424"/>
                  <a:gd name="T16" fmla="+- 0 4983 4973"/>
                  <a:gd name="T17" fmla="*/ T16 w 107"/>
                  <a:gd name="T18" fmla="+- 0 5174 5023"/>
                  <a:gd name="T19" fmla="*/ 5174 h 424"/>
                  <a:gd name="T20" fmla="+- 0 4988 4973"/>
                  <a:gd name="T21" fmla="*/ T20 w 107"/>
                  <a:gd name="T22" fmla="+- 0 5233 5023"/>
                  <a:gd name="T23" fmla="*/ 5233 h 424"/>
                  <a:gd name="T24" fmla="+- 0 4995 4973"/>
                  <a:gd name="T25" fmla="*/ T24 w 107"/>
                  <a:gd name="T26" fmla="+- 0 5302 5023"/>
                  <a:gd name="T27" fmla="*/ 5302 h 424"/>
                  <a:gd name="T28" fmla="+- 0 4998 4973"/>
                  <a:gd name="T29" fmla="*/ T28 w 107"/>
                  <a:gd name="T30" fmla="+- 0 5330 5023"/>
                  <a:gd name="T31" fmla="*/ 5330 h 424"/>
                  <a:gd name="T32" fmla="+- 0 5002 4973"/>
                  <a:gd name="T33" fmla="*/ T32 w 107"/>
                  <a:gd name="T34" fmla="+- 0 5364 5023"/>
                  <a:gd name="T35" fmla="*/ 5364 h 424"/>
                  <a:gd name="T36" fmla="+- 0 5022 4973"/>
                  <a:gd name="T37" fmla="*/ T36 w 107"/>
                  <a:gd name="T38" fmla="+- 0 5431 5023"/>
                  <a:gd name="T39" fmla="*/ 5431 h 424"/>
                  <a:gd name="T40" fmla="+- 0 5043 4973"/>
                  <a:gd name="T41" fmla="*/ T40 w 107"/>
                  <a:gd name="T42" fmla="+- 0 5447 5023"/>
                  <a:gd name="T43" fmla="*/ 5447 h 424"/>
                  <a:gd name="T44" fmla="+- 0 5066 4973"/>
                  <a:gd name="T45" fmla="*/ T44 w 107"/>
                  <a:gd name="T46" fmla="+- 0 5443 5023"/>
                  <a:gd name="T47" fmla="*/ 5443 h 424"/>
                  <a:gd name="T48" fmla="+- 0 5080 4973"/>
                  <a:gd name="T49" fmla="*/ T48 w 107"/>
                  <a:gd name="T50" fmla="+- 0 5429 5023"/>
                  <a:gd name="T51" fmla="*/ 5429 h 424"/>
                  <a:gd name="T52" fmla="+- 0 5080 4973"/>
                  <a:gd name="T53" fmla="*/ T52 w 107"/>
                  <a:gd name="T54" fmla="+- 0 5424 5023"/>
                  <a:gd name="T55" fmla="*/ 5424 h 424"/>
                  <a:gd name="T56" fmla="+- 0 5049 4973"/>
                  <a:gd name="T57" fmla="*/ T56 w 107"/>
                  <a:gd name="T58" fmla="+- 0 5424 5023"/>
                  <a:gd name="T59" fmla="*/ 5424 h 424"/>
                  <a:gd name="T60" fmla="+- 0 5042 4973"/>
                  <a:gd name="T61" fmla="*/ T60 w 107"/>
                  <a:gd name="T62" fmla="+- 0 5419 5023"/>
                  <a:gd name="T63" fmla="*/ 5419 h 424"/>
                  <a:gd name="T64" fmla="+- 0 5028 4973"/>
                  <a:gd name="T65" fmla="*/ T64 w 107"/>
                  <a:gd name="T66" fmla="+- 0 5361 5023"/>
                  <a:gd name="T67" fmla="*/ 5361 h 424"/>
                  <a:gd name="T68" fmla="+- 0 5019 4973"/>
                  <a:gd name="T69" fmla="*/ T68 w 107"/>
                  <a:gd name="T70" fmla="+- 0 5285 5023"/>
                  <a:gd name="T71" fmla="*/ 5285 h 424"/>
                  <a:gd name="T72" fmla="+- 0 5012 4973"/>
                  <a:gd name="T73" fmla="*/ T72 w 107"/>
                  <a:gd name="T74" fmla="+- 0 5208 5023"/>
                  <a:gd name="T75" fmla="*/ 5208 h 424"/>
                  <a:gd name="T76" fmla="+- 0 5007 4973"/>
                  <a:gd name="T77" fmla="*/ T76 w 107"/>
                  <a:gd name="T78" fmla="+- 0 5148 5023"/>
                  <a:gd name="T79" fmla="*/ 5148 h 424"/>
                  <a:gd name="T80" fmla="+- 0 5002 4973"/>
                  <a:gd name="T81" fmla="*/ T80 w 107"/>
                  <a:gd name="T82" fmla="+- 0 5062 5023"/>
                  <a:gd name="T83" fmla="*/ 5062 h 424"/>
                  <a:gd name="T84" fmla="+- 0 5001 4973"/>
                  <a:gd name="T85" fmla="*/ T84 w 107"/>
                  <a:gd name="T86" fmla="+- 0 5032 5023"/>
                  <a:gd name="T87" fmla="*/ 5032 h 424"/>
                  <a:gd name="T88" fmla="+- 0 4997 4973"/>
                  <a:gd name="T89" fmla="*/ T88 w 107"/>
                  <a:gd name="T90" fmla="+- 0 5027 5023"/>
                  <a:gd name="T91" fmla="*/ 5027 h 424"/>
                  <a:gd name="T92" fmla="+- 0 4989 4973"/>
                  <a:gd name="T93" fmla="*/ T92 w 107"/>
                  <a:gd name="T94" fmla="+- 0 5023 5023"/>
                  <a:gd name="T95" fmla="*/ 5023 h 4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7" h="424">
                    <a:moveTo>
                      <a:pt x="16" y="0"/>
                    </a:moveTo>
                    <a:lnTo>
                      <a:pt x="9" y="0"/>
                    </a:lnTo>
                    <a:lnTo>
                      <a:pt x="0" y="7"/>
                    </a:lnTo>
                    <a:lnTo>
                      <a:pt x="5" y="83"/>
                    </a:lnTo>
                    <a:lnTo>
                      <a:pt x="10" y="151"/>
                    </a:lnTo>
                    <a:lnTo>
                      <a:pt x="15" y="210"/>
                    </a:lnTo>
                    <a:lnTo>
                      <a:pt x="22" y="279"/>
                    </a:lnTo>
                    <a:lnTo>
                      <a:pt x="25" y="307"/>
                    </a:lnTo>
                    <a:lnTo>
                      <a:pt x="29" y="341"/>
                    </a:lnTo>
                    <a:lnTo>
                      <a:pt x="49" y="408"/>
                    </a:lnTo>
                    <a:lnTo>
                      <a:pt x="70" y="424"/>
                    </a:lnTo>
                    <a:lnTo>
                      <a:pt x="93" y="420"/>
                    </a:lnTo>
                    <a:lnTo>
                      <a:pt x="107" y="406"/>
                    </a:lnTo>
                    <a:lnTo>
                      <a:pt x="107" y="401"/>
                    </a:lnTo>
                    <a:lnTo>
                      <a:pt x="76" y="401"/>
                    </a:lnTo>
                    <a:lnTo>
                      <a:pt x="69" y="396"/>
                    </a:lnTo>
                    <a:lnTo>
                      <a:pt x="55" y="338"/>
                    </a:lnTo>
                    <a:lnTo>
                      <a:pt x="46" y="262"/>
                    </a:lnTo>
                    <a:lnTo>
                      <a:pt x="39" y="185"/>
                    </a:lnTo>
                    <a:lnTo>
                      <a:pt x="34" y="125"/>
                    </a:lnTo>
                    <a:lnTo>
                      <a:pt x="29" y="39"/>
                    </a:lnTo>
                    <a:lnTo>
                      <a:pt x="28" y="9"/>
                    </a:lnTo>
                    <a:lnTo>
                      <a:pt x="24" y="4"/>
                    </a:lnTo>
                    <a:lnTo>
                      <a:pt x="16"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1" name="Group 20"/>
            <p:cNvGrpSpPr>
              <a:grpSpLocks/>
            </p:cNvGrpSpPr>
            <p:nvPr/>
          </p:nvGrpSpPr>
          <p:grpSpPr bwMode="auto">
            <a:xfrm>
              <a:off x="5046" y="5030"/>
              <a:ext cx="36" cy="394"/>
              <a:chOff x="5046" y="5030"/>
              <a:chExt cx="36" cy="394"/>
            </a:xfrm>
          </p:grpSpPr>
          <p:sp>
            <p:nvSpPr>
              <p:cNvPr id="34" name="Freeform 33"/>
              <p:cNvSpPr>
                <a:spLocks/>
              </p:cNvSpPr>
              <p:nvPr/>
            </p:nvSpPr>
            <p:spPr bwMode="auto">
              <a:xfrm>
                <a:off x="5046" y="5030"/>
                <a:ext cx="36" cy="394"/>
              </a:xfrm>
              <a:custGeom>
                <a:avLst/>
                <a:gdLst>
                  <a:gd name="T0" fmla="+- 0 5056 5046"/>
                  <a:gd name="T1" fmla="*/ T0 w 36"/>
                  <a:gd name="T2" fmla="+- 0 5030 5030"/>
                  <a:gd name="T3" fmla="*/ 5030 h 394"/>
                  <a:gd name="T4" fmla="+- 0 5046 5046"/>
                  <a:gd name="T5" fmla="*/ T4 w 36"/>
                  <a:gd name="T6" fmla="+- 0 5037 5030"/>
                  <a:gd name="T7" fmla="*/ 5037 h 394"/>
                  <a:gd name="T8" fmla="+- 0 5048 5046"/>
                  <a:gd name="T9" fmla="*/ T8 w 36"/>
                  <a:gd name="T10" fmla="+- 0 5051 5030"/>
                  <a:gd name="T11" fmla="*/ 5051 h 394"/>
                  <a:gd name="T12" fmla="+- 0 5050 5046"/>
                  <a:gd name="T13" fmla="*/ T12 w 36"/>
                  <a:gd name="T14" fmla="+- 0 5062 5030"/>
                  <a:gd name="T15" fmla="*/ 5062 h 394"/>
                  <a:gd name="T16" fmla="+- 0 5050 5046"/>
                  <a:gd name="T17" fmla="*/ T16 w 36"/>
                  <a:gd name="T18" fmla="+- 0 5072 5030"/>
                  <a:gd name="T19" fmla="*/ 5072 h 394"/>
                  <a:gd name="T20" fmla="+- 0 5049 5046"/>
                  <a:gd name="T21" fmla="*/ T20 w 36"/>
                  <a:gd name="T22" fmla="+- 0 5074 5030"/>
                  <a:gd name="T23" fmla="*/ 5074 h 394"/>
                  <a:gd name="T24" fmla="+- 0 5050 5046"/>
                  <a:gd name="T25" fmla="*/ T24 w 36"/>
                  <a:gd name="T26" fmla="+- 0 5082 5030"/>
                  <a:gd name="T27" fmla="*/ 5082 h 394"/>
                  <a:gd name="T28" fmla="+- 0 5050 5046"/>
                  <a:gd name="T29" fmla="*/ T28 w 36"/>
                  <a:gd name="T30" fmla="+- 0 5127 5030"/>
                  <a:gd name="T31" fmla="*/ 5127 h 394"/>
                  <a:gd name="T32" fmla="+- 0 5050 5046"/>
                  <a:gd name="T33" fmla="*/ T32 w 36"/>
                  <a:gd name="T34" fmla="+- 0 5148 5030"/>
                  <a:gd name="T35" fmla="*/ 5148 h 394"/>
                  <a:gd name="T36" fmla="+- 0 5050 5046"/>
                  <a:gd name="T37" fmla="*/ T36 w 36"/>
                  <a:gd name="T38" fmla="+- 0 5159 5030"/>
                  <a:gd name="T39" fmla="*/ 5159 h 394"/>
                  <a:gd name="T40" fmla="+- 0 5050 5046"/>
                  <a:gd name="T41" fmla="*/ T40 w 36"/>
                  <a:gd name="T42" fmla="+- 0 5174 5030"/>
                  <a:gd name="T43" fmla="*/ 5174 h 394"/>
                  <a:gd name="T44" fmla="+- 0 5055 5046"/>
                  <a:gd name="T45" fmla="*/ T44 w 36"/>
                  <a:gd name="T46" fmla="+- 0 5285 5030"/>
                  <a:gd name="T47" fmla="*/ 5285 h 394"/>
                  <a:gd name="T48" fmla="+- 0 5057 5046"/>
                  <a:gd name="T49" fmla="*/ T48 w 36"/>
                  <a:gd name="T50" fmla="+- 0 5346 5030"/>
                  <a:gd name="T51" fmla="*/ 5346 h 394"/>
                  <a:gd name="T52" fmla="+- 0 5059 5046"/>
                  <a:gd name="T53" fmla="*/ T52 w 36"/>
                  <a:gd name="T54" fmla="+- 0 5416 5030"/>
                  <a:gd name="T55" fmla="*/ 5416 h 394"/>
                  <a:gd name="T56" fmla="+- 0 5056 5046"/>
                  <a:gd name="T57" fmla="*/ T56 w 36"/>
                  <a:gd name="T58" fmla="+- 0 5421 5030"/>
                  <a:gd name="T59" fmla="*/ 5421 h 394"/>
                  <a:gd name="T60" fmla="+- 0 5049 5046"/>
                  <a:gd name="T61" fmla="*/ T60 w 36"/>
                  <a:gd name="T62" fmla="+- 0 5424 5030"/>
                  <a:gd name="T63" fmla="*/ 5424 h 394"/>
                  <a:gd name="T64" fmla="+- 0 5080 5046"/>
                  <a:gd name="T65" fmla="*/ T64 w 36"/>
                  <a:gd name="T66" fmla="+- 0 5424 5030"/>
                  <a:gd name="T67" fmla="*/ 5424 h 394"/>
                  <a:gd name="T68" fmla="+- 0 5081 5046"/>
                  <a:gd name="T69" fmla="*/ T68 w 36"/>
                  <a:gd name="T70" fmla="+- 0 5418 5030"/>
                  <a:gd name="T71" fmla="*/ 5418 h 394"/>
                  <a:gd name="T72" fmla="+- 0 5082 5046"/>
                  <a:gd name="T73" fmla="*/ T72 w 36"/>
                  <a:gd name="T74" fmla="+- 0 5406 5030"/>
                  <a:gd name="T75" fmla="*/ 5406 h 394"/>
                  <a:gd name="T76" fmla="+- 0 5082 5046"/>
                  <a:gd name="T77" fmla="*/ T76 w 36"/>
                  <a:gd name="T78" fmla="+- 0 5392 5030"/>
                  <a:gd name="T79" fmla="*/ 5392 h 394"/>
                  <a:gd name="T80" fmla="+- 0 5082 5046"/>
                  <a:gd name="T81" fmla="*/ T80 w 36"/>
                  <a:gd name="T82" fmla="+- 0 5379 5030"/>
                  <a:gd name="T83" fmla="*/ 5379 h 394"/>
                  <a:gd name="T84" fmla="+- 0 5082 5046"/>
                  <a:gd name="T85" fmla="*/ T84 w 36"/>
                  <a:gd name="T86" fmla="+- 0 5342 5030"/>
                  <a:gd name="T87" fmla="*/ 5342 h 394"/>
                  <a:gd name="T88" fmla="+- 0 5081 5046"/>
                  <a:gd name="T89" fmla="*/ T88 w 36"/>
                  <a:gd name="T90" fmla="+- 0 5279 5030"/>
                  <a:gd name="T91" fmla="*/ 5279 h 394"/>
                  <a:gd name="T92" fmla="+- 0 5076 5046"/>
                  <a:gd name="T93" fmla="*/ T92 w 36"/>
                  <a:gd name="T94" fmla="+- 0 5174 5030"/>
                  <a:gd name="T95" fmla="*/ 5174 h 394"/>
                  <a:gd name="T96" fmla="+- 0 5076 5046"/>
                  <a:gd name="T97" fmla="*/ T96 w 36"/>
                  <a:gd name="T98" fmla="+- 0 5168 5030"/>
                  <a:gd name="T99" fmla="*/ 5168 h 394"/>
                  <a:gd name="T100" fmla="+- 0 5076 5046"/>
                  <a:gd name="T101" fmla="*/ T100 w 36"/>
                  <a:gd name="T102" fmla="+- 0 5159 5030"/>
                  <a:gd name="T103" fmla="*/ 5159 h 394"/>
                  <a:gd name="T104" fmla="+- 0 5076 5046"/>
                  <a:gd name="T105" fmla="*/ T104 w 36"/>
                  <a:gd name="T106" fmla="+- 0 5150 5030"/>
                  <a:gd name="T107" fmla="*/ 5150 h 394"/>
                  <a:gd name="T108" fmla="+- 0 5077 5046"/>
                  <a:gd name="T109" fmla="*/ T108 w 36"/>
                  <a:gd name="T110" fmla="+- 0 5142 5030"/>
                  <a:gd name="T111" fmla="*/ 5142 h 394"/>
                  <a:gd name="T112" fmla="+- 0 5076 5046"/>
                  <a:gd name="T113" fmla="*/ T112 w 36"/>
                  <a:gd name="T114" fmla="+- 0 5142 5030"/>
                  <a:gd name="T115" fmla="*/ 5142 h 394"/>
                  <a:gd name="T116" fmla="+- 0 5076 5046"/>
                  <a:gd name="T117" fmla="*/ T116 w 36"/>
                  <a:gd name="T118" fmla="+- 0 5139 5030"/>
                  <a:gd name="T119" fmla="*/ 5139 h 394"/>
                  <a:gd name="T120" fmla="+- 0 5076 5046"/>
                  <a:gd name="T121" fmla="*/ T120 w 36"/>
                  <a:gd name="T122" fmla="+- 0 5137 5030"/>
                  <a:gd name="T123" fmla="*/ 5137 h 394"/>
                  <a:gd name="T124" fmla="+- 0 5077 5046"/>
                  <a:gd name="T125" fmla="*/ T124 w 36"/>
                  <a:gd name="T126" fmla="+- 0 5137 5030"/>
                  <a:gd name="T127" fmla="*/ 5137 h 394"/>
                  <a:gd name="T128" fmla="+- 0 5077 5046"/>
                  <a:gd name="T129" fmla="*/ T128 w 36"/>
                  <a:gd name="T130" fmla="+- 0 5135 5030"/>
                  <a:gd name="T131" fmla="*/ 5135 h 394"/>
                  <a:gd name="T132" fmla="+- 0 5077 5046"/>
                  <a:gd name="T133" fmla="*/ T132 w 36"/>
                  <a:gd name="T134" fmla="+- 0 5092 5030"/>
                  <a:gd name="T135" fmla="*/ 5092 h 394"/>
                  <a:gd name="T136" fmla="+- 0 5077 5046"/>
                  <a:gd name="T137" fmla="*/ T136 w 36"/>
                  <a:gd name="T138" fmla="+- 0 5085 5030"/>
                  <a:gd name="T139" fmla="*/ 5085 h 394"/>
                  <a:gd name="T140" fmla="+- 0 5076 5046"/>
                  <a:gd name="T141" fmla="*/ T140 w 36"/>
                  <a:gd name="T142" fmla="+- 0 5077 5030"/>
                  <a:gd name="T143" fmla="*/ 5077 h 394"/>
                  <a:gd name="T144" fmla="+- 0 5077 5046"/>
                  <a:gd name="T145" fmla="*/ T144 w 36"/>
                  <a:gd name="T146" fmla="+- 0 5077 5030"/>
                  <a:gd name="T147" fmla="*/ 5077 h 394"/>
                  <a:gd name="T148" fmla="+- 0 5077 5046"/>
                  <a:gd name="T149" fmla="*/ T148 w 36"/>
                  <a:gd name="T150" fmla="+- 0 5075 5030"/>
                  <a:gd name="T151" fmla="*/ 5075 h 394"/>
                  <a:gd name="T152" fmla="+- 0 5077 5046"/>
                  <a:gd name="T153" fmla="*/ T152 w 36"/>
                  <a:gd name="T154" fmla="+- 0 5069 5030"/>
                  <a:gd name="T155" fmla="*/ 5069 h 394"/>
                  <a:gd name="T156" fmla="+- 0 5072 5046"/>
                  <a:gd name="T157" fmla="*/ T156 w 36"/>
                  <a:gd name="T158" fmla="+- 0 5041 5030"/>
                  <a:gd name="T159" fmla="*/ 5041 h 394"/>
                  <a:gd name="T160" fmla="+- 0 5063 5046"/>
                  <a:gd name="T161" fmla="*/ T160 w 36"/>
                  <a:gd name="T162" fmla="+- 0 5030 5030"/>
                  <a:gd name="T163" fmla="*/ 5030 h 394"/>
                  <a:gd name="T164" fmla="+- 0 5056 5046"/>
                  <a:gd name="T165" fmla="*/ T164 w 36"/>
                  <a:gd name="T166" fmla="+- 0 5030 5030"/>
                  <a:gd name="T167" fmla="*/ 5030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36" h="394">
                    <a:moveTo>
                      <a:pt x="10" y="0"/>
                    </a:moveTo>
                    <a:lnTo>
                      <a:pt x="0" y="7"/>
                    </a:lnTo>
                    <a:lnTo>
                      <a:pt x="2" y="21"/>
                    </a:lnTo>
                    <a:lnTo>
                      <a:pt x="4" y="32"/>
                    </a:lnTo>
                    <a:lnTo>
                      <a:pt x="4" y="42"/>
                    </a:lnTo>
                    <a:lnTo>
                      <a:pt x="3" y="44"/>
                    </a:lnTo>
                    <a:lnTo>
                      <a:pt x="4" y="52"/>
                    </a:lnTo>
                    <a:lnTo>
                      <a:pt x="4" y="97"/>
                    </a:lnTo>
                    <a:lnTo>
                      <a:pt x="4" y="118"/>
                    </a:lnTo>
                    <a:lnTo>
                      <a:pt x="4" y="129"/>
                    </a:lnTo>
                    <a:lnTo>
                      <a:pt x="4" y="144"/>
                    </a:lnTo>
                    <a:lnTo>
                      <a:pt x="9" y="255"/>
                    </a:lnTo>
                    <a:lnTo>
                      <a:pt x="11" y="316"/>
                    </a:lnTo>
                    <a:lnTo>
                      <a:pt x="13" y="386"/>
                    </a:lnTo>
                    <a:lnTo>
                      <a:pt x="10" y="391"/>
                    </a:lnTo>
                    <a:lnTo>
                      <a:pt x="3" y="394"/>
                    </a:lnTo>
                    <a:lnTo>
                      <a:pt x="34" y="394"/>
                    </a:lnTo>
                    <a:lnTo>
                      <a:pt x="35" y="388"/>
                    </a:lnTo>
                    <a:lnTo>
                      <a:pt x="36" y="376"/>
                    </a:lnTo>
                    <a:lnTo>
                      <a:pt x="36" y="362"/>
                    </a:lnTo>
                    <a:lnTo>
                      <a:pt x="36" y="349"/>
                    </a:lnTo>
                    <a:lnTo>
                      <a:pt x="36" y="312"/>
                    </a:lnTo>
                    <a:lnTo>
                      <a:pt x="35" y="249"/>
                    </a:lnTo>
                    <a:lnTo>
                      <a:pt x="30" y="144"/>
                    </a:lnTo>
                    <a:lnTo>
                      <a:pt x="30" y="138"/>
                    </a:lnTo>
                    <a:lnTo>
                      <a:pt x="30" y="129"/>
                    </a:lnTo>
                    <a:lnTo>
                      <a:pt x="30" y="120"/>
                    </a:lnTo>
                    <a:lnTo>
                      <a:pt x="31" y="112"/>
                    </a:lnTo>
                    <a:lnTo>
                      <a:pt x="30" y="112"/>
                    </a:lnTo>
                    <a:lnTo>
                      <a:pt x="30" y="109"/>
                    </a:lnTo>
                    <a:lnTo>
                      <a:pt x="30" y="107"/>
                    </a:lnTo>
                    <a:lnTo>
                      <a:pt x="31" y="107"/>
                    </a:lnTo>
                    <a:lnTo>
                      <a:pt x="31" y="105"/>
                    </a:lnTo>
                    <a:lnTo>
                      <a:pt x="31" y="62"/>
                    </a:lnTo>
                    <a:lnTo>
                      <a:pt x="31" y="55"/>
                    </a:lnTo>
                    <a:lnTo>
                      <a:pt x="30" y="47"/>
                    </a:lnTo>
                    <a:lnTo>
                      <a:pt x="31" y="47"/>
                    </a:lnTo>
                    <a:lnTo>
                      <a:pt x="31" y="45"/>
                    </a:lnTo>
                    <a:lnTo>
                      <a:pt x="31" y="39"/>
                    </a:lnTo>
                    <a:lnTo>
                      <a:pt x="26" y="11"/>
                    </a:lnTo>
                    <a:lnTo>
                      <a:pt x="17" y="0"/>
                    </a:lnTo>
                    <a:lnTo>
                      <a:pt x="1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2" name="Group 21"/>
            <p:cNvGrpSpPr>
              <a:grpSpLocks/>
            </p:cNvGrpSpPr>
            <p:nvPr/>
          </p:nvGrpSpPr>
          <p:grpSpPr bwMode="auto">
            <a:xfrm>
              <a:off x="5076" y="5137"/>
              <a:ext cx="2" cy="5"/>
              <a:chOff x="5076" y="5137"/>
              <a:chExt cx="2" cy="5"/>
            </a:xfrm>
          </p:grpSpPr>
          <p:sp>
            <p:nvSpPr>
              <p:cNvPr id="33" name="Freeform 32"/>
              <p:cNvSpPr>
                <a:spLocks/>
              </p:cNvSpPr>
              <p:nvPr/>
            </p:nvSpPr>
            <p:spPr bwMode="auto">
              <a:xfrm>
                <a:off x="5076" y="5137"/>
                <a:ext cx="2" cy="5"/>
              </a:xfrm>
              <a:custGeom>
                <a:avLst/>
                <a:gdLst>
                  <a:gd name="T0" fmla="+- 0 5077 5076"/>
                  <a:gd name="T1" fmla="*/ T0 w 1"/>
                  <a:gd name="T2" fmla="+- 0 5137 5137"/>
                  <a:gd name="T3" fmla="*/ 5137 h 5"/>
                  <a:gd name="T4" fmla="+- 0 5076 5076"/>
                  <a:gd name="T5" fmla="*/ T4 w 1"/>
                  <a:gd name="T6" fmla="+- 0 5137 5137"/>
                  <a:gd name="T7" fmla="*/ 5137 h 5"/>
                  <a:gd name="T8" fmla="+- 0 5076 5076"/>
                  <a:gd name="T9" fmla="*/ T8 w 1"/>
                  <a:gd name="T10" fmla="+- 0 5139 5137"/>
                  <a:gd name="T11" fmla="*/ 5139 h 5"/>
                  <a:gd name="T12" fmla="+- 0 5076 5076"/>
                  <a:gd name="T13" fmla="*/ T12 w 1"/>
                  <a:gd name="T14" fmla="+- 0 5142 5137"/>
                  <a:gd name="T15" fmla="*/ 5142 h 5"/>
                  <a:gd name="T16" fmla="+- 0 5077 5076"/>
                  <a:gd name="T17" fmla="*/ T16 w 1"/>
                  <a:gd name="T18" fmla="+- 0 5137 5137"/>
                  <a:gd name="T19" fmla="*/ 5137 h 5"/>
                </a:gdLst>
                <a:ahLst/>
                <a:cxnLst>
                  <a:cxn ang="0">
                    <a:pos x="T1" y="T3"/>
                  </a:cxn>
                  <a:cxn ang="0">
                    <a:pos x="T5" y="T7"/>
                  </a:cxn>
                  <a:cxn ang="0">
                    <a:pos x="T9" y="T11"/>
                  </a:cxn>
                  <a:cxn ang="0">
                    <a:pos x="T13" y="T15"/>
                  </a:cxn>
                  <a:cxn ang="0">
                    <a:pos x="T17" y="T19"/>
                  </a:cxn>
                </a:cxnLst>
                <a:rect l="0" t="0" r="r" b="b"/>
                <a:pathLst>
                  <a:path w="1" h="5">
                    <a:moveTo>
                      <a:pt x="1" y="0"/>
                    </a:moveTo>
                    <a:lnTo>
                      <a:pt x="0" y="0"/>
                    </a:lnTo>
                    <a:lnTo>
                      <a:pt x="0" y="2"/>
                    </a:lnTo>
                    <a:lnTo>
                      <a:pt x="0" y="5"/>
                    </a:lnTo>
                    <a:lnTo>
                      <a:pt x="1"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3" name="Group 22"/>
            <p:cNvGrpSpPr>
              <a:grpSpLocks/>
            </p:cNvGrpSpPr>
            <p:nvPr/>
          </p:nvGrpSpPr>
          <p:grpSpPr bwMode="auto">
            <a:xfrm>
              <a:off x="5076" y="5137"/>
              <a:ext cx="2" cy="5"/>
              <a:chOff x="5076" y="5137"/>
              <a:chExt cx="2" cy="5"/>
            </a:xfrm>
          </p:grpSpPr>
          <p:sp>
            <p:nvSpPr>
              <p:cNvPr id="32" name="Freeform 31"/>
              <p:cNvSpPr>
                <a:spLocks/>
              </p:cNvSpPr>
              <p:nvPr/>
            </p:nvSpPr>
            <p:spPr bwMode="auto">
              <a:xfrm>
                <a:off x="5076" y="5137"/>
                <a:ext cx="2" cy="5"/>
              </a:xfrm>
              <a:custGeom>
                <a:avLst/>
                <a:gdLst>
                  <a:gd name="T0" fmla="+- 0 5077 5076"/>
                  <a:gd name="T1" fmla="*/ T0 w 1"/>
                  <a:gd name="T2" fmla="+- 0 5137 5137"/>
                  <a:gd name="T3" fmla="*/ 5137 h 5"/>
                  <a:gd name="T4" fmla="+- 0 5077 5076"/>
                  <a:gd name="T5" fmla="*/ T4 w 1"/>
                  <a:gd name="T6" fmla="+- 0 5137 5137"/>
                  <a:gd name="T7" fmla="*/ 5137 h 5"/>
                  <a:gd name="T8" fmla="+- 0 5076 5076"/>
                  <a:gd name="T9" fmla="*/ T8 w 1"/>
                  <a:gd name="T10" fmla="+- 0 5142 5137"/>
                  <a:gd name="T11" fmla="*/ 5142 h 5"/>
                  <a:gd name="T12" fmla="+- 0 5077 5076"/>
                  <a:gd name="T13" fmla="*/ T12 w 1"/>
                  <a:gd name="T14" fmla="+- 0 5142 5137"/>
                  <a:gd name="T15" fmla="*/ 5142 h 5"/>
                  <a:gd name="T16" fmla="+- 0 5077 5076"/>
                  <a:gd name="T17" fmla="*/ T16 w 1"/>
                  <a:gd name="T18" fmla="+- 0 5137 5137"/>
                  <a:gd name="T19" fmla="*/ 5137 h 5"/>
                </a:gdLst>
                <a:ahLst/>
                <a:cxnLst>
                  <a:cxn ang="0">
                    <a:pos x="T1" y="T3"/>
                  </a:cxn>
                  <a:cxn ang="0">
                    <a:pos x="T5" y="T7"/>
                  </a:cxn>
                  <a:cxn ang="0">
                    <a:pos x="T9" y="T11"/>
                  </a:cxn>
                  <a:cxn ang="0">
                    <a:pos x="T13" y="T15"/>
                  </a:cxn>
                  <a:cxn ang="0">
                    <a:pos x="T17" y="T19"/>
                  </a:cxn>
                </a:cxnLst>
                <a:rect l="0" t="0" r="r" b="b"/>
                <a:pathLst>
                  <a:path w="1" h="5">
                    <a:moveTo>
                      <a:pt x="1" y="0"/>
                    </a:moveTo>
                    <a:lnTo>
                      <a:pt x="1" y="0"/>
                    </a:lnTo>
                    <a:lnTo>
                      <a:pt x="0" y="5"/>
                    </a:lnTo>
                    <a:lnTo>
                      <a:pt x="1" y="5"/>
                    </a:lnTo>
                    <a:lnTo>
                      <a:pt x="1"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4" name="Group 23"/>
            <p:cNvGrpSpPr>
              <a:grpSpLocks/>
            </p:cNvGrpSpPr>
            <p:nvPr/>
          </p:nvGrpSpPr>
          <p:grpSpPr bwMode="auto">
            <a:xfrm>
              <a:off x="5202" y="5259"/>
              <a:ext cx="73" cy="189"/>
              <a:chOff x="5202" y="5259"/>
              <a:chExt cx="73" cy="189"/>
            </a:xfrm>
          </p:grpSpPr>
          <p:sp>
            <p:nvSpPr>
              <p:cNvPr id="31" name="Freeform 30"/>
              <p:cNvSpPr>
                <a:spLocks/>
              </p:cNvSpPr>
              <p:nvPr/>
            </p:nvSpPr>
            <p:spPr bwMode="auto">
              <a:xfrm>
                <a:off x="5202" y="5259"/>
                <a:ext cx="73" cy="189"/>
              </a:xfrm>
              <a:custGeom>
                <a:avLst/>
                <a:gdLst>
                  <a:gd name="T0" fmla="+- 0 5245 5202"/>
                  <a:gd name="T1" fmla="*/ T0 w 73"/>
                  <a:gd name="T2" fmla="+- 0 5259 5259"/>
                  <a:gd name="T3" fmla="*/ 5259 h 189"/>
                  <a:gd name="T4" fmla="+- 0 5202 5202"/>
                  <a:gd name="T5" fmla="*/ T4 w 73"/>
                  <a:gd name="T6" fmla="+- 0 5259 5259"/>
                  <a:gd name="T7" fmla="*/ 5259 h 189"/>
                  <a:gd name="T8" fmla="+- 0 5211 5202"/>
                  <a:gd name="T9" fmla="*/ T8 w 73"/>
                  <a:gd name="T10" fmla="+- 0 5264 5259"/>
                  <a:gd name="T11" fmla="*/ 5264 h 189"/>
                  <a:gd name="T12" fmla="+- 0 5222 5202"/>
                  <a:gd name="T13" fmla="*/ T12 w 73"/>
                  <a:gd name="T14" fmla="+- 0 5274 5259"/>
                  <a:gd name="T15" fmla="*/ 5274 h 189"/>
                  <a:gd name="T16" fmla="+- 0 5245 5202"/>
                  <a:gd name="T17" fmla="*/ T16 w 73"/>
                  <a:gd name="T18" fmla="+- 0 5332 5259"/>
                  <a:gd name="T19" fmla="*/ 5332 h 189"/>
                  <a:gd name="T20" fmla="+- 0 5247 5202"/>
                  <a:gd name="T21" fmla="*/ T20 w 73"/>
                  <a:gd name="T22" fmla="+- 0 5391 5259"/>
                  <a:gd name="T23" fmla="*/ 5391 h 189"/>
                  <a:gd name="T24" fmla="+- 0 5248 5202"/>
                  <a:gd name="T25" fmla="*/ T24 w 73"/>
                  <a:gd name="T26" fmla="+- 0 5414 5259"/>
                  <a:gd name="T27" fmla="*/ 5414 h 189"/>
                  <a:gd name="T28" fmla="+- 0 5248 5202"/>
                  <a:gd name="T29" fmla="*/ T28 w 73"/>
                  <a:gd name="T30" fmla="+- 0 5423 5259"/>
                  <a:gd name="T31" fmla="*/ 5423 h 189"/>
                  <a:gd name="T32" fmla="+- 0 5249 5202"/>
                  <a:gd name="T33" fmla="*/ T32 w 73"/>
                  <a:gd name="T34" fmla="+- 0 5441 5259"/>
                  <a:gd name="T35" fmla="*/ 5441 h 189"/>
                  <a:gd name="T36" fmla="+- 0 5258 5202"/>
                  <a:gd name="T37" fmla="*/ T36 w 73"/>
                  <a:gd name="T38" fmla="+- 0 5448 5259"/>
                  <a:gd name="T39" fmla="*/ 5448 h 189"/>
                  <a:gd name="T40" fmla="+- 0 5267 5202"/>
                  <a:gd name="T41" fmla="*/ T40 w 73"/>
                  <a:gd name="T42" fmla="+- 0 5448 5259"/>
                  <a:gd name="T43" fmla="*/ 5448 h 189"/>
                  <a:gd name="T44" fmla="+- 0 5275 5202"/>
                  <a:gd name="T45" fmla="*/ T44 w 73"/>
                  <a:gd name="T46" fmla="+- 0 5442 5259"/>
                  <a:gd name="T47" fmla="*/ 5442 h 189"/>
                  <a:gd name="T48" fmla="+- 0 5274 5202"/>
                  <a:gd name="T49" fmla="*/ T48 w 73"/>
                  <a:gd name="T50" fmla="+- 0 5427 5259"/>
                  <a:gd name="T51" fmla="*/ 5427 h 189"/>
                  <a:gd name="T52" fmla="+- 0 5274 5202"/>
                  <a:gd name="T53" fmla="*/ T52 w 73"/>
                  <a:gd name="T54" fmla="+- 0 5417 5259"/>
                  <a:gd name="T55" fmla="*/ 5417 h 189"/>
                  <a:gd name="T56" fmla="+- 0 5274 5202"/>
                  <a:gd name="T57" fmla="*/ T56 w 73"/>
                  <a:gd name="T58" fmla="+- 0 5365 5259"/>
                  <a:gd name="T59" fmla="*/ 5365 h 189"/>
                  <a:gd name="T60" fmla="+- 0 5271 5202"/>
                  <a:gd name="T61" fmla="*/ T60 w 73"/>
                  <a:gd name="T62" fmla="+- 0 5334 5259"/>
                  <a:gd name="T63" fmla="*/ 5334 h 189"/>
                  <a:gd name="T64" fmla="+- 0 5266 5202"/>
                  <a:gd name="T65" fmla="*/ T64 w 73"/>
                  <a:gd name="T66" fmla="+- 0 5307 5259"/>
                  <a:gd name="T67" fmla="*/ 5307 h 189"/>
                  <a:gd name="T68" fmla="+- 0 5259 5202"/>
                  <a:gd name="T69" fmla="*/ T68 w 73"/>
                  <a:gd name="T70" fmla="+- 0 5285 5259"/>
                  <a:gd name="T71" fmla="*/ 5285 h 189"/>
                  <a:gd name="T72" fmla="+- 0 5251 5202"/>
                  <a:gd name="T73" fmla="*/ T72 w 73"/>
                  <a:gd name="T74" fmla="+- 0 5267 5259"/>
                  <a:gd name="T75" fmla="*/ 5267 h 189"/>
                  <a:gd name="T76" fmla="+- 0 5245 5202"/>
                  <a:gd name="T77" fmla="*/ T76 w 73"/>
                  <a:gd name="T78" fmla="+- 0 5259 5259"/>
                  <a:gd name="T79" fmla="*/ 5259 h 1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 h="189">
                    <a:moveTo>
                      <a:pt x="43" y="0"/>
                    </a:moveTo>
                    <a:lnTo>
                      <a:pt x="0" y="0"/>
                    </a:lnTo>
                    <a:lnTo>
                      <a:pt x="9" y="5"/>
                    </a:lnTo>
                    <a:lnTo>
                      <a:pt x="20" y="15"/>
                    </a:lnTo>
                    <a:lnTo>
                      <a:pt x="43" y="73"/>
                    </a:lnTo>
                    <a:lnTo>
                      <a:pt x="45" y="132"/>
                    </a:lnTo>
                    <a:lnTo>
                      <a:pt x="46" y="155"/>
                    </a:lnTo>
                    <a:lnTo>
                      <a:pt x="46" y="164"/>
                    </a:lnTo>
                    <a:lnTo>
                      <a:pt x="47" y="182"/>
                    </a:lnTo>
                    <a:lnTo>
                      <a:pt x="56" y="189"/>
                    </a:lnTo>
                    <a:lnTo>
                      <a:pt x="65" y="189"/>
                    </a:lnTo>
                    <a:lnTo>
                      <a:pt x="73" y="183"/>
                    </a:lnTo>
                    <a:lnTo>
                      <a:pt x="72" y="168"/>
                    </a:lnTo>
                    <a:lnTo>
                      <a:pt x="72" y="158"/>
                    </a:lnTo>
                    <a:lnTo>
                      <a:pt x="72" y="106"/>
                    </a:lnTo>
                    <a:lnTo>
                      <a:pt x="69" y="75"/>
                    </a:lnTo>
                    <a:lnTo>
                      <a:pt x="64" y="48"/>
                    </a:lnTo>
                    <a:lnTo>
                      <a:pt x="57" y="26"/>
                    </a:lnTo>
                    <a:lnTo>
                      <a:pt x="49" y="8"/>
                    </a:lnTo>
                    <a:lnTo>
                      <a:pt x="43"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5" name="Group 24"/>
            <p:cNvGrpSpPr>
              <a:grpSpLocks/>
            </p:cNvGrpSpPr>
            <p:nvPr/>
          </p:nvGrpSpPr>
          <p:grpSpPr bwMode="auto">
            <a:xfrm>
              <a:off x="5159" y="5003"/>
              <a:ext cx="86" cy="410"/>
              <a:chOff x="5159" y="5003"/>
              <a:chExt cx="86" cy="410"/>
            </a:xfrm>
          </p:grpSpPr>
          <p:sp>
            <p:nvSpPr>
              <p:cNvPr id="30" name="Freeform 29"/>
              <p:cNvSpPr>
                <a:spLocks/>
              </p:cNvSpPr>
              <p:nvPr/>
            </p:nvSpPr>
            <p:spPr bwMode="auto">
              <a:xfrm>
                <a:off x="5159" y="5003"/>
                <a:ext cx="86" cy="410"/>
              </a:xfrm>
              <a:custGeom>
                <a:avLst/>
                <a:gdLst>
                  <a:gd name="T0" fmla="+- 0 5178 5159"/>
                  <a:gd name="T1" fmla="*/ T0 w 86"/>
                  <a:gd name="T2" fmla="+- 0 5003 5003"/>
                  <a:gd name="T3" fmla="*/ 5003 h 410"/>
                  <a:gd name="T4" fmla="+- 0 5169 5159"/>
                  <a:gd name="T5" fmla="*/ T4 w 86"/>
                  <a:gd name="T6" fmla="+- 0 5003 5003"/>
                  <a:gd name="T7" fmla="*/ 5003 h 410"/>
                  <a:gd name="T8" fmla="+- 0 5159 5159"/>
                  <a:gd name="T9" fmla="*/ T8 w 86"/>
                  <a:gd name="T10" fmla="+- 0 5010 5003"/>
                  <a:gd name="T11" fmla="*/ 5010 h 410"/>
                  <a:gd name="T12" fmla="+- 0 5161 5159"/>
                  <a:gd name="T13" fmla="*/ T12 w 86"/>
                  <a:gd name="T14" fmla="+- 0 5026 5003"/>
                  <a:gd name="T15" fmla="*/ 5026 h 410"/>
                  <a:gd name="T16" fmla="+- 0 5163 5159"/>
                  <a:gd name="T17" fmla="*/ T16 w 86"/>
                  <a:gd name="T18" fmla="+- 0 5039 5003"/>
                  <a:gd name="T19" fmla="*/ 5039 h 410"/>
                  <a:gd name="T20" fmla="+- 0 5168 5159"/>
                  <a:gd name="T21" fmla="*/ T20 w 86"/>
                  <a:gd name="T22" fmla="+- 0 5113 5003"/>
                  <a:gd name="T23" fmla="*/ 5113 h 410"/>
                  <a:gd name="T24" fmla="+- 0 5172 5159"/>
                  <a:gd name="T25" fmla="*/ T24 w 86"/>
                  <a:gd name="T26" fmla="+- 0 5177 5003"/>
                  <a:gd name="T27" fmla="*/ 5177 h 410"/>
                  <a:gd name="T28" fmla="+- 0 5174 5159"/>
                  <a:gd name="T29" fmla="*/ T28 w 86"/>
                  <a:gd name="T30" fmla="+- 0 5227 5003"/>
                  <a:gd name="T31" fmla="*/ 5227 h 410"/>
                  <a:gd name="T32" fmla="+- 0 5174 5159"/>
                  <a:gd name="T33" fmla="*/ T32 w 86"/>
                  <a:gd name="T34" fmla="+- 0 5240 5003"/>
                  <a:gd name="T35" fmla="*/ 5240 h 410"/>
                  <a:gd name="T36" fmla="+- 0 5172 5159"/>
                  <a:gd name="T37" fmla="*/ T36 w 86"/>
                  <a:gd name="T38" fmla="+- 0 5243 5003"/>
                  <a:gd name="T39" fmla="*/ 5243 h 410"/>
                  <a:gd name="T40" fmla="+- 0 5169 5159"/>
                  <a:gd name="T41" fmla="*/ T40 w 86"/>
                  <a:gd name="T42" fmla="+- 0 5250 5003"/>
                  <a:gd name="T43" fmla="*/ 5250 h 410"/>
                  <a:gd name="T44" fmla="+- 0 5169 5159"/>
                  <a:gd name="T45" fmla="*/ T44 w 86"/>
                  <a:gd name="T46" fmla="+- 0 5255 5003"/>
                  <a:gd name="T47" fmla="*/ 5255 h 410"/>
                  <a:gd name="T48" fmla="+- 0 5172 5159"/>
                  <a:gd name="T49" fmla="*/ T48 w 86"/>
                  <a:gd name="T50" fmla="+- 0 5262 5003"/>
                  <a:gd name="T51" fmla="*/ 5262 h 410"/>
                  <a:gd name="T52" fmla="+- 0 5174 5159"/>
                  <a:gd name="T53" fmla="*/ T52 w 86"/>
                  <a:gd name="T54" fmla="+- 0 5265 5003"/>
                  <a:gd name="T55" fmla="*/ 5265 h 410"/>
                  <a:gd name="T56" fmla="+- 0 5176 5159"/>
                  <a:gd name="T57" fmla="*/ T56 w 86"/>
                  <a:gd name="T58" fmla="+- 0 5265 5003"/>
                  <a:gd name="T59" fmla="*/ 5265 h 410"/>
                  <a:gd name="T60" fmla="+- 0 5176 5159"/>
                  <a:gd name="T61" fmla="*/ T60 w 86"/>
                  <a:gd name="T62" fmla="+- 0 5332 5003"/>
                  <a:gd name="T63" fmla="*/ 5332 h 410"/>
                  <a:gd name="T64" fmla="+- 0 5176 5159"/>
                  <a:gd name="T65" fmla="*/ T64 w 86"/>
                  <a:gd name="T66" fmla="+- 0 5342 5003"/>
                  <a:gd name="T67" fmla="*/ 5342 h 410"/>
                  <a:gd name="T68" fmla="+- 0 5177 5159"/>
                  <a:gd name="T69" fmla="*/ T68 w 86"/>
                  <a:gd name="T70" fmla="+- 0 5361 5003"/>
                  <a:gd name="T71" fmla="*/ 5361 h 410"/>
                  <a:gd name="T72" fmla="+- 0 5178 5159"/>
                  <a:gd name="T73" fmla="*/ T72 w 86"/>
                  <a:gd name="T74" fmla="+- 0 5387 5003"/>
                  <a:gd name="T75" fmla="*/ 5387 h 410"/>
                  <a:gd name="T76" fmla="+- 0 5177 5159"/>
                  <a:gd name="T77" fmla="*/ T76 w 86"/>
                  <a:gd name="T78" fmla="+- 0 5405 5003"/>
                  <a:gd name="T79" fmla="*/ 5405 h 410"/>
                  <a:gd name="T80" fmla="+- 0 5182 5159"/>
                  <a:gd name="T81" fmla="*/ T80 w 86"/>
                  <a:gd name="T82" fmla="+- 0 5411 5003"/>
                  <a:gd name="T83" fmla="*/ 5411 h 410"/>
                  <a:gd name="T84" fmla="+- 0 5187 5159"/>
                  <a:gd name="T85" fmla="*/ T84 w 86"/>
                  <a:gd name="T86" fmla="+- 0 5414 5003"/>
                  <a:gd name="T87" fmla="*/ 5414 h 410"/>
                  <a:gd name="T88" fmla="+- 0 5197 5159"/>
                  <a:gd name="T89" fmla="*/ T88 w 86"/>
                  <a:gd name="T90" fmla="+- 0 5414 5003"/>
                  <a:gd name="T91" fmla="*/ 5414 h 410"/>
                  <a:gd name="T92" fmla="+- 0 5202 5159"/>
                  <a:gd name="T93" fmla="*/ T92 w 86"/>
                  <a:gd name="T94" fmla="+- 0 5410 5003"/>
                  <a:gd name="T95" fmla="*/ 5410 h 410"/>
                  <a:gd name="T96" fmla="+- 0 5205 5159"/>
                  <a:gd name="T97" fmla="*/ T96 w 86"/>
                  <a:gd name="T98" fmla="+- 0 5405 5003"/>
                  <a:gd name="T99" fmla="*/ 5405 h 410"/>
                  <a:gd name="T100" fmla="+- 0 5205 5159"/>
                  <a:gd name="T101" fmla="*/ T100 w 86"/>
                  <a:gd name="T102" fmla="+- 0 5401 5003"/>
                  <a:gd name="T103" fmla="*/ 5401 h 410"/>
                  <a:gd name="T104" fmla="+- 0 5204 5159"/>
                  <a:gd name="T105" fmla="*/ T104 w 86"/>
                  <a:gd name="T106" fmla="+- 0 5391 5003"/>
                  <a:gd name="T107" fmla="*/ 5391 h 410"/>
                  <a:gd name="T108" fmla="+- 0 5204 5159"/>
                  <a:gd name="T109" fmla="*/ T108 w 86"/>
                  <a:gd name="T110" fmla="+- 0 5373 5003"/>
                  <a:gd name="T111" fmla="*/ 5373 h 410"/>
                  <a:gd name="T112" fmla="+- 0 5203 5159"/>
                  <a:gd name="T113" fmla="*/ T112 w 86"/>
                  <a:gd name="T114" fmla="+- 0 5345 5003"/>
                  <a:gd name="T115" fmla="*/ 5345 h 410"/>
                  <a:gd name="T116" fmla="+- 0 5202 5159"/>
                  <a:gd name="T117" fmla="*/ T116 w 86"/>
                  <a:gd name="T118" fmla="+- 0 5307 5003"/>
                  <a:gd name="T119" fmla="*/ 5307 h 410"/>
                  <a:gd name="T120" fmla="+- 0 5202 5159"/>
                  <a:gd name="T121" fmla="*/ T120 w 86"/>
                  <a:gd name="T122" fmla="+- 0 5282 5003"/>
                  <a:gd name="T123" fmla="*/ 5282 h 410"/>
                  <a:gd name="T124" fmla="+- 0 5202 5159"/>
                  <a:gd name="T125" fmla="*/ T124 w 86"/>
                  <a:gd name="T126" fmla="+- 0 5272 5003"/>
                  <a:gd name="T127" fmla="*/ 5272 h 410"/>
                  <a:gd name="T128" fmla="+- 0 5201 5159"/>
                  <a:gd name="T129" fmla="*/ T128 w 86"/>
                  <a:gd name="T130" fmla="+- 0 5259 5003"/>
                  <a:gd name="T131" fmla="*/ 5259 h 410"/>
                  <a:gd name="T132" fmla="+- 0 5245 5159"/>
                  <a:gd name="T133" fmla="*/ T132 w 86"/>
                  <a:gd name="T134" fmla="+- 0 5259 5003"/>
                  <a:gd name="T135" fmla="*/ 5259 h 410"/>
                  <a:gd name="T136" fmla="+- 0 5241 5159"/>
                  <a:gd name="T137" fmla="*/ T136 w 86"/>
                  <a:gd name="T138" fmla="+- 0 5253 5003"/>
                  <a:gd name="T139" fmla="*/ 5253 h 410"/>
                  <a:gd name="T140" fmla="+- 0 5230 5159"/>
                  <a:gd name="T141" fmla="*/ T140 w 86"/>
                  <a:gd name="T142" fmla="+- 0 5245 5003"/>
                  <a:gd name="T143" fmla="*/ 5245 h 410"/>
                  <a:gd name="T144" fmla="+- 0 5238 5159"/>
                  <a:gd name="T145" fmla="*/ T144 w 86"/>
                  <a:gd name="T146" fmla="+- 0 5231 5003"/>
                  <a:gd name="T147" fmla="*/ 5231 h 410"/>
                  <a:gd name="T148" fmla="+- 0 5244 5159"/>
                  <a:gd name="T149" fmla="*/ T148 w 86"/>
                  <a:gd name="T150" fmla="+- 0 5219 5003"/>
                  <a:gd name="T151" fmla="*/ 5219 h 410"/>
                  <a:gd name="T152" fmla="+- 0 5209 5159"/>
                  <a:gd name="T153" fmla="*/ T152 w 86"/>
                  <a:gd name="T154" fmla="+- 0 5219 5003"/>
                  <a:gd name="T155" fmla="*/ 5219 h 410"/>
                  <a:gd name="T156" fmla="+- 0 5205 5159"/>
                  <a:gd name="T157" fmla="*/ T156 w 86"/>
                  <a:gd name="T158" fmla="+- 0 5197 5003"/>
                  <a:gd name="T159" fmla="*/ 5197 h 410"/>
                  <a:gd name="T160" fmla="+- 0 5197 5159"/>
                  <a:gd name="T161" fmla="*/ T160 w 86"/>
                  <a:gd name="T162" fmla="+- 0 5133 5003"/>
                  <a:gd name="T163" fmla="*/ 5133 h 410"/>
                  <a:gd name="T164" fmla="+- 0 5192 5159"/>
                  <a:gd name="T165" fmla="*/ T164 w 86"/>
                  <a:gd name="T166" fmla="+- 0 5067 5003"/>
                  <a:gd name="T167" fmla="*/ 5067 h 410"/>
                  <a:gd name="T168" fmla="+- 0 5189 5159"/>
                  <a:gd name="T169" fmla="*/ T168 w 86"/>
                  <a:gd name="T170" fmla="+- 0 5039 5003"/>
                  <a:gd name="T171" fmla="*/ 5039 h 410"/>
                  <a:gd name="T172" fmla="+- 0 5184 5159"/>
                  <a:gd name="T173" fmla="*/ T172 w 86"/>
                  <a:gd name="T174" fmla="+- 0 5032 5003"/>
                  <a:gd name="T175" fmla="*/ 5032 h 410"/>
                  <a:gd name="T176" fmla="+- 0 5224 5159"/>
                  <a:gd name="T177" fmla="*/ T176 w 86"/>
                  <a:gd name="T178" fmla="+- 0 5032 5003"/>
                  <a:gd name="T179" fmla="*/ 5032 h 410"/>
                  <a:gd name="T180" fmla="+- 0 5220 5159"/>
                  <a:gd name="T181" fmla="*/ T180 w 86"/>
                  <a:gd name="T182" fmla="+- 0 5026 5003"/>
                  <a:gd name="T183" fmla="*/ 5026 h 410"/>
                  <a:gd name="T184" fmla="+- 0 5207 5159"/>
                  <a:gd name="T185" fmla="*/ T184 w 86"/>
                  <a:gd name="T186" fmla="+- 0 5016 5003"/>
                  <a:gd name="T187" fmla="*/ 5016 h 410"/>
                  <a:gd name="T188" fmla="+- 0 5187 5159"/>
                  <a:gd name="T189" fmla="*/ T188 w 86"/>
                  <a:gd name="T190" fmla="+- 0 5009 5003"/>
                  <a:gd name="T191" fmla="*/ 5009 h 410"/>
                  <a:gd name="T192" fmla="+- 0 5180 5159"/>
                  <a:gd name="T193" fmla="*/ T192 w 86"/>
                  <a:gd name="T194" fmla="+- 0 5007 5003"/>
                  <a:gd name="T195" fmla="*/ 5007 h 410"/>
                  <a:gd name="T196" fmla="+- 0 5178 5159"/>
                  <a:gd name="T197" fmla="*/ T196 w 86"/>
                  <a:gd name="T198" fmla="+- 0 5003 5003"/>
                  <a:gd name="T199" fmla="*/ 5003 h 4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 h="410">
                    <a:moveTo>
                      <a:pt x="19" y="0"/>
                    </a:moveTo>
                    <a:lnTo>
                      <a:pt x="10" y="0"/>
                    </a:lnTo>
                    <a:lnTo>
                      <a:pt x="0" y="7"/>
                    </a:lnTo>
                    <a:lnTo>
                      <a:pt x="2" y="23"/>
                    </a:lnTo>
                    <a:lnTo>
                      <a:pt x="4" y="36"/>
                    </a:lnTo>
                    <a:lnTo>
                      <a:pt x="9" y="110"/>
                    </a:lnTo>
                    <a:lnTo>
                      <a:pt x="13" y="174"/>
                    </a:lnTo>
                    <a:lnTo>
                      <a:pt x="15" y="224"/>
                    </a:lnTo>
                    <a:lnTo>
                      <a:pt x="15" y="237"/>
                    </a:lnTo>
                    <a:lnTo>
                      <a:pt x="13" y="240"/>
                    </a:lnTo>
                    <a:lnTo>
                      <a:pt x="10" y="247"/>
                    </a:lnTo>
                    <a:lnTo>
                      <a:pt x="10" y="252"/>
                    </a:lnTo>
                    <a:lnTo>
                      <a:pt x="13" y="259"/>
                    </a:lnTo>
                    <a:lnTo>
                      <a:pt x="15" y="262"/>
                    </a:lnTo>
                    <a:lnTo>
                      <a:pt x="17" y="262"/>
                    </a:lnTo>
                    <a:lnTo>
                      <a:pt x="17" y="329"/>
                    </a:lnTo>
                    <a:lnTo>
                      <a:pt x="17" y="339"/>
                    </a:lnTo>
                    <a:lnTo>
                      <a:pt x="18" y="358"/>
                    </a:lnTo>
                    <a:lnTo>
                      <a:pt x="19" y="384"/>
                    </a:lnTo>
                    <a:lnTo>
                      <a:pt x="18" y="402"/>
                    </a:lnTo>
                    <a:lnTo>
                      <a:pt x="23" y="408"/>
                    </a:lnTo>
                    <a:lnTo>
                      <a:pt x="28" y="411"/>
                    </a:lnTo>
                    <a:lnTo>
                      <a:pt x="38" y="411"/>
                    </a:lnTo>
                    <a:lnTo>
                      <a:pt x="43" y="407"/>
                    </a:lnTo>
                    <a:lnTo>
                      <a:pt x="46" y="402"/>
                    </a:lnTo>
                    <a:lnTo>
                      <a:pt x="46" y="398"/>
                    </a:lnTo>
                    <a:lnTo>
                      <a:pt x="45" y="388"/>
                    </a:lnTo>
                    <a:lnTo>
                      <a:pt x="45" y="370"/>
                    </a:lnTo>
                    <a:lnTo>
                      <a:pt x="44" y="342"/>
                    </a:lnTo>
                    <a:lnTo>
                      <a:pt x="43" y="304"/>
                    </a:lnTo>
                    <a:lnTo>
                      <a:pt x="43" y="279"/>
                    </a:lnTo>
                    <a:lnTo>
                      <a:pt x="43" y="269"/>
                    </a:lnTo>
                    <a:lnTo>
                      <a:pt x="42" y="256"/>
                    </a:lnTo>
                    <a:lnTo>
                      <a:pt x="86" y="256"/>
                    </a:lnTo>
                    <a:lnTo>
                      <a:pt x="82" y="250"/>
                    </a:lnTo>
                    <a:lnTo>
                      <a:pt x="71" y="242"/>
                    </a:lnTo>
                    <a:lnTo>
                      <a:pt x="79" y="228"/>
                    </a:lnTo>
                    <a:lnTo>
                      <a:pt x="85" y="216"/>
                    </a:lnTo>
                    <a:lnTo>
                      <a:pt x="50" y="216"/>
                    </a:lnTo>
                    <a:lnTo>
                      <a:pt x="46" y="194"/>
                    </a:lnTo>
                    <a:lnTo>
                      <a:pt x="38" y="130"/>
                    </a:lnTo>
                    <a:lnTo>
                      <a:pt x="33" y="64"/>
                    </a:lnTo>
                    <a:lnTo>
                      <a:pt x="30" y="36"/>
                    </a:lnTo>
                    <a:lnTo>
                      <a:pt x="25" y="29"/>
                    </a:lnTo>
                    <a:lnTo>
                      <a:pt x="65" y="29"/>
                    </a:lnTo>
                    <a:lnTo>
                      <a:pt x="61" y="23"/>
                    </a:lnTo>
                    <a:lnTo>
                      <a:pt x="48" y="13"/>
                    </a:lnTo>
                    <a:lnTo>
                      <a:pt x="28" y="6"/>
                    </a:lnTo>
                    <a:lnTo>
                      <a:pt x="21" y="4"/>
                    </a:lnTo>
                    <a:lnTo>
                      <a:pt x="19"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26" name="Group 25"/>
            <p:cNvGrpSpPr>
              <a:grpSpLocks/>
            </p:cNvGrpSpPr>
            <p:nvPr/>
          </p:nvGrpSpPr>
          <p:grpSpPr bwMode="auto">
            <a:xfrm>
              <a:off x="2932" y="5032"/>
              <a:ext cx="2353" cy="1872"/>
              <a:chOff x="2932" y="5032"/>
              <a:chExt cx="2353" cy="1872"/>
            </a:xfrm>
          </p:grpSpPr>
          <p:sp>
            <p:nvSpPr>
              <p:cNvPr id="27" name="Freeform 26"/>
              <p:cNvSpPr>
                <a:spLocks/>
              </p:cNvSpPr>
              <p:nvPr/>
            </p:nvSpPr>
            <p:spPr bwMode="auto">
              <a:xfrm>
                <a:off x="5189" y="5032"/>
                <a:ext cx="70" cy="187"/>
              </a:xfrm>
              <a:custGeom>
                <a:avLst/>
                <a:gdLst>
                  <a:gd name="T0" fmla="+- 0 5224 5189"/>
                  <a:gd name="T1" fmla="*/ T0 w 70"/>
                  <a:gd name="T2" fmla="+- 0 5032 5032"/>
                  <a:gd name="T3" fmla="*/ 5032 h 187"/>
                  <a:gd name="T4" fmla="+- 0 5189 5189"/>
                  <a:gd name="T5" fmla="*/ T4 w 70"/>
                  <a:gd name="T6" fmla="+- 0 5032 5032"/>
                  <a:gd name="T7" fmla="*/ 5032 h 187"/>
                  <a:gd name="T8" fmla="+- 0 5197 5189"/>
                  <a:gd name="T9" fmla="*/ T8 w 70"/>
                  <a:gd name="T10" fmla="+- 0 5037 5032"/>
                  <a:gd name="T11" fmla="*/ 5037 h 187"/>
                  <a:gd name="T12" fmla="+- 0 5208 5189"/>
                  <a:gd name="T13" fmla="*/ T12 w 70"/>
                  <a:gd name="T14" fmla="+- 0 5047 5032"/>
                  <a:gd name="T15" fmla="*/ 5047 h 187"/>
                  <a:gd name="T16" fmla="+- 0 5218 5189"/>
                  <a:gd name="T17" fmla="*/ T16 w 70"/>
                  <a:gd name="T18" fmla="+- 0 5069 5032"/>
                  <a:gd name="T19" fmla="*/ 5069 h 187"/>
                  <a:gd name="T20" fmla="+- 0 5226 5189"/>
                  <a:gd name="T21" fmla="*/ T20 w 70"/>
                  <a:gd name="T22" fmla="+- 0 5089 5032"/>
                  <a:gd name="T23" fmla="*/ 5089 h 187"/>
                  <a:gd name="T24" fmla="+- 0 5231 5189"/>
                  <a:gd name="T25" fmla="*/ T24 w 70"/>
                  <a:gd name="T26" fmla="+- 0 5107 5032"/>
                  <a:gd name="T27" fmla="*/ 5107 h 187"/>
                  <a:gd name="T28" fmla="+- 0 5232 5189"/>
                  <a:gd name="T29" fmla="*/ T28 w 70"/>
                  <a:gd name="T30" fmla="+- 0 5138 5032"/>
                  <a:gd name="T31" fmla="*/ 5138 h 187"/>
                  <a:gd name="T32" fmla="+- 0 5231 5189"/>
                  <a:gd name="T33" fmla="*/ T32 w 70"/>
                  <a:gd name="T34" fmla="+- 0 5165 5032"/>
                  <a:gd name="T35" fmla="*/ 5165 h 187"/>
                  <a:gd name="T36" fmla="+- 0 5226 5189"/>
                  <a:gd name="T37" fmla="*/ T36 w 70"/>
                  <a:gd name="T38" fmla="+- 0 5187 5032"/>
                  <a:gd name="T39" fmla="*/ 5187 h 187"/>
                  <a:gd name="T40" fmla="+- 0 5219 5189"/>
                  <a:gd name="T41" fmla="*/ T40 w 70"/>
                  <a:gd name="T42" fmla="+- 0 5205 5032"/>
                  <a:gd name="T43" fmla="*/ 5205 h 187"/>
                  <a:gd name="T44" fmla="+- 0 5209 5189"/>
                  <a:gd name="T45" fmla="*/ T44 w 70"/>
                  <a:gd name="T46" fmla="+- 0 5219 5032"/>
                  <a:gd name="T47" fmla="*/ 5219 h 187"/>
                  <a:gd name="T48" fmla="+- 0 5244 5189"/>
                  <a:gd name="T49" fmla="*/ T48 w 70"/>
                  <a:gd name="T50" fmla="+- 0 5219 5032"/>
                  <a:gd name="T51" fmla="*/ 5219 h 187"/>
                  <a:gd name="T52" fmla="+- 0 5258 5189"/>
                  <a:gd name="T53" fmla="*/ T52 w 70"/>
                  <a:gd name="T54" fmla="+- 0 5153 5032"/>
                  <a:gd name="T55" fmla="*/ 5153 h 187"/>
                  <a:gd name="T56" fmla="+- 0 5259 5189"/>
                  <a:gd name="T57" fmla="*/ T56 w 70"/>
                  <a:gd name="T58" fmla="+- 0 5121 5032"/>
                  <a:gd name="T59" fmla="*/ 5121 h 187"/>
                  <a:gd name="T60" fmla="+- 0 5257 5189"/>
                  <a:gd name="T61" fmla="*/ T60 w 70"/>
                  <a:gd name="T62" fmla="+- 0 5106 5032"/>
                  <a:gd name="T63" fmla="*/ 5106 h 187"/>
                  <a:gd name="T64" fmla="+- 0 5253 5189"/>
                  <a:gd name="T65" fmla="*/ T64 w 70"/>
                  <a:gd name="T66" fmla="+- 0 5088 5032"/>
                  <a:gd name="T67" fmla="*/ 5088 h 187"/>
                  <a:gd name="T68" fmla="+- 0 5246 5189"/>
                  <a:gd name="T69" fmla="*/ T68 w 70"/>
                  <a:gd name="T70" fmla="+- 0 5067 5032"/>
                  <a:gd name="T71" fmla="*/ 5067 h 187"/>
                  <a:gd name="T72" fmla="+- 0 5232 5189"/>
                  <a:gd name="T73" fmla="*/ T72 w 70"/>
                  <a:gd name="T74" fmla="+- 0 5042 5032"/>
                  <a:gd name="T75" fmla="*/ 5042 h 187"/>
                  <a:gd name="T76" fmla="+- 0 5224 5189"/>
                  <a:gd name="T77" fmla="*/ T76 w 70"/>
                  <a:gd name="T78" fmla="+- 0 5032 5032"/>
                  <a:gd name="T79" fmla="*/ 5032 h 1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0" h="187">
                    <a:moveTo>
                      <a:pt x="35" y="0"/>
                    </a:moveTo>
                    <a:lnTo>
                      <a:pt x="0" y="0"/>
                    </a:lnTo>
                    <a:lnTo>
                      <a:pt x="8" y="5"/>
                    </a:lnTo>
                    <a:lnTo>
                      <a:pt x="19" y="15"/>
                    </a:lnTo>
                    <a:lnTo>
                      <a:pt x="29" y="37"/>
                    </a:lnTo>
                    <a:lnTo>
                      <a:pt x="37" y="57"/>
                    </a:lnTo>
                    <a:lnTo>
                      <a:pt x="42" y="75"/>
                    </a:lnTo>
                    <a:lnTo>
                      <a:pt x="43" y="106"/>
                    </a:lnTo>
                    <a:lnTo>
                      <a:pt x="42" y="133"/>
                    </a:lnTo>
                    <a:lnTo>
                      <a:pt x="37" y="155"/>
                    </a:lnTo>
                    <a:lnTo>
                      <a:pt x="30" y="173"/>
                    </a:lnTo>
                    <a:lnTo>
                      <a:pt x="20" y="187"/>
                    </a:lnTo>
                    <a:lnTo>
                      <a:pt x="55" y="187"/>
                    </a:lnTo>
                    <a:lnTo>
                      <a:pt x="69" y="121"/>
                    </a:lnTo>
                    <a:lnTo>
                      <a:pt x="70" y="89"/>
                    </a:lnTo>
                    <a:lnTo>
                      <a:pt x="68" y="74"/>
                    </a:lnTo>
                    <a:lnTo>
                      <a:pt x="64" y="56"/>
                    </a:lnTo>
                    <a:lnTo>
                      <a:pt x="57" y="35"/>
                    </a:lnTo>
                    <a:lnTo>
                      <a:pt x="43" y="10"/>
                    </a:lnTo>
                    <a:lnTo>
                      <a:pt x="35"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28"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2" y="5713"/>
                <a:ext cx="2353" cy="4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7" y="6433"/>
                <a:ext cx="1808" cy="47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6" name="Slide Number Placeholder 55"/>
          <p:cNvSpPr>
            <a:spLocks noGrp="1"/>
          </p:cNvSpPr>
          <p:nvPr>
            <p:ph type="sldNum" sz="quarter" idx="12"/>
          </p:nvPr>
        </p:nvSpPr>
        <p:spPr/>
        <p:txBody>
          <a:bodyPr/>
          <a:lstStyle/>
          <a:p>
            <a:fld id="{F04CF086-2034-453A-A887-65B0A01F2577}" type="slidenum">
              <a:rPr lang="en-AU" smtClean="0"/>
              <a:t>14</a:t>
            </a:fld>
            <a:endParaRPr lang="en-AU"/>
          </a:p>
        </p:txBody>
      </p:sp>
    </p:spTree>
    <p:extLst>
      <p:ext uri="{BB962C8B-B14F-4D97-AF65-F5344CB8AC3E}">
        <p14:creationId xmlns:p14="http://schemas.microsoft.com/office/powerpoint/2010/main" val="74462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904672" y="266700"/>
            <a:ext cx="5287327" cy="5516880"/>
          </a:xfrm>
        </p:spPr>
        <p:txBody>
          <a:bodyPr>
            <a:normAutofit fontScale="92500" lnSpcReduction="20000"/>
          </a:bodyPr>
          <a:lstStyle/>
          <a:p>
            <a:pPr marL="457200" indent="-457200">
              <a:buFont typeface="Arial" panose="020B0604020202020204" pitchFamily="34" charset="0"/>
              <a:buChar char="•"/>
            </a:pPr>
            <a:r>
              <a:rPr lang="en-AU" sz="2800" dirty="0" smtClean="0"/>
              <a:t>Table developed to compare characteristics of people with and without ASD </a:t>
            </a:r>
          </a:p>
          <a:p>
            <a:pPr marL="457200" indent="-457200">
              <a:buFont typeface="Arial" panose="020B0604020202020204" pitchFamily="34" charset="0"/>
              <a:buChar char="•"/>
            </a:pPr>
            <a:r>
              <a:rPr lang="en-AU" sz="2800" dirty="0" smtClean="0"/>
              <a:t>Mindful to respect the individuality and differences of people</a:t>
            </a:r>
          </a:p>
          <a:p>
            <a:r>
              <a:rPr lang="en-AU" sz="2800" b="1" i="1" dirty="0" smtClean="0">
                <a:solidFill>
                  <a:srgbClr val="FF9900"/>
                </a:solidFill>
              </a:rPr>
              <a:t>‘To know one person with autism is to simply know one person with autism’</a:t>
            </a:r>
          </a:p>
          <a:p>
            <a:pPr marL="457200" indent="-457200">
              <a:buFont typeface="Arial" panose="020B0604020202020204" pitchFamily="34" charset="0"/>
              <a:buChar char="•"/>
            </a:pPr>
            <a:endParaRPr lang="en-AU" sz="2800" dirty="0"/>
          </a:p>
          <a:p>
            <a:pPr marL="457200" indent="-457200">
              <a:buFont typeface="Arial" panose="020B0604020202020204" pitchFamily="34" charset="0"/>
              <a:buChar char="•"/>
            </a:pPr>
            <a:r>
              <a:rPr lang="en-AU" sz="2800" dirty="0" smtClean="0"/>
              <a:t>Talent, skills, character strengths, and challenges</a:t>
            </a:r>
          </a:p>
          <a:p>
            <a:pPr marL="457200" indent="-457200">
              <a:buFont typeface="Arial" panose="020B0604020202020204" pitchFamily="34" charset="0"/>
              <a:buChar char="•"/>
            </a:pPr>
            <a:r>
              <a:rPr lang="en-AU" sz="2800" dirty="0" smtClean="0"/>
              <a:t>Encourage resilience and mental well-being</a:t>
            </a:r>
          </a:p>
          <a:p>
            <a:pPr marL="457200" indent="-457200">
              <a:buFont typeface="Arial" panose="020B0604020202020204" pitchFamily="34" charset="0"/>
              <a:buChar char="•"/>
            </a:pPr>
            <a:r>
              <a:rPr lang="en-AU" sz="2800" dirty="0" smtClean="0"/>
              <a:t>In context of tertiary study </a:t>
            </a:r>
            <a:endParaRPr lang="en-AU" sz="2800" dirty="0"/>
          </a:p>
        </p:txBody>
      </p:sp>
      <p:grpSp>
        <p:nvGrpSpPr>
          <p:cNvPr id="5" name="Group 2"/>
          <p:cNvGrpSpPr>
            <a:grpSpLocks/>
          </p:cNvGrpSpPr>
          <p:nvPr/>
        </p:nvGrpSpPr>
        <p:grpSpPr bwMode="auto">
          <a:xfrm>
            <a:off x="195571" y="1"/>
            <a:ext cx="6567488" cy="6172200"/>
            <a:chOff x="6120" y="781"/>
            <a:chExt cx="10343" cy="10343"/>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6127" y="788"/>
              <a:ext cx="10330" cy="10330"/>
              <a:chOff x="6127" y="788"/>
              <a:chExt cx="10330" cy="10330"/>
            </a:xfrm>
          </p:grpSpPr>
          <p:sp>
            <p:nvSpPr>
              <p:cNvPr id="9"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2" name="Slide Number Placeholder 1"/>
          <p:cNvSpPr>
            <a:spLocks noGrp="1"/>
          </p:cNvSpPr>
          <p:nvPr>
            <p:ph type="sldNum" sz="quarter" idx="12"/>
          </p:nvPr>
        </p:nvSpPr>
        <p:spPr/>
        <p:txBody>
          <a:bodyPr/>
          <a:lstStyle/>
          <a:p>
            <a:fld id="{F04CF086-2034-453A-A887-65B0A01F2577}" type="slidenum">
              <a:rPr lang="en-AU" smtClean="0"/>
              <a:t>15</a:t>
            </a:fld>
            <a:endParaRPr lang="en-AU"/>
          </a:p>
        </p:txBody>
      </p:sp>
    </p:spTree>
    <p:extLst>
      <p:ext uri="{BB962C8B-B14F-4D97-AF65-F5344CB8AC3E}">
        <p14:creationId xmlns:p14="http://schemas.microsoft.com/office/powerpoint/2010/main" val="468611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91029"/>
          </a:xfrm>
        </p:spPr>
        <p:txBody>
          <a:bodyPr>
            <a:normAutofit/>
          </a:bodyPr>
          <a:lstStyle/>
          <a:p>
            <a:r>
              <a:rPr lang="en-AU" sz="3600" b="1" dirty="0" smtClean="0">
                <a:solidFill>
                  <a:srgbClr val="FF9900"/>
                </a:solidFill>
              </a:rPr>
              <a:t>Campus Context</a:t>
            </a:r>
            <a:endParaRPr lang="en-AU" sz="3600" b="1" dirty="0">
              <a:solidFill>
                <a:srgbClr val="FF9900"/>
              </a:solidFill>
            </a:endParaRPr>
          </a:p>
        </p:txBody>
      </p:sp>
      <p:sp>
        <p:nvSpPr>
          <p:cNvPr id="4" name="Text Placeholder 3"/>
          <p:cNvSpPr>
            <a:spLocks noGrp="1"/>
          </p:cNvSpPr>
          <p:nvPr>
            <p:ph type="body" sz="half" idx="2"/>
          </p:nvPr>
        </p:nvSpPr>
        <p:spPr>
          <a:xfrm>
            <a:off x="839788" y="1509486"/>
            <a:ext cx="3932237" cy="4359502"/>
          </a:xfrm>
        </p:spPr>
        <p:txBody>
          <a:bodyPr>
            <a:noAutofit/>
          </a:bodyPr>
          <a:lstStyle/>
          <a:p>
            <a:pPr marL="457200" indent="-457200">
              <a:buFont typeface="Arial" panose="020B0604020202020204" pitchFamily="34" charset="0"/>
              <a:buChar char="•"/>
            </a:pPr>
            <a:r>
              <a:rPr lang="en-AU" sz="2800" dirty="0" smtClean="0"/>
              <a:t>Highlighting key areas on a map</a:t>
            </a:r>
          </a:p>
          <a:p>
            <a:pPr marL="457200" indent="-457200">
              <a:buFont typeface="Arial" panose="020B0604020202020204" pitchFamily="34" charset="0"/>
              <a:buChar char="•"/>
            </a:pPr>
            <a:r>
              <a:rPr lang="en-AU" sz="2800" dirty="0" smtClean="0"/>
              <a:t>Visit beforehand</a:t>
            </a:r>
          </a:p>
          <a:p>
            <a:pPr marL="457200" indent="-457200">
              <a:buFont typeface="Arial" panose="020B0604020202020204" pitchFamily="34" charset="0"/>
              <a:buChar char="•"/>
            </a:pPr>
            <a:r>
              <a:rPr lang="en-AU" sz="2800" dirty="0" smtClean="0"/>
              <a:t>Take photos </a:t>
            </a:r>
          </a:p>
          <a:p>
            <a:pPr marL="457200" indent="-457200">
              <a:buFont typeface="Arial" panose="020B0604020202020204" pitchFamily="34" charset="0"/>
              <a:buChar char="•"/>
            </a:pPr>
            <a:r>
              <a:rPr lang="en-AU" sz="2800" dirty="0" smtClean="0"/>
              <a:t>De-stress area</a:t>
            </a:r>
          </a:p>
          <a:p>
            <a:pPr marL="457200" indent="-457200">
              <a:buFont typeface="Arial" panose="020B0604020202020204" pitchFamily="34" charset="0"/>
              <a:buChar char="•"/>
            </a:pPr>
            <a:r>
              <a:rPr lang="en-AU" sz="2800" dirty="0" smtClean="0"/>
              <a:t>Travelling to and from the campus</a:t>
            </a:r>
          </a:p>
          <a:p>
            <a:pPr marL="457200" indent="-457200">
              <a:buFont typeface="Arial" panose="020B0604020202020204" pitchFamily="34" charset="0"/>
              <a:buChar char="•"/>
            </a:pPr>
            <a:r>
              <a:rPr lang="en-AU" sz="2800" dirty="0" smtClean="0"/>
              <a:t>Orientation sessions</a:t>
            </a:r>
          </a:p>
          <a:p>
            <a:pPr marL="457200" indent="-457200">
              <a:buFont typeface="Arial" panose="020B0604020202020204" pitchFamily="34" charset="0"/>
              <a:buChar char="•"/>
            </a:pPr>
            <a:r>
              <a:rPr lang="en-AU" sz="2800" dirty="0" err="1" smtClean="0"/>
              <a:t>Uni</a:t>
            </a:r>
            <a:r>
              <a:rPr lang="en-AU" sz="2800" dirty="0" smtClean="0"/>
              <a:t> Accommodation </a:t>
            </a:r>
            <a:endParaRPr lang="en-AU" sz="2800" dirty="0"/>
          </a:p>
        </p:txBody>
      </p:sp>
      <p:grpSp>
        <p:nvGrpSpPr>
          <p:cNvPr id="5" name="Group 2"/>
          <p:cNvGrpSpPr>
            <a:grpSpLocks/>
          </p:cNvGrpSpPr>
          <p:nvPr/>
        </p:nvGrpSpPr>
        <p:grpSpPr bwMode="auto">
          <a:xfrm>
            <a:off x="5495018" y="116114"/>
            <a:ext cx="6567488" cy="6569075"/>
            <a:chOff x="6120" y="781"/>
            <a:chExt cx="10343" cy="10343"/>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6127" y="788"/>
              <a:ext cx="10330" cy="10330"/>
              <a:chOff x="6127" y="788"/>
              <a:chExt cx="10330" cy="10330"/>
            </a:xfrm>
          </p:grpSpPr>
          <p:sp>
            <p:nvSpPr>
              <p:cNvPr id="9"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3" name="Slide Number Placeholder 2"/>
          <p:cNvSpPr>
            <a:spLocks noGrp="1"/>
          </p:cNvSpPr>
          <p:nvPr>
            <p:ph type="sldNum" sz="quarter" idx="12"/>
          </p:nvPr>
        </p:nvSpPr>
        <p:spPr/>
        <p:txBody>
          <a:bodyPr/>
          <a:lstStyle/>
          <a:p>
            <a:fld id="{F04CF086-2034-453A-A887-65B0A01F2577}" type="slidenum">
              <a:rPr lang="en-AU" smtClean="0"/>
              <a:t>16</a:t>
            </a:fld>
            <a:endParaRPr lang="en-AU"/>
          </a:p>
        </p:txBody>
      </p:sp>
    </p:spTree>
    <p:extLst>
      <p:ext uri="{BB962C8B-B14F-4D97-AF65-F5344CB8AC3E}">
        <p14:creationId xmlns:p14="http://schemas.microsoft.com/office/powerpoint/2010/main" val="3223446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6760" y="121920"/>
            <a:ext cx="4968240" cy="936308"/>
          </a:xfrm>
        </p:spPr>
        <p:txBody>
          <a:bodyPr/>
          <a:lstStyle/>
          <a:p>
            <a:r>
              <a:rPr lang="en-AU" b="1" dirty="0" smtClean="0">
                <a:solidFill>
                  <a:schemeClr val="accent1">
                    <a:lumMod val="75000"/>
                  </a:schemeClr>
                </a:solidFill>
              </a:rPr>
              <a:t>Gillian’s story…</a:t>
            </a:r>
            <a:endParaRPr lang="en-AU" b="1" dirty="0">
              <a:solidFill>
                <a:schemeClr val="accent1">
                  <a:lumMod val="75000"/>
                </a:schemeClr>
              </a:solidFill>
            </a:endParaRPr>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51549"/>
            <a:ext cx="12009120" cy="5427559"/>
          </a:xfrm>
        </p:spPr>
      </p:pic>
      <p:sp>
        <p:nvSpPr>
          <p:cNvPr id="2" name="Slide Number Placeholder 1"/>
          <p:cNvSpPr>
            <a:spLocks noGrp="1"/>
          </p:cNvSpPr>
          <p:nvPr>
            <p:ph type="sldNum" sz="quarter" idx="12"/>
          </p:nvPr>
        </p:nvSpPr>
        <p:spPr/>
        <p:txBody>
          <a:bodyPr/>
          <a:lstStyle/>
          <a:p>
            <a:fld id="{F04CF086-2034-453A-A887-65B0A01F2577}" type="slidenum">
              <a:rPr lang="en-AU" smtClean="0"/>
              <a:t>17</a:t>
            </a:fld>
            <a:endParaRPr lang="en-AU"/>
          </a:p>
        </p:txBody>
      </p:sp>
    </p:spTree>
    <p:extLst>
      <p:ext uri="{BB962C8B-B14F-4D97-AF65-F5344CB8AC3E}">
        <p14:creationId xmlns:p14="http://schemas.microsoft.com/office/powerpoint/2010/main" val="18062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7573"/>
            <a:ext cx="10455473" cy="6602854"/>
          </a:xfrm>
          <a:prstGeom prst="rect">
            <a:avLst/>
          </a:prstGeom>
        </p:spPr>
      </p:pic>
      <p:sp>
        <p:nvSpPr>
          <p:cNvPr id="2" name="Slide Number Placeholder 1"/>
          <p:cNvSpPr>
            <a:spLocks noGrp="1"/>
          </p:cNvSpPr>
          <p:nvPr>
            <p:ph type="sldNum" sz="quarter" idx="12"/>
          </p:nvPr>
        </p:nvSpPr>
        <p:spPr/>
        <p:txBody>
          <a:bodyPr/>
          <a:lstStyle/>
          <a:p>
            <a:fld id="{F04CF086-2034-453A-A887-65B0A01F2577}" type="slidenum">
              <a:rPr lang="en-AU" smtClean="0"/>
              <a:t>18</a:t>
            </a:fld>
            <a:endParaRPr lang="en-AU"/>
          </a:p>
        </p:txBody>
      </p:sp>
    </p:spTree>
    <p:extLst>
      <p:ext uri="{BB962C8B-B14F-4D97-AF65-F5344CB8AC3E}">
        <p14:creationId xmlns:p14="http://schemas.microsoft.com/office/powerpoint/2010/main" val="2698073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955675"/>
          </a:xfrm>
        </p:spPr>
        <p:txBody>
          <a:bodyPr>
            <a:normAutofit/>
          </a:bodyPr>
          <a:lstStyle/>
          <a:p>
            <a:r>
              <a:rPr lang="en-AU" sz="3600" b="1" dirty="0" smtClean="0">
                <a:solidFill>
                  <a:srgbClr val="FF9900"/>
                </a:solidFill>
                <a:latin typeface="+mn-lt"/>
              </a:rPr>
              <a:t>Studying at University or TAFE</a:t>
            </a:r>
            <a:endParaRPr lang="en-AU" sz="3600" b="1" dirty="0">
              <a:solidFill>
                <a:srgbClr val="FF9900"/>
              </a:solidFill>
              <a:latin typeface="+mn-lt"/>
            </a:endParaRPr>
          </a:p>
        </p:txBody>
      </p:sp>
      <p:sp>
        <p:nvSpPr>
          <p:cNvPr id="6" name="Content Placeholder 5"/>
          <p:cNvSpPr>
            <a:spLocks noGrp="1"/>
          </p:cNvSpPr>
          <p:nvPr>
            <p:ph idx="1"/>
          </p:nvPr>
        </p:nvSpPr>
        <p:spPr>
          <a:xfrm>
            <a:off x="838200" y="1320799"/>
            <a:ext cx="10515600" cy="4949371"/>
          </a:xfrm>
        </p:spPr>
        <p:txBody>
          <a:bodyPr/>
          <a:lstStyle/>
          <a:p>
            <a:r>
              <a:rPr lang="en-AU" dirty="0" smtClean="0"/>
              <a:t>Differences between Studying at High School and </a:t>
            </a:r>
            <a:r>
              <a:rPr lang="en-AU" dirty="0" err="1" smtClean="0"/>
              <a:t>Uni</a:t>
            </a:r>
            <a:r>
              <a:rPr lang="en-AU" dirty="0" smtClean="0"/>
              <a:t> or TAFE</a:t>
            </a:r>
          </a:p>
          <a:p>
            <a:r>
              <a:rPr lang="en-AU" dirty="0" smtClean="0"/>
              <a:t>‘</a:t>
            </a:r>
            <a:r>
              <a:rPr lang="en-AU" dirty="0"/>
              <a:t>M</a:t>
            </a:r>
            <a:r>
              <a:rPr lang="en-AU" dirty="0" smtClean="0"/>
              <a:t>y ideal study space’</a:t>
            </a:r>
          </a:p>
          <a:p>
            <a:r>
              <a:rPr lang="en-AU" dirty="0" smtClean="0"/>
              <a:t>Online systems</a:t>
            </a:r>
          </a:p>
          <a:p>
            <a:r>
              <a:rPr lang="en-AU" dirty="0" smtClean="0"/>
              <a:t>Library</a:t>
            </a:r>
          </a:p>
          <a:p>
            <a:r>
              <a:rPr lang="en-AU" dirty="0" smtClean="0"/>
              <a:t>Assessments</a:t>
            </a:r>
          </a:p>
          <a:p>
            <a:r>
              <a:rPr lang="en-AU" dirty="0" smtClean="0"/>
              <a:t>Online discussions or blogs</a:t>
            </a:r>
          </a:p>
          <a:p>
            <a:r>
              <a:rPr lang="en-AU" dirty="0" smtClean="0"/>
              <a:t>Group assessments</a:t>
            </a:r>
          </a:p>
          <a:p>
            <a:r>
              <a:rPr lang="en-AU" dirty="0" smtClean="0"/>
              <a:t>Full-time or part-time study load</a:t>
            </a:r>
            <a:endParaRPr lang="en-AU" dirty="0"/>
          </a:p>
        </p:txBody>
      </p:sp>
      <p:sp>
        <p:nvSpPr>
          <p:cNvPr id="2" name="Slide Number Placeholder 1"/>
          <p:cNvSpPr>
            <a:spLocks noGrp="1"/>
          </p:cNvSpPr>
          <p:nvPr>
            <p:ph type="sldNum" sz="quarter" idx="12"/>
          </p:nvPr>
        </p:nvSpPr>
        <p:spPr/>
        <p:txBody>
          <a:bodyPr/>
          <a:lstStyle/>
          <a:p>
            <a:fld id="{F04CF086-2034-453A-A887-65B0A01F2577}" type="slidenum">
              <a:rPr lang="en-AU" smtClean="0"/>
              <a:t>19</a:t>
            </a:fld>
            <a:endParaRPr lang="en-AU"/>
          </a:p>
        </p:txBody>
      </p:sp>
    </p:spTree>
    <p:extLst>
      <p:ext uri="{BB962C8B-B14F-4D97-AF65-F5344CB8AC3E}">
        <p14:creationId xmlns:p14="http://schemas.microsoft.com/office/powerpoint/2010/main" val="3771055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grpSp>
        <p:nvGrpSpPr>
          <p:cNvPr id="4" name="Group 3"/>
          <p:cNvGrpSpPr>
            <a:grpSpLocks/>
          </p:cNvGrpSpPr>
          <p:nvPr/>
        </p:nvGrpSpPr>
        <p:grpSpPr bwMode="auto">
          <a:xfrm>
            <a:off x="749935" y="127953"/>
            <a:ext cx="10603865" cy="6228397"/>
            <a:chOff x="0" y="1498"/>
            <a:chExt cx="16838" cy="10397"/>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8"/>
              <a:ext cx="16838" cy="103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16795" y="3303"/>
              <a:ext cx="2" cy="7109"/>
              <a:chOff x="16795" y="3303"/>
              <a:chExt cx="2" cy="7109"/>
            </a:xfrm>
          </p:grpSpPr>
          <p:sp>
            <p:nvSpPr>
              <p:cNvPr id="7" name="Freeform 6"/>
              <p:cNvSpPr>
                <a:spLocks/>
              </p:cNvSpPr>
              <p:nvPr/>
            </p:nvSpPr>
            <p:spPr bwMode="auto">
              <a:xfrm>
                <a:off x="16795" y="3303"/>
                <a:ext cx="2" cy="7109"/>
              </a:xfrm>
              <a:custGeom>
                <a:avLst/>
                <a:gdLst>
                  <a:gd name="T0" fmla="+- 0 10412 3303"/>
                  <a:gd name="T1" fmla="*/ 10412 h 7109"/>
                  <a:gd name="T2" fmla="+- 0 3303 3303"/>
                  <a:gd name="T3" fmla="*/ 3303 h 7109"/>
                </a:gdLst>
                <a:ahLst/>
                <a:cxnLst>
                  <a:cxn ang="0">
                    <a:pos x="0" y="T1"/>
                  </a:cxn>
                  <a:cxn ang="0">
                    <a:pos x="0" y="T3"/>
                  </a:cxn>
                </a:cxnLst>
                <a:rect l="0" t="0" r="r" b="b"/>
                <a:pathLst>
                  <a:path h="7109">
                    <a:moveTo>
                      <a:pt x="0" y="7109"/>
                    </a:moveTo>
                    <a:lnTo>
                      <a:pt x="0" y="0"/>
                    </a:lnTo>
                  </a:path>
                </a:pathLst>
              </a:custGeom>
              <a:noFill/>
              <a:ln w="9123">
                <a:solidFill>
                  <a:srgbClr val="AC7434"/>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sp>
        <p:nvSpPr>
          <p:cNvPr id="8" name="Slide Number Placeholder 7"/>
          <p:cNvSpPr>
            <a:spLocks noGrp="1"/>
          </p:cNvSpPr>
          <p:nvPr>
            <p:ph type="sldNum" sz="quarter" idx="12"/>
          </p:nvPr>
        </p:nvSpPr>
        <p:spPr/>
        <p:txBody>
          <a:bodyPr/>
          <a:lstStyle/>
          <a:p>
            <a:fld id="{F04CF086-2034-453A-A887-65B0A01F2577}" type="slidenum">
              <a:rPr lang="en-AU" smtClean="0"/>
              <a:t>2</a:t>
            </a:fld>
            <a:endParaRPr lang="en-AU"/>
          </a:p>
        </p:txBody>
      </p:sp>
    </p:spTree>
    <p:extLst>
      <p:ext uri="{BB962C8B-B14F-4D97-AF65-F5344CB8AC3E}">
        <p14:creationId xmlns:p14="http://schemas.microsoft.com/office/powerpoint/2010/main" val="1199338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7573"/>
            <a:ext cx="10455473" cy="6602854"/>
          </a:xfrm>
          <a:prstGeom prst="rect">
            <a:avLst/>
          </a:prstGeom>
        </p:spPr>
      </p:pic>
      <p:sp>
        <p:nvSpPr>
          <p:cNvPr id="2" name="Slide Number Placeholder 1"/>
          <p:cNvSpPr>
            <a:spLocks noGrp="1"/>
          </p:cNvSpPr>
          <p:nvPr>
            <p:ph type="sldNum" sz="quarter" idx="12"/>
          </p:nvPr>
        </p:nvSpPr>
        <p:spPr/>
        <p:txBody>
          <a:bodyPr/>
          <a:lstStyle/>
          <a:p>
            <a:fld id="{F04CF086-2034-453A-A887-65B0A01F2577}" type="slidenum">
              <a:rPr lang="en-AU" smtClean="0"/>
              <a:t>20</a:t>
            </a:fld>
            <a:endParaRPr lang="en-AU"/>
          </a:p>
        </p:txBody>
      </p:sp>
    </p:spTree>
    <p:extLst>
      <p:ext uri="{BB962C8B-B14F-4D97-AF65-F5344CB8AC3E}">
        <p14:creationId xmlns:p14="http://schemas.microsoft.com/office/powerpoint/2010/main" val="4016530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7415" t="6332" r="17401" b="3842"/>
          <a:stretch/>
        </p:blipFill>
        <p:spPr>
          <a:xfrm>
            <a:off x="7019923" y="2087880"/>
            <a:ext cx="3739517" cy="3870960"/>
          </a:xfrm>
          <a:prstGeom prst="rect">
            <a:avLst/>
          </a:prstGeom>
        </p:spPr>
      </p:pic>
      <p:sp>
        <p:nvSpPr>
          <p:cNvPr id="8" name="Content Placeholder 7"/>
          <p:cNvSpPr>
            <a:spLocks noGrp="1"/>
          </p:cNvSpPr>
          <p:nvPr>
            <p:ph idx="1"/>
          </p:nvPr>
        </p:nvSpPr>
        <p:spPr>
          <a:xfrm>
            <a:off x="116114" y="232229"/>
            <a:ext cx="11412946" cy="5726611"/>
          </a:xfrm>
        </p:spPr>
        <p:txBody>
          <a:bodyPr>
            <a:normAutofit fontScale="92500" lnSpcReduction="10000"/>
          </a:bodyPr>
          <a:lstStyle/>
          <a:p>
            <a:pPr marL="0" indent="0">
              <a:buNone/>
            </a:pPr>
            <a:r>
              <a:rPr lang="en-AU" sz="3600" b="1" dirty="0" smtClean="0">
                <a:solidFill>
                  <a:schemeClr val="accent1">
                    <a:lumMod val="75000"/>
                  </a:schemeClr>
                </a:solidFill>
              </a:rPr>
              <a:t>Students who are well organised and have good study techniques are more likely to succeed in their studies</a:t>
            </a:r>
          </a:p>
          <a:p>
            <a:endParaRPr lang="en-AU" sz="3600" b="1" dirty="0" smtClean="0">
              <a:solidFill>
                <a:schemeClr val="accent1">
                  <a:lumMod val="75000"/>
                </a:schemeClr>
              </a:solidFill>
            </a:endParaRPr>
          </a:p>
          <a:p>
            <a:r>
              <a:rPr lang="en-AU" dirty="0" smtClean="0"/>
              <a:t>Provide practical tools – semester and weekly planners</a:t>
            </a:r>
          </a:p>
          <a:p>
            <a:endParaRPr lang="en-AU" dirty="0"/>
          </a:p>
          <a:p>
            <a:r>
              <a:rPr lang="en-AU" dirty="0" smtClean="0"/>
              <a:t>Assessment task activities stages</a:t>
            </a:r>
          </a:p>
          <a:p>
            <a:endParaRPr lang="en-AU" dirty="0" smtClean="0"/>
          </a:p>
          <a:p>
            <a:r>
              <a:rPr lang="en-AU" dirty="0" smtClean="0"/>
              <a:t>To-do lists</a:t>
            </a:r>
          </a:p>
          <a:p>
            <a:endParaRPr lang="en-AU" dirty="0"/>
          </a:p>
          <a:p>
            <a:r>
              <a:rPr lang="en-AU" dirty="0" smtClean="0"/>
              <a:t>Effective studying</a:t>
            </a:r>
          </a:p>
          <a:p>
            <a:endParaRPr lang="en-AU" dirty="0" smtClean="0"/>
          </a:p>
          <a:p>
            <a:r>
              <a:rPr lang="en-AU" dirty="0" smtClean="0"/>
              <a:t>Preparing for exams</a:t>
            </a:r>
            <a:endParaRPr lang="en-AU" dirty="0"/>
          </a:p>
          <a:p>
            <a:pPr marL="0" indent="0">
              <a:buNone/>
            </a:pPr>
            <a:endParaRPr lang="en-AU" dirty="0"/>
          </a:p>
        </p:txBody>
      </p:sp>
      <p:sp>
        <p:nvSpPr>
          <p:cNvPr id="2" name="Slide Number Placeholder 1"/>
          <p:cNvSpPr>
            <a:spLocks noGrp="1"/>
          </p:cNvSpPr>
          <p:nvPr>
            <p:ph type="sldNum" sz="quarter" idx="12"/>
          </p:nvPr>
        </p:nvSpPr>
        <p:spPr/>
        <p:txBody>
          <a:bodyPr/>
          <a:lstStyle/>
          <a:p>
            <a:fld id="{F04CF086-2034-453A-A887-65B0A01F2577}" type="slidenum">
              <a:rPr lang="en-AU" smtClean="0"/>
              <a:t>21</a:t>
            </a:fld>
            <a:endParaRPr lang="en-AU"/>
          </a:p>
        </p:txBody>
      </p:sp>
    </p:spTree>
    <p:extLst>
      <p:ext uri="{BB962C8B-B14F-4D97-AF65-F5344CB8AC3E}">
        <p14:creationId xmlns:p14="http://schemas.microsoft.com/office/powerpoint/2010/main" val="1103373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5364103"/>
              </p:ext>
            </p:extLst>
          </p:nvPr>
        </p:nvGraphicFramePr>
        <p:xfrm>
          <a:off x="312422" y="304800"/>
          <a:ext cx="11262358" cy="5867398"/>
        </p:xfrm>
        <a:graphic>
          <a:graphicData uri="http://schemas.openxmlformats.org/drawingml/2006/table">
            <a:tbl>
              <a:tblPr firstRow="1" firstCol="1" lastRow="1" lastCol="1" bandRow="1" bandCol="1"/>
              <a:tblGrid>
                <a:gridCol w="1305268"/>
                <a:gridCol w="1479765"/>
                <a:gridCol w="1479765"/>
                <a:gridCol w="1479765"/>
                <a:gridCol w="1479765"/>
                <a:gridCol w="1479765"/>
                <a:gridCol w="1479765"/>
                <a:gridCol w="1078500"/>
              </a:tblGrid>
              <a:tr h="153856">
                <a:tc gridSpan="8">
                  <a:txBody>
                    <a:bodyPr/>
                    <a:lstStyle/>
                    <a:p>
                      <a:pPr marL="49530">
                        <a:lnSpc>
                          <a:spcPct val="115000"/>
                        </a:lnSpc>
                        <a:spcBef>
                          <a:spcPts val="130"/>
                        </a:spcBef>
                        <a:spcAft>
                          <a:spcPts val="0"/>
                        </a:spcAft>
                        <a:tabLst>
                          <a:tab pos="4102100" algn="l"/>
                        </a:tabLst>
                      </a:pPr>
                      <a:r>
                        <a:rPr lang="en-US" sz="700" dirty="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Week Number: ……………………………………………………..	Date Range: ……………..</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r>
              <a:tr h="175835">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Monday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Tuesday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Wednesday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Thursday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Friday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Saturday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Sunday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509667">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9 am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marR="114935">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Prepare</a:t>
                      </a:r>
                      <a:r>
                        <a:rPr lang="en-US" sz="700" spc="-4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for computer online assessment.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D0ECF4"/>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marR="50038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Computer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D0ECF4"/>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marR="50038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Computer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D0ECF4"/>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marR="5524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509667">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10 am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marR="114935">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Prepare</a:t>
                      </a:r>
                      <a:r>
                        <a:rPr lang="en-US" sz="700" spc="-4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for computer online assessment.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D0ECF4"/>
                    </a:solidFill>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Biology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Read history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tutorial readings.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marR="41465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History research.</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marR="40259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Write history assignment.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marR="5524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399858">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11 am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History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Biology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History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marR="41402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research.</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marL="49530" marR="40259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Write history assignment.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marL="49530" marR="5461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382250">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12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History tutorial.</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4953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Society club.</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F7A5"/>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9530" marR="5461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382250">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Free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165" marR="5461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509667">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2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41402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lecture.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Biology prac.</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marL="50165" marR="10668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History assignment. start writing</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1206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a:t>
                      </a:r>
                      <a:r>
                        <a:rPr lang="en-US" sz="700" spc="-35">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group project meeting.</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41402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research.</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Free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5461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599785">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3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13017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Write up biology prac.</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marL="50165" marR="34671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Proof</a:t>
                      </a:r>
                      <a:r>
                        <a:rPr lang="en-US" sz="700" spc="-25">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read biology prac report.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prac.</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308610">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Society club get-together.</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F7A5"/>
                    </a:solidFill>
                  </a:tcPr>
                </a:tc>
                <a:tc>
                  <a:txBody>
                    <a:bodyPr/>
                    <a:lstStyle/>
                    <a:p>
                      <a:pPr marL="50165" marR="401320" algn="just">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Start writing geography assignment.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ts val="750"/>
                        </a:lnSpc>
                        <a:spcBef>
                          <a:spcPts val="25"/>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marR="5397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Family and friends time.</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399858">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80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4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Computer prac.</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D0ECF4"/>
                    </a:solidFill>
                  </a:tcPr>
                </a:tc>
                <a:tc>
                  <a:txBody>
                    <a:bodyPr/>
                    <a:lstStyle/>
                    <a:p>
                      <a:pPr marL="50165" marR="12954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Write up biology prac.</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marL="50800" marR="40640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assignment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99892">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80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800" marR="18923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Review biology text book.</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8F8"/>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75835">
                <a:tc>
                  <a:txBody>
                    <a:bodyPr/>
                    <a:lstStyle/>
                    <a:p>
                      <a:pPr marL="5080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5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165">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Gym.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165">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Gym.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75835">
                <a:tc>
                  <a:txBody>
                    <a:bodyPr/>
                    <a:lstStyle/>
                    <a:p>
                      <a:pPr marL="5080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6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80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Free night.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552033">
                <a:tc>
                  <a:txBody>
                    <a:bodyPr/>
                    <a:lstStyle/>
                    <a:p>
                      <a:pPr>
                        <a:lnSpc>
                          <a:spcPts val="900"/>
                        </a:lnSpc>
                        <a:spcBef>
                          <a:spcPts val="3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a:lnSpc>
                          <a:spcPts val="1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80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7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Read history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tutorial readings.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ts val="1300"/>
                        </a:lnSpc>
                        <a:spcBef>
                          <a:spcPts val="3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Read history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165">
                        <a:lnSpc>
                          <a:spcPts val="12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tutorial readings.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B3FCC3"/>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165" marR="10541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Check Semester Assessment planner.</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75835">
                <a:tc>
                  <a:txBody>
                    <a:bodyPr/>
                    <a:lstStyle/>
                    <a:p>
                      <a:pPr marL="50800">
                        <a:lnSpc>
                          <a:spcPct val="115000"/>
                        </a:lnSpc>
                        <a:spcBef>
                          <a:spcPts val="130"/>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Do ‘To-do list’.</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99929">
                <a:tc>
                  <a:txBody>
                    <a:bodyPr/>
                    <a:lstStyle/>
                    <a:p>
                      <a:pPr marL="50800" marR="46990">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Do new weekly planner.</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65346">
                <a:tc>
                  <a:txBody>
                    <a:bodyPr/>
                    <a:lstStyle/>
                    <a:p>
                      <a:pPr>
                        <a:lnSpc>
                          <a:spcPts val="700"/>
                        </a:lnSpc>
                        <a:spcBef>
                          <a:spcPts val="30"/>
                        </a:spcBef>
                        <a:spcAft>
                          <a:spcPts val="0"/>
                        </a:spcAft>
                      </a:pPr>
                      <a:r>
                        <a:rPr lang="en-US" sz="5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p>
                      <a:pPr marL="50800">
                        <a:lnSpc>
                          <a:spcPct val="115000"/>
                        </a:lnSpc>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8 pm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50165" marR="78105">
                        <a:lnSpc>
                          <a:spcPts val="1200"/>
                        </a:lnSpc>
                        <a:spcBef>
                          <a:spcPts val="175"/>
                        </a:spcBef>
                        <a:spcAft>
                          <a:spcPts val="0"/>
                        </a:spcAft>
                      </a:pPr>
                      <a:r>
                        <a:rPr lang="en-US" sz="7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 online discussion.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B561"/>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F04CF086-2034-453A-A887-65B0A01F2577}" type="slidenum">
              <a:rPr lang="en-AU" smtClean="0"/>
              <a:t>22</a:t>
            </a:fld>
            <a:endParaRPr lang="en-AU"/>
          </a:p>
        </p:txBody>
      </p:sp>
    </p:spTree>
    <p:extLst>
      <p:ext uri="{BB962C8B-B14F-4D97-AF65-F5344CB8AC3E}">
        <p14:creationId xmlns:p14="http://schemas.microsoft.com/office/powerpoint/2010/main" val="1041558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1789163"/>
              </p:ext>
            </p:extLst>
          </p:nvPr>
        </p:nvGraphicFramePr>
        <p:xfrm>
          <a:off x="365760" y="175258"/>
          <a:ext cx="11071860" cy="5692148"/>
        </p:xfrm>
        <a:graphic>
          <a:graphicData uri="http://schemas.openxmlformats.org/drawingml/2006/table">
            <a:tbl>
              <a:tblPr firstRow="1" firstCol="1" lastRow="1" lastCol="1" bandRow="1" bandCol="1"/>
              <a:tblGrid>
                <a:gridCol w="860948"/>
                <a:gridCol w="5104967"/>
                <a:gridCol w="5105945"/>
              </a:tblGrid>
              <a:tr h="289482">
                <a:tc>
                  <a:txBody>
                    <a:bodyPr/>
                    <a:lstStyle/>
                    <a:p>
                      <a:pPr marL="48895">
                        <a:lnSpc>
                          <a:spcPct val="107000"/>
                        </a:lnSpc>
                        <a:spcBef>
                          <a:spcPts val="180"/>
                        </a:spcBef>
                        <a:spcAft>
                          <a:spcPts val="0"/>
                        </a:spcAft>
                      </a:pPr>
                      <a:r>
                        <a:rPr lang="en-US" sz="1200" b="1" dirty="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Week</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1200" b="1">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Geography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1200" b="1">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History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62995">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62995">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for assignment 1.</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for assignment 1.</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ct val="10700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and write up assignment 1draft.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ct val="10700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assignment.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623674">
                <a:tc>
                  <a:txBody>
                    <a:bodyPr/>
                    <a:lstStyle/>
                    <a:p>
                      <a:pPr marL="48895" marR="645795">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marR="645795">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Review, edit and submit assignment 1. Due Monday.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ts val="945"/>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1000 words. Worth 10%.</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650"/>
                        </a:lnSpc>
                        <a:spcBef>
                          <a:spcPts val="50"/>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marR="93980">
                        <a:lnSpc>
                          <a:spcPts val="96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and write up assignment 1 draft.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ct val="10700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for assignment 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Review, edit and submit assignment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ts val="96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 Due Wed. 1000 words. Worth 15%</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marL="48895" marR="44196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marR="44196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and write up assignment 2 draft. Check online discussion.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623674">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7</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Review, edit and submit assignment 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marR="111760">
                        <a:lnSpc>
                          <a:spcPts val="960"/>
                        </a:lnSpc>
                        <a:spcBef>
                          <a:spcPts val="15"/>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Due Monday. 2000 words. Worth 20%. Participate in online discussion.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1100"/>
                        </a:lnSpc>
                        <a:spcBef>
                          <a:spcPts val="45"/>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ct val="10700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for assignment 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marL="48895" marR="64770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8</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marR="64770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Meet with group to plan presentation. Participate in online discussion.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ct val="10700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Research for assignment 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9</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Online discussion due. Total 1000 words. Worth</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ts val="96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10%.</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marR="25908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Commence writing assignment 2 draft.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62995">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10</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Meet with group.</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Review and edit assignment 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a:lnSpc>
                          <a:spcPts val="650"/>
                        </a:lnSpc>
                        <a:spcBef>
                          <a:spcPts val="15"/>
                        </a:spcBef>
                        <a:spcAft>
                          <a:spcPts val="0"/>
                        </a:spcAft>
                      </a:pPr>
                      <a:r>
                        <a:rPr lang="en-US" sz="65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ts val="650"/>
                        </a:lnSpc>
                        <a:spcBef>
                          <a:spcPts val="15"/>
                        </a:spcBef>
                        <a:spcAft>
                          <a:spcPts val="0"/>
                        </a:spcAft>
                      </a:pPr>
                      <a:r>
                        <a:rPr lang="en-US" sz="65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48895">
                        <a:lnSpc>
                          <a:spcPct val="107000"/>
                        </a:lnSpc>
                        <a:spcAft>
                          <a:spcPts val="0"/>
                        </a:spcAft>
                      </a:pPr>
                      <a:r>
                        <a:rPr lang="en-US" sz="800" dirty="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Meet with group to </a:t>
                      </a:r>
                      <a:r>
                        <a:rPr lang="en-US" sz="800" dirty="0" err="1">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finalise</a:t>
                      </a:r>
                      <a:r>
                        <a:rPr lang="en-US" sz="800" spc="-25" dirty="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800" dirty="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presentation.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Submit assignment 2. Due Wed.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48895">
                        <a:lnSpc>
                          <a:spcPts val="960"/>
                        </a:lnSpc>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3000 words. Worth 45%.</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443334">
                <a:tc>
                  <a:txBody>
                    <a:bodyPr/>
                    <a:lstStyle/>
                    <a:p>
                      <a:pPr marL="48895" marR="26924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marR="269240">
                        <a:lnSpc>
                          <a:spcPts val="960"/>
                        </a:lnSpc>
                        <a:spcBef>
                          <a:spcPts val="22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Group presentation and paper. Due Tuesday. Worth 20%.</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lnSpc>
                          <a:spcPct val="115000"/>
                        </a:lnSpc>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62995">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13</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Start exam revision.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48895">
                        <a:lnSpc>
                          <a:spcPct val="107000"/>
                        </a:lnSpc>
                        <a:spcBef>
                          <a:spcPts val="180"/>
                        </a:spcBef>
                        <a:spcAft>
                          <a:spcPts val="0"/>
                        </a:spcAft>
                      </a:pPr>
                      <a:r>
                        <a:rPr lang="en-US" sz="800" dirty="0">
                          <a:solidFill>
                            <a:srgbClr val="231F20"/>
                          </a:solidFill>
                          <a:effectLst/>
                          <a:latin typeface="Century Gothic" panose="020B0502020202020204" pitchFamily="34" charset="0"/>
                          <a:ea typeface="Century Gothic" panose="020B0502020202020204" pitchFamily="34" charset="0"/>
                          <a:cs typeface="Century Gothic" panose="020B0502020202020204" pitchFamily="34" charset="0"/>
                        </a:rPr>
                        <a:t>Start exam revision.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F04CF086-2034-453A-A887-65B0A01F2577}" type="slidenum">
              <a:rPr lang="en-AU" smtClean="0"/>
              <a:t>23</a:t>
            </a:fld>
            <a:endParaRPr lang="en-AU"/>
          </a:p>
        </p:txBody>
      </p:sp>
    </p:spTree>
    <p:extLst>
      <p:ext uri="{BB962C8B-B14F-4D97-AF65-F5344CB8AC3E}">
        <p14:creationId xmlns:p14="http://schemas.microsoft.com/office/powerpoint/2010/main" val="407076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7180" y="187325"/>
            <a:ext cx="6147164" cy="6022975"/>
            <a:chOff x="6120" y="781"/>
            <a:chExt cx="10343" cy="10343"/>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p:cNvGrpSpPr>
              <a:grpSpLocks/>
            </p:cNvGrpSpPr>
            <p:nvPr/>
          </p:nvGrpSpPr>
          <p:grpSpPr bwMode="auto">
            <a:xfrm>
              <a:off x="6127" y="788"/>
              <a:ext cx="10330" cy="10330"/>
              <a:chOff x="6127" y="788"/>
              <a:chExt cx="10330" cy="10330"/>
            </a:xfrm>
          </p:grpSpPr>
          <p:sp>
            <p:nvSpPr>
              <p:cNvPr id="6"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4" name="Group 6"/>
            <p:cNvGrpSpPr>
              <a:grpSpLocks/>
            </p:cNvGrpSpPr>
            <p:nvPr/>
          </p:nvGrpSpPr>
          <p:grpSpPr bwMode="auto">
            <a:xfrm>
              <a:off x="6153" y="815"/>
              <a:ext cx="10276" cy="10276"/>
              <a:chOff x="6153" y="815"/>
              <a:chExt cx="10276" cy="10276"/>
            </a:xfrm>
          </p:grpSpPr>
          <p:sp>
            <p:nvSpPr>
              <p:cNvPr id="5"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7" name="Title 6"/>
          <p:cNvSpPr>
            <a:spLocks noGrp="1"/>
          </p:cNvSpPr>
          <p:nvPr>
            <p:ph type="title"/>
          </p:nvPr>
        </p:nvSpPr>
        <p:spPr>
          <a:xfrm>
            <a:off x="7501846" y="58056"/>
            <a:ext cx="3932237" cy="1052286"/>
          </a:xfrm>
        </p:spPr>
        <p:txBody>
          <a:bodyPr>
            <a:normAutofit/>
          </a:bodyPr>
          <a:lstStyle/>
          <a:p>
            <a:r>
              <a:rPr lang="en-AU" sz="3600" b="1" dirty="0" smtClean="0">
                <a:solidFill>
                  <a:srgbClr val="FF9900"/>
                </a:solidFill>
                <a:latin typeface="+mn-lt"/>
              </a:rPr>
              <a:t>Support Services</a:t>
            </a:r>
            <a:endParaRPr lang="en-AU" sz="3600" b="1" dirty="0">
              <a:solidFill>
                <a:srgbClr val="FF9900"/>
              </a:solidFill>
              <a:latin typeface="+mn-lt"/>
            </a:endParaRPr>
          </a:p>
        </p:txBody>
      </p:sp>
      <p:sp>
        <p:nvSpPr>
          <p:cNvPr id="9" name="Text Placeholder 8"/>
          <p:cNvSpPr>
            <a:spLocks noGrp="1"/>
          </p:cNvSpPr>
          <p:nvPr>
            <p:ph type="body" sz="half" idx="2"/>
          </p:nvPr>
        </p:nvSpPr>
        <p:spPr>
          <a:xfrm>
            <a:off x="7170058" y="1509485"/>
            <a:ext cx="5021942" cy="5225955"/>
          </a:xfrm>
        </p:spPr>
        <p:txBody>
          <a:bodyPr>
            <a:normAutofit/>
          </a:bodyPr>
          <a:lstStyle/>
          <a:p>
            <a:pPr marL="285750" indent="-285750">
              <a:buFont typeface="Arial" panose="020B0604020202020204" pitchFamily="34" charset="0"/>
              <a:buChar char="•"/>
            </a:pPr>
            <a:r>
              <a:rPr lang="en-AU" sz="2800" dirty="0" smtClean="0"/>
              <a:t>DDA and Education Standards</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r>
              <a:rPr lang="en-AU" sz="2800" dirty="0" smtClean="0"/>
              <a:t>Inherent course requirements</a:t>
            </a:r>
          </a:p>
          <a:p>
            <a:pPr marL="285750" indent="-285750">
              <a:buFont typeface="Arial" panose="020B0604020202020204" pitchFamily="34" charset="0"/>
              <a:buChar char="•"/>
            </a:pPr>
            <a:endParaRPr lang="en-AU" sz="2800" dirty="0" smtClean="0"/>
          </a:p>
          <a:p>
            <a:pPr marL="285750" indent="-285750">
              <a:buFont typeface="Arial" panose="020B0604020202020204" pitchFamily="34" charset="0"/>
              <a:buChar char="•"/>
            </a:pPr>
            <a:r>
              <a:rPr lang="en-AU" sz="2800" dirty="0" smtClean="0"/>
              <a:t>Benefits of disclosure</a:t>
            </a:r>
          </a:p>
          <a:p>
            <a:pPr marL="285750" indent="-285750">
              <a:buFont typeface="Arial" panose="020B0604020202020204" pitchFamily="34" charset="0"/>
              <a:buChar char="•"/>
            </a:pPr>
            <a:endParaRPr lang="en-AU" sz="2800" dirty="0" smtClean="0"/>
          </a:p>
          <a:p>
            <a:pPr marL="285750" indent="-285750">
              <a:buFont typeface="Arial" panose="020B0604020202020204" pitchFamily="34" charset="0"/>
              <a:buChar char="•"/>
            </a:pPr>
            <a:r>
              <a:rPr lang="en-AU" sz="2800" dirty="0" smtClean="0"/>
              <a:t>Support for study</a:t>
            </a:r>
          </a:p>
        </p:txBody>
      </p:sp>
      <p:sp>
        <p:nvSpPr>
          <p:cNvPr id="8" name="Slide Number Placeholder 7"/>
          <p:cNvSpPr>
            <a:spLocks noGrp="1"/>
          </p:cNvSpPr>
          <p:nvPr>
            <p:ph type="sldNum" sz="quarter" idx="12"/>
          </p:nvPr>
        </p:nvSpPr>
        <p:spPr/>
        <p:txBody>
          <a:bodyPr/>
          <a:lstStyle/>
          <a:p>
            <a:fld id="{F04CF086-2034-453A-A887-65B0A01F2577}" type="slidenum">
              <a:rPr lang="en-AU" smtClean="0"/>
              <a:t>24</a:t>
            </a:fld>
            <a:endParaRPr lang="en-AU"/>
          </a:p>
        </p:txBody>
      </p:sp>
    </p:spTree>
    <p:extLst>
      <p:ext uri="{BB962C8B-B14F-4D97-AF65-F5344CB8AC3E}">
        <p14:creationId xmlns:p14="http://schemas.microsoft.com/office/powerpoint/2010/main" val="142038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dirty="0" smtClean="0">
                <a:solidFill>
                  <a:srgbClr val="0070C0"/>
                </a:solidFill>
                <a:latin typeface="+mn-lt"/>
              </a:rPr>
              <a:t>Question &amp; Answer</a:t>
            </a:r>
            <a:endParaRPr lang="en-AU" sz="3600" b="1" dirty="0">
              <a:solidFill>
                <a:srgbClr val="0070C0"/>
              </a:solidFill>
              <a:latin typeface="+mn-lt"/>
            </a:endParaRPr>
          </a:p>
        </p:txBody>
      </p:sp>
      <p:sp>
        <p:nvSpPr>
          <p:cNvPr id="3" name="Content Placeholder 2"/>
          <p:cNvSpPr>
            <a:spLocks noGrp="1"/>
          </p:cNvSpPr>
          <p:nvPr>
            <p:ph idx="1"/>
          </p:nvPr>
        </p:nvSpPr>
        <p:spPr>
          <a:xfrm>
            <a:off x="838200" y="1378857"/>
            <a:ext cx="11353800" cy="4861924"/>
          </a:xfrm>
        </p:spPr>
        <p:txBody>
          <a:bodyPr>
            <a:normAutofit lnSpcReduction="10000"/>
          </a:bodyPr>
          <a:lstStyle/>
          <a:p>
            <a:r>
              <a:rPr lang="en-US" b="1" dirty="0"/>
              <a:t>Question: </a:t>
            </a:r>
            <a:r>
              <a:rPr lang="en-US" dirty="0"/>
              <a:t>I am enrolled at university full-time doing 4 subjects. I am feeling overwhelmed and stressed by the workload. Someone has suggested that </a:t>
            </a:r>
            <a:r>
              <a:rPr lang="en-US" dirty="0" smtClean="0"/>
              <a:t>I</a:t>
            </a:r>
            <a:r>
              <a:rPr lang="en-AU" dirty="0"/>
              <a:t> </a:t>
            </a:r>
            <a:r>
              <a:rPr lang="en-US" dirty="0" smtClean="0"/>
              <a:t>withdraw </a:t>
            </a:r>
            <a:r>
              <a:rPr lang="en-US" dirty="0"/>
              <a:t>from one subject and only study 3 subjects.  </a:t>
            </a:r>
            <a:r>
              <a:rPr lang="en-US" dirty="0" smtClean="0"/>
              <a:t>   Is </a:t>
            </a:r>
            <a:r>
              <a:rPr lang="en-US" dirty="0"/>
              <a:t>this advisable</a:t>
            </a:r>
            <a:r>
              <a:rPr lang="en-US" dirty="0" smtClean="0"/>
              <a:t>?</a:t>
            </a:r>
          </a:p>
          <a:p>
            <a:endParaRPr lang="en-AU" dirty="0"/>
          </a:p>
          <a:p>
            <a:r>
              <a:rPr lang="en-US" b="1" dirty="0"/>
              <a:t>Answer: </a:t>
            </a:r>
            <a:r>
              <a:rPr lang="en-US" i="1" dirty="0"/>
              <a:t>If you find that studying 4 subjects is overwhelming, it is advisable to study 3 subjects. You will still be regarded as a full-time student. </a:t>
            </a:r>
            <a:r>
              <a:rPr lang="en-US" i="1" dirty="0" smtClean="0"/>
              <a:t>Studying 3 </a:t>
            </a:r>
            <a:r>
              <a:rPr lang="en-US" i="1" dirty="0"/>
              <a:t>subjects will give you more time to become familiar with the requirements of tertiary study. It therefore can be a good idea for the first one or two semesters. You can always decide to increase your enrolment to four subjects in subsequent semesters. However, it is important to know that if you drop a subject after the university Census dates there will be academic penalties and a financial cost for the subject</a:t>
            </a:r>
            <a:r>
              <a:rPr lang="en-US" i="1" dirty="0" smtClean="0"/>
              <a:t>.</a:t>
            </a:r>
            <a:endParaRPr lang="en-AU" i="1" dirty="0"/>
          </a:p>
        </p:txBody>
      </p:sp>
      <p:sp>
        <p:nvSpPr>
          <p:cNvPr id="4" name="Slide Number Placeholder 3"/>
          <p:cNvSpPr>
            <a:spLocks noGrp="1"/>
          </p:cNvSpPr>
          <p:nvPr>
            <p:ph type="sldNum" sz="quarter" idx="12"/>
          </p:nvPr>
        </p:nvSpPr>
        <p:spPr/>
        <p:txBody>
          <a:bodyPr/>
          <a:lstStyle/>
          <a:p>
            <a:fld id="{F04CF086-2034-453A-A887-65B0A01F2577}" type="slidenum">
              <a:rPr lang="en-AU" smtClean="0"/>
              <a:t>25</a:t>
            </a:fld>
            <a:endParaRPr lang="en-AU"/>
          </a:p>
        </p:txBody>
      </p:sp>
    </p:spTree>
    <p:extLst>
      <p:ext uri="{BB962C8B-B14F-4D97-AF65-F5344CB8AC3E}">
        <p14:creationId xmlns:p14="http://schemas.microsoft.com/office/powerpoint/2010/main" val="2298525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8246"/>
          </a:xfrm>
        </p:spPr>
        <p:txBody>
          <a:bodyPr>
            <a:normAutofit/>
          </a:bodyPr>
          <a:lstStyle/>
          <a:p>
            <a:r>
              <a:rPr lang="en-AU" sz="3600" b="1" dirty="0" smtClean="0">
                <a:solidFill>
                  <a:srgbClr val="FF9900"/>
                </a:solidFill>
                <a:latin typeface="+mn-lt"/>
              </a:rPr>
              <a:t>Find one or two ‘go to’ people on campus</a:t>
            </a:r>
            <a:endParaRPr lang="en-AU" sz="3600" b="1" dirty="0">
              <a:solidFill>
                <a:srgbClr val="FF9900"/>
              </a:solidFill>
              <a:latin typeface="+mn-lt"/>
            </a:endParaRPr>
          </a:p>
        </p:txBody>
      </p:sp>
      <p:sp>
        <p:nvSpPr>
          <p:cNvPr id="3" name="Content Placeholder 2"/>
          <p:cNvSpPr>
            <a:spLocks noGrp="1"/>
          </p:cNvSpPr>
          <p:nvPr>
            <p:ph sz="half" idx="1"/>
          </p:nvPr>
        </p:nvSpPr>
        <p:spPr>
          <a:xfrm>
            <a:off x="838200" y="1506310"/>
            <a:ext cx="5702854" cy="5351689"/>
          </a:xfrm>
        </p:spPr>
        <p:txBody>
          <a:bodyPr>
            <a:normAutofit/>
          </a:bodyPr>
          <a:lstStyle/>
          <a:p>
            <a:r>
              <a:rPr lang="en-AU" dirty="0" smtClean="0"/>
              <a:t>Disability</a:t>
            </a:r>
          </a:p>
          <a:p>
            <a:endParaRPr lang="en-AU" dirty="0" smtClean="0"/>
          </a:p>
          <a:p>
            <a:r>
              <a:rPr lang="en-AU" dirty="0" smtClean="0"/>
              <a:t>Transition Support </a:t>
            </a:r>
          </a:p>
          <a:p>
            <a:endParaRPr lang="en-AU" dirty="0" smtClean="0"/>
          </a:p>
          <a:p>
            <a:r>
              <a:rPr lang="en-AU" dirty="0" smtClean="0"/>
              <a:t>Counselling</a:t>
            </a:r>
          </a:p>
          <a:p>
            <a:endParaRPr lang="en-AU" dirty="0" smtClean="0"/>
          </a:p>
          <a:p>
            <a:r>
              <a:rPr lang="en-AU" dirty="0" smtClean="0"/>
              <a:t>Learning support</a:t>
            </a:r>
          </a:p>
          <a:p>
            <a:endParaRPr lang="en-AU" dirty="0" smtClean="0"/>
          </a:p>
          <a:p>
            <a:r>
              <a:rPr lang="en-AU" dirty="0" smtClean="0"/>
              <a:t>Student mentors</a:t>
            </a:r>
            <a:endParaRPr lang="en-AU" dirty="0"/>
          </a:p>
        </p:txBody>
      </p:sp>
      <p:grpSp>
        <p:nvGrpSpPr>
          <p:cNvPr id="5" name="Group 2"/>
          <p:cNvGrpSpPr>
            <a:grpSpLocks/>
          </p:cNvGrpSpPr>
          <p:nvPr/>
        </p:nvGrpSpPr>
        <p:grpSpPr bwMode="auto">
          <a:xfrm>
            <a:off x="6781800" y="1393372"/>
            <a:ext cx="5308600" cy="4603568"/>
            <a:chOff x="6120" y="781"/>
            <a:chExt cx="10343" cy="10343"/>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6127" y="788"/>
              <a:ext cx="10330" cy="10330"/>
              <a:chOff x="6127" y="788"/>
              <a:chExt cx="10330" cy="10330"/>
            </a:xfrm>
          </p:grpSpPr>
          <p:sp>
            <p:nvSpPr>
              <p:cNvPr id="9"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4" name="Slide Number Placeholder 3"/>
          <p:cNvSpPr>
            <a:spLocks noGrp="1"/>
          </p:cNvSpPr>
          <p:nvPr>
            <p:ph type="sldNum" sz="quarter" idx="12"/>
          </p:nvPr>
        </p:nvSpPr>
        <p:spPr/>
        <p:txBody>
          <a:bodyPr/>
          <a:lstStyle/>
          <a:p>
            <a:fld id="{F04CF086-2034-453A-A887-65B0A01F2577}" type="slidenum">
              <a:rPr lang="en-AU" smtClean="0"/>
              <a:t>26</a:t>
            </a:fld>
            <a:endParaRPr lang="en-AU"/>
          </a:p>
        </p:txBody>
      </p:sp>
    </p:spTree>
    <p:extLst>
      <p:ext uri="{BB962C8B-B14F-4D97-AF65-F5344CB8AC3E}">
        <p14:creationId xmlns:p14="http://schemas.microsoft.com/office/powerpoint/2010/main" val="2745201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12" y="44406"/>
            <a:ext cx="10515600" cy="1325563"/>
          </a:xfrm>
        </p:spPr>
        <p:txBody>
          <a:bodyPr>
            <a:normAutofit/>
          </a:bodyPr>
          <a:lstStyle/>
          <a:p>
            <a:r>
              <a:rPr lang="en-AU" sz="3600" b="1" dirty="0">
                <a:solidFill>
                  <a:srgbClr val="FF9900"/>
                </a:solidFill>
                <a:latin typeface="+mn-lt"/>
              </a:rPr>
              <a:t>Communication Tips</a:t>
            </a:r>
          </a:p>
        </p:txBody>
      </p:sp>
      <p:sp>
        <p:nvSpPr>
          <p:cNvPr id="3" name="Content Placeholder 2"/>
          <p:cNvSpPr>
            <a:spLocks noGrp="1"/>
          </p:cNvSpPr>
          <p:nvPr>
            <p:ph sz="half" idx="1"/>
          </p:nvPr>
        </p:nvSpPr>
        <p:spPr>
          <a:xfrm>
            <a:off x="968829" y="2876323"/>
            <a:ext cx="4447812" cy="3738431"/>
          </a:xfrm>
        </p:spPr>
        <p:txBody>
          <a:bodyPr>
            <a:normAutofit lnSpcReduction="10000"/>
          </a:bodyPr>
          <a:lstStyle/>
          <a:p>
            <a:endParaRPr lang="en-AU" dirty="0"/>
          </a:p>
        </p:txBody>
      </p:sp>
      <p:sp>
        <p:nvSpPr>
          <p:cNvPr id="4" name="Content Placeholder 3"/>
          <p:cNvSpPr>
            <a:spLocks noGrp="1"/>
          </p:cNvSpPr>
          <p:nvPr>
            <p:ph sz="half" idx="2"/>
          </p:nvPr>
        </p:nvSpPr>
        <p:spPr>
          <a:xfrm>
            <a:off x="5940158" y="1369969"/>
            <a:ext cx="5687962" cy="4791739"/>
          </a:xfrm>
        </p:spPr>
        <p:txBody>
          <a:bodyPr>
            <a:normAutofit lnSpcReduction="10000"/>
          </a:bodyPr>
          <a:lstStyle/>
          <a:p>
            <a:r>
              <a:rPr lang="en-AU" dirty="0" smtClean="0"/>
              <a:t>Lectures and lecturers</a:t>
            </a:r>
          </a:p>
          <a:p>
            <a:endParaRPr lang="en-AU" dirty="0" smtClean="0"/>
          </a:p>
          <a:p>
            <a:r>
              <a:rPr lang="en-AU" dirty="0" smtClean="0"/>
              <a:t>Small classes and tutors or teachers</a:t>
            </a:r>
          </a:p>
          <a:p>
            <a:pPr lvl="1"/>
            <a:r>
              <a:rPr lang="en-AU" dirty="0" smtClean="0"/>
              <a:t>When do I start talking?</a:t>
            </a:r>
          </a:p>
          <a:p>
            <a:pPr lvl="1"/>
            <a:r>
              <a:rPr lang="en-AU" dirty="0" smtClean="0"/>
              <a:t>How long do I talk for?</a:t>
            </a:r>
          </a:p>
          <a:p>
            <a:pPr lvl="1"/>
            <a:r>
              <a:rPr lang="en-AU" dirty="0" smtClean="0"/>
              <a:t>When do I stop talking?</a:t>
            </a:r>
          </a:p>
          <a:p>
            <a:pPr lvl="1"/>
            <a:r>
              <a:rPr lang="en-AU" dirty="0" smtClean="0"/>
              <a:t>What topics are okay for discussion in the group?</a:t>
            </a:r>
          </a:p>
          <a:p>
            <a:pPr lvl="1"/>
            <a:r>
              <a:rPr lang="en-AU" dirty="0" smtClean="0"/>
              <a:t>How and when do I ask questions?</a:t>
            </a:r>
          </a:p>
          <a:p>
            <a:pPr marL="0" indent="0">
              <a:buNone/>
            </a:pPr>
            <a:endParaRPr lang="en-AU" dirty="0" smtClean="0"/>
          </a:p>
          <a:p>
            <a:r>
              <a:rPr lang="en-AU" dirty="0"/>
              <a:t>P</a:t>
            </a:r>
            <a:r>
              <a:rPr lang="en-AU" dirty="0" smtClean="0"/>
              <a:t>eers</a:t>
            </a:r>
            <a:endParaRPr lang="en-AU" dirty="0"/>
          </a:p>
        </p:txBody>
      </p:sp>
      <p:grpSp>
        <p:nvGrpSpPr>
          <p:cNvPr id="5" name="Group 2"/>
          <p:cNvGrpSpPr>
            <a:grpSpLocks/>
          </p:cNvGrpSpPr>
          <p:nvPr/>
        </p:nvGrpSpPr>
        <p:grpSpPr bwMode="auto">
          <a:xfrm>
            <a:off x="298905" y="1214211"/>
            <a:ext cx="5400856" cy="4950369"/>
            <a:chOff x="6120" y="781"/>
            <a:chExt cx="10343" cy="10343"/>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6127" y="788"/>
              <a:ext cx="10330" cy="10330"/>
              <a:chOff x="6127" y="788"/>
              <a:chExt cx="10330" cy="10330"/>
            </a:xfrm>
          </p:grpSpPr>
          <p:sp>
            <p:nvSpPr>
              <p:cNvPr id="9"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10" name="Slide Number Placeholder 9"/>
          <p:cNvSpPr>
            <a:spLocks noGrp="1"/>
          </p:cNvSpPr>
          <p:nvPr>
            <p:ph type="sldNum" sz="quarter" idx="12"/>
          </p:nvPr>
        </p:nvSpPr>
        <p:spPr/>
        <p:txBody>
          <a:bodyPr/>
          <a:lstStyle/>
          <a:p>
            <a:fld id="{F04CF086-2034-453A-A887-65B0A01F2577}" type="slidenum">
              <a:rPr lang="en-AU" smtClean="0"/>
              <a:t>27</a:t>
            </a:fld>
            <a:endParaRPr lang="en-AU"/>
          </a:p>
        </p:txBody>
      </p:sp>
    </p:spTree>
    <p:extLst>
      <p:ext uri="{BB962C8B-B14F-4D97-AF65-F5344CB8AC3E}">
        <p14:creationId xmlns:p14="http://schemas.microsoft.com/office/powerpoint/2010/main" val="211795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chemeClr val="accent1">
                    <a:lumMod val="75000"/>
                  </a:schemeClr>
                </a:solidFill>
              </a:rPr>
              <a:t>Rachel’s </a:t>
            </a:r>
            <a:r>
              <a:rPr lang="en-AU" b="1" dirty="0" smtClean="0">
                <a:solidFill>
                  <a:schemeClr val="accent1">
                    <a:lumMod val="75000"/>
                  </a:schemeClr>
                </a:solidFill>
              </a:rPr>
              <a:t>story…</a:t>
            </a:r>
            <a:endParaRPr lang="en-AU" b="1" dirty="0">
              <a:solidFill>
                <a:schemeClr val="accent1">
                  <a:lumMod val="75000"/>
                </a:schemeClr>
              </a:solidFill>
            </a:endParaRPr>
          </a:p>
        </p:txBody>
      </p:sp>
      <p:sp>
        <p:nvSpPr>
          <p:cNvPr id="3" name="Content Placeholder 2"/>
          <p:cNvSpPr>
            <a:spLocks noGrp="1"/>
          </p:cNvSpPr>
          <p:nvPr>
            <p:ph idx="1"/>
          </p:nvPr>
        </p:nvSpPr>
        <p:spPr>
          <a:xfrm>
            <a:off x="522514" y="1364343"/>
            <a:ext cx="11669486" cy="4992007"/>
          </a:xfrm>
        </p:spPr>
        <p:txBody>
          <a:bodyPr>
            <a:normAutofit fontScale="92500" lnSpcReduction="20000"/>
          </a:bodyPr>
          <a:lstStyle/>
          <a:p>
            <a:pPr marL="0" indent="0">
              <a:buNone/>
            </a:pPr>
            <a:r>
              <a:rPr lang="en-AU" dirty="0" smtClean="0"/>
              <a:t>Rachel </a:t>
            </a:r>
            <a:r>
              <a:rPr lang="en-US" dirty="0" smtClean="0"/>
              <a:t>had </a:t>
            </a:r>
            <a:r>
              <a:rPr lang="en-US" dirty="0"/>
              <a:t>a question about an assignment that she was having trouble with. She could not do any more work on that part of the assignment until she had clarification on what to do. Each time she went to the lecturer’s office, the door was closed. The deadline for the assignment was coming up soon so she was getting worried.</a:t>
            </a:r>
            <a:endParaRPr lang="en-AU" dirty="0"/>
          </a:p>
          <a:p>
            <a:endParaRPr lang="en-AU" dirty="0"/>
          </a:p>
          <a:p>
            <a:pPr marL="0" indent="0">
              <a:buNone/>
            </a:pPr>
            <a:r>
              <a:rPr lang="en-US" dirty="0"/>
              <a:t>There was a timetable on the lecturer’s door showing two time slots for student consultations, but unfortunately these both clashed with other lectures that Rachel had to attend. She sent the lecturer an email outlining her question. The lecturer replied the next day with a short answer to the question and offered to make a time to meet later in the week if more information was required.</a:t>
            </a:r>
            <a:endParaRPr lang="en-AU" dirty="0"/>
          </a:p>
          <a:p>
            <a:endParaRPr lang="en-AU" dirty="0"/>
          </a:p>
          <a:p>
            <a:pPr marL="0" indent="0">
              <a:buNone/>
            </a:pPr>
            <a:r>
              <a:rPr lang="en-US" dirty="0"/>
              <a:t>Rachel started work on the assignment and then took it to the lecturer at the agreed time to get some feedback and make sure she was on the right track. She was then able to finish the assignment on time.</a:t>
            </a:r>
            <a:endParaRPr lang="en-AU" dirty="0"/>
          </a:p>
          <a:p>
            <a:endParaRPr lang="en-AU" dirty="0"/>
          </a:p>
        </p:txBody>
      </p:sp>
      <p:sp>
        <p:nvSpPr>
          <p:cNvPr id="4" name="Slide Number Placeholder 3"/>
          <p:cNvSpPr>
            <a:spLocks noGrp="1"/>
          </p:cNvSpPr>
          <p:nvPr>
            <p:ph type="sldNum" sz="quarter" idx="12"/>
          </p:nvPr>
        </p:nvSpPr>
        <p:spPr/>
        <p:txBody>
          <a:bodyPr/>
          <a:lstStyle/>
          <a:p>
            <a:fld id="{F04CF086-2034-453A-A887-65B0A01F2577}" type="slidenum">
              <a:rPr lang="en-AU" smtClean="0"/>
              <a:t>28</a:t>
            </a:fld>
            <a:endParaRPr lang="en-AU"/>
          </a:p>
        </p:txBody>
      </p:sp>
    </p:spTree>
    <p:extLst>
      <p:ext uri="{BB962C8B-B14F-4D97-AF65-F5344CB8AC3E}">
        <p14:creationId xmlns:p14="http://schemas.microsoft.com/office/powerpoint/2010/main" val="1237843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sz="3600" b="1" dirty="0">
                <a:solidFill>
                  <a:srgbClr val="FF9900"/>
                </a:solidFill>
                <a:latin typeface="+mn-lt"/>
              </a:rPr>
              <a:t>Managing stress and anxiety</a:t>
            </a:r>
          </a:p>
        </p:txBody>
      </p:sp>
      <p:sp>
        <p:nvSpPr>
          <p:cNvPr id="6" name="Content Placeholder 5"/>
          <p:cNvSpPr>
            <a:spLocks noGrp="1"/>
          </p:cNvSpPr>
          <p:nvPr>
            <p:ph sz="half" idx="1"/>
          </p:nvPr>
        </p:nvSpPr>
        <p:spPr>
          <a:xfrm>
            <a:off x="838199" y="1250157"/>
            <a:ext cx="5373915" cy="4434363"/>
          </a:xfrm>
        </p:spPr>
        <p:txBody>
          <a:bodyPr>
            <a:normAutofit lnSpcReduction="10000"/>
          </a:bodyPr>
          <a:lstStyle/>
          <a:p>
            <a:r>
              <a:rPr lang="en-AU" dirty="0" smtClean="0"/>
              <a:t>Identifying physical symptoms</a:t>
            </a:r>
          </a:p>
          <a:p>
            <a:endParaRPr lang="en-AU" dirty="0" smtClean="0"/>
          </a:p>
          <a:p>
            <a:r>
              <a:rPr lang="en-AU" dirty="0" smtClean="0"/>
              <a:t>Stressed</a:t>
            </a:r>
            <a:r>
              <a:rPr lang="en-AU" dirty="0"/>
              <a:t> </a:t>
            </a:r>
            <a:r>
              <a:rPr lang="en-AU" dirty="0" smtClean="0"/>
              <a:t>-  feel overwhelmed or uncertain about how to cope</a:t>
            </a:r>
          </a:p>
          <a:p>
            <a:r>
              <a:rPr lang="en-AU" dirty="0" smtClean="0"/>
              <a:t>Anxious – feel concern about possible threats or dangers</a:t>
            </a:r>
          </a:p>
          <a:p>
            <a:r>
              <a:rPr lang="en-AU" dirty="0" smtClean="0"/>
              <a:t>Panic attacks – feel in immense danger and fearful for life</a:t>
            </a:r>
          </a:p>
          <a:p>
            <a:pPr marL="0" indent="0">
              <a:buNone/>
            </a:pPr>
            <a:endParaRPr lang="en-AU" dirty="0"/>
          </a:p>
          <a:p>
            <a:r>
              <a:rPr lang="en-AU" dirty="0" smtClean="0"/>
              <a:t>Healthy and unhealthy levels</a:t>
            </a:r>
          </a:p>
          <a:p>
            <a:pPr marL="0" indent="0">
              <a:buNone/>
            </a:pPr>
            <a:endParaRPr lang="en-AU" dirty="0"/>
          </a:p>
        </p:txBody>
      </p:sp>
      <p:pic>
        <p:nvPicPr>
          <p:cNvPr id="9" name="Content Placeholder 8"/>
          <p:cNvPicPr>
            <a:picLocks noGrp="1" noChangeAspect="1"/>
          </p:cNvPicPr>
          <p:nvPr>
            <p:ph sz="half" idx="2"/>
          </p:nvPr>
        </p:nvPicPr>
        <p:blipFill>
          <a:blip r:embed="rId2"/>
          <a:stretch>
            <a:fillRect/>
          </a:stretch>
        </p:blipFill>
        <p:spPr>
          <a:xfrm>
            <a:off x="6531429" y="1250157"/>
            <a:ext cx="5021941" cy="5125697"/>
          </a:xfrm>
          <a:prstGeom prst="rect">
            <a:avLst/>
          </a:prstGeom>
        </p:spPr>
      </p:pic>
      <p:sp>
        <p:nvSpPr>
          <p:cNvPr id="2" name="Slide Number Placeholder 1"/>
          <p:cNvSpPr>
            <a:spLocks noGrp="1"/>
          </p:cNvSpPr>
          <p:nvPr>
            <p:ph type="sldNum" sz="quarter" idx="12"/>
          </p:nvPr>
        </p:nvSpPr>
        <p:spPr/>
        <p:txBody>
          <a:bodyPr/>
          <a:lstStyle/>
          <a:p>
            <a:fld id="{F04CF086-2034-453A-A887-65B0A01F2577}" type="slidenum">
              <a:rPr lang="en-AU" smtClean="0"/>
              <a:t>29</a:t>
            </a:fld>
            <a:endParaRPr lang="en-AU"/>
          </a:p>
        </p:txBody>
      </p:sp>
    </p:spTree>
    <p:extLst>
      <p:ext uri="{BB962C8B-B14F-4D97-AF65-F5344CB8AC3E}">
        <p14:creationId xmlns:p14="http://schemas.microsoft.com/office/powerpoint/2010/main" val="25026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Callout 6"/>
          <p:cNvSpPr/>
          <p:nvPr/>
        </p:nvSpPr>
        <p:spPr>
          <a:xfrm>
            <a:off x="6652260" y="1"/>
            <a:ext cx="5425772" cy="635634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b="1" dirty="0" smtClean="0"/>
              <a:t>Increasing numbers of students with Autism Spectrum Disorders (ASD) at university and TAFE</a:t>
            </a:r>
            <a:r>
              <a:rPr lang="en-AU" dirty="0" smtClean="0"/>
              <a:t> </a:t>
            </a:r>
            <a:endParaRPr lang="en-AU" dirty="0"/>
          </a:p>
        </p:txBody>
      </p:sp>
      <p:pic>
        <p:nvPicPr>
          <p:cNvPr id="8" name="Picture 7"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11" y="1"/>
            <a:ext cx="6400799" cy="6356349"/>
          </a:xfrm>
          <a:prstGeom prst="rect">
            <a:avLst/>
          </a:prstGeom>
        </p:spPr>
      </p:pic>
      <p:sp>
        <p:nvSpPr>
          <p:cNvPr id="2" name="Slide Number Placeholder 1"/>
          <p:cNvSpPr>
            <a:spLocks noGrp="1"/>
          </p:cNvSpPr>
          <p:nvPr>
            <p:ph type="sldNum" sz="quarter" idx="12"/>
          </p:nvPr>
        </p:nvSpPr>
        <p:spPr/>
        <p:txBody>
          <a:bodyPr/>
          <a:lstStyle/>
          <a:p>
            <a:fld id="{F04CF086-2034-453A-A887-65B0A01F2577}" type="slidenum">
              <a:rPr lang="en-AU" smtClean="0"/>
              <a:t>3</a:t>
            </a:fld>
            <a:endParaRPr lang="en-AU"/>
          </a:p>
        </p:txBody>
      </p:sp>
    </p:spTree>
    <p:extLst>
      <p:ext uri="{BB962C8B-B14F-4D97-AF65-F5344CB8AC3E}">
        <p14:creationId xmlns:p14="http://schemas.microsoft.com/office/powerpoint/2010/main" val="443052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828" y="190953"/>
            <a:ext cx="10515600" cy="1325563"/>
          </a:xfrm>
        </p:spPr>
        <p:txBody>
          <a:bodyPr>
            <a:normAutofit/>
          </a:bodyPr>
          <a:lstStyle/>
          <a:p>
            <a:r>
              <a:rPr lang="en-AU" sz="3600" b="1" dirty="0" smtClean="0">
                <a:solidFill>
                  <a:srgbClr val="FF9900"/>
                </a:solidFill>
                <a:latin typeface="+mn-lt"/>
              </a:rPr>
              <a:t>Find 2-3 </a:t>
            </a:r>
            <a:r>
              <a:rPr lang="en-AU" sz="3600" b="1" dirty="0">
                <a:solidFill>
                  <a:srgbClr val="FF9900"/>
                </a:solidFill>
                <a:latin typeface="+mn-lt"/>
              </a:rPr>
              <a:t>techniques to </a:t>
            </a:r>
            <a:r>
              <a:rPr lang="en-AU" sz="3600" b="1" dirty="0" smtClean="0">
                <a:solidFill>
                  <a:srgbClr val="FF9900"/>
                </a:solidFill>
                <a:latin typeface="+mn-lt"/>
              </a:rPr>
              <a:t>manage stress and anxiety</a:t>
            </a:r>
            <a:endParaRPr lang="en-AU" sz="3600" b="1" dirty="0">
              <a:solidFill>
                <a:srgbClr val="FF9900"/>
              </a:solidFill>
              <a:latin typeface="+mn-lt"/>
            </a:endParaRPr>
          </a:p>
        </p:txBody>
      </p:sp>
      <p:sp>
        <p:nvSpPr>
          <p:cNvPr id="6" name="Content Placeholder 5"/>
          <p:cNvSpPr>
            <a:spLocks noGrp="1"/>
          </p:cNvSpPr>
          <p:nvPr>
            <p:ph sz="half" idx="1"/>
          </p:nvPr>
        </p:nvSpPr>
        <p:spPr>
          <a:xfrm>
            <a:off x="7612389" y="1562325"/>
            <a:ext cx="5181600" cy="5017861"/>
          </a:xfrm>
        </p:spPr>
        <p:txBody>
          <a:bodyPr>
            <a:normAutofit/>
          </a:bodyPr>
          <a:lstStyle/>
          <a:p>
            <a:r>
              <a:rPr lang="en-AU" dirty="0" smtClean="0"/>
              <a:t>Relaxation techniques</a:t>
            </a:r>
          </a:p>
          <a:p>
            <a:endParaRPr lang="en-AU" dirty="0" smtClean="0"/>
          </a:p>
          <a:p>
            <a:r>
              <a:rPr lang="en-AU" dirty="0" smtClean="0"/>
              <a:t>Training your thoughts</a:t>
            </a:r>
          </a:p>
          <a:p>
            <a:endParaRPr lang="en-AU" dirty="0" smtClean="0"/>
          </a:p>
          <a:p>
            <a:r>
              <a:rPr lang="en-AU" dirty="0" err="1" smtClean="0"/>
              <a:t>Fabic</a:t>
            </a:r>
            <a:r>
              <a:rPr lang="en-AU" dirty="0" smtClean="0"/>
              <a:t> Behavioural Scales</a:t>
            </a:r>
          </a:p>
          <a:p>
            <a:endParaRPr lang="en-AU" dirty="0" smtClean="0"/>
          </a:p>
          <a:p>
            <a:r>
              <a:rPr lang="en-AU" dirty="0" smtClean="0"/>
              <a:t>Caring for self</a:t>
            </a:r>
          </a:p>
          <a:p>
            <a:endParaRPr lang="en-AU" dirty="0" smtClean="0"/>
          </a:p>
          <a:p>
            <a:r>
              <a:rPr lang="en-AU" dirty="0" smtClean="0"/>
              <a:t>Getting additional help</a:t>
            </a:r>
            <a:endParaRPr lang="en-AU"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236" y="1734231"/>
            <a:ext cx="6702879" cy="4289198"/>
          </a:xfrm>
        </p:spPr>
      </p:pic>
      <p:sp>
        <p:nvSpPr>
          <p:cNvPr id="2" name="Slide Number Placeholder 1"/>
          <p:cNvSpPr>
            <a:spLocks noGrp="1"/>
          </p:cNvSpPr>
          <p:nvPr>
            <p:ph type="sldNum" sz="quarter" idx="12"/>
          </p:nvPr>
        </p:nvSpPr>
        <p:spPr/>
        <p:txBody>
          <a:bodyPr/>
          <a:lstStyle/>
          <a:p>
            <a:fld id="{F04CF086-2034-453A-A887-65B0A01F2577}" type="slidenum">
              <a:rPr lang="en-AU" smtClean="0"/>
              <a:t>30</a:t>
            </a:fld>
            <a:endParaRPr lang="en-AU"/>
          </a:p>
        </p:txBody>
      </p:sp>
    </p:spTree>
    <p:extLst>
      <p:ext uri="{BB962C8B-B14F-4D97-AF65-F5344CB8AC3E}">
        <p14:creationId xmlns:p14="http://schemas.microsoft.com/office/powerpoint/2010/main" val="4228919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dirty="0">
                <a:solidFill>
                  <a:srgbClr val="FF9900"/>
                </a:solidFill>
                <a:latin typeface="+mn-lt"/>
              </a:rPr>
              <a:t>Information for Parents </a:t>
            </a:r>
            <a:r>
              <a:rPr lang="en-AU" sz="3600" b="1" dirty="0" smtClean="0">
                <a:solidFill>
                  <a:srgbClr val="FF9900"/>
                </a:solidFill>
                <a:latin typeface="+mn-lt"/>
              </a:rPr>
              <a:t>chapter (long version only)</a:t>
            </a:r>
            <a:endParaRPr lang="en-AU" sz="3600" b="1" dirty="0">
              <a:solidFill>
                <a:srgbClr val="FF9900"/>
              </a:solidFill>
              <a:latin typeface="+mn-lt"/>
            </a:endParaRPr>
          </a:p>
        </p:txBody>
      </p:sp>
      <p:sp>
        <p:nvSpPr>
          <p:cNvPr id="3" name="Content Placeholder 2"/>
          <p:cNvSpPr>
            <a:spLocks noGrp="1"/>
          </p:cNvSpPr>
          <p:nvPr>
            <p:ph sz="half" idx="1"/>
          </p:nvPr>
        </p:nvSpPr>
        <p:spPr>
          <a:xfrm>
            <a:off x="838200" y="1614942"/>
            <a:ext cx="5181600" cy="5032375"/>
          </a:xfrm>
        </p:spPr>
        <p:txBody>
          <a:bodyPr>
            <a:normAutofit lnSpcReduction="10000"/>
          </a:bodyPr>
          <a:lstStyle/>
          <a:p>
            <a:r>
              <a:rPr lang="en-AU" dirty="0" smtClean="0"/>
              <a:t>Recognition that parents can have a significant positive part to play in transition</a:t>
            </a:r>
          </a:p>
          <a:p>
            <a:endParaRPr lang="en-AU" dirty="0" smtClean="0"/>
          </a:p>
          <a:p>
            <a:r>
              <a:rPr lang="en-AU" dirty="0" smtClean="0"/>
              <a:t>Parenting role will change as child becomes adult</a:t>
            </a:r>
          </a:p>
          <a:p>
            <a:endParaRPr lang="en-AU" dirty="0" smtClean="0"/>
          </a:p>
          <a:p>
            <a:r>
              <a:rPr lang="en-AU" dirty="0" smtClean="0"/>
              <a:t>Early planning</a:t>
            </a:r>
          </a:p>
          <a:p>
            <a:endParaRPr lang="en-AU" dirty="0" smtClean="0"/>
          </a:p>
          <a:p>
            <a:r>
              <a:rPr lang="en-AU" dirty="0" smtClean="0"/>
              <a:t>Respecting the need for required consent</a:t>
            </a:r>
            <a:endParaRPr lang="en-AU" dirty="0"/>
          </a:p>
        </p:txBody>
      </p:sp>
      <p:sp>
        <p:nvSpPr>
          <p:cNvPr id="4" name="Content Placeholder 3"/>
          <p:cNvSpPr>
            <a:spLocks noGrp="1"/>
          </p:cNvSpPr>
          <p:nvPr>
            <p:ph sz="half" idx="2"/>
          </p:nvPr>
        </p:nvSpPr>
        <p:spPr>
          <a:xfrm>
            <a:off x="12192000" y="2328760"/>
            <a:ext cx="4519384" cy="4529240"/>
          </a:xfrm>
        </p:spPr>
        <p:txBody>
          <a:bodyPr>
            <a:normAutofit lnSpcReduction="10000"/>
          </a:bodyPr>
          <a:lstStyle/>
          <a:p>
            <a:endParaRPr lang="en-AU" dirty="0"/>
          </a:p>
        </p:txBody>
      </p:sp>
      <p:grpSp>
        <p:nvGrpSpPr>
          <p:cNvPr id="5" name="Group 2"/>
          <p:cNvGrpSpPr>
            <a:grpSpLocks/>
          </p:cNvGrpSpPr>
          <p:nvPr/>
        </p:nvGrpSpPr>
        <p:grpSpPr bwMode="auto">
          <a:xfrm>
            <a:off x="6623504" y="1195057"/>
            <a:ext cx="5452382" cy="5662943"/>
            <a:chOff x="6120" y="781"/>
            <a:chExt cx="10343" cy="10343"/>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6127" y="788"/>
              <a:ext cx="10330" cy="10330"/>
              <a:chOff x="6127" y="788"/>
              <a:chExt cx="10330" cy="10330"/>
            </a:xfrm>
          </p:grpSpPr>
          <p:sp>
            <p:nvSpPr>
              <p:cNvPr id="9" name="Freeform 5"/>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
        <p:nvSpPr>
          <p:cNvPr id="10" name="Slide Number Placeholder 9"/>
          <p:cNvSpPr>
            <a:spLocks noGrp="1"/>
          </p:cNvSpPr>
          <p:nvPr>
            <p:ph type="sldNum" sz="quarter" idx="12"/>
          </p:nvPr>
        </p:nvSpPr>
        <p:spPr/>
        <p:txBody>
          <a:bodyPr/>
          <a:lstStyle/>
          <a:p>
            <a:fld id="{F04CF086-2034-453A-A887-65B0A01F2577}" type="slidenum">
              <a:rPr lang="en-AU" smtClean="0"/>
              <a:t>31</a:t>
            </a:fld>
            <a:endParaRPr lang="en-AU"/>
          </a:p>
        </p:txBody>
      </p:sp>
    </p:spTree>
    <p:extLst>
      <p:ext uri="{BB962C8B-B14F-4D97-AF65-F5344CB8AC3E}">
        <p14:creationId xmlns:p14="http://schemas.microsoft.com/office/powerpoint/2010/main" val="2360037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600" b="1" dirty="0" smtClean="0">
                <a:solidFill>
                  <a:srgbClr val="FF9900"/>
                </a:solidFill>
                <a:latin typeface="+mn-lt"/>
              </a:rPr>
              <a:t>But - we </a:t>
            </a:r>
            <a:r>
              <a:rPr lang="en-AU" sz="3600" b="1" dirty="0">
                <a:solidFill>
                  <a:srgbClr val="FF9900"/>
                </a:solidFill>
                <a:latin typeface="+mn-lt"/>
              </a:rPr>
              <a:t>acknowledge this resource is only part of the picture….</a:t>
            </a:r>
          </a:p>
        </p:txBody>
      </p:sp>
      <p:sp>
        <p:nvSpPr>
          <p:cNvPr id="5" name="Content Placeholder 4"/>
          <p:cNvSpPr>
            <a:spLocks noGrp="1"/>
          </p:cNvSpPr>
          <p:nvPr>
            <p:ph sz="half" idx="1"/>
          </p:nvPr>
        </p:nvSpPr>
        <p:spPr>
          <a:xfrm>
            <a:off x="838200" y="1825625"/>
            <a:ext cx="5181600" cy="4530726"/>
          </a:xfrm>
        </p:spPr>
        <p:txBody>
          <a:bodyPr>
            <a:normAutofit lnSpcReduction="10000"/>
          </a:bodyPr>
          <a:lstStyle/>
          <a:p>
            <a:pPr marL="0" indent="0">
              <a:buNone/>
            </a:pPr>
            <a:r>
              <a:rPr lang="en-AU" dirty="0" smtClean="0">
                <a:solidFill>
                  <a:srgbClr val="000000"/>
                </a:solidFill>
                <a:ea typeface="Times New Roman" panose="02020603050405020304" pitchFamily="18" charset="0"/>
              </a:rPr>
              <a:t>Also need:</a:t>
            </a:r>
          </a:p>
          <a:p>
            <a:r>
              <a:rPr lang="en-AU" dirty="0" smtClean="0">
                <a:solidFill>
                  <a:srgbClr val="000000"/>
                </a:solidFill>
                <a:ea typeface="Times New Roman" panose="02020603050405020304" pitchFamily="18" charset="0"/>
              </a:rPr>
              <a:t>More understanding , </a:t>
            </a:r>
            <a:r>
              <a:rPr lang="en-AU" dirty="0">
                <a:solidFill>
                  <a:srgbClr val="000000"/>
                </a:solidFill>
                <a:ea typeface="Times New Roman" panose="02020603050405020304" pitchFamily="18" charset="0"/>
              </a:rPr>
              <a:t>respect and </a:t>
            </a:r>
            <a:r>
              <a:rPr lang="en-AU" dirty="0" smtClean="0">
                <a:solidFill>
                  <a:srgbClr val="000000"/>
                </a:solidFill>
                <a:ea typeface="Times New Roman" panose="02020603050405020304" pitchFamily="18" charset="0"/>
              </a:rPr>
              <a:t>valuing </a:t>
            </a:r>
            <a:r>
              <a:rPr lang="en-AU" dirty="0">
                <a:solidFill>
                  <a:srgbClr val="000000"/>
                </a:solidFill>
                <a:ea typeface="Times New Roman" panose="02020603050405020304" pitchFamily="18" charset="0"/>
              </a:rPr>
              <a:t>the ASD </a:t>
            </a:r>
            <a:r>
              <a:rPr lang="en-AU" dirty="0" smtClean="0">
                <a:solidFill>
                  <a:srgbClr val="000000"/>
                </a:solidFill>
                <a:ea typeface="Times New Roman" panose="02020603050405020304" pitchFamily="18" charset="0"/>
              </a:rPr>
              <a:t>perspective</a:t>
            </a:r>
          </a:p>
          <a:p>
            <a:endParaRPr lang="en-AU" dirty="0">
              <a:solidFill>
                <a:srgbClr val="000000"/>
              </a:solidFill>
              <a:ea typeface="Times New Roman" panose="02020603050405020304" pitchFamily="18" charset="0"/>
            </a:endParaRPr>
          </a:p>
          <a:p>
            <a:r>
              <a:rPr lang="en-AU" dirty="0" smtClean="0">
                <a:solidFill>
                  <a:srgbClr val="000000"/>
                </a:solidFill>
                <a:ea typeface="Times New Roman" panose="02020603050405020304" pitchFamily="18" charset="0"/>
              </a:rPr>
              <a:t>Proactive support services that are flexible and responsive to needs of individual</a:t>
            </a:r>
          </a:p>
          <a:p>
            <a:endParaRPr lang="en-AU" dirty="0" smtClean="0">
              <a:solidFill>
                <a:srgbClr val="000000"/>
              </a:solidFill>
            </a:endParaRPr>
          </a:p>
          <a:p>
            <a:r>
              <a:rPr lang="en-AU" dirty="0" smtClean="0">
                <a:solidFill>
                  <a:srgbClr val="000000"/>
                </a:solidFill>
              </a:rPr>
              <a:t>Responsive learning and teaching environments</a:t>
            </a:r>
            <a:endParaRPr lang="en-AU"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00854" y="1155347"/>
            <a:ext cx="4852946" cy="5201003"/>
          </a:xfrm>
        </p:spPr>
      </p:pic>
      <p:sp>
        <p:nvSpPr>
          <p:cNvPr id="2" name="Slide Number Placeholder 1"/>
          <p:cNvSpPr>
            <a:spLocks noGrp="1"/>
          </p:cNvSpPr>
          <p:nvPr>
            <p:ph type="sldNum" sz="quarter" idx="12"/>
          </p:nvPr>
        </p:nvSpPr>
        <p:spPr/>
        <p:txBody>
          <a:bodyPr/>
          <a:lstStyle/>
          <a:p>
            <a:fld id="{F04CF086-2034-453A-A887-65B0A01F2577}" type="slidenum">
              <a:rPr lang="en-AU" smtClean="0"/>
              <a:t>32</a:t>
            </a:fld>
            <a:endParaRPr lang="en-AU"/>
          </a:p>
        </p:txBody>
      </p:sp>
    </p:spTree>
    <p:extLst>
      <p:ext uri="{BB962C8B-B14F-4D97-AF65-F5344CB8AC3E}">
        <p14:creationId xmlns:p14="http://schemas.microsoft.com/office/powerpoint/2010/main" val="3217350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dirty="0">
                <a:solidFill>
                  <a:srgbClr val="FF9900"/>
                </a:solidFill>
                <a:latin typeface="+mn-lt"/>
              </a:rPr>
              <a:t>Available at </a:t>
            </a:r>
          </a:p>
        </p:txBody>
      </p:sp>
      <p:sp>
        <p:nvSpPr>
          <p:cNvPr id="3" name="Content Placeholder 2"/>
          <p:cNvSpPr>
            <a:spLocks noGrp="1"/>
          </p:cNvSpPr>
          <p:nvPr>
            <p:ph idx="1"/>
          </p:nvPr>
        </p:nvSpPr>
        <p:spPr/>
        <p:txBody>
          <a:bodyPr>
            <a:normAutofit/>
          </a:bodyPr>
          <a:lstStyle/>
          <a:p>
            <a:pPr marL="0" indent="0">
              <a:buNone/>
            </a:pPr>
            <a:r>
              <a:rPr lang="en-AU" dirty="0" smtClean="0"/>
              <a:t>Hard copies from NDCOs</a:t>
            </a:r>
          </a:p>
          <a:p>
            <a:pPr marL="0" indent="0">
              <a:buNone/>
            </a:pPr>
            <a:endParaRPr lang="en-AU" dirty="0" smtClean="0"/>
          </a:p>
          <a:p>
            <a:pPr marL="0" indent="0">
              <a:buNone/>
            </a:pPr>
            <a:r>
              <a:rPr lang="en-AU" dirty="0" smtClean="0"/>
              <a:t>Download from </a:t>
            </a:r>
            <a:endParaRPr lang="en-AU" dirty="0"/>
          </a:p>
          <a:p>
            <a:pPr marL="0" indent="0">
              <a:buNone/>
            </a:pPr>
            <a:r>
              <a:rPr lang="en-AU" dirty="0" smtClean="0">
                <a:hlinkClick r:id="rId2"/>
              </a:rPr>
              <a:t>www.adcet.edu.au/autism-transition</a:t>
            </a:r>
            <a:endParaRPr lang="en-AU" dirty="0" smtClean="0"/>
          </a:p>
          <a:p>
            <a:pPr marL="0" indent="0">
              <a:buNone/>
            </a:pPr>
            <a:r>
              <a:rPr lang="en-AU" dirty="0" smtClean="0"/>
              <a:t>A huge thanks to Darlene McLennan and Jane </a:t>
            </a:r>
            <a:r>
              <a:rPr lang="en-AU" dirty="0" err="1" smtClean="0"/>
              <a:t>Hawkeswood</a:t>
            </a:r>
            <a:r>
              <a:rPr lang="en-AU" dirty="0" smtClean="0"/>
              <a:t>  for their work on uploading this.</a:t>
            </a:r>
          </a:p>
          <a:p>
            <a:pPr marL="0" indent="0">
              <a:buNone/>
            </a:pPr>
            <a:endParaRPr lang="en-AU" sz="5400" dirty="0"/>
          </a:p>
        </p:txBody>
      </p:sp>
      <p:sp>
        <p:nvSpPr>
          <p:cNvPr id="4" name="Slide Number Placeholder 3"/>
          <p:cNvSpPr>
            <a:spLocks noGrp="1"/>
          </p:cNvSpPr>
          <p:nvPr>
            <p:ph type="sldNum" sz="quarter" idx="12"/>
          </p:nvPr>
        </p:nvSpPr>
        <p:spPr/>
        <p:txBody>
          <a:bodyPr/>
          <a:lstStyle/>
          <a:p>
            <a:fld id="{F04CF086-2034-453A-A887-65B0A01F2577}" type="slidenum">
              <a:rPr lang="en-AU" smtClean="0"/>
              <a:t>33</a:t>
            </a:fld>
            <a:endParaRPr lang="en-AU"/>
          </a:p>
        </p:txBody>
      </p:sp>
    </p:spTree>
    <p:extLst>
      <p:ext uri="{BB962C8B-B14F-4D97-AF65-F5344CB8AC3E}">
        <p14:creationId xmlns:p14="http://schemas.microsoft.com/office/powerpoint/2010/main" val="3521301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7" t="-11590" r="137" b="11590"/>
          <a:stretch/>
        </p:blipFill>
        <p:spPr>
          <a:xfrm>
            <a:off x="337100" y="-551905"/>
            <a:ext cx="11139523" cy="6640286"/>
          </a:xfrm>
        </p:spPr>
      </p:pic>
      <p:sp>
        <p:nvSpPr>
          <p:cNvPr id="2" name="Slide Number Placeholder 1"/>
          <p:cNvSpPr>
            <a:spLocks noGrp="1"/>
          </p:cNvSpPr>
          <p:nvPr>
            <p:ph type="sldNum" sz="quarter" idx="12"/>
          </p:nvPr>
        </p:nvSpPr>
        <p:spPr/>
        <p:txBody>
          <a:bodyPr/>
          <a:lstStyle/>
          <a:p>
            <a:fld id="{F04CF086-2034-453A-A887-65B0A01F2577}" type="slidenum">
              <a:rPr lang="en-AU" smtClean="0"/>
              <a:t>34</a:t>
            </a:fld>
            <a:endParaRPr lang="en-AU"/>
          </a:p>
        </p:txBody>
      </p:sp>
    </p:spTree>
    <p:extLst>
      <p:ext uri="{BB962C8B-B14F-4D97-AF65-F5344CB8AC3E}">
        <p14:creationId xmlns:p14="http://schemas.microsoft.com/office/powerpoint/2010/main" val="1466522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References</a:t>
            </a:r>
            <a:endParaRPr lang="en-AU" dirty="0"/>
          </a:p>
        </p:txBody>
      </p:sp>
      <p:sp>
        <p:nvSpPr>
          <p:cNvPr id="3" name="Content Placeholder 2"/>
          <p:cNvSpPr>
            <a:spLocks noGrp="1"/>
          </p:cNvSpPr>
          <p:nvPr>
            <p:ph idx="1"/>
          </p:nvPr>
        </p:nvSpPr>
        <p:spPr/>
        <p:txBody>
          <a:bodyPr>
            <a:normAutofit fontScale="70000" lnSpcReduction="20000"/>
          </a:bodyPr>
          <a:lstStyle/>
          <a:p>
            <a:pPr marL="0" indent="0">
              <a:lnSpc>
                <a:spcPct val="120000"/>
              </a:lnSpc>
              <a:buNone/>
            </a:pPr>
            <a:r>
              <a:rPr lang="en-AU" dirty="0" err="1"/>
              <a:t>Beardon</a:t>
            </a:r>
            <a:r>
              <a:rPr lang="en-AU" dirty="0"/>
              <a:t>, Martin &amp; Woolsey, </a:t>
            </a:r>
            <a:r>
              <a:rPr lang="en-AU" dirty="0" smtClean="0"/>
              <a:t>(2009). What do students with Asperger Syndrome or high-functioning autism want at college and university? (in their own words), </a:t>
            </a:r>
            <a:r>
              <a:rPr lang="en-AU" i="1" dirty="0" smtClean="0"/>
              <a:t>GAP,</a:t>
            </a:r>
            <a:r>
              <a:rPr lang="en-AU" dirty="0" smtClean="0"/>
              <a:t> </a:t>
            </a:r>
            <a:r>
              <a:rPr lang="en-AU" i="1" dirty="0" smtClean="0"/>
              <a:t>10,(2), </a:t>
            </a:r>
            <a:r>
              <a:rPr lang="en-AU" dirty="0" smtClean="0"/>
              <a:t>35-42. </a:t>
            </a:r>
          </a:p>
          <a:p>
            <a:endParaRPr lang="en-AU" dirty="0" smtClean="0"/>
          </a:p>
          <a:p>
            <a:pPr marL="0" indent="0">
              <a:buNone/>
            </a:pPr>
            <a:r>
              <a:rPr lang="en-AU" dirty="0"/>
              <a:t>Fleischer</a:t>
            </a:r>
            <a:r>
              <a:rPr lang="en-AU" dirty="0" smtClean="0"/>
              <a:t>, (2011).  </a:t>
            </a:r>
            <a:r>
              <a:rPr lang="en-AU" sz="2900" dirty="0"/>
              <a:t>Alienation and struggle: </a:t>
            </a:r>
            <a:r>
              <a:rPr lang="en-AU" sz="2900" dirty="0" smtClean="0"/>
              <a:t>everyday student-life </a:t>
            </a:r>
            <a:r>
              <a:rPr lang="en-AU" sz="2900" dirty="0"/>
              <a:t>of three male students</a:t>
            </a:r>
          </a:p>
          <a:p>
            <a:pPr marL="0" indent="0">
              <a:buNone/>
            </a:pPr>
            <a:r>
              <a:rPr lang="en-AU" sz="2900" dirty="0" smtClean="0"/>
              <a:t>with </a:t>
            </a:r>
            <a:r>
              <a:rPr lang="en-AU" sz="2900" dirty="0"/>
              <a:t>Asperger </a:t>
            </a:r>
            <a:r>
              <a:rPr lang="en-AU" sz="2900" dirty="0" smtClean="0"/>
              <a:t>Syndrome,   </a:t>
            </a:r>
            <a:r>
              <a:rPr lang="en-AU" sz="2900" i="1" dirty="0"/>
              <a:t>Scandinavian Journal of Disability </a:t>
            </a:r>
            <a:r>
              <a:rPr lang="en-AU" sz="2900" i="1" dirty="0" smtClean="0"/>
              <a:t>Research, 14, (2), </a:t>
            </a:r>
            <a:r>
              <a:rPr lang="en-AU" sz="2900" dirty="0" smtClean="0"/>
              <a:t>177-194. </a:t>
            </a:r>
          </a:p>
          <a:p>
            <a:pPr marL="0" indent="0">
              <a:buNone/>
            </a:pPr>
            <a:endParaRPr lang="en-AU" sz="2900" i="1" dirty="0"/>
          </a:p>
          <a:p>
            <a:pPr marL="0" indent="0">
              <a:lnSpc>
                <a:spcPct val="120000"/>
              </a:lnSpc>
              <a:buNone/>
            </a:pPr>
            <a:r>
              <a:rPr lang="en-AU" dirty="0" smtClean="0"/>
              <a:t>Knott </a:t>
            </a:r>
            <a:r>
              <a:rPr lang="en-AU" dirty="0"/>
              <a:t>&amp; Taylor</a:t>
            </a:r>
            <a:r>
              <a:rPr lang="en-AU" dirty="0" smtClean="0"/>
              <a:t>, (2014). </a:t>
            </a:r>
            <a:r>
              <a:rPr lang="en-AU" sz="2900" dirty="0"/>
              <a:t>Life at university with Asperger syndrome: a comparison of student and staff perspectives, </a:t>
            </a:r>
            <a:r>
              <a:rPr lang="en-AU" sz="2900" i="1" dirty="0"/>
              <a:t>International Journal of Inclusive Education</a:t>
            </a:r>
            <a:r>
              <a:rPr lang="en-AU" sz="2900" dirty="0"/>
              <a:t>, </a:t>
            </a:r>
            <a:r>
              <a:rPr lang="en-AU" sz="2900" i="1" dirty="0"/>
              <a:t>18, (4), </a:t>
            </a:r>
            <a:r>
              <a:rPr lang="en-AU" sz="2900" dirty="0"/>
              <a:t>411–426.</a:t>
            </a:r>
          </a:p>
          <a:p>
            <a:endParaRPr lang="en-AU" dirty="0" smtClean="0"/>
          </a:p>
          <a:p>
            <a:pPr marL="0" indent="0">
              <a:lnSpc>
                <a:spcPct val="120000"/>
              </a:lnSpc>
              <a:buNone/>
            </a:pPr>
            <a:r>
              <a:rPr lang="en-AU" dirty="0" smtClean="0"/>
              <a:t>Macleod </a:t>
            </a:r>
            <a:r>
              <a:rPr lang="en-AU" dirty="0"/>
              <a:t>&amp; Green (</a:t>
            </a:r>
            <a:r>
              <a:rPr lang="en-AU" dirty="0" smtClean="0"/>
              <a:t>2009). Beyond </a:t>
            </a:r>
            <a:r>
              <a:rPr lang="en-AU" dirty="0"/>
              <a:t>the books: case study of </a:t>
            </a:r>
            <a:r>
              <a:rPr lang="en-AU" dirty="0" smtClean="0"/>
              <a:t>a collaborative </a:t>
            </a:r>
            <a:r>
              <a:rPr lang="en-AU" dirty="0"/>
              <a:t>and holistic </a:t>
            </a:r>
            <a:r>
              <a:rPr lang="en-AU" dirty="0" smtClean="0"/>
              <a:t>support model </a:t>
            </a:r>
            <a:r>
              <a:rPr lang="en-AU" dirty="0"/>
              <a:t>for university students </a:t>
            </a:r>
            <a:r>
              <a:rPr lang="en-AU" dirty="0" smtClean="0"/>
              <a:t>with Asperger syndrome,</a:t>
            </a:r>
            <a:r>
              <a:rPr lang="en-AU" i="1" dirty="0"/>
              <a:t> Studies in Higher </a:t>
            </a:r>
            <a:r>
              <a:rPr lang="en-AU" i="1" dirty="0" smtClean="0"/>
              <a:t>Education, 34</a:t>
            </a:r>
            <a:r>
              <a:rPr lang="en-AU" i="1" dirty="0"/>
              <a:t>, </a:t>
            </a:r>
            <a:r>
              <a:rPr lang="en-AU" i="1" dirty="0" smtClean="0"/>
              <a:t>(6), </a:t>
            </a:r>
            <a:r>
              <a:rPr lang="en-AU" dirty="0" smtClean="0"/>
              <a:t>631–646. </a:t>
            </a:r>
            <a:endParaRPr lang="en-AU" dirty="0"/>
          </a:p>
          <a:p>
            <a:pPr>
              <a:lnSpc>
                <a:spcPct val="120000"/>
              </a:lnSpc>
            </a:pPr>
            <a:endParaRPr lang="en-AU" dirty="0" smtClean="0"/>
          </a:p>
          <a:p>
            <a:endParaRPr lang="en-AU" dirty="0"/>
          </a:p>
          <a:p>
            <a:endParaRPr lang="en-AU" dirty="0"/>
          </a:p>
        </p:txBody>
      </p:sp>
      <p:sp>
        <p:nvSpPr>
          <p:cNvPr id="4" name="Slide Number Placeholder 3"/>
          <p:cNvSpPr>
            <a:spLocks noGrp="1"/>
          </p:cNvSpPr>
          <p:nvPr>
            <p:ph type="sldNum" sz="quarter" idx="12"/>
          </p:nvPr>
        </p:nvSpPr>
        <p:spPr/>
        <p:txBody>
          <a:bodyPr/>
          <a:lstStyle/>
          <a:p>
            <a:fld id="{F04CF086-2034-453A-A887-65B0A01F2577}" type="slidenum">
              <a:rPr lang="en-AU" smtClean="0"/>
              <a:t>35</a:t>
            </a:fld>
            <a:endParaRPr lang="en-AU"/>
          </a:p>
        </p:txBody>
      </p:sp>
    </p:spTree>
    <p:extLst>
      <p:ext uri="{BB962C8B-B14F-4D97-AF65-F5344CB8AC3E}">
        <p14:creationId xmlns:p14="http://schemas.microsoft.com/office/powerpoint/2010/main" val="281439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228600"/>
            <a:ext cx="10567988" cy="6486525"/>
          </a:xfrm>
        </p:spPr>
        <p:txBody>
          <a:bodyPr>
            <a:normAutofit/>
          </a:bodyPr>
          <a:lstStyle/>
          <a:p>
            <a:pPr marL="0" indent="0">
              <a:buNone/>
            </a:pPr>
            <a:r>
              <a:rPr lang="en-AU" dirty="0"/>
              <a:t/>
            </a:r>
            <a:br>
              <a:rPr lang="en-AU" dirty="0"/>
            </a:br>
            <a:endParaRPr lang="en-AU" dirty="0"/>
          </a:p>
        </p:txBody>
      </p:sp>
      <p:sp>
        <p:nvSpPr>
          <p:cNvPr id="4" name="Rectangle 3"/>
          <p:cNvSpPr/>
          <p:nvPr/>
        </p:nvSpPr>
        <p:spPr>
          <a:xfrm>
            <a:off x="6516914" y="5933470"/>
            <a:ext cx="5675086" cy="523220"/>
          </a:xfrm>
          <a:prstGeom prst="rect">
            <a:avLst/>
          </a:prstGeom>
        </p:spPr>
        <p:txBody>
          <a:bodyPr wrap="square">
            <a:spAutoFit/>
          </a:bodyPr>
          <a:lstStyle/>
          <a:p>
            <a:r>
              <a:rPr lang="en-AU" dirty="0"/>
              <a:t> </a:t>
            </a:r>
            <a:r>
              <a:rPr lang="en-AU" dirty="0" smtClean="0"/>
              <a:t>      </a:t>
            </a:r>
            <a:r>
              <a:rPr lang="en-AU" sz="2800" dirty="0" err="1" smtClean="0"/>
              <a:t>Beardon</a:t>
            </a:r>
            <a:r>
              <a:rPr lang="en-AU" sz="2800" dirty="0" smtClean="0"/>
              <a:t>, Martin &amp; Woolsey, 2009 </a:t>
            </a:r>
            <a:endParaRPr lang="en-AU" sz="2800" dirty="0"/>
          </a:p>
        </p:txBody>
      </p:sp>
      <p:sp>
        <p:nvSpPr>
          <p:cNvPr id="5" name="Sun 4" title="&quot;&quot;"/>
          <p:cNvSpPr/>
          <p:nvPr/>
        </p:nvSpPr>
        <p:spPr>
          <a:xfrm>
            <a:off x="0" y="0"/>
            <a:ext cx="12192000" cy="6356350"/>
          </a:xfrm>
          <a:prstGeom prst="sun">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smtClean="0">
                <a:solidFill>
                  <a:schemeClr val="accent1">
                    <a:lumMod val="50000"/>
                  </a:schemeClr>
                </a:solidFill>
              </a:rPr>
              <a:t>These learning environments are ‘unpredictable, illogical, noisy and populated with people who communicate unclearly and are unreliable’</a:t>
            </a:r>
            <a:endParaRPr lang="en-AU" sz="2800" b="1" dirty="0">
              <a:solidFill>
                <a:schemeClr val="accent1">
                  <a:lumMod val="50000"/>
                </a:schemeClr>
              </a:solidFill>
            </a:endParaRPr>
          </a:p>
        </p:txBody>
      </p:sp>
      <p:sp>
        <p:nvSpPr>
          <p:cNvPr id="2" name="Slide Number Placeholder 1"/>
          <p:cNvSpPr>
            <a:spLocks noGrp="1"/>
          </p:cNvSpPr>
          <p:nvPr>
            <p:ph type="sldNum" sz="quarter" idx="12"/>
          </p:nvPr>
        </p:nvSpPr>
        <p:spPr/>
        <p:txBody>
          <a:bodyPr/>
          <a:lstStyle/>
          <a:p>
            <a:fld id="{F04CF086-2034-453A-A887-65B0A01F2577}" type="slidenum">
              <a:rPr lang="en-AU" smtClean="0"/>
              <a:t>4</a:t>
            </a:fld>
            <a:endParaRPr lang="en-AU"/>
          </a:p>
        </p:txBody>
      </p:sp>
    </p:spTree>
    <p:extLst>
      <p:ext uri="{BB962C8B-B14F-4D97-AF65-F5344CB8AC3E}">
        <p14:creationId xmlns:p14="http://schemas.microsoft.com/office/powerpoint/2010/main" val="318655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a:grpSpLocks/>
          </p:cNvGrpSpPr>
          <p:nvPr/>
        </p:nvGrpSpPr>
        <p:grpSpPr bwMode="auto">
          <a:xfrm>
            <a:off x="125730" y="1371600"/>
            <a:ext cx="5840690" cy="5151120"/>
            <a:chOff x="6127" y="788"/>
            <a:chExt cx="10330" cy="1033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 y="801"/>
              <a:ext cx="10121"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6127" y="788"/>
              <a:ext cx="10330" cy="10330"/>
              <a:chOff x="6127" y="788"/>
              <a:chExt cx="10330" cy="10330"/>
            </a:xfrm>
          </p:grpSpPr>
          <p:sp>
            <p:nvSpPr>
              <p:cNvPr id="9" name="Freeform 8"/>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sp>
        <p:nvSpPr>
          <p:cNvPr id="2" name="Rectangle 1"/>
          <p:cNvSpPr/>
          <p:nvPr/>
        </p:nvSpPr>
        <p:spPr>
          <a:xfrm>
            <a:off x="6156920" y="1982927"/>
            <a:ext cx="5760760" cy="4433113"/>
          </a:xfrm>
          <a:prstGeom prst="rect">
            <a:avLst/>
          </a:prstGeom>
        </p:spPr>
        <p:txBody>
          <a:bodyPr wrap="square">
            <a:spAutoFit/>
          </a:bodyPr>
          <a:lstStyle/>
          <a:p>
            <a:r>
              <a:rPr lang="en-AU" sz="2800" dirty="0" smtClean="0"/>
              <a:t>These often include:</a:t>
            </a:r>
          </a:p>
          <a:p>
            <a:pPr marL="457200" indent="-457200">
              <a:buFont typeface="Arial" panose="020B0604020202020204" pitchFamily="34" charset="0"/>
              <a:buChar char="•"/>
            </a:pPr>
            <a:r>
              <a:rPr lang="en-AU" sz="2800" dirty="0" smtClean="0"/>
              <a:t>Understanding the contexts of the new environment</a:t>
            </a:r>
          </a:p>
          <a:p>
            <a:pPr marL="457200" indent="-457200">
              <a:buFont typeface="Arial" panose="020B0604020202020204" pitchFamily="34" charset="0"/>
              <a:buChar char="•"/>
            </a:pPr>
            <a:r>
              <a:rPr lang="en-AU" sz="2800" dirty="0" smtClean="0"/>
              <a:t>Time management </a:t>
            </a:r>
          </a:p>
          <a:p>
            <a:pPr marL="457200" indent="-457200">
              <a:buFont typeface="Arial" panose="020B0604020202020204" pitchFamily="34" charset="0"/>
              <a:buChar char="•"/>
            </a:pPr>
            <a:r>
              <a:rPr lang="en-AU" sz="2800" dirty="0" smtClean="0"/>
              <a:t>Social relationships </a:t>
            </a:r>
          </a:p>
          <a:p>
            <a:pPr marL="457200" indent="-457200">
              <a:buFont typeface="Arial" panose="020B0604020202020204" pitchFamily="34" charset="0"/>
              <a:buChar char="•"/>
            </a:pPr>
            <a:r>
              <a:rPr lang="en-AU" sz="2800" dirty="0" smtClean="0"/>
              <a:t>Communication</a:t>
            </a:r>
          </a:p>
          <a:p>
            <a:pPr marL="457200" indent="-457200">
              <a:buFont typeface="Arial" panose="020B0604020202020204" pitchFamily="34" charset="0"/>
              <a:buChar char="•"/>
            </a:pPr>
            <a:r>
              <a:rPr lang="en-AU" sz="2800" dirty="0" smtClean="0"/>
              <a:t>Asking for additional assistance </a:t>
            </a:r>
          </a:p>
          <a:p>
            <a:pPr marL="457200" indent="-457200">
              <a:buFont typeface="Arial" panose="020B0604020202020204" pitchFamily="34" charset="0"/>
              <a:buChar char="•"/>
            </a:pPr>
            <a:r>
              <a:rPr lang="en-AU" sz="2800" dirty="0" smtClean="0"/>
              <a:t>Getting ‘stuck’ and unable to raise concerns </a:t>
            </a:r>
          </a:p>
          <a:p>
            <a:pPr marL="457200" indent="-457200">
              <a:buFont typeface="Arial" panose="020B0604020202020204" pitchFamily="34" charset="0"/>
              <a:buChar char="•"/>
            </a:pPr>
            <a:endParaRPr lang="en-AU" sz="1200" dirty="0" smtClean="0"/>
          </a:p>
          <a:p>
            <a:r>
              <a:rPr lang="en-AU" dirty="0" smtClean="0"/>
              <a:t>Fleischer, 2011; Knott &amp; Taylor, 2014</a:t>
            </a:r>
            <a:endParaRPr lang="en-AU" dirty="0"/>
          </a:p>
        </p:txBody>
      </p:sp>
      <p:sp>
        <p:nvSpPr>
          <p:cNvPr id="13" name="TextBox 12"/>
          <p:cNvSpPr txBox="1"/>
          <p:nvPr/>
        </p:nvSpPr>
        <p:spPr>
          <a:xfrm>
            <a:off x="845820" y="228600"/>
            <a:ext cx="10881360" cy="1754326"/>
          </a:xfrm>
          <a:prstGeom prst="rect">
            <a:avLst/>
          </a:prstGeom>
          <a:noFill/>
        </p:spPr>
        <p:txBody>
          <a:bodyPr wrap="square" rtlCol="0">
            <a:spAutoFit/>
          </a:bodyPr>
          <a:lstStyle/>
          <a:p>
            <a:pPr algn="ctr"/>
            <a:r>
              <a:rPr lang="en-AU" sz="3600" b="1" dirty="0" smtClean="0">
                <a:solidFill>
                  <a:srgbClr val="FF9900"/>
                </a:solidFill>
              </a:rPr>
              <a:t>Many students with ASD experience a number of challenges transitioning to the tertiary learning environment</a:t>
            </a:r>
            <a:endParaRPr lang="en-AU" sz="3600" b="1" dirty="0">
              <a:solidFill>
                <a:srgbClr val="FF9900"/>
              </a:solidFill>
            </a:endParaRPr>
          </a:p>
        </p:txBody>
      </p:sp>
      <p:sp>
        <p:nvSpPr>
          <p:cNvPr id="3" name="Slide Number Placeholder 2"/>
          <p:cNvSpPr>
            <a:spLocks noGrp="1"/>
          </p:cNvSpPr>
          <p:nvPr>
            <p:ph type="sldNum" sz="quarter" idx="12"/>
          </p:nvPr>
        </p:nvSpPr>
        <p:spPr/>
        <p:txBody>
          <a:bodyPr/>
          <a:lstStyle/>
          <a:p>
            <a:fld id="{F04CF086-2034-453A-A887-65B0A01F2577}" type="slidenum">
              <a:rPr lang="en-AU" smtClean="0"/>
              <a:t>5</a:t>
            </a:fld>
            <a:endParaRPr lang="en-AU"/>
          </a:p>
        </p:txBody>
      </p:sp>
    </p:spTree>
    <p:extLst>
      <p:ext uri="{BB962C8B-B14F-4D97-AF65-F5344CB8AC3E}">
        <p14:creationId xmlns:p14="http://schemas.microsoft.com/office/powerpoint/2010/main" val="3941006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5430837" y="-1"/>
            <a:ext cx="6761163" cy="6756049"/>
            <a:chOff x="6127" y="788"/>
            <a:chExt cx="10330" cy="1033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 y="801"/>
              <a:ext cx="10303" cy="103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6127" y="788"/>
              <a:ext cx="10330" cy="10330"/>
              <a:chOff x="6127" y="788"/>
              <a:chExt cx="10330" cy="10330"/>
            </a:xfrm>
          </p:grpSpPr>
          <p:sp>
            <p:nvSpPr>
              <p:cNvPr id="9" name="Freeform 8"/>
              <p:cNvSpPr>
                <a:spLocks/>
              </p:cNvSpPr>
              <p:nvPr/>
            </p:nvSpPr>
            <p:spPr bwMode="auto">
              <a:xfrm>
                <a:off x="6127" y="788"/>
                <a:ext cx="10330" cy="10330"/>
              </a:xfrm>
              <a:custGeom>
                <a:avLst/>
                <a:gdLst>
                  <a:gd name="T0" fmla="+- 0 11715 6127"/>
                  <a:gd name="T1" fmla="*/ T0 w 10330"/>
                  <a:gd name="T2" fmla="+- 0 11100 788"/>
                  <a:gd name="T3" fmla="*/ 11100 h 10330"/>
                  <a:gd name="T4" fmla="+- 0 12531 6127"/>
                  <a:gd name="T5" fmla="*/ T4 w 10330"/>
                  <a:gd name="T6" fmla="+- 0 10967 788"/>
                  <a:gd name="T7" fmla="*/ 10967 h 10330"/>
                  <a:gd name="T8" fmla="+- 0 13300 6127"/>
                  <a:gd name="T9" fmla="*/ T8 w 10330"/>
                  <a:gd name="T10" fmla="+- 0 10711 788"/>
                  <a:gd name="T11" fmla="*/ 10711 h 10330"/>
                  <a:gd name="T12" fmla="+- 0 14010 6127"/>
                  <a:gd name="T13" fmla="*/ T12 w 10330"/>
                  <a:gd name="T14" fmla="+- 0 10343 788"/>
                  <a:gd name="T15" fmla="*/ 10343 h 10330"/>
                  <a:gd name="T16" fmla="+- 0 14651 6127"/>
                  <a:gd name="T17" fmla="*/ T16 w 10330"/>
                  <a:gd name="T18" fmla="+- 0 9873 788"/>
                  <a:gd name="T19" fmla="*/ 9873 h 10330"/>
                  <a:gd name="T20" fmla="+- 0 15212 6127"/>
                  <a:gd name="T21" fmla="*/ T20 w 10330"/>
                  <a:gd name="T22" fmla="+- 0 9312 788"/>
                  <a:gd name="T23" fmla="*/ 9312 h 10330"/>
                  <a:gd name="T24" fmla="+- 0 15681 6127"/>
                  <a:gd name="T25" fmla="*/ T24 w 10330"/>
                  <a:gd name="T26" fmla="+- 0 8671 788"/>
                  <a:gd name="T27" fmla="*/ 8671 h 10330"/>
                  <a:gd name="T28" fmla="+- 0 16050 6127"/>
                  <a:gd name="T29" fmla="*/ T28 w 10330"/>
                  <a:gd name="T30" fmla="+- 0 7961 788"/>
                  <a:gd name="T31" fmla="*/ 7961 h 10330"/>
                  <a:gd name="T32" fmla="+- 0 16306 6127"/>
                  <a:gd name="T33" fmla="*/ T32 w 10330"/>
                  <a:gd name="T34" fmla="+- 0 7192 788"/>
                  <a:gd name="T35" fmla="*/ 7192 h 10330"/>
                  <a:gd name="T36" fmla="+- 0 16439 6127"/>
                  <a:gd name="T37" fmla="*/ T36 w 10330"/>
                  <a:gd name="T38" fmla="+- 0 6376 788"/>
                  <a:gd name="T39" fmla="*/ 6376 h 10330"/>
                  <a:gd name="T40" fmla="+- 0 16439 6127"/>
                  <a:gd name="T41" fmla="*/ T40 w 10330"/>
                  <a:gd name="T42" fmla="+- 0 5530 788"/>
                  <a:gd name="T43" fmla="*/ 5530 h 10330"/>
                  <a:gd name="T44" fmla="+- 0 16306 6127"/>
                  <a:gd name="T45" fmla="*/ T44 w 10330"/>
                  <a:gd name="T46" fmla="+- 0 4713 788"/>
                  <a:gd name="T47" fmla="*/ 4713 h 10330"/>
                  <a:gd name="T48" fmla="+- 0 16050 6127"/>
                  <a:gd name="T49" fmla="*/ T48 w 10330"/>
                  <a:gd name="T50" fmla="+- 0 3944 788"/>
                  <a:gd name="T51" fmla="*/ 3944 h 10330"/>
                  <a:gd name="T52" fmla="+- 0 15681 6127"/>
                  <a:gd name="T53" fmla="*/ T52 w 10330"/>
                  <a:gd name="T54" fmla="+- 0 3234 788"/>
                  <a:gd name="T55" fmla="*/ 3234 h 10330"/>
                  <a:gd name="T56" fmla="+- 0 15212 6127"/>
                  <a:gd name="T57" fmla="*/ T56 w 10330"/>
                  <a:gd name="T58" fmla="+- 0 2593 788"/>
                  <a:gd name="T59" fmla="*/ 2593 h 10330"/>
                  <a:gd name="T60" fmla="+- 0 14651 6127"/>
                  <a:gd name="T61" fmla="*/ T60 w 10330"/>
                  <a:gd name="T62" fmla="+- 0 2033 788"/>
                  <a:gd name="T63" fmla="*/ 2033 h 10330"/>
                  <a:gd name="T64" fmla="+- 0 14010 6127"/>
                  <a:gd name="T65" fmla="*/ T64 w 10330"/>
                  <a:gd name="T66" fmla="+- 0 1563 788"/>
                  <a:gd name="T67" fmla="*/ 1563 h 10330"/>
                  <a:gd name="T68" fmla="+- 0 13300 6127"/>
                  <a:gd name="T69" fmla="*/ T68 w 10330"/>
                  <a:gd name="T70" fmla="+- 0 1194 788"/>
                  <a:gd name="T71" fmla="*/ 1194 h 10330"/>
                  <a:gd name="T72" fmla="+- 0 12531 6127"/>
                  <a:gd name="T73" fmla="*/ T72 w 10330"/>
                  <a:gd name="T74" fmla="+- 0 938 788"/>
                  <a:gd name="T75" fmla="*/ 938 h 10330"/>
                  <a:gd name="T76" fmla="+- 0 11715 6127"/>
                  <a:gd name="T77" fmla="*/ T76 w 10330"/>
                  <a:gd name="T78" fmla="+- 0 805 788"/>
                  <a:gd name="T79" fmla="*/ 805 h 10330"/>
                  <a:gd name="T80" fmla="+- 0 10869 6127"/>
                  <a:gd name="T81" fmla="*/ T80 w 10330"/>
                  <a:gd name="T82" fmla="+- 0 805 788"/>
                  <a:gd name="T83" fmla="*/ 805 h 10330"/>
                  <a:gd name="T84" fmla="+- 0 10052 6127"/>
                  <a:gd name="T85" fmla="*/ T84 w 10330"/>
                  <a:gd name="T86" fmla="+- 0 938 788"/>
                  <a:gd name="T87" fmla="*/ 938 h 10330"/>
                  <a:gd name="T88" fmla="+- 0 9283 6127"/>
                  <a:gd name="T89" fmla="*/ T88 w 10330"/>
                  <a:gd name="T90" fmla="+- 0 1194 788"/>
                  <a:gd name="T91" fmla="*/ 1194 h 10330"/>
                  <a:gd name="T92" fmla="+- 0 8573 6127"/>
                  <a:gd name="T93" fmla="*/ T92 w 10330"/>
                  <a:gd name="T94" fmla="+- 0 1563 788"/>
                  <a:gd name="T95" fmla="*/ 1563 h 10330"/>
                  <a:gd name="T96" fmla="+- 0 7932 6127"/>
                  <a:gd name="T97" fmla="*/ T96 w 10330"/>
                  <a:gd name="T98" fmla="+- 0 2033 788"/>
                  <a:gd name="T99" fmla="*/ 2033 h 10330"/>
                  <a:gd name="T100" fmla="+- 0 7371 6127"/>
                  <a:gd name="T101" fmla="*/ T100 w 10330"/>
                  <a:gd name="T102" fmla="+- 0 2593 788"/>
                  <a:gd name="T103" fmla="*/ 2593 h 10330"/>
                  <a:gd name="T104" fmla="+- 0 6902 6127"/>
                  <a:gd name="T105" fmla="*/ T104 w 10330"/>
                  <a:gd name="T106" fmla="+- 0 3234 788"/>
                  <a:gd name="T107" fmla="*/ 3234 h 10330"/>
                  <a:gd name="T108" fmla="+- 0 6533 6127"/>
                  <a:gd name="T109" fmla="*/ T108 w 10330"/>
                  <a:gd name="T110" fmla="+- 0 3944 788"/>
                  <a:gd name="T111" fmla="*/ 3944 h 10330"/>
                  <a:gd name="T112" fmla="+- 0 6277 6127"/>
                  <a:gd name="T113" fmla="*/ T112 w 10330"/>
                  <a:gd name="T114" fmla="+- 0 4713 788"/>
                  <a:gd name="T115" fmla="*/ 4713 h 10330"/>
                  <a:gd name="T116" fmla="+- 0 6144 6127"/>
                  <a:gd name="T117" fmla="*/ T116 w 10330"/>
                  <a:gd name="T118" fmla="+- 0 5530 788"/>
                  <a:gd name="T119" fmla="*/ 5530 h 10330"/>
                  <a:gd name="T120" fmla="+- 0 6144 6127"/>
                  <a:gd name="T121" fmla="*/ T120 w 10330"/>
                  <a:gd name="T122" fmla="+- 0 6376 788"/>
                  <a:gd name="T123" fmla="*/ 6376 h 10330"/>
                  <a:gd name="T124" fmla="+- 0 6277 6127"/>
                  <a:gd name="T125" fmla="*/ T124 w 10330"/>
                  <a:gd name="T126" fmla="+- 0 7192 788"/>
                  <a:gd name="T127" fmla="*/ 7192 h 10330"/>
                  <a:gd name="T128" fmla="+- 0 6533 6127"/>
                  <a:gd name="T129" fmla="*/ T128 w 10330"/>
                  <a:gd name="T130" fmla="+- 0 7961 788"/>
                  <a:gd name="T131" fmla="*/ 7961 h 10330"/>
                  <a:gd name="T132" fmla="+- 0 6902 6127"/>
                  <a:gd name="T133" fmla="*/ T132 w 10330"/>
                  <a:gd name="T134" fmla="+- 0 8671 788"/>
                  <a:gd name="T135" fmla="*/ 8671 h 10330"/>
                  <a:gd name="T136" fmla="+- 0 7371 6127"/>
                  <a:gd name="T137" fmla="*/ T136 w 10330"/>
                  <a:gd name="T138" fmla="+- 0 9312 788"/>
                  <a:gd name="T139" fmla="*/ 9312 h 10330"/>
                  <a:gd name="T140" fmla="+- 0 7932 6127"/>
                  <a:gd name="T141" fmla="*/ T140 w 10330"/>
                  <a:gd name="T142" fmla="+- 0 9873 788"/>
                  <a:gd name="T143" fmla="*/ 9873 h 10330"/>
                  <a:gd name="T144" fmla="+- 0 8573 6127"/>
                  <a:gd name="T145" fmla="*/ T144 w 10330"/>
                  <a:gd name="T146" fmla="+- 0 10343 788"/>
                  <a:gd name="T147" fmla="*/ 10343 h 10330"/>
                  <a:gd name="T148" fmla="+- 0 9283 6127"/>
                  <a:gd name="T149" fmla="*/ T148 w 10330"/>
                  <a:gd name="T150" fmla="+- 0 10711 788"/>
                  <a:gd name="T151" fmla="*/ 10711 h 10330"/>
                  <a:gd name="T152" fmla="+- 0 10052 6127"/>
                  <a:gd name="T153" fmla="*/ T152 w 10330"/>
                  <a:gd name="T154" fmla="+- 0 10967 788"/>
                  <a:gd name="T155" fmla="*/ 10967 h 10330"/>
                  <a:gd name="T156" fmla="+- 0 10869 6127"/>
                  <a:gd name="T157" fmla="*/ T156 w 10330"/>
                  <a:gd name="T158" fmla="+- 0 11100 788"/>
                  <a:gd name="T159" fmla="*/ 11100 h 103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330" h="10330">
                    <a:moveTo>
                      <a:pt x="5165" y="10330"/>
                    </a:moveTo>
                    <a:lnTo>
                      <a:pt x="5588" y="10312"/>
                    </a:lnTo>
                    <a:lnTo>
                      <a:pt x="6001" y="10262"/>
                    </a:lnTo>
                    <a:lnTo>
                      <a:pt x="6404" y="10179"/>
                    </a:lnTo>
                    <a:lnTo>
                      <a:pt x="6795" y="10066"/>
                    </a:lnTo>
                    <a:lnTo>
                      <a:pt x="7173" y="9923"/>
                    </a:lnTo>
                    <a:lnTo>
                      <a:pt x="7536" y="9752"/>
                    </a:lnTo>
                    <a:lnTo>
                      <a:pt x="7883" y="9555"/>
                    </a:lnTo>
                    <a:lnTo>
                      <a:pt x="8213" y="9332"/>
                    </a:lnTo>
                    <a:lnTo>
                      <a:pt x="8524" y="9085"/>
                    </a:lnTo>
                    <a:lnTo>
                      <a:pt x="8815" y="8815"/>
                    </a:lnTo>
                    <a:lnTo>
                      <a:pt x="9085" y="8524"/>
                    </a:lnTo>
                    <a:lnTo>
                      <a:pt x="9332" y="8213"/>
                    </a:lnTo>
                    <a:lnTo>
                      <a:pt x="9554" y="7883"/>
                    </a:lnTo>
                    <a:lnTo>
                      <a:pt x="9752" y="7536"/>
                    </a:lnTo>
                    <a:lnTo>
                      <a:pt x="9923" y="7173"/>
                    </a:lnTo>
                    <a:lnTo>
                      <a:pt x="10066" y="6796"/>
                    </a:lnTo>
                    <a:lnTo>
                      <a:pt x="10179" y="6404"/>
                    </a:lnTo>
                    <a:lnTo>
                      <a:pt x="10262" y="6001"/>
                    </a:lnTo>
                    <a:lnTo>
                      <a:pt x="10312" y="5588"/>
                    </a:lnTo>
                    <a:lnTo>
                      <a:pt x="10329" y="5165"/>
                    </a:lnTo>
                    <a:lnTo>
                      <a:pt x="10312" y="4742"/>
                    </a:lnTo>
                    <a:lnTo>
                      <a:pt x="10262" y="4328"/>
                    </a:lnTo>
                    <a:lnTo>
                      <a:pt x="10179" y="3925"/>
                    </a:lnTo>
                    <a:lnTo>
                      <a:pt x="10066" y="3534"/>
                    </a:lnTo>
                    <a:lnTo>
                      <a:pt x="9923" y="3156"/>
                    </a:lnTo>
                    <a:lnTo>
                      <a:pt x="9752" y="2793"/>
                    </a:lnTo>
                    <a:lnTo>
                      <a:pt x="9554" y="2446"/>
                    </a:lnTo>
                    <a:lnTo>
                      <a:pt x="9332" y="2116"/>
                    </a:lnTo>
                    <a:lnTo>
                      <a:pt x="9085" y="1805"/>
                    </a:lnTo>
                    <a:lnTo>
                      <a:pt x="8815" y="1514"/>
                    </a:lnTo>
                    <a:lnTo>
                      <a:pt x="8524" y="1245"/>
                    </a:lnTo>
                    <a:lnTo>
                      <a:pt x="8213" y="998"/>
                    </a:lnTo>
                    <a:lnTo>
                      <a:pt x="7883" y="775"/>
                    </a:lnTo>
                    <a:lnTo>
                      <a:pt x="7536" y="577"/>
                    </a:lnTo>
                    <a:lnTo>
                      <a:pt x="7173" y="406"/>
                    </a:lnTo>
                    <a:lnTo>
                      <a:pt x="6795" y="264"/>
                    </a:lnTo>
                    <a:lnTo>
                      <a:pt x="6404" y="150"/>
                    </a:lnTo>
                    <a:lnTo>
                      <a:pt x="6001" y="68"/>
                    </a:lnTo>
                    <a:lnTo>
                      <a:pt x="5588" y="17"/>
                    </a:lnTo>
                    <a:lnTo>
                      <a:pt x="5165" y="0"/>
                    </a:lnTo>
                    <a:lnTo>
                      <a:pt x="4742" y="17"/>
                    </a:lnTo>
                    <a:lnTo>
                      <a:pt x="4328" y="68"/>
                    </a:lnTo>
                    <a:lnTo>
                      <a:pt x="3925" y="150"/>
                    </a:lnTo>
                    <a:lnTo>
                      <a:pt x="3534" y="264"/>
                    </a:lnTo>
                    <a:lnTo>
                      <a:pt x="3156" y="406"/>
                    </a:lnTo>
                    <a:lnTo>
                      <a:pt x="2793" y="577"/>
                    </a:lnTo>
                    <a:lnTo>
                      <a:pt x="2446" y="775"/>
                    </a:lnTo>
                    <a:lnTo>
                      <a:pt x="2116" y="998"/>
                    </a:lnTo>
                    <a:lnTo>
                      <a:pt x="1805" y="1245"/>
                    </a:lnTo>
                    <a:lnTo>
                      <a:pt x="1514" y="1514"/>
                    </a:lnTo>
                    <a:lnTo>
                      <a:pt x="1244" y="1805"/>
                    </a:lnTo>
                    <a:lnTo>
                      <a:pt x="997" y="2116"/>
                    </a:lnTo>
                    <a:lnTo>
                      <a:pt x="775" y="2446"/>
                    </a:lnTo>
                    <a:lnTo>
                      <a:pt x="577" y="2793"/>
                    </a:lnTo>
                    <a:lnTo>
                      <a:pt x="406" y="3156"/>
                    </a:lnTo>
                    <a:lnTo>
                      <a:pt x="263" y="3534"/>
                    </a:lnTo>
                    <a:lnTo>
                      <a:pt x="150" y="3925"/>
                    </a:lnTo>
                    <a:lnTo>
                      <a:pt x="67" y="4328"/>
                    </a:lnTo>
                    <a:lnTo>
                      <a:pt x="17" y="4742"/>
                    </a:lnTo>
                    <a:lnTo>
                      <a:pt x="0" y="5165"/>
                    </a:lnTo>
                    <a:lnTo>
                      <a:pt x="17" y="5588"/>
                    </a:lnTo>
                    <a:lnTo>
                      <a:pt x="67" y="6001"/>
                    </a:lnTo>
                    <a:lnTo>
                      <a:pt x="150" y="6404"/>
                    </a:lnTo>
                    <a:lnTo>
                      <a:pt x="263" y="6796"/>
                    </a:lnTo>
                    <a:lnTo>
                      <a:pt x="406" y="7173"/>
                    </a:lnTo>
                    <a:lnTo>
                      <a:pt x="577" y="7536"/>
                    </a:lnTo>
                    <a:lnTo>
                      <a:pt x="775" y="7883"/>
                    </a:lnTo>
                    <a:lnTo>
                      <a:pt x="997" y="8213"/>
                    </a:lnTo>
                    <a:lnTo>
                      <a:pt x="1244" y="8524"/>
                    </a:lnTo>
                    <a:lnTo>
                      <a:pt x="1514" y="8815"/>
                    </a:lnTo>
                    <a:lnTo>
                      <a:pt x="1805" y="9085"/>
                    </a:lnTo>
                    <a:lnTo>
                      <a:pt x="2116" y="9332"/>
                    </a:lnTo>
                    <a:lnTo>
                      <a:pt x="2446" y="9555"/>
                    </a:lnTo>
                    <a:lnTo>
                      <a:pt x="2793" y="9752"/>
                    </a:lnTo>
                    <a:lnTo>
                      <a:pt x="3156" y="9923"/>
                    </a:lnTo>
                    <a:lnTo>
                      <a:pt x="3534" y="10066"/>
                    </a:lnTo>
                    <a:lnTo>
                      <a:pt x="3925" y="10179"/>
                    </a:lnTo>
                    <a:lnTo>
                      <a:pt x="4328" y="10262"/>
                    </a:lnTo>
                    <a:lnTo>
                      <a:pt x="4742" y="10312"/>
                    </a:lnTo>
                    <a:lnTo>
                      <a:pt x="5165" y="10330"/>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nvGrpSpPr>
            <p:cNvPr id="7" name="Group 6"/>
            <p:cNvGrpSpPr>
              <a:grpSpLocks/>
            </p:cNvGrpSpPr>
            <p:nvPr/>
          </p:nvGrpSpPr>
          <p:grpSpPr bwMode="auto">
            <a:xfrm>
              <a:off x="6153" y="815"/>
              <a:ext cx="10276" cy="10276"/>
              <a:chOff x="6153" y="815"/>
              <a:chExt cx="10276" cy="10276"/>
            </a:xfrm>
          </p:grpSpPr>
          <p:sp>
            <p:nvSpPr>
              <p:cNvPr id="8" name="Freeform 7"/>
              <p:cNvSpPr>
                <a:spLocks/>
              </p:cNvSpPr>
              <p:nvPr/>
            </p:nvSpPr>
            <p:spPr bwMode="auto">
              <a:xfrm>
                <a:off x="6153" y="815"/>
                <a:ext cx="10276" cy="10276"/>
              </a:xfrm>
              <a:custGeom>
                <a:avLst/>
                <a:gdLst>
                  <a:gd name="T0" fmla="+- 0 11712 6153"/>
                  <a:gd name="T1" fmla="*/ T0 w 10276"/>
                  <a:gd name="T2" fmla="+- 0 11074 815"/>
                  <a:gd name="T3" fmla="*/ 11074 h 10276"/>
                  <a:gd name="T4" fmla="+- 0 12525 6153"/>
                  <a:gd name="T5" fmla="*/ T4 w 10276"/>
                  <a:gd name="T6" fmla="+- 0 10941 815"/>
                  <a:gd name="T7" fmla="*/ 10941 h 10276"/>
                  <a:gd name="T8" fmla="+- 0 13290 6153"/>
                  <a:gd name="T9" fmla="*/ T8 w 10276"/>
                  <a:gd name="T10" fmla="+- 0 10687 815"/>
                  <a:gd name="T11" fmla="*/ 10687 h 10276"/>
                  <a:gd name="T12" fmla="+- 0 13996 6153"/>
                  <a:gd name="T13" fmla="*/ T12 w 10276"/>
                  <a:gd name="T14" fmla="+- 0 10320 815"/>
                  <a:gd name="T15" fmla="*/ 10320 h 10276"/>
                  <a:gd name="T16" fmla="+- 0 14634 6153"/>
                  <a:gd name="T17" fmla="*/ T16 w 10276"/>
                  <a:gd name="T18" fmla="+- 0 9853 815"/>
                  <a:gd name="T19" fmla="*/ 9853 h 10276"/>
                  <a:gd name="T20" fmla="+- 0 15191 6153"/>
                  <a:gd name="T21" fmla="*/ T20 w 10276"/>
                  <a:gd name="T22" fmla="+- 0 9295 815"/>
                  <a:gd name="T23" fmla="*/ 9295 h 10276"/>
                  <a:gd name="T24" fmla="+- 0 15659 6153"/>
                  <a:gd name="T25" fmla="*/ T24 w 10276"/>
                  <a:gd name="T26" fmla="+- 0 8657 815"/>
                  <a:gd name="T27" fmla="*/ 8657 h 10276"/>
                  <a:gd name="T28" fmla="+- 0 16025 6153"/>
                  <a:gd name="T29" fmla="*/ T28 w 10276"/>
                  <a:gd name="T30" fmla="+- 0 7951 815"/>
                  <a:gd name="T31" fmla="*/ 7951 h 10276"/>
                  <a:gd name="T32" fmla="+- 0 16280 6153"/>
                  <a:gd name="T33" fmla="*/ T32 w 10276"/>
                  <a:gd name="T34" fmla="+- 0 7186 815"/>
                  <a:gd name="T35" fmla="*/ 7186 h 10276"/>
                  <a:gd name="T36" fmla="+- 0 16413 6153"/>
                  <a:gd name="T37" fmla="*/ T36 w 10276"/>
                  <a:gd name="T38" fmla="+- 0 6374 815"/>
                  <a:gd name="T39" fmla="*/ 6374 h 10276"/>
                  <a:gd name="T40" fmla="+- 0 16413 6153"/>
                  <a:gd name="T41" fmla="*/ T40 w 10276"/>
                  <a:gd name="T42" fmla="+- 0 5532 815"/>
                  <a:gd name="T43" fmla="*/ 5532 h 10276"/>
                  <a:gd name="T44" fmla="+- 0 16280 6153"/>
                  <a:gd name="T45" fmla="*/ T44 w 10276"/>
                  <a:gd name="T46" fmla="+- 0 4719 815"/>
                  <a:gd name="T47" fmla="*/ 4719 h 10276"/>
                  <a:gd name="T48" fmla="+- 0 16025 6153"/>
                  <a:gd name="T49" fmla="*/ T48 w 10276"/>
                  <a:gd name="T50" fmla="+- 0 3955 815"/>
                  <a:gd name="T51" fmla="*/ 3955 h 10276"/>
                  <a:gd name="T52" fmla="+- 0 15659 6153"/>
                  <a:gd name="T53" fmla="*/ T52 w 10276"/>
                  <a:gd name="T54" fmla="+- 0 3248 815"/>
                  <a:gd name="T55" fmla="*/ 3248 h 10276"/>
                  <a:gd name="T56" fmla="+- 0 15191 6153"/>
                  <a:gd name="T57" fmla="*/ T56 w 10276"/>
                  <a:gd name="T58" fmla="+- 0 2611 815"/>
                  <a:gd name="T59" fmla="*/ 2611 h 10276"/>
                  <a:gd name="T60" fmla="+- 0 14634 6153"/>
                  <a:gd name="T61" fmla="*/ T60 w 10276"/>
                  <a:gd name="T62" fmla="+- 0 2053 815"/>
                  <a:gd name="T63" fmla="*/ 2053 h 10276"/>
                  <a:gd name="T64" fmla="+- 0 13996 6153"/>
                  <a:gd name="T65" fmla="*/ T64 w 10276"/>
                  <a:gd name="T66" fmla="+- 0 1585 815"/>
                  <a:gd name="T67" fmla="*/ 1585 h 10276"/>
                  <a:gd name="T68" fmla="+- 0 13290 6153"/>
                  <a:gd name="T69" fmla="*/ T68 w 10276"/>
                  <a:gd name="T70" fmla="+- 0 1219 815"/>
                  <a:gd name="T71" fmla="*/ 1219 h 10276"/>
                  <a:gd name="T72" fmla="+- 0 12525 6153"/>
                  <a:gd name="T73" fmla="*/ T72 w 10276"/>
                  <a:gd name="T74" fmla="+- 0 964 815"/>
                  <a:gd name="T75" fmla="*/ 964 h 10276"/>
                  <a:gd name="T76" fmla="+- 0 11712 6153"/>
                  <a:gd name="T77" fmla="*/ T76 w 10276"/>
                  <a:gd name="T78" fmla="+- 0 832 815"/>
                  <a:gd name="T79" fmla="*/ 832 h 10276"/>
                  <a:gd name="T80" fmla="+- 0 10871 6153"/>
                  <a:gd name="T81" fmla="*/ T80 w 10276"/>
                  <a:gd name="T82" fmla="+- 0 832 815"/>
                  <a:gd name="T83" fmla="*/ 832 h 10276"/>
                  <a:gd name="T84" fmla="+- 0 10058 6153"/>
                  <a:gd name="T85" fmla="*/ T84 w 10276"/>
                  <a:gd name="T86" fmla="+- 0 964 815"/>
                  <a:gd name="T87" fmla="*/ 964 h 10276"/>
                  <a:gd name="T88" fmla="+- 0 9293 6153"/>
                  <a:gd name="T89" fmla="*/ T88 w 10276"/>
                  <a:gd name="T90" fmla="+- 0 1219 815"/>
                  <a:gd name="T91" fmla="*/ 1219 h 10276"/>
                  <a:gd name="T92" fmla="+- 0 8587 6153"/>
                  <a:gd name="T93" fmla="*/ T92 w 10276"/>
                  <a:gd name="T94" fmla="+- 0 1585 815"/>
                  <a:gd name="T95" fmla="*/ 1585 h 10276"/>
                  <a:gd name="T96" fmla="+- 0 7950 6153"/>
                  <a:gd name="T97" fmla="*/ T96 w 10276"/>
                  <a:gd name="T98" fmla="+- 0 2053 815"/>
                  <a:gd name="T99" fmla="*/ 2053 h 10276"/>
                  <a:gd name="T100" fmla="+- 0 7392 6153"/>
                  <a:gd name="T101" fmla="*/ T100 w 10276"/>
                  <a:gd name="T102" fmla="+- 0 2611 815"/>
                  <a:gd name="T103" fmla="*/ 2611 h 10276"/>
                  <a:gd name="T104" fmla="+- 0 6924 6153"/>
                  <a:gd name="T105" fmla="*/ T104 w 10276"/>
                  <a:gd name="T106" fmla="+- 0 3248 815"/>
                  <a:gd name="T107" fmla="*/ 3248 h 10276"/>
                  <a:gd name="T108" fmla="+- 0 6558 6153"/>
                  <a:gd name="T109" fmla="*/ T108 w 10276"/>
                  <a:gd name="T110" fmla="+- 0 3955 815"/>
                  <a:gd name="T111" fmla="*/ 3955 h 10276"/>
                  <a:gd name="T112" fmla="+- 0 6303 6153"/>
                  <a:gd name="T113" fmla="*/ T112 w 10276"/>
                  <a:gd name="T114" fmla="+- 0 4719 815"/>
                  <a:gd name="T115" fmla="*/ 4719 h 10276"/>
                  <a:gd name="T116" fmla="+- 0 6170 6153"/>
                  <a:gd name="T117" fmla="*/ T116 w 10276"/>
                  <a:gd name="T118" fmla="+- 0 5532 815"/>
                  <a:gd name="T119" fmla="*/ 5532 h 10276"/>
                  <a:gd name="T120" fmla="+- 0 6170 6153"/>
                  <a:gd name="T121" fmla="*/ T120 w 10276"/>
                  <a:gd name="T122" fmla="+- 0 6374 815"/>
                  <a:gd name="T123" fmla="*/ 6374 h 10276"/>
                  <a:gd name="T124" fmla="+- 0 6303 6153"/>
                  <a:gd name="T125" fmla="*/ T124 w 10276"/>
                  <a:gd name="T126" fmla="+- 0 7186 815"/>
                  <a:gd name="T127" fmla="*/ 7186 h 10276"/>
                  <a:gd name="T128" fmla="+- 0 6558 6153"/>
                  <a:gd name="T129" fmla="*/ T128 w 10276"/>
                  <a:gd name="T130" fmla="+- 0 7951 815"/>
                  <a:gd name="T131" fmla="*/ 7951 h 10276"/>
                  <a:gd name="T132" fmla="+- 0 6924 6153"/>
                  <a:gd name="T133" fmla="*/ T132 w 10276"/>
                  <a:gd name="T134" fmla="+- 0 8657 815"/>
                  <a:gd name="T135" fmla="*/ 8657 h 10276"/>
                  <a:gd name="T136" fmla="+- 0 7392 6153"/>
                  <a:gd name="T137" fmla="*/ T136 w 10276"/>
                  <a:gd name="T138" fmla="+- 0 9295 815"/>
                  <a:gd name="T139" fmla="*/ 9295 h 10276"/>
                  <a:gd name="T140" fmla="+- 0 7950 6153"/>
                  <a:gd name="T141" fmla="*/ T140 w 10276"/>
                  <a:gd name="T142" fmla="+- 0 9853 815"/>
                  <a:gd name="T143" fmla="*/ 9853 h 10276"/>
                  <a:gd name="T144" fmla="+- 0 8587 6153"/>
                  <a:gd name="T145" fmla="*/ T144 w 10276"/>
                  <a:gd name="T146" fmla="+- 0 10320 815"/>
                  <a:gd name="T147" fmla="*/ 10320 h 10276"/>
                  <a:gd name="T148" fmla="+- 0 9293 6153"/>
                  <a:gd name="T149" fmla="*/ T148 w 10276"/>
                  <a:gd name="T150" fmla="+- 0 10687 815"/>
                  <a:gd name="T151" fmla="*/ 10687 h 10276"/>
                  <a:gd name="T152" fmla="+- 0 10058 6153"/>
                  <a:gd name="T153" fmla="*/ T152 w 10276"/>
                  <a:gd name="T154" fmla="+- 0 10941 815"/>
                  <a:gd name="T155" fmla="*/ 10941 h 10276"/>
                  <a:gd name="T156" fmla="+- 0 10871 6153"/>
                  <a:gd name="T157" fmla="*/ T156 w 10276"/>
                  <a:gd name="T158" fmla="+- 0 11074 815"/>
                  <a:gd name="T159" fmla="*/ 11074 h 10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76" h="10276">
                    <a:moveTo>
                      <a:pt x="5139" y="10276"/>
                    </a:moveTo>
                    <a:lnTo>
                      <a:pt x="5559" y="10259"/>
                    </a:lnTo>
                    <a:lnTo>
                      <a:pt x="5971" y="10209"/>
                    </a:lnTo>
                    <a:lnTo>
                      <a:pt x="6372" y="10126"/>
                    </a:lnTo>
                    <a:lnTo>
                      <a:pt x="6761" y="10014"/>
                    </a:lnTo>
                    <a:lnTo>
                      <a:pt x="7137" y="9872"/>
                    </a:lnTo>
                    <a:lnTo>
                      <a:pt x="7498" y="9702"/>
                    </a:lnTo>
                    <a:lnTo>
                      <a:pt x="7843" y="9505"/>
                    </a:lnTo>
                    <a:lnTo>
                      <a:pt x="8171" y="9283"/>
                    </a:lnTo>
                    <a:lnTo>
                      <a:pt x="8481" y="9038"/>
                    </a:lnTo>
                    <a:lnTo>
                      <a:pt x="8770" y="8769"/>
                    </a:lnTo>
                    <a:lnTo>
                      <a:pt x="9038" y="8480"/>
                    </a:lnTo>
                    <a:lnTo>
                      <a:pt x="9284" y="8170"/>
                    </a:lnTo>
                    <a:lnTo>
                      <a:pt x="9506" y="7842"/>
                    </a:lnTo>
                    <a:lnTo>
                      <a:pt x="9702" y="7497"/>
                    </a:lnTo>
                    <a:lnTo>
                      <a:pt x="9872" y="7136"/>
                    </a:lnTo>
                    <a:lnTo>
                      <a:pt x="10014" y="6760"/>
                    </a:lnTo>
                    <a:lnTo>
                      <a:pt x="10127" y="6371"/>
                    </a:lnTo>
                    <a:lnTo>
                      <a:pt x="10209" y="5970"/>
                    </a:lnTo>
                    <a:lnTo>
                      <a:pt x="10260" y="5559"/>
                    </a:lnTo>
                    <a:lnTo>
                      <a:pt x="10277" y="5138"/>
                    </a:lnTo>
                    <a:lnTo>
                      <a:pt x="10260" y="4717"/>
                    </a:lnTo>
                    <a:lnTo>
                      <a:pt x="10209" y="4305"/>
                    </a:lnTo>
                    <a:lnTo>
                      <a:pt x="10127" y="3904"/>
                    </a:lnTo>
                    <a:lnTo>
                      <a:pt x="10014" y="3515"/>
                    </a:lnTo>
                    <a:lnTo>
                      <a:pt x="9872" y="3140"/>
                    </a:lnTo>
                    <a:lnTo>
                      <a:pt x="9702" y="2778"/>
                    </a:lnTo>
                    <a:lnTo>
                      <a:pt x="9506" y="2433"/>
                    </a:lnTo>
                    <a:lnTo>
                      <a:pt x="9284" y="2105"/>
                    </a:lnTo>
                    <a:lnTo>
                      <a:pt x="9038" y="1796"/>
                    </a:lnTo>
                    <a:lnTo>
                      <a:pt x="8770" y="1506"/>
                    </a:lnTo>
                    <a:lnTo>
                      <a:pt x="8481" y="1238"/>
                    </a:lnTo>
                    <a:lnTo>
                      <a:pt x="8171" y="992"/>
                    </a:lnTo>
                    <a:lnTo>
                      <a:pt x="7843" y="770"/>
                    </a:lnTo>
                    <a:lnTo>
                      <a:pt x="7498" y="574"/>
                    </a:lnTo>
                    <a:lnTo>
                      <a:pt x="7137" y="404"/>
                    </a:lnTo>
                    <a:lnTo>
                      <a:pt x="6761" y="262"/>
                    </a:lnTo>
                    <a:lnTo>
                      <a:pt x="6372" y="149"/>
                    </a:lnTo>
                    <a:lnTo>
                      <a:pt x="5971" y="67"/>
                    </a:lnTo>
                    <a:lnTo>
                      <a:pt x="5559" y="17"/>
                    </a:lnTo>
                    <a:lnTo>
                      <a:pt x="5139" y="0"/>
                    </a:lnTo>
                    <a:lnTo>
                      <a:pt x="4718" y="17"/>
                    </a:lnTo>
                    <a:lnTo>
                      <a:pt x="4306" y="67"/>
                    </a:lnTo>
                    <a:lnTo>
                      <a:pt x="3905" y="149"/>
                    </a:lnTo>
                    <a:lnTo>
                      <a:pt x="3516" y="262"/>
                    </a:lnTo>
                    <a:lnTo>
                      <a:pt x="3140" y="404"/>
                    </a:lnTo>
                    <a:lnTo>
                      <a:pt x="2779" y="574"/>
                    </a:lnTo>
                    <a:lnTo>
                      <a:pt x="2434" y="770"/>
                    </a:lnTo>
                    <a:lnTo>
                      <a:pt x="2106" y="992"/>
                    </a:lnTo>
                    <a:lnTo>
                      <a:pt x="1797" y="1238"/>
                    </a:lnTo>
                    <a:lnTo>
                      <a:pt x="1507" y="1506"/>
                    </a:lnTo>
                    <a:lnTo>
                      <a:pt x="1239" y="1796"/>
                    </a:lnTo>
                    <a:lnTo>
                      <a:pt x="993" y="2105"/>
                    </a:lnTo>
                    <a:lnTo>
                      <a:pt x="771" y="2433"/>
                    </a:lnTo>
                    <a:lnTo>
                      <a:pt x="575" y="2778"/>
                    </a:lnTo>
                    <a:lnTo>
                      <a:pt x="405" y="3140"/>
                    </a:lnTo>
                    <a:lnTo>
                      <a:pt x="263" y="3515"/>
                    </a:lnTo>
                    <a:lnTo>
                      <a:pt x="150" y="3904"/>
                    </a:lnTo>
                    <a:lnTo>
                      <a:pt x="68" y="4305"/>
                    </a:lnTo>
                    <a:lnTo>
                      <a:pt x="17" y="4717"/>
                    </a:lnTo>
                    <a:lnTo>
                      <a:pt x="0" y="5138"/>
                    </a:lnTo>
                    <a:lnTo>
                      <a:pt x="17" y="5559"/>
                    </a:lnTo>
                    <a:lnTo>
                      <a:pt x="68" y="5970"/>
                    </a:lnTo>
                    <a:lnTo>
                      <a:pt x="150" y="6371"/>
                    </a:lnTo>
                    <a:lnTo>
                      <a:pt x="263" y="6760"/>
                    </a:lnTo>
                    <a:lnTo>
                      <a:pt x="405" y="7136"/>
                    </a:lnTo>
                    <a:lnTo>
                      <a:pt x="575" y="7497"/>
                    </a:lnTo>
                    <a:lnTo>
                      <a:pt x="771" y="7842"/>
                    </a:lnTo>
                    <a:lnTo>
                      <a:pt x="993" y="8170"/>
                    </a:lnTo>
                    <a:lnTo>
                      <a:pt x="1239" y="8480"/>
                    </a:lnTo>
                    <a:lnTo>
                      <a:pt x="1507" y="8769"/>
                    </a:lnTo>
                    <a:lnTo>
                      <a:pt x="1797" y="9038"/>
                    </a:lnTo>
                    <a:lnTo>
                      <a:pt x="2106" y="9283"/>
                    </a:lnTo>
                    <a:lnTo>
                      <a:pt x="2434" y="9505"/>
                    </a:lnTo>
                    <a:lnTo>
                      <a:pt x="2779" y="9702"/>
                    </a:lnTo>
                    <a:lnTo>
                      <a:pt x="3140" y="9872"/>
                    </a:lnTo>
                    <a:lnTo>
                      <a:pt x="3516" y="10014"/>
                    </a:lnTo>
                    <a:lnTo>
                      <a:pt x="3905" y="10126"/>
                    </a:lnTo>
                    <a:lnTo>
                      <a:pt x="4306" y="10209"/>
                    </a:lnTo>
                    <a:lnTo>
                      <a:pt x="4718" y="10259"/>
                    </a:lnTo>
                    <a:lnTo>
                      <a:pt x="5139" y="10276"/>
                    </a:lnTo>
                    <a:close/>
                  </a:path>
                </a:pathLst>
              </a:custGeom>
              <a:noFill/>
              <a:ln w="8458">
                <a:solidFill>
                  <a:srgbClr val="FD8452"/>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AU"/>
              </a:p>
            </p:txBody>
          </p:sp>
        </p:grpSp>
      </p:grpSp>
      <p:sp>
        <p:nvSpPr>
          <p:cNvPr id="2" name="Rectangle 1"/>
          <p:cNvSpPr/>
          <p:nvPr/>
        </p:nvSpPr>
        <p:spPr>
          <a:xfrm>
            <a:off x="0" y="15742"/>
            <a:ext cx="6016978" cy="6432530"/>
          </a:xfrm>
          <a:prstGeom prst="rect">
            <a:avLst/>
          </a:prstGeom>
        </p:spPr>
        <p:txBody>
          <a:bodyPr wrap="square">
            <a:spAutoFit/>
          </a:bodyPr>
          <a:lstStyle/>
          <a:p>
            <a:r>
              <a:rPr lang="en-AU" sz="3600" b="1" dirty="0">
                <a:solidFill>
                  <a:srgbClr val="FF9900"/>
                </a:solidFill>
              </a:rPr>
              <a:t>There can be a tendency for students with ASD to:</a:t>
            </a:r>
          </a:p>
          <a:p>
            <a:endParaRPr lang="en-AU" sz="3600" dirty="0" smtClean="0"/>
          </a:p>
          <a:p>
            <a:pPr marL="571500" indent="-571500">
              <a:buFont typeface="Arial" panose="020B0604020202020204" pitchFamily="34" charset="0"/>
              <a:buChar char="•"/>
            </a:pPr>
            <a:r>
              <a:rPr lang="en-AU" sz="2800" dirty="0" smtClean="0"/>
              <a:t>be reluctant to seek additional support for their studies</a:t>
            </a:r>
          </a:p>
          <a:p>
            <a:pPr marL="571500" indent="-571500">
              <a:buFont typeface="Arial" panose="020B0604020202020204" pitchFamily="34" charset="0"/>
              <a:buChar char="•"/>
            </a:pPr>
            <a:endParaRPr lang="en-AU" sz="2800" dirty="0" smtClean="0"/>
          </a:p>
          <a:p>
            <a:pPr marL="571500" indent="-571500">
              <a:buFont typeface="Arial" panose="020B0604020202020204" pitchFamily="34" charset="0"/>
              <a:buChar char="•"/>
            </a:pPr>
            <a:r>
              <a:rPr lang="en-AU" sz="2800" dirty="0" smtClean="0"/>
              <a:t>have difficulties articulating their needs</a:t>
            </a:r>
          </a:p>
          <a:p>
            <a:pPr marL="571500" indent="-571500">
              <a:buFont typeface="Arial" panose="020B0604020202020204" pitchFamily="34" charset="0"/>
              <a:buChar char="•"/>
            </a:pPr>
            <a:endParaRPr lang="en-AU" sz="2800" dirty="0" smtClean="0"/>
          </a:p>
          <a:p>
            <a:pPr marL="571500" indent="-571500">
              <a:buFont typeface="Arial" panose="020B0604020202020204" pitchFamily="34" charset="0"/>
              <a:buChar char="•"/>
            </a:pPr>
            <a:r>
              <a:rPr lang="en-AU" sz="2800" dirty="0" smtClean="0"/>
              <a:t>decline initial offers of support</a:t>
            </a:r>
          </a:p>
          <a:p>
            <a:r>
              <a:rPr lang="en-AU" dirty="0" smtClean="0">
                <a:solidFill>
                  <a:prstClr val="black"/>
                </a:solidFill>
              </a:rPr>
              <a:t>	</a:t>
            </a:r>
          </a:p>
          <a:p>
            <a:r>
              <a:rPr lang="en-AU" dirty="0">
                <a:solidFill>
                  <a:prstClr val="black"/>
                </a:solidFill>
              </a:rPr>
              <a:t>	</a:t>
            </a:r>
            <a:r>
              <a:rPr lang="en-AU" dirty="0" smtClean="0">
                <a:solidFill>
                  <a:prstClr val="black"/>
                </a:solidFill>
              </a:rPr>
              <a:t>Fleischer</a:t>
            </a:r>
            <a:r>
              <a:rPr lang="en-AU" dirty="0">
                <a:solidFill>
                  <a:prstClr val="black"/>
                </a:solidFill>
              </a:rPr>
              <a:t>, </a:t>
            </a:r>
            <a:r>
              <a:rPr lang="en-AU" dirty="0" smtClean="0">
                <a:solidFill>
                  <a:prstClr val="black"/>
                </a:solidFill>
              </a:rPr>
              <a:t>2011; Macleod &amp; Green 2009</a:t>
            </a:r>
            <a:endParaRPr lang="en-AU" sz="3600" dirty="0"/>
          </a:p>
          <a:p>
            <a:endParaRPr lang="en-AU" sz="3600" dirty="0"/>
          </a:p>
          <a:p>
            <a:endParaRPr lang="en-AU" sz="3600" dirty="0"/>
          </a:p>
        </p:txBody>
      </p:sp>
      <p:sp>
        <p:nvSpPr>
          <p:cNvPr id="3" name="Slide Number Placeholder 2"/>
          <p:cNvSpPr>
            <a:spLocks noGrp="1"/>
          </p:cNvSpPr>
          <p:nvPr>
            <p:ph type="sldNum" sz="quarter" idx="12"/>
          </p:nvPr>
        </p:nvSpPr>
        <p:spPr/>
        <p:txBody>
          <a:bodyPr/>
          <a:lstStyle/>
          <a:p>
            <a:fld id="{F04CF086-2034-453A-A887-65B0A01F2577}" type="slidenum">
              <a:rPr lang="en-AU" smtClean="0"/>
              <a:t>6</a:t>
            </a:fld>
            <a:endParaRPr lang="en-AU"/>
          </a:p>
        </p:txBody>
      </p:sp>
    </p:spTree>
    <p:extLst>
      <p:ext uri="{BB962C8B-B14F-4D97-AF65-F5344CB8AC3E}">
        <p14:creationId xmlns:p14="http://schemas.microsoft.com/office/powerpoint/2010/main" val="2010264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6" y="504967"/>
            <a:ext cx="4296728" cy="4595420"/>
          </a:xfrm>
          <a:prstGeom prst="rect">
            <a:avLst/>
          </a:prstGeom>
        </p:spPr>
      </p:pic>
      <p:sp>
        <p:nvSpPr>
          <p:cNvPr id="2" name="Rectangle 1"/>
          <p:cNvSpPr/>
          <p:nvPr/>
        </p:nvSpPr>
        <p:spPr>
          <a:xfrm>
            <a:off x="5030337" y="391692"/>
            <a:ext cx="6865285" cy="5570756"/>
          </a:xfrm>
          <a:prstGeom prst="rect">
            <a:avLst/>
          </a:prstGeom>
        </p:spPr>
        <p:txBody>
          <a:bodyPr wrap="square">
            <a:spAutoFit/>
          </a:bodyPr>
          <a:lstStyle/>
          <a:p>
            <a:r>
              <a:rPr lang="en-AU" sz="3200" b="1" dirty="0" smtClean="0">
                <a:solidFill>
                  <a:srgbClr val="FF9900"/>
                </a:solidFill>
                <a:latin typeface="Lucida Handwriting" panose="03010101010101010101" pitchFamily="66" charset="0"/>
                <a:ea typeface="FangSong" panose="02010609060101010101" pitchFamily="49" charset="-122"/>
              </a:rPr>
              <a:t>“B</a:t>
            </a:r>
            <a:r>
              <a:rPr lang="en-AU" sz="4000" b="1" dirty="0" smtClean="0">
                <a:solidFill>
                  <a:srgbClr val="FF9900"/>
                </a:solidFill>
                <a:latin typeface="Lucida Handwriting" panose="03010101010101010101" pitchFamily="66" charset="0"/>
                <a:ea typeface="FangSong" panose="02010609060101010101" pitchFamily="49" charset="-122"/>
              </a:rPr>
              <a:t>y the time a student is struggling, damage has often already been done in terms of academic development, mental health and general wellbeing” </a:t>
            </a:r>
          </a:p>
          <a:p>
            <a:r>
              <a:rPr lang="en-AU" dirty="0" smtClean="0"/>
              <a:t>		</a:t>
            </a:r>
          </a:p>
          <a:p>
            <a:r>
              <a:rPr lang="en-AU" dirty="0"/>
              <a:t>	</a:t>
            </a:r>
            <a:r>
              <a:rPr lang="en-AU" dirty="0" smtClean="0"/>
              <a:t>			MacLeod &amp; Green, 2009</a:t>
            </a:r>
          </a:p>
        </p:txBody>
      </p:sp>
      <p:sp>
        <p:nvSpPr>
          <p:cNvPr id="3" name="Slide Number Placeholder 2"/>
          <p:cNvSpPr>
            <a:spLocks noGrp="1"/>
          </p:cNvSpPr>
          <p:nvPr>
            <p:ph type="sldNum" sz="quarter" idx="12"/>
          </p:nvPr>
        </p:nvSpPr>
        <p:spPr/>
        <p:txBody>
          <a:bodyPr/>
          <a:lstStyle/>
          <a:p>
            <a:fld id="{F04CF086-2034-453A-A887-65B0A01F2577}" type="slidenum">
              <a:rPr lang="en-AU" smtClean="0"/>
              <a:t>7</a:t>
            </a:fld>
            <a:endParaRPr lang="en-AU"/>
          </a:p>
        </p:txBody>
      </p:sp>
    </p:spTree>
    <p:extLst>
      <p:ext uri="{BB962C8B-B14F-4D97-AF65-F5344CB8AC3E}">
        <p14:creationId xmlns:p14="http://schemas.microsoft.com/office/powerpoint/2010/main" val="921409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828"/>
            <a:ext cx="10515600" cy="1018198"/>
          </a:xfrm>
        </p:spPr>
        <p:txBody>
          <a:bodyPr>
            <a:normAutofit/>
          </a:bodyPr>
          <a:lstStyle/>
          <a:p>
            <a:r>
              <a:rPr lang="en-AU" sz="3600" b="1" dirty="0">
                <a:solidFill>
                  <a:srgbClr val="FF9900"/>
                </a:solidFill>
                <a:latin typeface="+mn-lt"/>
                <a:ea typeface="+mn-ea"/>
                <a:cs typeface="+mn-cs"/>
              </a:rPr>
              <a:t>But we know …..</a:t>
            </a:r>
          </a:p>
        </p:txBody>
      </p:sp>
      <p:sp>
        <p:nvSpPr>
          <p:cNvPr id="3" name="Content Placeholder 2"/>
          <p:cNvSpPr>
            <a:spLocks noGrp="1"/>
          </p:cNvSpPr>
          <p:nvPr>
            <p:ph idx="1"/>
          </p:nvPr>
        </p:nvSpPr>
        <p:spPr>
          <a:xfrm>
            <a:off x="838200" y="882391"/>
            <a:ext cx="11353800" cy="4931670"/>
          </a:xfrm>
        </p:spPr>
        <p:txBody>
          <a:bodyPr>
            <a:normAutofit fontScale="77500" lnSpcReduction="20000"/>
          </a:bodyPr>
          <a:lstStyle/>
          <a:p>
            <a:r>
              <a:rPr lang="en-AU" sz="3000" dirty="0" smtClean="0"/>
              <a:t>When students are given appropriate and timely support they are more likely to succeed in their studies</a:t>
            </a:r>
          </a:p>
          <a:p>
            <a:endParaRPr lang="en-AU" sz="3000" dirty="0" smtClean="0"/>
          </a:p>
          <a:p>
            <a:r>
              <a:rPr lang="en-AU" sz="3000" dirty="0" smtClean="0"/>
              <a:t>Many individuals, support staff and teaching staff have developed effective strategies</a:t>
            </a:r>
          </a:p>
          <a:p>
            <a:endParaRPr lang="en-AU" dirty="0" smtClean="0"/>
          </a:p>
          <a:p>
            <a:pPr marL="0" indent="0">
              <a:buNone/>
            </a:pPr>
            <a:r>
              <a:rPr lang="en-AU" sz="3900" b="1" dirty="0" smtClean="0">
                <a:solidFill>
                  <a:srgbClr val="FF9900"/>
                </a:solidFill>
              </a:rPr>
              <a:t>AND</a:t>
            </a:r>
          </a:p>
          <a:p>
            <a:pPr marL="0" indent="0">
              <a:buNone/>
            </a:pPr>
            <a:endParaRPr lang="en-AU" sz="3600" b="1" dirty="0" smtClean="0">
              <a:solidFill>
                <a:srgbClr val="FF9900"/>
              </a:solidFill>
            </a:endParaRPr>
          </a:p>
          <a:p>
            <a:pPr>
              <a:lnSpc>
                <a:spcPct val="100000"/>
              </a:lnSpc>
              <a:spcBef>
                <a:spcPts val="0"/>
              </a:spcBef>
            </a:pPr>
            <a:r>
              <a:rPr lang="en-AU" sz="3000" dirty="0" smtClean="0"/>
              <a:t>We wanted to capture and share some  </a:t>
            </a:r>
          </a:p>
          <a:p>
            <a:pPr marL="0" indent="0">
              <a:lnSpc>
                <a:spcPct val="100000"/>
              </a:lnSpc>
              <a:spcBef>
                <a:spcPts val="0"/>
              </a:spcBef>
              <a:buNone/>
            </a:pPr>
            <a:r>
              <a:rPr lang="en-AU" sz="3000" dirty="0" smtClean="0"/>
              <a:t>   of what works well </a:t>
            </a:r>
          </a:p>
          <a:p>
            <a:pPr marL="0" indent="0">
              <a:lnSpc>
                <a:spcPct val="100000"/>
              </a:lnSpc>
              <a:spcBef>
                <a:spcPts val="0"/>
              </a:spcBef>
              <a:buNone/>
            </a:pPr>
            <a:endParaRPr lang="en-AU" sz="3000" dirty="0" smtClean="0"/>
          </a:p>
          <a:p>
            <a:pPr>
              <a:lnSpc>
                <a:spcPct val="100000"/>
              </a:lnSpc>
              <a:spcBef>
                <a:spcPts val="0"/>
              </a:spcBef>
            </a:pPr>
            <a:r>
              <a:rPr lang="en-AU" sz="3000" dirty="0" smtClean="0"/>
              <a:t>Assist students develop good strategies and </a:t>
            </a:r>
          </a:p>
          <a:p>
            <a:pPr marL="0" indent="0">
              <a:lnSpc>
                <a:spcPct val="100000"/>
              </a:lnSpc>
              <a:spcBef>
                <a:spcPts val="0"/>
              </a:spcBef>
              <a:buNone/>
            </a:pPr>
            <a:r>
              <a:rPr lang="en-AU" sz="3000" dirty="0" smtClean="0"/>
              <a:t>   identify when to seek additional</a:t>
            </a:r>
          </a:p>
          <a:p>
            <a:pPr marL="0" indent="0">
              <a:lnSpc>
                <a:spcPct val="100000"/>
              </a:lnSpc>
              <a:spcBef>
                <a:spcPts val="0"/>
              </a:spcBef>
              <a:buNone/>
            </a:pPr>
            <a:r>
              <a:rPr lang="en-AU" sz="3000" dirty="0" smtClean="0"/>
              <a:t>   assistance</a:t>
            </a:r>
            <a:endParaRPr lang="en-AU" sz="3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 b="18885"/>
          <a:stretch/>
        </p:blipFill>
        <p:spPr>
          <a:xfrm>
            <a:off x="7236451" y="2549183"/>
            <a:ext cx="4955550" cy="2960077"/>
          </a:xfrm>
          <a:prstGeom prst="rect">
            <a:avLst/>
          </a:prstGeom>
        </p:spPr>
      </p:pic>
      <p:sp>
        <p:nvSpPr>
          <p:cNvPr id="5" name="Slide Number Placeholder 4"/>
          <p:cNvSpPr>
            <a:spLocks noGrp="1"/>
          </p:cNvSpPr>
          <p:nvPr>
            <p:ph type="sldNum" sz="quarter" idx="12"/>
          </p:nvPr>
        </p:nvSpPr>
        <p:spPr/>
        <p:txBody>
          <a:bodyPr/>
          <a:lstStyle/>
          <a:p>
            <a:fld id="{F04CF086-2034-453A-A887-65B0A01F2577}" type="slidenum">
              <a:rPr lang="en-AU" smtClean="0"/>
              <a:t>8</a:t>
            </a:fld>
            <a:endParaRPr lang="en-AU"/>
          </a:p>
        </p:txBody>
      </p:sp>
    </p:spTree>
    <p:extLst>
      <p:ext uri="{BB962C8B-B14F-4D97-AF65-F5344CB8AC3E}">
        <p14:creationId xmlns:p14="http://schemas.microsoft.com/office/powerpoint/2010/main" val="4015208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
            <a:ext cx="10515600" cy="1302068"/>
          </a:xfrm>
        </p:spPr>
        <p:txBody>
          <a:bodyPr>
            <a:normAutofit/>
          </a:bodyPr>
          <a:lstStyle/>
          <a:p>
            <a:r>
              <a:rPr lang="en-AU" sz="3600" b="1" dirty="0" smtClean="0">
                <a:solidFill>
                  <a:srgbClr val="FF9900"/>
                </a:solidFill>
                <a:latin typeface="+mn-lt"/>
              </a:rPr>
              <a:t>NDCO Special Project Funding</a:t>
            </a:r>
            <a:endParaRPr lang="en-AU" sz="3600" b="1" dirty="0">
              <a:solidFill>
                <a:srgbClr val="FF9900"/>
              </a:solidFill>
              <a:latin typeface="+mn-lt"/>
            </a:endParaRPr>
          </a:p>
        </p:txBody>
      </p:sp>
      <p:sp>
        <p:nvSpPr>
          <p:cNvPr id="3" name="Content Placeholder 2"/>
          <p:cNvSpPr>
            <a:spLocks noGrp="1"/>
          </p:cNvSpPr>
          <p:nvPr>
            <p:ph idx="1"/>
          </p:nvPr>
        </p:nvSpPr>
        <p:spPr>
          <a:xfrm>
            <a:off x="838200" y="1433097"/>
            <a:ext cx="11271738" cy="4281904"/>
          </a:xfrm>
        </p:spPr>
        <p:txBody>
          <a:bodyPr>
            <a:normAutofit fontScale="85000" lnSpcReduction="20000"/>
          </a:bodyPr>
          <a:lstStyle/>
          <a:p>
            <a:r>
              <a:rPr lang="en-AU" sz="2600" dirty="0" smtClean="0"/>
              <a:t>Established an Advisory Committee from around Australia to inform the project</a:t>
            </a:r>
          </a:p>
          <a:p>
            <a:r>
              <a:rPr lang="en-AU" sz="2600" dirty="0" smtClean="0"/>
              <a:t>Gained feedback from a number of individuals with ASD </a:t>
            </a:r>
          </a:p>
          <a:p>
            <a:r>
              <a:rPr lang="en-AU" sz="2600" dirty="0" smtClean="0"/>
              <a:t>We thank them for generously sharing their expertise and helping make the project a reality</a:t>
            </a:r>
          </a:p>
          <a:p>
            <a:endParaRPr lang="en-AU" dirty="0" smtClean="0"/>
          </a:p>
          <a:p>
            <a:pPr lvl="1"/>
            <a:r>
              <a:rPr lang="en-AU" sz="2600" dirty="0"/>
              <a:t>Mary </a:t>
            </a:r>
            <a:r>
              <a:rPr lang="en-AU" sz="2600" dirty="0" smtClean="0"/>
              <a:t>Brake  - Autism Consultant with the Tasmanian Department of Education </a:t>
            </a:r>
            <a:endParaRPr lang="en-AU" sz="2600" dirty="0"/>
          </a:p>
          <a:p>
            <a:pPr lvl="1"/>
            <a:r>
              <a:rPr lang="en-AU" sz="2600" dirty="0" smtClean="0"/>
              <a:t>Shaun Corcoran –Disability </a:t>
            </a:r>
            <a:r>
              <a:rPr lang="en-AU" sz="2600" dirty="0"/>
              <a:t>Liaison </a:t>
            </a:r>
            <a:r>
              <a:rPr lang="en-AU" sz="2600" dirty="0" smtClean="0"/>
              <a:t>Coordinator in Victorian TAFE</a:t>
            </a:r>
          </a:p>
          <a:p>
            <a:pPr lvl="1"/>
            <a:r>
              <a:rPr lang="en-AU" sz="2600" dirty="0" smtClean="0"/>
              <a:t>Marita </a:t>
            </a:r>
            <a:r>
              <a:rPr lang="en-AU" sz="2600" dirty="0" err="1" smtClean="0"/>
              <a:t>Falkmer</a:t>
            </a:r>
            <a:r>
              <a:rPr lang="en-AU" sz="2600" dirty="0" smtClean="0"/>
              <a:t> - Postdoctoral </a:t>
            </a:r>
            <a:r>
              <a:rPr lang="en-AU" sz="2600" dirty="0"/>
              <a:t>Fellow </a:t>
            </a:r>
            <a:r>
              <a:rPr lang="en-AU" sz="2600" dirty="0" smtClean="0"/>
              <a:t>with the Autism CRC </a:t>
            </a:r>
            <a:endParaRPr lang="en-AU" sz="2600" dirty="0"/>
          </a:p>
          <a:p>
            <a:pPr lvl="1"/>
            <a:r>
              <a:rPr lang="en-AU" sz="2600" dirty="0"/>
              <a:t>Sue </a:t>
            </a:r>
            <a:r>
              <a:rPr lang="en-AU" sz="2600" dirty="0" smtClean="0"/>
              <a:t>Hancock -  Disability Advisor with ANU</a:t>
            </a:r>
          </a:p>
          <a:p>
            <a:pPr lvl="1"/>
            <a:r>
              <a:rPr lang="en-AU" sz="2600" dirty="0" smtClean="0"/>
              <a:t>Julie Harrison - Disability </a:t>
            </a:r>
            <a:r>
              <a:rPr lang="en-AU" sz="2600" dirty="0"/>
              <a:t>Services Centre </a:t>
            </a:r>
            <a:r>
              <a:rPr lang="en-AU" sz="2600" dirty="0" smtClean="0"/>
              <a:t>Manager with ANU</a:t>
            </a:r>
            <a:endParaRPr lang="en-AU" sz="2600" dirty="0"/>
          </a:p>
          <a:p>
            <a:pPr lvl="1"/>
            <a:r>
              <a:rPr lang="en-AU" sz="2600" dirty="0" smtClean="0"/>
              <a:t>Colleen Hooper - National </a:t>
            </a:r>
            <a:r>
              <a:rPr lang="en-AU" sz="2600" dirty="0"/>
              <a:t>Disability Coordination Officer </a:t>
            </a:r>
            <a:r>
              <a:rPr lang="en-AU" sz="2600" dirty="0" smtClean="0"/>
              <a:t>in Southern Tasmania</a:t>
            </a:r>
            <a:endParaRPr lang="en-AU" sz="2600" dirty="0"/>
          </a:p>
          <a:p>
            <a:pPr lvl="1"/>
            <a:r>
              <a:rPr lang="en-AU" sz="2600" dirty="0" err="1"/>
              <a:t>Berinda</a:t>
            </a:r>
            <a:r>
              <a:rPr lang="en-AU" sz="2600" dirty="0"/>
              <a:t> </a:t>
            </a:r>
            <a:r>
              <a:rPr lang="en-AU" sz="2600" dirty="0" smtClean="0"/>
              <a:t>Karp -  </a:t>
            </a:r>
            <a:r>
              <a:rPr lang="en-AU" sz="2600" dirty="0"/>
              <a:t>Teacher /Consultant for Students with Disability </a:t>
            </a:r>
            <a:r>
              <a:rPr lang="en-AU" sz="2600" dirty="0" smtClean="0"/>
              <a:t>in NSW TAFE </a:t>
            </a:r>
            <a:endParaRPr lang="en-AU" sz="2600" dirty="0"/>
          </a:p>
          <a:p>
            <a:pPr lvl="1"/>
            <a:r>
              <a:rPr lang="en-AU" sz="2600" dirty="0" smtClean="0"/>
              <a:t>Amanda </a:t>
            </a:r>
            <a:r>
              <a:rPr lang="en-AU" sz="2600" dirty="0" err="1" smtClean="0"/>
              <a:t>Richdale</a:t>
            </a:r>
            <a:r>
              <a:rPr lang="en-AU" sz="2600" dirty="0" smtClean="0"/>
              <a:t> - Principal Research Fellow </a:t>
            </a:r>
            <a:r>
              <a:rPr lang="en-AU" sz="2600" dirty="0"/>
              <a:t>at the Olga </a:t>
            </a:r>
            <a:r>
              <a:rPr lang="en-AU" sz="2600" dirty="0" err="1"/>
              <a:t>Tennison</a:t>
            </a:r>
            <a:r>
              <a:rPr lang="en-AU" sz="2600" dirty="0"/>
              <a:t> Autism Research Centre, La Trobe University. </a:t>
            </a:r>
            <a:endParaRPr lang="en-AU" sz="2600" dirty="0" smtClean="0"/>
          </a:p>
        </p:txBody>
      </p:sp>
      <p:grpSp>
        <p:nvGrpSpPr>
          <p:cNvPr id="4" name="Group 3"/>
          <p:cNvGrpSpPr>
            <a:grpSpLocks/>
          </p:cNvGrpSpPr>
          <p:nvPr/>
        </p:nvGrpSpPr>
        <p:grpSpPr bwMode="auto">
          <a:xfrm>
            <a:off x="7274755" y="234316"/>
            <a:ext cx="3634154" cy="939958"/>
            <a:chOff x="6782" y="-1706"/>
            <a:chExt cx="3243" cy="873"/>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 y="-1614"/>
              <a:ext cx="3243" cy="7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7406" y="-1664"/>
              <a:ext cx="196" cy="56"/>
              <a:chOff x="7406" y="-1664"/>
              <a:chExt cx="196" cy="56"/>
            </a:xfrm>
          </p:grpSpPr>
          <p:sp>
            <p:nvSpPr>
              <p:cNvPr id="9" name="Freeform 8"/>
              <p:cNvSpPr>
                <a:spLocks/>
              </p:cNvSpPr>
              <p:nvPr/>
            </p:nvSpPr>
            <p:spPr bwMode="auto">
              <a:xfrm>
                <a:off x="7406" y="-1664"/>
                <a:ext cx="196" cy="56"/>
              </a:xfrm>
              <a:custGeom>
                <a:avLst/>
                <a:gdLst>
                  <a:gd name="T0" fmla="+- 0 7556 7406"/>
                  <a:gd name="T1" fmla="*/ T0 w 196"/>
                  <a:gd name="T2" fmla="+- 0 -1664 -1664"/>
                  <a:gd name="T3" fmla="*/ -1664 h 56"/>
                  <a:gd name="T4" fmla="+- 0 7479 7406"/>
                  <a:gd name="T5" fmla="*/ T4 w 196"/>
                  <a:gd name="T6" fmla="+- 0 -1660 -1664"/>
                  <a:gd name="T7" fmla="*/ -1660 h 56"/>
                  <a:gd name="T8" fmla="+- 0 7414 7406"/>
                  <a:gd name="T9" fmla="*/ T8 w 196"/>
                  <a:gd name="T10" fmla="+- 0 -1640 -1664"/>
                  <a:gd name="T11" fmla="*/ -1640 h 56"/>
                  <a:gd name="T12" fmla="+- 0 7406 7406"/>
                  <a:gd name="T13" fmla="*/ T12 w 196"/>
                  <a:gd name="T14" fmla="+- 0 -1630 -1664"/>
                  <a:gd name="T15" fmla="*/ -1630 h 56"/>
                  <a:gd name="T16" fmla="+- 0 7409 7406"/>
                  <a:gd name="T17" fmla="*/ T16 w 196"/>
                  <a:gd name="T18" fmla="+- 0 -1622 -1664"/>
                  <a:gd name="T19" fmla="*/ -1622 h 56"/>
                  <a:gd name="T20" fmla="+- 0 7419 7406"/>
                  <a:gd name="T21" fmla="*/ T20 w 196"/>
                  <a:gd name="T22" fmla="+- 0 -1615 -1664"/>
                  <a:gd name="T23" fmla="*/ -1615 h 56"/>
                  <a:gd name="T24" fmla="+- 0 7437 7406"/>
                  <a:gd name="T25" fmla="*/ T24 w 196"/>
                  <a:gd name="T26" fmla="+- 0 -1610 -1664"/>
                  <a:gd name="T27" fmla="*/ -1610 h 56"/>
                  <a:gd name="T28" fmla="+- 0 7462 7406"/>
                  <a:gd name="T29" fmla="*/ T28 w 196"/>
                  <a:gd name="T30" fmla="+- 0 -1608 -1664"/>
                  <a:gd name="T31" fmla="*/ -1608 h 56"/>
                  <a:gd name="T32" fmla="+- 0 7470 7406"/>
                  <a:gd name="T33" fmla="*/ T32 w 196"/>
                  <a:gd name="T34" fmla="+- 0 -1607 -1664"/>
                  <a:gd name="T35" fmla="*/ -1607 h 56"/>
                  <a:gd name="T36" fmla="+- 0 7493 7406"/>
                  <a:gd name="T37" fmla="*/ T36 w 196"/>
                  <a:gd name="T38" fmla="+- 0 -1608 -1664"/>
                  <a:gd name="T39" fmla="*/ -1608 h 56"/>
                  <a:gd name="T40" fmla="+- 0 7560 7406"/>
                  <a:gd name="T41" fmla="*/ T40 w 196"/>
                  <a:gd name="T42" fmla="+- 0 -1618 -1664"/>
                  <a:gd name="T43" fmla="*/ -1618 h 56"/>
                  <a:gd name="T44" fmla="+- 0 7602 7406"/>
                  <a:gd name="T45" fmla="*/ T44 w 196"/>
                  <a:gd name="T46" fmla="+- 0 -1649 -1664"/>
                  <a:gd name="T47" fmla="*/ -1649 h 56"/>
                  <a:gd name="T48" fmla="+- 0 7594 7406"/>
                  <a:gd name="T49" fmla="*/ T48 w 196"/>
                  <a:gd name="T50" fmla="+- 0 -1656 -1664"/>
                  <a:gd name="T51" fmla="*/ -1656 h 56"/>
                  <a:gd name="T52" fmla="+- 0 7578 7406"/>
                  <a:gd name="T53" fmla="*/ T52 w 196"/>
                  <a:gd name="T54" fmla="+- 0 -1661 -1664"/>
                  <a:gd name="T55" fmla="*/ -1661 h 56"/>
                  <a:gd name="T56" fmla="+- 0 7556 7406"/>
                  <a:gd name="T57" fmla="*/ T56 w 196"/>
                  <a:gd name="T58" fmla="+- 0 -1664 -1664"/>
                  <a:gd name="T59" fmla="*/ -1664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96" h="56">
                    <a:moveTo>
                      <a:pt x="150" y="0"/>
                    </a:moveTo>
                    <a:lnTo>
                      <a:pt x="73" y="4"/>
                    </a:lnTo>
                    <a:lnTo>
                      <a:pt x="8" y="24"/>
                    </a:lnTo>
                    <a:lnTo>
                      <a:pt x="0" y="34"/>
                    </a:lnTo>
                    <a:lnTo>
                      <a:pt x="3" y="42"/>
                    </a:lnTo>
                    <a:lnTo>
                      <a:pt x="13" y="49"/>
                    </a:lnTo>
                    <a:lnTo>
                      <a:pt x="31" y="54"/>
                    </a:lnTo>
                    <a:lnTo>
                      <a:pt x="56" y="56"/>
                    </a:lnTo>
                    <a:lnTo>
                      <a:pt x="64" y="57"/>
                    </a:lnTo>
                    <a:lnTo>
                      <a:pt x="87" y="56"/>
                    </a:lnTo>
                    <a:lnTo>
                      <a:pt x="154" y="46"/>
                    </a:lnTo>
                    <a:lnTo>
                      <a:pt x="196" y="15"/>
                    </a:lnTo>
                    <a:lnTo>
                      <a:pt x="188" y="8"/>
                    </a:lnTo>
                    <a:lnTo>
                      <a:pt x="172" y="3"/>
                    </a:lnTo>
                    <a:lnTo>
                      <a:pt x="150" y="0"/>
                    </a:lnTo>
                  </a:path>
                </a:pathLst>
              </a:custGeom>
              <a:solidFill>
                <a:srgbClr val="BF311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nvGrpSpPr>
            <p:cNvPr id="7" name="Group 6"/>
            <p:cNvGrpSpPr>
              <a:grpSpLocks/>
            </p:cNvGrpSpPr>
            <p:nvPr/>
          </p:nvGrpSpPr>
          <p:grpSpPr bwMode="auto">
            <a:xfrm>
              <a:off x="7669" y="-1706"/>
              <a:ext cx="130" cy="34"/>
              <a:chOff x="7669" y="-1706"/>
              <a:chExt cx="130" cy="34"/>
            </a:xfrm>
          </p:grpSpPr>
          <p:sp>
            <p:nvSpPr>
              <p:cNvPr id="8" name="Freeform 7"/>
              <p:cNvSpPr>
                <a:spLocks/>
              </p:cNvSpPr>
              <p:nvPr/>
            </p:nvSpPr>
            <p:spPr bwMode="auto">
              <a:xfrm>
                <a:off x="7669" y="-1706"/>
                <a:ext cx="130" cy="34"/>
              </a:xfrm>
              <a:custGeom>
                <a:avLst/>
                <a:gdLst>
                  <a:gd name="T0" fmla="+- 0 7775 7669"/>
                  <a:gd name="T1" fmla="*/ T0 w 130"/>
                  <a:gd name="T2" fmla="+- 0 -1706 -1706"/>
                  <a:gd name="T3" fmla="*/ -1706 h 34"/>
                  <a:gd name="T4" fmla="+- 0 7702 7669"/>
                  <a:gd name="T5" fmla="*/ T4 w 130"/>
                  <a:gd name="T6" fmla="+- 0 -1701 -1706"/>
                  <a:gd name="T7" fmla="*/ -1701 h 34"/>
                  <a:gd name="T8" fmla="+- 0 7669 7669"/>
                  <a:gd name="T9" fmla="*/ T8 w 130"/>
                  <a:gd name="T10" fmla="+- 0 -1683 -1706"/>
                  <a:gd name="T11" fmla="*/ -1683 h 34"/>
                  <a:gd name="T12" fmla="+- 0 7677 7669"/>
                  <a:gd name="T13" fmla="*/ T12 w 130"/>
                  <a:gd name="T14" fmla="+- 0 -1676 -1706"/>
                  <a:gd name="T15" fmla="*/ -1676 h 34"/>
                  <a:gd name="T16" fmla="+- 0 7698 7669"/>
                  <a:gd name="T17" fmla="*/ T16 w 130"/>
                  <a:gd name="T18" fmla="+- 0 -1672 -1706"/>
                  <a:gd name="T19" fmla="*/ -1672 h 34"/>
                  <a:gd name="T20" fmla="+- 0 7709 7669"/>
                  <a:gd name="T21" fmla="*/ T20 w 130"/>
                  <a:gd name="T22" fmla="+- 0 -1672 -1706"/>
                  <a:gd name="T23" fmla="*/ -1672 h 34"/>
                  <a:gd name="T24" fmla="+- 0 7732 7669"/>
                  <a:gd name="T25" fmla="*/ T24 w 130"/>
                  <a:gd name="T26" fmla="+- 0 -1673 -1706"/>
                  <a:gd name="T27" fmla="*/ -1673 h 34"/>
                  <a:gd name="T28" fmla="+- 0 7755 7669"/>
                  <a:gd name="T29" fmla="*/ T28 w 130"/>
                  <a:gd name="T30" fmla="+- 0 -1675 -1706"/>
                  <a:gd name="T31" fmla="*/ -1675 h 34"/>
                  <a:gd name="T32" fmla="+- 0 7775 7669"/>
                  <a:gd name="T33" fmla="*/ T32 w 130"/>
                  <a:gd name="T34" fmla="+- 0 -1680 -1706"/>
                  <a:gd name="T35" fmla="*/ -1680 h 34"/>
                  <a:gd name="T36" fmla="+- 0 7791 7669"/>
                  <a:gd name="T37" fmla="*/ T36 w 130"/>
                  <a:gd name="T38" fmla="+- 0 -1686 -1706"/>
                  <a:gd name="T39" fmla="*/ -1686 h 34"/>
                  <a:gd name="T40" fmla="+- 0 7799 7669"/>
                  <a:gd name="T41" fmla="*/ T40 w 130"/>
                  <a:gd name="T42" fmla="+- 0 -1695 -1706"/>
                  <a:gd name="T43" fmla="*/ -1695 h 34"/>
                  <a:gd name="T44" fmla="+- 0 7793 7669"/>
                  <a:gd name="T45" fmla="*/ T44 w 130"/>
                  <a:gd name="T46" fmla="+- 0 -1702 -1706"/>
                  <a:gd name="T47" fmla="*/ -1702 h 34"/>
                  <a:gd name="T48" fmla="+- 0 7775 7669"/>
                  <a:gd name="T49" fmla="*/ T48 w 130"/>
                  <a:gd name="T50" fmla="+- 0 -1706 -1706"/>
                  <a:gd name="T51" fmla="*/ -1706 h 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30" h="34">
                    <a:moveTo>
                      <a:pt x="106" y="0"/>
                    </a:moveTo>
                    <a:lnTo>
                      <a:pt x="33" y="5"/>
                    </a:lnTo>
                    <a:lnTo>
                      <a:pt x="0" y="23"/>
                    </a:lnTo>
                    <a:lnTo>
                      <a:pt x="8" y="30"/>
                    </a:lnTo>
                    <a:lnTo>
                      <a:pt x="29" y="34"/>
                    </a:lnTo>
                    <a:lnTo>
                      <a:pt x="40" y="34"/>
                    </a:lnTo>
                    <a:lnTo>
                      <a:pt x="63" y="33"/>
                    </a:lnTo>
                    <a:lnTo>
                      <a:pt x="86" y="31"/>
                    </a:lnTo>
                    <a:lnTo>
                      <a:pt x="106" y="26"/>
                    </a:lnTo>
                    <a:lnTo>
                      <a:pt x="122" y="20"/>
                    </a:lnTo>
                    <a:lnTo>
                      <a:pt x="130" y="11"/>
                    </a:lnTo>
                    <a:lnTo>
                      <a:pt x="124" y="4"/>
                    </a:lnTo>
                    <a:lnTo>
                      <a:pt x="106" y="0"/>
                    </a:lnTo>
                  </a:path>
                </a:pathLst>
              </a:custGeom>
              <a:solidFill>
                <a:srgbClr val="00559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grpSp>
      </p:grpSp>
      <p:sp>
        <p:nvSpPr>
          <p:cNvPr id="10" name="Slide Number Placeholder 9"/>
          <p:cNvSpPr>
            <a:spLocks noGrp="1"/>
          </p:cNvSpPr>
          <p:nvPr>
            <p:ph type="sldNum" sz="quarter" idx="12"/>
          </p:nvPr>
        </p:nvSpPr>
        <p:spPr/>
        <p:txBody>
          <a:bodyPr/>
          <a:lstStyle/>
          <a:p>
            <a:fld id="{F04CF086-2034-453A-A887-65B0A01F2577}" type="slidenum">
              <a:rPr lang="en-AU" smtClean="0"/>
              <a:t>9</a:t>
            </a:fld>
            <a:endParaRPr lang="en-AU"/>
          </a:p>
        </p:txBody>
      </p:sp>
    </p:spTree>
    <p:extLst>
      <p:ext uri="{BB962C8B-B14F-4D97-AF65-F5344CB8AC3E}">
        <p14:creationId xmlns:p14="http://schemas.microsoft.com/office/powerpoint/2010/main" val="2970629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8101</TotalTime>
  <Words>1860</Words>
  <Application>Microsoft Office PowerPoint</Application>
  <PresentationFormat>Widescreen</PresentationFormat>
  <Paragraphs>510</Paragraphs>
  <Slides>35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FangSong</vt:lpstr>
      <vt:lpstr>Arial</vt:lpstr>
      <vt:lpstr>Calibri</vt:lpstr>
      <vt:lpstr>Calibri Light</vt:lpstr>
      <vt:lpstr>Century Gothic</vt:lpstr>
      <vt:lpstr>Lucida Handwriting</vt:lpstr>
      <vt:lpstr>Times New Roman</vt:lpstr>
      <vt:lpstr>Office Theme</vt:lpstr>
      <vt:lpstr>Welcome to today’s webinar.   We will be with you shortly…..</vt:lpstr>
      <vt:lpstr>PowerPoint Presentation</vt:lpstr>
      <vt:lpstr>PowerPoint Presentation</vt:lpstr>
      <vt:lpstr>PowerPoint Presentation</vt:lpstr>
      <vt:lpstr>PowerPoint Presentation</vt:lpstr>
      <vt:lpstr>PowerPoint Presentation</vt:lpstr>
      <vt:lpstr>PowerPoint Presentation</vt:lpstr>
      <vt:lpstr>But we know …..</vt:lpstr>
      <vt:lpstr>NDCO Special Project Funding</vt:lpstr>
      <vt:lpstr>PowerPoint Presentation</vt:lpstr>
      <vt:lpstr>PowerPoint Presentation</vt:lpstr>
      <vt:lpstr>PowerPoint Presentation</vt:lpstr>
      <vt:lpstr>PowerPoint Presentation</vt:lpstr>
      <vt:lpstr>PowerPoint Presentation</vt:lpstr>
      <vt:lpstr>PowerPoint Presentation</vt:lpstr>
      <vt:lpstr>Campus Context</vt:lpstr>
      <vt:lpstr>Gillian’s story…</vt:lpstr>
      <vt:lpstr>PowerPoint Presentation</vt:lpstr>
      <vt:lpstr>Studying at University or TAFE</vt:lpstr>
      <vt:lpstr>PowerPoint Presentation</vt:lpstr>
      <vt:lpstr>PowerPoint Presentation</vt:lpstr>
      <vt:lpstr>PowerPoint Presentation</vt:lpstr>
      <vt:lpstr>PowerPoint Presentation</vt:lpstr>
      <vt:lpstr>Support Services</vt:lpstr>
      <vt:lpstr>Question &amp; Answer</vt:lpstr>
      <vt:lpstr>Find one or two ‘go to’ people on campus</vt:lpstr>
      <vt:lpstr>Communication Tips</vt:lpstr>
      <vt:lpstr>Rachel’s story…</vt:lpstr>
      <vt:lpstr>Managing stress and anxiety</vt:lpstr>
      <vt:lpstr>Find 2-3 techniques to manage stress and anxiety</vt:lpstr>
      <vt:lpstr>Information for Parents chapter (long version only)</vt:lpstr>
      <vt:lpstr>But - we acknowledge this resource is only part of the picture….</vt:lpstr>
      <vt:lpstr>Available at </vt:lpstr>
      <vt:lpstr>PowerPoint Presentation</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Hindle</dc:creator>
  <cp:lastModifiedBy>Jane Hawkeswood</cp:lastModifiedBy>
  <cp:revision>77</cp:revision>
  <dcterms:created xsi:type="dcterms:W3CDTF">2015-06-09T03:00:54Z</dcterms:created>
  <dcterms:modified xsi:type="dcterms:W3CDTF">2015-06-23T04:06:58Z</dcterms:modified>
</cp:coreProperties>
</file>