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400" r:id="rId4"/>
    <p:sldId id="503" r:id="rId5"/>
    <p:sldId id="504" r:id="rId6"/>
    <p:sldId id="487" r:id="rId7"/>
    <p:sldId id="488" r:id="rId8"/>
    <p:sldId id="489" r:id="rId9"/>
    <p:sldId id="490" r:id="rId10"/>
    <p:sldId id="515" r:id="rId11"/>
    <p:sldId id="506" r:id="rId12"/>
    <p:sldId id="507" r:id="rId13"/>
    <p:sldId id="508" r:id="rId14"/>
    <p:sldId id="509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469" r:id="rId24"/>
    <p:sldId id="497" r:id="rId25"/>
    <p:sldId id="514" r:id="rId26"/>
    <p:sldId id="501" r:id="rId27"/>
    <p:sldId id="502" r:id="rId28"/>
    <p:sldId id="456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4039">
          <p15:clr>
            <a:srgbClr val="A4A3A4"/>
          </p15:clr>
        </p15:guide>
        <p15:guide id="3" orient="horz" pos="4188">
          <p15:clr>
            <a:srgbClr val="A4A3A4"/>
          </p15:clr>
        </p15:guide>
        <p15:guide id="4" orient="horz" pos="1111">
          <p15:clr>
            <a:srgbClr val="A4A3A4"/>
          </p15:clr>
        </p15:guide>
        <p15:guide id="5" orient="horz" pos="1272">
          <p15:clr>
            <a:srgbClr val="A4A3A4"/>
          </p15:clr>
        </p15:guide>
        <p15:guide id="6" pos="446">
          <p15:clr>
            <a:srgbClr val="A4A3A4"/>
          </p15:clr>
        </p15:guide>
        <p15:guide id="7" pos="54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80" autoAdjust="0"/>
  </p:normalViewPr>
  <p:slideViewPr>
    <p:cSldViewPr snapToGrid="0" showGuides="1">
      <p:cViewPr varScale="1">
        <p:scale>
          <a:sx n="89" d="100"/>
          <a:sy n="89" d="100"/>
        </p:scale>
        <p:origin x="134" y="58"/>
      </p:cViewPr>
      <p:guideLst>
        <p:guide orient="horz" pos="288"/>
        <p:guide orient="horz" pos="4039"/>
        <p:guide orient="horz" pos="4188"/>
        <p:guide orient="horz" pos="1111"/>
        <p:guide orient="horz" pos="1272"/>
        <p:guide pos="446"/>
        <p:guide pos="54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970" y="5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B4837-3A04-495C-B4A2-67329A1871C9}" type="datetimeFigureOut">
              <a:rPr lang="en-AU" smtClean="0"/>
              <a:t>5/05/2015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E688D-C29F-4F3F-8495-BDD6ACB44FB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638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87DE8-B294-44BB-8F07-11B145CAA77E}" type="datetimeFigureOut">
              <a:rPr lang="en-AU" smtClean="0"/>
              <a:t>5/05/2015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F73A4-6212-4BFD-A853-CBBAEEAC91F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08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AF4FED-6A89-4A7B-8D1F-42D49A0E9C19}" type="slidenum">
              <a:rPr lang="en-AU" smtClean="0"/>
              <a:pPr eaLnBrk="1" hangingPunct="1"/>
              <a:t>4</a:t>
            </a:fld>
            <a:endParaRPr lang="en-AU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165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6D4E2-AE53-40E7-ABA3-952BB28FBDB7}" type="slidenum">
              <a:rPr lang="en-AU" smtClean="0"/>
              <a:pPr eaLnBrk="1" hangingPunct="1"/>
              <a:t>5</a:t>
            </a:fld>
            <a:endParaRPr lang="en-AU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65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59" y="9130"/>
            <a:ext cx="4649241" cy="6832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450001"/>
            <a:ext cx="2167132" cy="6187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79450" y="3026980"/>
            <a:ext cx="4820270" cy="17259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8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025" y="5190451"/>
            <a:ext cx="4820270" cy="553616"/>
          </a:xfr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Presenter’s Name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8025" y="5648326"/>
            <a:ext cx="4826000" cy="419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61950" indent="0">
              <a:buNone/>
              <a:defRPr sz="2000"/>
            </a:lvl2pPr>
            <a:lvl3pPr marL="628650" indent="0">
              <a:buNone/>
              <a:defRPr sz="2000"/>
            </a:lvl3pPr>
            <a:lvl4pPr marL="895350" indent="0">
              <a:buNone/>
              <a:defRPr sz="2000"/>
            </a:lvl4pPr>
            <a:lvl5pPr marL="1162050" indent="0">
              <a:buNone/>
              <a:defRPr sz="2000"/>
            </a:lvl5pPr>
          </a:lstStyle>
          <a:p>
            <a:pPr lvl="0"/>
            <a:r>
              <a:rPr lang="en-US" dirty="0" smtClean="0"/>
              <a:t>Presenter’s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107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5" y="1881513"/>
            <a:ext cx="7972426" cy="4536000"/>
          </a:xfrm>
        </p:spPr>
        <p:txBody>
          <a:bodyPr/>
          <a:lstStyle>
            <a:lvl1pPr marL="361950" indent="-361950">
              <a:buClr>
                <a:schemeClr val="accent3"/>
              </a:buClr>
              <a:defRPr/>
            </a:lvl1pPr>
            <a:lvl2pPr marL="628650" indent="-266700">
              <a:buClr>
                <a:schemeClr val="accent3"/>
              </a:buClr>
              <a:buFont typeface="Arial" pitchFamily="34" charset="0"/>
              <a:buChar char="‒"/>
              <a:defRPr/>
            </a:lvl2pPr>
            <a:lvl3pPr marL="895350" indent="-266700">
              <a:buClr>
                <a:schemeClr val="tx1"/>
              </a:buClr>
              <a:buFont typeface="Arial" pitchFamily="34" charset="0"/>
              <a:buChar char="•"/>
              <a:defRPr/>
            </a:lvl3pPr>
            <a:lvl4pPr marL="1162050" indent="-266700">
              <a:buClr>
                <a:schemeClr val="tx1"/>
              </a:buClr>
              <a:buFont typeface="Arial" pitchFamily="34" charset="0"/>
              <a:buChar char="•"/>
              <a:defRPr/>
            </a:lvl4pPr>
            <a:lvl5pPr marL="1438275" indent="-276225">
              <a:buClr>
                <a:schemeClr val="tx1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8026" y="409577"/>
            <a:ext cx="5818025" cy="112395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66585" y="6517646"/>
            <a:ext cx="4476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0CF75D3-6DAD-41DF-BD22-F450DC57CC07}" type="slidenum">
              <a:rPr lang="en-AU" sz="1100" smtClean="0">
                <a:solidFill>
                  <a:schemeClr val="bg2"/>
                </a:solidFill>
              </a:rPr>
              <a:t>‹#›</a:t>
            </a:fld>
            <a:endParaRPr lang="en-AU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4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026" y="409577"/>
            <a:ext cx="5818025" cy="11239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793273"/>
            <a:ext cx="7972426" cy="46588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80" y="457202"/>
            <a:ext cx="1636048" cy="6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46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8" r:id="rId2"/>
    <p:sldLayoutId id="214748367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spcAft>
          <a:spcPts val="600"/>
        </a:spcAft>
        <a:buNone/>
        <a:defRPr sz="3400" b="1" kern="1200" cap="none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450" y="3026981"/>
            <a:ext cx="4954996" cy="1709448"/>
          </a:xfrm>
        </p:spPr>
        <p:txBody>
          <a:bodyPr/>
          <a:lstStyle/>
          <a:p>
            <a:r>
              <a:rPr lang="en-AU" dirty="0" smtClean="0"/>
              <a:t>Accessibility &amp; the education experience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025" y="5155528"/>
            <a:ext cx="5823405" cy="492798"/>
          </a:xfrm>
        </p:spPr>
        <p:txBody>
          <a:bodyPr/>
          <a:lstStyle/>
          <a:p>
            <a:r>
              <a:rPr lang="en-AU" dirty="0" smtClean="0"/>
              <a:t>Dr Scott Hollier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ADCET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39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Audio demonstration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App accessibility on Android-based device using the TalkBack screen reader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67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ICT professionals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dirty="0" smtClean="0"/>
              <a:t>Web Content Accessibility Guidelines (WCAG) 2.0 is definitive standard, both as web standard and ISO (40500) </a:t>
            </a:r>
          </a:p>
          <a:p>
            <a:pPr eaLnBrk="1" hangingPunct="1"/>
            <a:r>
              <a:rPr lang="en-AU" dirty="0" smtClean="0"/>
              <a:t>Three compliance levels: A, AA, AAA</a:t>
            </a:r>
          </a:p>
          <a:p>
            <a:pPr eaLnBrk="1" hangingPunct="1"/>
            <a:r>
              <a:rPr lang="en-AU" dirty="0" smtClean="0"/>
              <a:t>Australian requirement by AHRC – WCAG 2.0 Level AA</a:t>
            </a:r>
          </a:p>
          <a:p>
            <a:pPr marL="0" indent="0" eaLnBrk="1" hangingPunct="1">
              <a:buNone/>
            </a:pPr>
            <a:endParaRPr lang="en-AU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0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WCAG 2.0 at a glance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dirty="0" smtClean="0"/>
              <a:t>Perceivable: </a:t>
            </a:r>
            <a:endParaRPr lang="en-US" dirty="0" smtClean="0"/>
          </a:p>
          <a:p>
            <a:r>
              <a:rPr lang="en-AU" dirty="0" smtClean="0"/>
              <a:t>Provide </a:t>
            </a:r>
            <a:r>
              <a:rPr lang="en-AU" b="1" dirty="0"/>
              <a:t>text alternatives</a:t>
            </a:r>
            <a:r>
              <a:rPr lang="en-AU" dirty="0"/>
              <a:t> for non-text content.</a:t>
            </a:r>
          </a:p>
          <a:p>
            <a:r>
              <a:rPr lang="en-AU" dirty="0"/>
              <a:t>Provide </a:t>
            </a:r>
            <a:r>
              <a:rPr lang="en-AU" b="1" dirty="0"/>
              <a:t>captions and other alternatives</a:t>
            </a:r>
            <a:r>
              <a:rPr lang="en-AU" dirty="0"/>
              <a:t> for multimedia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Create content that can be </a:t>
            </a:r>
            <a:r>
              <a:rPr lang="en-AU" b="1" dirty="0"/>
              <a:t>presented in different </a:t>
            </a:r>
            <a:r>
              <a:rPr lang="en-AU" b="1" dirty="0" smtClean="0"/>
              <a:t>ways</a:t>
            </a:r>
            <a:r>
              <a:rPr lang="en-AU" dirty="0" smtClean="0"/>
              <a:t>, including </a:t>
            </a:r>
            <a:r>
              <a:rPr lang="en-AU" dirty="0"/>
              <a:t>by assistive technologies, without losing meaning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Make it easier for users to </a:t>
            </a:r>
            <a:r>
              <a:rPr lang="en-AU" b="1" dirty="0"/>
              <a:t>see and hear content</a:t>
            </a:r>
            <a:r>
              <a:rPr lang="en-AU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2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WCAG 2.0 at a glance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Operable:</a:t>
            </a:r>
          </a:p>
          <a:p>
            <a:r>
              <a:rPr lang="en-AU" dirty="0"/>
              <a:t>Make all functionality available from a </a:t>
            </a:r>
            <a:r>
              <a:rPr lang="en-AU" b="1" dirty="0"/>
              <a:t>keyboard</a:t>
            </a:r>
            <a:r>
              <a:rPr lang="en-AU" dirty="0"/>
              <a:t>.</a:t>
            </a:r>
          </a:p>
          <a:p>
            <a:r>
              <a:rPr lang="en-AU" dirty="0"/>
              <a:t>Give users </a:t>
            </a:r>
            <a:r>
              <a:rPr lang="en-AU" b="1" dirty="0"/>
              <a:t>enough time</a:t>
            </a:r>
            <a:r>
              <a:rPr lang="en-AU" dirty="0"/>
              <a:t> to read and use content.</a:t>
            </a:r>
          </a:p>
          <a:p>
            <a:r>
              <a:rPr lang="en-AU" dirty="0"/>
              <a:t>Do not use content that causes </a:t>
            </a:r>
            <a:r>
              <a:rPr lang="en-AU" b="1" dirty="0"/>
              <a:t>seizures</a:t>
            </a:r>
            <a:r>
              <a:rPr lang="en-AU" dirty="0"/>
              <a:t>.</a:t>
            </a:r>
          </a:p>
          <a:p>
            <a:r>
              <a:rPr lang="en-AU" dirty="0"/>
              <a:t>Help users </a:t>
            </a:r>
            <a:r>
              <a:rPr lang="en-AU" b="1" dirty="0"/>
              <a:t>navigate and find content</a:t>
            </a:r>
            <a:r>
              <a:rPr lang="en-AU" dirty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3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WCAG 2.0 at a glance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Understandable:</a:t>
            </a:r>
          </a:p>
          <a:p>
            <a:r>
              <a:rPr lang="en-AU" dirty="0" smtClean="0"/>
              <a:t>Make </a:t>
            </a:r>
            <a:r>
              <a:rPr lang="en-AU" dirty="0"/>
              <a:t>text </a:t>
            </a:r>
            <a:r>
              <a:rPr lang="en-AU" b="1" dirty="0"/>
              <a:t>readable and understandable</a:t>
            </a:r>
            <a:r>
              <a:rPr lang="en-AU" dirty="0"/>
              <a:t>.</a:t>
            </a:r>
          </a:p>
          <a:p>
            <a:r>
              <a:rPr lang="en-AU" dirty="0"/>
              <a:t>Make content appear and operate in </a:t>
            </a:r>
            <a:r>
              <a:rPr lang="en-AU" b="1" dirty="0"/>
              <a:t>predictable</a:t>
            </a:r>
            <a:r>
              <a:rPr lang="en-AU" dirty="0"/>
              <a:t> ways.</a:t>
            </a:r>
          </a:p>
          <a:p>
            <a:r>
              <a:rPr lang="en-AU" dirty="0"/>
              <a:t>Help users </a:t>
            </a:r>
            <a:r>
              <a:rPr lang="en-AU" b="1" dirty="0"/>
              <a:t>avoid and correct mistakes</a:t>
            </a:r>
            <a:r>
              <a:rPr lang="en-AU" dirty="0" smtClean="0"/>
              <a:t>.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Robust:</a:t>
            </a:r>
          </a:p>
          <a:p>
            <a:pPr>
              <a:lnSpc>
                <a:spcPct val="90000"/>
              </a:lnSpc>
              <a:defRPr/>
            </a:pPr>
            <a:r>
              <a:rPr lang="en-AU" dirty="0"/>
              <a:t>Maximize</a:t>
            </a:r>
            <a:r>
              <a:rPr lang="en-AU" b="1" dirty="0"/>
              <a:t> compatibility</a:t>
            </a:r>
            <a:r>
              <a:rPr lang="en-AU" dirty="0"/>
              <a:t> with current and future user tools.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4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Good design examples</a:t>
            </a: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Media Access Australia: www.mediaaccess.org.au</a:t>
            </a:r>
          </a:p>
          <a:p>
            <a:r>
              <a:rPr lang="en-AU" dirty="0" smtClean="0"/>
              <a:t>BBC: www.bbc.co.uk</a:t>
            </a:r>
          </a:p>
          <a:p>
            <a:r>
              <a:rPr lang="en-AU" dirty="0" smtClean="0"/>
              <a:t>IP Australia: www.ipaustralia.gov.au</a:t>
            </a:r>
          </a:p>
        </p:txBody>
      </p:sp>
    </p:spTree>
    <p:extLst>
      <p:ext uri="{BB962C8B-B14F-4D97-AF65-F5344CB8AC3E}">
        <p14:creationId xmlns:p14="http://schemas.microsoft.com/office/powerpoint/2010/main" val="28986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Media Access Australia: mediaaccess.org.au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4" y="2371726"/>
            <a:ext cx="6200589" cy="3294063"/>
          </a:xfrm>
        </p:spPr>
      </p:pic>
    </p:spTree>
    <p:extLst>
      <p:ext uri="{BB962C8B-B14F-4D97-AF65-F5344CB8AC3E}">
        <p14:creationId xmlns:p14="http://schemas.microsoft.com/office/powerpoint/2010/main" val="2917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BBC: bbb.co.uk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4" y="2371726"/>
            <a:ext cx="6200589" cy="3294063"/>
          </a:xfrm>
        </p:spPr>
      </p:pic>
    </p:spTree>
    <p:extLst>
      <p:ext uri="{BB962C8B-B14F-4D97-AF65-F5344CB8AC3E}">
        <p14:creationId xmlns:p14="http://schemas.microsoft.com/office/powerpoint/2010/main" val="29756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IP Australia: ipaustralia.gov.au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4" y="2371726"/>
            <a:ext cx="6200589" cy="3294063"/>
          </a:xfrm>
        </p:spPr>
      </p:pic>
    </p:spTree>
    <p:extLst>
      <p:ext uri="{BB962C8B-B14F-4D97-AF65-F5344CB8AC3E}">
        <p14:creationId xmlns:p14="http://schemas.microsoft.com/office/powerpoint/2010/main" val="12850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Bad design examples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Mr Bottles: www.mrbottles.com</a:t>
            </a:r>
          </a:p>
          <a:p>
            <a:r>
              <a:rPr lang="en-AU" dirty="0" smtClean="0"/>
              <a:t>Fremantle: www.fremantle.wa.gov.au</a:t>
            </a:r>
          </a:p>
          <a:p>
            <a:r>
              <a:rPr lang="en-AU" dirty="0" smtClean="0"/>
              <a:t>Yahoo!7: www.yahoo7.com.au</a:t>
            </a:r>
          </a:p>
        </p:txBody>
      </p:sp>
    </p:spTree>
    <p:extLst>
      <p:ext uri="{BB962C8B-B14F-4D97-AF65-F5344CB8AC3E}">
        <p14:creationId xmlns:p14="http://schemas.microsoft.com/office/powerpoint/2010/main" val="18999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Australia’s only independent not-for-profit organisation devoted to increasing access to media for people with disabilities</a:t>
            </a:r>
          </a:p>
          <a:p>
            <a:r>
              <a:rPr lang="en-AU" dirty="0" smtClean="0"/>
              <a:t>Provides expert knowledge and advice on existing and emerging mainstream technologies</a:t>
            </a:r>
          </a:p>
          <a:p>
            <a:r>
              <a:rPr lang="en-AU" dirty="0" smtClean="0"/>
              <a:t>Works as a catalyst for change in multiple areas of access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is Media Access Australia?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52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Bottles: mrbottles.com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4" y="2371726"/>
            <a:ext cx="6200589" cy="3294063"/>
          </a:xfrm>
        </p:spPr>
      </p:pic>
    </p:spTree>
    <p:extLst>
      <p:ext uri="{BB962C8B-B14F-4D97-AF65-F5344CB8AC3E}">
        <p14:creationId xmlns:p14="http://schemas.microsoft.com/office/powerpoint/2010/main" val="19867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City of Fremantle: fremantle.wa.gov.au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4" y="2371726"/>
            <a:ext cx="6200589" cy="3294063"/>
          </a:xfrm>
        </p:spPr>
      </p:pic>
    </p:spTree>
    <p:extLst>
      <p:ext uri="{BB962C8B-B14F-4D97-AF65-F5344CB8AC3E}">
        <p14:creationId xmlns:p14="http://schemas.microsoft.com/office/powerpoint/2010/main" val="42121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Yahoo! 7: www.yahoo7.com.au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4" y="2371726"/>
            <a:ext cx="6200589" cy="3294063"/>
          </a:xfrm>
        </p:spPr>
      </p:pic>
    </p:spTree>
    <p:extLst>
      <p:ext uri="{BB962C8B-B14F-4D97-AF65-F5344CB8AC3E}">
        <p14:creationId xmlns:p14="http://schemas.microsoft.com/office/powerpoint/2010/main" val="24466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Documents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Consider the best document format (HTML, Word, PDF) </a:t>
            </a:r>
          </a:p>
          <a:p>
            <a:r>
              <a:rPr lang="en-AU" dirty="0" smtClean="0"/>
              <a:t>HTML: avoid ‘click here’, be descriptive</a:t>
            </a:r>
          </a:p>
          <a:p>
            <a:r>
              <a:rPr lang="en-AU" dirty="0" smtClean="0"/>
              <a:t>Word: use styles and built-in accessibility checker (2010/2013) </a:t>
            </a:r>
          </a:p>
          <a:p>
            <a:r>
              <a:rPr lang="en-AU" dirty="0" smtClean="0"/>
              <a:t>PDF: use tagging and create from accessible source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Social </a:t>
            </a:r>
            <a:r>
              <a:rPr lang="en-AU" dirty="0"/>
              <a:t>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Dedicated </a:t>
            </a:r>
            <a:r>
              <a:rPr lang="en-AU" dirty="0"/>
              <a:t>accessibility teams at Facebook and Twitter </a:t>
            </a:r>
          </a:p>
          <a:p>
            <a:r>
              <a:rPr lang="en-AU" dirty="0"/>
              <a:t>Use Twitter hashtags such as #a11y for accessibility </a:t>
            </a:r>
          </a:p>
          <a:p>
            <a:r>
              <a:rPr lang="en-AU" dirty="0"/>
              <a:t>AT helpdesk for Facebook</a:t>
            </a:r>
          </a:p>
          <a:p>
            <a:r>
              <a:rPr lang="en-AU" dirty="0"/>
              <a:t>Easy Chirp for Twitter</a:t>
            </a:r>
          </a:p>
          <a:p>
            <a:r>
              <a:rPr lang="en-AU" dirty="0" smtClean="0"/>
              <a:t>Improved </a:t>
            </a:r>
            <a:r>
              <a:rPr lang="en-AU" dirty="0"/>
              <a:t>caption support on YouTube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95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Student complaints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Work with ICT staff to ensure they are focused on  WCAG 2.0 Level AA compliance</a:t>
            </a:r>
          </a:p>
          <a:p>
            <a:r>
              <a:rPr lang="en-AU" dirty="0" smtClean="0"/>
              <a:t>Ensure that there is an obvious way for students to get in touch about web accessibility-specific issues </a:t>
            </a:r>
          </a:p>
          <a:p>
            <a:r>
              <a:rPr lang="en-AU" dirty="0" smtClean="0"/>
              <a:t>Keep the student regularly updated about their issue </a:t>
            </a:r>
          </a:p>
          <a:p>
            <a:r>
              <a:rPr lang="en-AU" dirty="0" smtClean="0"/>
              <a:t>Progress towards resolving the issue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7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Professional Certificate in Web Accessibility</a:t>
            </a:r>
          </a:p>
          <a:p>
            <a:pPr lvl="1">
              <a:buFont typeface="Arial"/>
              <a:buChar char="•"/>
            </a:pPr>
            <a:r>
              <a:rPr lang="en-AU" altLang="en-US" dirty="0">
                <a:ea typeface="ＭＳ Ｐゴシック" panose="020B0600070205080204" pitchFamily="34" charset="-128"/>
              </a:rPr>
              <a:t>Six week online course</a:t>
            </a:r>
          </a:p>
          <a:p>
            <a:pPr lvl="1">
              <a:buFont typeface="Arial"/>
              <a:buChar char="•"/>
            </a:pPr>
            <a:r>
              <a:rPr lang="en-AU" altLang="en-US" dirty="0">
                <a:ea typeface="ＭＳ Ｐゴシック" panose="020B0600070205080204" pitchFamily="34" charset="-128"/>
              </a:rPr>
              <a:t>Tertiary backed, delivered by UniSA and Media Access Australia</a:t>
            </a:r>
          </a:p>
          <a:p>
            <a:pPr lvl="1">
              <a:buFont typeface="Arial"/>
              <a:buChar char="•"/>
            </a:pPr>
            <a:r>
              <a:rPr lang="en-AU" altLang="en-US" dirty="0">
                <a:ea typeface="ＭＳ Ｐゴシック" panose="020B0600070205080204" pitchFamily="34" charset="-128"/>
              </a:rPr>
              <a:t>For ICT professionals to integrate web accessibility into work practices</a:t>
            </a:r>
          </a:p>
          <a:p>
            <a:pPr marL="361950" lvl="1" indent="0">
              <a:buNone/>
            </a:pPr>
            <a:endParaRPr lang="en-AU" altLang="en-US" b="1" dirty="0">
              <a:ea typeface="ＭＳ Ｐゴシック" panose="020B0600070205080204" pitchFamily="34" charset="-128"/>
            </a:endParaRPr>
          </a:p>
          <a:p>
            <a:pPr marL="361950" lvl="1" indent="0">
              <a:buNone/>
            </a:pPr>
            <a:r>
              <a:rPr lang="en-AU" altLang="en-US" sz="3600" b="1" dirty="0">
                <a:solidFill>
                  <a:schemeClr val="tx1">
                    <a:lumMod val="85000"/>
                  </a:schemeClr>
                </a:solidFill>
                <a:ea typeface="ＭＳ Ｐゴシック" panose="020B0600070205080204" pitchFamily="34" charset="-128"/>
              </a:rPr>
              <a:t>Visit: mediaaccess.org.au/learn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chemeClr val="tx1">
                    <a:lumMod val="85000"/>
                  </a:schemeClr>
                </a:solidFill>
                <a:ea typeface="ＭＳ Ｐゴシック" panose="020B0600070205080204" pitchFamily="34" charset="-128"/>
              </a:rPr>
              <a:t>Professional development in web accessibility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83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AU" altLang="en-US" sz="3600" dirty="0" smtClean="0">
                <a:ea typeface="ＭＳ Ｐゴシック" pitchFamily="34" charset="-128"/>
              </a:rPr>
              <a:t>Digital </a:t>
            </a:r>
            <a:r>
              <a:rPr lang="en-AU" altLang="en-US" sz="3600" dirty="0">
                <a:ea typeface="ＭＳ Ｐゴシック" pitchFamily="34" charset="-128"/>
              </a:rPr>
              <a:t>Accessibility Maturity Assessment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AU" altLang="en-US" sz="3600" dirty="0" smtClean="0">
                <a:ea typeface="ＭＳ Ｐゴシック" pitchFamily="34" charset="-128"/>
              </a:rPr>
              <a:t>Accessible </a:t>
            </a:r>
            <a:r>
              <a:rPr lang="en-AU" altLang="en-US" sz="3600" dirty="0">
                <a:ea typeface="ＭＳ Ｐゴシック" pitchFamily="34" charset="-128"/>
              </a:rPr>
              <a:t>content workshops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AU" altLang="en-US" sz="3600" dirty="0" smtClean="0">
                <a:ea typeface="ＭＳ Ｐゴシック" pitchFamily="34" charset="-128"/>
              </a:rPr>
              <a:t>Website </a:t>
            </a:r>
            <a:r>
              <a:rPr lang="en-AU" altLang="en-US" sz="3600" dirty="0">
                <a:ea typeface="ＭＳ Ｐゴシック" pitchFamily="34" charset="-128"/>
              </a:rPr>
              <a:t>testing and auditing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AU" altLang="en-US" sz="3600" dirty="0" smtClean="0">
                <a:ea typeface="ＭＳ Ｐゴシック" pitchFamily="34" charset="-128"/>
              </a:rPr>
              <a:t>Document remediation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  <a:defRPr/>
            </a:pPr>
            <a:endParaRPr lang="en-AU" sz="3600" dirty="0">
              <a:solidFill>
                <a:schemeClr val="tx1">
                  <a:lumMod val="85000"/>
                </a:schemeClr>
              </a:solidFill>
              <a:ea typeface="ＭＳ Ｐゴシック" pitchFamily="34" charset="-128"/>
            </a:endParaRPr>
          </a:p>
          <a:p>
            <a:pPr marL="361950" lvl="1" indent="0">
              <a:lnSpc>
                <a:spcPct val="110000"/>
              </a:lnSpc>
              <a:buNone/>
              <a:defRPr/>
            </a:pPr>
            <a:r>
              <a:rPr lang="en-AU" sz="3600" dirty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en-AU" sz="3600" dirty="0" smtClean="0">
                <a:solidFill>
                  <a:schemeClr val="tx1">
                    <a:lumMod val="85000"/>
                  </a:schemeClr>
                </a:solidFill>
              </a:rPr>
              <a:t>dvice on accessibility: </a:t>
            </a:r>
          </a:p>
          <a:p>
            <a:pPr marL="361950" lvl="1" indent="0">
              <a:lnSpc>
                <a:spcPct val="110000"/>
              </a:lnSpc>
              <a:buNone/>
              <a:defRPr/>
            </a:pPr>
            <a:r>
              <a:rPr lang="en-AU" dirty="0" smtClean="0"/>
              <a:t>Geoff Knight</a:t>
            </a:r>
          </a:p>
          <a:p>
            <a:pPr marL="361950" lvl="1" indent="0">
              <a:lnSpc>
                <a:spcPct val="110000"/>
              </a:lnSpc>
              <a:buNone/>
              <a:defRPr/>
            </a:pPr>
            <a:r>
              <a:rPr lang="en-AU" dirty="0" smtClean="0"/>
              <a:t>Business </a:t>
            </a:r>
            <a:r>
              <a:rPr lang="en-AU" dirty="0"/>
              <a:t>Development </a:t>
            </a:r>
            <a:r>
              <a:rPr lang="en-AU" dirty="0" smtClean="0"/>
              <a:t>Manager</a:t>
            </a:r>
          </a:p>
          <a:p>
            <a:pPr marL="361950" lvl="1" indent="0">
              <a:lnSpc>
                <a:spcPct val="110000"/>
              </a:lnSpc>
              <a:buNone/>
              <a:defRPr/>
            </a:pPr>
            <a:r>
              <a:rPr lang="en-AU" dirty="0" smtClean="0"/>
              <a:t>E-mail: geoff.knight@mediaaccess.org.au</a:t>
            </a:r>
          </a:p>
          <a:p>
            <a:pPr marL="628650" lvl="2" indent="0">
              <a:lnSpc>
                <a:spcPct val="110000"/>
              </a:lnSpc>
              <a:buNone/>
              <a:defRPr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solidFill>
                  <a:schemeClr val="tx1">
                    <a:lumMod val="85000"/>
                  </a:schemeClr>
                </a:solidFill>
                <a:ea typeface="ＭＳ Ｐゴシック" panose="020B0600070205080204" pitchFamily="34" charset="-128"/>
              </a:rPr>
              <a:t>Need help with digital accessibility issues?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Further information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E-mail: scott.hollier@mediaaccess.org.au</a:t>
            </a:r>
          </a:p>
          <a:p>
            <a:r>
              <a:rPr lang="en-AU" dirty="0" smtClean="0"/>
              <a:t>Telephone: </a:t>
            </a:r>
          </a:p>
          <a:p>
            <a:pPr lvl="1"/>
            <a:r>
              <a:rPr lang="en-AU" dirty="0" smtClean="0"/>
              <a:t>(02) 9212 6242 (head office) </a:t>
            </a:r>
          </a:p>
          <a:p>
            <a:pPr lvl="1"/>
            <a:r>
              <a:rPr lang="en-AU" dirty="0" smtClean="0"/>
              <a:t>(08) 9311 8230 (direct) </a:t>
            </a:r>
          </a:p>
          <a:p>
            <a:r>
              <a:rPr lang="en-AU" dirty="0" smtClean="0"/>
              <a:t>Website: www.mediaaccess.org.au</a:t>
            </a:r>
          </a:p>
          <a:p>
            <a:r>
              <a:rPr lang="en-AU" dirty="0" smtClean="0"/>
              <a:t>Twitter: @mediaaccessaus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757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am </a:t>
            </a:r>
            <a:r>
              <a:rPr lang="en-AU" dirty="0"/>
              <a:t>I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Professional: </a:t>
            </a:r>
          </a:p>
          <a:p>
            <a:pPr lvl="1"/>
            <a:r>
              <a:rPr lang="en-AU" dirty="0" smtClean="0"/>
              <a:t>Manager, Major Projects </a:t>
            </a:r>
          </a:p>
          <a:p>
            <a:pPr lvl="1"/>
            <a:r>
              <a:rPr lang="en-AU" dirty="0" smtClean="0"/>
              <a:t>W3C Advisory Committee</a:t>
            </a:r>
          </a:p>
          <a:p>
            <a:r>
              <a:rPr lang="en-AU" dirty="0" smtClean="0"/>
              <a:t>Academic: </a:t>
            </a:r>
          </a:p>
          <a:p>
            <a:pPr lvl="1"/>
            <a:r>
              <a:rPr lang="en-AU" dirty="0" smtClean="0"/>
              <a:t>Edith Cowan University, Adjunct Lecturer</a:t>
            </a:r>
          </a:p>
          <a:p>
            <a:pPr lvl="1"/>
            <a:r>
              <a:rPr lang="en-AU" dirty="0" smtClean="0"/>
              <a:t>PhD thesis ‘The Disability Divide’ </a:t>
            </a:r>
          </a:p>
          <a:p>
            <a:r>
              <a:rPr lang="en-AU" dirty="0" smtClean="0"/>
              <a:t>Personal: Legally blind, first-hand knowledge of access issues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3"/>
          <a:stretch/>
        </p:blipFill>
        <p:spPr>
          <a:xfrm>
            <a:off x="6943762" y="1418560"/>
            <a:ext cx="1679922" cy="2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52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Brief history of access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For the mainstream population, Internet was viewed primarily as an information and communication resource</a:t>
            </a:r>
          </a:p>
          <a:p>
            <a:pPr eaLnBrk="1" hangingPunct="1"/>
            <a:r>
              <a:rPr lang="en-AU" dirty="0" smtClean="0"/>
              <a:t>For people with disabilities, Internet was viewed as a gateway to independence </a:t>
            </a:r>
          </a:p>
          <a:p>
            <a:pPr eaLnBrk="1" hangingPunct="1">
              <a:buFontTx/>
              <a:buNone/>
            </a:pPr>
            <a:endParaRPr lang="en-AU" dirty="0" smtClean="0"/>
          </a:p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539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User experience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2800" dirty="0"/>
              <a:t>P</a:t>
            </a:r>
            <a:r>
              <a:rPr lang="en-AU" sz="2800" dirty="0" smtClean="0"/>
              <a:t>eople with disabilities generally use assistive technologies to help use a computer</a:t>
            </a:r>
          </a:p>
          <a:p>
            <a:pPr eaLnBrk="1" hangingPunct="1"/>
            <a:r>
              <a:rPr lang="en-AU" sz="2800" dirty="0" smtClean="0"/>
              <a:t>Assistive Technology is the practical implementation of technology to support and help people with disabilities</a:t>
            </a:r>
          </a:p>
          <a:p>
            <a:pPr eaLnBrk="1" hangingPunct="1"/>
            <a:r>
              <a:rPr lang="en-AU" sz="2800" dirty="0" smtClean="0"/>
              <a:t>Old model: specialist AT costs $1000-$2000</a:t>
            </a:r>
          </a:p>
          <a:p>
            <a:pPr eaLnBrk="1" hangingPunct="1"/>
            <a:r>
              <a:rPr lang="en-AU" sz="2800" dirty="0" smtClean="0"/>
              <a:t>New model: OS now contains many of these tools, and free open-source also viable</a:t>
            </a:r>
          </a:p>
        </p:txBody>
      </p:sp>
    </p:spTree>
    <p:extLst>
      <p:ext uri="{BB962C8B-B14F-4D97-AF65-F5344CB8AC3E}">
        <p14:creationId xmlns:p14="http://schemas.microsoft.com/office/powerpoint/2010/main" val="31970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Windows 7/8.1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715589"/>
            <a:ext cx="5919198" cy="47365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 smtClean="0"/>
              <a:t>Change the icon and text size 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Mouse pointer size &amp; movement 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High contrast colour themes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ToggleKeys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Visual alerts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On-screen keyboard 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dirty="0" smtClean="0"/>
              <a:t>Magnifier (touch-enabled in 8)  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Narrator screen reader (better in 8)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NVDA: free alternative to Narrator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71" y="1882991"/>
            <a:ext cx="2231733" cy="16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698171"/>
            <a:ext cx="6102078" cy="475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Improvements over Windows: </a:t>
            </a:r>
          </a:p>
          <a:p>
            <a:r>
              <a:rPr lang="en-AU" dirty="0" smtClean="0"/>
              <a:t>Better screen reader VoiceOver </a:t>
            </a:r>
          </a:p>
          <a:p>
            <a:r>
              <a:rPr lang="en-AU" dirty="0" smtClean="0"/>
              <a:t>Braille display support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However… </a:t>
            </a:r>
          </a:p>
          <a:p>
            <a:r>
              <a:rPr lang="en-AU" dirty="0" smtClean="0"/>
              <a:t>VoiceOver doesn’t work with the Office suite, works mostly with OpenOffice for Mac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60" y="2451295"/>
            <a:ext cx="2554795" cy="15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iOS &amp; Apple Watch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08025" y="1767840"/>
            <a:ext cx="5457644" cy="469392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dirty="0" smtClean="0"/>
              <a:t>iOS (IPhone/iPad) 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Great access: VoiceOver, zoom, captioned video, colour changes. 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App compatibility improving, AppleVis good crowdsourcing advice website</a:t>
            </a:r>
          </a:p>
          <a:p>
            <a:pPr marL="0" indent="0">
              <a:lnSpc>
                <a:spcPct val="120000"/>
              </a:lnSpc>
              <a:buNone/>
            </a:pPr>
            <a:endParaRPr lang="en-A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AU" dirty="0" smtClean="0"/>
              <a:t>Apple Watch: 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dirty="0" smtClean="0"/>
              <a:t>Includes some iOS features such as VoiceOver, zoom, audio in one ear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28" y="4273472"/>
            <a:ext cx="2147554" cy="1610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97" y="194347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Android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5" y="1741170"/>
            <a:ext cx="5657941" cy="471916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dirty="0" smtClean="0"/>
              <a:t>Google Android phone and tablets: 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Talkback screen reader, magnifier, colour contrast adjustments (5.x), global caption support 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Good third-party apps like BIG Launcher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More affordable than Apple 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AU" dirty="0" smtClean="0"/>
              <a:t>However…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Only really a viable alternative if running Android 4.2+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5279" r="4687" b="3899"/>
          <a:stretch/>
        </p:blipFill>
        <p:spPr>
          <a:xfrm>
            <a:off x="6062137" y="3420536"/>
            <a:ext cx="290857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_SH_2013_169ratio">
  <a:themeElements>
    <a:clrScheme name="Custom 1">
      <a:dk1>
        <a:sysClr val="windowText" lastClr="000000"/>
      </a:dk1>
      <a:lt1>
        <a:sysClr val="window" lastClr="FFFFFF"/>
      </a:lt1>
      <a:dk2>
        <a:srgbClr val="4CAA48"/>
      </a:dk2>
      <a:lt2>
        <a:srgbClr val="D1D3D4"/>
      </a:lt2>
      <a:accent1>
        <a:srgbClr val="000000"/>
      </a:accent1>
      <a:accent2>
        <a:srgbClr val="999999"/>
      </a:accent2>
      <a:accent3>
        <a:srgbClr val="4CAA48"/>
      </a:accent3>
      <a:accent4>
        <a:srgbClr val="D1D3D4"/>
      </a:accent4>
      <a:accent5>
        <a:srgbClr val="00AEEF"/>
      </a:accent5>
      <a:accent6>
        <a:srgbClr val="D80073"/>
      </a:accent6>
      <a:hlink>
        <a:srgbClr val="4CAA48"/>
      </a:hlink>
      <a:folHlink>
        <a:srgbClr val="999999"/>
      </a:folHlink>
    </a:clrScheme>
    <a:fontScheme name="Media Access Austral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800</Words>
  <Application>Microsoft Office PowerPoint</Application>
  <PresentationFormat>On-screen Show (4:3)</PresentationFormat>
  <Paragraphs>136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Calibri</vt:lpstr>
      <vt:lpstr>PPT template_SH_2013_169ratio</vt:lpstr>
      <vt:lpstr>Accessibility &amp; the education experience </vt:lpstr>
      <vt:lpstr>Who is Media Access Australia?</vt:lpstr>
      <vt:lpstr>Who am I?</vt:lpstr>
      <vt:lpstr>Brief history of access</vt:lpstr>
      <vt:lpstr>User experience</vt:lpstr>
      <vt:lpstr>Windows 7/8.1</vt:lpstr>
      <vt:lpstr>Mac</vt:lpstr>
      <vt:lpstr>iOS &amp; Apple Watch</vt:lpstr>
      <vt:lpstr>Android</vt:lpstr>
      <vt:lpstr>Audio demonstration</vt:lpstr>
      <vt:lpstr>ICT professionals</vt:lpstr>
      <vt:lpstr>WCAG 2.0 at a glance</vt:lpstr>
      <vt:lpstr>WCAG 2.0 at a glance</vt:lpstr>
      <vt:lpstr>WCAG 2.0 at a glance</vt:lpstr>
      <vt:lpstr>Good design examples</vt:lpstr>
      <vt:lpstr>Media Access Australia: mediaaccess.org.au</vt:lpstr>
      <vt:lpstr>BBC: bbb.co.uk</vt:lpstr>
      <vt:lpstr>IP Australia: ipaustralia.gov.au</vt:lpstr>
      <vt:lpstr>Bad design examples</vt:lpstr>
      <vt:lpstr>Mr Bottles: mrbottles.com</vt:lpstr>
      <vt:lpstr>City of Fremantle: fremantle.wa.gov.au</vt:lpstr>
      <vt:lpstr>Yahoo! 7: www.yahoo7.com.au</vt:lpstr>
      <vt:lpstr>Documents</vt:lpstr>
      <vt:lpstr>Social media </vt:lpstr>
      <vt:lpstr>Student complaints</vt:lpstr>
      <vt:lpstr>Professional development in web accessibility</vt:lpstr>
      <vt:lpstr>Need help with digital accessibility issues?</vt:lpstr>
      <vt:lpstr>Further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DisabilityCare Providers Accessibility Guide</dc:title>
  <dc:creator>Scott Hollier</dc:creator>
  <cp:lastModifiedBy>Jane Hawkeswood</cp:lastModifiedBy>
  <cp:revision>176</cp:revision>
  <dcterms:created xsi:type="dcterms:W3CDTF">2013-06-13T01:21:51Z</dcterms:created>
  <dcterms:modified xsi:type="dcterms:W3CDTF">2015-05-05T06:31:46Z</dcterms:modified>
</cp:coreProperties>
</file>