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8"/>
  </p:notesMasterIdLst>
  <p:handoutMasterIdLst>
    <p:handoutMasterId r:id="rId29"/>
  </p:handoutMasterIdLst>
  <p:sldIdLst>
    <p:sldId id="258" r:id="rId3"/>
    <p:sldId id="303" r:id="rId4"/>
    <p:sldId id="352" r:id="rId5"/>
    <p:sldId id="308" r:id="rId6"/>
    <p:sldId id="353" r:id="rId7"/>
    <p:sldId id="343" r:id="rId8"/>
    <p:sldId id="304" r:id="rId9"/>
    <p:sldId id="305" r:id="rId10"/>
    <p:sldId id="313" r:id="rId11"/>
    <p:sldId id="314" r:id="rId12"/>
    <p:sldId id="361" r:id="rId13"/>
    <p:sldId id="315" r:id="rId14"/>
    <p:sldId id="359" r:id="rId15"/>
    <p:sldId id="317" r:id="rId16"/>
    <p:sldId id="318" r:id="rId17"/>
    <p:sldId id="319" r:id="rId18"/>
    <p:sldId id="320" r:id="rId19"/>
    <p:sldId id="321" r:id="rId20"/>
    <p:sldId id="322" r:id="rId21"/>
    <p:sldId id="323" r:id="rId22"/>
    <p:sldId id="326" r:id="rId23"/>
    <p:sldId id="360" r:id="rId24"/>
    <p:sldId id="345" r:id="rId25"/>
    <p:sldId id="276" r:id="rId26"/>
    <p:sldId id="278" r:id="rId27"/>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B58C0A"/>
    <a:srgbClr val="5F5F5F"/>
    <a:srgbClr val="E9EDF4"/>
    <a:srgbClr val="D0D8E8"/>
    <a:srgbClr val="FFC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79396" autoAdjust="0"/>
  </p:normalViewPr>
  <p:slideViewPr>
    <p:cSldViewPr>
      <p:cViewPr>
        <p:scale>
          <a:sx n="70" d="100"/>
          <a:sy n="70" d="100"/>
        </p:scale>
        <p:origin x="-1156" y="5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E1BBB290-A3B2-4343-92E2-0F008AFEAD9C}" type="datetimeFigureOut">
              <a:rPr lang="en-US" smtClean="0"/>
              <a:pPr/>
              <a:t>11/25/2014</a:t>
            </a:fld>
            <a:endParaRPr lang="en-US"/>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1203E26B-C0C8-4147-B7F7-283320CC76E3}" type="slidenum">
              <a:rPr lang="en-US" smtClean="0"/>
              <a:pPr/>
              <a:t>‹#›</a:t>
            </a:fld>
            <a:endParaRPr lang="en-US"/>
          </a:p>
        </p:txBody>
      </p:sp>
    </p:spTree>
    <p:extLst>
      <p:ext uri="{BB962C8B-B14F-4D97-AF65-F5344CB8AC3E}">
        <p14:creationId xmlns:p14="http://schemas.microsoft.com/office/powerpoint/2010/main" val="3430796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3BE1872A-68D6-8047-AAD4-C1B927956E33}" type="datetimeFigureOut">
              <a:rPr lang="en-US" smtClean="0"/>
              <a:pPr/>
              <a:t>11/25/2014</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A05BB874-6B66-1247-AE23-B5307E27A044}" type="slidenum">
              <a:rPr lang="en-US" smtClean="0"/>
              <a:pPr/>
              <a:t>‹#›</a:t>
            </a:fld>
            <a:endParaRPr lang="en-US"/>
          </a:p>
        </p:txBody>
      </p:sp>
    </p:spTree>
    <p:extLst>
      <p:ext uri="{BB962C8B-B14F-4D97-AF65-F5344CB8AC3E}">
        <p14:creationId xmlns:p14="http://schemas.microsoft.com/office/powerpoint/2010/main" val="39912460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csehe.edu.au/wp-content/uploads/2014/11/NCSEHE_Partnership-Publication-13Nov2014v1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ducation.gov.au/report-review-demand-driven-funding-syste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ncsehe.edu.au/abou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dcet.edu.au/Key_Issues.ch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1</a:t>
            </a:fld>
            <a:endParaRPr lang="en-US" dirty="0"/>
          </a:p>
        </p:txBody>
      </p:sp>
    </p:spTree>
    <p:extLst>
      <p:ext uri="{BB962C8B-B14F-4D97-AF65-F5344CB8AC3E}">
        <p14:creationId xmlns:p14="http://schemas.microsoft.com/office/powerpoint/2010/main" val="125344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0" i="0" u="none" strike="noStrike" kern="1200" baseline="0" dirty="0" smtClean="0">
                <a:solidFill>
                  <a:schemeClr val="tx1"/>
                </a:solidFill>
                <a:latin typeface="+mn-lt"/>
                <a:ea typeface="+mn-ea"/>
                <a:cs typeface="+mn-cs"/>
              </a:rPr>
              <a:t>The case study publication was distributed to all universities, government and industry stakeholders, and brought together a sample of the current practice of the 37 public universities across Australia. The universities’ self-selected case studies spanned activities used to reach prospective university students (outreach), helping students progress into university (access) and providing support once students commence, improving the retention and completion rates of those students.</a:t>
            </a:r>
          </a:p>
          <a:p>
            <a:r>
              <a:rPr lang="en-AU" sz="1200" b="0" i="0" u="none" strike="noStrike" kern="1200" baseline="0" dirty="0" smtClean="0">
                <a:solidFill>
                  <a:schemeClr val="tx1"/>
                </a:solidFill>
                <a:latin typeface="+mn-lt"/>
                <a:ea typeface="+mn-ea"/>
                <a:cs typeface="+mn-cs"/>
              </a:rPr>
              <a:t>Since December 2013 the NCSEHE website (ncsehe.edu.au) has featured a new case study publication on the front page every three days.  </a:t>
            </a:r>
          </a:p>
          <a:p>
            <a:endParaRPr lang="en-AU" dirty="0">
              <a:latin typeface="+mn-lt"/>
            </a:endParaRP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729E9D8-D7E5-2B44-9291-4FC2AADD1B67}" type="slidenum">
              <a:rPr lang="en-AU">
                <a:latin typeface="Calibri" charset="0"/>
              </a:rPr>
              <a:pPr eaLnBrk="1" hangingPunct="1"/>
              <a:t>10</a:t>
            </a:fld>
            <a:endParaRPr lang="en-AU">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hlinkClick r:id="rId3"/>
              </a:rPr>
              <a:t>https://www.ncsehe.edu.au/wp-content/uploads/2014/11/NCSEHE_Partnership-Publication-13Nov2014v13.pdf</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We are just about to release our new publication, which looks at important partnerships that universities have with community and other institutions to assist and support students from disadvantaged backgrounds.</a:t>
            </a: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11</a:t>
            </a:fld>
            <a:endParaRPr lang="en-US"/>
          </a:p>
        </p:txBody>
      </p:sp>
    </p:spTree>
    <p:extLst>
      <p:ext uri="{BB962C8B-B14F-4D97-AF65-F5344CB8AC3E}">
        <p14:creationId xmlns:p14="http://schemas.microsoft.com/office/powerpoint/2010/main" val="328473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eaLnBrk="1" hangingPunct="1">
              <a:lnSpc>
                <a:spcPct val="80000"/>
              </a:lnSpc>
            </a:pPr>
            <a:r>
              <a:rPr lang="en-AU" sz="800" i="0" dirty="0" smtClean="0">
                <a:latin typeface="Calibri" charset="0"/>
              </a:rPr>
              <a:t>Evaluating projects such as</a:t>
            </a:r>
            <a:r>
              <a:rPr lang="en-AU" sz="800" i="0" baseline="0" dirty="0" smtClean="0">
                <a:latin typeface="Calibri" charset="0"/>
              </a:rPr>
              <a:t>  LEAP in Victoria and BRIDGES in HE in NSW</a:t>
            </a:r>
            <a:endParaRPr lang="en-AU" sz="800" i="0" dirty="0">
              <a:latin typeface="Calibri" charset="0"/>
            </a:endParaRP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A3F7650-CCBC-904D-BEB6-0AB06AAE38AE}" type="slidenum">
              <a:rPr lang="en-AU">
                <a:latin typeface="Calibri" charset="0"/>
              </a:rPr>
              <a:pPr eaLnBrk="1" hangingPunct="1"/>
              <a:t>12</a:t>
            </a:fld>
            <a:endParaRPr lang="en-AU">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National Centre has been a part of some key research looking a the importance of support programs by universities across Australia to raise the aspirations and increase the participation</a:t>
            </a:r>
            <a:r>
              <a:rPr lang="en-AU" baseline="0" dirty="0" smtClean="0"/>
              <a:t> of LSES students in HE.  </a:t>
            </a:r>
            <a:endParaRPr lang="en-AU" dirty="0" smtClean="0"/>
          </a:p>
          <a:p>
            <a:endParaRPr lang="en-AU" dirty="0" smtClean="0"/>
          </a:p>
          <a:p>
            <a:r>
              <a:rPr lang="en-AU" dirty="0" smtClean="0"/>
              <a:t>http://www.ncsehe.edu.au/developing-critical-interventions-framework-presentation/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13</a:t>
            </a:fld>
            <a:endParaRPr lang="en-US"/>
          </a:p>
        </p:txBody>
      </p:sp>
    </p:spTree>
    <p:extLst>
      <p:ext uri="{BB962C8B-B14F-4D97-AF65-F5344CB8AC3E}">
        <p14:creationId xmlns:p14="http://schemas.microsoft.com/office/powerpoint/2010/main" val="171129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Australian Government Department of Education has engaged the NCSEHE to develop an Equity Performance Framework for Australian Higher Education’ (“the Framework”). The primary purpose of the Framework is to provide a mechanism, to identify relevant data and statistics for analysis, by which student equity in the higher education system can be monitored in Australia.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project will:</a:t>
            </a:r>
            <a:endParaRPr lang="en-AU" sz="18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Identify a set of tested indicators within domains and tiers of which the Framework will comprise, that will allow the measurement of achievement against the Government’s commitments, targets and goals in relation to equity.</a:t>
            </a:r>
            <a:endParaRPr lang="en-AU" sz="18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Engage with stakeholders:</a:t>
            </a:r>
            <a:endParaRPr lang="en-AU" sz="18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To test the policy relevance, technical validity and reliability, and flexibility of the Framework and its components;</a:t>
            </a:r>
            <a:endParaRPr lang="en-AU" sz="18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Regarding the implementation of the Framework; and</a:t>
            </a:r>
            <a:endParaRPr lang="en-AU" sz="18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Regarding how the analyses and findings should be reported on/published. </a:t>
            </a:r>
            <a:endParaRPr lang="en-AU" sz="18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Provide the following set of products:</a:t>
            </a:r>
            <a:endParaRPr lang="en-AU" sz="18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Framework Publication;</a:t>
            </a:r>
            <a:endParaRPr lang="en-AU" sz="18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Analysis and Reporting Guide;</a:t>
            </a:r>
            <a:endParaRPr lang="en-AU" sz="18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Implementation Plan; and</a:t>
            </a:r>
            <a:endParaRPr lang="en-AU" sz="18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A Forward Plan for data and statistics identification and enhancement.</a:t>
            </a:r>
            <a:endParaRPr lang="en-AU" sz="18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eaLnBrk="1" hangingPunct="1"/>
            <a:endParaRPr lang="en-AU"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01235C7-4DD0-154F-8B89-78EEF36FC314}" type="slidenum">
              <a:rPr lang="en-AU">
                <a:latin typeface="Calibri" charset="0"/>
              </a:rPr>
              <a:pPr eaLnBrk="1" hangingPunct="1"/>
              <a:t>14</a:t>
            </a:fld>
            <a:endParaRPr lang="en-AU">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15</a:t>
            </a:fld>
            <a:endParaRPr lang="en-US"/>
          </a:p>
        </p:txBody>
      </p:sp>
    </p:spTree>
    <p:extLst>
      <p:ext uri="{BB962C8B-B14F-4D97-AF65-F5344CB8AC3E}">
        <p14:creationId xmlns:p14="http://schemas.microsoft.com/office/powerpoint/2010/main" val="52695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AU" sz="1200" b="1" kern="1200" dirty="0" smtClean="0">
                <a:solidFill>
                  <a:schemeClr val="tx1"/>
                </a:solidFill>
                <a:effectLst/>
                <a:latin typeface="+mn-lt"/>
                <a:ea typeface="+mn-ea"/>
                <a:cs typeface="+mn-cs"/>
              </a:rPr>
              <a:t>Equity Policy and Planning Research (Research Program)</a:t>
            </a:r>
            <a:r>
              <a:rPr lang="en-AU" sz="1200" kern="1200" dirty="0" smtClean="0">
                <a:solidFill>
                  <a:schemeClr val="tx1"/>
                </a:solidFill>
                <a:effectLst/>
                <a:latin typeface="+mn-lt"/>
                <a:ea typeface="+mn-ea"/>
                <a:cs typeface="+mn-cs"/>
              </a:rPr>
              <a:t> – furthering equity policy and planning in Australia, share knowledge and capabilities developed in Australia, and providing evidence on the impact of policy on equity outcomes in the system.</a:t>
            </a:r>
          </a:p>
          <a:p>
            <a:pPr eaLnBrk="1" hangingPunct="1">
              <a:spcBef>
                <a:spcPct val="0"/>
              </a:spcBef>
            </a:pPr>
            <a:endParaRPr lang="en-AU" dirty="0">
              <a:latin typeface="Calibri" charset="0"/>
            </a:endParaRPr>
          </a:p>
          <a:p>
            <a:pPr eaLnBrk="1" hangingPunct="1">
              <a:spcBef>
                <a:spcPct val="0"/>
              </a:spcBef>
            </a:pPr>
            <a:endParaRPr lang="en-AU" dirty="0">
              <a:latin typeface="Calibri" charset="0"/>
            </a:endParaRPr>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30986CF-5DB7-8E41-BA54-593F3314D5DF}" type="slidenum">
              <a:rPr lang="en-AU">
                <a:latin typeface="Calibri" charset="0"/>
              </a:rPr>
              <a:pPr eaLnBrk="1" hangingPunct="1"/>
              <a:t>16</a:t>
            </a:fld>
            <a:endParaRPr lang="en-AU">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0" i="0" u="none" strike="noStrike" kern="1200" baseline="0" dirty="0" smtClean="0">
                <a:solidFill>
                  <a:schemeClr val="tx1"/>
                </a:solidFill>
                <a:latin typeface="+mn-lt"/>
                <a:ea typeface="+mn-ea"/>
                <a:cs typeface="+mn-cs"/>
              </a:rPr>
              <a:t>The Research Roundtable Forum held at ANU brought together 29 equity researchers from across Australia and resulted in 12 competitive grants being allocated in 2014 as a part of the NCSEHE research grants program.</a:t>
            </a:r>
          </a:p>
          <a:p>
            <a:endParaRPr lang="en-AU" sz="1200" b="0" i="0" u="none" strike="noStrike" kern="1200" baseline="0" dirty="0" smtClean="0">
              <a:solidFill>
                <a:schemeClr val="tx1"/>
              </a:solidFill>
              <a:latin typeface="+mn-lt"/>
              <a:ea typeface="+mn-ea"/>
              <a:cs typeface="+mn-cs"/>
            </a:endParaRPr>
          </a:p>
          <a:p>
            <a:r>
              <a:rPr lang="en-AU" sz="1200" kern="1200" dirty="0" smtClean="0">
                <a:solidFill>
                  <a:schemeClr val="tx1"/>
                </a:solidFill>
                <a:effectLst/>
                <a:latin typeface="+mn-lt"/>
                <a:ea typeface="+mn-ea"/>
                <a:cs typeface="+mn-cs"/>
              </a:rPr>
              <a:t>The Research Program draws on the resources of the Evaluation Program and the Data Program, as well as informing activities in both those areas. It recognises, as a National Centre, the need to involve and partner with researchers from around the country to ensure that the Centre can tap into relevant </a:t>
            </a:r>
            <a:r>
              <a:rPr lang="en-US" sz="1200" kern="1200" dirty="0" smtClean="0">
                <a:solidFill>
                  <a:schemeClr val="tx1"/>
                </a:solidFill>
                <a:effectLst/>
                <a:latin typeface="+mn-lt"/>
                <a:ea typeface="+mn-ea"/>
                <a:cs typeface="+mn-cs"/>
              </a:rPr>
              <a:t>research excellence that exists across Australian universities and related research institutions. </a:t>
            </a:r>
          </a:p>
          <a:p>
            <a:r>
              <a:rPr lang="en-AU" sz="1200" kern="1200" dirty="0" smtClean="0">
                <a:solidFill>
                  <a:schemeClr val="tx1"/>
                </a:solidFill>
                <a:effectLst/>
                <a:latin typeface="+mn-lt"/>
                <a:ea typeface="+mn-ea"/>
                <a:cs typeface="+mn-cs"/>
              </a:rPr>
              <a:t>As a result, the Research Program involves three elements:</a:t>
            </a:r>
          </a:p>
          <a:p>
            <a:pPr lvl="0"/>
            <a:r>
              <a:rPr lang="en-AU" sz="1200" kern="1200" dirty="0" smtClean="0">
                <a:solidFill>
                  <a:schemeClr val="tx1"/>
                </a:solidFill>
                <a:effectLst/>
                <a:latin typeface="+mn-lt"/>
                <a:ea typeface="+mn-ea"/>
                <a:cs typeface="+mn-cs"/>
              </a:rPr>
              <a:t>-in-house research by Centre staff</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-specially commissioned research projects. </a:t>
            </a:r>
          </a:p>
          <a:p>
            <a:pPr lvl="0"/>
            <a:r>
              <a:rPr lang="en-AU" sz="1200" kern="1200" dirty="0" smtClean="0">
                <a:solidFill>
                  <a:schemeClr val="tx1"/>
                </a:solidFill>
                <a:effectLst/>
                <a:latin typeface="+mn-lt"/>
                <a:ea typeface="+mn-ea"/>
                <a:cs typeface="+mn-cs"/>
              </a:rPr>
              <a:t>-a competitive research grants program of which 12 grants were funded</a:t>
            </a:r>
            <a:r>
              <a:rPr lang="en-AU" sz="1200" kern="1200" baseline="0" dirty="0" smtClean="0">
                <a:solidFill>
                  <a:schemeClr val="tx1"/>
                </a:solidFill>
                <a:effectLst/>
                <a:latin typeface="+mn-lt"/>
                <a:ea typeface="+mn-ea"/>
                <a:cs typeface="+mn-cs"/>
              </a:rPr>
              <a:t> for 2014 and there is a new round with calls for applications just about to be sent out to all universities.  We do hope that you look at applying for funding for research projects – a key area that was lacking in the 2014 round was disabilities, we only received one application so invite you to go back to your institutions and talk to your colleagues about applying.</a:t>
            </a:r>
            <a:endParaRPr lang="en-AU" sz="1200" kern="1200" dirty="0" smtClean="0">
              <a:solidFill>
                <a:schemeClr val="tx1"/>
              </a:solidFill>
              <a:effectLst/>
              <a:latin typeface="+mn-lt"/>
              <a:ea typeface="+mn-ea"/>
              <a:cs typeface="+mn-cs"/>
            </a:endParaRPr>
          </a:p>
          <a:p>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a:p>
            <a:endParaRPr lang="en-AU" dirty="0">
              <a:latin typeface="Calibri" charset="0"/>
            </a:endParaRPr>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1C74CC-5659-5547-8E8A-2EC0847CFC5E}" type="slidenum">
              <a:rPr lang="en-AU">
                <a:latin typeface="Calibri" charset="0"/>
              </a:rPr>
              <a:pPr eaLnBrk="1" hangingPunct="1"/>
              <a:t>17</a:t>
            </a:fld>
            <a:endParaRPr lang="en-AU">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AU" sz="1200" b="1" kern="1200" dirty="0" smtClean="0">
                <a:solidFill>
                  <a:schemeClr val="tx1"/>
                </a:solidFill>
                <a:effectLst/>
                <a:latin typeface="+mn-lt"/>
                <a:ea typeface="+mn-ea"/>
                <a:cs typeface="+mn-cs"/>
              </a:rPr>
              <a:t>Student Equity Data Clearinghouse and Analysis (Data Program)</a:t>
            </a:r>
            <a:r>
              <a:rPr lang="en-AU" sz="1200" kern="1200" dirty="0" smtClean="0">
                <a:solidFill>
                  <a:schemeClr val="tx1"/>
                </a:solidFill>
                <a:effectLst/>
                <a:latin typeface="+mn-lt"/>
                <a:ea typeface="+mn-ea"/>
                <a:cs typeface="+mn-cs"/>
              </a:rPr>
              <a:t> – providing a central location for the analysis of national datasets on student equity in higher education.</a:t>
            </a:r>
          </a:p>
          <a:p>
            <a:pPr eaLnBrk="1" hangingPunct="1">
              <a:spcBef>
                <a:spcPct val="0"/>
              </a:spcBef>
            </a:pPr>
            <a:endParaRPr lang="en-AU" dirty="0">
              <a:latin typeface="Calibri" charset="0"/>
            </a:endParaRPr>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CC4C7FA-B15F-FD48-9D31-E2CEE1E8D2B9}" type="slidenum">
              <a:rPr lang="en-AU">
                <a:latin typeface="Calibri" charset="0"/>
              </a:rPr>
              <a:pPr eaLnBrk="1" hangingPunct="1"/>
              <a:t>18</a:t>
            </a:fld>
            <a:endParaRPr lang="en-AU">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AU" sz="1200" kern="1200" dirty="0" smtClean="0">
                <a:solidFill>
                  <a:schemeClr val="tx1"/>
                </a:solidFill>
                <a:effectLst/>
                <a:latin typeface="+mn-lt"/>
                <a:ea typeface="+mn-ea"/>
                <a:cs typeface="+mn-cs"/>
              </a:rPr>
              <a:t>Interrogating national data sets.  There has been a substantial increase in the availability of data on student equity in Australian higher education in recent years. A core mission for us at the National Centre for Student Equity in Higher Education (NCSEHE) is to act as a data hub for student equity data, pointing to official data sources, but also presenting data in formats which support discussion and analysis of equity issues in Australia. In addition, there will be the graphical presentation of student equity data through the NCSEHE’s data visualisation project.  Stage 1 is nearly complete so if you have gone to our website and joined the email list when the</a:t>
            </a:r>
            <a:r>
              <a:rPr lang="en-AU" sz="1200" kern="1200" baseline="0" dirty="0" smtClean="0">
                <a:solidFill>
                  <a:schemeClr val="tx1"/>
                </a:solidFill>
                <a:effectLst/>
                <a:latin typeface="+mn-lt"/>
                <a:ea typeface="+mn-ea"/>
                <a:cs typeface="+mn-cs"/>
              </a:rPr>
              <a:t> Beta version is released you will be notified.</a:t>
            </a:r>
            <a:endParaRPr lang="en-AU" sz="1200" kern="1200" dirty="0" smtClean="0">
              <a:solidFill>
                <a:schemeClr val="tx1"/>
              </a:solidFill>
              <a:effectLst/>
              <a:latin typeface="+mn-lt"/>
              <a:ea typeface="+mn-ea"/>
              <a:cs typeface="+mn-cs"/>
            </a:endParaRPr>
          </a:p>
          <a:p>
            <a:pPr eaLnBrk="1" hangingPunct="1">
              <a:spcBef>
                <a:spcPct val="0"/>
              </a:spcBef>
            </a:pPr>
            <a:endParaRPr lang="en-AU" dirty="0" smtClean="0">
              <a:latin typeface="Calibri" charset="0"/>
            </a:endParaRPr>
          </a:p>
        </p:txBody>
      </p:sp>
      <p:sp>
        <p:nvSpPr>
          <p:cNvPr id="4" name="Slide Number Placeholder 3"/>
          <p:cNvSpPr>
            <a:spLocks noGrp="1"/>
          </p:cNvSpPr>
          <p:nvPr>
            <p:ph type="sldNum" sz="quarter" idx="10"/>
          </p:nvPr>
        </p:nvSpPr>
        <p:spPr/>
        <p:txBody>
          <a:bodyPr/>
          <a:lstStyle/>
          <a:p>
            <a:fld id="{A05BB874-6B66-1247-AE23-B5307E27A04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My aim is to update delegates on the National Centre’s progress to date; to advise on the role it has in supporting research and advocating for student equity in higher education; detail plans for the Centre's future activities; and begin a dialogue as to how we might all work together to further access and participation opportunities for equity students in higher education.  I</a:t>
            </a:r>
            <a:r>
              <a:rPr lang="en-AU" sz="1200" kern="1200" baseline="0" dirty="0" smtClean="0">
                <a:solidFill>
                  <a:schemeClr val="tx1"/>
                </a:solidFill>
                <a:effectLst/>
                <a:latin typeface="+mn-lt"/>
                <a:ea typeface="+mn-ea"/>
                <a:cs typeface="+mn-cs"/>
              </a:rPr>
              <a:t> will</a:t>
            </a:r>
            <a:r>
              <a:rPr lang="en-AU" sz="1200" kern="1200" dirty="0" smtClean="0">
                <a:solidFill>
                  <a:schemeClr val="tx1"/>
                </a:solidFill>
                <a:effectLst/>
                <a:latin typeface="+mn-lt"/>
                <a:ea typeface="+mn-ea"/>
                <a:cs typeface="+mn-cs"/>
              </a:rPr>
              <a:t> highlight the current higher education statistics and how the National Centre can assist in research being undertaken in the disability area. </a:t>
            </a:r>
          </a:p>
          <a:p>
            <a:endParaRPr lang="en-AU" dirty="0" smtClean="0"/>
          </a:p>
          <a:p>
            <a:endParaRPr lang="en-AU" dirty="0" smtClean="0"/>
          </a:p>
          <a:p>
            <a:r>
              <a:rPr lang="en-AU" dirty="0" smtClean="0"/>
              <a:t> </a:t>
            </a:r>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2</a:t>
            </a:fld>
            <a:endParaRPr lang="en-US" dirty="0"/>
          </a:p>
        </p:txBody>
      </p:sp>
    </p:spTree>
    <p:extLst>
      <p:ext uri="{BB962C8B-B14F-4D97-AF65-F5344CB8AC3E}">
        <p14:creationId xmlns:p14="http://schemas.microsoft.com/office/powerpoint/2010/main" val="1427463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Enrolment, as measured by the number of students, in Table A providers increased from 528,844 in 2007 to 668,665 in 2013. This represents an increase of 139,821 undergraduate students, or around 26.4% growth in this six year period.  Growth was concentrated in the ‘Unaligned Group’ of universities, with the Group of Eight seeing a slightly reduced share (Koshy and Seymour 2014, 3).</a:t>
            </a:r>
          </a:p>
          <a:p>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Federal Government’s </a:t>
            </a:r>
            <a:r>
              <a:rPr lang="en-AU" sz="1200" i="1" u="sng" kern="1200" dirty="0" smtClean="0">
                <a:solidFill>
                  <a:schemeClr val="tx1"/>
                </a:solidFill>
                <a:effectLst/>
                <a:latin typeface="+mn-lt"/>
                <a:ea typeface="+mn-ea"/>
                <a:cs typeface="+mn-cs"/>
                <a:hlinkClick r:id="rId3"/>
              </a:rPr>
              <a:t>Review of the Demand Driven System</a:t>
            </a:r>
            <a:r>
              <a:rPr lang="en-AU" sz="1200" kern="1200" dirty="0" smtClean="0">
                <a:solidFill>
                  <a:schemeClr val="tx1"/>
                </a:solidFill>
                <a:effectLst/>
                <a:latin typeface="+mn-lt"/>
                <a:ea typeface="+mn-ea"/>
                <a:cs typeface="+mn-cs"/>
              </a:rPr>
              <a:t> report (released 13 April 2014), has strongly endorsed the current demand-driven funding system that enables students from diverse and low socio-economic backgrounds to access higher education, a result welcomed by the </a:t>
            </a:r>
            <a:r>
              <a:rPr lang="en-AU" sz="1200" u="sng" kern="1200" dirty="0" smtClean="0">
                <a:solidFill>
                  <a:schemeClr val="tx1"/>
                </a:solidFill>
                <a:effectLst/>
                <a:latin typeface="+mn-lt"/>
                <a:ea typeface="+mn-ea"/>
                <a:cs typeface="+mn-cs"/>
                <a:hlinkClick r:id="rId4"/>
              </a:rPr>
              <a:t>National Centre for Student Equity in Higher Education (NCSEHE)</a:t>
            </a:r>
            <a:r>
              <a:rPr lang="en-AU"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Around 82.5% of growth in enrolment took place after 2009, in the lead up to and eventual introduction of the demand driven system (DDS) in higher education and the removal of caps on undergraduate student places. Growth was unevenly distributed across the sector, with the ‘Unaligned Group’ of generally newer universities witnessing a 41.9% expansion in places, raising their share of undergraduates from 28.5% in 2007 to 31.9% in 2013, with the Group of Eight seeing a reduced share from 27.9% to 25.2%. Regionally based universities grew less quickly than those based in metropolitan areas. New South Wales and Queensland recorded growth just under the national average. Victoria saw growth in line with the nation, while Western Australia (31.4%) and the Northern Territory (37.3%) saw faster growth to 2013. </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current funding system is delivering high quality education to more students from diverse backgrounds.</a:t>
            </a:r>
            <a:endParaRPr lang="en-AU" sz="14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a:t>
            </a:r>
            <a:r>
              <a:rPr lang="en-GB" sz="1200" kern="1200" baseline="0" dirty="0" smtClean="0">
                <a:solidFill>
                  <a:schemeClr val="tx1"/>
                </a:solidFill>
                <a:effectLst/>
                <a:latin typeface="+mn-lt"/>
                <a:ea typeface="+mn-ea"/>
                <a:cs typeface="+mn-cs"/>
              </a:rPr>
              <a:t> is</a:t>
            </a:r>
            <a:r>
              <a:rPr lang="en-GB" sz="1200" kern="1200" dirty="0" smtClean="0">
                <a:solidFill>
                  <a:schemeClr val="tx1"/>
                </a:solidFill>
                <a:effectLst/>
                <a:latin typeface="+mn-lt"/>
                <a:ea typeface="+mn-ea"/>
                <a:cs typeface="+mn-cs"/>
              </a:rPr>
              <a:t> important of ensuring</a:t>
            </a:r>
            <a:r>
              <a:rPr lang="en-GB" sz="1200" kern="1200" baseline="0" dirty="0" smtClean="0">
                <a:solidFill>
                  <a:schemeClr val="tx1"/>
                </a:solidFill>
                <a:effectLst/>
                <a:latin typeface="+mn-lt"/>
                <a:ea typeface="+mn-ea"/>
                <a:cs typeface="+mn-cs"/>
              </a:rPr>
              <a:t> that</a:t>
            </a:r>
            <a:r>
              <a:rPr lang="en-GB" sz="1200" kern="1200" dirty="0" smtClean="0">
                <a:solidFill>
                  <a:schemeClr val="tx1"/>
                </a:solidFill>
                <a:effectLst/>
                <a:latin typeface="+mn-lt"/>
                <a:ea typeface="+mn-ea"/>
                <a:cs typeface="+mn-cs"/>
              </a:rPr>
              <a:t> access to higher education is not artificially limited and that there is a place for every person with the desire and ability to participate.</a:t>
            </a:r>
            <a:r>
              <a:rPr lang="en-AU" sz="14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for some students, pathway programs provide the best preparation for university study and extending access to these places will help increase their chances of success, rather than enrolling directly into a bachelor degree.</a:t>
            </a:r>
            <a:endParaRPr lang="en-AU" sz="14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report’s recommendation to remove caps on postgraduate courses that offer community benefit.</a:t>
            </a:r>
            <a:endParaRPr lang="en-AU" sz="14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important work still to be done from a student equity perspective, and the need for all universities to be held accountable to their social contracts.</a:t>
            </a:r>
            <a:r>
              <a:rPr lang="en-AU" sz="1400" kern="1200" baseline="0" dirty="0" smtClean="0">
                <a:solidFill>
                  <a:schemeClr val="tx1"/>
                </a:solidFill>
                <a:effectLst/>
                <a:latin typeface="+mn-lt"/>
                <a:ea typeface="+mn-ea"/>
                <a:cs typeface="+mn-cs"/>
              </a:rPr>
              <a:t> </a:t>
            </a:r>
          </a:p>
          <a:p>
            <a:pPr lvl="0"/>
            <a:r>
              <a:rPr lang="en-AU" sz="1400" kern="1200" baseline="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benefits of adopting the report’s recommendations –</a:t>
            </a:r>
            <a:endParaRPr lang="en-AU" sz="14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providing alternative pathways for students with the required skills but who are under-prepared, due to circumstances beyond their control. </a:t>
            </a:r>
            <a:endParaRPr lang="en-AU" sz="14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maintaining the already high quality of our higher education system, by further improving the student attrition and success rates.</a:t>
            </a:r>
            <a:endParaRPr lang="en-AU" sz="14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are</a:t>
            </a:r>
            <a:r>
              <a:rPr lang="en-GB" sz="1200" kern="1200" baseline="0" dirty="0" smtClean="0">
                <a:solidFill>
                  <a:schemeClr val="tx1"/>
                </a:solidFill>
                <a:effectLst/>
                <a:latin typeface="+mn-lt"/>
                <a:ea typeface="+mn-ea"/>
                <a:cs typeface="+mn-cs"/>
              </a:rPr>
              <a:t> still </a:t>
            </a:r>
            <a:r>
              <a:rPr lang="en-GB" sz="1200" kern="1200" dirty="0" smtClean="0">
                <a:solidFill>
                  <a:schemeClr val="tx1"/>
                </a:solidFill>
                <a:effectLst/>
                <a:latin typeface="+mn-lt"/>
                <a:ea typeface="+mn-ea"/>
                <a:cs typeface="+mn-cs"/>
              </a:rPr>
              <a:t>certain groups of students still experience barriers to participation despite efforts taken by universities to remove these barriers. </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20</a:t>
            </a:fld>
            <a:endParaRPr lang="en-US"/>
          </a:p>
        </p:txBody>
      </p:sp>
    </p:spTree>
    <p:extLst>
      <p:ext uri="{BB962C8B-B14F-4D97-AF65-F5344CB8AC3E}">
        <p14:creationId xmlns:p14="http://schemas.microsoft.com/office/powerpoint/2010/main" val="3413714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For</a:t>
            </a:r>
            <a:r>
              <a:rPr lang="en-AU" baseline="0" dirty="0" smtClean="0"/>
              <a:t> D</a:t>
            </a:r>
            <a:r>
              <a:rPr lang="en-AU" dirty="0" smtClean="0"/>
              <a:t>omestic UG Enrolments in Higher Education in Australia there has been a </a:t>
            </a:r>
            <a:r>
              <a:rPr lang="en-AU" sz="1200" kern="1200" dirty="0" smtClean="0">
                <a:solidFill>
                  <a:schemeClr val="tx1"/>
                </a:solidFill>
                <a:effectLst/>
                <a:latin typeface="+mn-lt"/>
                <a:ea typeface="+mn-ea"/>
                <a:cs typeface="+mn-cs"/>
              </a:rPr>
              <a:t>26.4% growth in headcount since 2007</a:t>
            </a: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With most growth post 2009 in the lead up to and eventual introduction of the demand driven system (DDS)</a:t>
            </a:r>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This level of growth is unprecedented in Australian HE.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Overall, faster rates of growth in enrolments for all key equity groups can be seen in this period. Koshy and Seymour (2014, 4) report numbers of  students with a disability have increased 57.6%</a:t>
            </a:r>
            <a:r>
              <a:rPr lang="en-AU" sz="1200" kern="1200" baseline="0" dirty="0" smtClean="0">
                <a:solidFill>
                  <a:schemeClr val="tx1"/>
                </a:solidFill>
                <a:effectLst/>
                <a:latin typeface="+mn-lt"/>
                <a:ea typeface="+mn-ea"/>
                <a:cs typeface="+mn-cs"/>
              </a:rPr>
              <a:t> from 2007 – 2013.  </a:t>
            </a:r>
            <a:r>
              <a:rPr lang="en-AU" sz="1200" kern="1200" baseline="0" dirty="0" err="1" smtClean="0">
                <a:solidFill>
                  <a:schemeClr val="tx1"/>
                </a:solidFill>
                <a:effectLst/>
                <a:latin typeface="+mn-lt"/>
                <a:ea typeface="+mn-ea"/>
                <a:cs typeface="+mn-cs"/>
              </a:rPr>
              <a:t>Strudents</a:t>
            </a:r>
            <a:r>
              <a:rPr lang="en-AU" sz="1200" kern="1200" baseline="0" dirty="0" smtClean="0">
                <a:solidFill>
                  <a:schemeClr val="tx1"/>
                </a:solidFill>
                <a:effectLst/>
                <a:latin typeface="+mn-lt"/>
                <a:ea typeface="+mn-ea"/>
                <a:cs typeface="+mn-cs"/>
              </a:rPr>
              <a:t> must self-identify.</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latin typeface="Calibri" charset="0"/>
            </a:endParaRPr>
          </a:p>
          <a:p>
            <a:pPr eaLnBrk="1" hangingPunct="1">
              <a:spcBef>
                <a:spcPct val="0"/>
              </a:spcBef>
            </a:pPr>
            <a:r>
              <a:rPr lang="en-AU" dirty="0" smtClean="0">
                <a:latin typeface="Calibri" charset="0"/>
              </a:rPr>
              <a:t>For more information go to Briefing Paper on our website http://www.ncsehe.edu.au/publications/student-equity-performance-australian-he-2007-2012/ </a:t>
            </a:r>
          </a:p>
          <a:p>
            <a:pPr eaLnBrk="1" hangingPunct="1">
              <a:spcBef>
                <a:spcPct val="0"/>
              </a:spcBef>
            </a:pPr>
            <a:endParaRPr lang="en-AU" dirty="0" smtClean="0">
              <a:latin typeface="Calibri" charset="0"/>
            </a:endParaRP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F6E407-0259-C14A-9813-2763EBE8F05B}" type="slidenum">
              <a:rPr lang="en-AU">
                <a:latin typeface="Calibri" charset="0"/>
              </a:rPr>
              <a:pPr eaLnBrk="1" hangingPunct="1"/>
              <a:t>21</a:t>
            </a:fld>
            <a:endParaRPr lang="en-AU">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Students with Disabilities Equity Ratio Outcomes: 2007 to 2013</a:t>
            </a:r>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enrolment share of students with disabilities among domestic undergraduates has been steadily increasing since 2008 and stood at 5.5% in 2013, reflecting the growth in this equity group over that period (57.6% since 2007; see previous</a:t>
            </a:r>
            <a:r>
              <a:rPr lang="en-AU" sz="1200" kern="1200" baseline="0" dirty="0" smtClean="0">
                <a:solidFill>
                  <a:schemeClr val="tx1"/>
                </a:solidFill>
                <a:effectLst/>
                <a:latin typeface="+mn-lt"/>
                <a:ea typeface="+mn-ea"/>
                <a:cs typeface="+mn-cs"/>
              </a:rPr>
              <a:t> slide</a:t>
            </a:r>
            <a:r>
              <a:rPr lang="en-AU" sz="1200" kern="1200" dirty="0" smtClean="0">
                <a:solidFill>
                  <a:schemeClr val="tx1"/>
                </a:solidFill>
                <a:effectLst/>
                <a:latin typeface="+mn-lt"/>
                <a:ea typeface="+mn-ea"/>
                <a:cs typeface="+mn-cs"/>
              </a:rPr>
              <a:t>). Rates of enrolment differ somewhat among the various university groupings, ranging from 4.7% for the Group of Eight to 6.8% for institutions in the Regional Universities Network. The ATN Group is alone in seeing a stabilisation of enrolment shares among students with disabilities and now has a lower share that the Group of Eight (4.6%).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Regional institutions continue to report higher levels of enrolment among students with disabilities than metropolitan institutions, with Regionally Headquartered institutions seeing a combined share of 6.5% compared with Metropolitan institutions with no regional campuses who have a share of 4.4%. It is also noticeable that the regional share continues to grow in comparison with static shares in metropolitan regions.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Enrolment shares differ markedly across the states and territories, ranging from 4.4% in Queensland to 9.0% in Tasmania, and generally increased everywhere except South Australia, where they remained flat, and in the Northern Territory where the enrolment share has declined from 6% in 2011 to 5.5% in 2013.   </a:t>
            </a:r>
          </a:p>
          <a:p>
            <a:endParaRPr lang="en-AU" dirty="0"/>
          </a:p>
        </p:txBody>
      </p:sp>
      <p:sp>
        <p:nvSpPr>
          <p:cNvPr id="4" name="Slide Number Placeholder 3"/>
          <p:cNvSpPr>
            <a:spLocks noGrp="1"/>
          </p:cNvSpPr>
          <p:nvPr>
            <p:ph type="sldNum" sz="quarter" idx="10"/>
          </p:nvPr>
        </p:nvSpPr>
        <p:spPr/>
        <p:txBody>
          <a:bodyPr/>
          <a:lstStyle/>
          <a:p>
            <a:fld id="{5A6E8E7B-9417-417B-B675-7546184D73E6}" type="slidenum">
              <a:rPr lang="en-AU" smtClean="0"/>
              <a:t>22</a:t>
            </a:fld>
            <a:endParaRPr lang="en-AU"/>
          </a:p>
        </p:txBody>
      </p:sp>
    </p:spTree>
    <p:extLst>
      <p:ext uri="{BB962C8B-B14F-4D97-AF65-F5344CB8AC3E}">
        <p14:creationId xmlns:p14="http://schemas.microsoft.com/office/powerpoint/2010/main" val="321172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1" kern="1200" dirty="0" smtClean="0">
                <a:solidFill>
                  <a:schemeClr val="tx1"/>
                </a:solidFill>
                <a:effectLst/>
                <a:latin typeface="+mn-lt"/>
                <a:ea typeface="+mn-ea"/>
                <a:cs typeface="+mn-cs"/>
              </a:rPr>
              <a:t>Widening Participation of Students with disabilities in Higher Education</a:t>
            </a:r>
          </a:p>
          <a:p>
            <a:r>
              <a:rPr lang="en-AU" sz="1200" b="0" kern="1200" dirty="0" smtClean="0">
                <a:solidFill>
                  <a:schemeClr val="tx1"/>
                </a:solidFill>
                <a:effectLst/>
                <a:latin typeface="+mn-lt"/>
                <a:ea typeface="+mn-ea"/>
                <a:cs typeface="+mn-cs"/>
              </a:rPr>
              <a:t>This has been taken from </a:t>
            </a:r>
            <a:r>
              <a:rPr lang="en-AU" sz="1200" b="0" kern="1200" dirty="0" smtClean="0">
                <a:solidFill>
                  <a:schemeClr val="tx1"/>
                </a:solidFill>
                <a:effectLst/>
                <a:latin typeface="+mn-lt"/>
                <a:ea typeface="+mn-ea"/>
                <a:cs typeface="+mn-cs"/>
              </a:rPr>
              <a:t>the</a:t>
            </a:r>
            <a:r>
              <a:rPr lang="en-AU" sz="1200" b="0" kern="1200" baseline="0" dirty="0" smtClean="0">
                <a:solidFill>
                  <a:schemeClr val="tx1"/>
                </a:solidFill>
                <a:effectLst/>
                <a:latin typeface="+mn-lt"/>
                <a:ea typeface="+mn-ea"/>
                <a:cs typeface="+mn-cs"/>
              </a:rPr>
              <a:t> </a:t>
            </a:r>
            <a:r>
              <a:rPr lang="en-AU" sz="1200" b="0" kern="1200" baseline="0" dirty="0" err="1" smtClean="0">
                <a:solidFill>
                  <a:schemeClr val="tx1"/>
                </a:solidFill>
                <a:effectLst/>
                <a:latin typeface="+mn-lt"/>
                <a:ea typeface="+mn-ea"/>
                <a:cs typeface="+mn-cs"/>
              </a:rPr>
              <a:t>adcet</a:t>
            </a:r>
            <a:r>
              <a:rPr lang="en-AU" sz="1200" b="0" kern="1200" dirty="0" smtClean="0">
                <a:solidFill>
                  <a:schemeClr val="tx1"/>
                </a:solidFill>
                <a:effectLst/>
                <a:latin typeface="+mn-lt"/>
                <a:ea typeface="+mn-ea"/>
                <a:cs typeface="+mn-cs"/>
              </a:rPr>
              <a:t> </a:t>
            </a:r>
            <a:r>
              <a:rPr lang="en-AU" sz="1200" b="0" kern="1200" dirty="0" smtClean="0">
                <a:solidFill>
                  <a:schemeClr val="tx1"/>
                </a:solidFill>
                <a:effectLst/>
                <a:latin typeface="+mn-lt"/>
                <a:ea typeface="+mn-ea"/>
                <a:cs typeface="+mn-cs"/>
              </a:rPr>
              <a:t>website…</a:t>
            </a:r>
          </a:p>
          <a:p>
            <a:r>
              <a:rPr lang="en-AU" i="1" dirty="0" smtClean="0"/>
              <a:t>With increasing diversity in education and training, over </a:t>
            </a:r>
            <a:r>
              <a:rPr lang="en-AU" b="1" i="1" dirty="0" smtClean="0"/>
              <a:t>1 in 20 students has a disability</a:t>
            </a:r>
            <a:r>
              <a:rPr lang="en-AU" i="1" dirty="0" smtClean="0"/>
              <a:t> </a:t>
            </a:r>
            <a:r>
              <a:rPr lang="en-AU" b="1" i="1" dirty="0" smtClean="0"/>
              <a:t>that impacts on their study</a:t>
            </a:r>
            <a:r>
              <a:rPr lang="en-AU" i="1" dirty="0" smtClean="0"/>
              <a:t>. Significant progress has been made in recent years to "level the playing field" and reduce discrimination however for students with disability </a:t>
            </a:r>
            <a:r>
              <a:rPr lang="en-AU" b="1" i="1" dirty="0" smtClean="0"/>
              <a:t>completion rates and employment outcomes are still significantly lower than for their peers</a:t>
            </a:r>
            <a:r>
              <a:rPr lang="en-AU" i="1" dirty="0" smtClean="0"/>
              <a:t>.</a:t>
            </a:r>
          </a:p>
          <a:p>
            <a:endParaRPr lang="en-AU" dirty="0" smtClean="0"/>
          </a:p>
          <a:p>
            <a:r>
              <a:rPr lang="en-AU" sz="1050" dirty="0" smtClean="0"/>
              <a:t>Source: </a:t>
            </a:r>
            <a:r>
              <a:rPr lang="en-AU" sz="1050" dirty="0" smtClean="0">
                <a:hlinkClick r:id="rId3"/>
              </a:rPr>
              <a:t>http://www.adcet.edu.au/Key_Issues.chpx</a:t>
            </a:r>
            <a:r>
              <a:rPr lang="en-AU" sz="1050" dirty="0" smtClean="0"/>
              <a:t> </a:t>
            </a:r>
          </a:p>
          <a:p>
            <a:endParaRPr lang="en-AU" sz="1200" kern="1200" dirty="0" smtClean="0">
              <a:solidFill>
                <a:schemeClr val="tx1"/>
              </a:solidFill>
              <a:effectLst/>
              <a:latin typeface="+mn-lt"/>
              <a:ea typeface="+mn-ea"/>
              <a:cs typeface="+mn-cs"/>
            </a:endParaRPr>
          </a:p>
          <a:p>
            <a:endParaRPr lang="en-AU" dirty="0">
              <a:latin typeface="+mn-lt"/>
            </a:endParaRP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729E9D8-D7E5-2B44-9291-4FC2AADD1B67}" type="slidenum">
              <a:rPr lang="en-AU">
                <a:latin typeface="Calibri" charset="0"/>
              </a:rPr>
              <a:pPr eaLnBrk="1" hangingPunct="1"/>
              <a:t>23</a:t>
            </a:fld>
            <a:endParaRPr lang="en-AU">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dirty="0" smtClean="0">
                <a:latin typeface="Calibri" charset="0"/>
              </a:rPr>
              <a:t>So I invite you to join us at our website and contribute to the expanding our section on this important area – we have been able to repost</a:t>
            </a:r>
            <a:r>
              <a:rPr lang="en-AU" baseline="0" dirty="0" smtClean="0">
                <a:latin typeface="Calibri" charset="0"/>
              </a:rPr>
              <a:t> links to resources and we have an </a:t>
            </a:r>
            <a:r>
              <a:rPr lang="en-AU" baseline="0" dirty="0" err="1" smtClean="0">
                <a:latin typeface="Calibri" charset="0"/>
              </a:rPr>
              <a:t>eNews</a:t>
            </a:r>
            <a:r>
              <a:rPr lang="en-AU" baseline="0" dirty="0" smtClean="0">
                <a:latin typeface="Calibri" charset="0"/>
              </a:rPr>
              <a:t> letter that goes out to stakeholders and we would love to promote some of the great work that has been presented here at this conference and the great work that is occurring in your institutions.</a:t>
            </a:r>
            <a:endParaRPr lang="en-AU" dirty="0">
              <a:latin typeface="Calibri" charset="0"/>
            </a:endParaRP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682D77-FC08-6440-BB92-87CA91FFB43E}" type="slidenum">
              <a:rPr lang="en-AU">
                <a:latin typeface="Calibri" charset="0"/>
              </a:rPr>
              <a:pPr eaLnBrk="1" hangingPunct="1"/>
              <a:t>24</a:t>
            </a:fld>
            <a:endParaRPr lang="en-AU">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dirty="0" smtClean="0">
                <a:latin typeface="Calibri" charset="0"/>
              </a:rPr>
              <a:t>Thank you again for this opportunity to talk about the activities of the NCSEHE and we invite you to join us and share your stories.</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F15C477-D744-1A45-B87F-D7C9C7991AC0}" type="slidenum">
              <a:rPr lang="en-AU">
                <a:latin typeface="Calibri" charset="0"/>
              </a:rPr>
              <a:pPr eaLnBrk="1" hangingPunct="1"/>
              <a:t>25</a:t>
            </a:fld>
            <a:endParaRPr lang="en-AU">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Thank you for this opportunity</a:t>
            </a:r>
            <a:r>
              <a:rPr lang="en-AU" baseline="0" dirty="0" smtClean="0"/>
              <a:t>.  </a:t>
            </a:r>
            <a:r>
              <a:rPr lang="en-AU" dirty="0" smtClean="0"/>
              <a:t>I wanted to start with the</a:t>
            </a:r>
            <a:r>
              <a:rPr lang="en-AU" baseline="0" dirty="0" smtClean="0"/>
              <a:t> s</a:t>
            </a:r>
            <a:r>
              <a:rPr lang="en-AU" dirty="0" smtClean="0"/>
              <a:t>tory about me – I was born</a:t>
            </a:r>
            <a:r>
              <a:rPr lang="en-AU" baseline="0" dirty="0" smtClean="0"/>
              <a:t> and education in an inland regional town in Western Australia. I loved school and had a very supportive mother who, I know wanted me to do the best as she had not finished Year 10 and my father did not finish Year 7.  </a:t>
            </a:r>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t>I did not realise that in today’s terms I would be classified as an ‘equity student or a student from a disadvantaged background’ as I came from a family that would be classified as LSES and living in a town that is considered remote.  I also had a learning disability which meant that I needed to work twice as hard as other students to learn but I had the passion and motivation to learn.  Although I count myself as lucky at the time as unlike some of my peers who had to leave to attend university and live in the city with at university or with friends without parents; my mum and dad shifted to Perth in the late 70’s as regions were in one of its downturn periods.  My Dad was retrenched so my parents made the very big decision to sell their house and shift to Perth.  They felt that this was a good time to make the move to the city as they would be able to support me as well. I studied hard and obtained my degree and then went to teach in an even more remote location working with aboriginal students.  I returned to Perth when I had my children as I wanted them to have opportunities that I did not.  In the late 1980’s early 1990’s when I was working on my Doctorate again at university part time and working, by that time I was really starting to understand the differences between having a city education compared to a regional education and how important it is to provide all students no matter where they live equal opportunities.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3</a:t>
            </a:fld>
            <a:endParaRPr lang="en-US" dirty="0"/>
          </a:p>
        </p:txBody>
      </p:sp>
    </p:spTree>
    <p:extLst>
      <p:ext uri="{BB962C8B-B14F-4D97-AF65-F5344CB8AC3E}">
        <p14:creationId xmlns:p14="http://schemas.microsoft.com/office/powerpoint/2010/main" val="416083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We do know from research</a:t>
            </a:r>
            <a:r>
              <a:rPr lang="en-AU" baseline="0" dirty="0" smtClean="0"/>
              <a:t> that student progression is via a multiple pathways and concerns many factors.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t is understood that many causes of disadvantage in higher education occur much earlier in life. </a:t>
            </a:r>
          </a:p>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Australian universities have long demonstrated a strong commitment to student equity and to increasing the participation of people from disadvantaged backgrounds. This was also a key recommendation from the Bradley Review (2008). The Higher Education Participation and Partnerships Program (HEPPP) was set up to fund a range of university participation and partnership initiatives. Through HEPPP funding, Australian universities have been able to provide opportunities to students from under-represented backgrounds who have the ability to study at university, to actually do so. Australian universities’ commitment to improving the access, participation and success in higher education of students from equity groups is evident in the current practice used by universities to reach prospective university students (</a:t>
            </a:r>
            <a:r>
              <a:rPr lang="en-AU" sz="1200" b="1" kern="1200" dirty="0" smtClean="0">
                <a:solidFill>
                  <a:schemeClr val="tx1"/>
                </a:solidFill>
                <a:effectLst/>
                <a:latin typeface="+mn-lt"/>
                <a:ea typeface="+mn-ea"/>
                <a:cs typeface="+mn-cs"/>
              </a:rPr>
              <a:t>outreach</a:t>
            </a:r>
            <a:r>
              <a:rPr lang="en-AU" sz="1200" kern="1200" dirty="0" smtClean="0">
                <a:solidFill>
                  <a:schemeClr val="tx1"/>
                </a:solidFill>
                <a:effectLst/>
                <a:latin typeface="+mn-lt"/>
                <a:ea typeface="+mn-ea"/>
                <a:cs typeface="+mn-cs"/>
              </a:rPr>
              <a:t>), help get them into university (</a:t>
            </a:r>
            <a:r>
              <a:rPr lang="en-AU" sz="1200" b="1" kern="1200" dirty="0" smtClean="0">
                <a:solidFill>
                  <a:schemeClr val="tx1"/>
                </a:solidFill>
                <a:effectLst/>
                <a:latin typeface="+mn-lt"/>
                <a:ea typeface="+mn-ea"/>
                <a:cs typeface="+mn-cs"/>
              </a:rPr>
              <a:t>access</a:t>
            </a:r>
            <a:r>
              <a:rPr lang="en-AU" sz="1200" kern="1200" dirty="0" smtClean="0">
                <a:solidFill>
                  <a:schemeClr val="tx1"/>
                </a:solidFill>
                <a:effectLst/>
                <a:latin typeface="+mn-lt"/>
                <a:ea typeface="+mn-ea"/>
                <a:cs typeface="+mn-cs"/>
              </a:rPr>
              <a:t>), and provide the </a:t>
            </a:r>
            <a:r>
              <a:rPr lang="en-AU" sz="1200" b="1" kern="1200" dirty="0" smtClean="0">
                <a:solidFill>
                  <a:schemeClr val="tx1"/>
                </a:solidFill>
                <a:effectLst/>
                <a:latin typeface="+mn-lt"/>
                <a:ea typeface="+mn-ea"/>
                <a:cs typeface="+mn-cs"/>
              </a:rPr>
              <a:t>support </a:t>
            </a:r>
            <a:r>
              <a:rPr lang="en-AU" sz="1200" kern="1200" dirty="0" smtClean="0">
                <a:solidFill>
                  <a:schemeClr val="tx1"/>
                </a:solidFill>
                <a:effectLst/>
                <a:latin typeface="+mn-lt"/>
                <a:ea typeface="+mn-ea"/>
                <a:cs typeface="+mn-cs"/>
              </a:rPr>
              <a:t>once the students commence, improving the retention and completion rates of those students. Such initiatives have been targeted at low SES and regional and remote students, in order to inform and expose school students and other prospective university students to the opportunities that higher education can offer. A variety of entry pathways enables those equity students who desire to participate to have the capacity to apply for and successfully enter undergraduate study at university. A range of support services, such as mentoring and tutoring programs, ensure all students have the best chance of succeeding in their studies.</a:t>
            </a:r>
          </a:p>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4</a:t>
            </a:fld>
            <a:endParaRPr lang="en-US"/>
          </a:p>
        </p:txBody>
      </p:sp>
    </p:spTree>
    <p:extLst>
      <p:ext uri="{BB962C8B-B14F-4D97-AF65-F5344CB8AC3E}">
        <p14:creationId xmlns:p14="http://schemas.microsoft.com/office/powerpoint/2010/main" val="298211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The data are collected within the various State and Territory jurisdictions and overseen and aggregated by the AEDC (Australian Early Development Census), working within the Australian Government Department of Education. In the 2012 data collection, information was collected on 289,973 Australian children representing 96.5 per cent of children in their first year of formal full-time schooling (Australian Early Developmental Index, 2013). AEDC data are collected for individual children and reported at a group level (national, State/Territory or community). For each area, children are reported as being ‘on track,’ ‘developmentally at risk,’ or ‘developmentally vulnerable.’ </a:t>
            </a:r>
          </a:p>
          <a:p>
            <a:endParaRPr lang="en-AU" sz="800" dirty="0" smtClean="0"/>
          </a:p>
          <a:p>
            <a:r>
              <a:rPr lang="en-AU" sz="1200" b="0" i="0" u="none" strike="noStrike" kern="1200" baseline="0" dirty="0" smtClean="0">
                <a:solidFill>
                  <a:schemeClr val="tx1"/>
                </a:solidFill>
                <a:latin typeface="+mn-lt"/>
                <a:ea typeface="+mn-ea"/>
                <a:cs typeface="+mn-cs"/>
              </a:rPr>
              <a:t>Demographic information collected makes the AEDC ideal for meaningful comparisons can be made with all higher education equity groups. For example, in the latest collection it was established that:</a:t>
            </a:r>
          </a:p>
          <a:p>
            <a:r>
              <a:rPr lang="en-AU" sz="1200" b="0" i="0" u="none" strike="noStrike" kern="1200" baseline="0" dirty="0" smtClean="0">
                <a:solidFill>
                  <a:schemeClr val="tx1"/>
                </a:solidFill>
                <a:latin typeface="+mn-lt"/>
                <a:ea typeface="+mn-ea"/>
                <a:cs typeface="+mn-cs"/>
              </a:rPr>
              <a:t>• females were less likely to be developmentally vulnerable in one or more areas compared with males;</a:t>
            </a:r>
          </a:p>
          <a:p>
            <a:r>
              <a:rPr lang="en-AU" sz="1200" b="0" i="0" u="none" strike="noStrike" kern="1200" baseline="0" dirty="0" smtClean="0">
                <a:solidFill>
                  <a:schemeClr val="tx1"/>
                </a:solidFill>
                <a:latin typeface="+mn-lt"/>
                <a:ea typeface="+mn-ea"/>
                <a:cs typeface="+mn-cs"/>
              </a:rPr>
              <a:t>• Indigenous children were more than twice as likely to be developmentally vulnerable than non-Indigenous children;</a:t>
            </a:r>
          </a:p>
          <a:p>
            <a:r>
              <a:rPr lang="en-AU" sz="1200" b="0" i="0" u="none" strike="noStrike" kern="1200" baseline="0" dirty="0" smtClean="0">
                <a:solidFill>
                  <a:schemeClr val="tx1"/>
                </a:solidFill>
                <a:latin typeface="+mn-lt"/>
                <a:ea typeface="+mn-ea"/>
                <a:cs typeface="+mn-cs"/>
              </a:rPr>
              <a:t>• children not proficient in English were more likely to be developmentally vulnerable on all the AEDC areas;</a:t>
            </a:r>
          </a:p>
          <a:p>
            <a:r>
              <a:rPr lang="en-AU" sz="1200" b="0" i="0" u="none" strike="noStrike" kern="1200" baseline="0" dirty="0" smtClean="0">
                <a:solidFill>
                  <a:schemeClr val="tx1"/>
                </a:solidFill>
                <a:latin typeface="+mn-lt"/>
                <a:ea typeface="+mn-ea"/>
                <a:cs typeface="+mn-cs"/>
              </a:rPr>
              <a:t>• children who reside in very remote parts of Australia are more likely to be developmentally vulnerable; and</a:t>
            </a:r>
          </a:p>
          <a:p>
            <a:r>
              <a:rPr lang="en-AU" sz="1200" b="0" i="0" u="none" strike="noStrike" kern="1200" baseline="0" dirty="0" smtClean="0">
                <a:solidFill>
                  <a:schemeClr val="tx1"/>
                </a:solidFill>
                <a:latin typeface="+mn-lt"/>
                <a:ea typeface="+mn-ea"/>
                <a:cs typeface="+mn-cs"/>
              </a:rPr>
              <a:t>• children living in the most socio-economically disadvantaged Australian communities are more likely to be developmentally vulnerable on each of the AEDC areas (Australian Early Developmental Index, 2013).</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5</a:t>
            </a:fld>
            <a:endParaRPr lang="en-US"/>
          </a:p>
        </p:txBody>
      </p:sp>
    </p:spTree>
    <p:extLst>
      <p:ext uri="{BB962C8B-B14F-4D97-AF65-F5344CB8AC3E}">
        <p14:creationId xmlns:p14="http://schemas.microsoft.com/office/powerpoint/2010/main" val="106502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It is interesting when you look at the research and the classification of what constitutes ‘disadvantaged’ today.  The Federal Government defines and reports</a:t>
            </a:r>
            <a:r>
              <a:rPr lang="en-AU" sz="1200" kern="1200" dirty="0" smtClean="0">
                <a:solidFill>
                  <a:schemeClr val="tx1"/>
                </a:solidFill>
                <a:effectLst/>
                <a:latin typeface="+mn-lt"/>
                <a:ea typeface="+mn-ea"/>
                <a:cs typeface="+mn-cs"/>
              </a:rPr>
              <a:t> on the number of domestic undergraduates between 2007 and 2013 in the 38 ‘Table A providers’ in Australian higher education and enrolments for</a:t>
            </a:r>
            <a:r>
              <a:rPr lang="en-AU" sz="1200" kern="1200" baseline="0" dirty="0" smtClean="0">
                <a:solidFill>
                  <a:schemeClr val="tx1"/>
                </a:solidFill>
                <a:effectLst/>
                <a:latin typeface="+mn-lt"/>
                <a:ea typeface="+mn-ea"/>
                <a:cs typeface="+mn-cs"/>
              </a:rPr>
              <a:t> 6</a:t>
            </a:r>
            <a:r>
              <a:rPr lang="en-AU" sz="1200" kern="1200" dirty="0" smtClean="0">
                <a:solidFill>
                  <a:schemeClr val="tx1"/>
                </a:solidFill>
                <a:effectLst/>
                <a:latin typeface="+mn-lt"/>
                <a:ea typeface="+mn-ea"/>
                <a:cs typeface="+mn-cs"/>
              </a:rPr>
              <a:t> equity groups.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The six equity groups are derived from the equity performance indicators identified by Lin Martin (</a:t>
            </a:r>
            <a:r>
              <a:rPr lang="en-AU" sz="1200" u="none" strike="noStrike" kern="1200" dirty="0" smtClean="0">
                <a:solidFill>
                  <a:schemeClr val="tx1"/>
                </a:solidFill>
                <a:effectLst/>
                <a:latin typeface="+mn-lt"/>
                <a:ea typeface="+mn-ea"/>
                <a:cs typeface="+mn-cs"/>
                <a:hlinkClick r:id="" action="ppaction://hlinkfile" tooltip="Martin, 1994 #744"/>
              </a:rPr>
              <a:t>1994</a:t>
            </a:r>
            <a:r>
              <a:rPr lang="en-AU" sz="1200" kern="1200" dirty="0" smtClean="0">
                <a:solidFill>
                  <a:schemeClr val="tx1"/>
                </a:solidFill>
                <a:effectLst/>
                <a:latin typeface="+mn-lt"/>
                <a:ea typeface="+mn-ea"/>
                <a:cs typeface="+mn-cs"/>
              </a:rPr>
              <a:t>). Since then, the Federal Government has been regularly reporting on various aspects of the performance of the higher education sector in respect of access, progression and completion of these six equity groups.</a:t>
            </a:r>
            <a:r>
              <a:rPr lang="en-AU" sz="1200" kern="1200" baseline="0" dirty="0" smtClean="0">
                <a:solidFill>
                  <a:schemeClr val="tx1"/>
                </a:solidFill>
                <a:effectLst/>
                <a:latin typeface="+mn-lt"/>
                <a:ea typeface="+mn-ea"/>
                <a:cs typeface="+mn-cs"/>
              </a:rPr>
              <a:t> I</a:t>
            </a:r>
            <a:r>
              <a:rPr lang="en-AU" sz="1200" kern="1200" dirty="0" smtClean="0">
                <a:solidFill>
                  <a:schemeClr val="tx1"/>
                </a:solidFill>
                <a:effectLst/>
                <a:latin typeface="+mn-lt"/>
                <a:ea typeface="+mn-ea"/>
                <a:cs typeface="+mn-cs"/>
              </a:rPr>
              <a:t>n Australian higher education policy, six groups of under-represented students have been specifically identified, namely:</a:t>
            </a:r>
          </a:p>
          <a:p>
            <a:pPr lvl="0"/>
            <a:r>
              <a:rPr lang="en-AU" sz="1200" kern="1200" dirty="0" smtClean="0">
                <a:solidFill>
                  <a:schemeClr val="tx1"/>
                </a:solidFill>
                <a:effectLst/>
                <a:latin typeface="+mn-lt"/>
                <a:ea typeface="+mn-ea"/>
                <a:cs typeface="+mn-cs"/>
              </a:rPr>
              <a:t>Low socio-economic status (LSES) students;</a:t>
            </a:r>
          </a:p>
          <a:p>
            <a:pPr lvl="0"/>
            <a:r>
              <a:rPr lang="en-AU" sz="1200" kern="1200" dirty="0" smtClean="0">
                <a:solidFill>
                  <a:schemeClr val="tx1"/>
                </a:solidFill>
                <a:effectLst/>
                <a:latin typeface="+mn-lt"/>
                <a:ea typeface="+mn-ea"/>
                <a:cs typeface="+mn-cs"/>
              </a:rPr>
              <a:t>Students with a disability;</a:t>
            </a:r>
          </a:p>
          <a:p>
            <a:pPr lvl="0"/>
            <a:r>
              <a:rPr lang="en-AU" sz="1200" kern="1200" dirty="0" smtClean="0">
                <a:solidFill>
                  <a:schemeClr val="tx1"/>
                </a:solidFill>
                <a:effectLst/>
                <a:latin typeface="+mn-lt"/>
                <a:ea typeface="+mn-ea"/>
                <a:cs typeface="+mn-cs"/>
              </a:rPr>
              <a:t>Indigenous students; </a:t>
            </a:r>
          </a:p>
          <a:p>
            <a:pPr lvl="0"/>
            <a:r>
              <a:rPr lang="en-AU" sz="1200" kern="1200" dirty="0" smtClean="0">
                <a:solidFill>
                  <a:schemeClr val="tx1"/>
                </a:solidFill>
                <a:effectLst/>
                <a:latin typeface="+mn-lt"/>
                <a:ea typeface="+mn-ea"/>
                <a:cs typeface="+mn-cs"/>
              </a:rPr>
              <a:t>Students from regional and remote areas; </a:t>
            </a:r>
          </a:p>
          <a:p>
            <a:pPr lvl="0"/>
            <a:r>
              <a:rPr lang="en-AU" sz="1200" kern="1200" dirty="0" smtClean="0">
                <a:solidFill>
                  <a:schemeClr val="tx1"/>
                </a:solidFill>
                <a:effectLst/>
                <a:latin typeface="+mn-lt"/>
                <a:ea typeface="+mn-ea"/>
                <a:cs typeface="+mn-cs"/>
              </a:rPr>
              <a:t>Women in non-traditional areas of study; and</a:t>
            </a:r>
          </a:p>
          <a:p>
            <a:pPr lvl="0"/>
            <a:r>
              <a:rPr lang="en-AU" sz="1200" kern="1200" dirty="0" smtClean="0">
                <a:solidFill>
                  <a:schemeClr val="tx1"/>
                </a:solidFill>
                <a:effectLst/>
                <a:latin typeface="+mn-lt"/>
                <a:ea typeface="+mn-ea"/>
                <a:cs typeface="+mn-cs"/>
              </a:rPr>
              <a:t>Students from non-English Speaking backgrounds (NESB students).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r>
              <a:rPr lang="en-AU" sz="1200" kern="1200" dirty="0" smtClean="0">
                <a:solidFill>
                  <a:schemeClr val="tx1"/>
                </a:solidFill>
                <a:effectLst/>
                <a:latin typeface="+mn-lt"/>
                <a:ea typeface="+mn-ea"/>
                <a:cs typeface="+mn-cs"/>
              </a:rPr>
              <a:t>It is important to state from the outset that membership of one of these groups does not, in and of itself, constitute disadvantage at the individual level. Further, being identified as a member of one of these groups in no way represents an attempt to disempower persons. We understand some individuals within one or more of the aforementioned equity groups might not consider themselves disadvantaged and might resent being labelled as such. However, explication of these groups is acknowledgement, by and through public policy, that in many cases, </a:t>
            </a:r>
            <a:r>
              <a:rPr lang="en-AU" sz="1200" b="1" kern="1200" dirty="0" smtClean="0">
                <a:solidFill>
                  <a:schemeClr val="tx1"/>
                </a:solidFill>
                <a:effectLst/>
                <a:latin typeface="+mn-lt"/>
                <a:ea typeface="+mn-ea"/>
                <a:cs typeface="+mn-cs"/>
              </a:rPr>
              <a:t>under-representation in higher education </a:t>
            </a:r>
            <a:r>
              <a:rPr lang="en-AU" sz="1200" kern="1200" dirty="0" smtClean="0">
                <a:solidFill>
                  <a:schemeClr val="tx1"/>
                </a:solidFill>
                <a:effectLst/>
                <a:latin typeface="+mn-lt"/>
                <a:ea typeface="+mn-ea"/>
                <a:cs typeface="+mn-cs"/>
              </a:rPr>
              <a:t>among members of the identified equity groups leads to future socio-economic disadvantage, such as:</a:t>
            </a:r>
          </a:p>
          <a:p>
            <a:pPr lvl="0"/>
            <a:r>
              <a:rPr lang="en-AU" sz="1200" kern="1200" dirty="0" smtClean="0">
                <a:solidFill>
                  <a:schemeClr val="tx1"/>
                </a:solidFill>
                <a:effectLst/>
                <a:latin typeface="+mn-lt"/>
                <a:ea typeface="+mn-ea"/>
                <a:cs typeface="+mn-cs"/>
              </a:rPr>
              <a:t>higher levels of unemployment (</a:t>
            </a:r>
            <a:r>
              <a:rPr lang="en-AU" sz="1200" u="none" strike="noStrike" kern="1200" dirty="0" smtClean="0">
                <a:solidFill>
                  <a:schemeClr val="tx1"/>
                </a:solidFill>
                <a:effectLst/>
                <a:latin typeface="+mn-lt"/>
                <a:ea typeface="+mn-ea"/>
                <a:cs typeface="+mn-cs"/>
                <a:hlinkClick r:id="" action="ppaction://hlinkfile" tooltip="Australian Bureau of Statistics, 2013 #1106"/>
              </a:rPr>
              <a:t>ABS, 2013a</a:t>
            </a:r>
            <a:r>
              <a:rPr lang="en-AU" sz="1200" kern="1200" dirty="0" smtClean="0">
                <a:solidFill>
                  <a:schemeClr val="tx1"/>
                </a:solidFill>
                <a:effectLst/>
                <a:latin typeface="+mn-lt"/>
                <a:ea typeface="+mn-ea"/>
                <a:cs typeface="+mn-cs"/>
              </a:rPr>
              <a:t>);</a:t>
            </a:r>
          </a:p>
          <a:p>
            <a:pPr lvl="0"/>
            <a:r>
              <a:rPr lang="en-AU" sz="1200" kern="1200" dirty="0" smtClean="0">
                <a:solidFill>
                  <a:schemeClr val="tx1"/>
                </a:solidFill>
                <a:effectLst/>
                <a:latin typeface="+mn-lt"/>
                <a:ea typeface="+mn-ea"/>
                <a:cs typeface="+mn-cs"/>
              </a:rPr>
              <a:t>lower levels of lifetime earnings (</a:t>
            </a:r>
            <a:r>
              <a:rPr lang="en-AU" sz="1200" u="none" strike="noStrike" kern="1200" dirty="0" smtClean="0">
                <a:solidFill>
                  <a:schemeClr val="tx1"/>
                </a:solidFill>
                <a:effectLst/>
                <a:latin typeface="+mn-lt"/>
                <a:ea typeface="+mn-ea"/>
                <a:cs typeface="+mn-cs"/>
                <a:hlinkClick r:id="" action="ppaction://hlinkfile" tooltip="National Centre for Social and Economic Modelling, 2012 #685"/>
              </a:rPr>
              <a:t>National Centre for Social and Economic Modelling, 2012</a:t>
            </a:r>
            <a:r>
              <a:rPr lang="en-AU" sz="1200" kern="1200" dirty="0" smtClean="0">
                <a:solidFill>
                  <a:schemeClr val="tx1"/>
                </a:solidFill>
                <a:effectLst/>
                <a:latin typeface="+mn-lt"/>
                <a:ea typeface="+mn-ea"/>
                <a:cs typeface="+mn-cs"/>
              </a:rPr>
              <a:t>; </a:t>
            </a:r>
            <a:r>
              <a:rPr lang="en-AU" sz="1200" u="none" strike="noStrike" kern="1200" dirty="0" smtClean="0">
                <a:solidFill>
                  <a:schemeClr val="tx1"/>
                </a:solidFill>
                <a:effectLst/>
                <a:latin typeface="+mn-lt"/>
                <a:ea typeface="+mn-ea"/>
                <a:cs typeface="+mn-cs"/>
                <a:hlinkClick r:id="" action="ppaction://hlinkfile" tooltip="Norton, 2012 #1024"/>
              </a:rPr>
              <a:t>Norton, 2012</a:t>
            </a:r>
            <a:r>
              <a:rPr lang="en-AU" sz="1200" kern="1200" dirty="0" smtClean="0">
                <a:solidFill>
                  <a:schemeClr val="tx1"/>
                </a:solidFill>
                <a:effectLst/>
                <a:latin typeface="+mn-lt"/>
                <a:ea typeface="+mn-ea"/>
                <a:cs typeface="+mn-cs"/>
              </a:rPr>
              <a:t>); and</a:t>
            </a:r>
          </a:p>
          <a:p>
            <a:pPr lvl="0"/>
            <a:r>
              <a:rPr lang="en-AU" sz="1200" kern="1200" dirty="0" smtClean="0">
                <a:solidFill>
                  <a:schemeClr val="tx1"/>
                </a:solidFill>
                <a:effectLst/>
                <a:latin typeface="+mn-lt"/>
                <a:ea typeface="+mn-ea"/>
                <a:cs typeface="+mn-cs"/>
              </a:rPr>
              <a:t>worse health outcomes (</a:t>
            </a:r>
            <a:r>
              <a:rPr lang="en-AU" sz="1200" u="none" strike="noStrike" kern="1200" dirty="0" smtClean="0">
                <a:solidFill>
                  <a:schemeClr val="tx1"/>
                </a:solidFill>
                <a:effectLst/>
                <a:latin typeface="+mn-lt"/>
                <a:ea typeface="+mn-ea"/>
                <a:cs typeface="+mn-cs"/>
                <a:hlinkClick r:id="" action="ppaction://hlinkfile" tooltip="Australian Bureau of Statistics, 2013 #1107"/>
              </a:rPr>
              <a:t>ABS, 2013b</a:t>
            </a:r>
            <a:r>
              <a:rPr lang="en-AU" sz="1200" kern="1200" dirty="0" smtClean="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A05BB874-6B66-1247-AE23-B5307E27A044}" type="slidenum">
              <a:rPr lang="en-US" smtClean="0"/>
              <a:pPr/>
              <a:t>6</a:t>
            </a:fld>
            <a:endParaRPr lang="en-US"/>
          </a:p>
        </p:txBody>
      </p:sp>
    </p:spTree>
    <p:extLst>
      <p:ext uri="{BB962C8B-B14F-4D97-AF65-F5344CB8AC3E}">
        <p14:creationId xmlns:p14="http://schemas.microsoft.com/office/powerpoint/2010/main" val="14357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kern="1200" dirty="0" smtClean="0">
                <a:solidFill>
                  <a:schemeClr val="tx1"/>
                </a:solidFill>
                <a:effectLst/>
                <a:latin typeface="+mn-lt"/>
                <a:ea typeface="+mn-ea"/>
                <a:cs typeface="+mn-cs"/>
              </a:rPr>
              <a:t>The National Centre for Student Equity in Higher Education (NCSEHE) – a centre for equity policy, research and practice.</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NCSEHE began operation in 2008, hosted by the University of South Australia. In May 2013, Curtin University won the bid to host the centre until December 2015.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We welcome you to come and explore our website and join our subscriber list </a:t>
            </a:r>
          </a:p>
          <a:p>
            <a:endParaRPr lang="en-AU" sz="1200" kern="1200" dirty="0" smtClean="0">
              <a:solidFill>
                <a:schemeClr val="tx1"/>
              </a:solidFill>
              <a:effectLst/>
              <a:latin typeface="+mn-lt"/>
              <a:ea typeface="+mn-ea"/>
              <a:cs typeface="+mn-cs"/>
            </a:endParaRPr>
          </a:p>
        </p:txBody>
      </p:sp>
      <p:sp>
        <p:nvSpPr>
          <p:cNvPr id="3686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A4982B6-7621-B149-B1EF-A99B388E6B4B}" type="slidenum">
              <a:rPr lang="en-AU">
                <a:latin typeface="Calibri" charset="0"/>
              </a:rPr>
              <a:pPr eaLnBrk="1" hangingPunct="1"/>
              <a:t>7</a:t>
            </a:fld>
            <a:endParaRPr lang="en-AU">
              <a:latin typeface="Calibri" charset="0"/>
            </a:endParaRPr>
          </a:p>
        </p:txBody>
      </p:sp>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91" y="664349"/>
            <a:ext cx="3921104" cy="377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AU" dirty="0" smtClean="0"/>
              <a:t>NCSEHE aims:</a:t>
            </a:r>
          </a:p>
          <a:p>
            <a:pPr lvl="0"/>
            <a:r>
              <a:rPr lang="en-AU" dirty="0" smtClean="0"/>
              <a:t>to be at the centre of public policy dialogue about equity in higher education</a:t>
            </a:r>
          </a:p>
          <a:p>
            <a:pPr lvl="0"/>
            <a:r>
              <a:rPr lang="en-AU" dirty="0" smtClean="0"/>
              <a:t>to ‘close the gap’ between equity policy, research and practice by: </a:t>
            </a:r>
          </a:p>
          <a:p>
            <a:pPr lvl="0"/>
            <a:endParaRPr lang="en-AU" dirty="0" smtClean="0"/>
          </a:p>
          <a:p>
            <a:pPr lvl="1">
              <a:buFont typeface="Arial" pitchFamily="34" charset="0"/>
              <a:buChar char="•"/>
            </a:pPr>
            <a:r>
              <a:rPr lang="en-AU" dirty="0" smtClean="0"/>
              <a:t>supporting and informing evaluation of current equity practice, with a particular focus on identifying good practice</a:t>
            </a:r>
          </a:p>
          <a:p>
            <a:pPr lvl="1">
              <a:buFont typeface="Arial" pitchFamily="34" charset="0"/>
              <a:buChar char="•"/>
            </a:pPr>
            <a:r>
              <a:rPr lang="en-AU" dirty="0" smtClean="0"/>
              <a:t>identifying innovative approaches to equity through existing research and the development of a forward research program to fill gaps in knowledge</a:t>
            </a:r>
          </a:p>
          <a:p>
            <a:pPr lvl="1">
              <a:buFont typeface="Arial" pitchFamily="34" charset="0"/>
              <a:buChar char="•"/>
            </a:pPr>
            <a:r>
              <a:rPr lang="en-AU" dirty="0" smtClean="0"/>
              <a:t>translating these learnings into practical advice for decision-makers and practitioners alike</a:t>
            </a:r>
            <a:r>
              <a:rPr lang="en-AU" sz="1400" dirty="0" smtClean="0"/>
              <a:t>. </a:t>
            </a:r>
          </a:p>
          <a:p>
            <a:pPr lvl="0"/>
            <a:endParaRPr lang="en-AU" dirty="0" smtClean="0"/>
          </a:p>
          <a:p>
            <a:pPr eaLnBrk="1" hangingPunct="1">
              <a:spcBef>
                <a:spcPct val="0"/>
              </a:spcBef>
            </a:pPr>
            <a:endParaRPr lang="en-AU" dirty="0" smtClean="0">
              <a:latin typeface="Calibri" charset="0"/>
            </a:endParaRPr>
          </a:p>
          <a:p>
            <a:pPr>
              <a:buFont typeface="Wingdings" charset="2"/>
              <a:buChar char="§"/>
            </a:pPr>
            <a:r>
              <a:rPr lang="en-AU" sz="1600" b="1" dirty="0" smtClean="0"/>
              <a:t>Program 1 - Equity Policy and Program Evaluation</a:t>
            </a:r>
            <a:r>
              <a:rPr lang="en-AU" sz="1600" dirty="0" smtClean="0"/>
              <a:t/>
            </a:r>
            <a:br>
              <a:rPr lang="en-AU" sz="1600" dirty="0" smtClean="0"/>
            </a:br>
            <a:r>
              <a:rPr lang="en-AU" sz="1200" i="1" dirty="0" smtClean="0"/>
              <a:t>	- Leadership and support </a:t>
            </a:r>
          </a:p>
          <a:p>
            <a:pPr>
              <a:buFont typeface="Wingdings" charset="2"/>
              <a:buChar char="§"/>
            </a:pPr>
            <a:r>
              <a:rPr lang="en-AU" sz="1600" b="1" dirty="0" smtClean="0">
                <a:cs typeface="Arial"/>
              </a:rPr>
              <a:t>Program 2 - Equity Policy and Planning Research</a:t>
            </a:r>
            <a:r>
              <a:rPr lang="en-AU" sz="1600" dirty="0" smtClean="0">
                <a:cs typeface="Arial"/>
              </a:rPr>
              <a:t/>
            </a:r>
            <a:br>
              <a:rPr lang="en-AU" sz="1600" dirty="0" smtClean="0">
                <a:cs typeface="Arial"/>
              </a:rPr>
            </a:br>
            <a:r>
              <a:rPr lang="en-AU" sz="1600" dirty="0" smtClean="0">
                <a:cs typeface="Arial"/>
              </a:rPr>
              <a:t>	</a:t>
            </a:r>
            <a:r>
              <a:rPr lang="en-AU" sz="1200" i="1" dirty="0" smtClean="0"/>
              <a:t>-</a:t>
            </a:r>
            <a:r>
              <a:rPr lang="en-AU" sz="1600" dirty="0" smtClean="0">
                <a:cs typeface="Arial"/>
              </a:rPr>
              <a:t> </a:t>
            </a:r>
            <a:r>
              <a:rPr lang="en-AU" sz="1200" i="1" dirty="0" smtClean="0"/>
              <a:t>Analysis of student equity groups</a:t>
            </a:r>
            <a:br>
              <a:rPr lang="en-AU" sz="1200" i="1" dirty="0" smtClean="0"/>
            </a:br>
            <a:r>
              <a:rPr lang="en-AU" sz="1200" i="1" dirty="0" smtClean="0"/>
              <a:t>	- Produce and disseminate publications</a:t>
            </a:r>
            <a:br>
              <a:rPr lang="en-AU" sz="1200" i="1" dirty="0" smtClean="0"/>
            </a:br>
            <a:r>
              <a:rPr lang="en-AU" sz="1200" i="1" dirty="0" smtClean="0"/>
              <a:t>	- Engagement activities</a:t>
            </a:r>
            <a:endParaRPr lang="en-AU" sz="1200" dirty="0" smtClean="0">
              <a:cs typeface="Arial"/>
            </a:endParaRPr>
          </a:p>
          <a:p>
            <a:pPr marL="0"/>
            <a:r>
              <a:rPr lang="en-AU" sz="1600" b="1" dirty="0" smtClean="0">
                <a:cs typeface="Arial"/>
              </a:rPr>
              <a:t>Program 3 - Student Equity Data</a:t>
            </a:r>
            <a:r>
              <a:rPr lang="en-AU" sz="1600" dirty="0" smtClean="0">
                <a:cs typeface="Arial"/>
              </a:rPr>
              <a:t/>
            </a:r>
            <a:br>
              <a:rPr lang="en-AU" sz="1600" dirty="0" smtClean="0">
                <a:cs typeface="Arial"/>
              </a:rPr>
            </a:br>
            <a:r>
              <a:rPr lang="en-AU" sz="1600" dirty="0" smtClean="0">
                <a:cs typeface="Arial"/>
              </a:rPr>
              <a:t>	</a:t>
            </a:r>
            <a:r>
              <a:rPr lang="en-AU" sz="1200" i="1" dirty="0" smtClean="0"/>
              <a:t>- Collect and analyse data</a:t>
            </a:r>
            <a:br>
              <a:rPr lang="en-AU" sz="1200" i="1" dirty="0" smtClean="0"/>
            </a:br>
            <a:r>
              <a:rPr lang="en-AU" sz="1200" i="1" dirty="0" smtClean="0"/>
              <a:t>	- Mapping</a:t>
            </a:r>
            <a:br>
              <a:rPr lang="en-AU" sz="1200" i="1" dirty="0" smtClean="0"/>
            </a:br>
            <a:r>
              <a:rPr lang="en-AU" sz="1200" i="1" dirty="0" smtClean="0"/>
              <a:t>	- Provide access to sources for data and data-driven research</a:t>
            </a:r>
          </a:p>
          <a:p>
            <a:pPr eaLnBrk="1" hangingPunct="1">
              <a:spcBef>
                <a:spcPct val="0"/>
              </a:spcBef>
            </a:pPr>
            <a:endParaRPr lang="en-AU" dirty="0" smtClean="0">
              <a:latin typeface="Calibri" charset="0"/>
            </a:endParaRPr>
          </a:p>
          <a:p>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pPr eaLnBrk="1" hangingPunct="1">
              <a:spcBef>
                <a:spcPct val="0"/>
              </a:spcBef>
            </a:pPr>
            <a:endParaRPr lang="en-AU" dirty="0" smtClean="0">
              <a:latin typeface="Calibri" charset="0"/>
            </a:endParaRPr>
          </a:p>
          <a:p>
            <a:pPr lvl="0"/>
            <a:endParaRPr lang="en-AU" dirty="0"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8C02EED-DDE5-7141-AEE6-BD1934CCF5B3}" type="slidenum">
              <a:rPr lang="en-AU">
                <a:latin typeface="Calibri" charset="0"/>
              </a:rPr>
              <a:pPr eaLnBrk="1" hangingPunct="1"/>
              <a:t>8</a:t>
            </a:fld>
            <a:endParaRPr lang="en-AU">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AU" sz="1200" b="1" dirty="0" smtClean="0"/>
              <a:t>Program 1 - </a:t>
            </a:r>
            <a:r>
              <a:rPr lang="en-AU" sz="1200" b="1" kern="1200" dirty="0" smtClean="0">
                <a:solidFill>
                  <a:schemeClr val="tx1"/>
                </a:solidFill>
                <a:effectLst/>
                <a:latin typeface="+mn-lt"/>
                <a:ea typeface="+mn-ea"/>
                <a:cs typeface="+mn-cs"/>
              </a:rPr>
              <a:t>Equity Policy and Program Evaluation (Evaluation Program)</a:t>
            </a:r>
            <a:r>
              <a:rPr lang="en-AU" sz="1200" kern="1200" dirty="0" smtClean="0">
                <a:solidFill>
                  <a:schemeClr val="tx1"/>
                </a:solidFill>
                <a:effectLst/>
                <a:latin typeface="+mn-lt"/>
                <a:ea typeface="+mn-ea"/>
                <a:cs typeface="+mn-cs"/>
              </a:rPr>
              <a:t> – providing leadership and support in developing a national approach and resources to evaluate the impact of initiatives to increase participation of people from low-SES backgrounds and other equity groups in higher education. </a:t>
            </a:r>
          </a:p>
          <a:p>
            <a:pPr eaLnBrk="1" hangingPunct="1">
              <a:spcBef>
                <a:spcPct val="0"/>
              </a:spcBef>
            </a:pPr>
            <a:endParaRPr lang="en-AU" dirty="0">
              <a:latin typeface="Calibri"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C356A44-3001-0A40-8B1E-2864B4577205}" type="slidenum">
              <a:rPr lang="en-AU">
                <a:latin typeface="Calibri" charset="0"/>
              </a:rPr>
              <a:pPr eaLnBrk="1" hangingPunct="1"/>
              <a:t>9</a:t>
            </a:fld>
            <a:endParaRPr lang="en-AU">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ne-line title">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dirty="0"/>
          </a:p>
        </p:txBody>
      </p:sp>
      <p:sp>
        <p:nvSpPr>
          <p:cNvPr id="10246" name="Text Box 6"/>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10242" name="Rectangle 2"/>
          <p:cNvSpPr>
            <a:spLocks noGrp="1" noChangeArrowheads="1"/>
          </p:cNvSpPr>
          <p:nvPr>
            <p:ph type="ctrTitle"/>
          </p:nvPr>
        </p:nvSpPr>
        <p:spPr>
          <a:xfrm>
            <a:off x="0" y="321468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dirty="0" smtClean="0"/>
              <a:t>Click to edit Master title style</a:t>
            </a:r>
            <a:endParaRPr lang="en-AU" dirty="0"/>
          </a:p>
        </p:txBody>
      </p:sp>
      <p:sp>
        <p:nvSpPr>
          <p:cNvPr id="6"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fld id="{13E8D04D-269D-4853-8342-518F1BB8E2D6}" type="datetimeFigureOut">
              <a:rPr lang="en-AU" smtClean="0"/>
              <a:pPr/>
              <a:t>25/11/2014</a:t>
            </a:fld>
            <a:endParaRPr lang="en-AU"/>
          </a:p>
        </p:txBody>
      </p:sp>
      <p:pic>
        <p:nvPicPr>
          <p:cNvPr id="10" name="Picture 9" descr="NCSEHE-curtin-logo.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5776" y="188640"/>
            <a:ext cx="6801986" cy="1440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3" name="Footer Placeholder 2"/>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388"/>
            <a:ext cx="2057400" cy="53895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560388"/>
            <a:ext cx="6019800" cy="5389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59614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120689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244921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193925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310444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bg>
      <p:bgPr>
        <a:solidFill>
          <a:schemeClr val="bg1"/>
        </a:solidFill>
        <a:effectLst/>
      </p:bgPr>
    </p:bg>
    <p:spTree>
      <p:nvGrpSpPr>
        <p:cNvPr id="1" name=""/>
        <p:cNvGrpSpPr/>
        <p:nvPr/>
      </p:nvGrpSpPr>
      <p:grpSpPr>
        <a:xfrm>
          <a:off x="0" y="0"/>
          <a:ext cx="0" cy="0"/>
          <a:chOff x="0" y="0"/>
          <a:chExt cx="0" cy="0"/>
        </a:xfrm>
      </p:grpSpPr>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a:p>
        </p:txBody>
      </p:sp>
      <p:sp>
        <p:nvSpPr>
          <p:cNvPr id="44036" name="Text Box 4"/>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44037" name="Rectangle 5"/>
          <p:cNvSpPr>
            <a:spLocks noGrp="1" noChangeArrowheads="1"/>
          </p:cNvSpPr>
          <p:nvPr>
            <p:ph type="ctrTitle"/>
          </p:nvPr>
        </p:nvSpPr>
        <p:spPr>
          <a:xfrm>
            <a:off x="0" y="321468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7"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fld id="{13E8D04D-269D-4853-8342-518F1BB8E2D6}" type="datetimeFigureOut">
              <a:rPr lang="en-AU" smtClean="0"/>
              <a:pPr/>
              <a:t>25/11/2014</a:t>
            </a:fld>
            <a:endParaRPr lang="en-AU"/>
          </a:p>
        </p:txBody>
      </p:sp>
      <p:pic>
        <p:nvPicPr>
          <p:cNvPr id="8" name="Picture 7" descr="NCSEHE-curtin-logo.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5776" y="188640"/>
            <a:ext cx="6801986" cy="1440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184106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169012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3968837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325819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312189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E8E4593-E90D-B241-AA6D-8A9EE0D2E396}" type="datetimeFigureOut">
              <a:rPr lang="en-US" smtClean="0"/>
              <a:pPr/>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1286-EEB9-3545-9AC6-2EC3310A0B3B}" type="slidenum">
              <a:rPr lang="en-US" smtClean="0"/>
              <a:pPr/>
              <a:t>‹#›</a:t>
            </a:fld>
            <a:endParaRPr lang="en-US"/>
          </a:p>
        </p:txBody>
      </p:sp>
    </p:spTree>
    <p:extLst>
      <p:ext uri="{BB962C8B-B14F-4D97-AF65-F5344CB8AC3E}">
        <p14:creationId xmlns:p14="http://schemas.microsoft.com/office/powerpoint/2010/main" val="30824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wo-line titl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a:p>
        </p:txBody>
      </p:sp>
      <p:sp>
        <p:nvSpPr>
          <p:cNvPr id="36868" name="Text Box 4"/>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36869" name="Rectangle 5"/>
          <p:cNvSpPr>
            <a:spLocks noGrp="1" noChangeArrowheads="1"/>
          </p:cNvSpPr>
          <p:nvPr>
            <p:ph type="ctrTitle"/>
          </p:nvPr>
        </p:nvSpPr>
        <p:spPr>
          <a:xfrm>
            <a:off x="0" y="285749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dirty="0" smtClean="0"/>
              <a:t>Click to edit Master title style</a:t>
            </a:r>
            <a:endParaRPr lang="en-AU" dirty="0"/>
          </a:p>
        </p:txBody>
      </p:sp>
      <p:sp>
        <p:nvSpPr>
          <p:cNvPr id="36870" name="Rectangle 6"/>
          <p:cNvSpPr>
            <a:spLocks noChangeArrowheads="1"/>
          </p:cNvSpPr>
          <p:nvPr/>
        </p:nvSpPr>
        <p:spPr bwMode="auto">
          <a:xfrm>
            <a:off x="0" y="3643314"/>
            <a:ext cx="6334854" cy="786163"/>
          </a:xfrm>
          <a:prstGeom prst="rect">
            <a:avLst/>
          </a:prstGeom>
          <a:solidFill>
            <a:schemeClr val="accent1"/>
          </a:solidFill>
          <a:ln w="9525">
            <a:noFill/>
            <a:miter lim="800000"/>
            <a:headEnd/>
            <a:tailEnd/>
          </a:ln>
          <a:effectLst/>
        </p:spPr>
        <p:txBody>
          <a:bodyPr wrap="none" lIns="432000" tIns="108000" rIns="252000" bIns="0" anchor="b">
            <a:spAutoFit/>
          </a:bodyPr>
          <a:lstStyle/>
          <a:p>
            <a:pPr>
              <a:lnSpc>
                <a:spcPct val="100000"/>
              </a:lnSpc>
            </a:pPr>
            <a:r>
              <a:rPr lang="en-AU" sz="4400" dirty="0" smtClean="0">
                <a:solidFill>
                  <a:schemeClr val="bg1"/>
                </a:solidFill>
              </a:rPr>
              <a:t>CHANGE IN MASTER</a:t>
            </a:r>
            <a:endParaRPr lang="en-AU" sz="4400" dirty="0">
              <a:solidFill>
                <a:schemeClr val="bg1"/>
              </a:solidFill>
            </a:endParaRPr>
          </a:p>
        </p:txBody>
      </p:sp>
      <p:sp>
        <p:nvSpPr>
          <p:cNvPr id="7"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fld id="{13E8D04D-269D-4853-8342-518F1BB8E2D6}" type="datetimeFigureOut">
              <a:rPr lang="en-AU" smtClean="0"/>
              <a:pPr/>
              <a:t>25/11/2014</a:t>
            </a:fld>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line title, transparent">
    <p:bg>
      <p:bgPr>
        <a:solidFill>
          <a:schemeClr val="bg1"/>
        </a:solidFill>
        <a:effectLst/>
      </p:bgPr>
    </p:bg>
    <p:spTree>
      <p:nvGrpSpPr>
        <p:cNvPr id="1" name=""/>
        <p:cNvGrpSpPr/>
        <p:nvPr/>
      </p:nvGrpSpPr>
      <p:grpSpPr>
        <a:xfrm>
          <a:off x="0" y="0"/>
          <a:ext cx="0" cy="0"/>
          <a:chOff x="0" y="0"/>
          <a:chExt cx="0" cy="0"/>
        </a:xfrm>
      </p:grpSpPr>
      <p:sp>
        <p:nvSpPr>
          <p:cNvPr id="51204" name="Text Box 4"/>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a:p>
        </p:txBody>
      </p:sp>
      <p:sp>
        <p:nvSpPr>
          <p:cNvPr id="16" name="Rectangle 5"/>
          <p:cNvSpPr>
            <a:spLocks noGrp="1" noChangeArrowheads="1"/>
          </p:cNvSpPr>
          <p:nvPr>
            <p:ph type="ctrTitle"/>
          </p:nvPr>
        </p:nvSpPr>
        <p:spPr>
          <a:xfrm>
            <a:off x="0" y="285749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17" name="Rectangle 6"/>
          <p:cNvSpPr>
            <a:spLocks noChangeArrowheads="1"/>
          </p:cNvSpPr>
          <p:nvPr/>
        </p:nvSpPr>
        <p:spPr bwMode="auto">
          <a:xfrm>
            <a:off x="0" y="3643314"/>
            <a:ext cx="6334854" cy="786163"/>
          </a:xfrm>
          <a:prstGeom prst="rect">
            <a:avLst/>
          </a:prstGeom>
          <a:solidFill>
            <a:schemeClr val="accent1">
              <a:alpha val="80000"/>
            </a:schemeClr>
          </a:solidFill>
          <a:ln w="9525">
            <a:noFill/>
            <a:miter lim="800000"/>
            <a:headEnd/>
            <a:tailEnd/>
          </a:ln>
          <a:effectLst/>
        </p:spPr>
        <p:txBody>
          <a:bodyPr wrap="none" lIns="432000" tIns="108000" rIns="252000" bIns="0" anchor="b">
            <a:spAutoFit/>
          </a:bodyPr>
          <a:lstStyle/>
          <a:p>
            <a:pPr>
              <a:lnSpc>
                <a:spcPct val="100000"/>
              </a:lnSpc>
            </a:pPr>
            <a:r>
              <a:rPr lang="en-AU" sz="4400" dirty="0" smtClean="0">
                <a:solidFill>
                  <a:schemeClr val="bg1"/>
                </a:solidFill>
              </a:rPr>
              <a:t>CHANGE IN MASTER</a:t>
            </a:r>
            <a:endParaRPr lang="en-AU" sz="4400" dirty="0">
              <a:solidFill>
                <a:schemeClr val="bg1"/>
              </a:solidFill>
            </a:endParaRPr>
          </a:p>
        </p:txBody>
      </p:sp>
      <p:sp>
        <p:nvSpPr>
          <p:cNvPr id="8"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fld id="{13E8D04D-269D-4853-8342-518F1BB8E2D6}" type="datetimeFigureOut">
              <a:rPr lang="en-AU" smtClean="0"/>
              <a:pPr/>
              <a:t>25/11/2014</a:t>
            </a:fld>
            <a:endParaRPr lang="en-AU"/>
          </a:p>
        </p:txBody>
      </p:sp>
      <p:pic>
        <p:nvPicPr>
          <p:cNvPr id="9" name="Picture 8" descr="NCSEHE-curtin-logo.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5776" y="188640"/>
            <a:ext cx="6801986" cy="1440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6" name="Footer Placeholder 5"/>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8" name="Footer Placeholder 7"/>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13E8D04D-269D-4853-8342-518F1BB8E2D6}" type="datetimeFigureOut">
              <a:rPr lang="en-AU" smtClean="0"/>
              <a:pPr/>
              <a:t>25/11/2014</a:t>
            </a:fld>
            <a:endParaRPr lang="en-AU"/>
          </a:p>
        </p:txBody>
      </p:sp>
      <p:sp>
        <p:nvSpPr>
          <p:cNvPr id="4" name="Footer Placeholder 3"/>
          <p:cNvSpPr>
            <a:spLocks noGrp="1"/>
          </p:cNvSpPr>
          <p:nvPr>
            <p:ph type="ftr" sz="quarter" idx="11"/>
          </p:nvPr>
        </p:nvSpPr>
        <p:spPr/>
        <p:txBody>
          <a:bodyPr/>
          <a:lstStyle>
            <a:lvl1pPr>
              <a:defRPr/>
            </a:lvl1pPr>
          </a:lstStyle>
          <a:p>
            <a:endParaRPr lang="en-A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600200"/>
            <a:ext cx="8229600" cy="434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accent1"/>
                </a:solidFill>
              </a:defRPr>
            </a:lvl1pPr>
          </a:lstStyle>
          <a:p>
            <a:fld id="{13E8D04D-269D-4853-8342-518F1BB8E2D6}" type="datetimeFigureOut">
              <a:rPr lang="en-AU" smtClean="0"/>
              <a:pPr/>
              <a:t>25/11/2014</a:t>
            </a:fld>
            <a:endParaRPr lang="en-AU"/>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tx2"/>
                </a:solidFill>
              </a:defRPr>
            </a:lvl1pPr>
          </a:lstStyle>
          <a:p>
            <a:endParaRPr lang="en-AU"/>
          </a:p>
        </p:txBody>
      </p:sp>
      <p:sp>
        <p:nvSpPr>
          <p:cNvPr id="1031" name="Text Box 7"/>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pic>
        <p:nvPicPr>
          <p:cNvPr id="8" name="Picture 7" descr="NCSEHE-curtin-logo.pdf"/>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5690894" y="6021288"/>
            <a:ext cx="3561626" cy="75409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fontAlgn="base" hangingPunct="1">
        <a:spcBef>
          <a:spcPct val="0"/>
        </a:spcBef>
        <a:spcAft>
          <a:spcPct val="0"/>
        </a:spcAft>
        <a:defRPr sz="3200">
          <a:solidFill>
            <a:srgbClr val="5F5F5F"/>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eaLnBrk="1" fontAlgn="base" hangingPunct="1">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E4593-E90D-B241-AA6D-8A9EE0D2E396}" type="datetimeFigureOut">
              <a:rPr lang="en-US" smtClean="0"/>
              <a:pPr/>
              <a:t>11/25/2014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1286-EEB9-3545-9AC6-2EC3310A0B3B}" type="slidenum">
              <a:rPr lang="en-US" smtClean="0"/>
              <a:pPr/>
              <a:t>‹#›</a:t>
            </a:fld>
            <a:endParaRPr lang="en-US"/>
          </a:p>
        </p:txBody>
      </p:sp>
    </p:spTree>
    <p:extLst>
      <p:ext uri="{BB962C8B-B14F-4D97-AF65-F5344CB8AC3E}">
        <p14:creationId xmlns:p14="http://schemas.microsoft.com/office/powerpoint/2010/main" val="11833893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adcet.edu.au/Key_Issues.chpx"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2"/>
          <p:cNvSpPr txBox="1">
            <a:spLocks noChangeArrowheads="1"/>
          </p:cNvSpPr>
          <p:nvPr/>
        </p:nvSpPr>
        <p:spPr bwMode="auto">
          <a:xfrm>
            <a:off x="0" y="3933056"/>
            <a:ext cx="6624638" cy="589334"/>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3" name="Title 2"/>
          <p:cNvSpPr>
            <a:spLocks noGrp="1"/>
          </p:cNvSpPr>
          <p:nvPr>
            <p:ph type="ctrTitle"/>
          </p:nvPr>
        </p:nvSpPr>
        <p:spPr>
          <a:xfrm>
            <a:off x="0" y="3346610"/>
            <a:ext cx="6977657" cy="601497"/>
          </a:xfrm>
          <a:solidFill>
            <a:srgbClr val="CC9900"/>
          </a:solidFill>
        </p:spPr>
        <p:txBody>
          <a:bodyPr/>
          <a:lstStyle/>
          <a:p>
            <a:r>
              <a:rPr lang="en-AU" sz="3200" dirty="0" smtClean="0"/>
              <a:t>Research and Practice in Australia</a:t>
            </a:r>
            <a:endParaRPr lang="en-AU" sz="3600" dirty="0"/>
          </a:p>
        </p:txBody>
      </p:sp>
      <p:sp>
        <p:nvSpPr>
          <p:cNvPr id="9" name="Subtitle 8"/>
          <p:cNvSpPr>
            <a:spLocks noGrp="1"/>
          </p:cNvSpPr>
          <p:nvPr>
            <p:ph type="subTitle" idx="1"/>
          </p:nvPr>
        </p:nvSpPr>
        <p:spPr>
          <a:xfrm>
            <a:off x="35496" y="3933056"/>
            <a:ext cx="6012159" cy="576064"/>
          </a:xfrm>
        </p:spPr>
        <p:txBody>
          <a:bodyPr/>
          <a:lstStyle/>
          <a:p>
            <a:endParaRPr lang="en-US" dirty="0" smtClean="0"/>
          </a:p>
          <a:p>
            <a:r>
              <a:rPr lang="en-US" dirty="0" smtClean="0"/>
              <a:t>Professor Sue Trinidad, NCSEHE Director</a:t>
            </a:r>
          </a:p>
          <a:p>
            <a:r>
              <a:rPr lang="en-US" dirty="0" smtClean="0"/>
              <a:t>	</a:t>
            </a:r>
            <a:endParaRPr lang="en-US" dirty="0"/>
          </a:p>
        </p:txBody>
      </p:sp>
      <p:sp>
        <p:nvSpPr>
          <p:cNvPr id="17" name="Subtitle 8"/>
          <p:cNvSpPr txBox="1">
            <a:spLocks/>
          </p:cNvSpPr>
          <p:nvPr/>
        </p:nvSpPr>
        <p:spPr bwMode="auto">
          <a:xfrm>
            <a:off x="5131667" y="4077072"/>
            <a:ext cx="1366853" cy="346075"/>
          </a:xfrm>
          <a:prstGeom prst="rect">
            <a:avLst/>
          </a:prstGeom>
          <a:noFill/>
          <a:ln w="9525">
            <a:noFill/>
            <a:miter lim="800000"/>
            <a:headEnd/>
            <a:tailEnd/>
          </a:ln>
          <a:effectLst/>
        </p:spPr>
        <p:txBody>
          <a:bodyPr vert="horz" wrap="none" lIns="432000" tIns="0" rIns="108000" bIns="0" numCol="1" anchor="ctr" anchorCtr="0" compatLnSpc="1">
            <a:prstTxWarp prst="textNoShape">
              <a:avLst/>
            </a:prstTxWarp>
          </a:bodyPr>
          <a:lstStyle>
            <a:lvl1pPr marL="0" indent="0" algn="l" rtl="0" eaLnBrk="1" fontAlgn="base" hangingPunct="1">
              <a:lnSpc>
                <a:spcPct val="100000"/>
              </a:lnSpc>
              <a:spcBef>
                <a:spcPct val="50000"/>
              </a:spcBef>
              <a:spcAft>
                <a:spcPct val="0"/>
              </a:spcAft>
              <a:buClr>
                <a:schemeClr val="accent1"/>
              </a:buClr>
              <a:buFont typeface="Wingdings" pitchFamily="2" charset="2"/>
              <a:buNone/>
              <a:defRPr sz="1600" b="1">
                <a:solidFill>
                  <a:schemeClr val="bg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a:lstStyle>
          <a:p>
            <a:r>
              <a:rPr lang="en-US" b="0" dirty="0"/>
              <a:t>5</a:t>
            </a:r>
            <a:r>
              <a:rPr lang="en-US" b="0" dirty="0" smtClean="0"/>
              <a:t>/12/2014</a:t>
            </a:r>
            <a:endParaRPr lang="en-US" b="0" dirty="0"/>
          </a:p>
        </p:txBody>
      </p:sp>
      <p:sp>
        <p:nvSpPr>
          <p:cNvPr id="18" name="Title 2"/>
          <p:cNvSpPr txBox="1">
            <a:spLocks/>
          </p:cNvSpPr>
          <p:nvPr/>
        </p:nvSpPr>
        <p:spPr bwMode="auto">
          <a:xfrm>
            <a:off x="0" y="2755495"/>
            <a:ext cx="7973123" cy="601497"/>
          </a:xfrm>
          <a:prstGeom prst="rect">
            <a:avLst/>
          </a:prstGeom>
          <a:solidFill>
            <a:srgbClr val="CC9900"/>
          </a:solidFill>
          <a:ln w="9525">
            <a:noFill/>
            <a:miter lim="800000"/>
            <a:headEnd/>
            <a:tailEnd/>
          </a:ln>
          <a:effectLst/>
        </p:spPr>
        <p:txBody>
          <a:bodyPr vert="horz" wrap="none" lIns="432000" tIns="108000" rIns="252000" bIns="0" numCol="1" anchor="b" anchorCtr="0" compatLnSpc="1">
            <a:prstTxWarp prst="textNoShape">
              <a:avLst/>
            </a:prstTxWarp>
            <a:spAutoFit/>
          </a:bodyPr>
          <a:lstStyle>
            <a:lvl1pPr algn="l" rtl="0" eaLnBrk="1" fontAlgn="base" hangingPunct="1">
              <a:lnSpc>
                <a:spcPct val="100000"/>
              </a:lnSpc>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a:lstStyle>
          <a:p>
            <a:r>
              <a:rPr lang="en-AU" sz="3200" dirty="0" smtClean="0"/>
              <a:t>Closing </a:t>
            </a:r>
            <a:r>
              <a:rPr lang="en-AU" sz="3200" smtClean="0"/>
              <a:t>the </a:t>
            </a:r>
            <a:r>
              <a:rPr lang="en-AU" sz="3200" smtClean="0"/>
              <a:t>Loop </a:t>
            </a:r>
            <a:r>
              <a:rPr lang="en-AU" sz="3200" dirty="0" smtClean="0"/>
              <a:t>between Equity Policy,</a:t>
            </a:r>
            <a:endParaRPr lang="en-AU" sz="3200" dirty="0"/>
          </a:p>
        </p:txBody>
      </p:sp>
    </p:spTree>
    <p:extLst>
      <p:ext uri="{BB962C8B-B14F-4D97-AF65-F5344CB8AC3E}">
        <p14:creationId xmlns:p14="http://schemas.microsoft.com/office/powerpoint/2010/main" val="240274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ages from NCSEHE_Publication-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7984" y="2060848"/>
            <a:ext cx="4608512" cy="3258278"/>
          </a:xfrm>
          <a:prstGeom prst="rect">
            <a:avLst/>
          </a:prstGeom>
        </p:spPr>
      </p:pic>
      <p:pic>
        <p:nvPicPr>
          <p:cNvPr id="5" name="Picture 4" descr="Pages from NCSEHE_Publication-ACU.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32" y="2060848"/>
            <a:ext cx="8962365" cy="3240360"/>
          </a:xfrm>
          <a:prstGeom prst="rect">
            <a:avLst/>
          </a:prstGeom>
        </p:spPr>
      </p:pic>
      <p:pic>
        <p:nvPicPr>
          <p:cNvPr id="6" name="Picture 5" descr="Pages from NCSEHE_Publication-BRIDGES.jpg"/>
          <p:cNvPicPr>
            <a:picLocks/>
          </p:cNvPicPr>
          <p:nvPr/>
        </p:nvPicPr>
        <p:blipFill>
          <a:blip r:embed="rId5" cstate="screen">
            <a:extLst>
              <a:ext uri="{28A0092B-C50C-407E-A947-70E740481C1C}">
                <a14:useLocalDpi xmlns:a14="http://schemas.microsoft.com/office/drawing/2010/main"/>
              </a:ext>
            </a:extLst>
          </a:blip>
          <a:stretch>
            <a:fillRect/>
          </a:stretch>
        </p:blipFill>
        <p:spPr>
          <a:xfrm>
            <a:off x="0" y="2060848"/>
            <a:ext cx="9008201" cy="3240360"/>
          </a:xfrm>
          <a:prstGeom prst="rect">
            <a:avLst/>
          </a:prstGeom>
        </p:spPr>
      </p:pic>
      <p:pic>
        <p:nvPicPr>
          <p:cNvPr id="7" name="Picture 6" descr="Pages from NCSEHE_Publication-CURTIN.jpg"/>
          <p:cNvPicPr>
            <a:picLocks/>
          </p:cNvPicPr>
          <p:nvPr/>
        </p:nvPicPr>
        <p:blipFill>
          <a:blip r:embed="rId6" cstate="screen">
            <a:extLst>
              <a:ext uri="{28A0092B-C50C-407E-A947-70E740481C1C}">
                <a14:useLocalDpi xmlns:a14="http://schemas.microsoft.com/office/drawing/2010/main"/>
              </a:ext>
            </a:extLst>
          </a:blip>
          <a:stretch>
            <a:fillRect/>
          </a:stretch>
        </p:blipFill>
        <p:spPr>
          <a:xfrm>
            <a:off x="0" y="2060848"/>
            <a:ext cx="9008201" cy="3240360"/>
          </a:xfrm>
          <a:prstGeom prst="rect">
            <a:avLst/>
          </a:prstGeom>
        </p:spPr>
      </p:pic>
      <p:pic>
        <p:nvPicPr>
          <p:cNvPr id="9" name="Picture 8" descr="Pages from NCSEHE_Publication-USQ.jpg"/>
          <p:cNvPicPr>
            <a:picLocks/>
          </p:cNvPicPr>
          <p:nvPr/>
        </p:nvPicPr>
        <p:blipFill>
          <a:blip r:embed="rId7" cstate="screen">
            <a:extLst>
              <a:ext uri="{28A0092B-C50C-407E-A947-70E740481C1C}">
                <a14:useLocalDpi xmlns:a14="http://schemas.microsoft.com/office/drawing/2010/main"/>
              </a:ext>
            </a:extLst>
          </a:blip>
          <a:stretch>
            <a:fillRect/>
          </a:stretch>
        </p:blipFill>
        <p:spPr>
          <a:xfrm>
            <a:off x="17612" y="2060848"/>
            <a:ext cx="9007667" cy="3240150"/>
          </a:xfrm>
          <a:prstGeom prst="rect">
            <a:avLst/>
          </a:prstGeom>
          <a:ln>
            <a:solidFill>
              <a:schemeClr val="tx1"/>
            </a:solidFill>
          </a:ln>
        </p:spPr>
      </p:pic>
      <p:pic>
        <p:nvPicPr>
          <p:cNvPr id="8199" name="Picture 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275856" y="5805264"/>
            <a:ext cx="182324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68313" y="560388"/>
            <a:ext cx="8280151" cy="996950"/>
          </a:xfrm>
        </p:spPr>
        <p:txBody>
          <a:bodyPr/>
          <a:lstStyle/>
          <a:p>
            <a:pPr eaLnBrk="1" hangingPunct="1"/>
            <a:r>
              <a:rPr lang="en-AU" dirty="0" smtClean="0"/>
              <a:t>Access and Participation in Higher Education:</a:t>
            </a:r>
            <a:br>
              <a:rPr lang="en-AU" dirty="0" smtClean="0"/>
            </a:br>
            <a:r>
              <a:rPr lang="en-AU" dirty="0" smtClean="0"/>
              <a:t>Outreach | Access | Support</a:t>
            </a:r>
            <a:endParaRPr lang="en-AU" dirty="0"/>
          </a:p>
        </p:txBody>
      </p:sp>
    </p:spTree>
    <p:extLst>
      <p:ext uri="{BB962C8B-B14F-4D97-AF65-F5344CB8AC3E}">
        <p14:creationId xmlns:p14="http://schemas.microsoft.com/office/powerpoint/2010/main" val="27348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Partnerships in Higher Education</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59" y="1412776"/>
            <a:ext cx="570548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996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561600"/>
            <a:ext cx="8207375" cy="996950"/>
          </a:xfrm>
        </p:spPr>
        <p:txBody>
          <a:bodyPr/>
          <a:lstStyle/>
          <a:p>
            <a:pPr eaLnBrk="1" hangingPunct="1"/>
            <a:r>
              <a:rPr lang="en-AU" dirty="0" smtClean="0">
                <a:latin typeface="Arial"/>
                <a:cs typeface="Arial"/>
              </a:rPr>
              <a:t>Supporting developing a national approach -</a:t>
            </a:r>
            <a:br>
              <a:rPr lang="en-AU" dirty="0" smtClean="0">
                <a:latin typeface="Arial"/>
                <a:cs typeface="Arial"/>
              </a:rPr>
            </a:br>
            <a:r>
              <a:rPr lang="en-AU" dirty="0" smtClean="0">
                <a:latin typeface="Arial"/>
                <a:cs typeface="Arial"/>
              </a:rPr>
              <a:t>monitoring and evaluating projects</a:t>
            </a:r>
            <a:endParaRPr lang="en-AU" dirty="0">
              <a:latin typeface="Arial"/>
              <a:cs typeface="Arial"/>
            </a:endParaRPr>
          </a:p>
        </p:txBody>
      </p:sp>
      <p:grpSp>
        <p:nvGrpSpPr>
          <p:cNvPr id="2" name="Group 1"/>
          <p:cNvGrpSpPr/>
          <p:nvPr/>
        </p:nvGrpSpPr>
        <p:grpSpPr>
          <a:xfrm>
            <a:off x="547224" y="1864345"/>
            <a:ext cx="8049552" cy="3940919"/>
            <a:chOff x="468000" y="1864345"/>
            <a:chExt cx="8049552" cy="3940919"/>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0" y="1864345"/>
              <a:ext cx="4375968" cy="32928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261704"/>
              <a:ext cx="4377600" cy="3543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80105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12360" y="6165304"/>
            <a:ext cx="1584176" cy="69269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468000" y="432000"/>
            <a:ext cx="8568952" cy="649536"/>
          </a:xfrm>
          <a:solidFill>
            <a:schemeClr val="bg1"/>
          </a:solidFill>
        </p:spPr>
        <p:txBody>
          <a:bodyPr rtlCol="0">
            <a:noAutofit/>
          </a:bodyPr>
          <a:lstStyle/>
          <a:p>
            <a:pPr eaLnBrk="1" fontAlgn="auto" hangingPunct="1">
              <a:spcAft>
                <a:spcPts val="0"/>
              </a:spcAft>
              <a:defRPr/>
            </a:pPr>
            <a:r>
              <a:rPr lang="en-AU" dirty="0" smtClean="0"/>
              <a:t>Critical Interventions Framework findings </a:t>
            </a:r>
            <a:r>
              <a:rPr lang="en-AU" sz="1800" dirty="0" smtClean="0"/>
              <a:t>(2012)</a:t>
            </a:r>
            <a:endParaRPr lang="en-AU"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72" y="1020571"/>
            <a:ext cx="8676456" cy="5864813"/>
          </a:xfrm>
          <a:prstGeom prst="rect">
            <a:avLst/>
          </a:prstGeom>
        </p:spPr>
      </p:pic>
      <p:sp>
        <p:nvSpPr>
          <p:cNvPr id="4" name="TextBox 3"/>
          <p:cNvSpPr txBox="1"/>
          <p:nvPr/>
        </p:nvSpPr>
        <p:spPr>
          <a:xfrm>
            <a:off x="5364088" y="4653136"/>
            <a:ext cx="3528392" cy="1077218"/>
          </a:xfrm>
          <a:prstGeom prst="rect">
            <a:avLst/>
          </a:prstGeom>
          <a:noFill/>
        </p:spPr>
        <p:txBody>
          <a:bodyPr wrap="square" rtlCol="0">
            <a:spAutoFit/>
          </a:bodyPr>
          <a:lstStyle/>
          <a:p>
            <a:r>
              <a:rPr lang="en-AU" sz="1600" u="sng" dirty="0" smtClean="0"/>
              <a:t>Key</a:t>
            </a:r>
          </a:p>
          <a:p>
            <a:r>
              <a:rPr lang="en-AU" sz="1600" dirty="0" smtClean="0">
                <a:solidFill>
                  <a:srgbClr val="FF0000"/>
                </a:solidFill>
              </a:rPr>
              <a:t>Red: </a:t>
            </a:r>
            <a:r>
              <a:rPr lang="en-AU" sz="1600" dirty="0" smtClean="0"/>
              <a:t>strong evidence</a:t>
            </a:r>
          </a:p>
          <a:p>
            <a:r>
              <a:rPr lang="en-AU" sz="1600" dirty="0" smtClean="0">
                <a:solidFill>
                  <a:srgbClr val="00B050"/>
                </a:solidFill>
              </a:rPr>
              <a:t>Green: </a:t>
            </a:r>
            <a:r>
              <a:rPr lang="en-AU" sz="1600" dirty="0" smtClean="0"/>
              <a:t>some evidence</a:t>
            </a:r>
          </a:p>
          <a:p>
            <a:r>
              <a:rPr lang="en-AU" sz="1600" dirty="0" smtClean="0">
                <a:solidFill>
                  <a:srgbClr val="133E9D"/>
                </a:solidFill>
              </a:rPr>
              <a:t>Blue: </a:t>
            </a:r>
            <a:r>
              <a:rPr lang="en-AU" sz="1600" dirty="0" smtClean="0"/>
              <a:t>may be impossible to prove</a:t>
            </a:r>
            <a:endParaRPr lang="en-AU" sz="1600" dirty="0"/>
          </a:p>
        </p:txBody>
      </p:sp>
    </p:spTree>
    <p:extLst>
      <p:ext uri="{BB962C8B-B14F-4D97-AF65-F5344CB8AC3E}">
        <p14:creationId xmlns:p14="http://schemas.microsoft.com/office/powerpoint/2010/main" val="370472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000" y="561600"/>
            <a:ext cx="8207375" cy="996950"/>
          </a:xfrm>
        </p:spPr>
        <p:txBody>
          <a:bodyPr/>
          <a:lstStyle/>
          <a:p>
            <a:pPr eaLnBrk="1" hangingPunct="1"/>
            <a:r>
              <a:rPr lang="en-AU" dirty="0" smtClean="0">
                <a:latin typeface="Arial"/>
                <a:cs typeface="Arial"/>
              </a:rPr>
              <a:t>Equity Performance </a:t>
            </a:r>
            <a:r>
              <a:rPr lang="en-AU" dirty="0">
                <a:latin typeface="Arial"/>
                <a:cs typeface="Arial"/>
              </a:rPr>
              <a:t>Framework</a:t>
            </a:r>
          </a:p>
        </p:txBody>
      </p:sp>
      <p:grpSp>
        <p:nvGrpSpPr>
          <p:cNvPr id="4" name="Group 3"/>
          <p:cNvGrpSpPr/>
          <p:nvPr/>
        </p:nvGrpSpPr>
        <p:grpSpPr>
          <a:xfrm>
            <a:off x="295460" y="1255453"/>
            <a:ext cx="8553080" cy="4753720"/>
            <a:chOff x="467544" y="1255453"/>
            <a:chExt cx="8553080" cy="4753720"/>
          </a:xfrm>
        </p:grpSpPr>
        <p:pic>
          <p:nvPicPr>
            <p:cNvPr id="2" name="Picture 1" descr="Screen Shot 2013-11-12 at 2.00.45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7544" y="1268760"/>
              <a:ext cx="2838959" cy="2124000"/>
            </a:xfrm>
            <a:prstGeom prst="rect">
              <a:avLst/>
            </a:prstGeom>
            <a:ln>
              <a:solidFill>
                <a:schemeClr val="tx1"/>
              </a:solidFill>
            </a:ln>
          </p:spPr>
        </p:pic>
        <p:pic>
          <p:nvPicPr>
            <p:cNvPr id="5" name="Picture 4" descr="Screen Shot 2013-11-12 at 2.03.09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544" y="3717032"/>
              <a:ext cx="2840400" cy="2020891"/>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1255453"/>
              <a:ext cx="3140329" cy="4449207"/>
            </a:xfrm>
            <a:prstGeom prst="rect">
              <a:avLst/>
            </a:prstGeom>
            <a:ln>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1559573"/>
              <a:ext cx="3152480" cy="4449600"/>
            </a:xfrm>
            <a:prstGeom prst="rect">
              <a:avLst/>
            </a:prstGeom>
            <a:ln>
              <a:solidFill>
                <a:schemeClr val="tx1"/>
              </a:solidFill>
            </a:ln>
          </p:spPr>
        </p:pic>
      </p:grpSp>
    </p:spTree>
    <p:extLst>
      <p:ext uri="{BB962C8B-B14F-4D97-AF65-F5344CB8AC3E}">
        <p14:creationId xmlns:p14="http://schemas.microsoft.com/office/powerpoint/2010/main" val="86299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cs typeface="Arial"/>
              </a:rPr>
              <a:t>Sharing </a:t>
            </a:r>
            <a:r>
              <a:rPr lang="en-AU" dirty="0">
                <a:cs typeface="Arial"/>
              </a:rPr>
              <a:t>Resources</a:t>
            </a:r>
            <a:endParaRPr lang="en-AU"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340767"/>
            <a:ext cx="7418293" cy="42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21" y="1193297"/>
            <a:ext cx="8352358" cy="447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53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709293"/>
            <a:ext cx="9144000" cy="1735931"/>
          </a:xfrm>
          <a:prstGeom prst="rect">
            <a:avLst/>
          </a:prstGeom>
        </p:spPr>
      </p:pic>
      <p:sp>
        <p:nvSpPr>
          <p:cNvPr id="7" name="Title 2"/>
          <p:cNvSpPr txBox="1">
            <a:spLocks/>
          </p:cNvSpPr>
          <p:nvPr/>
        </p:nvSpPr>
        <p:spPr bwMode="auto">
          <a:xfrm>
            <a:off x="0" y="4127376"/>
            <a:ext cx="4021501" cy="288032"/>
          </a:xfrm>
          <a:prstGeom prst="rect">
            <a:avLst/>
          </a:prstGeom>
          <a:solidFill>
            <a:schemeClr val="tx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a:solidFill>
                  <a:srgbClr val="5F5F5F"/>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a:lstStyle>
          <a:p>
            <a:pPr marL="541338" lvl="1"/>
            <a:r>
              <a:rPr lang="en-AU" sz="1600" dirty="0" smtClean="0">
                <a:solidFill>
                  <a:schemeClr val="bg1"/>
                </a:solidFill>
                <a:latin typeface="Arial"/>
                <a:cs typeface="Arial"/>
              </a:rPr>
              <a:t>EQUITY POLICY AND RESEARCH </a:t>
            </a:r>
            <a:endParaRPr lang="en-AU" sz="1600" dirty="0">
              <a:solidFill>
                <a:schemeClr val="bg1"/>
              </a:solidFill>
              <a:latin typeface="Arial"/>
              <a:cs typeface="Arial"/>
            </a:endParaRPr>
          </a:p>
        </p:txBody>
      </p:sp>
      <p:sp>
        <p:nvSpPr>
          <p:cNvPr id="8" name="Subtitle 8"/>
          <p:cNvSpPr txBox="1">
            <a:spLocks/>
          </p:cNvSpPr>
          <p:nvPr/>
        </p:nvSpPr>
        <p:spPr bwMode="auto">
          <a:xfrm>
            <a:off x="-10037" y="3709293"/>
            <a:ext cx="2565813" cy="418083"/>
          </a:xfrm>
          <a:prstGeom prst="rect">
            <a:avLst/>
          </a:prstGeom>
          <a:solidFill>
            <a:srgbClr val="CC9900"/>
          </a:solidFill>
          <a:ln w="9525">
            <a:noFill/>
            <a:miter lim="800000"/>
            <a:headEnd/>
            <a:tailEnd/>
          </a:ln>
          <a:effectLst/>
        </p:spPr>
        <p:txBody>
          <a:bodyPr vert="horz" wrap="square" lIns="0" tIns="0" rIns="0" bIns="0" numCol="1" anchor="t" anchorCtr="0" compatLnSpc="1">
            <a:prstTxWarp prst="textNoShape">
              <a:avLst/>
            </a:prstTxWarp>
          </a:bodyPr>
          <a:lstStyle>
            <a:lvl1pPr marL="266700" indent="-266700" algn="l" rtl="0" eaLnBrk="1" fontAlgn="base" hangingPunct="1">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a:lstStyle>
          <a:p>
            <a:pPr marL="541338" indent="0">
              <a:buNone/>
            </a:pPr>
            <a:r>
              <a:rPr lang="en-US" dirty="0" smtClean="0"/>
              <a:t>PROGRAM 2</a:t>
            </a:r>
            <a:endParaRPr lang="en-US" dirty="0"/>
          </a:p>
        </p:txBody>
      </p:sp>
    </p:spTree>
    <p:extLst>
      <p:ext uri="{BB962C8B-B14F-4D97-AF65-F5344CB8AC3E}">
        <p14:creationId xmlns:p14="http://schemas.microsoft.com/office/powerpoint/2010/main" val="192960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r>
              <a:rPr lang="en-AU" dirty="0" smtClean="0">
                <a:latin typeface="Arial"/>
                <a:cs typeface="Arial"/>
              </a:rPr>
              <a:t>Equity Policy and Planning Research</a:t>
            </a:r>
            <a:endParaRPr lang="en-AU" dirty="0">
              <a:latin typeface="Arial"/>
              <a:cs typeface="Arial"/>
            </a:endParaRPr>
          </a:p>
        </p:txBody>
      </p:sp>
      <p:grpSp>
        <p:nvGrpSpPr>
          <p:cNvPr id="2" name="Group 1"/>
          <p:cNvGrpSpPr/>
          <p:nvPr/>
        </p:nvGrpSpPr>
        <p:grpSpPr>
          <a:xfrm>
            <a:off x="1200388" y="1217092"/>
            <a:ext cx="6743225" cy="4835341"/>
            <a:chOff x="1187624" y="1217092"/>
            <a:chExt cx="6743225" cy="4835341"/>
          </a:xfrm>
        </p:grpSpPr>
        <p:pic>
          <p:nvPicPr>
            <p:cNvPr id="1229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87624" y="1217092"/>
              <a:ext cx="3600400" cy="48353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217092"/>
              <a:ext cx="2998809" cy="22565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624977"/>
              <a:ext cx="2998800" cy="24274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740569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709293"/>
            <a:ext cx="9144000" cy="1735931"/>
          </a:xfrm>
          <a:prstGeom prst="rect">
            <a:avLst/>
          </a:prstGeom>
        </p:spPr>
      </p:pic>
      <p:sp>
        <p:nvSpPr>
          <p:cNvPr id="7" name="Title 2"/>
          <p:cNvSpPr txBox="1">
            <a:spLocks/>
          </p:cNvSpPr>
          <p:nvPr/>
        </p:nvSpPr>
        <p:spPr bwMode="auto">
          <a:xfrm>
            <a:off x="-10037" y="4127376"/>
            <a:ext cx="4294005" cy="288032"/>
          </a:xfrm>
          <a:prstGeom prst="rect">
            <a:avLst/>
          </a:prstGeom>
          <a:solidFill>
            <a:schemeClr val="tx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a:solidFill>
                  <a:srgbClr val="5F5F5F"/>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a:lstStyle>
          <a:p>
            <a:pPr marL="541338" lvl="1"/>
            <a:r>
              <a:rPr lang="en-AU" sz="1600" dirty="0" smtClean="0">
                <a:solidFill>
                  <a:schemeClr val="bg1"/>
                </a:solidFill>
                <a:latin typeface="Arial"/>
                <a:cs typeface="Arial"/>
              </a:rPr>
              <a:t>STUDENT EQUITY DATA </a:t>
            </a:r>
            <a:r>
              <a:rPr lang="en-AU" sz="1600" dirty="0">
                <a:solidFill>
                  <a:schemeClr val="bg1"/>
                </a:solidFill>
                <a:latin typeface="Arial"/>
                <a:cs typeface="Arial"/>
              </a:rPr>
              <a:t>&amp; </a:t>
            </a:r>
            <a:r>
              <a:rPr lang="en-AU" sz="1600" dirty="0" smtClean="0">
                <a:solidFill>
                  <a:schemeClr val="bg1"/>
                </a:solidFill>
                <a:latin typeface="Arial"/>
                <a:cs typeface="Arial"/>
              </a:rPr>
              <a:t>ANALYSIS</a:t>
            </a:r>
            <a:endParaRPr lang="en-AU" sz="1600" dirty="0">
              <a:solidFill>
                <a:schemeClr val="bg1"/>
              </a:solidFill>
              <a:latin typeface="Arial"/>
              <a:cs typeface="Arial"/>
            </a:endParaRPr>
          </a:p>
        </p:txBody>
      </p:sp>
      <p:sp>
        <p:nvSpPr>
          <p:cNvPr id="8" name="Subtitle 8"/>
          <p:cNvSpPr txBox="1">
            <a:spLocks/>
          </p:cNvSpPr>
          <p:nvPr/>
        </p:nvSpPr>
        <p:spPr bwMode="auto">
          <a:xfrm>
            <a:off x="-10037" y="3709293"/>
            <a:ext cx="2565813" cy="418083"/>
          </a:xfrm>
          <a:prstGeom prst="rect">
            <a:avLst/>
          </a:prstGeom>
          <a:solidFill>
            <a:srgbClr val="CC9900"/>
          </a:solidFill>
          <a:ln w="9525">
            <a:noFill/>
            <a:miter lim="800000"/>
            <a:headEnd/>
            <a:tailEnd/>
          </a:ln>
          <a:effectLst/>
        </p:spPr>
        <p:txBody>
          <a:bodyPr vert="horz" wrap="square" lIns="0" tIns="0" rIns="0" bIns="0" numCol="1" anchor="t" anchorCtr="0" compatLnSpc="1">
            <a:prstTxWarp prst="textNoShape">
              <a:avLst/>
            </a:prstTxWarp>
          </a:bodyPr>
          <a:lstStyle>
            <a:lvl1pPr marL="266700" indent="-266700" algn="l" rtl="0" eaLnBrk="1" fontAlgn="base" hangingPunct="1">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a:lstStyle>
          <a:p>
            <a:pPr marL="541338" indent="0">
              <a:buNone/>
            </a:pPr>
            <a:r>
              <a:rPr lang="en-US" dirty="0" smtClean="0"/>
              <a:t>PROGRAM 3</a:t>
            </a:r>
            <a:endParaRPr lang="en-US" dirty="0"/>
          </a:p>
        </p:txBody>
      </p:sp>
    </p:spTree>
    <p:extLst>
      <p:ext uri="{BB962C8B-B14F-4D97-AF65-F5344CB8AC3E}">
        <p14:creationId xmlns:p14="http://schemas.microsoft.com/office/powerpoint/2010/main" val="58284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61600"/>
            <a:ext cx="8207375" cy="996950"/>
          </a:xfrm>
        </p:spPr>
        <p:txBody>
          <a:bodyPr/>
          <a:lstStyle/>
          <a:p>
            <a:r>
              <a:rPr lang="en-AU" dirty="0" smtClean="0"/>
              <a:t>Student Equity Data Mapping Project</a:t>
            </a:r>
            <a:endParaRPr lang="en-AU"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007" y="1320475"/>
            <a:ext cx="7081986" cy="42170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5443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What I will cover</a:t>
            </a:r>
            <a:endParaRPr lang="en-AU" dirty="0"/>
          </a:p>
        </p:txBody>
      </p:sp>
      <p:sp>
        <p:nvSpPr>
          <p:cNvPr id="5" name="Content Placeholder 4"/>
          <p:cNvSpPr>
            <a:spLocks noGrp="1"/>
          </p:cNvSpPr>
          <p:nvPr>
            <p:ph idx="1"/>
          </p:nvPr>
        </p:nvSpPr>
        <p:spPr/>
        <p:txBody>
          <a:bodyPr/>
          <a:lstStyle/>
          <a:p>
            <a:r>
              <a:rPr lang="en-AU" dirty="0" smtClean="0"/>
              <a:t>National Centre for Student Equity in Higher Education </a:t>
            </a:r>
            <a:br>
              <a:rPr lang="en-AU" dirty="0" smtClean="0"/>
            </a:br>
            <a:r>
              <a:rPr lang="en-AU" dirty="0" smtClean="0"/>
              <a:t>and the centre’s three core programs </a:t>
            </a:r>
          </a:p>
          <a:p>
            <a:r>
              <a:rPr lang="en-AU" dirty="0" smtClean="0"/>
              <a:t>Australia widening participation – to, through and beyond HE (statistics)</a:t>
            </a:r>
          </a:p>
          <a:p>
            <a:r>
              <a:rPr lang="en-AU" dirty="0" smtClean="0"/>
              <a:t>How we might work together </a:t>
            </a:r>
          </a:p>
          <a:p>
            <a:endParaRPr lang="en-AU" dirty="0" smtClean="0"/>
          </a:p>
          <a:p>
            <a:endParaRPr lang="en-AU" dirty="0"/>
          </a:p>
        </p:txBody>
      </p:sp>
    </p:spTree>
    <p:extLst>
      <p:ext uri="{BB962C8B-B14F-4D97-AF65-F5344CB8AC3E}">
        <p14:creationId xmlns:p14="http://schemas.microsoft.com/office/powerpoint/2010/main" val="3265686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14755295"/>
              </p:ext>
            </p:extLst>
          </p:nvPr>
        </p:nvGraphicFramePr>
        <p:xfrm>
          <a:off x="251520" y="908720"/>
          <a:ext cx="8676453" cy="5118924"/>
        </p:xfrm>
        <a:graphic>
          <a:graphicData uri="http://schemas.openxmlformats.org/drawingml/2006/table">
            <a:tbl>
              <a:tblPr firstRow="1" firstCol="1" bandRow="1">
                <a:tableStyleId>{5C22544A-7EE6-4342-B048-85BDC9FD1C3A}</a:tableStyleId>
              </a:tblPr>
              <a:tblGrid>
                <a:gridCol w="1458363"/>
                <a:gridCol w="802010"/>
                <a:gridCol w="802010"/>
                <a:gridCol w="802010"/>
                <a:gridCol w="802010"/>
                <a:gridCol w="802010"/>
                <a:gridCol w="802010"/>
                <a:gridCol w="802010"/>
                <a:gridCol w="802010"/>
                <a:gridCol w="802010"/>
              </a:tblGrid>
              <a:tr h="576064">
                <a:tc>
                  <a:txBody>
                    <a:bodyPr/>
                    <a:lstStyle/>
                    <a:p>
                      <a:pPr algn="ct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dirty="0">
                          <a:effectLst/>
                          <a:latin typeface="+mj-lt"/>
                        </a:rPr>
                        <a:t>2007</a:t>
                      </a:r>
                      <a:endParaRPr lang="en-AU" sz="1200" dirty="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a:effectLst/>
                          <a:latin typeface="+mj-lt"/>
                        </a:rPr>
                        <a:t>2008</a:t>
                      </a:r>
                      <a:endParaRPr lang="en-AU" sz="120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a:effectLst/>
                          <a:latin typeface="+mj-lt"/>
                        </a:rPr>
                        <a:t>2009</a:t>
                      </a:r>
                      <a:endParaRPr lang="en-AU" sz="120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a:effectLst/>
                          <a:latin typeface="+mj-lt"/>
                        </a:rPr>
                        <a:t>2010</a:t>
                      </a:r>
                      <a:endParaRPr lang="en-AU" sz="120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a:effectLst/>
                          <a:latin typeface="+mj-lt"/>
                        </a:rPr>
                        <a:t>2011</a:t>
                      </a:r>
                      <a:endParaRPr lang="en-AU" sz="120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a:effectLst/>
                          <a:latin typeface="+mj-lt"/>
                        </a:rPr>
                        <a:t>2012</a:t>
                      </a:r>
                      <a:endParaRPr lang="en-AU" sz="1200">
                        <a:effectLst/>
                        <a:latin typeface="+mj-lt"/>
                        <a:ea typeface="Calibri"/>
                        <a:cs typeface="Times New Roman"/>
                      </a:endParaRPr>
                    </a:p>
                  </a:txBody>
                  <a:tcPr marL="62994" marR="62994" marT="0" marB="0" anchor="ctr"/>
                </a:tc>
                <a:tc>
                  <a:txBody>
                    <a:bodyPr/>
                    <a:lstStyle/>
                    <a:p>
                      <a:pPr indent="-68580" algn="ctr">
                        <a:lnSpc>
                          <a:spcPct val="115000"/>
                        </a:lnSpc>
                        <a:spcAft>
                          <a:spcPts val="0"/>
                        </a:spcAft>
                      </a:pPr>
                      <a:r>
                        <a:rPr lang="en-AU" sz="1200" dirty="0">
                          <a:effectLst/>
                          <a:latin typeface="+mj-lt"/>
                        </a:rPr>
                        <a:t>2013</a:t>
                      </a:r>
                      <a:endParaRPr lang="en-AU" sz="1200" dirty="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b="1" dirty="0">
                          <a:effectLst/>
                          <a:latin typeface="+mj-lt"/>
                        </a:rPr>
                        <a:t>Growth</a:t>
                      </a:r>
                    </a:p>
                    <a:p>
                      <a:pPr algn="ctr">
                        <a:lnSpc>
                          <a:spcPct val="115000"/>
                        </a:lnSpc>
                        <a:spcAft>
                          <a:spcPts val="0"/>
                        </a:spcAft>
                      </a:pPr>
                      <a:r>
                        <a:rPr lang="en-AU" sz="1200" b="1" dirty="0">
                          <a:effectLst/>
                          <a:latin typeface="+mj-lt"/>
                        </a:rPr>
                        <a:t>(07-13)</a:t>
                      </a:r>
                      <a:endParaRPr lang="en-AU" sz="1200" b="1" dirty="0">
                        <a:effectLst/>
                        <a:latin typeface="+mj-lt"/>
                        <a:ea typeface="Calibri"/>
                        <a:cs typeface="Times New Roman"/>
                      </a:endParaRPr>
                    </a:p>
                  </a:txBody>
                  <a:tcPr marL="62994" marR="62994" marT="0" marB="0" anchor="ctr"/>
                </a:tc>
                <a:tc>
                  <a:txBody>
                    <a:bodyPr/>
                    <a:lstStyle/>
                    <a:p>
                      <a:pPr algn="ctr">
                        <a:lnSpc>
                          <a:spcPct val="115000"/>
                        </a:lnSpc>
                        <a:spcAft>
                          <a:spcPts val="0"/>
                        </a:spcAft>
                      </a:pPr>
                      <a:r>
                        <a:rPr lang="en-AU" sz="1200" b="1" dirty="0">
                          <a:effectLst/>
                          <a:latin typeface="+mj-lt"/>
                        </a:rPr>
                        <a:t>Growth</a:t>
                      </a:r>
                    </a:p>
                    <a:p>
                      <a:pPr algn="ctr">
                        <a:lnSpc>
                          <a:spcPct val="115000"/>
                        </a:lnSpc>
                        <a:spcAft>
                          <a:spcPts val="0"/>
                        </a:spcAft>
                      </a:pPr>
                      <a:r>
                        <a:rPr lang="en-AU" sz="1200" b="1" dirty="0">
                          <a:effectLst/>
                          <a:latin typeface="+mj-lt"/>
                        </a:rPr>
                        <a:t>(07-13) %</a:t>
                      </a:r>
                      <a:endParaRPr lang="en-AU" sz="1200" b="1" dirty="0">
                        <a:effectLst/>
                        <a:latin typeface="+mj-lt"/>
                        <a:ea typeface="Calibri"/>
                        <a:cs typeface="Times New Roman"/>
                      </a:endParaRPr>
                    </a:p>
                  </a:txBody>
                  <a:tcPr marL="62994" marR="62994" marT="0" marB="0" anchor="ctr"/>
                </a:tc>
              </a:tr>
              <a:tr h="433117">
                <a:tc>
                  <a:txBody>
                    <a:bodyPr/>
                    <a:lstStyle/>
                    <a:p>
                      <a:pPr>
                        <a:lnSpc>
                          <a:spcPct val="115000"/>
                        </a:lnSpc>
                        <a:spcAft>
                          <a:spcPts val="0"/>
                        </a:spcAft>
                      </a:pPr>
                      <a:r>
                        <a:rPr lang="en-AU" sz="1200" b="1" dirty="0">
                          <a:effectLst/>
                          <a:latin typeface="+mj-lt"/>
                        </a:rPr>
                        <a:t>National </a:t>
                      </a:r>
                      <a:endParaRPr lang="en-AU" sz="1200" b="1" dirty="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b="1" dirty="0">
                          <a:effectLst/>
                          <a:latin typeface="+mj-lt"/>
                        </a:rPr>
                        <a:t>       528,844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b="1" dirty="0">
                          <a:effectLst/>
                          <a:latin typeface="+mj-lt"/>
                        </a:rPr>
                        <a:t>       532,527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b="1" dirty="0">
                          <a:effectLst/>
                          <a:latin typeface="+mj-lt"/>
                        </a:rPr>
                        <a:t>       553,374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b="1" dirty="0">
                          <a:effectLst/>
                          <a:latin typeface="+mj-lt"/>
                        </a:rPr>
                        <a:t>       580,372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b="1" dirty="0">
                          <a:effectLst/>
                          <a:latin typeface="+mj-lt"/>
                        </a:rPr>
                        <a:t>       600,412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b="1" dirty="0">
                          <a:effectLst/>
                          <a:latin typeface="+mj-lt"/>
                        </a:rPr>
                        <a:t>     634,434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b="1" dirty="0">
                          <a:effectLst/>
                          <a:latin typeface="+mj-lt"/>
                        </a:rPr>
                        <a:t>668,665</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124460" algn="r">
                        <a:lnSpc>
                          <a:spcPct val="115000"/>
                        </a:lnSpc>
                        <a:spcAft>
                          <a:spcPts val="0"/>
                        </a:spcAft>
                      </a:pPr>
                      <a:r>
                        <a:rPr lang="en-AU" sz="1200" b="1" dirty="0">
                          <a:effectLst/>
                          <a:latin typeface="+mj-lt"/>
                        </a:rPr>
                        <a:t>139,821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69850" algn="r">
                        <a:lnSpc>
                          <a:spcPct val="115000"/>
                        </a:lnSpc>
                        <a:spcAft>
                          <a:spcPts val="0"/>
                        </a:spcAft>
                      </a:pPr>
                      <a:r>
                        <a:rPr lang="en-AU" sz="1200" b="1" dirty="0">
                          <a:effectLst/>
                          <a:latin typeface="+mj-lt"/>
                        </a:rPr>
                        <a:t>26.4%</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r>
              <a:tr h="433117">
                <a:tc>
                  <a:txBody>
                    <a:bodyPr/>
                    <a:lstStyle/>
                    <a:p>
                      <a:pPr>
                        <a:lnSpc>
                          <a:spcPct val="115000"/>
                        </a:lnSpc>
                        <a:spcAft>
                          <a:spcPts val="0"/>
                        </a:spcAft>
                      </a:pPr>
                      <a:r>
                        <a:rPr lang="en-AU" sz="1200">
                          <a:effectLst/>
                          <a:latin typeface="+mj-lt"/>
                        </a:rPr>
                        <a:t>Group of Eight </a:t>
                      </a:r>
                      <a:endParaRPr lang="en-AU" sz="120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147,609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148,484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152,718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157,289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159,749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163,643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168,682</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124460" algn="r">
                        <a:lnSpc>
                          <a:spcPct val="115000"/>
                        </a:lnSpc>
                        <a:spcAft>
                          <a:spcPts val="0"/>
                        </a:spcAft>
                      </a:pPr>
                      <a:r>
                        <a:rPr lang="en-AU" sz="1200" b="1" dirty="0">
                          <a:effectLst/>
                          <a:latin typeface="+mj-lt"/>
                        </a:rPr>
                        <a:t> 21,073 </a:t>
                      </a:r>
                      <a:endParaRPr lang="en-AU" sz="1200" b="1" dirty="0">
                        <a:effectLst/>
                        <a:latin typeface="+mj-lt"/>
                        <a:ea typeface="Calibri"/>
                        <a:cs typeface="Times New Roman"/>
                      </a:endParaRPr>
                    </a:p>
                  </a:txBody>
                  <a:tcPr marL="62994" marR="62994" marT="0" marB="0" anchor="b">
                    <a:solidFill>
                      <a:schemeClr val="bg1"/>
                    </a:solidFill>
                  </a:tcPr>
                </a:tc>
                <a:tc>
                  <a:txBody>
                    <a:bodyPr/>
                    <a:lstStyle/>
                    <a:p>
                      <a:pPr marR="69850" algn="r">
                        <a:lnSpc>
                          <a:spcPct val="115000"/>
                        </a:lnSpc>
                        <a:spcAft>
                          <a:spcPts val="0"/>
                        </a:spcAft>
                      </a:pPr>
                      <a:r>
                        <a:rPr lang="en-AU" sz="1200" b="1" dirty="0">
                          <a:effectLst/>
                          <a:latin typeface="+mj-lt"/>
                        </a:rPr>
                        <a:t>14.3%</a:t>
                      </a:r>
                      <a:endParaRPr lang="en-AU" sz="1200" b="1" dirty="0">
                        <a:effectLst/>
                        <a:latin typeface="+mj-lt"/>
                        <a:ea typeface="Calibri"/>
                        <a:cs typeface="Times New Roman"/>
                      </a:endParaRPr>
                    </a:p>
                  </a:txBody>
                  <a:tcPr marL="62994" marR="62994" marT="0" marB="0" anchor="b">
                    <a:solidFill>
                      <a:schemeClr val="bg1"/>
                    </a:solidFill>
                  </a:tcPr>
                </a:tc>
              </a:tr>
              <a:tr h="433117">
                <a:tc>
                  <a:txBody>
                    <a:bodyPr/>
                    <a:lstStyle/>
                    <a:p>
                      <a:pPr>
                        <a:lnSpc>
                          <a:spcPct val="115000"/>
                        </a:lnSpc>
                        <a:spcAft>
                          <a:spcPts val="0"/>
                        </a:spcAft>
                      </a:pPr>
                      <a:r>
                        <a:rPr lang="en-AU" sz="1200">
                          <a:effectLst/>
                          <a:latin typeface="+mj-lt"/>
                        </a:rPr>
                        <a:t>ATN Group</a:t>
                      </a:r>
                      <a:endParaRPr lang="en-AU" sz="120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94,486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95,520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97,467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99,423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102,097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109,302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115,712</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124460" algn="r">
                        <a:lnSpc>
                          <a:spcPct val="115000"/>
                        </a:lnSpc>
                        <a:spcAft>
                          <a:spcPts val="0"/>
                        </a:spcAft>
                      </a:pPr>
                      <a:r>
                        <a:rPr lang="en-AU" sz="1200" b="1" dirty="0">
                          <a:effectLst/>
                          <a:latin typeface="+mj-lt"/>
                        </a:rPr>
                        <a:t> 21,226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69850" algn="r">
                        <a:lnSpc>
                          <a:spcPct val="115000"/>
                        </a:lnSpc>
                        <a:spcAft>
                          <a:spcPts val="0"/>
                        </a:spcAft>
                      </a:pPr>
                      <a:r>
                        <a:rPr lang="en-AU" sz="1200" b="1" dirty="0">
                          <a:effectLst/>
                          <a:latin typeface="+mj-lt"/>
                        </a:rPr>
                        <a:t>22.5%</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r>
              <a:tr h="433117">
                <a:tc>
                  <a:txBody>
                    <a:bodyPr/>
                    <a:lstStyle/>
                    <a:p>
                      <a:pPr>
                        <a:lnSpc>
                          <a:spcPct val="115000"/>
                        </a:lnSpc>
                        <a:spcAft>
                          <a:spcPts val="0"/>
                        </a:spcAft>
                      </a:pPr>
                      <a:r>
                        <a:rPr lang="en-AU" sz="1200">
                          <a:effectLst/>
                          <a:latin typeface="+mj-lt"/>
                        </a:rPr>
                        <a:t>IRU Group</a:t>
                      </a:r>
                      <a:endParaRPr lang="en-AU" sz="120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88,632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89,480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93,518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98,191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100,849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106,050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110,622</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124460" algn="r">
                        <a:lnSpc>
                          <a:spcPct val="115000"/>
                        </a:lnSpc>
                        <a:spcAft>
                          <a:spcPts val="0"/>
                        </a:spcAft>
                      </a:pPr>
                      <a:r>
                        <a:rPr lang="en-AU" sz="1200" b="1" dirty="0">
                          <a:effectLst/>
                          <a:latin typeface="+mj-lt"/>
                        </a:rPr>
                        <a:t> 21,990 </a:t>
                      </a:r>
                      <a:endParaRPr lang="en-AU" sz="1200" b="1" dirty="0">
                        <a:effectLst/>
                        <a:latin typeface="+mj-lt"/>
                        <a:ea typeface="Calibri"/>
                        <a:cs typeface="Times New Roman"/>
                      </a:endParaRPr>
                    </a:p>
                  </a:txBody>
                  <a:tcPr marL="62994" marR="62994" marT="0" marB="0" anchor="b">
                    <a:solidFill>
                      <a:schemeClr val="bg1"/>
                    </a:solidFill>
                  </a:tcPr>
                </a:tc>
                <a:tc>
                  <a:txBody>
                    <a:bodyPr/>
                    <a:lstStyle/>
                    <a:p>
                      <a:pPr marR="69850" algn="r">
                        <a:lnSpc>
                          <a:spcPct val="115000"/>
                        </a:lnSpc>
                        <a:spcAft>
                          <a:spcPts val="0"/>
                        </a:spcAft>
                      </a:pPr>
                      <a:r>
                        <a:rPr lang="en-AU" sz="1200" b="1" dirty="0">
                          <a:effectLst/>
                          <a:latin typeface="+mj-lt"/>
                        </a:rPr>
                        <a:t>24.8%</a:t>
                      </a:r>
                      <a:endParaRPr lang="en-AU" sz="1200" b="1" dirty="0">
                        <a:effectLst/>
                        <a:latin typeface="+mj-lt"/>
                        <a:ea typeface="Calibri"/>
                        <a:cs typeface="Times New Roman"/>
                      </a:endParaRPr>
                    </a:p>
                  </a:txBody>
                  <a:tcPr marL="62994" marR="62994" marT="0" marB="0" anchor="b">
                    <a:solidFill>
                      <a:schemeClr val="bg1"/>
                    </a:solidFill>
                  </a:tcPr>
                </a:tc>
              </a:tr>
              <a:tr h="659286">
                <a:tc>
                  <a:txBody>
                    <a:bodyPr/>
                    <a:lstStyle/>
                    <a:p>
                      <a:pPr>
                        <a:lnSpc>
                          <a:spcPct val="115000"/>
                        </a:lnSpc>
                        <a:spcAft>
                          <a:spcPts val="0"/>
                        </a:spcAft>
                      </a:pPr>
                      <a:r>
                        <a:rPr lang="en-AU" sz="1200">
                          <a:effectLst/>
                          <a:latin typeface="+mj-lt"/>
                        </a:rPr>
                        <a:t>Regional Universities Network</a:t>
                      </a:r>
                      <a:endParaRPr lang="en-AU" sz="1200">
                        <a:effectLst/>
                        <a:latin typeface="+mj-lt"/>
                        <a:ea typeface="Calibri"/>
                        <a:cs typeface="Times New Roman"/>
                      </a:endParaRPr>
                    </a:p>
                  </a:txBody>
                  <a:tcPr marL="62994" marR="62994" marT="0" marB="0" anchor="b"/>
                </a:tc>
                <a:tc>
                  <a:txBody>
                    <a:bodyPr/>
                    <a:lstStyle/>
                    <a:p>
                      <a:pPr marR="59055" indent="-89535" algn="r">
                        <a:lnSpc>
                          <a:spcPct val="115000"/>
                        </a:lnSpc>
                        <a:spcBef>
                          <a:spcPts val="100"/>
                        </a:spcBef>
                        <a:spcAft>
                          <a:spcPts val="0"/>
                        </a:spcAft>
                      </a:pPr>
                      <a:r>
                        <a:rPr lang="en-AU" sz="1200" dirty="0">
                          <a:effectLst/>
                          <a:latin typeface="+mj-lt"/>
                        </a:rPr>
                        <a:t> 47,650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Bef>
                          <a:spcPts val="100"/>
                        </a:spcBef>
                        <a:spcAft>
                          <a:spcPts val="0"/>
                        </a:spcAft>
                      </a:pPr>
                      <a:r>
                        <a:rPr lang="en-AU" sz="1200" dirty="0">
                          <a:effectLst/>
                          <a:latin typeface="+mj-lt"/>
                        </a:rPr>
                        <a:t> 47,782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Bef>
                          <a:spcPts val="100"/>
                        </a:spcBef>
                        <a:spcAft>
                          <a:spcPts val="0"/>
                        </a:spcAft>
                      </a:pPr>
                      <a:r>
                        <a:rPr lang="en-AU" sz="1200" dirty="0">
                          <a:effectLst/>
                          <a:latin typeface="+mj-lt"/>
                        </a:rPr>
                        <a:t> 49,716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Bef>
                          <a:spcPts val="100"/>
                        </a:spcBef>
                        <a:spcAft>
                          <a:spcPts val="0"/>
                        </a:spcAft>
                      </a:pPr>
                      <a:r>
                        <a:rPr lang="en-AU" sz="1200" dirty="0">
                          <a:effectLst/>
                          <a:latin typeface="+mj-lt"/>
                        </a:rPr>
                        <a:t> 51,627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Bef>
                          <a:spcPts val="100"/>
                        </a:spcBef>
                        <a:spcAft>
                          <a:spcPts val="0"/>
                        </a:spcAft>
                      </a:pPr>
                      <a:r>
                        <a:rPr lang="en-AU" sz="1200" dirty="0">
                          <a:effectLst/>
                          <a:latin typeface="+mj-lt"/>
                        </a:rPr>
                        <a:t> 54,072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Bef>
                          <a:spcPts val="100"/>
                        </a:spcBef>
                        <a:spcAft>
                          <a:spcPts val="0"/>
                        </a:spcAft>
                      </a:pPr>
                      <a:r>
                        <a:rPr lang="en-AU" sz="1200" dirty="0">
                          <a:effectLst/>
                          <a:latin typeface="+mj-lt"/>
                        </a:rPr>
                        <a:t> 57,295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Bef>
                          <a:spcPts val="100"/>
                        </a:spcBef>
                        <a:spcAft>
                          <a:spcPts val="0"/>
                        </a:spcAft>
                      </a:pPr>
                      <a:r>
                        <a:rPr lang="en-AU" sz="1200" dirty="0">
                          <a:effectLst/>
                          <a:latin typeface="+mj-lt"/>
                        </a:rPr>
                        <a:t>60,188</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124460" indent="-46355" algn="r">
                        <a:lnSpc>
                          <a:spcPct val="115000"/>
                        </a:lnSpc>
                        <a:spcBef>
                          <a:spcPts val="100"/>
                        </a:spcBef>
                        <a:spcAft>
                          <a:spcPts val="0"/>
                        </a:spcAft>
                      </a:pPr>
                      <a:r>
                        <a:rPr lang="en-AU" sz="1200" b="1" dirty="0">
                          <a:effectLst/>
                          <a:latin typeface="+mj-lt"/>
                        </a:rPr>
                        <a:t> 12,538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69850" indent="-46355" algn="r">
                        <a:lnSpc>
                          <a:spcPct val="115000"/>
                        </a:lnSpc>
                        <a:spcBef>
                          <a:spcPts val="100"/>
                        </a:spcBef>
                        <a:spcAft>
                          <a:spcPts val="0"/>
                        </a:spcAft>
                      </a:pPr>
                      <a:r>
                        <a:rPr lang="en-AU" sz="1200" b="1" dirty="0">
                          <a:effectLst/>
                          <a:latin typeface="+mj-lt"/>
                        </a:rPr>
                        <a:t>26.3%</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r>
              <a:tr h="433117">
                <a:tc>
                  <a:txBody>
                    <a:bodyPr/>
                    <a:lstStyle/>
                    <a:p>
                      <a:pPr>
                        <a:lnSpc>
                          <a:spcPct val="115000"/>
                        </a:lnSpc>
                        <a:spcAft>
                          <a:spcPts val="0"/>
                        </a:spcAft>
                      </a:pPr>
                      <a:r>
                        <a:rPr lang="en-AU" sz="1200" dirty="0">
                          <a:effectLst/>
                          <a:latin typeface="+mj-lt"/>
                        </a:rPr>
                        <a:t>Unaligned Group</a:t>
                      </a:r>
                      <a:endParaRPr lang="en-AU" sz="1200" dirty="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150,467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151,261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159,955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173,842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183,645</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198,144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213,461</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124460" algn="r">
                        <a:lnSpc>
                          <a:spcPct val="115000"/>
                        </a:lnSpc>
                        <a:spcAft>
                          <a:spcPts val="0"/>
                        </a:spcAft>
                      </a:pPr>
                      <a:r>
                        <a:rPr lang="en-AU" sz="1200" b="1" dirty="0">
                          <a:effectLst/>
                          <a:latin typeface="+mj-lt"/>
                        </a:rPr>
                        <a:t> 62,994 </a:t>
                      </a:r>
                      <a:endParaRPr lang="en-AU" sz="1200" b="1" dirty="0">
                        <a:effectLst/>
                        <a:latin typeface="+mj-lt"/>
                        <a:ea typeface="Calibri"/>
                        <a:cs typeface="Times New Roman"/>
                      </a:endParaRPr>
                    </a:p>
                  </a:txBody>
                  <a:tcPr marL="62994" marR="62994" marT="0" marB="0" anchor="b">
                    <a:solidFill>
                      <a:schemeClr val="bg1"/>
                    </a:solidFill>
                  </a:tcPr>
                </a:tc>
                <a:tc>
                  <a:txBody>
                    <a:bodyPr/>
                    <a:lstStyle/>
                    <a:p>
                      <a:pPr marR="69850" algn="r">
                        <a:lnSpc>
                          <a:spcPct val="115000"/>
                        </a:lnSpc>
                        <a:spcAft>
                          <a:spcPts val="0"/>
                        </a:spcAft>
                      </a:pPr>
                      <a:r>
                        <a:rPr lang="en-AU" sz="1200" b="1" dirty="0">
                          <a:effectLst/>
                          <a:latin typeface="+mj-lt"/>
                        </a:rPr>
                        <a:t>41.9%</a:t>
                      </a:r>
                      <a:endParaRPr lang="en-AU" sz="1200" b="1" dirty="0">
                        <a:effectLst/>
                        <a:latin typeface="+mj-lt"/>
                        <a:ea typeface="Calibri"/>
                        <a:cs typeface="Times New Roman"/>
                      </a:endParaRPr>
                    </a:p>
                  </a:txBody>
                  <a:tcPr marL="62994" marR="62994" marT="0" marB="0" anchor="b">
                    <a:solidFill>
                      <a:schemeClr val="bg1"/>
                    </a:solidFill>
                  </a:tcPr>
                </a:tc>
              </a:tr>
              <a:tr h="152647">
                <a:tc>
                  <a:txBody>
                    <a:bodyPr/>
                    <a:lstStyle/>
                    <a:p>
                      <a:pPr>
                        <a:lnSpc>
                          <a:spcPct val="115000"/>
                        </a:lnSpc>
                        <a:spcAft>
                          <a:spcPts val="0"/>
                        </a:spcAft>
                      </a:pPr>
                      <a:r>
                        <a:rPr lang="en-AU" sz="1200">
                          <a:effectLst/>
                          <a:latin typeface="+mj-lt"/>
                        </a:rPr>
                        <a:t> </a:t>
                      </a:r>
                      <a:endParaRPr lang="en-AU" sz="120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124460" algn="r">
                        <a:lnSpc>
                          <a:spcPct val="115000"/>
                        </a:lnSpc>
                        <a:spcAft>
                          <a:spcPts val="0"/>
                        </a:spcAft>
                      </a:pPr>
                      <a:r>
                        <a:rPr lang="en-AU" sz="1200" b="1" dirty="0">
                          <a:effectLst/>
                          <a:latin typeface="+mj-lt"/>
                        </a:rPr>
                        <a:t>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69850" algn="r">
                        <a:lnSpc>
                          <a:spcPct val="115000"/>
                        </a:lnSpc>
                        <a:spcAft>
                          <a:spcPts val="0"/>
                        </a:spcAft>
                      </a:pPr>
                      <a:r>
                        <a:rPr lang="en-AU" sz="1200" b="1" dirty="0">
                          <a:effectLst/>
                          <a:latin typeface="+mj-lt"/>
                        </a:rPr>
                        <a:t>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r>
              <a:tr h="433117">
                <a:tc>
                  <a:txBody>
                    <a:bodyPr/>
                    <a:lstStyle/>
                    <a:p>
                      <a:pPr>
                        <a:lnSpc>
                          <a:spcPct val="115000"/>
                        </a:lnSpc>
                        <a:spcAft>
                          <a:spcPts val="0"/>
                        </a:spcAft>
                      </a:pPr>
                      <a:r>
                        <a:rPr lang="en-AU" sz="1200" dirty="0">
                          <a:effectLst/>
                          <a:latin typeface="+mj-lt"/>
                        </a:rPr>
                        <a:t>Regionally Headquartered</a:t>
                      </a:r>
                      <a:endParaRPr lang="en-AU" sz="1200" dirty="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89,761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88,873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92,109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97,115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99,752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105,739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110,879</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124460" algn="r">
                        <a:lnSpc>
                          <a:spcPct val="115000"/>
                        </a:lnSpc>
                        <a:spcAft>
                          <a:spcPts val="0"/>
                        </a:spcAft>
                      </a:pPr>
                      <a:r>
                        <a:rPr lang="en-AU" sz="1200" b="1" dirty="0">
                          <a:effectLst/>
                          <a:latin typeface="+mj-lt"/>
                        </a:rPr>
                        <a:t> 21,118 </a:t>
                      </a:r>
                      <a:endParaRPr lang="en-AU" sz="1200" b="1" dirty="0">
                        <a:effectLst/>
                        <a:latin typeface="+mj-lt"/>
                        <a:ea typeface="Calibri"/>
                        <a:cs typeface="Times New Roman"/>
                      </a:endParaRPr>
                    </a:p>
                  </a:txBody>
                  <a:tcPr marL="62994" marR="62994" marT="0" marB="0" anchor="b">
                    <a:solidFill>
                      <a:schemeClr val="bg1"/>
                    </a:solidFill>
                  </a:tcPr>
                </a:tc>
                <a:tc>
                  <a:txBody>
                    <a:bodyPr/>
                    <a:lstStyle/>
                    <a:p>
                      <a:pPr marR="69850" algn="r">
                        <a:lnSpc>
                          <a:spcPct val="115000"/>
                        </a:lnSpc>
                        <a:spcAft>
                          <a:spcPts val="0"/>
                        </a:spcAft>
                      </a:pPr>
                      <a:r>
                        <a:rPr lang="en-AU" sz="1200" b="1" dirty="0">
                          <a:effectLst/>
                          <a:latin typeface="+mj-lt"/>
                        </a:rPr>
                        <a:t>23.5%</a:t>
                      </a:r>
                      <a:endParaRPr lang="en-AU" sz="1200" b="1" dirty="0">
                        <a:effectLst/>
                        <a:latin typeface="+mj-lt"/>
                        <a:ea typeface="Calibri"/>
                        <a:cs typeface="Times New Roman"/>
                      </a:endParaRPr>
                    </a:p>
                  </a:txBody>
                  <a:tcPr marL="62994" marR="62994" marT="0" marB="0" anchor="b">
                    <a:solidFill>
                      <a:schemeClr val="bg1"/>
                    </a:solidFill>
                  </a:tcPr>
                </a:tc>
              </a:tr>
              <a:tr h="659286">
                <a:tc>
                  <a:txBody>
                    <a:bodyPr/>
                    <a:lstStyle/>
                    <a:p>
                      <a:pPr>
                        <a:lnSpc>
                          <a:spcPct val="115000"/>
                        </a:lnSpc>
                        <a:spcAft>
                          <a:spcPts val="0"/>
                        </a:spcAft>
                      </a:pPr>
                      <a:r>
                        <a:rPr lang="en-AU" sz="1200">
                          <a:effectLst/>
                          <a:latin typeface="+mj-lt"/>
                        </a:rPr>
                        <a:t>Metro Institutions with Regional Campuses </a:t>
                      </a:r>
                      <a:endParaRPr lang="en-AU" sz="120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306,688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309,942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320,711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333,902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345,675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     363,823 </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59055" indent="-89535" algn="r">
                        <a:lnSpc>
                          <a:spcPct val="115000"/>
                        </a:lnSpc>
                        <a:spcAft>
                          <a:spcPts val="0"/>
                        </a:spcAft>
                      </a:pPr>
                      <a:r>
                        <a:rPr lang="en-AU" sz="1200" dirty="0">
                          <a:effectLst/>
                          <a:latin typeface="+mj-lt"/>
                        </a:rPr>
                        <a:t>381,355</a:t>
                      </a:r>
                      <a:endParaRPr lang="en-AU" sz="1200"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124460" algn="r">
                        <a:lnSpc>
                          <a:spcPct val="115000"/>
                        </a:lnSpc>
                        <a:spcAft>
                          <a:spcPts val="0"/>
                        </a:spcAft>
                      </a:pPr>
                      <a:r>
                        <a:rPr lang="en-AU" sz="1200" b="1" dirty="0">
                          <a:effectLst/>
                          <a:latin typeface="+mj-lt"/>
                        </a:rPr>
                        <a:t> 74,667 </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c>
                  <a:txBody>
                    <a:bodyPr/>
                    <a:lstStyle/>
                    <a:p>
                      <a:pPr marR="69850" algn="r">
                        <a:lnSpc>
                          <a:spcPct val="115000"/>
                        </a:lnSpc>
                        <a:spcAft>
                          <a:spcPts val="0"/>
                        </a:spcAft>
                      </a:pPr>
                      <a:r>
                        <a:rPr lang="en-AU" sz="1200" b="1" dirty="0">
                          <a:effectLst/>
                          <a:latin typeface="+mj-lt"/>
                        </a:rPr>
                        <a:t>24.3%</a:t>
                      </a:r>
                      <a:endParaRPr lang="en-AU" sz="1200" b="1" dirty="0">
                        <a:effectLst/>
                        <a:latin typeface="+mj-lt"/>
                        <a:ea typeface="Calibri"/>
                        <a:cs typeface="Times New Roman"/>
                      </a:endParaRPr>
                    </a:p>
                  </a:txBody>
                  <a:tcPr marL="62994" marR="62994" marT="0" marB="0" anchor="b">
                    <a:solidFill>
                      <a:schemeClr val="accent1">
                        <a:lumMod val="20000"/>
                        <a:lumOff val="80000"/>
                      </a:schemeClr>
                    </a:solidFill>
                  </a:tcPr>
                </a:tc>
              </a:tr>
              <a:tr h="433117">
                <a:tc>
                  <a:txBody>
                    <a:bodyPr/>
                    <a:lstStyle/>
                    <a:p>
                      <a:pPr>
                        <a:lnSpc>
                          <a:spcPct val="115000"/>
                        </a:lnSpc>
                        <a:spcAft>
                          <a:spcPts val="0"/>
                        </a:spcAft>
                      </a:pPr>
                      <a:r>
                        <a:rPr lang="en-AU" sz="1200" dirty="0">
                          <a:effectLst/>
                          <a:latin typeface="+mj-lt"/>
                        </a:rPr>
                        <a:t>No Regional Campuses </a:t>
                      </a:r>
                      <a:endParaRPr lang="en-AU" sz="1200" dirty="0">
                        <a:effectLst/>
                        <a:latin typeface="+mj-lt"/>
                        <a:ea typeface="Calibri"/>
                        <a:cs typeface="Times New Roman"/>
                      </a:endParaRPr>
                    </a:p>
                  </a:txBody>
                  <a:tcPr marL="62994" marR="62994" marT="0" marB="0" anchor="b"/>
                </a:tc>
                <a:tc>
                  <a:txBody>
                    <a:bodyPr/>
                    <a:lstStyle/>
                    <a:p>
                      <a:pPr marR="59055" indent="-89535" algn="r">
                        <a:lnSpc>
                          <a:spcPct val="115000"/>
                        </a:lnSpc>
                        <a:spcAft>
                          <a:spcPts val="0"/>
                        </a:spcAft>
                      </a:pPr>
                      <a:r>
                        <a:rPr lang="en-AU" sz="1200" dirty="0">
                          <a:effectLst/>
                          <a:latin typeface="+mj-lt"/>
                        </a:rPr>
                        <a:t>       132,395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133,712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140,554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149,355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154,985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     164,872  </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59055" indent="-89535" algn="r">
                        <a:lnSpc>
                          <a:spcPct val="115000"/>
                        </a:lnSpc>
                        <a:spcAft>
                          <a:spcPts val="0"/>
                        </a:spcAft>
                      </a:pPr>
                      <a:r>
                        <a:rPr lang="en-AU" sz="1200" dirty="0">
                          <a:effectLst/>
                          <a:latin typeface="+mj-lt"/>
                        </a:rPr>
                        <a:t>176,431</a:t>
                      </a:r>
                      <a:endParaRPr lang="en-AU" sz="1200" dirty="0">
                        <a:effectLst/>
                        <a:latin typeface="+mj-lt"/>
                        <a:ea typeface="Calibri"/>
                        <a:cs typeface="Times New Roman"/>
                      </a:endParaRPr>
                    </a:p>
                  </a:txBody>
                  <a:tcPr marL="62994" marR="62994" marT="0" marB="0" anchor="b">
                    <a:solidFill>
                      <a:schemeClr val="bg1"/>
                    </a:solidFill>
                  </a:tcPr>
                </a:tc>
                <a:tc>
                  <a:txBody>
                    <a:bodyPr/>
                    <a:lstStyle/>
                    <a:p>
                      <a:pPr marR="124460" algn="r">
                        <a:lnSpc>
                          <a:spcPct val="115000"/>
                        </a:lnSpc>
                        <a:spcAft>
                          <a:spcPts val="0"/>
                        </a:spcAft>
                      </a:pPr>
                      <a:r>
                        <a:rPr lang="en-AU" sz="1200" b="1" dirty="0">
                          <a:effectLst/>
                          <a:latin typeface="+mj-lt"/>
                        </a:rPr>
                        <a:t> 44,036 </a:t>
                      </a:r>
                      <a:endParaRPr lang="en-AU" sz="1200" b="1" dirty="0">
                        <a:effectLst/>
                        <a:latin typeface="+mj-lt"/>
                        <a:ea typeface="Calibri"/>
                        <a:cs typeface="Times New Roman"/>
                      </a:endParaRPr>
                    </a:p>
                  </a:txBody>
                  <a:tcPr marL="62994" marR="62994" marT="0" marB="0" anchor="b">
                    <a:solidFill>
                      <a:schemeClr val="bg1"/>
                    </a:solidFill>
                  </a:tcPr>
                </a:tc>
                <a:tc>
                  <a:txBody>
                    <a:bodyPr/>
                    <a:lstStyle/>
                    <a:p>
                      <a:pPr marR="69850" algn="r">
                        <a:lnSpc>
                          <a:spcPct val="115000"/>
                        </a:lnSpc>
                        <a:spcAft>
                          <a:spcPts val="0"/>
                        </a:spcAft>
                      </a:pPr>
                      <a:r>
                        <a:rPr lang="en-AU" sz="1200" b="1" dirty="0">
                          <a:effectLst/>
                          <a:latin typeface="+mj-lt"/>
                        </a:rPr>
                        <a:t>33.3%</a:t>
                      </a:r>
                      <a:endParaRPr lang="en-AU" sz="1200" b="1" dirty="0">
                        <a:effectLst/>
                        <a:latin typeface="+mj-lt"/>
                        <a:ea typeface="Calibri"/>
                        <a:cs typeface="Times New Roman"/>
                      </a:endParaRPr>
                    </a:p>
                  </a:txBody>
                  <a:tcPr marL="62994" marR="62994" marT="0" marB="0" anchor="b">
                    <a:solidFill>
                      <a:schemeClr val="bg1"/>
                    </a:solidFill>
                  </a:tcPr>
                </a:tc>
              </a:tr>
            </a:tbl>
          </a:graphicData>
        </a:graphic>
      </p:graphicFrame>
      <p:sp>
        <p:nvSpPr>
          <p:cNvPr id="4" name="Title 1"/>
          <p:cNvSpPr>
            <a:spLocks noGrp="1"/>
          </p:cNvSpPr>
          <p:nvPr>
            <p:ph type="title"/>
          </p:nvPr>
        </p:nvSpPr>
        <p:spPr>
          <a:xfrm>
            <a:off x="468313" y="476672"/>
            <a:ext cx="8207375" cy="996950"/>
          </a:xfrm>
        </p:spPr>
        <p:txBody>
          <a:bodyPr>
            <a:normAutofit/>
          </a:bodyPr>
          <a:lstStyle/>
          <a:p>
            <a:pPr algn="l"/>
            <a:r>
              <a:rPr lang="en-AU" sz="3200" dirty="0" smtClean="0"/>
              <a:t>Growth By Institutional Grouping</a:t>
            </a:r>
            <a:endParaRPr lang="en-AU" sz="3200" dirty="0"/>
          </a:p>
        </p:txBody>
      </p:sp>
      <p:sp>
        <p:nvSpPr>
          <p:cNvPr id="5" name="Rectangle 1"/>
          <p:cNvSpPr>
            <a:spLocks noChangeArrowheads="1"/>
          </p:cNvSpPr>
          <p:nvPr/>
        </p:nvSpPr>
        <p:spPr bwMode="auto">
          <a:xfrm>
            <a:off x="251520" y="5949280"/>
            <a:ext cx="3240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457200" algn="l"/>
              </a:tabLst>
            </a:pPr>
            <a:endParaRPr lang="en-AU" sz="600" dirty="0"/>
          </a:p>
          <a:p>
            <a:pPr eaLnBrk="0" hangingPunct="0">
              <a:tabLst>
                <a:tab pos="457200" algn="l"/>
              </a:tabLst>
            </a:pPr>
            <a:r>
              <a:rPr lang="en-AU" sz="800" b="1" dirty="0"/>
              <a:t>Source:</a:t>
            </a:r>
            <a:r>
              <a:rPr lang="en-AU" sz="800" dirty="0"/>
              <a:t>  </a:t>
            </a:r>
            <a:r>
              <a:rPr lang="en-AU" sz="800" dirty="0" smtClean="0"/>
              <a:t>Australian Government Department of Education (2014).</a:t>
            </a:r>
            <a:endParaRPr lang="en-AU" sz="800" dirty="0"/>
          </a:p>
          <a:p>
            <a:pPr eaLnBrk="0" hangingPunct="0">
              <a:tabLst>
                <a:tab pos="457200" algn="l"/>
              </a:tabLst>
            </a:pPr>
            <a:endParaRPr lang="en-AU" dirty="0"/>
          </a:p>
        </p:txBody>
      </p:sp>
    </p:spTree>
    <p:extLst>
      <p:ext uri="{BB962C8B-B14F-4D97-AF65-F5344CB8AC3E}">
        <p14:creationId xmlns:p14="http://schemas.microsoft.com/office/powerpoint/2010/main" val="150225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61600"/>
            <a:ext cx="8229600" cy="1143000"/>
          </a:xfrm>
        </p:spPr>
        <p:txBody>
          <a:bodyPr>
            <a:noAutofit/>
          </a:bodyPr>
          <a:lstStyle/>
          <a:p>
            <a:pPr eaLnBrk="1" hangingPunct="1"/>
            <a:r>
              <a:rPr lang="en-AU" sz="3200" dirty="0" smtClean="0">
                <a:latin typeface="+mn-lt"/>
                <a:ea typeface="Calibri" charset="0"/>
                <a:cs typeface="Arial"/>
              </a:rPr>
              <a:t>Domestic </a:t>
            </a:r>
            <a:r>
              <a:rPr lang="en-AU" sz="3200" dirty="0">
                <a:latin typeface="+mn-lt"/>
                <a:ea typeface="Calibri" charset="0"/>
                <a:cs typeface="Arial"/>
              </a:rPr>
              <a:t>Undergraduate Enrolments, Higher Education, Table A Providers, </a:t>
            </a:r>
            <a:r>
              <a:rPr lang="en-AU" sz="3200" dirty="0" smtClean="0">
                <a:latin typeface="+mn-lt"/>
                <a:ea typeface="Calibri" charset="0"/>
                <a:cs typeface="Arial"/>
              </a:rPr>
              <a:t>2007-2013</a:t>
            </a:r>
            <a:r>
              <a:rPr lang="en-AU" dirty="0">
                <a:latin typeface="Arial"/>
                <a:ea typeface="Calibri" charset="0"/>
                <a:cs typeface="Arial"/>
              </a:rPr>
              <a:t/>
            </a:r>
            <a:br>
              <a:rPr lang="en-AU" dirty="0">
                <a:latin typeface="Arial"/>
                <a:ea typeface="Calibri" charset="0"/>
                <a:cs typeface="Arial"/>
              </a:rPr>
            </a:br>
            <a:endParaRPr lang="en-AU" dirty="0">
              <a:latin typeface="Arial"/>
              <a:ea typeface="Calibri" charset="0"/>
              <a:cs typeface="Arial"/>
            </a:endParaRPr>
          </a:p>
        </p:txBody>
      </p:sp>
      <p:sp>
        <p:nvSpPr>
          <p:cNvPr id="14339" name="Rectangle 1"/>
          <p:cNvSpPr>
            <a:spLocks noChangeArrowheads="1"/>
          </p:cNvSpPr>
          <p:nvPr/>
        </p:nvSpPr>
        <p:spPr bwMode="auto">
          <a:xfrm>
            <a:off x="755576" y="5517232"/>
            <a:ext cx="3240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tabLst>
                <a:tab pos="457200" algn="l"/>
              </a:tabLst>
            </a:pPr>
            <a:endParaRPr lang="en-AU" sz="600" dirty="0"/>
          </a:p>
          <a:p>
            <a:pPr eaLnBrk="0" hangingPunct="0">
              <a:tabLst>
                <a:tab pos="457200" algn="l"/>
              </a:tabLst>
            </a:pPr>
            <a:r>
              <a:rPr lang="en-AU" sz="800" b="1" dirty="0"/>
              <a:t>Source:</a:t>
            </a:r>
            <a:r>
              <a:rPr lang="en-AU" sz="800" dirty="0"/>
              <a:t>  </a:t>
            </a:r>
            <a:r>
              <a:rPr lang="en-AU" sz="800" dirty="0" smtClean="0"/>
              <a:t>Australian Government Department </a:t>
            </a:r>
            <a:r>
              <a:rPr lang="en-AU" sz="800" dirty="0" smtClean="0"/>
              <a:t>of  </a:t>
            </a:r>
            <a:r>
              <a:rPr lang="en-AU" sz="800" dirty="0" smtClean="0"/>
              <a:t>Education (2014).</a:t>
            </a:r>
            <a:endParaRPr lang="en-AU" sz="800" dirty="0"/>
          </a:p>
          <a:p>
            <a:pPr eaLnBrk="0" hangingPunct="0">
              <a:tabLst>
                <a:tab pos="457200" algn="l"/>
              </a:tabLst>
            </a:pP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492304980"/>
              </p:ext>
            </p:extLst>
          </p:nvPr>
        </p:nvGraphicFramePr>
        <p:xfrm>
          <a:off x="755576" y="1847944"/>
          <a:ext cx="7553869" cy="3669288"/>
        </p:xfrm>
        <a:graphic>
          <a:graphicData uri="http://schemas.openxmlformats.org/drawingml/2006/table">
            <a:tbl>
              <a:tblPr/>
              <a:tblGrid>
                <a:gridCol w="1108329"/>
                <a:gridCol w="697428"/>
                <a:gridCol w="718514"/>
                <a:gridCol w="718514"/>
                <a:gridCol w="718514"/>
                <a:gridCol w="718514"/>
                <a:gridCol w="718514"/>
                <a:gridCol w="718514"/>
                <a:gridCol w="718514"/>
                <a:gridCol w="718514"/>
              </a:tblGrid>
              <a:tr h="433882">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1300" b="1" i="0" u="none" strike="noStrike" cap="none" normalizeH="0" baseline="0" dirty="0" smtClean="0">
                        <a:ln>
                          <a:noFill/>
                        </a:ln>
                        <a:solidFill>
                          <a:srgbClr val="FFFFFF"/>
                        </a:solidFill>
                        <a:effectLst/>
                        <a:latin typeface="+mn-lt"/>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990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rPr>
                        <a:t>2007</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rPr>
                        <a:t>2008</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rPr>
                        <a:t>2009</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rPr>
                        <a:t>2010</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rPr>
                        <a:t>2011</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rPr>
                        <a:t>2012</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cs typeface="Times New Roman" pitchFamily="18" charset="0"/>
                        </a:rPr>
                        <a:t>2013</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cs typeface="Times New Roman" pitchFamily="18" charset="0"/>
                        </a:rPr>
                        <a:t>Growth</a:t>
                      </a:r>
                      <a:br>
                        <a:rPr kumimoji="0" lang="en-AU" altLang="en-US" sz="1300" b="1" i="0" u="none" strike="noStrike" cap="none" normalizeH="0" baseline="0" dirty="0" smtClean="0">
                          <a:ln>
                            <a:noFill/>
                          </a:ln>
                          <a:solidFill>
                            <a:srgbClr val="FFFFFF"/>
                          </a:solidFill>
                          <a:effectLst/>
                          <a:latin typeface="+mn-lt"/>
                          <a:cs typeface="Times New Roman" pitchFamily="18" charset="0"/>
                        </a:rPr>
                      </a:br>
                      <a:r>
                        <a:rPr kumimoji="0" lang="en-AU" altLang="en-US" sz="1300" b="1" i="0" u="none" strike="noStrike" cap="none" normalizeH="0" baseline="0" dirty="0" smtClean="0">
                          <a:ln>
                            <a:noFill/>
                          </a:ln>
                          <a:solidFill>
                            <a:srgbClr val="FFFFFF"/>
                          </a:solidFill>
                          <a:effectLst/>
                          <a:latin typeface="+mn-lt"/>
                          <a:cs typeface="Times New Roman" pitchFamily="18" charset="0"/>
                        </a:rPr>
                        <a:t>(07-13)</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300" b="1" i="0" u="none" strike="noStrike" cap="none" normalizeH="0" baseline="0" dirty="0" smtClean="0">
                          <a:ln>
                            <a:noFill/>
                          </a:ln>
                          <a:solidFill>
                            <a:srgbClr val="FFFFFF"/>
                          </a:solidFill>
                          <a:effectLst/>
                          <a:latin typeface="+mn-lt"/>
                          <a:cs typeface="Times New Roman" pitchFamily="18" charset="0"/>
                        </a:rPr>
                        <a:t>Growth</a:t>
                      </a:r>
                      <a:br>
                        <a:rPr kumimoji="0" lang="en-AU" altLang="en-US" sz="1300" b="1" i="0" u="none" strike="noStrike" cap="none" normalizeH="0" baseline="0" dirty="0" smtClean="0">
                          <a:ln>
                            <a:noFill/>
                          </a:ln>
                          <a:solidFill>
                            <a:srgbClr val="FFFFFF"/>
                          </a:solidFill>
                          <a:effectLst/>
                          <a:latin typeface="+mn-lt"/>
                          <a:cs typeface="Times New Roman" pitchFamily="18" charset="0"/>
                        </a:rPr>
                      </a:br>
                      <a:r>
                        <a:rPr kumimoji="0" lang="en-AU" altLang="en-US" sz="1300" b="1" i="0" u="none" strike="noStrike" cap="none" normalizeH="0" baseline="0" dirty="0" smtClean="0">
                          <a:ln>
                            <a:noFill/>
                          </a:ln>
                          <a:solidFill>
                            <a:srgbClr val="FFFFFF"/>
                          </a:solidFill>
                          <a:effectLst/>
                          <a:latin typeface="+mn-lt"/>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15968">
                <a:tc>
                  <a:txBody>
                    <a:bodyPr/>
                    <a:lstStyle>
                      <a:lvl1pPr>
                        <a:spcBef>
                          <a:spcPct val="20000"/>
                        </a:spcBef>
                        <a:buFont typeface="Arial" charset="0"/>
                        <a:tabLst>
                          <a:tab pos="30163" algn="l"/>
                        </a:tabLst>
                        <a:defRPr sz="2800">
                          <a:solidFill>
                            <a:schemeClr val="tx1"/>
                          </a:solidFill>
                          <a:latin typeface="Calibri" pitchFamily="34" charset="0"/>
                        </a:defRPr>
                      </a:lvl1pPr>
                      <a:lvl2pPr marL="742950" indent="-285750">
                        <a:spcBef>
                          <a:spcPct val="20000"/>
                        </a:spcBef>
                        <a:buFont typeface="Arial" charset="0"/>
                        <a:tabLst>
                          <a:tab pos="30163" algn="l"/>
                        </a:tabLst>
                        <a:defRPr sz="2400">
                          <a:solidFill>
                            <a:schemeClr val="tx1"/>
                          </a:solidFill>
                          <a:latin typeface="Calibri" pitchFamily="34" charset="0"/>
                        </a:defRPr>
                      </a:lvl2pPr>
                      <a:lvl3pPr marL="1143000" indent="-228600">
                        <a:spcBef>
                          <a:spcPct val="20000"/>
                        </a:spcBef>
                        <a:buFont typeface="Arial" charset="0"/>
                        <a:tabLst>
                          <a:tab pos="30163" algn="l"/>
                        </a:tabLst>
                        <a:defRPr sz="2000">
                          <a:solidFill>
                            <a:schemeClr val="tx1"/>
                          </a:solidFill>
                          <a:latin typeface="Calibri" pitchFamily="34" charset="0"/>
                        </a:defRPr>
                      </a:lvl3pPr>
                      <a:lvl4pPr marL="1600200" indent="-228600">
                        <a:spcBef>
                          <a:spcPct val="20000"/>
                        </a:spcBef>
                        <a:buFont typeface="Arial" charset="0"/>
                        <a:tabLst>
                          <a:tab pos="30163" algn="l"/>
                        </a:tabLst>
                        <a:defRPr>
                          <a:solidFill>
                            <a:schemeClr val="tx1"/>
                          </a:solidFill>
                          <a:latin typeface="Calibri" pitchFamily="34" charset="0"/>
                        </a:defRPr>
                      </a:lvl4pPr>
                      <a:lvl5pPr marL="2057400" indent="-228600">
                        <a:spcBef>
                          <a:spcPct val="20000"/>
                        </a:spcBef>
                        <a:buFont typeface="Arial" charset="0"/>
                        <a:tabLst>
                          <a:tab pos="30163"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30163"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30163"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30163"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30163"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163" algn="l"/>
                        </a:tabLst>
                      </a:pPr>
                      <a:r>
                        <a:rPr kumimoji="0" lang="en-AU" altLang="en-US" sz="1300" b="1" i="0" u="none" strike="noStrike" cap="none" normalizeH="0" baseline="0" dirty="0" smtClean="0">
                          <a:ln>
                            <a:noFill/>
                          </a:ln>
                          <a:solidFill>
                            <a:srgbClr val="FFFFFF"/>
                          </a:solidFill>
                          <a:effectLst/>
                          <a:latin typeface="+mn-lt"/>
                        </a:rPr>
                        <a:t>National</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rPr>
                        <a:t>528,844</a:t>
                      </a:r>
                      <a:endParaRPr kumimoji="0" lang="en-AU" altLang="en-US" sz="1300" b="1"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rPr>
                        <a:t>532,527</a:t>
                      </a:r>
                      <a:endParaRPr kumimoji="0" lang="en-AU" altLang="en-US" sz="1300" b="1"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rPr>
                        <a:t>553,374</a:t>
                      </a:r>
                      <a:endParaRPr kumimoji="0" lang="en-AU" altLang="en-US" sz="1300" b="1"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rPr>
                        <a:t>580,372</a:t>
                      </a:r>
                      <a:endParaRPr kumimoji="0" lang="en-AU" altLang="en-US" sz="1300" b="1"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rPr>
                        <a:t>600,412</a:t>
                      </a:r>
                      <a:endParaRPr kumimoji="0" lang="en-AU" altLang="en-US" sz="1300" b="1"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rPr>
                        <a:t>634,434</a:t>
                      </a:r>
                      <a:endParaRPr kumimoji="0" lang="en-AU" altLang="en-US" sz="1300" b="1"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668,665</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139,821</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26.4%</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15968">
                <a:tc>
                  <a:txBody>
                    <a:bodyPr/>
                    <a:lstStyle>
                      <a:lvl1pPr>
                        <a:spcBef>
                          <a:spcPct val="20000"/>
                        </a:spcBef>
                        <a:buFont typeface="Arial" charset="0"/>
                        <a:tabLst>
                          <a:tab pos="30163" algn="l"/>
                        </a:tabLst>
                        <a:defRPr sz="2800">
                          <a:solidFill>
                            <a:schemeClr val="tx1"/>
                          </a:solidFill>
                          <a:latin typeface="Calibri" pitchFamily="34" charset="0"/>
                        </a:defRPr>
                      </a:lvl1pPr>
                      <a:lvl2pPr marL="742950" indent="-285750">
                        <a:spcBef>
                          <a:spcPct val="20000"/>
                        </a:spcBef>
                        <a:buFont typeface="Arial" charset="0"/>
                        <a:tabLst>
                          <a:tab pos="30163" algn="l"/>
                        </a:tabLst>
                        <a:defRPr sz="2400">
                          <a:solidFill>
                            <a:schemeClr val="tx1"/>
                          </a:solidFill>
                          <a:latin typeface="Calibri" pitchFamily="34" charset="0"/>
                        </a:defRPr>
                      </a:lvl2pPr>
                      <a:lvl3pPr marL="1143000" indent="-228600">
                        <a:spcBef>
                          <a:spcPct val="20000"/>
                        </a:spcBef>
                        <a:buFont typeface="Arial" charset="0"/>
                        <a:tabLst>
                          <a:tab pos="30163" algn="l"/>
                        </a:tabLst>
                        <a:defRPr sz="2000">
                          <a:solidFill>
                            <a:schemeClr val="tx1"/>
                          </a:solidFill>
                          <a:latin typeface="Calibri" pitchFamily="34" charset="0"/>
                        </a:defRPr>
                      </a:lvl3pPr>
                      <a:lvl4pPr marL="1600200" indent="-228600">
                        <a:spcBef>
                          <a:spcPct val="20000"/>
                        </a:spcBef>
                        <a:buFont typeface="Arial" charset="0"/>
                        <a:tabLst>
                          <a:tab pos="30163" algn="l"/>
                        </a:tabLst>
                        <a:defRPr>
                          <a:solidFill>
                            <a:schemeClr val="tx1"/>
                          </a:solidFill>
                          <a:latin typeface="Calibri" pitchFamily="34" charset="0"/>
                        </a:defRPr>
                      </a:lvl4pPr>
                      <a:lvl5pPr marL="2057400" indent="-228600">
                        <a:spcBef>
                          <a:spcPct val="20000"/>
                        </a:spcBef>
                        <a:buFont typeface="Arial" charset="0"/>
                        <a:tabLst>
                          <a:tab pos="30163"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30163"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30163"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30163"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30163"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163" algn="l"/>
                        </a:tabLst>
                      </a:pPr>
                      <a:r>
                        <a:rPr kumimoji="0" lang="en-AU" altLang="en-US" sz="1300" b="1" i="0" u="none" strike="noStrike" cap="none" normalizeH="0" baseline="0" dirty="0" smtClean="0">
                          <a:ln>
                            <a:noFill/>
                          </a:ln>
                          <a:solidFill>
                            <a:srgbClr val="FFFFFF"/>
                          </a:solidFill>
                          <a:effectLst/>
                          <a:latin typeface="+mn-lt"/>
                        </a:rPr>
                        <a:t>Low SES</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85,873</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86,581</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90,447</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96,706</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102,163</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109,788</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118,003</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32,130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37.4%</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522358">
                <a:tc>
                  <a:txBody>
                    <a:bodyPr/>
                    <a:lstStyle>
                      <a:lvl1pPr>
                        <a:spcBef>
                          <a:spcPct val="20000"/>
                        </a:spcBef>
                        <a:buFont typeface="Arial" charset="0"/>
                        <a:tabLst>
                          <a:tab pos="30163" algn="l"/>
                        </a:tabLst>
                        <a:defRPr sz="2800">
                          <a:solidFill>
                            <a:schemeClr val="tx1"/>
                          </a:solidFill>
                          <a:latin typeface="Calibri" pitchFamily="34" charset="0"/>
                        </a:defRPr>
                      </a:lvl1pPr>
                      <a:lvl2pPr marL="742950" indent="-285750">
                        <a:spcBef>
                          <a:spcPct val="20000"/>
                        </a:spcBef>
                        <a:buFont typeface="Arial" charset="0"/>
                        <a:tabLst>
                          <a:tab pos="30163" algn="l"/>
                        </a:tabLst>
                        <a:defRPr sz="2400">
                          <a:solidFill>
                            <a:schemeClr val="tx1"/>
                          </a:solidFill>
                          <a:latin typeface="Calibri" pitchFamily="34" charset="0"/>
                        </a:defRPr>
                      </a:lvl2pPr>
                      <a:lvl3pPr marL="1143000" indent="-228600">
                        <a:spcBef>
                          <a:spcPct val="20000"/>
                        </a:spcBef>
                        <a:buFont typeface="Arial" charset="0"/>
                        <a:tabLst>
                          <a:tab pos="30163" algn="l"/>
                        </a:tabLst>
                        <a:defRPr sz="2000">
                          <a:solidFill>
                            <a:schemeClr val="tx1"/>
                          </a:solidFill>
                          <a:latin typeface="Calibri" pitchFamily="34" charset="0"/>
                        </a:defRPr>
                      </a:lvl3pPr>
                      <a:lvl4pPr marL="1600200" indent="-228600">
                        <a:spcBef>
                          <a:spcPct val="20000"/>
                        </a:spcBef>
                        <a:buFont typeface="Arial" charset="0"/>
                        <a:tabLst>
                          <a:tab pos="30163" algn="l"/>
                        </a:tabLst>
                        <a:defRPr>
                          <a:solidFill>
                            <a:schemeClr val="tx1"/>
                          </a:solidFill>
                          <a:latin typeface="Calibri" pitchFamily="34" charset="0"/>
                        </a:defRPr>
                      </a:lvl4pPr>
                      <a:lvl5pPr marL="2057400" indent="-228600">
                        <a:spcBef>
                          <a:spcPct val="20000"/>
                        </a:spcBef>
                        <a:buFont typeface="Arial" charset="0"/>
                        <a:tabLst>
                          <a:tab pos="30163"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30163"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30163"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30163"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30163"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163" algn="l"/>
                        </a:tabLst>
                      </a:pPr>
                      <a:r>
                        <a:rPr kumimoji="0" lang="en-AU" altLang="en-US" sz="1300" b="1" i="0" u="none" strike="noStrike" cap="none" normalizeH="0" baseline="0" dirty="0" smtClean="0">
                          <a:ln>
                            <a:noFill/>
                          </a:ln>
                          <a:solidFill>
                            <a:srgbClr val="FFFFFF"/>
                          </a:solidFill>
                          <a:effectLst/>
                          <a:latin typeface="+mn-lt"/>
                        </a:rPr>
                        <a:t>Students with Disabilities</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23,148</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23,447</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24,948</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28,057</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30,094</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33,220</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36,486</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13,338</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57.6%</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15968">
                <a:tc>
                  <a:txBody>
                    <a:bodyPr/>
                    <a:lstStyle>
                      <a:lvl1pPr>
                        <a:spcBef>
                          <a:spcPct val="20000"/>
                        </a:spcBef>
                        <a:buFont typeface="Arial" charset="0"/>
                        <a:tabLst>
                          <a:tab pos="30163" algn="l"/>
                        </a:tabLst>
                        <a:defRPr sz="2800">
                          <a:solidFill>
                            <a:schemeClr val="tx1"/>
                          </a:solidFill>
                          <a:latin typeface="Calibri" pitchFamily="34" charset="0"/>
                        </a:defRPr>
                      </a:lvl1pPr>
                      <a:lvl2pPr marL="742950" indent="-285750">
                        <a:spcBef>
                          <a:spcPct val="20000"/>
                        </a:spcBef>
                        <a:buFont typeface="Arial" charset="0"/>
                        <a:tabLst>
                          <a:tab pos="30163" algn="l"/>
                        </a:tabLst>
                        <a:defRPr sz="2400">
                          <a:solidFill>
                            <a:schemeClr val="tx1"/>
                          </a:solidFill>
                          <a:latin typeface="Calibri" pitchFamily="34" charset="0"/>
                        </a:defRPr>
                      </a:lvl2pPr>
                      <a:lvl3pPr marL="1143000" indent="-228600">
                        <a:spcBef>
                          <a:spcPct val="20000"/>
                        </a:spcBef>
                        <a:buFont typeface="Arial" charset="0"/>
                        <a:tabLst>
                          <a:tab pos="30163" algn="l"/>
                        </a:tabLst>
                        <a:defRPr sz="2000">
                          <a:solidFill>
                            <a:schemeClr val="tx1"/>
                          </a:solidFill>
                          <a:latin typeface="Calibri" pitchFamily="34" charset="0"/>
                        </a:defRPr>
                      </a:lvl3pPr>
                      <a:lvl4pPr marL="1600200" indent="-228600">
                        <a:spcBef>
                          <a:spcPct val="20000"/>
                        </a:spcBef>
                        <a:buFont typeface="Arial" charset="0"/>
                        <a:tabLst>
                          <a:tab pos="30163" algn="l"/>
                        </a:tabLst>
                        <a:defRPr>
                          <a:solidFill>
                            <a:schemeClr val="tx1"/>
                          </a:solidFill>
                          <a:latin typeface="Calibri" pitchFamily="34" charset="0"/>
                        </a:defRPr>
                      </a:lvl4pPr>
                      <a:lvl5pPr marL="2057400" indent="-228600">
                        <a:spcBef>
                          <a:spcPct val="20000"/>
                        </a:spcBef>
                        <a:buFont typeface="Arial" charset="0"/>
                        <a:tabLst>
                          <a:tab pos="30163"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30163"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30163"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30163"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30163"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163" algn="l"/>
                        </a:tabLst>
                      </a:pPr>
                      <a:r>
                        <a:rPr kumimoji="0" lang="en-AU" altLang="en-US" sz="1300" b="1" i="0" u="none" strike="noStrike" cap="none" normalizeH="0" baseline="0" dirty="0" smtClean="0">
                          <a:ln>
                            <a:noFill/>
                          </a:ln>
                          <a:solidFill>
                            <a:srgbClr val="FFFFFF"/>
                          </a:solidFill>
                          <a:effectLst/>
                          <a:latin typeface="+mn-lt"/>
                        </a:rPr>
                        <a:t>Indigenous</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6,828</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6,820</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7,296</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7,943</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8,445</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9,005</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9,939</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3,111</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45.6%</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15968">
                <a:tc>
                  <a:txBody>
                    <a:bodyPr/>
                    <a:lstStyle>
                      <a:lvl1pPr>
                        <a:spcBef>
                          <a:spcPct val="20000"/>
                        </a:spcBef>
                        <a:buFont typeface="Arial" charset="0"/>
                        <a:tabLst>
                          <a:tab pos="30163" algn="l"/>
                        </a:tabLst>
                        <a:defRPr sz="2800">
                          <a:solidFill>
                            <a:schemeClr val="tx1"/>
                          </a:solidFill>
                          <a:latin typeface="Calibri" pitchFamily="34" charset="0"/>
                        </a:defRPr>
                      </a:lvl1pPr>
                      <a:lvl2pPr marL="742950" indent="-285750">
                        <a:spcBef>
                          <a:spcPct val="20000"/>
                        </a:spcBef>
                        <a:buFont typeface="Arial" charset="0"/>
                        <a:tabLst>
                          <a:tab pos="30163" algn="l"/>
                        </a:tabLst>
                        <a:defRPr sz="2400">
                          <a:solidFill>
                            <a:schemeClr val="tx1"/>
                          </a:solidFill>
                          <a:latin typeface="Calibri" pitchFamily="34" charset="0"/>
                        </a:defRPr>
                      </a:lvl2pPr>
                      <a:lvl3pPr marL="1143000" indent="-228600">
                        <a:spcBef>
                          <a:spcPct val="20000"/>
                        </a:spcBef>
                        <a:buFont typeface="Arial" charset="0"/>
                        <a:tabLst>
                          <a:tab pos="30163" algn="l"/>
                        </a:tabLst>
                        <a:defRPr sz="2000">
                          <a:solidFill>
                            <a:schemeClr val="tx1"/>
                          </a:solidFill>
                          <a:latin typeface="Calibri" pitchFamily="34" charset="0"/>
                        </a:defRPr>
                      </a:lvl3pPr>
                      <a:lvl4pPr marL="1600200" indent="-228600">
                        <a:spcBef>
                          <a:spcPct val="20000"/>
                        </a:spcBef>
                        <a:buFont typeface="Arial" charset="0"/>
                        <a:tabLst>
                          <a:tab pos="30163" algn="l"/>
                        </a:tabLst>
                        <a:defRPr>
                          <a:solidFill>
                            <a:schemeClr val="tx1"/>
                          </a:solidFill>
                          <a:latin typeface="Calibri" pitchFamily="34" charset="0"/>
                        </a:defRPr>
                      </a:lvl4pPr>
                      <a:lvl5pPr marL="2057400" indent="-228600">
                        <a:spcBef>
                          <a:spcPct val="20000"/>
                        </a:spcBef>
                        <a:buFont typeface="Arial" charset="0"/>
                        <a:tabLst>
                          <a:tab pos="30163"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30163"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30163"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30163"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30163"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163" algn="l"/>
                        </a:tabLst>
                      </a:pPr>
                      <a:r>
                        <a:rPr kumimoji="0" lang="en-AU" altLang="en-US" sz="1300" b="1" i="0" u="none" strike="noStrike" cap="none" normalizeH="0" baseline="0" dirty="0" smtClean="0">
                          <a:ln>
                            <a:noFill/>
                          </a:ln>
                          <a:solidFill>
                            <a:srgbClr val="FFFFFF"/>
                          </a:solidFill>
                          <a:effectLst/>
                          <a:latin typeface="+mn-lt"/>
                        </a:rPr>
                        <a:t>Regional</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100,826</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101,339</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104,266</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110,646</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115,250</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121,476</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127,070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26,244</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26.0%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415968">
                <a:tc>
                  <a:txBody>
                    <a:bodyPr/>
                    <a:lstStyle>
                      <a:lvl1pPr>
                        <a:spcBef>
                          <a:spcPct val="20000"/>
                        </a:spcBef>
                        <a:buFont typeface="Arial" charset="0"/>
                        <a:tabLst>
                          <a:tab pos="30163" algn="l"/>
                        </a:tabLst>
                        <a:defRPr sz="2800">
                          <a:solidFill>
                            <a:schemeClr val="tx1"/>
                          </a:solidFill>
                          <a:latin typeface="Calibri" pitchFamily="34" charset="0"/>
                        </a:defRPr>
                      </a:lvl1pPr>
                      <a:lvl2pPr marL="742950" indent="-285750">
                        <a:spcBef>
                          <a:spcPct val="20000"/>
                        </a:spcBef>
                        <a:buFont typeface="Arial" charset="0"/>
                        <a:tabLst>
                          <a:tab pos="30163" algn="l"/>
                        </a:tabLst>
                        <a:defRPr sz="2400">
                          <a:solidFill>
                            <a:schemeClr val="tx1"/>
                          </a:solidFill>
                          <a:latin typeface="Calibri" pitchFamily="34" charset="0"/>
                        </a:defRPr>
                      </a:lvl2pPr>
                      <a:lvl3pPr marL="1143000" indent="-228600">
                        <a:spcBef>
                          <a:spcPct val="20000"/>
                        </a:spcBef>
                        <a:buFont typeface="Arial" charset="0"/>
                        <a:tabLst>
                          <a:tab pos="30163" algn="l"/>
                        </a:tabLst>
                        <a:defRPr sz="2000">
                          <a:solidFill>
                            <a:schemeClr val="tx1"/>
                          </a:solidFill>
                          <a:latin typeface="Calibri" pitchFamily="34" charset="0"/>
                        </a:defRPr>
                      </a:lvl3pPr>
                      <a:lvl4pPr marL="1600200" indent="-228600">
                        <a:spcBef>
                          <a:spcPct val="20000"/>
                        </a:spcBef>
                        <a:buFont typeface="Arial" charset="0"/>
                        <a:tabLst>
                          <a:tab pos="30163" algn="l"/>
                        </a:tabLst>
                        <a:defRPr>
                          <a:solidFill>
                            <a:schemeClr val="tx1"/>
                          </a:solidFill>
                          <a:latin typeface="Calibri" pitchFamily="34" charset="0"/>
                        </a:defRPr>
                      </a:lvl4pPr>
                      <a:lvl5pPr marL="2057400" indent="-228600">
                        <a:spcBef>
                          <a:spcPct val="20000"/>
                        </a:spcBef>
                        <a:buFont typeface="Arial" charset="0"/>
                        <a:tabLst>
                          <a:tab pos="30163"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30163"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30163"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30163"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30163"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163" algn="l"/>
                        </a:tabLst>
                      </a:pPr>
                      <a:r>
                        <a:rPr kumimoji="0" lang="en-AU" altLang="en-US" sz="1300" b="1" i="0" u="none" strike="noStrike" cap="none" normalizeH="0" baseline="0" dirty="0" smtClean="0">
                          <a:ln>
                            <a:noFill/>
                          </a:ln>
                          <a:solidFill>
                            <a:srgbClr val="FFFFFF"/>
                          </a:solidFill>
                          <a:effectLst/>
                          <a:latin typeface="+mn-lt"/>
                        </a:rPr>
                        <a:t>Remote</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5,428</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5,240</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5,368</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5,532</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5,572</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5,804</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6,069</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641</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11.8%</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415968">
                <a:tc>
                  <a:txBody>
                    <a:bodyPr/>
                    <a:lstStyle>
                      <a:lvl1pPr>
                        <a:spcBef>
                          <a:spcPct val="20000"/>
                        </a:spcBef>
                        <a:buFont typeface="Arial" charset="0"/>
                        <a:tabLst>
                          <a:tab pos="30163" algn="l"/>
                        </a:tabLst>
                        <a:defRPr sz="2800">
                          <a:solidFill>
                            <a:schemeClr val="tx1"/>
                          </a:solidFill>
                          <a:latin typeface="Calibri" pitchFamily="34" charset="0"/>
                        </a:defRPr>
                      </a:lvl1pPr>
                      <a:lvl2pPr marL="742950" indent="-285750">
                        <a:spcBef>
                          <a:spcPct val="20000"/>
                        </a:spcBef>
                        <a:buFont typeface="Arial" charset="0"/>
                        <a:tabLst>
                          <a:tab pos="30163" algn="l"/>
                        </a:tabLst>
                        <a:defRPr sz="2400">
                          <a:solidFill>
                            <a:schemeClr val="tx1"/>
                          </a:solidFill>
                          <a:latin typeface="Calibri" pitchFamily="34" charset="0"/>
                        </a:defRPr>
                      </a:lvl2pPr>
                      <a:lvl3pPr marL="1143000" indent="-228600">
                        <a:spcBef>
                          <a:spcPct val="20000"/>
                        </a:spcBef>
                        <a:buFont typeface="Arial" charset="0"/>
                        <a:tabLst>
                          <a:tab pos="30163" algn="l"/>
                        </a:tabLst>
                        <a:defRPr sz="2000">
                          <a:solidFill>
                            <a:schemeClr val="tx1"/>
                          </a:solidFill>
                          <a:latin typeface="Calibri" pitchFamily="34" charset="0"/>
                        </a:defRPr>
                      </a:lvl3pPr>
                      <a:lvl4pPr marL="1600200" indent="-228600">
                        <a:spcBef>
                          <a:spcPct val="20000"/>
                        </a:spcBef>
                        <a:buFont typeface="Arial" charset="0"/>
                        <a:tabLst>
                          <a:tab pos="30163" algn="l"/>
                        </a:tabLst>
                        <a:defRPr>
                          <a:solidFill>
                            <a:schemeClr val="tx1"/>
                          </a:solidFill>
                          <a:latin typeface="Calibri" pitchFamily="34" charset="0"/>
                        </a:defRPr>
                      </a:lvl4pPr>
                      <a:lvl5pPr marL="2057400" indent="-228600">
                        <a:spcBef>
                          <a:spcPct val="20000"/>
                        </a:spcBef>
                        <a:buFont typeface="Arial" charset="0"/>
                        <a:tabLst>
                          <a:tab pos="30163"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30163"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30163"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30163"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30163" algn="l"/>
                        </a:tabLs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0163" algn="l"/>
                        </a:tabLst>
                      </a:pPr>
                      <a:r>
                        <a:rPr kumimoji="0" lang="en-AU" altLang="en-US" sz="1300" b="1" i="0" u="none" strike="noStrike" cap="none" normalizeH="0" baseline="0" dirty="0" smtClean="0">
                          <a:ln>
                            <a:noFill/>
                          </a:ln>
                          <a:solidFill>
                            <a:srgbClr val="FFFFFF"/>
                          </a:solidFill>
                          <a:effectLst/>
                          <a:latin typeface="+mn-lt"/>
                        </a:rPr>
                        <a:t>CALD/NESB</a:t>
                      </a:r>
                      <a:endParaRPr kumimoji="0" lang="en-AU" altLang="en-US" sz="1300" b="1" i="0" u="none" strike="noStrike" cap="none" normalizeH="0" baseline="0" dirty="0" smtClean="0">
                        <a:ln>
                          <a:noFill/>
                        </a:ln>
                        <a:solidFill>
                          <a:srgbClr val="FFFFFF"/>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16,702</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17,222</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17,649</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18,227</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19,226</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charset="0"/>
                        <a:tabLst>
                          <a:tab pos="-247650" algn="l"/>
                        </a:tabLst>
                        <a:defRPr sz="2800">
                          <a:solidFill>
                            <a:schemeClr val="tx1"/>
                          </a:solidFill>
                          <a:latin typeface="Calibri" pitchFamily="34" charset="0"/>
                        </a:defRPr>
                      </a:lvl1pPr>
                      <a:lvl2pPr marL="742950" indent="-285750">
                        <a:spcBef>
                          <a:spcPct val="20000"/>
                        </a:spcBef>
                        <a:buFont typeface="Arial" charset="0"/>
                        <a:tabLst>
                          <a:tab pos="-247650" algn="l"/>
                        </a:tabLst>
                        <a:defRPr sz="2400">
                          <a:solidFill>
                            <a:schemeClr val="tx1"/>
                          </a:solidFill>
                          <a:latin typeface="Calibri" pitchFamily="34" charset="0"/>
                        </a:defRPr>
                      </a:lvl2pPr>
                      <a:lvl3pPr marL="1143000" indent="-228600">
                        <a:spcBef>
                          <a:spcPct val="20000"/>
                        </a:spcBef>
                        <a:buFont typeface="Arial" charset="0"/>
                        <a:tabLst>
                          <a:tab pos="-247650" algn="l"/>
                        </a:tabLst>
                        <a:defRPr sz="2000">
                          <a:solidFill>
                            <a:schemeClr val="tx1"/>
                          </a:solidFill>
                          <a:latin typeface="Calibri" pitchFamily="34" charset="0"/>
                        </a:defRPr>
                      </a:lvl3pPr>
                      <a:lvl4pPr marL="1600200" indent="-228600">
                        <a:spcBef>
                          <a:spcPct val="20000"/>
                        </a:spcBef>
                        <a:buFont typeface="Arial" charset="0"/>
                        <a:tabLst>
                          <a:tab pos="-247650" algn="l"/>
                        </a:tabLst>
                        <a:defRPr>
                          <a:solidFill>
                            <a:schemeClr val="tx1"/>
                          </a:solidFill>
                          <a:latin typeface="Calibri" pitchFamily="34" charset="0"/>
                        </a:defRPr>
                      </a:lvl4pPr>
                      <a:lvl5pPr marL="2057400" indent="-228600">
                        <a:spcBef>
                          <a:spcPct val="20000"/>
                        </a:spcBef>
                        <a:buFont typeface="Arial" charset="0"/>
                        <a:tabLst>
                          <a:tab pos="-247650" algn="l"/>
                        </a:tabLst>
                        <a:defRPr>
                          <a:solidFill>
                            <a:schemeClr val="tx1"/>
                          </a:solidFill>
                          <a:latin typeface="Calibri" pitchFamily="34" charset="0"/>
                        </a:defRPr>
                      </a:lvl5pPr>
                      <a:lvl6pPr marL="2514600" indent="-228600" fontAlgn="base">
                        <a:spcBef>
                          <a:spcPct val="20000"/>
                        </a:spcBef>
                        <a:spcAft>
                          <a:spcPct val="0"/>
                        </a:spcAft>
                        <a:buFont typeface="Arial" charset="0"/>
                        <a:tabLst>
                          <a:tab pos="-247650" algn="l"/>
                        </a:tabLst>
                        <a:defRPr>
                          <a:solidFill>
                            <a:schemeClr val="tx1"/>
                          </a:solidFill>
                          <a:latin typeface="Calibri" pitchFamily="34" charset="0"/>
                        </a:defRPr>
                      </a:lvl6pPr>
                      <a:lvl7pPr marL="2971800" indent="-228600" fontAlgn="base">
                        <a:spcBef>
                          <a:spcPct val="20000"/>
                        </a:spcBef>
                        <a:spcAft>
                          <a:spcPct val="0"/>
                        </a:spcAft>
                        <a:buFont typeface="Arial" charset="0"/>
                        <a:tabLst>
                          <a:tab pos="-247650" algn="l"/>
                        </a:tabLst>
                        <a:defRPr>
                          <a:solidFill>
                            <a:schemeClr val="tx1"/>
                          </a:solidFill>
                          <a:latin typeface="Calibri" pitchFamily="34" charset="0"/>
                        </a:defRPr>
                      </a:lvl7pPr>
                      <a:lvl8pPr marL="3429000" indent="-228600" fontAlgn="base">
                        <a:spcBef>
                          <a:spcPct val="20000"/>
                        </a:spcBef>
                        <a:spcAft>
                          <a:spcPct val="0"/>
                        </a:spcAft>
                        <a:buFont typeface="Arial" charset="0"/>
                        <a:tabLst>
                          <a:tab pos="-247650" algn="l"/>
                        </a:tabLst>
                        <a:defRPr>
                          <a:solidFill>
                            <a:schemeClr val="tx1"/>
                          </a:solidFill>
                          <a:latin typeface="Calibri" pitchFamily="34" charset="0"/>
                        </a:defRPr>
                      </a:lvl8pPr>
                      <a:lvl9pPr marL="3886200" indent="-228600" fontAlgn="base">
                        <a:spcBef>
                          <a:spcPct val="20000"/>
                        </a:spcBef>
                        <a:spcAft>
                          <a:spcPct val="0"/>
                        </a:spcAft>
                        <a:buFont typeface="Arial" charset="0"/>
                        <a:tabLst>
                          <a:tab pos="-247650" algn="l"/>
                        </a:tabLs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rPr>
                        <a:t>21,289</a:t>
                      </a:r>
                      <a:endParaRPr kumimoji="0" lang="en-AU" altLang="en-US" sz="1300" b="0" i="0" u="none" strike="noStrike" cap="none" normalizeH="0" baseline="0" dirty="0" smtClean="0">
                        <a:ln>
                          <a:noFill/>
                        </a:ln>
                        <a:solidFill>
                          <a:srgbClr val="000000"/>
                        </a:solidFill>
                        <a:effectLst/>
                        <a:latin typeface="+mn-lt"/>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22,863</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0" i="0" u="none" strike="noStrike" cap="none" normalizeH="0" baseline="0" dirty="0" smtClean="0">
                          <a:ln>
                            <a:noFill/>
                          </a:ln>
                          <a:solidFill>
                            <a:srgbClr val="000000"/>
                          </a:solidFill>
                          <a:effectLst/>
                          <a:latin typeface="+mn-lt"/>
                          <a:cs typeface="Times New Roman" pitchFamily="18" charset="0"/>
                        </a:rPr>
                        <a:t>6,161</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247650" algn="l"/>
                        </a:tabLst>
                      </a:pPr>
                      <a:r>
                        <a:rPr kumimoji="0" lang="en-AU" altLang="en-US" sz="1300" b="1" i="0" u="none" strike="noStrike" cap="none" normalizeH="0" baseline="0" dirty="0" smtClean="0">
                          <a:ln>
                            <a:noFill/>
                          </a:ln>
                          <a:solidFill>
                            <a:srgbClr val="000000"/>
                          </a:solidFill>
                          <a:effectLst/>
                          <a:latin typeface="+mn-lt"/>
                          <a:cs typeface="Times New Roman" pitchFamily="18" charset="0"/>
                        </a:rPr>
                        <a:t>36.9%</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51746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3664569"/>
              </p:ext>
            </p:extLst>
          </p:nvPr>
        </p:nvGraphicFramePr>
        <p:xfrm>
          <a:off x="179515" y="1340768"/>
          <a:ext cx="8856980" cy="4693920"/>
        </p:xfrm>
        <a:graphic>
          <a:graphicData uri="http://schemas.openxmlformats.org/drawingml/2006/table">
            <a:tbl>
              <a:tblPr firstRow="1" firstCol="1" bandRow="1">
                <a:tableStyleId>{5C22544A-7EE6-4342-B048-85BDC9FD1C3A}</a:tableStyleId>
              </a:tblPr>
              <a:tblGrid>
                <a:gridCol w="2805270"/>
                <a:gridCol w="864530"/>
                <a:gridCol w="864530"/>
                <a:gridCol w="864530"/>
                <a:gridCol w="864530"/>
                <a:gridCol w="864530"/>
                <a:gridCol w="864530"/>
                <a:gridCol w="864530"/>
              </a:tblGrid>
              <a:tr h="210344">
                <a:tc>
                  <a:txBody>
                    <a:bodyPr/>
                    <a:lstStyle/>
                    <a:p>
                      <a:pPr algn="ct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c>
                  <a:txBody>
                    <a:bodyPr/>
                    <a:lstStyle/>
                    <a:p>
                      <a:pPr algn="ctr">
                        <a:spcAft>
                          <a:spcPts val="0"/>
                        </a:spcAft>
                      </a:pPr>
                      <a:r>
                        <a:rPr lang="en-AU" sz="1400" dirty="0">
                          <a:effectLst/>
                          <a:latin typeface="Arial" panose="020B0604020202020204" pitchFamily="34" charset="0"/>
                          <a:cs typeface="Arial" panose="020B0604020202020204" pitchFamily="34" charset="0"/>
                        </a:rPr>
                        <a:t>2007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c>
                  <a:txBody>
                    <a:bodyPr/>
                    <a:lstStyle/>
                    <a:p>
                      <a:pPr algn="ctr">
                        <a:spcAft>
                          <a:spcPts val="0"/>
                        </a:spcAft>
                      </a:pPr>
                      <a:r>
                        <a:rPr lang="en-AU" sz="1400" dirty="0">
                          <a:effectLst/>
                          <a:latin typeface="Arial" panose="020B0604020202020204" pitchFamily="34" charset="0"/>
                          <a:cs typeface="Arial" panose="020B0604020202020204" pitchFamily="34" charset="0"/>
                        </a:rPr>
                        <a:t>2008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c>
                  <a:txBody>
                    <a:bodyPr/>
                    <a:lstStyle/>
                    <a:p>
                      <a:pPr algn="ctr">
                        <a:spcAft>
                          <a:spcPts val="0"/>
                        </a:spcAft>
                      </a:pPr>
                      <a:r>
                        <a:rPr lang="en-AU" sz="1400" dirty="0">
                          <a:effectLst/>
                          <a:latin typeface="Arial" panose="020B0604020202020204" pitchFamily="34" charset="0"/>
                          <a:cs typeface="Arial" panose="020B0604020202020204" pitchFamily="34" charset="0"/>
                        </a:rPr>
                        <a:t>2009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c>
                  <a:txBody>
                    <a:bodyPr/>
                    <a:lstStyle/>
                    <a:p>
                      <a:pPr algn="ctr">
                        <a:spcAft>
                          <a:spcPts val="0"/>
                        </a:spcAft>
                      </a:pPr>
                      <a:r>
                        <a:rPr lang="en-AU" sz="1400" dirty="0">
                          <a:effectLst/>
                          <a:latin typeface="Arial" panose="020B0604020202020204" pitchFamily="34" charset="0"/>
                          <a:cs typeface="Arial" panose="020B0604020202020204" pitchFamily="34" charset="0"/>
                        </a:rPr>
                        <a:t>2010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c>
                  <a:txBody>
                    <a:bodyPr/>
                    <a:lstStyle/>
                    <a:p>
                      <a:pPr algn="ctr">
                        <a:spcAft>
                          <a:spcPts val="0"/>
                        </a:spcAft>
                      </a:pPr>
                      <a:r>
                        <a:rPr lang="en-AU" sz="1400" dirty="0">
                          <a:effectLst/>
                          <a:latin typeface="Arial" panose="020B0604020202020204" pitchFamily="34" charset="0"/>
                          <a:cs typeface="Arial" panose="020B0604020202020204" pitchFamily="34" charset="0"/>
                        </a:rPr>
                        <a:t>2011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c>
                  <a:txBody>
                    <a:bodyPr/>
                    <a:lstStyle/>
                    <a:p>
                      <a:pPr algn="ctr">
                        <a:spcAft>
                          <a:spcPts val="0"/>
                        </a:spcAft>
                      </a:pPr>
                      <a:r>
                        <a:rPr lang="en-AU" sz="1400" dirty="0">
                          <a:effectLst/>
                          <a:latin typeface="Arial" panose="020B0604020202020204" pitchFamily="34" charset="0"/>
                          <a:cs typeface="Arial" panose="020B0604020202020204" pitchFamily="34" charset="0"/>
                        </a:rPr>
                        <a:t>2012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c>
                  <a:txBody>
                    <a:bodyPr/>
                    <a:lstStyle/>
                    <a:p>
                      <a:pPr algn="ctr">
                        <a:spcAft>
                          <a:spcPts val="0"/>
                        </a:spcAft>
                      </a:pPr>
                      <a:r>
                        <a:rPr lang="en-AU" sz="1400" dirty="0">
                          <a:effectLst/>
                          <a:latin typeface="Arial" panose="020B0604020202020204" pitchFamily="34" charset="0"/>
                          <a:cs typeface="Arial" panose="020B0604020202020204" pitchFamily="34" charset="0"/>
                        </a:rPr>
                        <a:t>2013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nchor="ctr">
                    <a:solidFill>
                      <a:srgbClr val="CC9900"/>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National –Disabilities</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Group of Eight</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ATN Group</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IRU Group</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Regional Universities Network</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Unaligned Group</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197971">
                <a:tc>
                  <a:txBody>
                    <a:bodyPr/>
                    <a:lstStyle/>
                    <a:p>
                      <a:pP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Regionally Headquartered</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Metro Institutions with  Regional Campuses</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No Regional Campuses</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197971">
                <a:tc>
                  <a:txBody>
                    <a:bodyPr/>
                    <a:lstStyle/>
                    <a:p>
                      <a:pP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endParaRPr lang="en-AU" sz="1400" dirty="0">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endParaRPr lang="en-AU" sz="1400" dirty="0">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endParaRPr lang="en-AU" sz="1400" dirty="0">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endParaRPr lang="en-AU" sz="1400" dirty="0">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endParaRPr lang="en-AU" sz="1400" dirty="0">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endParaRPr lang="en-AU" sz="1400" dirty="0">
                        <a:effectLst/>
                        <a:latin typeface="Arial" panose="020B06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New South Wales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Victoria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Queensland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4.2%</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Western Australia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3.5%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South Australia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Tasmania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6.9%</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7.4%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8.4%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9.1%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8.7%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9.0%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Northern Territory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5.4%</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Australian Capital Territory </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6.1%</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a:effectLst/>
                          <a:latin typeface="Arial" panose="020B0604020202020204" pitchFamily="34" charset="0"/>
                          <a:cs typeface="Arial" panose="020B0604020202020204" pitchFamily="34" charset="0"/>
                        </a:rPr>
                        <a:t>6.4%</a:t>
                      </a:r>
                      <a:endParaRPr lang="en-AU" sz="140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6.5%</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accent1">
                        <a:lumMod val="20000"/>
                        <a:lumOff val="80000"/>
                      </a:schemeClr>
                    </a:solidFill>
                  </a:tcPr>
                </a:tc>
              </a:tr>
              <a:tr h="210344">
                <a:tc>
                  <a:txBody>
                    <a:bodyPr/>
                    <a:lstStyle/>
                    <a:p>
                      <a:pPr>
                        <a:spcAft>
                          <a:spcPts val="0"/>
                        </a:spcAft>
                      </a:pPr>
                      <a:r>
                        <a:rPr lang="en-AU" sz="1400" dirty="0">
                          <a:effectLst/>
                          <a:latin typeface="Arial" panose="020B0604020202020204" pitchFamily="34" charset="0"/>
                          <a:cs typeface="Arial" panose="020B0604020202020204" pitchFamily="34" charset="0"/>
                        </a:rPr>
                        <a:t>Multi-State</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rgbClr val="CC9900"/>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4.0%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6.3%</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6.0%</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5.8%</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6.7%</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c>
                  <a:txBody>
                    <a:bodyPr/>
                    <a:lstStyle/>
                    <a:p>
                      <a:pPr marR="161925" algn="r">
                        <a:spcAft>
                          <a:spcPts val="0"/>
                        </a:spcAft>
                      </a:pPr>
                      <a:r>
                        <a:rPr lang="en-AU" sz="1400" dirty="0">
                          <a:effectLst/>
                          <a:latin typeface="Arial" panose="020B0604020202020204" pitchFamily="34" charset="0"/>
                          <a:cs typeface="Arial" panose="020B0604020202020204" pitchFamily="34" charset="0"/>
                        </a:rPr>
                        <a:t>6.6%</a:t>
                      </a:r>
                      <a:endParaRPr lang="en-AU" sz="1400" dirty="0">
                        <a:effectLst/>
                        <a:latin typeface="Arial" panose="020B0604020202020204" pitchFamily="34" charset="0"/>
                        <a:ea typeface="Times New Roman"/>
                        <a:cs typeface="Arial" panose="020B0604020202020204" pitchFamily="34" charset="0"/>
                      </a:endParaRPr>
                    </a:p>
                  </a:txBody>
                  <a:tcPr marL="68580" marR="68580" marT="0" marB="0">
                    <a:solidFill>
                      <a:schemeClr val="bg1"/>
                    </a:solidFill>
                  </a:tcPr>
                </a:tc>
              </a:tr>
            </a:tbl>
          </a:graphicData>
        </a:graphic>
      </p:graphicFrame>
      <p:sp>
        <p:nvSpPr>
          <p:cNvPr id="5" name="Rectangle 4"/>
          <p:cNvSpPr/>
          <p:nvPr/>
        </p:nvSpPr>
        <p:spPr>
          <a:xfrm>
            <a:off x="179512" y="6021288"/>
            <a:ext cx="5616624" cy="261610"/>
          </a:xfrm>
          <a:prstGeom prst="rect">
            <a:avLst/>
          </a:prstGeom>
        </p:spPr>
        <p:txBody>
          <a:bodyPr wrap="square">
            <a:spAutoFit/>
          </a:bodyPr>
          <a:lstStyle/>
          <a:p>
            <a:r>
              <a:rPr lang="en-AU" sz="1100" dirty="0"/>
              <a:t>Source:	Australian Department of Education (2014).</a:t>
            </a:r>
          </a:p>
        </p:txBody>
      </p:sp>
      <p:sp>
        <p:nvSpPr>
          <p:cNvPr id="6" name="Rectangle 5"/>
          <p:cNvSpPr/>
          <p:nvPr/>
        </p:nvSpPr>
        <p:spPr>
          <a:xfrm>
            <a:off x="107504" y="260648"/>
            <a:ext cx="9036496" cy="954107"/>
          </a:xfrm>
          <a:prstGeom prst="rect">
            <a:avLst/>
          </a:prstGeom>
        </p:spPr>
        <p:txBody>
          <a:bodyPr wrap="square">
            <a:spAutoFit/>
          </a:bodyPr>
          <a:lstStyle/>
          <a:p>
            <a:r>
              <a:rPr lang="en-US" sz="2800" dirty="0"/>
              <a:t>Students with Disabilities Equity Ratio, By Groupings and State and Territory, Table A Providers, 2007-2013</a:t>
            </a:r>
            <a:endParaRPr lang="en-AU" sz="2800" dirty="0"/>
          </a:p>
        </p:txBody>
      </p:sp>
    </p:spTree>
    <p:extLst>
      <p:ext uri="{BB962C8B-B14F-4D97-AF65-F5344CB8AC3E}">
        <p14:creationId xmlns:p14="http://schemas.microsoft.com/office/powerpoint/2010/main" val="2668316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68313" y="560388"/>
            <a:ext cx="8280151" cy="996950"/>
          </a:xfrm>
        </p:spPr>
        <p:txBody>
          <a:bodyPr/>
          <a:lstStyle/>
          <a:p>
            <a:pPr eaLnBrk="1" hangingPunct="1"/>
            <a:r>
              <a:rPr lang="en-AU" dirty="0" smtClean="0"/>
              <a:t>Access and Participation in Higher Education</a:t>
            </a:r>
            <a:endParaRPr lang="en-AU" dirty="0"/>
          </a:p>
        </p:txBody>
      </p:sp>
      <p:sp>
        <p:nvSpPr>
          <p:cNvPr id="2" name="TextBox 1"/>
          <p:cNvSpPr txBox="1"/>
          <p:nvPr/>
        </p:nvSpPr>
        <p:spPr>
          <a:xfrm>
            <a:off x="467544" y="1628800"/>
            <a:ext cx="5040560" cy="3385542"/>
          </a:xfrm>
          <a:prstGeom prst="rect">
            <a:avLst/>
          </a:prstGeom>
          <a:noFill/>
        </p:spPr>
        <p:txBody>
          <a:bodyPr wrap="square" rtlCol="0">
            <a:spAutoFit/>
          </a:bodyPr>
          <a:lstStyle/>
          <a:p>
            <a:r>
              <a:rPr lang="en-AU" dirty="0"/>
              <a:t>With increasing diversity in education and training, over </a:t>
            </a:r>
            <a:r>
              <a:rPr lang="en-AU" b="1" dirty="0"/>
              <a:t>1 in 20 students has a disability</a:t>
            </a:r>
            <a:r>
              <a:rPr lang="en-AU" dirty="0"/>
              <a:t> </a:t>
            </a:r>
            <a:r>
              <a:rPr lang="en-AU" b="1" dirty="0"/>
              <a:t>that impacts on their study</a:t>
            </a:r>
            <a:r>
              <a:rPr lang="en-AU" dirty="0"/>
              <a:t>. Significant progress has been made in recent years to "level the playing field" and reduce discrimination </a:t>
            </a:r>
            <a:r>
              <a:rPr lang="en-AU" dirty="0" smtClean="0"/>
              <a:t>however for </a:t>
            </a:r>
            <a:r>
              <a:rPr lang="en-AU" dirty="0"/>
              <a:t>students with disability </a:t>
            </a:r>
            <a:r>
              <a:rPr lang="en-AU" b="1" dirty="0"/>
              <a:t>completion rates and employment outcomes are still significantly lower than for their peers</a:t>
            </a:r>
            <a:r>
              <a:rPr lang="en-AU" dirty="0" smtClean="0"/>
              <a:t>.</a:t>
            </a:r>
          </a:p>
          <a:p>
            <a:endParaRPr lang="en-AU" dirty="0"/>
          </a:p>
          <a:p>
            <a:r>
              <a:rPr lang="en-AU" sz="1400" dirty="0" smtClean="0"/>
              <a:t>Source: </a:t>
            </a:r>
            <a:r>
              <a:rPr lang="en-AU" sz="1400" dirty="0">
                <a:hlinkClick r:id="rId3"/>
              </a:rPr>
              <a:t>http://</a:t>
            </a:r>
            <a:r>
              <a:rPr lang="en-AU" sz="1400" dirty="0" smtClean="0">
                <a:hlinkClick r:id="rId3"/>
              </a:rPr>
              <a:t>www.adcet.edu.au/Key_Issues.chpx</a:t>
            </a:r>
            <a:r>
              <a:rPr lang="en-AU" sz="1400" dirty="0" smtClean="0"/>
              <a:t> </a:t>
            </a:r>
            <a:endParaRPr lang="en-AU" sz="1400" dirty="0"/>
          </a:p>
          <a:p>
            <a:endParaRPr lang="en-A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1620" y="1165012"/>
            <a:ext cx="26860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722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85800"/>
            <a:ext cx="88011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116632"/>
            <a:ext cx="3211135" cy="646331"/>
          </a:xfrm>
          <a:prstGeom prst="rect">
            <a:avLst/>
          </a:prstGeom>
        </p:spPr>
        <p:txBody>
          <a:bodyPr wrap="none">
            <a:spAutoFit/>
          </a:bodyPr>
          <a:lstStyle/>
          <a:p>
            <a:r>
              <a:rPr lang="en-AU" sz="3600" dirty="0">
                <a:cs typeface="Arial"/>
              </a:rPr>
              <a:t>ncsehe.edu.au</a:t>
            </a:r>
            <a:endParaRPr lang="en-AU" sz="3600" dirty="0"/>
          </a:p>
        </p:txBody>
      </p:sp>
    </p:spTree>
    <p:extLst>
      <p:ext uri="{BB962C8B-B14F-4D97-AF65-F5344CB8AC3E}">
        <p14:creationId xmlns:p14="http://schemas.microsoft.com/office/powerpoint/2010/main" val="225694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AU" dirty="0" smtClean="0">
                <a:cs typeface="Arial"/>
              </a:rPr>
              <a:t>Thank you and Questions</a:t>
            </a:r>
            <a:endParaRPr lang="en-AU" dirty="0">
              <a:cs typeface="Arial"/>
            </a:endParaRPr>
          </a:p>
        </p:txBody>
      </p:sp>
      <p:pic>
        <p:nvPicPr>
          <p:cNvPr id="3" name="Picture 2" descr="iStock_000018678814_Full 2.ti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0598" y="1412776"/>
            <a:ext cx="6622804" cy="4406903"/>
          </a:xfrm>
          <a:prstGeom prst="rect">
            <a:avLst/>
          </a:prstGeom>
        </p:spPr>
      </p:pic>
    </p:spTree>
    <p:extLst>
      <p:ext uri="{BB962C8B-B14F-4D97-AF65-F5344CB8AC3E}">
        <p14:creationId xmlns:p14="http://schemas.microsoft.com/office/powerpoint/2010/main" val="187071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Background</a:t>
            </a:r>
            <a:endParaRPr lang="en-AU" dirty="0"/>
          </a:p>
        </p:txBody>
      </p:sp>
      <p:pic>
        <p:nvPicPr>
          <p:cNvPr id="4" name="Picture 3" descr="Map of Australi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908" y="1124744"/>
            <a:ext cx="6372200" cy="4845673"/>
          </a:xfrm>
          <a:prstGeom prst="rect">
            <a:avLst/>
          </a:prstGeom>
        </p:spPr>
      </p:pic>
    </p:spTree>
    <p:extLst>
      <p:ext uri="{BB962C8B-B14F-4D97-AF65-F5344CB8AC3E}">
        <p14:creationId xmlns:p14="http://schemas.microsoft.com/office/powerpoint/2010/main" val="203188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tretch>
            <a:fillRect/>
          </a:stretch>
        </p:blipFill>
        <p:spPr>
          <a:xfrm>
            <a:off x="755576" y="1126629"/>
            <a:ext cx="7776864" cy="4174579"/>
          </a:xfrm>
          <a:prstGeom prst="rect">
            <a:avLst/>
          </a:prstGeom>
        </p:spPr>
      </p:pic>
      <p:sp>
        <p:nvSpPr>
          <p:cNvPr id="3" name="Rectangle 2"/>
          <p:cNvSpPr/>
          <p:nvPr/>
        </p:nvSpPr>
        <p:spPr>
          <a:xfrm>
            <a:off x="467544" y="5245138"/>
            <a:ext cx="8208912" cy="307777"/>
          </a:xfrm>
          <a:prstGeom prst="rect">
            <a:avLst/>
          </a:prstGeom>
        </p:spPr>
        <p:txBody>
          <a:bodyPr wrap="square">
            <a:spAutoFit/>
          </a:bodyPr>
          <a:lstStyle/>
          <a:p>
            <a:r>
              <a:rPr lang="en-AU" sz="1400" dirty="0" smtClean="0"/>
              <a:t>Source:  Student </a:t>
            </a:r>
            <a:r>
              <a:rPr lang="en-AU" sz="1400" dirty="0"/>
              <a:t>progression via multiple pathways (adapted from A.B.S. 2010, 22).</a:t>
            </a:r>
          </a:p>
        </p:txBody>
      </p:sp>
      <p:sp>
        <p:nvSpPr>
          <p:cNvPr id="4" name="Title 3"/>
          <p:cNvSpPr>
            <a:spLocks noGrp="1"/>
          </p:cNvSpPr>
          <p:nvPr>
            <p:ph type="title"/>
          </p:nvPr>
        </p:nvSpPr>
        <p:spPr/>
        <p:txBody>
          <a:bodyPr/>
          <a:lstStyle/>
          <a:p>
            <a:r>
              <a:rPr lang="en-AU" dirty="0" smtClean="0"/>
              <a:t>Student Progression via Multiple Pathways</a:t>
            </a:r>
            <a:endParaRPr lang="en-AU" dirty="0"/>
          </a:p>
        </p:txBody>
      </p:sp>
    </p:spTree>
    <p:extLst>
      <p:ext uri="{BB962C8B-B14F-4D97-AF65-F5344CB8AC3E}">
        <p14:creationId xmlns:p14="http://schemas.microsoft.com/office/powerpoint/2010/main" val="209355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kern="1200" dirty="0" smtClean="0"/>
              <a:t> Australian </a:t>
            </a:r>
            <a:r>
              <a:rPr lang="en-AU" kern="1200" dirty="0"/>
              <a:t>Early </a:t>
            </a:r>
            <a:r>
              <a:rPr lang="en-AU" kern="1200" dirty="0" smtClean="0"/>
              <a:t>Development Census</a:t>
            </a:r>
            <a:endParaRPr lang="en-AU" dirty="0"/>
          </a:p>
        </p:txBody>
      </p:sp>
      <p:pic>
        <p:nvPicPr>
          <p:cNvPr id="604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86391"/>
            <a:ext cx="8229600" cy="388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031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Equity Groups in Australia</a:t>
            </a:r>
            <a:endParaRPr lang="en-AU" dirty="0"/>
          </a:p>
        </p:txBody>
      </p:sp>
      <p:sp>
        <p:nvSpPr>
          <p:cNvPr id="6" name="Content Placeholder 5"/>
          <p:cNvSpPr>
            <a:spLocks noGrp="1"/>
          </p:cNvSpPr>
          <p:nvPr>
            <p:ph sz="half" idx="1"/>
          </p:nvPr>
        </p:nvSpPr>
        <p:spPr>
          <a:xfrm>
            <a:off x="395536" y="1268760"/>
            <a:ext cx="4100264" cy="4681190"/>
          </a:xfrm>
        </p:spPr>
        <p:txBody>
          <a:bodyPr/>
          <a:lstStyle/>
          <a:p>
            <a:pPr lvl="0"/>
            <a:r>
              <a:rPr lang="en-AU" sz="2400" kern="1200" dirty="0" smtClean="0"/>
              <a:t>Low </a:t>
            </a:r>
            <a:r>
              <a:rPr lang="en-AU" sz="2400" kern="1200" dirty="0"/>
              <a:t>socio-economic status (LSES) </a:t>
            </a:r>
            <a:r>
              <a:rPr lang="en-AU" sz="2400" kern="1200" dirty="0" smtClean="0"/>
              <a:t>students</a:t>
            </a:r>
            <a:endParaRPr lang="en-AU" sz="2400" kern="1200" dirty="0"/>
          </a:p>
          <a:p>
            <a:pPr lvl="0"/>
            <a:r>
              <a:rPr lang="en-AU" sz="2400" kern="1200" dirty="0" smtClean="0"/>
              <a:t>Indigenous students </a:t>
            </a:r>
            <a:endParaRPr lang="en-AU" sz="2400" kern="1200" dirty="0"/>
          </a:p>
          <a:p>
            <a:pPr lvl="0"/>
            <a:r>
              <a:rPr lang="en-AU" sz="2400" kern="1200" dirty="0" smtClean="0"/>
              <a:t>Students </a:t>
            </a:r>
            <a:r>
              <a:rPr lang="en-AU" sz="2400" kern="1200" dirty="0"/>
              <a:t>from regional and remote </a:t>
            </a:r>
            <a:r>
              <a:rPr lang="en-AU" sz="2400" kern="1200" dirty="0" smtClean="0"/>
              <a:t>areas </a:t>
            </a:r>
            <a:endParaRPr lang="en-AU" sz="2400" kern="1200" dirty="0"/>
          </a:p>
          <a:p>
            <a:r>
              <a:rPr lang="en-AU" sz="2400" kern="1200" dirty="0"/>
              <a:t>Students with a </a:t>
            </a:r>
            <a:r>
              <a:rPr lang="en-AU" sz="2400" kern="1200" dirty="0" smtClean="0"/>
              <a:t>disability</a:t>
            </a:r>
            <a:endParaRPr lang="en-AU" sz="2400" kern="1200" dirty="0"/>
          </a:p>
          <a:p>
            <a:pPr lvl="0"/>
            <a:r>
              <a:rPr lang="en-AU" sz="2400" kern="1200" dirty="0" smtClean="0"/>
              <a:t>Women </a:t>
            </a:r>
            <a:r>
              <a:rPr lang="en-AU" sz="2400" kern="1200" dirty="0"/>
              <a:t>in non-traditional areas of </a:t>
            </a:r>
            <a:r>
              <a:rPr lang="en-AU" sz="2400" kern="1200" dirty="0" smtClean="0"/>
              <a:t>study, </a:t>
            </a:r>
            <a:r>
              <a:rPr lang="en-AU" sz="2400" kern="1200" dirty="0"/>
              <a:t>and</a:t>
            </a:r>
          </a:p>
          <a:p>
            <a:pPr lvl="0"/>
            <a:r>
              <a:rPr lang="en-AU" sz="2400" kern="1200" dirty="0"/>
              <a:t>Students from non-English </a:t>
            </a:r>
            <a:r>
              <a:rPr lang="en-AU" sz="2400" kern="1200" dirty="0" smtClean="0"/>
              <a:t>speaking </a:t>
            </a:r>
            <a:r>
              <a:rPr lang="en-AU" sz="2400" kern="1200" dirty="0"/>
              <a:t>backgrounds (NESB students</a:t>
            </a:r>
            <a:r>
              <a:rPr lang="en-AU" sz="2400" kern="1200" dirty="0" smtClean="0"/>
              <a:t>)</a:t>
            </a:r>
            <a:endParaRPr lang="en-AU" sz="2400" kern="1200" dirty="0"/>
          </a:p>
          <a:p>
            <a:endParaRPr lang="en-AU" sz="2400"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08187" y="1268760"/>
            <a:ext cx="4217213" cy="4681190"/>
          </a:xfrm>
          <a:prstGeom prst="rect">
            <a:avLst/>
          </a:prstGeom>
        </p:spPr>
      </p:pic>
    </p:spTree>
    <p:extLst>
      <p:ext uri="{BB962C8B-B14F-4D97-AF65-F5344CB8AC3E}">
        <p14:creationId xmlns:p14="http://schemas.microsoft.com/office/powerpoint/2010/main" val="293374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8000" y="561600"/>
            <a:ext cx="8207375" cy="996950"/>
          </a:xfrm>
        </p:spPr>
        <p:txBody>
          <a:bodyPr/>
          <a:lstStyle/>
          <a:p>
            <a:pPr eaLnBrk="1" hangingPunct="1"/>
            <a:r>
              <a:rPr lang="en-AU" dirty="0" smtClean="0">
                <a:latin typeface="Arial"/>
                <a:cs typeface="Arial"/>
              </a:rPr>
              <a:t>ncsehe.edu.au</a:t>
            </a:r>
            <a:endParaRPr lang="en-AU" dirty="0">
              <a:latin typeface="Arial"/>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90" y="1124744"/>
            <a:ext cx="7767220" cy="47637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6009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61600"/>
            <a:ext cx="8496944" cy="996950"/>
          </a:xfrm>
        </p:spPr>
        <p:txBody>
          <a:bodyPr rtlCol="0">
            <a:noAutofit/>
          </a:bodyPr>
          <a:lstStyle/>
          <a:p>
            <a:pPr fontAlgn="auto">
              <a:spcAft>
                <a:spcPts val="0"/>
              </a:spcAft>
              <a:defRPr/>
            </a:pPr>
            <a:r>
              <a:rPr lang="en-AU" dirty="0"/>
              <a:t>National Centre for Student Equity in Higher </a:t>
            </a:r>
            <a:r>
              <a:rPr lang="en-AU" dirty="0" smtClean="0"/>
              <a:t>Education (NCSEHE)</a:t>
            </a:r>
            <a:r>
              <a:rPr lang="en-AU" dirty="0"/>
              <a:t/>
            </a:r>
            <a:br>
              <a:rPr lang="en-AU" dirty="0"/>
            </a:br>
            <a:endParaRPr lang="en-AU" dirty="0"/>
          </a:p>
        </p:txBody>
      </p:sp>
      <p:sp>
        <p:nvSpPr>
          <p:cNvPr id="3" name="Content Placeholder 2"/>
          <p:cNvSpPr>
            <a:spLocks noGrp="1"/>
          </p:cNvSpPr>
          <p:nvPr>
            <p:ph idx="1"/>
          </p:nvPr>
        </p:nvSpPr>
        <p:spPr>
          <a:xfrm>
            <a:off x="539552" y="1772816"/>
            <a:ext cx="8085336" cy="4680521"/>
          </a:xfrm>
        </p:spPr>
        <p:txBody>
          <a:bodyPr>
            <a:normAutofit/>
          </a:bodyPr>
          <a:lstStyle/>
          <a:p>
            <a:pPr marL="0" indent="0">
              <a:buNone/>
            </a:pPr>
            <a:endParaRPr lang="en-AU" sz="2600" dirty="0">
              <a:latin typeface="Arial"/>
              <a:cs typeface="Arial"/>
            </a:endParaRPr>
          </a:p>
          <a:p>
            <a:pPr marL="0" indent="0">
              <a:buNone/>
            </a:pPr>
            <a:endParaRPr lang="en-AU" sz="2600" dirty="0" smtClean="0">
              <a:latin typeface="Arial"/>
              <a:cs typeface="Arial"/>
            </a:endParaRPr>
          </a:p>
          <a:p>
            <a:pPr marL="0" indent="0">
              <a:buNone/>
            </a:pPr>
            <a:endParaRPr lang="en-AU" sz="2600" dirty="0" smtClean="0">
              <a:latin typeface="Arial"/>
              <a:cs typeface="Arial"/>
            </a:endParaRPr>
          </a:p>
          <a:p>
            <a:pPr marL="0" indent="0">
              <a:buNone/>
            </a:pPr>
            <a:endParaRPr lang="en-AU" sz="2600" dirty="0">
              <a:latin typeface="Arial"/>
              <a:cs typeface="Arial"/>
            </a:endParaRPr>
          </a:p>
          <a:p>
            <a:pPr marL="0" indent="0">
              <a:buNone/>
            </a:pPr>
            <a:endParaRPr lang="en-AU" sz="2600" dirty="0">
              <a:latin typeface="Arial"/>
              <a:cs typeface="Arial"/>
            </a:endParaRPr>
          </a:p>
          <a:p>
            <a:pPr marL="0" indent="0">
              <a:buNone/>
            </a:pPr>
            <a:endParaRPr lang="en-AU" sz="2600" dirty="0" smtClean="0">
              <a:latin typeface="Arial"/>
              <a:cs typeface="Arial"/>
            </a:endParaRPr>
          </a:p>
          <a:p>
            <a:pPr marL="0" indent="0">
              <a:buNone/>
            </a:pPr>
            <a:endParaRPr lang="en-AU" sz="2600" dirty="0">
              <a:latin typeface="Arial"/>
              <a:cs typeface="Arial"/>
            </a:endParaRPr>
          </a:p>
          <a:p>
            <a:pPr marL="0" indent="0" algn="ctr">
              <a:buNone/>
            </a:pPr>
            <a:r>
              <a:rPr lang="en-AU" sz="2000" dirty="0"/>
              <a:t>Closing the </a:t>
            </a:r>
            <a:r>
              <a:rPr lang="en-AU" sz="2000" dirty="0" smtClean="0"/>
              <a:t>loop </a:t>
            </a:r>
            <a:r>
              <a:rPr lang="en-AU" sz="2000" dirty="0"/>
              <a:t>between Equity Policy, Research &amp; Practice</a:t>
            </a:r>
            <a:endParaRPr lang="en-AU" sz="2600" dirty="0" smtClean="0">
              <a:latin typeface="Arial"/>
              <a:cs typeface="Arial"/>
            </a:endParaRPr>
          </a:p>
        </p:txBody>
      </p:sp>
      <p:pic>
        <p:nvPicPr>
          <p:cNvPr id="5" name="Picture 4" descr="C:\Users\Tansmogrify\AppData\Local\Microsoft\Windows\Temporary Internet Files\Content.Outlook\T6GU5CPY\image002.jpg"/>
          <p:cNvPicPr/>
          <p:nvPr/>
        </p:nvPicPr>
        <p:blipFill>
          <a:blip r:embed="rId3"/>
          <a:srcRect/>
          <a:stretch>
            <a:fillRect/>
          </a:stretch>
        </p:blipFill>
        <p:spPr bwMode="auto">
          <a:xfrm>
            <a:off x="2483769" y="1667446"/>
            <a:ext cx="3921794" cy="3921794"/>
          </a:xfrm>
          <a:prstGeom prst="rect">
            <a:avLst/>
          </a:prstGeom>
          <a:noFill/>
          <a:ln w="9525">
            <a:noFill/>
            <a:miter lim="800000"/>
            <a:headEnd/>
            <a:tailEnd/>
          </a:ln>
        </p:spPr>
      </p:pic>
    </p:spTree>
    <p:extLst>
      <p:ext uri="{BB962C8B-B14F-4D97-AF65-F5344CB8AC3E}">
        <p14:creationId xmlns:p14="http://schemas.microsoft.com/office/powerpoint/2010/main" val="693497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388" y="3713732"/>
            <a:ext cx="9161388" cy="1739232"/>
          </a:xfrm>
          <a:prstGeom prst="rect">
            <a:avLst/>
          </a:prstGeom>
        </p:spPr>
      </p:pic>
      <p:sp>
        <p:nvSpPr>
          <p:cNvPr id="6" name="Title 2"/>
          <p:cNvSpPr txBox="1">
            <a:spLocks/>
          </p:cNvSpPr>
          <p:nvPr/>
        </p:nvSpPr>
        <p:spPr bwMode="auto">
          <a:xfrm>
            <a:off x="-25565" y="4135115"/>
            <a:ext cx="1933269" cy="288032"/>
          </a:xfrm>
          <a:prstGeom prst="rect">
            <a:avLst/>
          </a:prstGeom>
          <a:solidFill>
            <a:schemeClr val="tx1"/>
          </a:solid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3200">
                <a:solidFill>
                  <a:srgbClr val="5F5F5F"/>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a:lstStyle>
          <a:p>
            <a:pPr marL="541338" lvl="1"/>
            <a:r>
              <a:rPr lang="en-AU" sz="1600" dirty="0" smtClean="0">
                <a:solidFill>
                  <a:schemeClr val="bg1"/>
                </a:solidFill>
              </a:rPr>
              <a:t>EVALUATION</a:t>
            </a:r>
            <a:endParaRPr lang="en-AU" sz="1600" dirty="0">
              <a:solidFill>
                <a:schemeClr val="bg1"/>
              </a:solidFill>
            </a:endParaRPr>
          </a:p>
        </p:txBody>
      </p:sp>
      <p:sp>
        <p:nvSpPr>
          <p:cNvPr id="7" name="Subtitle 8"/>
          <p:cNvSpPr txBox="1">
            <a:spLocks/>
          </p:cNvSpPr>
          <p:nvPr/>
        </p:nvSpPr>
        <p:spPr bwMode="auto">
          <a:xfrm>
            <a:off x="-36512" y="3717032"/>
            <a:ext cx="2565813" cy="418083"/>
          </a:xfrm>
          <a:prstGeom prst="rect">
            <a:avLst/>
          </a:prstGeom>
          <a:solidFill>
            <a:srgbClr val="CC9900"/>
          </a:solidFill>
          <a:ln w="9525">
            <a:noFill/>
            <a:miter lim="800000"/>
            <a:headEnd/>
            <a:tailEnd/>
          </a:ln>
          <a:effectLst/>
        </p:spPr>
        <p:txBody>
          <a:bodyPr vert="horz" wrap="square" lIns="0" tIns="0" rIns="0" bIns="0" numCol="1" anchor="t" anchorCtr="0" compatLnSpc="1">
            <a:prstTxWarp prst="textNoShape">
              <a:avLst/>
            </a:prstTxWarp>
          </a:bodyPr>
          <a:lstStyle>
            <a:lvl1pPr marL="266700" indent="-266700" algn="l" rtl="0" eaLnBrk="1" fontAlgn="base" hangingPunct="1">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a:lstStyle>
          <a:p>
            <a:pPr marL="541338" indent="0">
              <a:buNone/>
            </a:pPr>
            <a:r>
              <a:rPr lang="en-US" dirty="0" smtClean="0"/>
              <a:t>PROGRAM 1</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8760"/>
            <a:ext cx="9144000" cy="1169661"/>
          </a:xfrm>
          <a:prstGeom prst="rect">
            <a:avLst/>
          </a:prstGeom>
        </p:spPr>
      </p:pic>
    </p:spTree>
    <p:extLst>
      <p:ext uri="{BB962C8B-B14F-4D97-AF65-F5344CB8AC3E}">
        <p14:creationId xmlns:p14="http://schemas.microsoft.com/office/powerpoint/2010/main" val="2099457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rtin2010-PP2003">
  <a:themeElements>
    <a:clrScheme name="Custom 1">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22107</TotalTime>
  <Words>3912</Words>
  <Application>Microsoft Office PowerPoint</Application>
  <PresentationFormat>On-screen Show (4:3)</PresentationFormat>
  <Paragraphs>561</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curtin2010-PP2003</vt:lpstr>
      <vt:lpstr>Custom Design</vt:lpstr>
      <vt:lpstr>Research and Practice in Australia</vt:lpstr>
      <vt:lpstr>What I will cover</vt:lpstr>
      <vt:lpstr>Background</vt:lpstr>
      <vt:lpstr>Student Progression via Multiple Pathways</vt:lpstr>
      <vt:lpstr> Australian Early Development Census</vt:lpstr>
      <vt:lpstr>Equity Groups in Australia</vt:lpstr>
      <vt:lpstr>ncsehe.edu.au</vt:lpstr>
      <vt:lpstr>National Centre for Student Equity in Higher Education (NCSEHE) </vt:lpstr>
      <vt:lpstr>PowerPoint Presentation</vt:lpstr>
      <vt:lpstr>Access and Participation in Higher Education: Outreach | Access | Support</vt:lpstr>
      <vt:lpstr>Partnerships in Higher Education</vt:lpstr>
      <vt:lpstr>Supporting developing a national approach - monitoring and evaluating projects</vt:lpstr>
      <vt:lpstr>Critical Interventions Framework findings (2012)</vt:lpstr>
      <vt:lpstr>Equity Performance Framework</vt:lpstr>
      <vt:lpstr>Sharing Resources</vt:lpstr>
      <vt:lpstr>PowerPoint Presentation</vt:lpstr>
      <vt:lpstr>Equity Policy and Planning Research</vt:lpstr>
      <vt:lpstr>PowerPoint Presentation</vt:lpstr>
      <vt:lpstr>Student Equity Data Mapping Project</vt:lpstr>
      <vt:lpstr>Growth By Institutional Grouping</vt:lpstr>
      <vt:lpstr>Domestic Undergraduate Enrolments, Higher Education, Table A Providers, 2007-2013 </vt:lpstr>
      <vt:lpstr>PowerPoint Presentation</vt:lpstr>
      <vt:lpstr>Access and Participation in Higher Education</vt:lpstr>
      <vt:lpstr>PowerPoint Presentation</vt:lpstr>
      <vt:lpstr>Thank you and Questions</vt:lpstr>
    </vt:vector>
  </TitlesOfParts>
  <Company>Curtin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Student Equity Strategy  and HEPPP</dc:title>
  <dc:creator>Dr Sue TRINIDAD</dc:creator>
  <cp:keywords>keynote EPHEA</cp:keywords>
  <cp:lastModifiedBy>Sue Trinidad</cp:lastModifiedBy>
  <cp:revision>338</cp:revision>
  <cp:lastPrinted>2014-09-29T04:52:25Z</cp:lastPrinted>
  <dcterms:created xsi:type="dcterms:W3CDTF">2013-08-26T08:29:59Z</dcterms:created>
  <dcterms:modified xsi:type="dcterms:W3CDTF">2014-11-25T03:08:24Z</dcterms:modified>
  <cp:category>Equity</cp:category>
</cp:coreProperties>
</file>