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431" r:id="rId2"/>
    <p:sldId id="451" r:id="rId3"/>
    <p:sldId id="450" r:id="rId4"/>
    <p:sldId id="447" r:id="rId5"/>
    <p:sldId id="458" r:id="rId6"/>
    <p:sldId id="448" r:id="rId7"/>
    <p:sldId id="460" r:id="rId8"/>
    <p:sldId id="453" r:id="rId9"/>
    <p:sldId id="461" r:id="rId10"/>
    <p:sldId id="454" r:id="rId11"/>
    <p:sldId id="462" r:id="rId12"/>
    <p:sldId id="452" r:id="rId13"/>
    <p:sldId id="466" r:id="rId14"/>
    <p:sldId id="463" r:id="rId15"/>
    <p:sldId id="465" r:id="rId16"/>
    <p:sldId id="464" r:id="rId17"/>
    <p:sldId id="433" r:id="rId18"/>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DB7FF"/>
    <a:srgbClr val="FDA3FF"/>
    <a:srgbClr val="9AFD7F"/>
    <a:srgbClr val="FCDB95"/>
    <a:srgbClr val="FDEDCA"/>
    <a:srgbClr val="88A0B5"/>
    <a:srgbClr val="C2CD23"/>
    <a:srgbClr val="DA4D5C"/>
    <a:srgbClr val="ED2B42"/>
    <a:srgbClr val="DCDDD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36" autoAdjust="0"/>
    <p:restoredTop sz="64740" autoAdjust="0"/>
  </p:normalViewPr>
  <p:slideViewPr>
    <p:cSldViewPr showGuides="1">
      <p:cViewPr>
        <p:scale>
          <a:sx n="37" d="100"/>
          <a:sy n="37" d="100"/>
        </p:scale>
        <p:origin x="-2544" y="-330"/>
      </p:cViewPr>
      <p:guideLst>
        <p:guide orient="horz" pos="164"/>
        <p:guide orient="horz" pos="1117"/>
        <p:guide orient="horz" pos="4156"/>
        <p:guide orient="horz" pos="4065"/>
        <p:guide orient="horz" pos="602"/>
        <p:guide orient="horz" pos="799"/>
        <p:guide orient="horz" pos="3113"/>
        <p:guide pos="158"/>
        <p:guide pos="5615"/>
        <p:guide pos="4967"/>
      </p:guideLst>
    </p:cSldViewPr>
  </p:slideViewPr>
  <p:notesTextViewPr>
    <p:cViewPr>
      <p:scale>
        <a:sx n="150" d="100"/>
        <a:sy n="150" d="100"/>
      </p:scale>
      <p:origin x="0" y="0"/>
    </p:cViewPr>
  </p:notesTextViewPr>
  <p:sorterViewPr>
    <p:cViewPr>
      <p:scale>
        <a:sx n="100" d="100"/>
        <a:sy n="100" d="100"/>
      </p:scale>
      <p:origin x="0" y="0"/>
    </p:cViewPr>
  </p:sorterViewPr>
  <p:notesViewPr>
    <p:cSldViewPr>
      <p:cViewPr varScale="1">
        <p:scale>
          <a:sx n="56" d="100"/>
          <a:sy n="56" d="100"/>
        </p:scale>
        <p:origin x="-1812" y="-84"/>
      </p:cViewPr>
      <p:guideLst>
        <p:guide orient="horz" pos="3110"/>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90CBBDBD-CA1C-46FC-9BD3-D41B7711CB89}" type="datetimeFigureOut">
              <a:rPr lang="en-AU" smtClean="0"/>
              <a:pPr/>
              <a:t>20/11/2014</a:t>
            </a:fld>
            <a:endParaRPr lang="en-AU" dirty="0"/>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6C438949-05F1-455E-9184-E3FB49D08A8F}" type="slidenum">
              <a:rPr lang="en-AU" smtClean="0"/>
              <a:pPr/>
              <a:t>‹#›</a:t>
            </a:fld>
            <a:endParaRPr lang="en-AU" dirty="0"/>
          </a:p>
        </p:txBody>
      </p:sp>
    </p:spTree>
    <p:extLst>
      <p:ext uri="{BB962C8B-B14F-4D97-AF65-F5344CB8AC3E}">
        <p14:creationId xmlns:p14="http://schemas.microsoft.com/office/powerpoint/2010/main" xmlns="" val="3879289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EBEEE0E7-875B-472D-82FD-0921116ED9FC}" type="datetimeFigureOut">
              <a:rPr lang="en-US" smtClean="0"/>
              <a:pPr/>
              <a:t>11/20/2014</a:t>
            </a:fld>
            <a:endParaRPr lang="en-AU" dirty="0"/>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70EEB80C-3D5D-4036-876C-B3AB82BF204A}" type="slidenum">
              <a:rPr lang="en-AU" smtClean="0"/>
              <a:pPr/>
              <a:t>‹#›</a:t>
            </a:fld>
            <a:endParaRPr lang="en-AU" dirty="0"/>
          </a:p>
        </p:txBody>
      </p:sp>
    </p:spTree>
    <p:extLst>
      <p:ext uri="{BB962C8B-B14F-4D97-AF65-F5344CB8AC3E}">
        <p14:creationId xmlns:p14="http://schemas.microsoft.com/office/powerpoint/2010/main" xmlns="" val="8323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An Emerging Model of Community-Based Support for Students with Disabilities: From Inclusive Communities to Inclusive Careers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(From the program summary)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value-driven community-based counseling model will be considered on its merits as a vehicle for promoting ATEND’s core objectives.  Starting with a reconciliation of values, the argument will be made that community exclusion is best addressed through community action, at all systemic levels.  The model posits that: (a) community as an ideal is based on a benchmark set of values; (b) that community is </a:t>
            </a:r>
            <a:r>
              <a:rPr lang="en-US" sz="1200" kern="1200" dirty="0" err="1" smtClean="0">
                <a:solidFill>
                  <a:schemeClr val="tx1"/>
                </a:solidFill>
                <a:latin typeface="+mn-lt"/>
                <a:ea typeface="+mn-ea"/>
                <a:cs typeface="+mn-cs"/>
              </a:rPr>
              <a:t>operationalised</a:t>
            </a:r>
            <a:r>
              <a:rPr lang="en-US" sz="1200" kern="1200" dirty="0" smtClean="0">
                <a:solidFill>
                  <a:schemeClr val="tx1"/>
                </a:solidFill>
                <a:latin typeface="+mn-lt"/>
                <a:ea typeface="+mn-ea"/>
                <a:cs typeface="+mn-cs"/>
              </a:rPr>
              <a:t> in the expression of these values through human relations; (c) that these community relations become relationships in the ongoing transactions of identity, power, and capital; and (d) where change is desired for the advancement of full community inclusion for people with disabilities, these transactions are the contexts for community development that must be addressed.  The model has been articulated in counseling theory and practice specifically in service to persons with disabilities and their families.  Here, we explore its potential applications within the ATEND framework, specifically in relationship to student’s with disabilities and their full participation in education and consequent careers.</a:t>
            </a:r>
          </a:p>
          <a:p>
            <a:endParaRPr lang="en-US" dirty="0"/>
          </a:p>
        </p:txBody>
      </p:sp>
      <p:sp>
        <p:nvSpPr>
          <p:cNvPr id="4" name="Slide Number Placeholder 3"/>
          <p:cNvSpPr>
            <a:spLocks noGrp="1"/>
          </p:cNvSpPr>
          <p:nvPr>
            <p:ph type="sldNum" sz="quarter" idx="10"/>
          </p:nvPr>
        </p:nvSpPr>
        <p:spPr/>
        <p:txBody>
          <a:bodyPr/>
          <a:lstStyle/>
          <a:p>
            <a:fld id="{70EEB80C-3D5D-4036-876C-B3AB82BF204A}" type="slidenum">
              <a:rPr lang="en-AU" smtClean="0"/>
              <a:pPr/>
              <a:t>1</a:t>
            </a:fld>
            <a:endParaRPr lang="en-A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b="1" dirty="0" smtClean="0"/>
              <a:t>The Engine of Community:</a:t>
            </a:r>
            <a:r>
              <a:rPr lang="en-US" b="1" baseline="0" dirty="0" smtClean="0"/>
              <a:t>  Trade &amp; Social Capital</a:t>
            </a:r>
          </a:p>
          <a:p>
            <a:endParaRPr lang="en-US" baseline="0" dirty="0" smtClean="0"/>
          </a:p>
          <a:p>
            <a:r>
              <a:rPr lang="en-US" baseline="0" dirty="0" smtClean="0"/>
              <a:t>The purpose of community is transaction…in all things.  The individual is enriched by being able to invest of themselves, to exchange work for money, money for possessions, possessions for relationships, time for education…etc. and the community. is strengthened as it can shift and change within to respond to forces without.  Exchange is everywhere, in daily routine and in ceremonial rituals. Every domain of civic life is predicated on exchange. School, Employment, Health, Home, and Social settings exchange between members and between groups to form the larger marketplace that is the city, state, and country.</a:t>
            </a:r>
          </a:p>
          <a:p>
            <a:endParaRPr lang="en-US" baseline="0" dirty="0" smtClean="0"/>
          </a:p>
          <a:p>
            <a:r>
              <a:rPr lang="en-US" baseline="0" dirty="0" smtClean="0"/>
              <a:t>It depends upon two entities, each with something of value to the other, a process of negotiation, and a means of exchange.  Moving within a system rife with barriers (many invisible), persons with disabilities may be challenged in </a:t>
            </a:r>
            <a:r>
              <a:rPr lang="en-US" baseline="0" dirty="0" err="1" smtClean="0"/>
              <a:t>recognising</a:t>
            </a:r>
            <a:r>
              <a:rPr lang="en-US" baseline="0" dirty="0" smtClean="0"/>
              <a:t> the value they bring to the marketplace, may not have access to the marketplace, may not have the tools to navigate the marketplace and its transactions.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0EEB80C-3D5D-4036-876C-B3AB82BF204A}" type="slidenum">
              <a:rPr lang="en-AU" smtClean="0"/>
              <a:pPr/>
              <a:t>10</a:t>
            </a:fld>
            <a:endParaRPr lang="en-A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b="1" dirty="0" smtClean="0"/>
              <a:t>Building</a:t>
            </a:r>
            <a:r>
              <a:rPr lang="en-US" b="1" baseline="0" dirty="0" smtClean="0"/>
              <a:t> Capital</a:t>
            </a:r>
          </a:p>
          <a:p>
            <a:r>
              <a:rPr lang="en-US" dirty="0" smtClean="0"/>
              <a:t>There are</a:t>
            </a:r>
            <a:r>
              <a:rPr lang="en-US" baseline="0" dirty="0" smtClean="0"/>
              <a:t> two basic ways to assist people in enriching themselves in the marketplace.  (a) Develop the marketplace its self, and (b) facilitate the individual’s exchange within it.</a:t>
            </a:r>
          </a:p>
          <a:p>
            <a:endParaRPr lang="en-US" baseline="0" dirty="0" smtClean="0"/>
          </a:p>
          <a:p>
            <a:r>
              <a:rPr lang="en-US" b="1" baseline="0" dirty="0" smtClean="0"/>
              <a:t>Community development</a:t>
            </a:r>
            <a:r>
              <a:rPr lang="en-US" baseline="0" dirty="0" smtClean="0"/>
              <a:t>:  The key to community development id for the community to decide what needs developed and facilitate the collective vision. Bring in cash that leverages projects; activist students raising awareness and staging events that bring players together that bridge school, business, science, politics. Consider again the case of Ed Roberts (</a:t>
            </a:r>
            <a:r>
              <a:rPr lang="en-US" baseline="0" dirty="0" err="1" smtClean="0"/>
              <a:t>berkley</a:t>
            </a:r>
            <a:r>
              <a:rPr lang="en-US" baseline="0" dirty="0" smtClean="0"/>
              <a:t> student), who saw a need and built buildings, policy, and a movement. </a:t>
            </a:r>
          </a:p>
          <a:p>
            <a:endParaRPr lang="en-US" baseline="0" dirty="0" smtClean="0"/>
          </a:p>
          <a:p>
            <a:r>
              <a:rPr lang="en-US" b="1" baseline="0" dirty="0" smtClean="0"/>
              <a:t>Case Management</a:t>
            </a:r>
            <a:r>
              <a:rPr lang="en-US" baseline="0" dirty="0" smtClean="0"/>
              <a:t>: Or perhaps “Support Coordination” is a more accurate descriptor.  Whether in a professional, peer, or support group format, providing the individuals in your community with all of the knowledge, skill, and support resources needed to choose ones direction, plan one’s path, monitor one’s progress, and adjust along the path to success.</a:t>
            </a:r>
            <a:endParaRPr lang="en-US" dirty="0"/>
          </a:p>
        </p:txBody>
      </p:sp>
      <p:sp>
        <p:nvSpPr>
          <p:cNvPr id="4" name="Slide Number Placeholder 3"/>
          <p:cNvSpPr>
            <a:spLocks noGrp="1"/>
          </p:cNvSpPr>
          <p:nvPr>
            <p:ph type="sldNum" sz="quarter" idx="10"/>
          </p:nvPr>
        </p:nvSpPr>
        <p:spPr/>
        <p:txBody>
          <a:bodyPr/>
          <a:lstStyle/>
          <a:p>
            <a:fld id="{70EEB80C-3D5D-4036-876C-B3AB82BF204A}" type="slidenum">
              <a:rPr lang="en-AU" smtClean="0"/>
              <a:pPr/>
              <a:t>11</a:t>
            </a:fld>
            <a:endParaRPr lang="en-A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b="1" dirty="0" smtClean="0"/>
              <a:t>Nested and Networked</a:t>
            </a:r>
            <a:r>
              <a:rPr lang="en-US" b="1" baseline="0" dirty="0" smtClean="0"/>
              <a:t> Communities</a:t>
            </a:r>
          </a:p>
          <a:p>
            <a:r>
              <a:rPr lang="en-US" baseline="0" dirty="0" smtClean="0"/>
              <a:t>The three community transactions that negotiate the character of our participation and inclusion (identity, power, capital) are at work in every context where community transpires.  These communities are nested…with the family at the core represented by the closest and most powerful social/emotional bonds, moving outward to more distal relationships (friends, neighborhoods, towns, regions)  </a:t>
            </a:r>
          </a:p>
          <a:p>
            <a:endParaRPr lang="en-US" baseline="0" dirty="0" smtClean="0"/>
          </a:p>
          <a:p>
            <a:r>
              <a:rPr lang="en-US" baseline="0" dirty="0" smtClean="0"/>
              <a:t>These communities are networked and interdependent.  The WHO (World Health Organization) model of Community-Based Rehabilitation, which has been an inspiration for this “Care &amp; Support” Model, recognizes four domains where community development and services are targeted…these are clearly community spaces as well.  The WHO also identifies empowerment as a domain for interventions that transcends function and becomes a consideration within each of the other domains.</a:t>
            </a:r>
          </a:p>
          <a:p>
            <a:endParaRPr lang="en-US" baseline="0" dirty="0" smtClean="0"/>
          </a:p>
          <a:p>
            <a:r>
              <a:rPr lang="en-US" baseline="0" dirty="0" smtClean="0"/>
              <a:t>Full community inclusion requires that participation, as it transacts in identity, power, and capital, be evaluated and addressed in each domain…because in a system they all effect one another.  At the center </a:t>
            </a:r>
            <a:r>
              <a:rPr lang="en-US" baseline="0" dirty="0" err="1" smtClean="0"/>
              <a:t>od</a:t>
            </a:r>
            <a:endParaRPr lang="en-US" baseline="0" dirty="0" smtClean="0"/>
          </a:p>
        </p:txBody>
      </p:sp>
      <p:sp>
        <p:nvSpPr>
          <p:cNvPr id="4" name="Slide Number Placeholder 3"/>
          <p:cNvSpPr>
            <a:spLocks noGrp="1"/>
          </p:cNvSpPr>
          <p:nvPr>
            <p:ph type="sldNum" sz="quarter" idx="10"/>
          </p:nvPr>
        </p:nvSpPr>
        <p:spPr/>
        <p:txBody>
          <a:bodyPr/>
          <a:lstStyle/>
          <a:p>
            <a:fld id="{70EEB80C-3D5D-4036-876C-B3AB82BF204A}" type="slidenum">
              <a:rPr lang="en-AU" smtClean="0"/>
              <a:pPr/>
              <a:t>12</a:t>
            </a:fld>
            <a:endParaRPr lang="en-A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ctr"/>
            <a:r>
              <a:rPr lang="en-US" b="1" dirty="0" smtClean="0"/>
              <a:t>International Classification of</a:t>
            </a:r>
            <a:r>
              <a:rPr lang="en-US" b="1" baseline="0" dirty="0" smtClean="0"/>
              <a:t> Function (ICF) as Revolution</a:t>
            </a:r>
          </a:p>
          <a:p>
            <a:endParaRPr lang="en-US" dirty="0" smtClean="0"/>
          </a:p>
          <a:p>
            <a:r>
              <a:rPr lang="en-US" dirty="0" smtClean="0"/>
              <a:t>When</a:t>
            </a:r>
            <a:r>
              <a:rPr lang="en-US" baseline="0" dirty="0" smtClean="0"/>
              <a:t> does advocacy become science?  The World Health </a:t>
            </a:r>
            <a:r>
              <a:rPr lang="en-US" baseline="0" dirty="0" err="1" smtClean="0"/>
              <a:t>Organisation</a:t>
            </a:r>
            <a:r>
              <a:rPr lang="en-US" baseline="0" dirty="0" smtClean="0"/>
              <a:t> is the closest thing human </a:t>
            </a:r>
            <a:r>
              <a:rPr lang="en-US" baseline="0" dirty="0" err="1" smtClean="0"/>
              <a:t>civilisation</a:t>
            </a:r>
            <a:r>
              <a:rPr lang="en-US" baseline="0" dirty="0" smtClean="0"/>
              <a:t> has to a global voice for health science, and it has rejected the medical model of disability for the bio-psycho-social one portrayed in this diagram.  </a:t>
            </a:r>
          </a:p>
          <a:p>
            <a:r>
              <a:rPr lang="en-US" baseline="0" dirty="0" smtClean="0"/>
              <a:t>     In this diagram, Environment X Person represent the contextual factors that transact to create the experiences of our daily lives. This experience puts body structures and functions into play in the execution of daily activities (individual, solitary action) and our participation (social transactions) in community.  All of these components are interactive so the history of our activity and participation effect our body functions and vice versa, our personal characteristics effect our environment and vice versa. Similarly, health conditions impact body function &amp; structures, that echo through the activities and participation a person engages in, and ultimately impacts the environments they inhabit, and even their personal and social identities.</a:t>
            </a:r>
          </a:p>
          <a:p>
            <a:endParaRPr lang="en-US" baseline="0" dirty="0" smtClean="0"/>
          </a:p>
          <a:p>
            <a:r>
              <a:rPr lang="en-US" baseline="0" dirty="0" smtClean="0"/>
              <a:t>Disability is not a thing, or a diagnosis, it is a process that is manifested in all of these processes and structures.  It is not contained within the person, but it does becomes part of their identity.  It is contained within the social sphere, or community and it becomes part of all of our identities.</a:t>
            </a:r>
          </a:p>
          <a:p>
            <a:endParaRPr lang="en-US" baseline="0" dirty="0" smtClean="0"/>
          </a:p>
          <a:p>
            <a:r>
              <a:rPr lang="en-US" baseline="0" dirty="0" smtClean="0"/>
              <a:t>If you will note, I embedded the ICF model inside of the ICF model, within the Environmental factor.  This is crucial for understanding the community identity of disability.  The environment factor in the ICF includes all of the people who interact with the person.  The closest and most connected of these are family and friends.  When the health conditions of a family member effect that person’s body functions &amp; Structures, leading to an impact upon activities (bathing, toileting) and participation (getting an education), these effects then reverberates in the environment of every person who cares for that person or supports them.  Through caring activities and support in participation, the experience of disability becomes part of the family identity, the social identity of friends, and their personal identities they assume in caring roles.</a:t>
            </a:r>
          </a:p>
          <a:p>
            <a:endParaRPr lang="en-US" baseline="0" dirty="0" smtClean="0"/>
          </a:p>
          <a:p>
            <a:r>
              <a:rPr lang="en-US" baseline="0" dirty="0" smtClean="0"/>
              <a:t>Inasmuch as caring is an important trait in a community, we find that the experience of disability in a community actually creates an opportunity for the community to exercise its values, and provides a growing experience for its members.  By leaving the medical model behind, we quit seeing disability as illness and tragedy, and give it the space it deserves as an </a:t>
            </a:r>
            <a:r>
              <a:rPr lang="en-US" baseline="0" dirty="0" err="1" smtClean="0"/>
              <a:t>accdepted</a:t>
            </a:r>
            <a:r>
              <a:rPr lang="en-US" baseline="0" dirty="0" smtClean="0"/>
              <a:t> part of the human experience, and in being accepted, intrinsically valued.</a:t>
            </a:r>
          </a:p>
        </p:txBody>
      </p:sp>
      <p:sp>
        <p:nvSpPr>
          <p:cNvPr id="4" name="Slide Number Placeholder 3"/>
          <p:cNvSpPr>
            <a:spLocks noGrp="1"/>
          </p:cNvSpPr>
          <p:nvPr>
            <p:ph type="sldNum" sz="quarter" idx="10"/>
          </p:nvPr>
        </p:nvSpPr>
        <p:spPr/>
        <p:txBody>
          <a:bodyPr/>
          <a:lstStyle/>
          <a:p>
            <a:fld id="{70EEB80C-3D5D-4036-876C-B3AB82BF204A}" type="slidenum">
              <a:rPr lang="en-AU" smtClean="0"/>
              <a:pPr/>
              <a:t>13</a:t>
            </a:fld>
            <a:endParaRPr lang="en-A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b="1" dirty="0" smtClean="0"/>
              <a:t>International Classification of </a:t>
            </a:r>
            <a:r>
              <a:rPr lang="en-US" b="1" dirty="0" smtClean="0"/>
              <a:t>Function (ICF)</a:t>
            </a:r>
            <a:r>
              <a:rPr lang="en-US" b="1" baseline="0" dirty="0" smtClean="0"/>
              <a:t> as the Scientific Foundation for Care &amp; Support</a:t>
            </a:r>
            <a:endParaRPr lang="en-US" b="1" dirty="0" smtClean="0"/>
          </a:p>
          <a:p>
            <a:pPr algn="ctr"/>
            <a:r>
              <a:rPr lang="en-US" dirty="0" smtClean="0"/>
              <a:t>(World</a:t>
            </a:r>
            <a:r>
              <a:rPr lang="en-US" baseline="0" dirty="0" smtClean="0"/>
              <a:t> Health </a:t>
            </a:r>
            <a:r>
              <a:rPr lang="en-US" baseline="0" dirty="0" err="1" smtClean="0"/>
              <a:t>Organisation</a:t>
            </a:r>
            <a:r>
              <a:rPr lang="en-US" baseline="0" dirty="0" smtClean="0"/>
              <a:t>)</a:t>
            </a:r>
          </a:p>
          <a:p>
            <a:pPr algn="l"/>
            <a:r>
              <a:rPr lang="en-US" baseline="0" dirty="0" smtClean="0"/>
              <a:t>Here is a chart of the most basic categories of the ICF “Structure/Function” and “Activity/Participation factors.  Each of these subdivides into a taxonomy of descriptors that go to the granular level.  Under Activity/</a:t>
            </a:r>
            <a:r>
              <a:rPr lang="en-US" baseline="0" dirty="0" err="1" smtClean="0"/>
              <a:t>Particiption</a:t>
            </a:r>
            <a:r>
              <a:rPr lang="en-US" baseline="0" dirty="0" smtClean="0"/>
              <a:t>, the major headings are: (a) Learning &amp; Applying Knowledge; (b) General Tasks &amp; Demands; (c) Communication; (d) Mobility; (e) Self-Care; (f) Domestic Life; (g) Interactions &amp; Relationships; (h) Major Life Areas; (</a:t>
            </a:r>
            <a:r>
              <a:rPr lang="en-US" baseline="0" dirty="0" err="1" smtClean="0"/>
              <a:t>i</a:t>
            </a:r>
            <a:r>
              <a:rPr lang="en-US" baseline="0" dirty="0" smtClean="0"/>
              <a:t>) Community, Social, &amp; Civic Life.  The ICF has created tools to evaluate the impact of disability on these </a:t>
            </a:r>
            <a:r>
              <a:rPr lang="en-US" baseline="0" dirty="0" err="1" smtClean="0"/>
              <a:t>subdomains</a:t>
            </a:r>
            <a:r>
              <a:rPr lang="en-US" baseline="0" dirty="0" smtClean="0"/>
              <a:t>.  What we have done here is follow that evaluation with the implied need for some sort of social intervention, i.e., care or support.  </a:t>
            </a:r>
          </a:p>
          <a:p>
            <a:pPr algn="l"/>
            <a:endParaRPr lang="en-US" baseline="0" dirty="0" smtClean="0"/>
          </a:p>
          <a:p>
            <a:pPr algn="l"/>
            <a:r>
              <a:rPr lang="en-US" baseline="0" dirty="0" smtClean="0"/>
              <a:t>Returning to McMillan “Sense of Community” Theory for a moment.  There was a fourth sense of community identified, and it referred to the other three in the experience of community over time.  That is to say, transactions in identity, power and capital, over time, create products or artifacts that reinforce the culture of the community.  We create rituals of inclusion, and build accessible buildings in which to have them, we pass laws, and tell stories of our history of our </a:t>
            </a:r>
            <a:r>
              <a:rPr lang="en-US" baseline="0" dirty="0" err="1" smtClean="0"/>
              <a:t>heros</a:t>
            </a:r>
            <a:r>
              <a:rPr lang="en-US" baseline="0" dirty="0" smtClean="0"/>
              <a:t> (Ed Roberts), and remember them in our arts.  This last sense of community is reflected in the structures of support and care that we build into our society, and all the way down to the plan set forth for an individual.</a:t>
            </a:r>
          </a:p>
          <a:p>
            <a:pPr algn="l"/>
            <a:endParaRPr lang="en-US" baseline="0" dirty="0" smtClean="0"/>
          </a:p>
          <a:p>
            <a:pPr algn="l"/>
            <a:r>
              <a:rPr lang="en-US" baseline="0" dirty="0" smtClean="0"/>
              <a:t>The rows suggest need for care or support, the columns address the quality of the care and support provided.  When a person with a disability is receiving care, there is a </a:t>
            </a:r>
            <a:r>
              <a:rPr lang="en-US" baseline="0" dirty="0" err="1" smtClean="0"/>
              <a:t>carer</a:t>
            </a:r>
            <a:r>
              <a:rPr lang="en-US" baseline="0" dirty="0" smtClean="0"/>
              <a:t>.  What does ritual of care mean to them?  Who controls the process, or how is control shared?  And what passes between them…what is acquired and given away in the transaction?  These are the questions we need answered to see how well the system is working.  </a:t>
            </a:r>
            <a:endParaRPr lang="en-US" baseline="0" dirty="0" smtClean="0"/>
          </a:p>
        </p:txBody>
      </p:sp>
      <p:sp>
        <p:nvSpPr>
          <p:cNvPr id="4" name="Slide Number Placeholder 3"/>
          <p:cNvSpPr>
            <a:spLocks noGrp="1"/>
          </p:cNvSpPr>
          <p:nvPr>
            <p:ph type="sldNum" sz="quarter" idx="10"/>
          </p:nvPr>
        </p:nvSpPr>
        <p:spPr/>
        <p:txBody>
          <a:bodyPr/>
          <a:lstStyle/>
          <a:p>
            <a:fld id="{70EEB80C-3D5D-4036-876C-B3AB82BF204A}" type="slidenum">
              <a:rPr lang="en-AU" smtClean="0"/>
              <a:pPr/>
              <a:t>14</a:t>
            </a:fld>
            <a:endParaRPr lang="en-A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b="1" dirty="0" smtClean="0"/>
              <a:t>Community-Based</a:t>
            </a:r>
            <a:r>
              <a:rPr lang="en-US" b="1" baseline="0" dirty="0" smtClean="0"/>
              <a:t> </a:t>
            </a:r>
            <a:r>
              <a:rPr lang="en-US" b="1" dirty="0" smtClean="0"/>
              <a:t>Care</a:t>
            </a:r>
            <a:r>
              <a:rPr lang="en-US" b="1" baseline="0" dirty="0" smtClean="0"/>
              <a:t> &amp; Support</a:t>
            </a:r>
          </a:p>
          <a:p>
            <a:r>
              <a:rPr lang="en-US" dirty="0" smtClean="0"/>
              <a:t>In this illustration, we can imagine</a:t>
            </a:r>
            <a:r>
              <a:rPr lang="en-US" baseline="0" dirty="0" smtClean="0"/>
              <a:t> the total care and support that would be optimal for any </a:t>
            </a:r>
            <a:r>
              <a:rPr lang="en-US" baseline="0" dirty="0" smtClean="0"/>
              <a:t>student…and the systems response to it.  As I said before, (a) the </a:t>
            </a:r>
            <a:r>
              <a:rPr lang="en-US" baseline="0" dirty="0" smtClean="0"/>
              <a:t>ICF activity/participation categories map </a:t>
            </a:r>
            <a:r>
              <a:rPr lang="en-US" baseline="0" dirty="0" smtClean="0"/>
              <a:t>the individual’s need for </a:t>
            </a:r>
            <a:r>
              <a:rPr lang="en-US" baseline="0" dirty="0" smtClean="0"/>
              <a:t>care </a:t>
            </a:r>
            <a:r>
              <a:rPr lang="en-US" baseline="0" dirty="0" smtClean="0"/>
              <a:t>and support; (b) Identity</a:t>
            </a:r>
            <a:r>
              <a:rPr lang="en-US" baseline="0" dirty="0" smtClean="0"/>
              <a:t>, Power, and Capital describe the important community aspects of the care or support transaction. </a:t>
            </a:r>
            <a:endParaRPr lang="en-US" baseline="0" dirty="0" smtClean="0"/>
          </a:p>
          <a:p>
            <a:endParaRPr lang="en-US" baseline="0" dirty="0" smtClean="0"/>
          </a:p>
          <a:p>
            <a:r>
              <a:rPr lang="en-US" baseline="0" dirty="0" smtClean="0"/>
              <a:t>What we see here is a series of sequential charts, each representing the person </a:t>
            </a:r>
            <a:r>
              <a:rPr lang="en-US" baseline="0" dirty="0" err="1" smtClean="0"/>
              <a:t>engaing</a:t>
            </a:r>
            <a:r>
              <a:rPr lang="en-US" baseline="0" dirty="0" smtClean="0"/>
              <a:t> in the caring or supporting act. The </a:t>
            </a:r>
            <a:r>
              <a:rPr lang="en-US" baseline="0" dirty="0" smtClean="0"/>
              <a:t>yellow cards </a:t>
            </a:r>
            <a:r>
              <a:rPr lang="en-US" baseline="0" dirty="0" smtClean="0"/>
              <a:t>up front represent </a:t>
            </a:r>
            <a:r>
              <a:rPr lang="en-US" baseline="0" dirty="0" smtClean="0"/>
              <a:t>proximal </a:t>
            </a:r>
            <a:r>
              <a:rPr lang="en-US" baseline="0" dirty="0" err="1" smtClean="0"/>
              <a:t>carers</a:t>
            </a:r>
            <a:r>
              <a:rPr lang="en-US" baseline="0" dirty="0" smtClean="0"/>
              <a:t>. These are people with strong emotional bonds with the student, engaged in </a:t>
            </a:r>
            <a:r>
              <a:rPr lang="en-US" baseline="0" dirty="0" smtClean="0"/>
              <a:t> </a:t>
            </a:r>
            <a:r>
              <a:rPr lang="en-US" baseline="0" dirty="0" smtClean="0"/>
              <a:t>long </a:t>
            </a:r>
            <a:r>
              <a:rPr lang="en-US" baseline="0" dirty="0" smtClean="0"/>
              <a:t>term, developmental, </a:t>
            </a:r>
            <a:r>
              <a:rPr lang="en-US" baseline="0" dirty="0" smtClean="0"/>
              <a:t>and </a:t>
            </a:r>
            <a:r>
              <a:rPr lang="en-US" baseline="0" dirty="0" smtClean="0"/>
              <a:t>rather global </a:t>
            </a:r>
            <a:r>
              <a:rPr lang="en-US" baseline="0" dirty="0" smtClean="0"/>
              <a:t>relationships.  </a:t>
            </a:r>
            <a:r>
              <a:rPr lang="en-US" baseline="0" dirty="0" smtClean="0"/>
              <a:t>That is to say Parents, Siblings, Extended Family, Family Friends. In the traditional literature, these people and their transactions have been referred to as “Informal Care” by medical model experts.  I believe “Proximal Care” is a more empowering term. </a:t>
            </a:r>
          </a:p>
          <a:p>
            <a:endParaRPr lang="en-US" baseline="0" dirty="0" smtClean="0"/>
          </a:p>
          <a:p>
            <a:r>
              <a:rPr lang="en-US" baseline="0" dirty="0" smtClean="0"/>
              <a:t>The  Pink </a:t>
            </a:r>
            <a:r>
              <a:rPr lang="en-US" baseline="0" dirty="0" smtClean="0"/>
              <a:t>cards represent distal care (formal) and people who tend to have weak emotional bonds, engaged in short term and specialized relationship.  </a:t>
            </a:r>
            <a:r>
              <a:rPr lang="en-US" baseline="0" dirty="0" smtClean="0"/>
              <a:t>These tend to be experts called in to perform a service.  One </a:t>
            </a:r>
            <a:r>
              <a:rPr lang="en-US" baseline="0" dirty="0" smtClean="0"/>
              <a:t>could imagine medical and psychological support professionals in this list as well as many others</a:t>
            </a:r>
            <a:r>
              <a:rPr lang="en-US" baseline="0" dirty="0" smtClean="0"/>
              <a:t>.  We could imagine ourselves in this stack of helping service providers.</a:t>
            </a:r>
            <a:endParaRPr lang="en-US" baseline="0" dirty="0" smtClean="0"/>
          </a:p>
          <a:p>
            <a:endParaRPr lang="en-US" baseline="0" dirty="0" smtClean="0"/>
          </a:p>
          <a:p>
            <a:r>
              <a:rPr lang="en-US" baseline="0" dirty="0" smtClean="0"/>
              <a:t>If maximizing the educational experience is the goal, the entire system needs to be evaluated and served</a:t>
            </a:r>
            <a:r>
              <a:rPr lang="en-US" baseline="0" dirty="0" smtClean="0"/>
              <a:t>.  </a:t>
            </a:r>
            <a:r>
              <a:rPr lang="en-US" baseline="0" dirty="0" err="1" smtClean="0"/>
              <a:t>Learinig</a:t>
            </a:r>
            <a:r>
              <a:rPr lang="en-US" baseline="0" dirty="0" smtClean="0"/>
              <a:t> &amp; Applying Knowledge is </a:t>
            </a:r>
            <a:r>
              <a:rPr lang="en-US" baseline="0" dirty="0" err="1" smtClean="0"/>
              <a:t>ging</a:t>
            </a:r>
            <a:r>
              <a:rPr lang="en-US" baseline="0" dirty="0" smtClean="0"/>
              <a:t> to be a direct causal concern in most cases, but so will “Major Life Areas” as this refers directly to the school experience (as well as work down the road).  And so we get a clearly picture of the type of interventions as we consider communication, mobility…etc.  But then we ask a different set of resource questions:</a:t>
            </a:r>
          </a:p>
          <a:p>
            <a:pPr algn="ctr"/>
            <a:r>
              <a:rPr lang="en-US" b="1" baseline="0" dirty="0" smtClean="0"/>
              <a:t>Who should be engaged doing what, when, and in collaboration with who?</a:t>
            </a:r>
          </a:p>
          <a:p>
            <a:pPr algn="l"/>
            <a:r>
              <a:rPr lang="en-US" b="0" baseline="0" dirty="0" smtClean="0"/>
              <a:t>What is the best role for the teacher?  The students colleagues, how can they help?  Where are the parents, are they influencing this in anyway?  We look at balance across the net. Exploring all </a:t>
            </a:r>
            <a:r>
              <a:rPr lang="en-US" b="0" baseline="0" dirty="0" err="1" smtClean="0"/>
              <a:t>potnetial</a:t>
            </a:r>
            <a:r>
              <a:rPr lang="en-US" b="0" baseline="0" dirty="0" smtClean="0"/>
              <a:t> resources, and we notice that the most powerful are not the professionals, but those who can contribute time freely as a natural part of their community.</a:t>
            </a:r>
            <a:endParaRPr lang="en-US" b="0" dirty="0"/>
          </a:p>
        </p:txBody>
      </p:sp>
      <p:sp>
        <p:nvSpPr>
          <p:cNvPr id="4" name="Slide Number Placeholder 3"/>
          <p:cNvSpPr>
            <a:spLocks noGrp="1"/>
          </p:cNvSpPr>
          <p:nvPr>
            <p:ph type="sldNum" sz="quarter" idx="10"/>
          </p:nvPr>
        </p:nvSpPr>
        <p:spPr/>
        <p:txBody>
          <a:bodyPr/>
          <a:lstStyle/>
          <a:p>
            <a:fld id="{70EEB80C-3D5D-4036-876C-B3AB82BF204A}" type="slidenum">
              <a:rPr lang="en-AU" smtClean="0"/>
              <a:pPr/>
              <a:t>15</a:t>
            </a:fld>
            <a:endParaRPr lang="en-A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b="1" dirty="0" smtClean="0"/>
              <a:t>Implications &amp; Discussion</a:t>
            </a:r>
          </a:p>
          <a:p>
            <a:r>
              <a:rPr lang="en-US" dirty="0" smtClean="0"/>
              <a:t>I do not have your experience and so my ideas</a:t>
            </a:r>
            <a:r>
              <a:rPr lang="en-US" baseline="0" dirty="0" smtClean="0"/>
              <a:t> are not a good place to start.  But as a very invested ally I can offer some thoughts to get the discussion going forward.  Your mission  enjoins you to seek out partners to help you in your cause and to be a part of your community of practice.  I cannot think of a better partner than a profession and academic discipline who shares your dedication to the fundamental mission of full community inclusion. </a:t>
            </a:r>
            <a:endParaRPr lang="en-US" dirty="0"/>
          </a:p>
        </p:txBody>
      </p:sp>
      <p:sp>
        <p:nvSpPr>
          <p:cNvPr id="4" name="Slide Number Placeholder 3"/>
          <p:cNvSpPr>
            <a:spLocks noGrp="1"/>
          </p:cNvSpPr>
          <p:nvPr>
            <p:ph type="sldNum" sz="quarter" idx="10"/>
          </p:nvPr>
        </p:nvSpPr>
        <p:spPr/>
        <p:txBody>
          <a:bodyPr/>
          <a:lstStyle/>
          <a:p>
            <a:fld id="{70EEB80C-3D5D-4036-876C-B3AB82BF204A}" type="slidenum">
              <a:rPr lang="en-AU" smtClean="0"/>
              <a:pPr/>
              <a:t>16</a:t>
            </a:fld>
            <a:endParaRPr lang="en-A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 for inviting</a:t>
            </a:r>
            <a:r>
              <a:rPr lang="en-US" baseline="0" dirty="0" smtClean="0"/>
              <a:t> me to speak. I have enjoyed the challenge of retooling my thoughts on family into the student frame.  I hope that we continue a productive discussion on this topic and look forward to hearing from anyone who wishes to make contact me at: Michael.millington@sydney.edu.au </a:t>
            </a:r>
          </a:p>
          <a:p>
            <a:endParaRPr lang="en-US" baseline="0" dirty="0" smtClean="0"/>
          </a:p>
          <a:p>
            <a:r>
              <a:rPr lang="en-US" baseline="0" dirty="0" smtClean="0"/>
              <a:t>This is the book that details the concepts discussed today.  It is available on line at </a:t>
            </a:r>
            <a:endParaRPr lang="en-AU"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AU" b="1" dirty="0" smtClean="0"/>
              <a:t>http://www.springerpub.com/counseling/families-in-rehabilitation-counseling.html</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It’s worth a read,</a:t>
            </a:r>
            <a:r>
              <a:rPr lang="en-AU" baseline="0" dirty="0" smtClean="0"/>
              <a:t> and my publisher would appreciate your business.</a:t>
            </a:r>
          </a:p>
          <a:p>
            <a:pPr marL="0" marR="0" indent="0" algn="r" defTabSz="914400" rtl="0" eaLnBrk="1" fontAlgn="auto" latinLnBrk="0" hangingPunct="1">
              <a:lnSpc>
                <a:spcPct val="100000"/>
              </a:lnSpc>
              <a:spcBef>
                <a:spcPts val="0"/>
              </a:spcBef>
              <a:spcAft>
                <a:spcPts val="0"/>
              </a:spcAft>
              <a:buClrTx/>
              <a:buSzTx/>
              <a:buFontTx/>
              <a:buNone/>
              <a:tabLst/>
              <a:defRPr/>
            </a:pPr>
            <a:r>
              <a:rPr lang="en-AU" b="1" baseline="0" dirty="0" smtClean="0"/>
              <a:t>-Mike</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endParaRPr lang="en-US" dirty="0"/>
          </a:p>
        </p:txBody>
      </p:sp>
      <p:sp>
        <p:nvSpPr>
          <p:cNvPr id="4" name="Slide Number Placeholder 3"/>
          <p:cNvSpPr>
            <a:spLocks noGrp="1"/>
          </p:cNvSpPr>
          <p:nvPr>
            <p:ph type="sldNum" sz="quarter" idx="10"/>
          </p:nvPr>
        </p:nvSpPr>
        <p:spPr/>
        <p:txBody>
          <a:bodyPr/>
          <a:lstStyle/>
          <a:p>
            <a:fld id="{70EEB80C-3D5D-4036-876C-B3AB82BF204A}" type="slidenum">
              <a:rPr lang="en-AU" smtClean="0"/>
              <a:pPr/>
              <a:t>17</a:t>
            </a:fld>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ctr"/>
            <a:r>
              <a:rPr lang="en-AU" b="1" dirty="0" smtClean="0"/>
              <a:t>Bridging</a:t>
            </a:r>
            <a:r>
              <a:rPr lang="en-AU" b="1" baseline="0" dirty="0" smtClean="0"/>
              <a:t> Professions</a:t>
            </a:r>
          </a:p>
          <a:p>
            <a:endParaRPr lang="en-AU" dirty="0" smtClean="0"/>
          </a:p>
          <a:p>
            <a:r>
              <a:rPr lang="en-AU" dirty="0" smtClean="0"/>
              <a:t>The</a:t>
            </a:r>
            <a:r>
              <a:rPr lang="en-AU" baseline="0" dirty="0" smtClean="0"/>
              <a:t> model in this book began as a response to a professional conundrum:  Despite an appreciation of family centrality to the rehabilitation counselling process and a 25 year-commitment to family inclusion, essentially no progress has been made in research, service models, management, or policy.</a:t>
            </a:r>
          </a:p>
          <a:p>
            <a:endParaRPr lang="en-AU" baseline="0" dirty="0" smtClean="0"/>
          </a:p>
          <a:p>
            <a:r>
              <a:rPr lang="en-AU" baseline="0" dirty="0" smtClean="0"/>
              <a:t>What we had was a problem of models.  The foundation of the profession was loosely based on ideology and tradition with no fundamental commitment to the scientist practitioner and no deep understanding of the importance of a bedrock moral philosophy.</a:t>
            </a:r>
          </a:p>
          <a:p>
            <a:endParaRPr lang="en-AU" baseline="0" dirty="0" smtClean="0"/>
          </a:p>
          <a:p>
            <a:r>
              <a:rPr lang="en-AU" baseline="0" dirty="0" smtClean="0"/>
              <a:t>Having posed this conundrum to my publisher, she invited me to author a book that would provide the model that would make the proper case for families in rehabilitation counselling.  Today’s keynote is based on the product of that research.</a:t>
            </a:r>
          </a:p>
          <a:p>
            <a:endParaRPr lang="en-AU" baseline="0" dirty="0" smtClean="0"/>
          </a:p>
          <a:p>
            <a:r>
              <a:rPr lang="en-AU" baseline="0" dirty="0" smtClean="0"/>
              <a:t>In the book “families in Rehabilitation </a:t>
            </a:r>
            <a:r>
              <a:rPr lang="en-AU" baseline="0" dirty="0" err="1" smtClean="0"/>
              <a:t>Counseling</a:t>
            </a:r>
            <a:r>
              <a:rPr lang="en-AU" baseline="0" dirty="0" smtClean="0"/>
              <a:t>: A Community-Based Rehabilitation Approach” (Millington &amp; Marini, 2015), the first five chapters build a reasoned argument that posits: </a:t>
            </a:r>
          </a:p>
          <a:p>
            <a:pPr marL="228600" indent="-228600">
              <a:buAutoNum type="alphaLcParenBoth"/>
            </a:pPr>
            <a:r>
              <a:rPr lang="en-AU" baseline="0" dirty="0" smtClean="0"/>
              <a:t>families have not had a voice historically because the profession embraced the medical model in their early efforts at </a:t>
            </a:r>
            <a:r>
              <a:rPr lang="en-AU" baseline="0" dirty="0" err="1" smtClean="0"/>
              <a:t>professionalisation</a:t>
            </a:r>
            <a:r>
              <a:rPr lang="en-AU" baseline="0" dirty="0" smtClean="0"/>
              <a:t> – there is no social language in the medical model that allows families (or other communities) to be recognized, heard, or heeded; </a:t>
            </a:r>
          </a:p>
          <a:p>
            <a:pPr marL="228600" indent="-228600">
              <a:buAutoNum type="alphaLcParenBoth"/>
            </a:pPr>
            <a:r>
              <a:rPr lang="en-AU" baseline="0" dirty="0" smtClean="0"/>
              <a:t>integrating social models (and values) into rehabilitation </a:t>
            </a:r>
            <a:r>
              <a:rPr lang="en-AU" baseline="0" dirty="0" err="1" smtClean="0"/>
              <a:t>counseling</a:t>
            </a:r>
            <a:r>
              <a:rPr lang="en-AU" baseline="0" dirty="0" smtClean="0"/>
              <a:t> (RC) aligns both our science and practice to the contexts of community; and </a:t>
            </a:r>
          </a:p>
          <a:p>
            <a:pPr marL="228600" indent="-228600">
              <a:buAutoNum type="alphaLcParenBoth"/>
            </a:pPr>
            <a:r>
              <a:rPr lang="en-AU" baseline="0" dirty="0" smtClean="0"/>
              <a:t>family is the first of a series of nested and networked communities that provide the context for serving full community inclusion.  </a:t>
            </a:r>
          </a:p>
          <a:p>
            <a:pPr marL="228600" indent="-228600">
              <a:buNone/>
            </a:pPr>
            <a:endParaRPr lang="en-AU" baseline="0" dirty="0" smtClean="0"/>
          </a:p>
          <a:p>
            <a:pPr marL="228600" indent="-228600">
              <a:buNone/>
            </a:pPr>
            <a:r>
              <a:rPr lang="en-AU" baseline="0" dirty="0" smtClean="0"/>
              <a:t>Chapter 5 resolves the reasoned argument in a new model of “Community Support  &amp; Care”.  Although I had not planned it, the process of building this reasoned argument for families meant that the whole of the profession had to reinvent itself in the context of community...that Rehabilitation Counselling, properly understood, was a specialised variant of Community Health Counselling.</a:t>
            </a:r>
          </a:p>
          <a:p>
            <a:endParaRPr lang="en-AU" baseline="0" dirty="0" smtClean="0"/>
          </a:p>
          <a:p>
            <a:r>
              <a:rPr lang="en-AU" baseline="0" dirty="0" smtClean="0"/>
              <a:t>It also became apparent, as I shared this model that the Community Care &amp; Support model has potential for framing knowledge and practice across caring &amp; support professions that serve persons with disabilities and their families.     </a:t>
            </a:r>
          </a:p>
          <a:p>
            <a:endParaRPr lang="en-AU" baseline="0" dirty="0" smtClean="0"/>
          </a:p>
          <a:p>
            <a:r>
              <a:rPr lang="en-AU" baseline="0" dirty="0" smtClean="0"/>
              <a:t>There has been some early popular support for this expanded view of the model.  It will be featured in the upcoming </a:t>
            </a:r>
            <a:r>
              <a:rPr lang="en-AU" baseline="0" dirty="0" err="1" smtClean="0"/>
              <a:t>counselor’s</a:t>
            </a:r>
            <a:r>
              <a:rPr lang="en-AU" baseline="0" dirty="0" smtClean="0"/>
              <a:t> desk reference (Millington, in press).  It has found a forum within the faculty of health science where it is being integrated into participatory action research projects (designing and implementing respite care, community support for facilitating employment among youth with mental health issues); and posited in discussion on integrated care and complexity.</a:t>
            </a:r>
          </a:p>
          <a:p>
            <a:endParaRPr lang="en-AU" baseline="0" dirty="0" smtClean="0"/>
          </a:p>
          <a:p>
            <a:r>
              <a:rPr lang="en-AU" dirty="0" smtClean="0"/>
              <a:t>The purpose of my presentation today is to explore the potential</a:t>
            </a:r>
            <a:r>
              <a:rPr lang="en-AU" baseline="0" dirty="0" smtClean="0"/>
              <a:t> utility of the “Care &amp; Support” mode within the </a:t>
            </a:r>
            <a:r>
              <a:rPr lang="en-AU" dirty="0" smtClean="0"/>
              <a:t>ATEND community. To</a:t>
            </a:r>
            <a:r>
              <a:rPr lang="en-AU" baseline="0" dirty="0" smtClean="0"/>
              <a:t> this end, I will link our professions though our shared values, and reconstruct the model with ATEND’s mission and goals in mind.  Hopefully, today’s key note will open a bridge for continued discussion and possible collaboration...because we share one fundamental thing: We all identify with the community of students with disabilities in post secondary education and advocate for their full participation in professional careers. </a:t>
            </a:r>
            <a:endParaRPr lang="en-AU" dirty="0" smtClean="0"/>
          </a:p>
          <a:p>
            <a:endParaRPr lang="en-AU" dirty="0" smtClean="0"/>
          </a:p>
          <a:p>
            <a:r>
              <a:rPr lang="en-AU" dirty="0" smtClean="0"/>
              <a:t>Millington,</a:t>
            </a:r>
            <a:r>
              <a:rPr lang="en-AU" baseline="0" dirty="0" smtClean="0"/>
              <a:t> M. (in press).  Community Based Rehabilitation: Context for </a:t>
            </a:r>
            <a:r>
              <a:rPr lang="en-AU" baseline="0" dirty="0" err="1" smtClean="0"/>
              <a:t>Counseling</a:t>
            </a:r>
            <a:r>
              <a:rPr lang="en-AU" baseline="0" dirty="0" smtClean="0"/>
              <a:t>.  In I. Marini &amp; M. </a:t>
            </a:r>
            <a:r>
              <a:rPr lang="en-AU" baseline="0" dirty="0" err="1" smtClean="0"/>
              <a:t>Stebnicki</a:t>
            </a:r>
            <a:r>
              <a:rPr lang="en-AU" baseline="0" dirty="0" smtClean="0"/>
              <a:t> (Eds.), </a:t>
            </a:r>
            <a:r>
              <a:rPr lang="en-AU" i="1" dirty="0" smtClean="0"/>
              <a:t>The</a:t>
            </a:r>
            <a:r>
              <a:rPr lang="en-AU" i="1" baseline="0" dirty="0" smtClean="0"/>
              <a:t> p</a:t>
            </a:r>
            <a:r>
              <a:rPr lang="en-AU" i="1" dirty="0" smtClean="0"/>
              <a:t>rofessional </a:t>
            </a:r>
            <a:r>
              <a:rPr lang="en-AU" i="1" dirty="0" err="1" smtClean="0"/>
              <a:t>counselor's</a:t>
            </a:r>
            <a:r>
              <a:rPr lang="en-AU" i="1" dirty="0" smtClean="0"/>
              <a:t> desk reference</a:t>
            </a:r>
            <a:r>
              <a:rPr lang="en-AU" dirty="0" smtClean="0"/>
              <a:t>. New York: Springer.</a:t>
            </a:r>
          </a:p>
          <a:p>
            <a:r>
              <a:rPr lang="en-AU" dirty="0" smtClean="0"/>
              <a:t>Millington,</a:t>
            </a:r>
            <a:r>
              <a:rPr lang="en-AU" baseline="0" dirty="0" smtClean="0"/>
              <a:t> M. &amp; Marini, I. (2015). </a:t>
            </a:r>
            <a:r>
              <a:rPr lang="en-AU" i="1" baseline="0" dirty="0" smtClean="0"/>
              <a:t>Families in rehabilitation </a:t>
            </a:r>
            <a:r>
              <a:rPr lang="en-AU" i="1" baseline="0" dirty="0" err="1" smtClean="0"/>
              <a:t>counseling</a:t>
            </a:r>
            <a:r>
              <a:rPr lang="en-AU" i="1" baseline="0" dirty="0" smtClean="0"/>
              <a:t>: A community-based rehabilitation approach</a:t>
            </a:r>
            <a:r>
              <a:rPr lang="en-AU" baseline="0" dirty="0" smtClean="0"/>
              <a:t>. New York: Springer.</a:t>
            </a:r>
          </a:p>
          <a:p>
            <a:endParaRPr lang="en-AU" dirty="0" smtClean="0"/>
          </a:p>
          <a:p>
            <a:r>
              <a:rPr lang="en-AU" dirty="0" smtClean="0"/>
              <a:t>http://www.springerpub.com/counseling/families-in-rehabilitation-counseling.html</a:t>
            </a:r>
            <a:endParaRPr lang="en-AU" dirty="0"/>
          </a:p>
        </p:txBody>
      </p:sp>
      <p:sp>
        <p:nvSpPr>
          <p:cNvPr id="4" name="Slide Number Placeholder 3"/>
          <p:cNvSpPr>
            <a:spLocks noGrp="1"/>
          </p:cNvSpPr>
          <p:nvPr>
            <p:ph type="sldNum" sz="quarter" idx="10"/>
          </p:nvPr>
        </p:nvSpPr>
        <p:spPr/>
        <p:txBody>
          <a:bodyPr/>
          <a:lstStyle/>
          <a:p>
            <a:fld id="{70EEB80C-3D5D-4036-876C-B3AB82BF204A}" type="slidenum">
              <a:rPr lang="en-AU" smtClean="0"/>
              <a:pPr/>
              <a:t>2</a:t>
            </a:fld>
            <a:endParaRPr lang="en-AU" dirty="0"/>
          </a:p>
        </p:txBody>
      </p:sp>
    </p:spTree>
    <p:extLst>
      <p:ext uri="{BB962C8B-B14F-4D97-AF65-F5344CB8AC3E}">
        <p14:creationId xmlns:p14="http://schemas.microsoft.com/office/powerpoint/2010/main" xmlns="" val="1833609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algn="ctr"/>
            <a:r>
              <a:rPr lang="en-AU" b="1" dirty="0" smtClean="0"/>
              <a:t>Shared Values with ATEND</a:t>
            </a:r>
          </a:p>
          <a:p>
            <a:endParaRPr lang="en-AU" dirty="0" smtClean="0"/>
          </a:p>
          <a:p>
            <a:r>
              <a:rPr lang="en-AU" dirty="0" smtClean="0"/>
              <a:t>Building</a:t>
            </a:r>
            <a:r>
              <a:rPr lang="en-AU" baseline="0" dirty="0" smtClean="0"/>
              <a:t> bridges between professions is a global occupation these days.  In the Allied Health Professions, the “Professional Silos” and the preoccupation with turf is understood to be a major systemic barrier to best practice, and a problematic one.  Regardless of our desire for collaboration, it is very difficult to reach across professional boundaries and make sense of the connection when we start with technical knowledge and skill.  These, by nature are the things that differentiate us.  Finding the connection, or bridge, between professional concerns is easier if you start at the level of unifying values.  For the purposes of this keynote, I visited the ATEND website and extracted value themes that define the professional community.  As an outsider with an agenda, this is what I see, and for openers I want to see if there is consensus on these findings. </a:t>
            </a:r>
            <a:endParaRPr lang="en-AU" dirty="0" smtClean="0"/>
          </a:p>
          <a:p>
            <a:endParaRPr lang="en-AU" dirty="0" smtClean="0"/>
          </a:p>
          <a:p>
            <a:r>
              <a:rPr lang="en-AU" b="1" dirty="0" smtClean="0"/>
              <a:t>Advocacy Identity</a:t>
            </a:r>
            <a:r>
              <a:rPr lang="en-AU" dirty="0" smtClean="0"/>
              <a:t>: ATEND sees it’s membership as both</a:t>
            </a:r>
            <a:r>
              <a:rPr lang="en-AU" baseline="0" dirty="0" smtClean="0"/>
              <a:t> professional and consumer voice in advocating social change in existing systems that (a) tend to deny students with disabilities full access and participation in post secondary education &amp; training.  As such, it claims community across traditional boundaries of support and student.  That is to say ATEND membership embraces the expertise of lived experience of disability and of service provision as indivisible characteristics of its organisational identity.  </a:t>
            </a:r>
          </a:p>
          <a:p>
            <a:endParaRPr lang="en-AU" baseline="0" dirty="0" smtClean="0"/>
          </a:p>
          <a:p>
            <a:r>
              <a:rPr lang="en-AU" b="1" baseline="0" dirty="0" smtClean="0"/>
              <a:t>The Instrumentality of Education</a:t>
            </a:r>
            <a:r>
              <a:rPr lang="en-AU" baseline="0" dirty="0" smtClean="0"/>
              <a:t>: Tertiary education is the point of intervention, but not an end in itself.  The purpose of full access and participation in postsecondary education and training is primarily to open up the rest of society to full access and participation for or students.  Employment is specifically identified as graduation’s proximal outcome.  We can infer that a successful career is the long term goal, supported by accessible education/training opportunities across the life span.</a:t>
            </a:r>
          </a:p>
          <a:p>
            <a:endParaRPr lang="en-AU" baseline="0" dirty="0" smtClean="0"/>
          </a:p>
          <a:p>
            <a:r>
              <a:rPr lang="en-AU" b="1" baseline="0" dirty="0" smtClean="0"/>
              <a:t>Citizen Professionals and Citizen Empowerment</a:t>
            </a:r>
            <a:r>
              <a:rPr lang="en-AU" baseline="0" dirty="0" smtClean="0"/>
              <a:t>:  As a model inclusive community, the members of ATEND advance participation through student-centred service that provides professional resources “on tap” rather than “on top”; where students collaborate in service planning, influence policy within the service structure, and have representation in broader policy arenas through disability advocacy organizations, including ATEND, which self-identifies as a consumer-led community.</a:t>
            </a:r>
          </a:p>
          <a:p>
            <a:endParaRPr lang="en-AU" baseline="0" dirty="0" smtClean="0"/>
          </a:p>
          <a:p>
            <a:r>
              <a:rPr lang="en-AU" b="1" baseline="0" dirty="0" smtClean="0"/>
              <a:t>ATEND Self Advocates through Continuous, Systems Improvement</a:t>
            </a:r>
            <a:r>
              <a:rPr lang="en-AU" baseline="0" dirty="0" smtClean="0"/>
              <a:t>:  ATEND creates and promotes the highest standards of quality in policy and practice, to advance the cause of full community inclusion and legitimate the role of its members in service.  ATEND encourages innovation, the disciplined evaluation of its effects through participatory research, and the continuous uptake of best practice by the membership. </a:t>
            </a:r>
          </a:p>
          <a:p>
            <a:endParaRPr lang="en-AU" baseline="0" dirty="0" smtClean="0"/>
          </a:p>
          <a:p>
            <a:r>
              <a:rPr lang="en-AU" b="1" baseline="0" dirty="0" smtClean="0"/>
              <a:t>Community Development Within, Community Engagement Beyond</a:t>
            </a:r>
            <a:r>
              <a:rPr lang="en-AU" baseline="0" dirty="0" smtClean="0"/>
              <a:t>: Knowledge translation into practice requires a rich and reflexive interconnectivity between members willing to trade in information freely.  ATEND recognizes that there is a web of formal and informal support for students with disabilities beyond it’s boundaries.  Best practice is founded on mutually supportive collaboration between all stakeholder groups in research, practice, and policy.</a:t>
            </a:r>
          </a:p>
          <a:p>
            <a:endParaRPr lang="en-AU" b="1" baseline="0" dirty="0" smtClean="0"/>
          </a:p>
          <a:p>
            <a:r>
              <a:rPr lang="en-AU" b="1" dirty="0" smtClean="0"/>
              <a:t>ATEND</a:t>
            </a:r>
            <a:r>
              <a:rPr lang="en-AU" b="1" baseline="0" dirty="0" smtClean="0"/>
              <a:t> Mission</a:t>
            </a:r>
            <a:r>
              <a:rPr lang="en-AU" baseline="0" dirty="0" smtClean="0"/>
              <a:t>: </a:t>
            </a:r>
          </a:p>
          <a:p>
            <a:r>
              <a:rPr lang="en-AU" baseline="0" dirty="0" smtClean="0"/>
              <a:t>T</a:t>
            </a:r>
            <a:r>
              <a:rPr lang="en-AU" dirty="0" smtClean="0"/>
              <a:t>o act as an </a:t>
            </a:r>
            <a:r>
              <a:rPr lang="en-AU" u="sng" dirty="0" smtClean="0"/>
              <a:t>independent professional and consumer voice</a:t>
            </a:r>
            <a:r>
              <a:rPr lang="en-AU" dirty="0" smtClean="0"/>
              <a:t> in</a:t>
            </a:r>
            <a:r>
              <a:rPr lang="en-AU" baseline="0" dirty="0" smtClean="0"/>
              <a:t> </a:t>
            </a:r>
            <a:r>
              <a:rPr lang="en-AU" i="1" dirty="0" smtClean="0"/>
              <a:t>advocating</a:t>
            </a:r>
            <a:r>
              <a:rPr lang="en-AU" dirty="0" smtClean="0"/>
              <a:t> for improved standards of access and participation in post-secondary education and</a:t>
            </a:r>
            <a:r>
              <a:rPr lang="en-AU" baseline="0" dirty="0" smtClean="0"/>
              <a:t> </a:t>
            </a:r>
            <a:r>
              <a:rPr lang="en-AU" dirty="0" smtClean="0"/>
              <a:t>subsequent employment for people with disabilities.</a:t>
            </a:r>
          </a:p>
          <a:p>
            <a:r>
              <a:rPr lang="en-AU" dirty="0" smtClean="0"/>
              <a:t> </a:t>
            </a:r>
          </a:p>
          <a:p>
            <a:r>
              <a:rPr lang="en-AU" b="1" dirty="0" smtClean="0"/>
              <a:t>Objectives (slightly</a:t>
            </a:r>
            <a:r>
              <a:rPr lang="en-AU" b="1" baseline="0" dirty="0" smtClean="0"/>
              <a:t> restated; not verbatim)</a:t>
            </a:r>
            <a:r>
              <a:rPr lang="en-AU" b="1" dirty="0" smtClean="0"/>
              <a:t>:</a:t>
            </a:r>
          </a:p>
          <a:p>
            <a:r>
              <a:rPr lang="en-AU" dirty="0" smtClean="0"/>
              <a:t>1.</a:t>
            </a:r>
            <a:r>
              <a:rPr lang="en-AU" baseline="0" dirty="0" smtClean="0"/>
              <a:t> </a:t>
            </a:r>
            <a:r>
              <a:rPr lang="en-AU" b="1" baseline="0" dirty="0" smtClean="0"/>
              <a:t>A</a:t>
            </a:r>
            <a:r>
              <a:rPr lang="en-AU" b="1" dirty="0" smtClean="0"/>
              <a:t>ct</a:t>
            </a:r>
            <a:r>
              <a:rPr lang="en-AU" dirty="0" smtClean="0"/>
              <a:t> as a peak organisation for affiliated bodies seeking to improve access to post secondary education, training and employment for people with</a:t>
            </a:r>
            <a:r>
              <a:rPr lang="en-AU" baseline="0" dirty="0" smtClean="0"/>
              <a:t> </a:t>
            </a:r>
            <a:r>
              <a:rPr lang="en-AU" dirty="0" smtClean="0"/>
              <a:t>disabilities.</a:t>
            </a:r>
          </a:p>
          <a:p>
            <a:r>
              <a:rPr lang="en-AU" dirty="0" smtClean="0"/>
              <a:t>2.</a:t>
            </a:r>
            <a:r>
              <a:rPr lang="en-AU" baseline="0" dirty="0" smtClean="0"/>
              <a:t> </a:t>
            </a:r>
            <a:r>
              <a:rPr lang="en-AU" b="1" baseline="0" dirty="0" smtClean="0"/>
              <a:t>D</a:t>
            </a:r>
            <a:r>
              <a:rPr lang="en-AU" b="1" dirty="0" smtClean="0"/>
              <a:t>evelop</a:t>
            </a:r>
            <a:r>
              <a:rPr lang="en-AU" dirty="0" smtClean="0"/>
              <a:t> and </a:t>
            </a:r>
            <a:r>
              <a:rPr lang="en-AU" b="1" dirty="0" smtClean="0"/>
              <a:t>promote</a:t>
            </a:r>
            <a:r>
              <a:rPr lang="en-AU" dirty="0" smtClean="0"/>
              <a:t> informed </a:t>
            </a:r>
            <a:r>
              <a:rPr lang="en-AU" u="sng" dirty="0" smtClean="0"/>
              <a:t>public and professional debate</a:t>
            </a:r>
            <a:r>
              <a:rPr lang="en-AU" dirty="0" smtClean="0"/>
              <a:t> on policies and</a:t>
            </a:r>
            <a:r>
              <a:rPr lang="en-AU" baseline="0" dirty="0" smtClean="0"/>
              <a:t> </a:t>
            </a:r>
            <a:r>
              <a:rPr lang="en-AU" dirty="0" smtClean="0"/>
              <a:t>practices that lead to access and successful</a:t>
            </a:r>
            <a:r>
              <a:rPr lang="en-AU" baseline="0" dirty="0" smtClean="0"/>
              <a:t> </a:t>
            </a:r>
            <a:r>
              <a:rPr lang="en-AU" dirty="0" smtClean="0"/>
              <a:t>participation in both post secondary education</a:t>
            </a:r>
            <a:r>
              <a:rPr lang="en-AU" baseline="0" dirty="0" smtClean="0"/>
              <a:t> </a:t>
            </a:r>
            <a:r>
              <a:rPr lang="en-AU" dirty="0" smtClean="0"/>
              <a:t>and training, and subsequent employment for people with disabilities.</a:t>
            </a:r>
          </a:p>
          <a:p>
            <a:r>
              <a:rPr lang="en-AU" dirty="0" smtClean="0"/>
              <a:t>3.</a:t>
            </a:r>
            <a:r>
              <a:rPr lang="en-AU" baseline="0" dirty="0" smtClean="0"/>
              <a:t> </a:t>
            </a:r>
            <a:r>
              <a:rPr lang="en-AU" b="1" baseline="0" dirty="0" smtClean="0"/>
              <a:t>P</a:t>
            </a:r>
            <a:r>
              <a:rPr lang="en-AU" b="1" dirty="0" smtClean="0"/>
              <a:t>romote</a:t>
            </a:r>
            <a:r>
              <a:rPr lang="en-AU" dirty="0" smtClean="0"/>
              <a:t> a coordinated national effort directed at government, educational and training</a:t>
            </a:r>
            <a:r>
              <a:rPr lang="en-AU" baseline="0" dirty="0" smtClean="0"/>
              <a:t> </a:t>
            </a:r>
            <a:r>
              <a:rPr lang="en-AU" dirty="0" smtClean="0"/>
              <a:t>institutions and providers, and employer groups to secure the adoption of </a:t>
            </a:r>
            <a:r>
              <a:rPr lang="en-AU" u="sng" dirty="0" smtClean="0">
                <a:solidFill>
                  <a:srgbClr val="C00000"/>
                </a:solidFill>
              </a:rPr>
              <a:t>quality</a:t>
            </a:r>
            <a:r>
              <a:rPr lang="en-AU" u="sng" baseline="0" dirty="0" smtClean="0">
                <a:solidFill>
                  <a:srgbClr val="C00000"/>
                </a:solidFill>
              </a:rPr>
              <a:t> </a:t>
            </a:r>
            <a:r>
              <a:rPr lang="en-AU" u="sng" dirty="0" smtClean="0">
                <a:solidFill>
                  <a:srgbClr val="C00000"/>
                </a:solidFill>
              </a:rPr>
              <a:t>standards and practices</a:t>
            </a:r>
            <a:r>
              <a:rPr lang="en-AU" dirty="0" smtClean="0"/>
              <a:t> that affirm the inclusive education, training and employment for</a:t>
            </a:r>
            <a:r>
              <a:rPr lang="en-AU" baseline="0" dirty="0" smtClean="0"/>
              <a:t> </a:t>
            </a:r>
            <a:r>
              <a:rPr lang="en-AU" dirty="0" smtClean="0"/>
              <a:t>people with disabilities.</a:t>
            </a:r>
          </a:p>
          <a:p>
            <a:r>
              <a:rPr lang="en-AU" dirty="0" smtClean="0"/>
              <a:t>4.</a:t>
            </a:r>
            <a:r>
              <a:rPr lang="en-AU" baseline="0" dirty="0" smtClean="0"/>
              <a:t> </a:t>
            </a:r>
            <a:r>
              <a:rPr lang="en-AU" b="1" baseline="0" dirty="0" smtClean="0"/>
              <a:t>P</a:t>
            </a:r>
            <a:r>
              <a:rPr lang="en-AU" b="1" dirty="0" smtClean="0"/>
              <a:t>romote</a:t>
            </a:r>
            <a:r>
              <a:rPr lang="en-AU" dirty="0" smtClean="0"/>
              <a:t> the </a:t>
            </a:r>
            <a:r>
              <a:rPr lang="en-AU" u="sng" dirty="0" smtClean="0"/>
              <a:t>sharing of initiatives</a:t>
            </a:r>
            <a:r>
              <a:rPr lang="en-AU" dirty="0" smtClean="0"/>
              <a:t> by state networks and</a:t>
            </a:r>
            <a:r>
              <a:rPr lang="en-AU" baseline="0" dirty="0" smtClean="0"/>
              <a:t> </a:t>
            </a:r>
            <a:r>
              <a:rPr lang="en-AU" dirty="0" smtClean="0"/>
              <a:t>those working in the field</a:t>
            </a:r>
            <a:r>
              <a:rPr lang="en-AU" baseline="0" dirty="0" smtClean="0"/>
              <a:t> </a:t>
            </a:r>
            <a:r>
              <a:rPr lang="en-AU" dirty="0" smtClean="0"/>
              <a:t>more widely within national and international forums.</a:t>
            </a:r>
          </a:p>
          <a:p>
            <a:r>
              <a:rPr lang="en-AU" dirty="0" smtClean="0"/>
              <a:t>5.</a:t>
            </a:r>
            <a:r>
              <a:rPr lang="en-AU" baseline="0" dirty="0" smtClean="0"/>
              <a:t> </a:t>
            </a:r>
            <a:r>
              <a:rPr lang="en-AU" b="1" baseline="0" dirty="0" smtClean="0"/>
              <a:t>D</a:t>
            </a:r>
            <a:r>
              <a:rPr lang="en-AU" b="1" dirty="0" smtClean="0"/>
              <a:t>isseminate</a:t>
            </a:r>
            <a:r>
              <a:rPr lang="en-AU" dirty="0" smtClean="0"/>
              <a:t> information, </a:t>
            </a:r>
            <a:r>
              <a:rPr lang="en-AU" u="sng" dirty="0" smtClean="0"/>
              <a:t>increase knowledge and promote awareness of issues</a:t>
            </a:r>
            <a:r>
              <a:rPr lang="en-AU" baseline="0" dirty="0" smtClean="0"/>
              <a:t> </a:t>
            </a:r>
            <a:r>
              <a:rPr lang="en-AU" u="sng" dirty="0" smtClean="0"/>
              <a:t>throughout the community</a:t>
            </a:r>
            <a:r>
              <a:rPr lang="en-AU" dirty="0" smtClean="0"/>
              <a:t> concerning post secondary education</a:t>
            </a:r>
            <a:r>
              <a:rPr lang="en-AU" baseline="0" dirty="0" smtClean="0"/>
              <a:t> </a:t>
            </a:r>
            <a:r>
              <a:rPr lang="en-AU" dirty="0" smtClean="0"/>
              <a:t>and training for people</a:t>
            </a:r>
            <a:r>
              <a:rPr lang="en-AU" baseline="0" dirty="0" smtClean="0"/>
              <a:t> </a:t>
            </a:r>
            <a:r>
              <a:rPr lang="en-AU" dirty="0" smtClean="0"/>
              <a:t>with disabilities.</a:t>
            </a:r>
          </a:p>
          <a:p>
            <a:r>
              <a:rPr lang="en-AU" dirty="0" smtClean="0"/>
              <a:t>6.</a:t>
            </a:r>
            <a:r>
              <a:rPr lang="en-AU" baseline="0" dirty="0" smtClean="0"/>
              <a:t> </a:t>
            </a:r>
            <a:r>
              <a:rPr lang="en-AU" b="1" baseline="0" dirty="0" smtClean="0"/>
              <a:t>C</a:t>
            </a:r>
            <a:r>
              <a:rPr lang="en-AU" b="1" dirty="0" smtClean="0"/>
              <a:t>onsult</a:t>
            </a:r>
            <a:r>
              <a:rPr lang="en-AU" dirty="0" smtClean="0"/>
              <a:t> on matters of </a:t>
            </a:r>
            <a:r>
              <a:rPr lang="en-AU" u="sng" dirty="0" smtClean="0"/>
              <a:t>polic</a:t>
            </a:r>
            <a:r>
              <a:rPr lang="en-AU" dirty="0" smtClean="0"/>
              <a:t>y and </a:t>
            </a:r>
            <a:r>
              <a:rPr lang="en-AU" b="1" dirty="0" smtClean="0"/>
              <a:t>share</a:t>
            </a:r>
            <a:r>
              <a:rPr lang="en-AU" dirty="0" smtClean="0"/>
              <a:t> </a:t>
            </a:r>
            <a:r>
              <a:rPr lang="en-AU" u="sng" dirty="0" smtClean="0"/>
              <a:t>information</a:t>
            </a:r>
            <a:r>
              <a:rPr lang="en-AU" dirty="0" smtClean="0"/>
              <a:t> with people with disabilities and</a:t>
            </a:r>
            <a:r>
              <a:rPr lang="en-AU" baseline="0" dirty="0" smtClean="0"/>
              <a:t> </a:t>
            </a:r>
            <a:r>
              <a:rPr lang="en-AU" dirty="0" smtClean="0"/>
              <a:t>their organisations.</a:t>
            </a:r>
          </a:p>
          <a:p>
            <a:r>
              <a:rPr lang="en-AU" dirty="0" smtClean="0"/>
              <a:t>7.</a:t>
            </a:r>
            <a:r>
              <a:rPr lang="en-AU" baseline="0" dirty="0" smtClean="0"/>
              <a:t> </a:t>
            </a:r>
            <a:r>
              <a:rPr lang="en-AU" b="1" baseline="0" dirty="0" smtClean="0"/>
              <a:t>P</a:t>
            </a:r>
            <a:r>
              <a:rPr lang="en-AU" b="1" dirty="0" smtClean="0"/>
              <a:t>romote</a:t>
            </a:r>
            <a:r>
              <a:rPr lang="en-AU" dirty="0" smtClean="0"/>
              <a:t> proper and adequate </a:t>
            </a:r>
            <a:r>
              <a:rPr lang="en-AU" u="sng" dirty="0" smtClean="0"/>
              <a:t>representation</a:t>
            </a:r>
            <a:r>
              <a:rPr lang="en-AU" dirty="0" smtClean="0"/>
              <a:t> ensure that of people with disabilities in</a:t>
            </a:r>
            <a:r>
              <a:rPr lang="en-AU" baseline="0" dirty="0" smtClean="0"/>
              <a:t> </a:t>
            </a:r>
            <a:r>
              <a:rPr lang="en-AU" dirty="0" smtClean="0"/>
              <a:t>post secondary education and training have proper and adequate representation </a:t>
            </a:r>
            <a:r>
              <a:rPr lang="en-AU" u="sng" dirty="0" smtClean="0"/>
              <a:t>on</a:t>
            </a:r>
            <a:r>
              <a:rPr lang="en-AU" dirty="0" smtClean="0"/>
              <a:t> </a:t>
            </a:r>
            <a:r>
              <a:rPr lang="en-AU" u="sng" dirty="0" smtClean="0"/>
              <a:t>bodies</a:t>
            </a:r>
            <a:r>
              <a:rPr lang="en-AU" u="sng" baseline="0" dirty="0" smtClean="0"/>
              <a:t> </a:t>
            </a:r>
            <a:r>
              <a:rPr lang="en-AU" u="sng" dirty="0" smtClean="0"/>
              <a:t>and organisations</a:t>
            </a:r>
            <a:r>
              <a:rPr lang="en-AU" dirty="0" smtClean="0"/>
              <a:t> which make decisions that affect their</a:t>
            </a:r>
            <a:r>
              <a:rPr lang="en-AU" baseline="0" dirty="0" smtClean="0"/>
              <a:t> </a:t>
            </a:r>
            <a:r>
              <a:rPr lang="en-AU" dirty="0" smtClean="0"/>
              <a:t>lives.</a:t>
            </a:r>
          </a:p>
          <a:p>
            <a:r>
              <a:rPr lang="en-AU" dirty="0" smtClean="0"/>
              <a:t>8.</a:t>
            </a:r>
            <a:r>
              <a:rPr lang="en-AU" baseline="0" dirty="0" smtClean="0"/>
              <a:t> </a:t>
            </a:r>
            <a:r>
              <a:rPr lang="en-AU" b="1" u="sng" baseline="0" dirty="0" smtClean="0"/>
              <a:t>M</a:t>
            </a:r>
            <a:r>
              <a:rPr lang="en-AU" b="1" u="sng" dirty="0" smtClean="0"/>
              <a:t>ake</a:t>
            </a:r>
            <a:r>
              <a:rPr lang="en-AU" u="sng" dirty="0" smtClean="0"/>
              <a:t> presentations and submissions </a:t>
            </a:r>
            <a:r>
              <a:rPr lang="en-AU" dirty="0" smtClean="0"/>
              <a:t>to government and other</a:t>
            </a:r>
            <a:r>
              <a:rPr lang="en-AU" baseline="0" dirty="0" smtClean="0"/>
              <a:t> </a:t>
            </a:r>
            <a:r>
              <a:rPr lang="en-AU" dirty="0" smtClean="0"/>
              <a:t>decision-making bodies</a:t>
            </a:r>
            <a:r>
              <a:rPr lang="en-AU" baseline="0" dirty="0" smtClean="0"/>
              <a:t> </a:t>
            </a:r>
            <a:r>
              <a:rPr lang="en-AU" dirty="0" smtClean="0"/>
              <a:t>concerning federal initiatives, plans,</a:t>
            </a:r>
            <a:r>
              <a:rPr lang="en-AU" baseline="0" dirty="0" smtClean="0"/>
              <a:t> </a:t>
            </a:r>
            <a:r>
              <a:rPr lang="en-AU" dirty="0" smtClean="0"/>
              <a:t>projects and legislation within the purview of the</a:t>
            </a:r>
            <a:r>
              <a:rPr lang="en-AU" baseline="0" dirty="0" smtClean="0"/>
              <a:t> </a:t>
            </a:r>
            <a:r>
              <a:rPr lang="en-AU" dirty="0" smtClean="0"/>
              <a:t>ATEND's objects. </a:t>
            </a:r>
          </a:p>
        </p:txBody>
      </p:sp>
      <p:sp>
        <p:nvSpPr>
          <p:cNvPr id="4" name="Slide Number Placeholder 3"/>
          <p:cNvSpPr>
            <a:spLocks noGrp="1"/>
          </p:cNvSpPr>
          <p:nvPr>
            <p:ph type="sldNum" sz="quarter" idx="10"/>
          </p:nvPr>
        </p:nvSpPr>
        <p:spPr/>
        <p:txBody>
          <a:bodyPr/>
          <a:lstStyle/>
          <a:p>
            <a:fld id="{70EEB80C-3D5D-4036-876C-B3AB82BF204A}" type="slidenum">
              <a:rPr lang="en-AU" smtClean="0"/>
              <a:pPr/>
              <a:t>3</a:t>
            </a:fld>
            <a:endParaRPr lang="en-AU" dirty="0"/>
          </a:p>
        </p:txBody>
      </p:sp>
    </p:spTree>
    <p:extLst>
      <p:ext uri="{BB962C8B-B14F-4D97-AF65-F5344CB8AC3E}">
        <p14:creationId xmlns:p14="http://schemas.microsoft.com/office/powerpoint/2010/main" xmlns="" val="888124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ctr"/>
            <a:r>
              <a:rPr lang="en-AU" b="1" u="sng" dirty="0" smtClean="0"/>
              <a:t>We are</a:t>
            </a:r>
            <a:r>
              <a:rPr lang="en-AU" b="1" u="sng" baseline="0" dirty="0" smtClean="0"/>
              <a:t> </a:t>
            </a:r>
            <a:r>
              <a:rPr lang="en-AU" b="1" u="sng" dirty="0" smtClean="0"/>
              <a:t>Value Driven Professions</a:t>
            </a:r>
          </a:p>
          <a:p>
            <a:endParaRPr lang="en-AU" dirty="0" smtClean="0"/>
          </a:p>
          <a:p>
            <a:r>
              <a:rPr lang="en-AU" dirty="0" smtClean="0"/>
              <a:t>I</a:t>
            </a:r>
            <a:r>
              <a:rPr lang="en-AU" baseline="0" dirty="0" smtClean="0"/>
              <a:t> like to believe that t</a:t>
            </a:r>
            <a:r>
              <a:rPr lang="en-AU" dirty="0" smtClean="0"/>
              <a:t>here</a:t>
            </a:r>
            <a:r>
              <a:rPr lang="en-AU" baseline="0" dirty="0" smtClean="0"/>
              <a:t> is a Fundamental Mission uniting all stakeholder groups in our service world, i.e.: </a:t>
            </a:r>
            <a:r>
              <a:rPr lang="en-AU" b="1" baseline="0" dirty="0" smtClean="0"/>
              <a:t>Full Community Inclusion</a:t>
            </a:r>
            <a:r>
              <a:rPr lang="en-AU" baseline="0" dirty="0" smtClean="0"/>
              <a:t>. Everything else that you might add to that mission is specialisation or commentary. Unpacking the term is a major philosophical undertaking, but it is important to do so, because it reveals some important aspects of our professional Ethos (or character emerging from deeply held values and world view), what we share amongst professions, and how we should organize our science and practice.</a:t>
            </a:r>
          </a:p>
          <a:p>
            <a:endParaRPr lang="en-AU" baseline="0" dirty="0" smtClean="0"/>
          </a:p>
          <a:p>
            <a:r>
              <a:rPr lang="en-AU" baseline="0" dirty="0" smtClean="0"/>
              <a:t>Here, I will relate how I chased down the professional ethos for the rehabilitation counselling field as a value-driven practice and a social science. When you go back to the roots of the profession you tend to find common ancestry in education, philosophy, and psychology.</a:t>
            </a:r>
          </a:p>
          <a:p>
            <a:endParaRPr lang="en-AU" baseline="0" dirty="0" smtClean="0"/>
          </a:p>
          <a:p>
            <a:r>
              <a:rPr lang="en-AU" b="1" baseline="0" dirty="0" smtClean="0"/>
              <a:t>Agents of Social Justice</a:t>
            </a:r>
            <a:r>
              <a:rPr lang="en-AU" b="0" baseline="0" dirty="0" smtClean="0"/>
              <a:t>: </a:t>
            </a:r>
            <a:r>
              <a:rPr lang="en-AU" baseline="0" dirty="0" smtClean="0"/>
              <a:t>Drilling down to the core of our values, we find that our professions do not exist outside of the moral philosophy of Democracy.   Rehabilitation Counselling was legislated into being after World War I because disabled veterans were not reintegrating into society.  Their plight was a violation of the social contract and thus shamed society into action.  Providing care and support for veterans was an obligation placed upon society by its values as a democracy.  </a:t>
            </a:r>
          </a:p>
          <a:p>
            <a:r>
              <a:rPr lang="en-AU" baseline="0" dirty="0" smtClean="0"/>
              <a:t>     Democracy is operationally defined by values that describe the relationship between peoples. Equality (or justice), Liberty, and Fraternity are demonstrable “values in action” in society.  John Dewey (educational philosopher) pointed out that big “D” democracy is a relative abstraction that is only supported in as much as local communities, made of local people, are engaged in real acts that exercise these values in real community development (small “d” democracy).  </a:t>
            </a:r>
          </a:p>
          <a:p>
            <a:r>
              <a:rPr lang="en-AU" baseline="0" dirty="0" smtClean="0"/>
              <a:t>     When people are denied access to the democracy in their daily lives, justice, liberty, and fraternity are denied them.  The individuals suffer of course, but so does the community in which they live, and so does the society that holds itself to the metric of Democracy. Thus rehabilitation counselling serves in the gap between the ideal democracy and its less-than-perfect implementation by working locally to improve the lives of people with disabilities AND to the improve the communities in which they live.</a:t>
            </a:r>
          </a:p>
          <a:p>
            <a:r>
              <a:rPr lang="en-AU" baseline="0" dirty="0" smtClean="0"/>
              <a:t>     We aspire to build a community so engaged in its values and universally accessible that our services are no longer necessary (as they are presently understood).</a:t>
            </a:r>
          </a:p>
          <a:p>
            <a:endParaRPr lang="en-AU" baseline="0" dirty="0" smtClean="0"/>
          </a:p>
          <a:p>
            <a:r>
              <a:rPr lang="en-AU" b="1" baseline="0" dirty="0" smtClean="0"/>
              <a:t>Advocates</a:t>
            </a:r>
            <a:r>
              <a:rPr lang="en-AU" baseline="0" dirty="0" smtClean="0"/>
              <a:t>: What gets missed in the medical model is the revolutionary history of the social movement (that included the growth and development of rehabilitation counselling) that kept sharpening its vision of how to include marginalised people, and broadening its scope.  People with disabilities created their own civil rights movement, and as they came together, they began to form a collective identity, and through collective power they put that identity out into society and created a new discipline (disability studies).  Our collaborative services have to work within this social justice context…and become redefined within it.  “Never about us without us” and “professionals on tap, not on top”  are not empty catch phrases; they point to our roles as citizen professionals and advocates in the Disability community.</a:t>
            </a:r>
          </a:p>
          <a:p>
            <a:endParaRPr lang="en-AU" baseline="0" dirty="0" smtClean="0"/>
          </a:p>
          <a:p>
            <a:r>
              <a:rPr lang="en-AU" b="1" baseline="0" dirty="0" smtClean="0"/>
              <a:t>Science of Advocacy</a:t>
            </a:r>
            <a:r>
              <a:rPr lang="en-AU" baseline="0" dirty="0" smtClean="0"/>
              <a:t>: The social model advances on a social science.  Humans are social creatures, remove them from community, and you remove their humanity, remove them from humanity and all manner of hell can be visited upon them.  Kurt Lewin created social psychology as a response to the holocaust of World War II (note: the strategy of extermination that was the holocaust was first practiced and refined on people with disabilities living in German institutions).  Lewin’s pioneer work led the way to understanding the interconnectedness of human beings and their social milieu; how disenfranchised groups can resist oppression; how communities form; and how social change can be directed through participatory action research.</a:t>
            </a:r>
          </a:p>
          <a:p>
            <a:r>
              <a:rPr lang="en-AU" baseline="0" dirty="0" smtClean="0"/>
              <a:t>     </a:t>
            </a:r>
            <a:r>
              <a:rPr lang="en-AU" baseline="0" dirty="0" err="1" smtClean="0"/>
              <a:t>Lewin’s</a:t>
            </a:r>
            <a:r>
              <a:rPr lang="en-AU" baseline="0" dirty="0" smtClean="0"/>
              <a:t> early work was the foundation for rehabilitation psychology, which looked specifically at the phenomenon of disability and based its science of change on 20 value-laden principles set down by Beatrice Wright in the 1970’s. It is here that we see disability as a complex social phenomenon linking biological, psychological, and sociological dynamics in complex systems of family, </a:t>
            </a:r>
            <a:r>
              <a:rPr lang="en-AU" baseline="0" dirty="0" err="1" smtClean="0"/>
              <a:t>neighborhood</a:t>
            </a:r>
            <a:r>
              <a:rPr lang="en-AU" baseline="0" dirty="0" smtClean="0"/>
              <a:t>, state, and nation.</a:t>
            </a:r>
            <a:endParaRPr lang="en-AU" dirty="0"/>
          </a:p>
        </p:txBody>
      </p:sp>
      <p:sp>
        <p:nvSpPr>
          <p:cNvPr id="4" name="Slide Number Placeholder 3"/>
          <p:cNvSpPr>
            <a:spLocks noGrp="1"/>
          </p:cNvSpPr>
          <p:nvPr>
            <p:ph type="sldNum" sz="quarter" idx="10"/>
          </p:nvPr>
        </p:nvSpPr>
        <p:spPr/>
        <p:txBody>
          <a:bodyPr/>
          <a:lstStyle/>
          <a:p>
            <a:fld id="{70EEB80C-3D5D-4036-876C-B3AB82BF204A}" type="slidenum">
              <a:rPr lang="en-AU" smtClean="0"/>
              <a:pPr/>
              <a:t>4</a:t>
            </a:fld>
            <a:endParaRPr lang="en-AU" dirty="0"/>
          </a:p>
        </p:txBody>
      </p:sp>
    </p:spTree>
    <p:extLst>
      <p:ext uri="{BB962C8B-B14F-4D97-AF65-F5344CB8AC3E}">
        <p14:creationId xmlns:p14="http://schemas.microsoft.com/office/powerpoint/2010/main" xmlns="" val="2631763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ctr"/>
            <a:r>
              <a:rPr lang="en-AU" b="1" dirty="0" smtClean="0"/>
              <a:t>From</a:t>
            </a:r>
            <a:r>
              <a:rPr lang="en-AU" b="1" baseline="0" dirty="0" smtClean="0"/>
              <a:t> Democracy to Community</a:t>
            </a:r>
            <a:endParaRPr lang="en-AU" b="1" dirty="0" smtClean="0"/>
          </a:p>
          <a:p>
            <a:r>
              <a:rPr lang="en-AU" dirty="0" smtClean="0"/>
              <a:t>Liberty, Equality,</a:t>
            </a:r>
            <a:r>
              <a:rPr lang="en-AU" baseline="0" dirty="0" smtClean="0"/>
              <a:t> and Fraternity are broad philosophical values.  They are not tooled for practical use in describing the experience of community inclusion at the social level.  They do translate to three “senses” of community that are </a:t>
            </a:r>
            <a:r>
              <a:rPr lang="en-AU" baseline="0" dirty="0" err="1" smtClean="0"/>
              <a:t>qualititative</a:t>
            </a:r>
            <a:r>
              <a:rPr lang="en-AU" baseline="0" dirty="0" smtClean="0"/>
              <a:t> dimension of the experience of participating in community.  The Sense of Community Theory (McMillan &amp; </a:t>
            </a:r>
            <a:r>
              <a:rPr lang="en-AU" baseline="0" dirty="0" err="1" smtClean="0"/>
              <a:t>Chavis</a:t>
            </a:r>
            <a:r>
              <a:rPr lang="en-AU" baseline="0" dirty="0" smtClean="0"/>
              <a:t>, 1986) linked the values of democracy to three transactional community processes, which in turn provide the contexts for understanding how inclusion (and exclusion) are experienced at the personal level. </a:t>
            </a:r>
          </a:p>
          <a:p>
            <a:endParaRPr lang="en-AU" baseline="0" dirty="0" smtClean="0"/>
          </a:p>
          <a:p>
            <a:r>
              <a:rPr lang="en-AU" b="1" baseline="0" dirty="0" smtClean="0"/>
              <a:t>Membership becomes Identity</a:t>
            </a:r>
            <a:r>
              <a:rPr lang="en-AU" baseline="0" dirty="0" smtClean="0"/>
              <a:t>:  Membership delineates the boundary between in- and out-groups, between us and them.  Membership becomes identity, our sense of self, and thus has great value.  To be denied membership, to be rejected through shame or humiliation, is </a:t>
            </a:r>
            <a:r>
              <a:rPr lang="en-AU" i="1" baseline="0" dirty="0" smtClean="0"/>
              <a:t>stigmatisation and alienation</a:t>
            </a:r>
            <a:r>
              <a:rPr lang="en-AU" baseline="0" dirty="0" smtClean="0"/>
              <a:t>.</a:t>
            </a:r>
          </a:p>
          <a:p>
            <a:endParaRPr lang="en-AU" baseline="0" dirty="0" smtClean="0"/>
          </a:p>
          <a:p>
            <a:r>
              <a:rPr lang="en-AU" b="1" baseline="0" dirty="0" smtClean="0"/>
              <a:t>Influence becomes Power</a:t>
            </a:r>
            <a:r>
              <a:rPr lang="en-AU" baseline="0" dirty="0" smtClean="0"/>
              <a:t>: Communities manage complexity and diversity through the parsing of authority and responsibility, always pairing the two, balancing the distribution of power, and sustaining a consensus on the rules - rewards of compliance and the consequences of violation.  To be denied one’s rights and responsibilities within a community is </a:t>
            </a:r>
            <a:r>
              <a:rPr lang="en-AU" i="1" baseline="0" dirty="0" smtClean="0"/>
              <a:t>oppression and disenfranchisement</a:t>
            </a:r>
            <a:r>
              <a:rPr lang="en-AU" baseline="0" dirty="0" smtClean="0"/>
              <a:t>.</a:t>
            </a:r>
            <a:endParaRPr lang="en-AU" dirty="0" smtClean="0"/>
          </a:p>
          <a:p>
            <a:endParaRPr lang="en-AU" dirty="0" smtClean="0"/>
          </a:p>
          <a:p>
            <a:r>
              <a:rPr lang="en-AU" b="1" dirty="0" smtClean="0"/>
              <a:t>Trade</a:t>
            </a:r>
            <a:r>
              <a:rPr lang="en-AU" b="1" baseline="0" dirty="0" smtClean="0"/>
              <a:t> becomes Capital</a:t>
            </a:r>
            <a:r>
              <a:rPr lang="en-AU" baseline="0" dirty="0" smtClean="0"/>
              <a:t>:  The engine of community is the profit of collaboration and trade.  Diversity within community is valued as people trade in information, time, emotions, money, and things.  In trade, the members are drawn together, interdependent and valued. To be denied access to the marketplace as both consumer and vendor is </a:t>
            </a:r>
            <a:r>
              <a:rPr lang="en-AU" i="1" baseline="0" dirty="0" smtClean="0"/>
              <a:t>exploitation and impoverishment</a:t>
            </a:r>
            <a:r>
              <a:rPr lang="en-AU" baseline="0" dirty="0" smtClean="0"/>
              <a:t>.</a:t>
            </a:r>
          </a:p>
          <a:p>
            <a:r>
              <a:rPr lang="en-AU" baseline="0" dirty="0" smtClean="0"/>
              <a:t>    </a:t>
            </a:r>
            <a:endParaRPr lang="en-AU" dirty="0" smtClean="0"/>
          </a:p>
          <a:p>
            <a:r>
              <a:rPr lang="en-AU" dirty="0" smtClean="0"/>
              <a:t>The three processes are at work in any act of community,</a:t>
            </a:r>
            <a:r>
              <a:rPr lang="en-AU" baseline="0" dirty="0" smtClean="0"/>
              <a:t> it is possible to describe the essential qualities of the transaction in terms of these processes, to evaluate the experience of community inclusion or exclusion in terms of these processes, and to imagine interventions that would encourage more inclusive transactions in the future.</a:t>
            </a:r>
          </a:p>
          <a:p>
            <a:endParaRPr lang="en-AU" baseline="0" dirty="0" smtClean="0"/>
          </a:p>
          <a:p>
            <a:r>
              <a:rPr lang="en-AU" baseline="0" dirty="0" smtClean="0"/>
              <a:t>Each process will be expanded upon in turn…</a:t>
            </a:r>
          </a:p>
          <a:p>
            <a:endParaRPr lang="en-AU" baseline="0" dirty="0" smtClean="0"/>
          </a:p>
          <a:p>
            <a:endParaRPr lang="en-AU" dirty="0" smtClean="0"/>
          </a:p>
          <a:p>
            <a:r>
              <a:rPr lang="en-AU" dirty="0" smtClean="0"/>
              <a:t>McMillan, D. W.</a:t>
            </a:r>
            <a:r>
              <a:rPr lang="en-AU" baseline="0" dirty="0" smtClean="0"/>
              <a:t>, &amp; </a:t>
            </a:r>
            <a:r>
              <a:rPr lang="en-AU" baseline="0" dirty="0" err="1" smtClean="0"/>
              <a:t>Chavis</a:t>
            </a:r>
            <a:r>
              <a:rPr lang="en-AU" baseline="0" dirty="0" smtClean="0"/>
              <a:t>, D. M. (1986). Sense of community: A definition and theory. </a:t>
            </a:r>
            <a:r>
              <a:rPr lang="en-AU" i="1" baseline="0" dirty="0" smtClean="0"/>
              <a:t>Journal of Community Psychology</a:t>
            </a:r>
            <a:r>
              <a:rPr lang="en-AU" baseline="0" dirty="0" smtClean="0"/>
              <a:t>, </a:t>
            </a:r>
            <a:r>
              <a:rPr lang="en-AU" i="1" baseline="0" dirty="0" smtClean="0"/>
              <a:t>14</a:t>
            </a:r>
            <a:r>
              <a:rPr lang="en-AU" baseline="0" dirty="0" smtClean="0"/>
              <a:t>(1), 6-23.</a:t>
            </a:r>
            <a:endParaRPr lang="en-AU" dirty="0"/>
          </a:p>
        </p:txBody>
      </p:sp>
      <p:sp>
        <p:nvSpPr>
          <p:cNvPr id="4" name="Slide Number Placeholder 3"/>
          <p:cNvSpPr>
            <a:spLocks noGrp="1"/>
          </p:cNvSpPr>
          <p:nvPr>
            <p:ph type="sldNum" sz="quarter" idx="10"/>
          </p:nvPr>
        </p:nvSpPr>
        <p:spPr/>
        <p:txBody>
          <a:bodyPr/>
          <a:lstStyle/>
          <a:p>
            <a:fld id="{70EEB80C-3D5D-4036-876C-B3AB82BF204A}" type="slidenum">
              <a:rPr lang="en-AU" smtClean="0"/>
              <a:pPr/>
              <a:t>5</a:t>
            </a:fld>
            <a:endParaRPr lang="en-AU" dirty="0"/>
          </a:p>
        </p:txBody>
      </p:sp>
    </p:spTree>
    <p:extLst>
      <p:ext uri="{BB962C8B-B14F-4D97-AF65-F5344CB8AC3E}">
        <p14:creationId xmlns:p14="http://schemas.microsoft.com/office/powerpoint/2010/main" xmlns="" val="2027864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AU" b="1" dirty="0" smtClean="0"/>
              <a:t>Identity &amp; Self Concept</a:t>
            </a:r>
          </a:p>
          <a:p>
            <a:r>
              <a:rPr lang="en-AU" dirty="0" smtClean="0"/>
              <a:t>Inclusion</a:t>
            </a:r>
            <a:r>
              <a:rPr lang="en-AU" baseline="0" dirty="0" smtClean="0"/>
              <a:t> in communities creates the context in which we establish our sense of self; that is to say, a healthy sense of self is dependent upon community.  Self-concept is overwhelming social.  It constantly develops out of our experiences with other human beings.</a:t>
            </a:r>
          </a:p>
          <a:p>
            <a:endParaRPr lang="en-AU" baseline="0" dirty="0" smtClean="0"/>
          </a:p>
          <a:p>
            <a:r>
              <a:rPr lang="en-AU" b="1" baseline="0" dirty="0" smtClean="0"/>
              <a:t>Personal Identity</a:t>
            </a:r>
            <a:r>
              <a:rPr lang="en-AU" baseline="0" dirty="0" smtClean="0"/>
              <a:t>:  Self is a constellation of identities that shift and change over time.  Identities are based on roles (child, student, mother, friend, employee) that imply relationships with others, vary in their centrality in our lives, and are found across a variety of “community settings” (school, work, home, etc.).  Disability can impact access and participation in these roles, and in doing so impact ones self concept.  “I am a student” is a declaration of a role that gives one standing in the community.  If this is a very central role for the student with a disability, self concept is heavily invested in being successful.  But the student role is only one of many possible, and understanding what it means to the student is to understand in within the constellation of other roles.</a:t>
            </a:r>
          </a:p>
          <a:p>
            <a:endParaRPr lang="en-AU" baseline="0" dirty="0" smtClean="0"/>
          </a:p>
          <a:p>
            <a:r>
              <a:rPr lang="en-AU" b="1" baseline="0" dirty="0" smtClean="0"/>
              <a:t>Social Identity</a:t>
            </a:r>
            <a:r>
              <a:rPr lang="en-AU" baseline="0" dirty="0" smtClean="0"/>
              <a:t>:  Where personal identity establishes what is meant by “I am”, social identity establishes what is meant by “We are”.  Membership brings identity to the space between members and meaning to the bond they share.  Again, people belong to a constellation of groups (family, ethnicity, trade), some deeply engrained into our sense of self, and others less so.  And again we understand the student within the constellation of these allegiances.  If my identity as a member of the disability community is strong, I will seek a community of students who also have disabilities, and I will draw meaning from our shared academic experience.</a:t>
            </a:r>
          </a:p>
          <a:p>
            <a:endParaRPr lang="en-AU" baseline="0" dirty="0" smtClean="0"/>
          </a:p>
          <a:p>
            <a:r>
              <a:rPr lang="en-AU" b="1" baseline="0" dirty="0" smtClean="0"/>
              <a:t>Collective Identity</a:t>
            </a:r>
            <a:r>
              <a:rPr lang="en-AU" baseline="0" dirty="0" smtClean="0"/>
              <a:t>:  Where social identity is the face we show our kin, collective identity is the face we show the world.  Coordinated effort among community members with different skills but a common cause results in accomplishments that change the world.  The independent living movement began on the University of California – Berkley campus when Ed Roberts and the “Rolling Quads” became a recognized and influential band of activist...and established the </a:t>
            </a:r>
            <a:r>
              <a:rPr lang="en-US" dirty="0" smtClean="0"/>
              <a:t>Physically Disabled Student's Program.</a:t>
            </a:r>
          </a:p>
          <a:p>
            <a:endParaRPr lang="en-US" dirty="0" smtClean="0"/>
          </a:p>
          <a:p>
            <a:r>
              <a:rPr lang="en-US" dirty="0" smtClean="0"/>
              <a:t>None of these aspects of identity</a:t>
            </a:r>
            <a:r>
              <a:rPr lang="en-US" baseline="0" dirty="0" smtClean="0"/>
              <a:t> are available without other people.  A Healthy Self-concept is nurtured when the sense of community is strong.</a:t>
            </a:r>
            <a:endParaRPr lang="en-AU" dirty="0"/>
          </a:p>
        </p:txBody>
      </p:sp>
      <p:sp>
        <p:nvSpPr>
          <p:cNvPr id="4" name="Slide Number Placeholder 3"/>
          <p:cNvSpPr>
            <a:spLocks noGrp="1"/>
          </p:cNvSpPr>
          <p:nvPr>
            <p:ph type="sldNum" sz="quarter" idx="10"/>
          </p:nvPr>
        </p:nvSpPr>
        <p:spPr/>
        <p:txBody>
          <a:bodyPr/>
          <a:lstStyle/>
          <a:p>
            <a:fld id="{70EEB80C-3D5D-4036-876C-B3AB82BF204A}" type="slidenum">
              <a:rPr lang="en-AU" smtClean="0"/>
              <a:pPr/>
              <a:t>6</a:t>
            </a:fld>
            <a:endParaRPr lang="en-AU" dirty="0"/>
          </a:p>
        </p:txBody>
      </p:sp>
    </p:spTree>
    <p:extLst>
      <p:ext uri="{BB962C8B-B14F-4D97-AF65-F5344CB8AC3E}">
        <p14:creationId xmlns:p14="http://schemas.microsoft.com/office/powerpoint/2010/main" xmlns="" val="3880455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AU" b="1" dirty="0" smtClean="0"/>
              <a:t>Identity</a:t>
            </a:r>
            <a:r>
              <a:rPr lang="en-AU" b="1" baseline="0" dirty="0" smtClean="0"/>
              <a:t>, Experience, &amp; Growth</a:t>
            </a:r>
          </a:p>
          <a:p>
            <a:endParaRPr lang="en-AU" dirty="0" smtClean="0"/>
          </a:p>
          <a:p>
            <a:r>
              <a:rPr lang="en-AU" dirty="0" smtClean="0"/>
              <a:t>Within our communities,</a:t>
            </a:r>
            <a:r>
              <a:rPr lang="en-AU" baseline="0" dirty="0" smtClean="0"/>
              <a:t> in the execution of our roles, we deal with individual and shared challenges.  Through these challenges our identities are forged.  </a:t>
            </a:r>
          </a:p>
          <a:p>
            <a:endParaRPr lang="en-AU" baseline="0" dirty="0" smtClean="0"/>
          </a:p>
          <a:p>
            <a:r>
              <a:rPr lang="en-AU" b="1" baseline="0" dirty="0" smtClean="0"/>
              <a:t>Meaning Making</a:t>
            </a:r>
            <a:r>
              <a:rPr lang="en-AU" baseline="0" dirty="0" smtClean="0"/>
              <a:t>:  The events of the day become routines that shape our lives and reinforce the roles that we play.  Important routines, charged with meaning, become rituals that strengthen the bonds between people.  Religious rituals remind us of our faith (social identity), small personal rituals remind us of our love for one another.  Routines and rituals help individuals maintain a sense of continuity in challenge and change.</a:t>
            </a:r>
          </a:p>
          <a:p>
            <a:r>
              <a:rPr lang="en-AU" baseline="0" dirty="0" smtClean="0"/>
              <a:t>     We recall the days events with stories, and important stories become family myths.  Stories told and retold, capture the meaning behind the struggles, makes sense of our sense of self within the community.  Struggles are met, battles are lost, babies are born, parents die...and the cycle is repeated in every community and yet the community remains... giving a sense of constancy in constant change</a:t>
            </a:r>
          </a:p>
          <a:p>
            <a:endParaRPr lang="en-AU" baseline="0" dirty="0" smtClean="0"/>
          </a:p>
          <a:p>
            <a:r>
              <a:rPr lang="en-AU" b="1" baseline="0" dirty="0" smtClean="0"/>
              <a:t>Stress &amp; Coping</a:t>
            </a:r>
            <a:r>
              <a:rPr lang="en-AU" baseline="0" dirty="0" smtClean="0"/>
              <a:t>:  The events of our lives test our equilibrium and tax our resources.  Life is filled with stress and the response comes the roles we play and the resources we bring to bear.  We can look at coping from an individual psychology.  There is the direct resolution of challenge through problem solving...the cognitive ability to puzzle out a solution and the physical capacity to see it put to action.  There is affective coping in reframing loss and other affirmations.  There is also the social equivalent of both of these, where support groups share their skill effort and coping strategies to resolve the challenge.  The act of simply being there for someone else is in itself a support.  Indeed, belonging is often enough to give one the confidence to succeed.</a:t>
            </a:r>
          </a:p>
          <a:p>
            <a:endParaRPr lang="en-AU" baseline="0" dirty="0" smtClean="0"/>
          </a:p>
          <a:p>
            <a:r>
              <a:rPr lang="en-AU" b="1" baseline="0" dirty="0" smtClean="0"/>
              <a:t>Resilience</a:t>
            </a:r>
            <a:r>
              <a:rPr lang="en-AU" baseline="0" dirty="0" smtClean="0"/>
              <a:t>:  Succeed or fail, all experience has the opportunity to teach.  We learn what works, and we learn that even if we are knocked down, we can get back up and the world goes on.  Resilience is the learned ability to “bounce forward” in the face of challenge, to develop an articulated and deftly used set of coping skills...and to acquire the resources, especially through one’s network of social connections, to minimize loss and leverage success.  Resilience also has a social dimension that follows the collective identity.  </a:t>
            </a:r>
          </a:p>
          <a:p>
            <a:r>
              <a:rPr lang="en-AU" baseline="0" dirty="0" smtClean="0"/>
              <a:t>     Families learn to be resilient, sports teams weather losing seasons and come out stronger for it.  Student have set backs.  Sometimes there is failure.  Doubt sets in.  Identity is questioned.  They turn inward for resolve, and outward to their communities for support.</a:t>
            </a:r>
          </a:p>
          <a:p>
            <a:endParaRPr lang="en-AU" dirty="0"/>
          </a:p>
        </p:txBody>
      </p:sp>
      <p:sp>
        <p:nvSpPr>
          <p:cNvPr id="4" name="Slide Number Placeholder 3"/>
          <p:cNvSpPr>
            <a:spLocks noGrp="1"/>
          </p:cNvSpPr>
          <p:nvPr>
            <p:ph type="sldNum" sz="quarter" idx="10"/>
          </p:nvPr>
        </p:nvSpPr>
        <p:spPr/>
        <p:txBody>
          <a:bodyPr/>
          <a:lstStyle/>
          <a:p>
            <a:fld id="{70EEB80C-3D5D-4036-876C-B3AB82BF204A}" type="slidenum">
              <a:rPr lang="en-AU" smtClean="0"/>
              <a:pPr/>
              <a:t>7</a:t>
            </a:fld>
            <a:endParaRPr lang="en-AU" dirty="0"/>
          </a:p>
        </p:txBody>
      </p:sp>
    </p:spTree>
    <p:extLst>
      <p:ext uri="{BB962C8B-B14F-4D97-AF65-F5344CB8AC3E}">
        <p14:creationId xmlns:p14="http://schemas.microsoft.com/office/powerpoint/2010/main" xmlns="" val="3880455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ctr"/>
            <a:r>
              <a:rPr lang="en-US" b="1" dirty="0" smtClean="0"/>
              <a:t>The Second Moment of</a:t>
            </a:r>
            <a:r>
              <a:rPr lang="en-US" b="1" baseline="0" dirty="0" smtClean="0"/>
              <a:t> Community: Power</a:t>
            </a:r>
          </a:p>
          <a:p>
            <a:endParaRPr lang="en-US" baseline="0" dirty="0" smtClean="0"/>
          </a:p>
          <a:p>
            <a:r>
              <a:rPr lang="en-US" baseline="0" dirty="0" smtClean="0"/>
              <a:t>Power flows through all social groups and is rightfully organized to bring order to dynamic complexity, and fair treatment to all players.  </a:t>
            </a:r>
          </a:p>
          <a:p>
            <a:endParaRPr lang="en-US" baseline="0" dirty="0" smtClean="0"/>
          </a:p>
          <a:p>
            <a:r>
              <a:rPr lang="en-US" b="1" baseline="0" dirty="0" smtClean="0"/>
              <a:t>Fairness in Power</a:t>
            </a:r>
            <a:r>
              <a:rPr lang="en-US" baseline="0" dirty="0" smtClean="0"/>
              <a:t>:  Well balanced power matches authority to responsibility, is distributed across stakeholders, is responsive to its charges, and always just in its exercise.  But the world is not fair and power is rarely well exercised without conflict.</a:t>
            </a:r>
          </a:p>
          <a:p>
            <a:endParaRPr lang="en-US" baseline="0" dirty="0" smtClean="0"/>
          </a:p>
          <a:p>
            <a:r>
              <a:rPr lang="en-US" b="1" baseline="0" dirty="0" smtClean="0"/>
              <a:t>Oppression</a:t>
            </a:r>
            <a:r>
              <a:rPr lang="en-US" baseline="0" dirty="0" smtClean="0"/>
              <a:t>:  systematic abuse of power.  It moves through all political systems, defines much of our shameful history, continues to assert itself in the present, and seeks out minority groups as its preferred targets.  It is built into our systems and is reflected in our inaccessible architecture, our cultural attitudes towards disability, our dismissive language, punitive and abasing policies, underfunded and devalued services, and outright bigotry.  The student disability experience in university can be a daily stream of micro-aggressions and overt outrages that reminds them that they are not respected, that their needs are not given serious consideration, and they are not heard or heeded in anything of consequence.</a:t>
            </a:r>
          </a:p>
          <a:p>
            <a:endParaRPr lang="en-US" baseline="0" dirty="0" smtClean="0"/>
          </a:p>
          <a:p>
            <a:r>
              <a:rPr lang="en-US" b="1" baseline="0" dirty="0" smtClean="0"/>
              <a:t>Resistance:</a:t>
            </a:r>
            <a:r>
              <a:rPr lang="en-US" baseline="0" dirty="0" smtClean="0"/>
              <a:t>  Oppression, even in its most subtle form, forces the person to taken on an identity that the oppressors are comfortable with. There is no safe place for the student with a disability to be themselves, and so to stay engaged, even on the margins, they must be something other than themselves.  Resistance says NO.  It is the push back.  There is still no safe place for the individual to stand, but they will stand as themselves. They may not be heard but they will speak.  Resistance becomes powerful when it is joined in a community of resistance, when the collective voice speaks and is heard.</a:t>
            </a:r>
          </a:p>
          <a:p>
            <a:endParaRPr lang="en-US" baseline="0" dirty="0" smtClean="0"/>
          </a:p>
        </p:txBody>
      </p:sp>
      <p:sp>
        <p:nvSpPr>
          <p:cNvPr id="4" name="Slide Number Placeholder 3"/>
          <p:cNvSpPr>
            <a:spLocks noGrp="1"/>
          </p:cNvSpPr>
          <p:nvPr>
            <p:ph type="sldNum" sz="quarter" idx="10"/>
          </p:nvPr>
        </p:nvSpPr>
        <p:spPr/>
        <p:txBody>
          <a:bodyPr/>
          <a:lstStyle/>
          <a:p>
            <a:fld id="{70EEB80C-3D5D-4036-876C-B3AB82BF204A}" type="slidenum">
              <a:rPr lang="en-AU" smtClean="0"/>
              <a:pPr/>
              <a:t>8</a:t>
            </a:fld>
            <a:endParaRPr lang="en-A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ctr"/>
            <a:r>
              <a:rPr lang="en-US" b="1" dirty="0" smtClean="0"/>
              <a:t>Disability &amp; Empowerment</a:t>
            </a:r>
          </a:p>
          <a:p>
            <a:endParaRPr lang="en-US" dirty="0" smtClean="0"/>
          </a:p>
          <a:p>
            <a:r>
              <a:rPr lang="en-US" dirty="0" smtClean="0"/>
              <a:t>There are two</a:t>
            </a:r>
            <a:r>
              <a:rPr lang="en-US" baseline="0" dirty="0" smtClean="0"/>
              <a:t> approaches to Social Justice.  One can resist oppression and fight the system, and one offer a better solution and build community around positive change.  Both are exponentially more effective when channeled through community and charged with resources.</a:t>
            </a:r>
          </a:p>
          <a:p>
            <a:endParaRPr lang="en-US" baseline="0" dirty="0" smtClean="0"/>
          </a:p>
          <a:p>
            <a:r>
              <a:rPr lang="en-US" b="1" dirty="0" smtClean="0"/>
              <a:t>Psychological empowerment</a:t>
            </a:r>
            <a:r>
              <a:rPr lang="en-US" dirty="0" smtClean="0"/>
              <a:t>:</a:t>
            </a:r>
            <a:r>
              <a:rPr lang="en-US" baseline="0" dirty="0" smtClean="0"/>
              <a:t> There are psychosocial preconditions to empowerment.  The affective dimension provides motivation and meaning.  Confidence, self-efficacy, self-worth, hope, and optimism are precursors to goals and action.  The cognitive dimension provides capacity and intention; the ability of the person to assay the gap between need and goal, and to </a:t>
            </a:r>
            <a:r>
              <a:rPr lang="en-US" baseline="0" dirty="0" err="1" smtClean="0"/>
              <a:t>conceptualise</a:t>
            </a:r>
            <a:r>
              <a:rPr lang="en-US" baseline="0" dirty="0" smtClean="0"/>
              <a:t> a plan to achieve desired ends.  Behavioral dimension provides the physical response and participation; the physical manifestation of affect and cognition in a social environment.  It is the presence of a social environment that creates the last, relational dimension.  Psychological empowerment is ultimately facilitated by social connections and processes that link the personal to the group.  Without it, one can only be as empowered as the unassailable social world will allow.</a:t>
            </a:r>
          </a:p>
          <a:p>
            <a:endParaRPr lang="en-US" baseline="0" dirty="0" smtClean="0"/>
          </a:p>
          <a:p>
            <a:r>
              <a:rPr lang="en-US" b="1" baseline="0" dirty="0" smtClean="0"/>
              <a:t>Social Empowerment</a:t>
            </a:r>
            <a:r>
              <a:rPr lang="en-US" baseline="0" dirty="0" smtClean="0"/>
              <a:t>:  Empowered groups consist of members, empowered in their roles.  They share affective strength, knowledge and skill, and provide mutual care and support.  Members seek resources and social connections abroad to enrich the membership as a whole and each individual member in turn.</a:t>
            </a:r>
          </a:p>
          <a:p>
            <a:endParaRPr lang="en-US" baseline="0" dirty="0" smtClean="0"/>
          </a:p>
          <a:p>
            <a:r>
              <a:rPr lang="en-US" b="1" baseline="0" dirty="0" smtClean="0"/>
              <a:t>Collective Empowerment</a:t>
            </a:r>
            <a:r>
              <a:rPr lang="en-US" baseline="0" dirty="0" smtClean="0"/>
              <a:t>: Movements and advocacy groups that form coalitions of families and friends to create societal change at macro system levels, from local self-advocacy initiatives to policy debates in municipal, state, and national forums.</a:t>
            </a:r>
            <a:endParaRPr lang="en-US" dirty="0"/>
          </a:p>
        </p:txBody>
      </p:sp>
      <p:sp>
        <p:nvSpPr>
          <p:cNvPr id="4" name="Slide Number Placeholder 3"/>
          <p:cNvSpPr>
            <a:spLocks noGrp="1"/>
          </p:cNvSpPr>
          <p:nvPr>
            <p:ph type="sldNum" sz="quarter" idx="10"/>
          </p:nvPr>
        </p:nvSpPr>
        <p:spPr/>
        <p:txBody>
          <a:bodyPr/>
          <a:lstStyle/>
          <a:p>
            <a:fld id="{70EEB80C-3D5D-4036-876C-B3AB82BF204A}" type="slidenum">
              <a:rPr lang="en-AU" smtClean="0"/>
              <a:pPr/>
              <a:t>9</a:t>
            </a:fld>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 Title Slide">
    <p:spTree>
      <p:nvGrpSpPr>
        <p:cNvPr id="1" name=""/>
        <p:cNvGrpSpPr/>
        <p:nvPr/>
      </p:nvGrpSpPr>
      <p:grpSpPr>
        <a:xfrm>
          <a:off x="0" y="0"/>
          <a:ext cx="0" cy="0"/>
          <a:chOff x="0" y="0"/>
          <a:chExt cx="0" cy="0"/>
        </a:xfrm>
      </p:grpSpPr>
      <p:sp>
        <p:nvSpPr>
          <p:cNvPr id="27" name="Rectangle 26"/>
          <p:cNvSpPr/>
          <p:nvPr userDrawn="1"/>
        </p:nvSpPr>
        <p:spPr bwMode="white">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p:cNvSpPr/>
          <p:nvPr userDrawn="1"/>
        </p:nvSpPr>
        <p:spPr bwMode="invGray">
          <a:xfrm>
            <a:off x="1071538" y="0"/>
            <a:ext cx="8072462" cy="57864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 name="Rectangle 21"/>
          <p:cNvSpPr/>
          <p:nvPr userDrawn="1"/>
        </p:nvSpPr>
        <p:spPr bwMode="ltGray">
          <a:xfrm>
            <a:off x="1071536" y="4200304"/>
            <a:ext cx="2304000" cy="23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ctrTitle" hasCustomPrompt="1"/>
          </p:nvPr>
        </p:nvSpPr>
        <p:spPr>
          <a:xfrm>
            <a:off x="1331912" y="285729"/>
            <a:ext cx="7704138" cy="1000132"/>
          </a:xfrm>
        </p:spPr>
        <p:txBody>
          <a:bodyPr>
            <a:normAutofit/>
          </a:bodyPr>
          <a:lstStyle>
            <a:lvl1pPr marL="0" marR="0" indent="0" algn="l" defTabSz="914400" rtl="0" eaLnBrk="1" fontAlgn="auto" latinLnBrk="0" hangingPunct="1">
              <a:lnSpc>
                <a:spcPts val="3100"/>
              </a:lnSpc>
              <a:spcBef>
                <a:spcPct val="0"/>
              </a:spcBef>
              <a:spcAft>
                <a:spcPts val="0"/>
              </a:spcAft>
              <a:buClrTx/>
              <a:buSzTx/>
              <a:buFontTx/>
              <a:buNone/>
              <a:tabLst/>
              <a:defRPr sz="3600" b="0" baseline="0">
                <a:solidFill>
                  <a:schemeClr val="bg1"/>
                </a:solidFill>
              </a:defRPr>
            </a:lvl1pPr>
          </a:lstStyle>
          <a:p>
            <a:r>
              <a:rPr lang="en-AU" dirty="0" smtClean="0"/>
              <a:t>PRESENTATION TITLE HERE</a:t>
            </a:r>
            <a:endParaRPr lang="en-AU" dirty="0"/>
          </a:p>
        </p:txBody>
      </p:sp>
      <p:sp>
        <p:nvSpPr>
          <p:cNvPr id="3" name="Subtitle 2"/>
          <p:cNvSpPr>
            <a:spLocks noGrp="1"/>
          </p:cNvSpPr>
          <p:nvPr>
            <p:ph type="subTitle" idx="1" hasCustomPrompt="1"/>
          </p:nvPr>
        </p:nvSpPr>
        <p:spPr>
          <a:xfrm>
            <a:off x="1331912" y="1285860"/>
            <a:ext cx="7704137" cy="500066"/>
          </a:xfrm>
        </p:spPr>
        <p:txBody>
          <a:bodyPr vert="horz" lIns="91440" tIns="45720" rIns="91440" bIns="45720" rtlCol="0" anchor="ctr">
            <a:normAutofit/>
          </a:bodyPr>
          <a:lstStyle>
            <a:lvl1pPr marL="0" indent="0" algn="l" defTabSz="914400" rtl="0" eaLnBrk="1" latinLnBrk="0" hangingPunct="1">
              <a:spcBef>
                <a:spcPct val="0"/>
              </a:spcBef>
              <a:buNone/>
              <a:defRPr lang="en-AU" sz="2000" b="0" kern="1200" baseline="0" dirty="0" smtClean="0">
                <a:solidFill>
                  <a:schemeClr val="bg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 Heading | Use Line Dividers To Separate Headings (Shift \)</a:t>
            </a:r>
            <a:endParaRPr lang="en-AU" dirty="0"/>
          </a:p>
        </p:txBody>
      </p:sp>
      <p:sp>
        <p:nvSpPr>
          <p:cNvPr id="11" name="Content Placeholder 25"/>
          <p:cNvSpPr>
            <a:spLocks noGrp="1"/>
          </p:cNvSpPr>
          <p:nvPr>
            <p:ph sz="quarter" idx="11" hasCustomPrompt="1"/>
          </p:nvPr>
        </p:nvSpPr>
        <p:spPr>
          <a:xfrm>
            <a:off x="3428992" y="5286388"/>
            <a:ext cx="5572133" cy="285752"/>
          </a:xfrm>
        </p:spPr>
        <p:txBody>
          <a:bodyPr lIns="0" tIns="0" rIns="0" bIns="0" anchor="t" anchorCtr="0">
            <a:noAutofit/>
          </a:bodyPr>
          <a:lstStyle>
            <a:lvl1pPr marL="174625" marR="0" indent="-174625" algn="r" defTabSz="914400" rtl="0" eaLnBrk="1" fontAlgn="auto" latinLnBrk="0" hangingPunct="1">
              <a:lnSpc>
                <a:spcPct val="100000"/>
              </a:lnSpc>
              <a:spcBef>
                <a:spcPts val="500"/>
              </a:spcBef>
              <a:spcAft>
                <a:spcPts val="500"/>
              </a:spcAft>
              <a:buClr>
                <a:schemeClr val="accent1"/>
              </a:buClr>
              <a:buSzTx/>
              <a:buFont typeface="Arial" pitchFamily="34" charset="0"/>
              <a:buNone/>
              <a:tabLst/>
              <a:defRPr sz="1400" baseline="0">
                <a:solidFill>
                  <a:schemeClr val="bg1"/>
                </a:solidFill>
              </a:defRPr>
            </a:lvl1pPr>
            <a:lvl2pPr algn="r">
              <a:buNone/>
              <a:defRPr/>
            </a:lvl2pPr>
            <a:lvl3pPr algn="r">
              <a:buNone/>
              <a:defRPr/>
            </a:lvl3pPr>
            <a:lvl4pPr algn="r">
              <a:buNone/>
              <a:defRPr/>
            </a:lvl4pPr>
            <a:lvl5pPr algn="r">
              <a:buNone/>
              <a:defRPr/>
            </a:lvl5pPr>
          </a:lstStyle>
          <a:p>
            <a:pPr marL="174625" marR="0" lvl="0" indent="-174625" algn="r" defTabSz="914400" rtl="0" eaLnBrk="1" fontAlgn="auto" latinLnBrk="0" hangingPunct="1">
              <a:lnSpc>
                <a:spcPct val="100000"/>
              </a:lnSpc>
              <a:spcBef>
                <a:spcPts val="500"/>
              </a:spcBef>
              <a:spcAft>
                <a:spcPts val="500"/>
              </a:spcAft>
              <a:buClr>
                <a:schemeClr val="accent1"/>
              </a:buClr>
              <a:buSzTx/>
              <a:buFont typeface="Arial" pitchFamily="34" charset="0"/>
              <a:buNone/>
              <a:tabLst/>
              <a:defRPr/>
            </a:pPr>
            <a:r>
              <a:rPr lang="en-US" dirty="0" smtClean="0"/>
              <a:t>UNIT OR PROGRAM NAME </a:t>
            </a:r>
            <a:r>
              <a:rPr lang="en-AU" dirty="0" smtClean="0"/>
              <a:t>(Use Line Dividers)</a:t>
            </a:r>
            <a:endParaRPr lang="en-US" dirty="0" smtClean="0"/>
          </a:p>
        </p:txBody>
      </p:sp>
      <p:sp>
        <p:nvSpPr>
          <p:cNvPr id="12" name="Content Placeholder 25"/>
          <p:cNvSpPr>
            <a:spLocks noGrp="1"/>
          </p:cNvSpPr>
          <p:nvPr>
            <p:ph sz="quarter" idx="12" hasCustomPrompt="1"/>
          </p:nvPr>
        </p:nvSpPr>
        <p:spPr>
          <a:xfrm>
            <a:off x="3428992" y="5000636"/>
            <a:ext cx="5572133" cy="285752"/>
          </a:xfrm>
        </p:spPr>
        <p:txBody>
          <a:bodyPr lIns="0" tIns="0" rIns="0" bIns="0" anchor="b" anchorCtr="0">
            <a:noAutofit/>
          </a:bodyPr>
          <a:lstStyle>
            <a:lvl1pPr algn="r">
              <a:buNone/>
              <a:defRPr sz="1400" baseline="0">
                <a:solidFill>
                  <a:schemeClr val="bg1"/>
                </a:solidFill>
              </a:defRPr>
            </a:lvl1pPr>
            <a:lvl2pPr algn="r">
              <a:buNone/>
              <a:defRPr/>
            </a:lvl2pPr>
            <a:lvl3pPr algn="r">
              <a:buNone/>
              <a:defRPr/>
            </a:lvl3pPr>
            <a:lvl4pPr algn="r">
              <a:buNone/>
              <a:defRPr/>
            </a:lvl4pPr>
            <a:lvl5pPr algn="r">
              <a:buNone/>
              <a:defRPr/>
            </a:lvl5pPr>
          </a:lstStyle>
          <a:p>
            <a:pPr lvl="0"/>
            <a:r>
              <a:rPr lang="en-US" dirty="0" smtClean="0"/>
              <a:t>AUTHOR’S NAME | TITLE </a:t>
            </a:r>
            <a:r>
              <a:rPr lang="en-AU" dirty="0" smtClean="0"/>
              <a:t>(Use Line Dividers)</a:t>
            </a:r>
            <a:endParaRPr lang="en-US" dirty="0" smtClean="0"/>
          </a:p>
        </p:txBody>
      </p:sp>
      <p:sp>
        <p:nvSpPr>
          <p:cNvPr id="13" name="Picture Placeholder 16"/>
          <p:cNvSpPr>
            <a:spLocks noGrp="1"/>
          </p:cNvSpPr>
          <p:nvPr>
            <p:ph type="pic" sz="quarter" idx="13" hasCustomPrompt="1"/>
          </p:nvPr>
        </p:nvSpPr>
        <p:spPr>
          <a:xfrm>
            <a:off x="8055033" y="5819652"/>
            <a:ext cx="985150" cy="985150"/>
          </a:xfrm>
          <a:solidFill>
            <a:schemeClr val="bg1"/>
          </a:solidFill>
        </p:spPr>
        <p:txBody>
          <a:bodyPr anchor="ctr" anchorCtr="0"/>
          <a:lstStyle>
            <a:lvl1pPr marL="0" indent="0" algn="ctr">
              <a:buNone/>
              <a:defRPr sz="1000" baseline="0"/>
            </a:lvl1pPr>
          </a:lstStyle>
          <a:p>
            <a:r>
              <a:rPr lang="en-AU" dirty="0" smtClean="0"/>
              <a:t>Insert      Partner Logo </a:t>
            </a:r>
            <a:br>
              <a:rPr lang="en-AU" dirty="0" smtClean="0"/>
            </a:br>
            <a:r>
              <a:rPr lang="en-AU" dirty="0" smtClean="0"/>
              <a:t>- Delete if not required</a:t>
            </a:r>
            <a:endParaRPr lang="en-AU" dirty="0"/>
          </a:p>
        </p:txBody>
      </p:sp>
      <p:grpSp>
        <p:nvGrpSpPr>
          <p:cNvPr id="21" name="Group 20"/>
          <p:cNvGrpSpPr/>
          <p:nvPr userDrawn="1"/>
        </p:nvGrpSpPr>
        <p:grpSpPr>
          <a:xfrm>
            <a:off x="261938" y="5715016"/>
            <a:ext cx="1612106" cy="789289"/>
            <a:chOff x="261938" y="5715016"/>
            <a:chExt cx="1612106" cy="789289"/>
          </a:xfrm>
        </p:grpSpPr>
        <p:sp>
          <p:nvSpPr>
            <p:cNvPr id="18" name="Rectangle 17"/>
            <p:cNvSpPr/>
            <p:nvPr userDrawn="1"/>
          </p:nvSpPr>
          <p:spPr>
            <a:xfrm flipH="1">
              <a:off x="261938" y="5715016"/>
              <a:ext cx="1612106" cy="7892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9" name="Picture 18" descr="USY_MB1_rgb_Reversed_Standard_Logo.png"/>
            <p:cNvPicPr>
              <a:picLocks noChangeAspect="1"/>
            </p:cNvPicPr>
            <p:nvPr userDrawn="1"/>
          </p:nvPicPr>
          <p:blipFill>
            <a:blip r:embed="rId2" cstate="print"/>
            <a:stretch>
              <a:fillRect/>
            </a:stretch>
          </p:blipFill>
          <p:spPr>
            <a:xfrm>
              <a:off x="433773" y="5890063"/>
              <a:ext cx="1268436" cy="439194"/>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 FONT IN ARIAL 24PT  [1 line only]</a:t>
            </a:r>
            <a:endParaRPr lang="en-AU" dirty="0"/>
          </a:p>
        </p:txBody>
      </p:sp>
      <p:sp>
        <p:nvSpPr>
          <p:cNvPr id="3" name="Content Placeholder 2"/>
          <p:cNvSpPr>
            <a:spLocks noGrp="1"/>
          </p:cNvSpPr>
          <p:nvPr>
            <p:ph idx="1"/>
          </p:nvPr>
        </p:nvSpPr>
        <p:spPr>
          <a:xfrm>
            <a:off x="4643437" y="1773238"/>
            <a:ext cx="4270375" cy="4513281"/>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endParaRPr lang="en-AU" dirty="0"/>
          </a:p>
        </p:txBody>
      </p:sp>
      <p:sp>
        <p:nvSpPr>
          <p:cNvPr id="6" name="Slide Number Placeholder 5"/>
          <p:cNvSpPr>
            <a:spLocks noGrp="1"/>
          </p:cNvSpPr>
          <p:nvPr>
            <p:ph type="sldNum" sz="quarter" idx="12"/>
          </p:nvPr>
        </p:nvSpPr>
        <p:spPr/>
        <p:txBody>
          <a:bodyPr/>
          <a:lstStyle/>
          <a:p>
            <a:fld id="{5EB0718A-1B3D-42D2-9A2B-FB6CFA4B4E8D}" type="slidenum">
              <a:rPr lang="en-AU" smtClean="0"/>
              <a:pPr/>
              <a:t>‹#›</a:t>
            </a:fld>
            <a:endParaRPr lang="en-AU" dirty="0"/>
          </a:p>
        </p:txBody>
      </p:sp>
      <p:sp>
        <p:nvSpPr>
          <p:cNvPr id="10" name="Text Placeholder 8"/>
          <p:cNvSpPr>
            <a:spLocks noGrp="1"/>
          </p:cNvSpPr>
          <p:nvPr>
            <p:ph type="body" sz="quarter" idx="15" hasCustomPrompt="1"/>
          </p:nvPr>
        </p:nvSpPr>
        <p:spPr>
          <a:xfrm>
            <a:off x="250825" y="5715001"/>
            <a:ext cx="4392613" cy="428644"/>
          </a:xfrm>
        </p:spPr>
        <p:txBody>
          <a:bodyPr anchor="t">
            <a:normAutofit/>
          </a:bodyPr>
          <a:lstStyle>
            <a:lvl1pPr>
              <a:buNone/>
              <a:defRPr sz="1400" b="0" baseline="0">
                <a:solidFill>
                  <a:schemeClr val="tx1"/>
                </a:solidFill>
              </a:defRPr>
            </a:lvl1pPr>
          </a:lstStyle>
          <a:p>
            <a:pPr lvl="0"/>
            <a:r>
              <a:rPr lang="en-US" dirty="0" smtClean="0"/>
              <a:t>Caption copy goes here</a:t>
            </a:r>
            <a:endParaRPr lang="en-AU" dirty="0"/>
          </a:p>
        </p:txBody>
      </p:sp>
      <p:sp>
        <p:nvSpPr>
          <p:cNvPr id="12" name="Table Placeholder 11"/>
          <p:cNvSpPr>
            <a:spLocks noGrp="1"/>
          </p:cNvSpPr>
          <p:nvPr>
            <p:ph type="tbl" sz="quarter" idx="16" hasCustomPrompt="1"/>
          </p:nvPr>
        </p:nvSpPr>
        <p:spPr>
          <a:xfrm>
            <a:off x="250826" y="1764138"/>
            <a:ext cx="4319004" cy="3950861"/>
          </a:xfrm>
        </p:spPr>
        <p:txBody>
          <a:bodyPr anchor="t"/>
          <a:lstStyle>
            <a:lvl1pPr marL="174625" marR="0" indent="-174625" algn="ctr" defTabSz="914400" rtl="0" eaLnBrk="1" fontAlgn="auto" latinLnBrk="0" hangingPunct="1">
              <a:lnSpc>
                <a:spcPct val="100000"/>
              </a:lnSpc>
              <a:spcBef>
                <a:spcPts val="500"/>
              </a:spcBef>
              <a:spcAft>
                <a:spcPts val="500"/>
              </a:spcAft>
              <a:buClr>
                <a:schemeClr val="accent1"/>
              </a:buClr>
              <a:buSzTx/>
              <a:buFont typeface="Arial" pitchFamily="34" charset="0"/>
              <a:buNone/>
              <a:tabLst/>
              <a:defRPr baseline="0"/>
            </a:lvl1pPr>
          </a:lstStyle>
          <a:p>
            <a:r>
              <a:rPr lang="en-AU" dirty="0" smtClean="0"/>
              <a:t>PLACE TABLE HERE</a:t>
            </a:r>
          </a:p>
          <a:p>
            <a:endParaRPr lang="en-AU" dirty="0" smtClean="0"/>
          </a:p>
          <a:p>
            <a:endParaRPr lang="en-AU" dirty="0" smtClean="0"/>
          </a:p>
        </p:txBody>
      </p:sp>
      <p:sp>
        <p:nvSpPr>
          <p:cNvPr id="13" name="Text Placeholder 8"/>
          <p:cNvSpPr>
            <a:spLocks noGrp="1"/>
          </p:cNvSpPr>
          <p:nvPr>
            <p:ph type="body" sz="quarter" idx="17" hasCustomPrompt="1"/>
          </p:nvPr>
        </p:nvSpPr>
        <p:spPr>
          <a:xfrm>
            <a:off x="250825" y="6143643"/>
            <a:ext cx="4392613" cy="165082"/>
          </a:xfrm>
        </p:spPr>
        <p:txBody>
          <a:bodyPr anchor="ctr">
            <a:noAutofit/>
          </a:bodyPr>
          <a:lstStyle>
            <a:lvl1pPr>
              <a:buNone/>
              <a:defRPr sz="800" b="0" baseline="0">
                <a:solidFill>
                  <a:schemeClr val="tx1"/>
                </a:solidFill>
              </a:defRPr>
            </a:lvl1pPr>
          </a:lstStyle>
          <a:p>
            <a:pPr lvl="0"/>
            <a:r>
              <a:rPr lang="en-US" dirty="0" smtClean="0"/>
              <a:t>SOURCE: XYZ</a:t>
            </a:r>
            <a:endParaRPr lang="en-AU" dirty="0"/>
          </a:p>
        </p:txBody>
      </p:sp>
      <p:sp>
        <p:nvSpPr>
          <p:cNvPr id="11" name="Text Placeholder 8"/>
          <p:cNvSpPr>
            <a:spLocks noGrp="1"/>
          </p:cNvSpPr>
          <p:nvPr>
            <p:ph type="body" sz="quarter" idx="13" hasCustomPrompt="1"/>
          </p:nvPr>
        </p:nvSpPr>
        <p:spPr>
          <a:xfrm>
            <a:off x="250825" y="1268413"/>
            <a:ext cx="8662988" cy="485791"/>
          </a:xfrm>
        </p:spPr>
        <p:txBody>
          <a:bodyPr tIns="0" rIns="0" bIns="0" anchor="ctr">
            <a:normAutofit/>
          </a:bodyPr>
          <a:lstStyle>
            <a:lvl1pPr marL="0" indent="0">
              <a:lnSpc>
                <a:spcPts val="1800"/>
              </a:lnSpc>
              <a:spcBef>
                <a:spcPts val="0"/>
              </a:spcBef>
              <a:spcAft>
                <a:spcPts val="0"/>
              </a:spcAft>
              <a:buNone/>
              <a:defRPr sz="2000">
                <a:solidFill>
                  <a:schemeClr val="tx1"/>
                </a:solidFill>
              </a:defRPr>
            </a:lvl1pPr>
          </a:lstStyle>
          <a:p>
            <a:pPr lvl="0"/>
            <a:r>
              <a:rPr lang="en-US" dirty="0" smtClean="0"/>
              <a:t>SUB HEADING [1 line only]</a:t>
            </a:r>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 FONT IN ARIAL 24PT  [1 line only]</a:t>
            </a:r>
            <a:endParaRPr lang="en-AU" dirty="0"/>
          </a:p>
        </p:txBody>
      </p:sp>
      <p:sp>
        <p:nvSpPr>
          <p:cNvPr id="3" name="Content Placeholder 2"/>
          <p:cNvSpPr>
            <a:spLocks noGrp="1"/>
          </p:cNvSpPr>
          <p:nvPr>
            <p:ph idx="1"/>
          </p:nvPr>
        </p:nvSpPr>
        <p:spPr>
          <a:xfrm>
            <a:off x="4643438" y="1773238"/>
            <a:ext cx="4270375" cy="4513281"/>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endParaRPr lang="en-AU" dirty="0"/>
          </a:p>
        </p:txBody>
      </p:sp>
      <p:sp>
        <p:nvSpPr>
          <p:cNvPr id="6" name="Slide Number Placeholder 5"/>
          <p:cNvSpPr>
            <a:spLocks noGrp="1"/>
          </p:cNvSpPr>
          <p:nvPr>
            <p:ph type="sldNum" sz="quarter" idx="12"/>
          </p:nvPr>
        </p:nvSpPr>
        <p:spPr/>
        <p:txBody>
          <a:bodyPr/>
          <a:lstStyle/>
          <a:p>
            <a:fld id="{5EB0718A-1B3D-42D2-9A2B-FB6CFA4B4E8D}" type="slidenum">
              <a:rPr lang="en-AU" smtClean="0"/>
              <a:pPr/>
              <a:t>‹#›</a:t>
            </a:fld>
            <a:endParaRPr lang="en-AU" dirty="0"/>
          </a:p>
        </p:txBody>
      </p:sp>
      <p:sp>
        <p:nvSpPr>
          <p:cNvPr id="10" name="Text Placeholder 8"/>
          <p:cNvSpPr>
            <a:spLocks noGrp="1"/>
          </p:cNvSpPr>
          <p:nvPr>
            <p:ph type="body" sz="quarter" idx="15" hasCustomPrompt="1"/>
          </p:nvPr>
        </p:nvSpPr>
        <p:spPr>
          <a:xfrm>
            <a:off x="250825" y="5715001"/>
            <a:ext cx="4392613" cy="428644"/>
          </a:xfrm>
        </p:spPr>
        <p:txBody>
          <a:bodyPr anchor="t">
            <a:normAutofit/>
          </a:bodyPr>
          <a:lstStyle>
            <a:lvl1pPr>
              <a:buNone/>
              <a:defRPr sz="1400" b="0" baseline="0">
                <a:solidFill>
                  <a:schemeClr val="tx1"/>
                </a:solidFill>
              </a:defRPr>
            </a:lvl1pPr>
          </a:lstStyle>
          <a:p>
            <a:pPr lvl="0"/>
            <a:r>
              <a:rPr lang="en-US" dirty="0" smtClean="0"/>
              <a:t>Caption copy goes here</a:t>
            </a:r>
            <a:endParaRPr lang="en-AU" dirty="0"/>
          </a:p>
        </p:txBody>
      </p:sp>
      <p:sp>
        <p:nvSpPr>
          <p:cNvPr id="13" name="Text Placeholder 8"/>
          <p:cNvSpPr>
            <a:spLocks noGrp="1"/>
          </p:cNvSpPr>
          <p:nvPr>
            <p:ph type="body" sz="quarter" idx="17" hasCustomPrompt="1"/>
          </p:nvPr>
        </p:nvSpPr>
        <p:spPr>
          <a:xfrm>
            <a:off x="250825" y="6143643"/>
            <a:ext cx="4392613" cy="165082"/>
          </a:xfrm>
        </p:spPr>
        <p:txBody>
          <a:bodyPr anchor="ctr">
            <a:noAutofit/>
          </a:bodyPr>
          <a:lstStyle>
            <a:lvl1pPr>
              <a:buNone/>
              <a:defRPr sz="800" b="0" baseline="0">
                <a:solidFill>
                  <a:schemeClr val="tx1"/>
                </a:solidFill>
              </a:defRPr>
            </a:lvl1pPr>
          </a:lstStyle>
          <a:p>
            <a:pPr lvl="0"/>
            <a:r>
              <a:rPr lang="en-US" dirty="0" smtClean="0"/>
              <a:t>SOURCE: XYZ</a:t>
            </a:r>
            <a:endParaRPr lang="en-AU" dirty="0"/>
          </a:p>
        </p:txBody>
      </p:sp>
      <p:sp>
        <p:nvSpPr>
          <p:cNvPr id="14" name="Chart Placeholder 13"/>
          <p:cNvSpPr>
            <a:spLocks noGrp="1"/>
          </p:cNvSpPr>
          <p:nvPr>
            <p:ph type="chart" sz="quarter" idx="18" hasCustomPrompt="1"/>
          </p:nvPr>
        </p:nvSpPr>
        <p:spPr>
          <a:xfrm>
            <a:off x="250825" y="1764139"/>
            <a:ext cx="4321175" cy="3950860"/>
          </a:xfrm>
        </p:spPr>
        <p:txBody>
          <a:bodyPr anchor="t"/>
          <a:lstStyle>
            <a:lvl1pPr marL="174625" marR="0" indent="-174625" algn="ctr" defTabSz="914400" rtl="0" eaLnBrk="1" fontAlgn="auto" latinLnBrk="0" hangingPunct="1">
              <a:lnSpc>
                <a:spcPct val="100000"/>
              </a:lnSpc>
              <a:spcBef>
                <a:spcPts val="500"/>
              </a:spcBef>
              <a:spcAft>
                <a:spcPts val="500"/>
              </a:spcAft>
              <a:buClr>
                <a:schemeClr val="accent1"/>
              </a:buClr>
              <a:buSzTx/>
              <a:buFont typeface="Arial" pitchFamily="34" charset="0"/>
              <a:buNone/>
              <a:tabLst/>
              <a:defRPr/>
            </a:lvl1pPr>
          </a:lstStyle>
          <a:p>
            <a:r>
              <a:rPr lang="en-AU" dirty="0" smtClean="0"/>
              <a:t>PLACE CHART HERE</a:t>
            </a:r>
          </a:p>
          <a:p>
            <a:endParaRPr lang="en-AU" dirty="0" smtClean="0"/>
          </a:p>
          <a:p>
            <a:endParaRPr lang="en-AU" dirty="0"/>
          </a:p>
        </p:txBody>
      </p:sp>
      <p:sp>
        <p:nvSpPr>
          <p:cNvPr id="11" name="Text Placeholder 8"/>
          <p:cNvSpPr>
            <a:spLocks noGrp="1"/>
          </p:cNvSpPr>
          <p:nvPr>
            <p:ph type="body" sz="quarter" idx="13" hasCustomPrompt="1"/>
          </p:nvPr>
        </p:nvSpPr>
        <p:spPr>
          <a:xfrm>
            <a:off x="250825" y="1268413"/>
            <a:ext cx="8662988" cy="485791"/>
          </a:xfrm>
        </p:spPr>
        <p:txBody>
          <a:bodyPr tIns="0" rIns="0" bIns="0" anchor="ctr">
            <a:normAutofit/>
          </a:bodyPr>
          <a:lstStyle>
            <a:lvl1pPr marL="0" indent="0">
              <a:lnSpc>
                <a:spcPts val="1800"/>
              </a:lnSpc>
              <a:spcBef>
                <a:spcPts val="0"/>
              </a:spcBef>
              <a:spcAft>
                <a:spcPts val="0"/>
              </a:spcAft>
              <a:buNone/>
              <a:defRPr sz="2000">
                <a:solidFill>
                  <a:schemeClr val="tx1"/>
                </a:solidFill>
              </a:defRPr>
            </a:lvl1pPr>
          </a:lstStyle>
          <a:p>
            <a:pPr lvl="0"/>
            <a:r>
              <a:rPr lang="en-US" dirty="0" smtClean="0"/>
              <a:t>SUB HEADING [1 line only]</a:t>
            </a:r>
            <a:endParaRPr lang="en-A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 FONT IN ARIAL 24PT  [1 line only]</a:t>
            </a:r>
            <a:endParaRPr lang="en-AU" dirty="0"/>
          </a:p>
        </p:txBody>
      </p:sp>
      <p:sp>
        <p:nvSpPr>
          <p:cNvPr id="6" name="Slide Number Placeholder 5"/>
          <p:cNvSpPr>
            <a:spLocks noGrp="1"/>
          </p:cNvSpPr>
          <p:nvPr>
            <p:ph type="sldNum" sz="quarter" idx="12"/>
          </p:nvPr>
        </p:nvSpPr>
        <p:spPr/>
        <p:txBody>
          <a:bodyPr/>
          <a:lstStyle/>
          <a:p>
            <a:fld id="{5EB0718A-1B3D-42D2-9A2B-FB6CFA4B4E8D}" type="slidenum">
              <a:rPr lang="en-AU" smtClean="0"/>
              <a:pPr/>
              <a:t>‹#›</a:t>
            </a:fld>
            <a:endParaRPr lang="en-AU" dirty="0"/>
          </a:p>
        </p:txBody>
      </p:sp>
      <p:sp>
        <p:nvSpPr>
          <p:cNvPr id="8" name="Picture Placeholder 7"/>
          <p:cNvSpPr>
            <a:spLocks noGrp="1"/>
          </p:cNvSpPr>
          <p:nvPr>
            <p:ph type="pic" sz="quarter" idx="14" hasCustomPrompt="1"/>
          </p:nvPr>
        </p:nvSpPr>
        <p:spPr>
          <a:xfrm>
            <a:off x="250826" y="1773238"/>
            <a:ext cx="8662988" cy="4679949"/>
          </a:xfrm>
        </p:spPr>
        <p:txBody>
          <a:bodyPr anchor="t"/>
          <a:lstStyle>
            <a:lvl1pPr marL="174625" marR="0" indent="-174625" algn="ctr" defTabSz="914400" rtl="0" eaLnBrk="1" fontAlgn="auto" latinLnBrk="0" hangingPunct="1">
              <a:lnSpc>
                <a:spcPct val="100000"/>
              </a:lnSpc>
              <a:spcBef>
                <a:spcPts val="500"/>
              </a:spcBef>
              <a:spcAft>
                <a:spcPts val="500"/>
              </a:spcAft>
              <a:buClr>
                <a:schemeClr val="accent1"/>
              </a:buClr>
              <a:buSzTx/>
              <a:buFont typeface="Arial" pitchFamily="34" charset="0"/>
              <a:buNone/>
              <a:tabLst/>
              <a:defRPr/>
            </a:lvl1pPr>
          </a:lstStyle>
          <a:p>
            <a:r>
              <a:rPr lang="en-AU" dirty="0" smtClean="0"/>
              <a:t>PLACE IMAGE HERE</a:t>
            </a:r>
          </a:p>
          <a:p>
            <a:endParaRPr lang="en-AU" dirty="0" smtClean="0"/>
          </a:p>
          <a:p>
            <a:endParaRPr lang="en-AU" dirty="0" smtClean="0"/>
          </a:p>
        </p:txBody>
      </p:sp>
      <p:sp>
        <p:nvSpPr>
          <p:cNvPr id="7" name="Text Placeholder 8"/>
          <p:cNvSpPr>
            <a:spLocks noGrp="1"/>
          </p:cNvSpPr>
          <p:nvPr>
            <p:ph type="body" sz="quarter" idx="13" hasCustomPrompt="1"/>
          </p:nvPr>
        </p:nvSpPr>
        <p:spPr>
          <a:xfrm>
            <a:off x="250825" y="1268413"/>
            <a:ext cx="8662988" cy="485791"/>
          </a:xfrm>
        </p:spPr>
        <p:txBody>
          <a:bodyPr tIns="0" rIns="0" bIns="0" anchor="ctr">
            <a:normAutofit/>
          </a:bodyPr>
          <a:lstStyle>
            <a:lvl1pPr marL="0" indent="0">
              <a:lnSpc>
                <a:spcPts val="1800"/>
              </a:lnSpc>
              <a:spcBef>
                <a:spcPts val="0"/>
              </a:spcBef>
              <a:spcAft>
                <a:spcPts val="0"/>
              </a:spcAft>
              <a:buNone/>
              <a:defRPr sz="2000">
                <a:solidFill>
                  <a:schemeClr val="tx1"/>
                </a:solidFill>
              </a:defRPr>
            </a:lvl1pPr>
          </a:lstStyle>
          <a:p>
            <a:pPr lvl="0"/>
            <a:r>
              <a:rPr lang="en-US" dirty="0" smtClean="0"/>
              <a:t>SUB HEADING [1 line only]</a:t>
            </a:r>
            <a:endParaRPr lang="en-A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 FONT IN ARIAL 24PT  [1 line only]</a:t>
            </a:r>
            <a:endParaRPr lang="en-AU" dirty="0"/>
          </a:p>
        </p:txBody>
      </p:sp>
      <p:sp>
        <p:nvSpPr>
          <p:cNvPr id="3" name="Content Placeholder 2"/>
          <p:cNvSpPr>
            <a:spLocks noGrp="1"/>
          </p:cNvSpPr>
          <p:nvPr>
            <p:ph sz="half" idx="1"/>
          </p:nvPr>
        </p:nvSpPr>
        <p:spPr>
          <a:xfrm>
            <a:off x="250824" y="1773237"/>
            <a:ext cx="4321176" cy="4535487"/>
          </a:xfrm>
        </p:spPr>
        <p:txBody>
          <a:bodyPr>
            <a:normAutofit/>
          </a:bodyPr>
          <a:lstStyle>
            <a:lvl1pPr>
              <a:defRPr sz="2000"/>
            </a:lvl1pPr>
            <a:lvl2pPr>
              <a:defRPr sz="1800"/>
            </a:lvl2pPr>
            <a:lvl3pPr>
              <a:defRPr sz="1800"/>
            </a:lvl3pPr>
            <a:lvl4pPr>
              <a:defRPr sz="1800"/>
            </a:lvl4pPr>
            <a:lvl5pPr>
              <a:defRPr sz="1600"/>
            </a:lvl5pPr>
            <a:lvl6pPr>
              <a:defRPr sz="16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endParaRPr lang="en-AU" dirty="0"/>
          </a:p>
        </p:txBody>
      </p:sp>
      <p:sp>
        <p:nvSpPr>
          <p:cNvPr id="4" name="Content Placeholder 3"/>
          <p:cNvSpPr>
            <a:spLocks noGrp="1"/>
          </p:cNvSpPr>
          <p:nvPr>
            <p:ph sz="half" idx="2"/>
          </p:nvPr>
        </p:nvSpPr>
        <p:spPr>
          <a:xfrm>
            <a:off x="4643438" y="1773237"/>
            <a:ext cx="4270375" cy="4535487"/>
          </a:xfrm>
        </p:spPr>
        <p:txBody>
          <a:bodyPr>
            <a:normAutofit/>
          </a:bodyPr>
          <a:lstStyle>
            <a:lvl1pPr>
              <a:defRPr sz="2000"/>
            </a:lvl1pPr>
            <a:lvl2pPr>
              <a:defRPr sz="1800"/>
            </a:lvl2pPr>
            <a:lvl3pPr>
              <a:defRPr sz="1800"/>
            </a:lvl3pPr>
            <a:lvl4pPr>
              <a:defRPr sz="1800"/>
            </a:lvl4pPr>
            <a:lvl5pPr>
              <a:defRPr sz="1600"/>
            </a:lvl5pPr>
            <a:lvl6pPr>
              <a:defRPr sz="16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endParaRPr lang="en-AU" dirty="0"/>
          </a:p>
        </p:txBody>
      </p:sp>
      <p:sp>
        <p:nvSpPr>
          <p:cNvPr id="7" name="Slide Number Placeholder 6"/>
          <p:cNvSpPr>
            <a:spLocks noGrp="1"/>
          </p:cNvSpPr>
          <p:nvPr>
            <p:ph type="sldNum" sz="quarter" idx="12"/>
          </p:nvPr>
        </p:nvSpPr>
        <p:spPr/>
        <p:txBody>
          <a:bodyPr/>
          <a:lstStyle/>
          <a:p>
            <a:fld id="{5EB0718A-1B3D-42D2-9A2B-FB6CFA4B4E8D}" type="slidenum">
              <a:rPr lang="en-AU" smtClean="0"/>
              <a:pPr/>
              <a:t>‹#›</a:t>
            </a:fld>
            <a:endParaRPr lang="en-AU" dirty="0"/>
          </a:p>
        </p:txBody>
      </p:sp>
      <p:sp>
        <p:nvSpPr>
          <p:cNvPr id="9" name="Text Placeholder 8"/>
          <p:cNvSpPr>
            <a:spLocks noGrp="1"/>
          </p:cNvSpPr>
          <p:nvPr>
            <p:ph type="body" sz="quarter" idx="13" hasCustomPrompt="1"/>
          </p:nvPr>
        </p:nvSpPr>
        <p:spPr>
          <a:xfrm>
            <a:off x="250825" y="1268413"/>
            <a:ext cx="8662988" cy="485791"/>
          </a:xfrm>
        </p:spPr>
        <p:txBody>
          <a:bodyPr tIns="0" rIns="0" bIns="0" anchor="ctr">
            <a:normAutofit/>
          </a:bodyPr>
          <a:lstStyle>
            <a:lvl1pPr marL="0" indent="0">
              <a:lnSpc>
                <a:spcPts val="1800"/>
              </a:lnSpc>
              <a:spcBef>
                <a:spcPts val="0"/>
              </a:spcBef>
              <a:spcAft>
                <a:spcPts val="0"/>
              </a:spcAft>
              <a:buNone/>
              <a:defRPr sz="2000">
                <a:solidFill>
                  <a:schemeClr val="tx1"/>
                </a:solidFill>
              </a:defRPr>
            </a:lvl1pPr>
          </a:lstStyle>
          <a:p>
            <a:pPr lvl="0"/>
            <a:r>
              <a:rPr lang="en-US" dirty="0" smtClean="0"/>
              <a:t>SUB HEADING [1 line only]</a:t>
            </a:r>
            <a:endParaRPr lang="en-A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 FONT IN ARIAL 24PT  [1 line only]</a:t>
            </a:r>
            <a:endParaRPr lang="en-AU" dirty="0"/>
          </a:p>
        </p:txBody>
      </p:sp>
      <p:sp>
        <p:nvSpPr>
          <p:cNvPr id="5" name="Slide Number Placeholder 4"/>
          <p:cNvSpPr>
            <a:spLocks noGrp="1"/>
          </p:cNvSpPr>
          <p:nvPr>
            <p:ph type="sldNum" sz="quarter" idx="12"/>
          </p:nvPr>
        </p:nvSpPr>
        <p:spPr/>
        <p:txBody>
          <a:bodyPr/>
          <a:lstStyle/>
          <a:p>
            <a:fld id="{5EB0718A-1B3D-42D2-9A2B-FB6CFA4B4E8D}" type="slidenum">
              <a:rPr lang="en-AU" smtClean="0"/>
              <a:pPr/>
              <a:t>‹#›</a:t>
            </a:fld>
            <a:endParaRPr lang="en-AU"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B0718A-1B3D-42D2-9A2B-FB6CFA4B4E8D}" type="slidenum">
              <a:rPr lang="en-AU" smtClean="0"/>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YELLOW Title Slide">
    <p:spTree>
      <p:nvGrpSpPr>
        <p:cNvPr id="1" name=""/>
        <p:cNvGrpSpPr/>
        <p:nvPr/>
      </p:nvGrpSpPr>
      <p:grpSpPr>
        <a:xfrm>
          <a:off x="0" y="0"/>
          <a:ext cx="0" cy="0"/>
          <a:chOff x="0" y="0"/>
          <a:chExt cx="0" cy="0"/>
        </a:xfrm>
      </p:grpSpPr>
      <p:sp>
        <p:nvSpPr>
          <p:cNvPr id="19" name="Rectangle 18"/>
          <p:cNvSpPr/>
          <p:nvPr userDrawn="1"/>
        </p:nvSpPr>
        <p:spPr bwMode="white">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p:cNvSpPr/>
          <p:nvPr userDrawn="1"/>
        </p:nvSpPr>
        <p:spPr>
          <a:xfrm>
            <a:off x="1071538" y="0"/>
            <a:ext cx="8072462" cy="57864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ctrTitle" hasCustomPrompt="1"/>
          </p:nvPr>
        </p:nvSpPr>
        <p:spPr>
          <a:xfrm>
            <a:off x="1331912" y="285729"/>
            <a:ext cx="7704138" cy="1000132"/>
          </a:xfrm>
        </p:spPr>
        <p:txBody>
          <a:bodyPr>
            <a:normAutofit/>
          </a:bodyPr>
          <a:lstStyle>
            <a:lvl1pPr algn="l">
              <a:lnSpc>
                <a:spcPts val="3100"/>
              </a:lnSpc>
              <a:defRPr sz="3600" b="0" baseline="0">
                <a:solidFill>
                  <a:schemeClr val="tx1"/>
                </a:solidFill>
              </a:defRPr>
            </a:lvl1pPr>
          </a:lstStyle>
          <a:p>
            <a:r>
              <a:rPr lang="en-AU" dirty="0" smtClean="0"/>
              <a:t>PRESENTATION TITLE HERE</a:t>
            </a:r>
            <a:endParaRPr lang="en-AU" dirty="0"/>
          </a:p>
        </p:txBody>
      </p:sp>
      <p:sp>
        <p:nvSpPr>
          <p:cNvPr id="3" name="Subtitle 2"/>
          <p:cNvSpPr>
            <a:spLocks noGrp="1"/>
          </p:cNvSpPr>
          <p:nvPr>
            <p:ph type="subTitle" idx="1" hasCustomPrompt="1"/>
          </p:nvPr>
        </p:nvSpPr>
        <p:spPr>
          <a:xfrm>
            <a:off x="1331912" y="1285860"/>
            <a:ext cx="7704137" cy="500066"/>
          </a:xfrm>
        </p:spPr>
        <p:txBody>
          <a:bodyPr vert="horz" lIns="91440" tIns="45720" rIns="91440" bIns="45720" rtlCol="0" anchor="ctr">
            <a:normAutofit/>
          </a:bodyPr>
          <a:lstStyle>
            <a:lvl1pPr marL="0" indent="0" algn="l" defTabSz="914400" rtl="0" eaLnBrk="1" latinLnBrk="0" hangingPunct="1">
              <a:spcBef>
                <a:spcPct val="0"/>
              </a:spcBef>
              <a:buNone/>
              <a:defRPr lang="en-AU" sz="2000" b="0" kern="1200" baseline="0" dirty="0" smtClean="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 Heading | Use Line Dividers To Separate Headings (Shift \)</a:t>
            </a:r>
            <a:endParaRPr lang="en-AU" dirty="0"/>
          </a:p>
        </p:txBody>
      </p:sp>
      <p:sp>
        <p:nvSpPr>
          <p:cNvPr id="13" name="Content Placeholder 25"/>
          <p:cNvSpPr>
            <a:spLocks noGrp="1"/>
          </p:cNvSpPr>
          <p:nvPr>
            <p:ph sz="quarter" idx="11" hasCustomPrompt="1"/>
          </p:nvPr>
        </p:nvSpPr>
        <p:spPr>
          <a:xfrm>
            <a:off x="3428992" y="5286388"/>
            <a:ext cx="5572133" cy="285752"/>
          </a:xfrm>
        </p:spPr>
        <p:txBody>
          <a:bodyPr lIns="0" tIns="0" rIns="0" bIns="0" anchor="t" anchorCtr="0">
            <a:noAutofit/>
          </a:bodyPr>
          <a:lstStyle>
            <a:lvl1pPr marL="174625" marR="0" indent="-174625" algn="r" defTabSz="914400" rtl="0" eaLnBrk="1" fontAlgn="auto" latinLnBrk="0" hangingPunct="1">
              <a:lnSpc>
                <a:spcPct val="100000"/>
              </a:lnSpc>
              <a:spcBef>
                <a:spcPts val="500"/>
              </a:spcBef>
              <a:spcAft>
                <a:spcPts val="500"/>
              </a:spcAft>
              <a:buClr>
                <a:schemeClr val="accent1"/>
              </a:buClr>
              <a:buSzTx/>
              <a:buFont typeface="Arial" pitchFamily="34" charset="0"/>
              <a:buNone/>
              <a:tabLst/>
              <a:defRPr sz="1400" baseline="0">
                <a:solidFill>
                  <a:schemeClr val="tx1"/>
                </a:solidFill>
              </a:defRPr>
            </a:lvl1pPr>
            <a:lvl2pPr algn="r">
              <a:buNone/>
              <a:defRPr/>
            </a:lvl2pPr>
            <a:lvl3pPr algn="r">
              <a:buNone/>
              <a:defRPr/>
            </a:lvl3pPr>
            <a:lvl4pPr algn="r">
              <a:buNone/>
              <a:defRPr/>
            </a:lvl4pPr>
            <a:lvl5pPr algn="r">
              <a:buNone/>
              <a:defRPr/>
            </a:lvl5pPr>
          </a:lstStyle>
          <a:p>
            <a:pPr marL="174625" marR="0" lvl="0" indent="-174625" algn="r" defTabSz="914400" rtl="0" eaLnBrk="1" fontAlgn="auto" latinLnBrk="0" hangingPunct="1">
              <a:lnSpc>
                <a:spcPct val="100000"/>
              </a:lnSpc>
              <a:spcBef>
                <a:spcPts val="500"/>
              </a:spcBef>
              <a:spcAft>
                <a:spcPts val="500"/>
              </a:spcAft>
              <a:buClr>
                <a:schemeClr val="accent1"/>
              </a:buClr>
              <a:buSzTx/>
              <a:buFont typeface="Arial" pitchFamily="34" charset="0"/>
              <a:buNone/>
              <a:tabLst/>
              <a:defRPr/>
            </a:pPr>
            <a:r>
              <a:rPr lang="en-US" dirty="0" smtClean="0"/>
              <a:t>UNIT OR PROGRAM NAME </a:t>
            </a:r>
            <a:r>
              <a:rPr lang="en-AU" dirty="0" smtClean="0"/>
              <a:t>(Use Line Dividers)</a:t>
            </a:r>
            <a:endParaRPr lang="en-US" dirty="0" smtClean="0"/>
          </a:p>
        </p:txBody>
      </p:sp>
      <p:sp>
        <p:nvSpPr>
          <p:cNvPr id="20" name="Content Placeholder 25"/>
          <p:cNvSpPr>
            <a:spLocks noGrp="1"/>
          </p:cNvSpPr>
          <p:nvPr>
            <p:ph sz="quarter" idx="12" hasCustomPrompt="1"/>
          </p:nvPr>
        </p:nvSpPr>
        <p:spPr>
          <a:xfrm>
            <a:off x="3428992" y="5000636"/>
            <a:ext cx="5572133" cy="285752"/>
          </a:xfrm>
        </p:spPr>
        <p:txBody>
          <a:bodyPr lIns="0" tIns="0" rIns="0" bIns="0" anchor="b" anchorCtr="0">
            <a:noAutofit/>
          </a:bodyPr>
          <a:lstStyle>
            <a:lvl1pPr algn="r">
              <a:buNone/>
              <a:defRPr sz="1400" baseline="0">
                <a:solidFill>
                  <a:schemeClr val="tx1"/>
                </a:solidFill>
              </a:defRPr>
            </a:lvl1pPr>
            <a:lvl2pPr algn="r">
              <a:buNone/>
              <a:defRPr/>
            </a:lvl2pPr>
            <a:lvl3pPr algn="r">
              <a:buNone/>
              <a:defRPr/>
            </a:lvl3pPr>
            <a:lvl4pPr algn="r">
              <a:buNone/>
              <a:defRPr/>
            </a:lvl4pPr>
            <a:lvl5pPr algn="r">
              <a:buNone/>
              <a:defRPr/>
            </a:lvl5pPr>
          </a:lstStyle>
          <a:p>
            <a:pPr lvl="0"/>
            <a:r>
              <a:rPr lang="en-US" dirty="0" smtClean="0"/>
              <a:t>AUTHOR’S NAME | TITLE </a:t>
            </a:r>
            <a:r>
              <a:rPr lang="en-AU" dirty="0" smtClean="0"/>
              <a:t>(Use Line Dividers)</a:t>
            </a:r>
            <a:endParaRPr lang="en-US" dirty="0" smtClean="0"/>
          </a:p>
        </p:txBody>
      </p:sp>
      <p:sp>
        <p:nvSpPr>
          <p:cNvPr id="17" name="Picture Placeholder 16"/>
          <p:cNvSpPr>
            <a:spLocks noGrp="1"/>
          </p:cNvSpPr>
          <p:nvPr>
            <p:ph type="pic" sz="quarter" idx="13" hasCustomPrompt="1"/>
          </p:nvPr>
        </p:nvSpPr>
        <p:spPr>
          <a:xfrm>
            <a:off x="8055033" y="5819652"/>
            <a:ext cx="985150" cy="985150"/>
          </a:xfrm>
          <a:solidFill>
            <a:schemeClr val="bg1"/>
          </a:solidFill>
        </p:spPr>
        <p:txBody>
          <a:bodyPr anchor="ctr" anchorCtr="0"/>
          <a:lstStyle>
            <a:lvl1pPr marL="0" indent="0" algn="ctr">
              <a:buNone/>
              <a:defRPr sz="1000" baseline="0"/>
            </a:lvl1pPr>
          </a:lstStyle>
          <a:p>
            <a:r>
              <a:rPr lang="en-AU" dirty="0" smtClean="0"/>
              <a:t>Insert      Partner Logo </a:t>
            </a:r>
            <a:br>
              <a:rPr lang="en-AU" dirty="0" smtClean="0"/>
            </a:br>
            <a:r>
              <a:rPr lang="en-AU" dirty="0" smtClean="0"/>
              <a:t>- Delete if not required</a:t>
            </a:r>
            <a:endParaRPr lang="en-AU" dirty="0"/>
          </a:p>
        </p:txBody>
      </p:sp>
      <p:sp>
        <p:nvSpPr>
          <p:cNvPr id="16" name="Rectangle 15"/>
          <p:cNvSpPr/>
          <p:nvPr userDrawn="1"/>
        </p:nvSpPr>
        <p:spPr bwMode="ltGray">
          <a:xfrm>
            <a:off x="1071536" y="4200304"/>
            <a:ext cx="2304000" cy="23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Rectangle 20"/>
          <p:cNvSpPr/>
          <p:nvPr userDrawn="1"/>
        </p:nvSpPr>
        <p:spPr>
          <a:xfrm flipH="1">
            <a:off x="261938" y="5715016"/>
            <a:ext cx="1612106" cy="7892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3" name="Picture 22" descr="USY_MB1_rgb_Reversed_Standard_Logo.png"/>
          <p:cNvPicPr>
            <a:picLocks noChangeAspect="1"/>
          </p:cNvPicPr>
          <p:nvPr userDrawn="1"/>
        </p:nvPicPr>
        <p:blipFill>
          <a:blip r:embed="rId2" cstate="print"/>
          <a:stretch>
            <a:fillRect/>
          </a:stretch>
        </p:blipFill>
        <p:spPr>
          <a:xfrm>
            <a:off x="433773" y="5890063"/>
            <a:ext cx="1268436" cy="43919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 Title Slide + IMAGE">
    <p:spTree>
      <p:nvGrpSpPr>
        <p:cNvPr id="1" name=""/>
        <p:cNvGrpSpPr/>
        <p:nvPr/>
      </p:nvGrpSpPr>
      <p:grpSpPr>
        <a:xfrm>
          <a:off x="0" y="0"/>
          <a:ext cx="0" cy="0"/>
          <a:chOff x="0" y="0"/>
          <a:chExt cx="0" cy="0"/>
        </a:xfrm>
      </p:grpSpPr>
      <p:pic>
        <p:nvPicPr>
          <p:cNvPr id="12" name="Picture 11" descr="lecture_theatre.jpg"/>
          <p:cNvPicPr>
            <a:picLocks noChangeAspect="1"/>
          </p:cNvPicPr>
          <p:nvPr userDrawn="1"/>
        </p:nvPicPr>
        <p:blipFill>
          <a:blip r:embed="rId2" cstate="print"/>
          <a:srcRect l="5985" t="6510" r="12702" b="13737"/>
          <a:stretch>
            <a:fillRect/>
          </a:stretch>
        </p:blipFill>
        <p:spPr>
          <a:xfrm flipH="1">
            <a:off x="0" y="3357562"/>
            <a:ext cx="9144000" cy="3500438"/>
          </a:xfrm>
          <a:prstGeom prst="rect">
            <a:avLst/>
          </a:prstGeom>
        </p:spPr>
      </p:pic>
      <p:sp>
        <p:nvSpPr>
          <p:cNvPr id="8" name="Rectangle 7"/>
          <p:cNvSpPr/>
          <p:nvPr userDrawn="1"/>
        </p:nvSpPr>
        <p:spPr bwMode="invGray">
          <a:xfrm>
            <a:off x="0" y="0"/>
            <a:ext cx="9144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ctrTitle" hasCustomPrompt="1"/>
          </p:nvPr>
        </p:nvSpPr>
        <p:spPr>
          <a:xfrm>
            <a:off x="285720" y="285729"/>
            <a:ext cx="8750330" cy="1000132"/>
          </a:xfrm>
        </p:spPr>
        <p:txBody>
          <a:bodyPr>
            <a:normAutofit/>
          </a:bodyPr>
          <a:lstStyle>
            <a:lvl1pPr algn="l">
              <a:lnSpc>
                <a:spcPts val="3100"/>
              </a:lnSpc>
              <a:defRPr sz="3600" b="0" baseline="0">
                <a:solidFill>
                  <a:schemeClr val="bg1"/>
                </a:solidFill>
              </a:defRPr>
            </a:lvl1pPr>
          </a:lstStyle>
          <a:p>
            <a:r>
              <a:rPr lang="en-AU" dirty="0" smtClean="0"/>
              <a:t>PRESENTATION TITLE HERE</a:t>
            </a:r>
            <a:endParaRPr lang="en-AU" dirty="0"/>
          </a:p>
        </p:txBody>
      </p:sp>
      <p:sp>
        <p:nvSpPr>
          <p:cNvPr id="3" name="Subtitle 2"/>
          <p:cNvSpPr>
            <a:spLocks noGrp="1"/>
          </p:cNvSpPr>
          <p:nvPr>
            <p:ph type="subTitle" idx="1" hasCustomPrompt="1"/>
          </p:nvPr>
        </p:nvSpPr>
        <p:spPr>
          <a:xfrm>
            <a:off x="285720" y="1285860"/>
            <a:ext cx="8750329" cy="500066"/>
          </a:xfrm>
        </p:spPr>
        <p:txBody>
          <a:bodyPr vert="horz" lIns="91440" tIns="45720" rIns="91440" bIns="45720" rtlCol="0" anchor="ctr">
            <a:normAutofit/>
          </a:bodyPr>
          <a:lstStyle>
            <a:lvl1pPr marL="0" indent="0" algn="l" defTabSz="914400" rtl="0" eaLnBrk="1" latinLnBrk="0" hangingPunct="1">
              <a:spcBef>
                <a:spcPct val="0"/>
              </a:spcBef>
              <a:buNone/>
              <a:defRPr lang="en-AU" sz="2000" b="0" kern="1200" baseline="0" dirty="0" smtClean="0">
                <a:solidFill>
                  <a:schemeClr val="bg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 Heading | Use Line Dividers To Separate Headings (Shift \)</a:t>
            </a:r>
            <a:endParaRPr lang="en-AU" dirty="0"/>
          </a:p>
        </p:txBody>
      </p:sp>
      <p:sp>
        <p:nvSpPr>
          <p:cNvPr id="19" name="Content Placeholder 25"/>
          <p:cNvSpPr>
            <a:spLocks noGrp="1"/>
          </p:cNvSpPr>
          <p:nvPr>
            <p:ph sz="quarter" idx="11" hasCustomPrompt="1"/>
          </p:nvPr>
        </p:nvSpPr>
        <p:spPr>
          <a:xfrm>
            <a:off x="250826" y="3000372"/>
            <a:ext cx="8750300" cy="285752"/>
          </a:xfrm>
        </p:spPr>
        <p:txBody>
          <a:bodyPr lIns="0" tIns="0" rIns="0" bIns="0" anchor="b" anchorCtr="0">
            <a:noAutofit/>
          </a:bodyPr>
          <a:lstStyle>
            <a:lvl1pPr marL="174625" marR="0" indent="-174625" algn="r" defTabSz="914400" rtl="0" eaLnBrk="1" fontAlgn="auto" latinLnBrk="0" hangingPunct="1">
              <a:lnSpc>
                <a:spcPct val="100000"/>
              </a:lnSpc>
              <a:spcBef>
                <a:spcPts val="500"/>
              </a:spcBef>
              <a:spcAft>
                <a:spcPts val="500"/>
              </a:spcAft>
              <a:buClr>
                <a:schemeClr val="accent1"/>
              </a:buClr>
              <a:buSzTx/>
              <a:buFont typeface="Arial" pitchFamily="34" charset="0"/>
              <a:buNone/>
              <a:tabLst/>
              <a:defRPr sz="1400" baseline="0">
                <a:solidFill>
                  <a:schemeClr val="bg1"/>
                </a:solidFill>
              </a:defRPr>
            </a:lvl1pPr>
            <a:lvl2pPr algn="r">
              <a:buNone/>
              <a:defRPr/>
            </a:lvl2pPr>
            <a:lvl3pPr algn="r">
              <a:buNone/>
              <a:defRPr/>
            </a:lvl3pPr>
            <a:lvl4pPr algn="r">
              <a:buNone/>
              <a:defRPr/>
            </a:lvl4pPr>
            <a:lvl5pPr algn="r">
              <a:buNone/>
              <a:defRPr/>
            </a:lvl5pPr>
          </a:lstStyle>
          <a:p>
            <a:pPr marL="174625" marR="0" lvl="0" indent="-174625" algn="r" defTabSz="914400" rtl="0" eaLnBrk="1" fontAlgn="auto" latinLnBrk="0" hangingPunct="1">
              <a:lnSpc>
                <a:spcPct val="100000"/>
              </a:lnSpc>
              <a:spcBef>
                <a:spcPts val="500"/>
              </a:spcBef>
              <a:spcAft>
                <a:spcPts val="500"/>
              </a:spcAft>
              <a:buClr>
                <a:schemeClr val="accent1"/>
              </a:buClr>
              <a:buSzTx/>
              <a:buFont typeface="Arial" pitchFamily="34" charset="0"/>
              <a:buNone/>
              <a:tabLst/>
              <a:defRPr/>
            </a:pPr>
            <a:r>
              <a:rPr lang="en-US" dirty="0" smtClean="0"/>
              <a:t>UNIT OR PROGRAM NAME </a:t>
            </a:r>
            <a:r>
              <a:rPr lang="en-AU" dirty="0" smtClean="0"/>
              <a:t>(Use Line Dividers)</a:t>
            </a:r>
            <a:endParaRPr lang="en-US" dirty="0" smtClean="0"/>
          </a:p>
        </p:txBody>
      </p:sp>
      <p:sp>
        <p:nvSpPr>
          <p:cNvPr id="20" name="Content Placeholder 25"/>
          <p:cNvSpPr>
            <a:spLocks noGrp="1"/>
          </p:cNvSpPr>
          <p:nvPr>
            <p:ph sz="quarter" idx="12" hasCustomPrompt="1"/>
          </p:nvPr>
        </p:nvSpPr>
        <p:spPr>
          <a:xfrm>
            <a:off x="250826" y="2714620"/>
            <a:ext cx="8750300" cy="285752"/>
          </a:xfrm>
        </p:spPr>
        <p:txBody>
          <a:bodyPr lIns="0" tIns="0" rIns="0" bIns="0" anchor="b" anchorCtr="0">
            <a:noAutofit/>
          </a:bodyPr>
          <a:lstStyle>
            <a:lvl1pPr algn="r">
              <a:buNone/>
              <a:defRPr sz="1400" baseline="0">
                <a:solidFill>
                  <a:schemeClr val="bg1"/>
                </a:solidFill>
              </a:defRPr>
            </a:lvl1pPr>
            <a:lvl2pPr algn="r">
              <a:buNone/>
              <a:defRPr/>
            </a:lvl2pPr>
            <a:lvl3pPr algn="r">
              <a:buNone/>
              <a:defRPr/>
            </a:lvl3pPr>
            <a:lvl4pPr algn="r">
              <a:buNone/>
              <a:defRPr/>
            </a:lvl4pPr>
            <a:lvl5pPr algn="r">
              <a:buNone/>
              <a:defRPr/>
            </a:lvl5pPr>
          </a:lstStyle>
          <a:p>
            <a:pPr lvl="0"/>
            <a:r>
              <a:rPr lang="en-US" dirty="0" smtClean="0"/>
              <a:t>AUTHOR’S NAME | TITLE </a:t>
            </a:r>
            <a:r>
              <a:rPr lang="en-AU" dirty="0" smtClean="0"/>
              <a:t>(Use Line Dividers)</a:t>
            </a:r>
            <a:endParaRPr lang="en-US" dirty="0" smtClean="0"/>
          </a:p>
        </p:txBody>
      </p:sp>
      <p:sp>
        <p:nvSpPr>
          <p:cNvPr id="17" name="Picture Placeholder 16"/>
          <p:cNvSpPr>
            <a:spLocks noGrp="1"/>
          </p:cNvSpPr>
          <p:nvPr>
            <p:ph type="pic" sz="quarter" idx="14" hasCustomPrompt="1"/>
          </p:nvPr>
        </p:nvSpPr>
        <p:spPr>
          <a:xfrm>
            <a:off x="7514706" y="5112818"/>
            <a:ext cx="1399108" cy="1399108"/>
          </a:xfrm>
          <a:solidFill>
            <a:schemeClr val="bg1"/>
          </a:solidFill>
        </p:spPr>
        <p:txBody>
          <a:bodyPr anchor="ctr" anchorCtr="0"/>
          <a:lstStyle>
            <a:lvl1pPr marL="0" indent="0" algn="ctr">
              <a:buNone/>
              <a:defRPr sz="1000" baseline="0"/>
            </a:lvl1pPr>
          </a:lstStyle>
          <a:p>
            <a:r>
              <a:rPr lang="en-AU" dirty="0" smtClean="0"/>
              <a:t>Insert Partner Logo </a:t>
            </a:r>
            <a:br>
              <a:rPr lang="en-AU" dirty="0" smtClean="0"/>
            </a:br>
            <a:r>
              <a:rPr lang="en-AU" dirty="0" smtClean="0"/>
              <a:t>- Delete if not required</a:t>
            </a:r>
            <a:endParaRPr lang="en-AU" dirty="0"/>
          </a:p>
        </p:txBody>
      </p:sp>
      <p:sp>
        <p:nvSpPr>
          <p:cNvPr id="13" name="Rectangle 12"/>
          <p:cNvSpPr/>
          <p:nvPr userDrawn="1"/>
        </p:nvSpPr>
        <p:spPr bwMode="ltGray">
          <a:xfrm>
            <a:off x="1071536" y="4200304"/>
            <a:ext cx="2304000" cy="23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p:cNvSpPr/>
          <p:nvPr userDrawn="1"/>
        </p:nvSpPr>
        <p:spPr>
          <a:xfrm flipH="1">
            <a:off x="261938" y="5715016"/>
            <a:ext cx="1612106" cy="7892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USY_MB1_rgb_Reversed_Standard_Logo.png"/>
          <p:cNvPicPr>
            <a:picLocks noChangeAspect="1"/>
          </p:cNvPicPr>
          <p:nvPr userDrawn="1"/>
        </p:nvPicPr>
        <p:blipFill>
          <a:blip r:embed="rId3" cstate="print"/>
          <a:stretch>
            <a:fillRect/>
          </a:stretch>
        </p:blipFill>
        <p:spPr>
          <a:xfrm>
            <a:off x="433773" y="5890063"/>
            <a:ext cx="1268436" cy="43919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YELLOW Title Slide + IMAGE">
    <p:spTree>
      <p:nvGrpSpPr>
        <p:cNvPr id="1" name=""/>
        <p:cNvGrpSpPr/>
        <p:nvPr/>
      </p:nvGrpSpPr>
      <p:grpSpPr>
        <a:xfrm>
          <a:off x="0" y="0"/>
          <a:ext cx="0" cy="0"/>
          <a:chOff x="0" y="0"/>
          <a:chExt cx="0" cy="0"/>
        </a:xfrm>
      </p:grpSpPr>
      <p:pic>
        <p:nvPicPr>
          <p:cNvPr id="12" name="Picture 11" descr="quad copy.jpg"/>
          <p:cNvPicPr>
            <a:picLocks noChangeAspect="1"/>
          </p:cNvPicPr>
          <p:nvPr userDrawn="1"/>
        </p:nvPicPr>
        <p:blipFill>
          <a:blip r:embed="rId2" cstate="print"/>
          <a:srcRect l="1322" r="21189" b="22059"/>
          <a:stretch>
            <a:fillRect/>
          </a:stretch>
        </p:blipFill>
        <p:spPr>
          <a:xfrm flipH="1">
            <a:off x="0" y="3071810"/>
            <a:ext cx="9144000" cy="3786190"/>
          </a:xfrm>
          <a:prstGeom prst="rect">
            <a:avLst/>
          </a:prstGeom>
        </p:spPr>
      </p:pic>
      <p:sp>
        <p:nvSpPr>
          <p:cNvPr id="8" name="Rectangle 7"/>
          <p:cNvSpPr/>
          <p:nvPr userDrawn="1"/>
        </p:nvSpPr>
        <p:spPr bwMode="ltGray">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2" name="Title 1"/>
          <p:cNvSpPr>
            <a:spLocks noGrp="1"/>
          </p:cNvSpPr>
          <p:nvPr>
            <p:ph type="ctrTitle" hasCustomPrompt="1"/>
          </p:nvPr>
        </p:nvSpPr>
        <p:spPr>
          <a:xfrm>
            <a:off x="285720" y="285729"/>
            <a:ext cx="8750330" cy="1000132"/>
          </a:xfrm>
        </p:spPr>
        <p:txBody>
          <a:bodyPr>
            <a:normAutofit/>
          </a:bodyPr>
          <a:lstStyle>
            <a:lvl1pPr algn="l">
              <a:lnSpc>
                <a:spcPts val="3100"/>
              </a:lnSpc>
              <a:defRPr sz="3600" b="0" baseline="0">
                <a:solidFill>
                  <a:schemeClr val="tx1"/>
                </a:solidFill>
              </a:defRPr>
            </a:lvl1pPr>
          </a:lstStyle>
          <a:p>
            <a:r>
              <a:rPr lang="en-AU" dirty="0" smtClean="0"/>
              <a:t>PRESENTATION TITLE HERE</a:t>
            </a:r>
            <a:endParaRPr lang="en-AU" dirty="0"/>
          </a:p>
        </p:txBody>
      </p:sp>
      <p:sp>
        <p:nvSpPr>
          <p:cNvPr id="3" name="Subtitle 2"/>
          <p:cNvSpPr>
            <a:spLocks noGrp="1"/>
          </p:cNvSpPr>
          <p:nvPr>
            <p:ph type="subTitle" idx="1" hasCustomPrompt="1"/>
          </p:nvPr>
        </p:nvSpPr>
        <p:spPr>
          <a:xfrm>
            <a:off x="285720" y="1285860"/>
            <a:ext cx="8750329" cy="500066"/>
          </a:xfrm>
        </p:spPr>
        <p:txBody>
          <a:bodyPr vert="horz" lIns="91440" tIns="45720" rIns="91440" bIns="45720" rtlCol="0" anchor="ctr">
            <a:normAutofit/>
          </a:bodyPr>
          <a:lstStyle>
            <a:lvl1pPr marL="0" indent="0" algn="l" defTabSz="914400" rtl="0" eaLnBrk="1" latinLnBrk="0" hangingPunct="1">
              <a:spcBef>
                <a:spcPct val="0"/>
              </a:spcBef>
              <a:buNone/>
              <a:defRPr lang="en-AU" sz="2000" b="0" kern="1200" baseline="0" dirty="0" smtClean="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 Heading | Use Line Dividers To Separate Headings (Shift \)</a:t>
            </a:r>
            <a:endParaRPr lang="en-AU" dirty="0"/>
          </a:p>
        </p:txBody>
      </p:sp>
      <p:sp>
        <p:nvSpPr>
          <p:cNvPr id="15" name="Content Placeholder 25"/>
          <p:cNvSpPr>
            <a:spLocks noGrp="1"/>
          </p:cNvSpPr>
          <p:nvPr>
            <p:ph sz="quarter" idx="11" hasCustomPrompt="1"/>
          </p:nvPr>
        </p:nvSpPr>
        <p:spPr>
          <a:xfrm>
            <a:off x="250826" y="3000372"/>
            <a:ext cx="8750300" cy="285752"/>
          </a:xfrm>
        </p:spPr>
        <p:txBody>
          <a:bodyPr lIns="0" tIns="0" rIns="0" bIns="0" anchor="b" anchorCtr="0">
            <a:noAutofit/>
          </a:bodyPr>
          <a:lstStyle>
            <a:lvl1pPr marL="174625" marR="0" indent="-174625" algn="r" defTabSz="914400" rtl="0" eaLnBrk="1" fontAlgn="auto" latinLnBrk="0" hangingPunct="1">
              <a:lnSpc>
                <a:spcPct val="100000"/>
              </a:lnSpc>
              <a:spcBef>
                <a:spcPts val="500"/>
              </a:spcBef>
              <a:spcAft>
                <a:spcPts val="500"/>
              </a:spcAft>
              <a:buClr>
                <a:schemeClr val="accent1"/>
              </a:buClr>
              <a:buSzTx/>
              <a:buFont typeface="Arial" pitchFamily="34" charset="0"/>
              <a:buNone/>
              <a:tabLst/>
              <a:defRPr sz="1400" baseline="0">
                <a:solidFill>
                  <a:schemeClr val="tx1"/>
                </a:solidFill>
              </a:defRPr>
            </a:lvl1pPr>
            <a:lvl2pPr algn="r">
              <a:buNone/>
              <a:defRPr/>
            </a:lvl2pPr>
            <a:lvl3pPr algn="r">
              <a:buNone/>
              <a:defRPr/>
            </a:lvl3pPr>
            <a:lvl4pPr algn="r">
              <a:buNone/>
              <a:defRPr/>
            </a:lvl4pPr>
            <a:lvl5pPr algn="r">
              <a:buNone/>
              <a:defRPr/>
            </a:lvl5pPr>
          </a:lstStyle>
          <a:p>
            <a:pPr marL="174625" marR="0" lvl="0" indent="-174625" algn="r" defTabSz="914400" rtl="0" eaLnBrk="1" fontAlgn="auto" latinLnBrk="0" hangingPunct="1">
              <a:lnSpc>
                <a:spcPct val="100000"/>
              </a:lnSpc>
              <a:spcBef>
                <a:spcPts val="500"/>
              </a:spcBef>
              <a:spcAft>
                <a:spcPts val="500"/>
              </a:spcAft>
              <a:buClr>
                <a:schemeClr val="accent1"/>
              </a:buClr>
              <a:buSzTx/>
              <a:buFont typeface="Arial" pitchFamily="34" charset="0"/>
              <a:buNone/>
              <a:tabLst/>
              <a:defRPr/>
            </a:pPr>
            <a:r>
              <a:rPr lang="en-US" dirty="0" smtClean="0"/>
              <a:t>UNIT OR PROGRAM NAME </a:t>
            </a:r>
            <a:r>
              <a:rPr lang="en-AU" dirty="0" smtClean="0"/>
              <a:t>(Use Line Dividers)</a:t>
            </a:r>
            <a:endParaRPr lang="en-US" dirty="0" smtClean="0"/>
          </a:p>
        </p:txBody>
      </p:sp>
      <p:sp>
        <p:nvSpPr>
          <p:cNvPr id="16" name="Content Placeholder 25"/>
          <p:cNvSpPr>
            <a:spLocks noGrp="1"/>
          </p:cNvSpPr>
          <p:nvPr>
            <p:ph sz="quarter" idx="12" hasCustomPrompt="1"/>
          </p:nvPr>
        </p:nvSpPr>
        <p:spPr>
          <a:xfrm>
            <a:off x="250826" y="2714620"/>
            <a:ext cx="8750300" cy="285752"/>
          </a:xfrm>
        </p:spPr>
        <p:txBody>
          <a:bodyPr lIns="0" tIns="0" rIns="0" bIns="0" anchor="b" anchorCtr="0">
            <a:noAutofit/>
          </a:bodyPr>
          <a:lstStyle>
            <a:lvl1pPr algn="r">
              <a:buNone/>
              <a:defRPr sz="1400" baseline="0">
                <a:solidFill>
                  <a:schemeClr val="tx1"/>
                </a:solidFill>
              </a:defRPr>
            </a:lvl1pPr>
            <a:lvl2pPr algn="r">
              <a:buNone/>
              <a:defRPr/>
            </a:lvl2pPr>
            <a:lvl3pPr algn="r">
              <a:buNone/>
              <a:defRPr/>
            </a:lvl3pPr>
            <a:lvl4pPr algn="r">
              <a:buNone/>
              <a:defRPr/>
            </a:lvl4pPr>
            <a:lvl5pPr algn="r">
              <a:buNone/>
              <a:defRPr/>
            </a:lvl5pPr>
          </a:lstStyle>
          <a:p>
            <a:pPr lvl="0"/>
            <a:r>
              <a:rPr lang="en-US" dirty="0" smtClean="0"/>
              <a:t>AUTHOR’S NAME | TITLE </a:t>
            </a:r>
            <a:r>
              <a:rPr lang="en-AU" dirty="0" smtClean="0"/>
              <a:t>(Use Line Dividers)</a:t>
            </a:r>
            <a:endParaRPr lang="en-US" dirty="0" smtClean="0"/>
          </a:p>
        </p:txBody>
      </p:sp>
      <p:sp>
        <p:nvSpPr>
          <p:cNvPr id="13" name="Picture Placeholder 16"/>
          <p:cNvSpPr>
            <a:spLocks noGrp="1"/>
          </p:cNvSpPr>
          <p:nvPr>
            <p:ph type="pic" sz="quarter" idx="14" hasCustomPrompt="1"/>
          </p:nvPr>
        </p:nvSpPr>
        <p:spPr>
          <a:xfrm>
            <a:off x="7514706" y="5112818"/>
            <a:ext cx="1399108" cy="1399108"/>
          </a:xfrm>
          <a:solidFill>
            <a:schemeClr val="bg1"/>
          </a:solidFill>
        </p:spPr>
        <p:txBody>
          <a:bodyPr anchor="ctr" anchorCtr="0"/>
          <a:lstStyle>
            <a:lvl1pPr marL="0" indent="0" algn="ctr">
              <a:buNone/>
              <a:defRPr sz="1000" baseline="0"/>
            </a:lvl1pPr>
          </a:lstStyle>
          <a:p>
            <a:r>
              <a:rPr lang="en-AU" dirty="0" smtClean="0"/>
              <a:t>Insert Partner Logo </a:t>
            </a:r>
            <a:br>
              <a:rPr lang="en-AU" dirty="0" smtClean="0"/>
            </a:br>
            <a:r>
              <a:rPr lang="en-AU" dirty="0" smtClean="0"/>
              <a:t>- Delete if not required</a:t>
            </a:r>
            <a:endParaRPr lang="en-AU" dirty="0"/>
          </a:p>
        </p:txBody>
      </p:sp>
      <p:sp>
        <p:nvSpPr>
          <p:cNvPr id="14" name="Rectangle 13"/>
          <p:cNvSpPr/>
          <p:nvPr userDrawn="1"/>
        </p:nvSpPr>
        <p:spPr bwMode="ltGray">
          <a:xfrm>
            <a:off x="1071536" y="4200304"/>
            <a:ext cx="2304000" cy="23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Rectangle 19"/>
          <p:cNvSpPr/>
          <p:nvPr userDrawn="1"/>
        </p:nvSpPr>
        <p:spPr>
          <a:xfrm flipH="1">
            <a:off x="261938" y="5715016"/>
            <a:ext cx="1612106" cy="7892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1" name="Picture 20" descr="USY_MB1_rgb_Reversed_Standard_Logo.png"/>
          <p:cNvPicPr>
            <a:picLocks noChangeAspect="1"/>
          </p:cNvPicPr>
          <p:nvPr userDrawn="1"/>
        </p:nvPicPr>
        <p:blipFill>
          <a:blip r:embed="rId3" cstate="print"/>
          <a:stretch>
            <a:fillRect/>
          </a:stretch>
        </p:blipFill>
        <p:spPr>
          <a:xfrm>
            <a:off x="433773" y="5890063"/>
            <a:ext cx="1268436" cy="43919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Title Slide + IMAGE">
    <p:spTree>
      <p:nvGrpSpPr>
        <p:cNvPr id="1" name=""/>
        <p:cNvGrpSpPr/>
        <p:nvPr/>
      </p:nvGrpSpPr>
      <p:grpSpPr>
        <a:xfrm>
          <a:off x="0" y="0"/>
          <a:ext cx="0" cy="0"/>
          <a:chOff x="0" y="0"/>
          <a:chExt cx="0" cy="0"/>
        </a:xfrm>
      </p:grpSpPr>
      <p:pic>
        <p:nvPicPr>
          <p:cNvPr id="12" name="Picture 11" descr="science_lab copy.jpg"/>
          <p:cNvPicPr>
            <a:picLocks noChangeAspect="1"/>
          </p:cNvPicPr>
          <p:nvPr userDrawn="1"/>
        </p:nvPicPr>
        <p:blipFill>
          <a:blip r:embed="rId2" cstate="print"/>
          <a:stretch>
            <a:fillRect/>
          </a:stretch>
        </p:blipFill>
        <p:spPr>
          <a:xfrm>
            <a:off x="0" y="3246859"/>
            <a:ext cx="9144000" cy="3611141"/>
          </a:xfrm>
          <a:prstGeom prst="rect">
            <a:avLst/>
          </a:prstGeom>
        </p:spPr>
      </p:pic>
      <p:sp>
        <p:nvSpPr>
          <p:cNvPr id="8" name="Rectangle 7"/>
          <p:cNvSpPr/>
          <p:nvPr userDrawn="1"/>
        </p:nvSpPr>
        <p:spPr bwMode="invGray">
          <a:xfrm>
            <a:off x="0" y="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2" name="Title 1"/>
          <p:cNvSpPr>
            <a:spLocks noGrp="1"/>
          </p:cNvSpPr>
          <p:nvPr userDrawn="1">
            <p:ph type="ctrTitle" hasCustomPrompt="1"/>
          </p:nvPr>
        </p:nvSpPr>
        <p:spPr>
          <a:xfrm>
            <a:off x="285720" y="285729"/>
            <a:ext cx="8750330" cy="1000132"/>
          </a:xfrm>
        </p:spPr>
        <p:txBody>
          <a:bodyPr>
            <a:normAutofit/>
          </a:bodyPr>
          <a:lstStyle>
            <a:lvl1pPr algn="l">
              <a:lnSpc>
                <a:spcPts val="3100"/>
              </a:lnSpc>
              <a:defRPr sz="3600" b="0" baseline="0">
                <a:solidFill>
                  <a:schemeClr val="bg1"/>
                </a:solidFill>
              </a:defRPr>
            </a:lvl1pPr>
          </a:lstStyle>
          <a:p>
            <a:r>
              <a:rPr lang="en-AU" dirty="0" smtClean="0"/>
              <a:t>PRESENTATION TITLE HERE</a:t>
            </a:r>
            <a:endParaRPr lang="en-AU" dirty="0"/>
          </a:p>
        </p:txBody>
      </p:sp>
      <p:sp>
        <p:nvSpPr>
          <p:cNvPr id="3" name="Subtitle 2"/>
          <p:cNvSpPr>
            <a:spLocks noGrp="1"/>
          </p:cNvSpPr>
          <p:nvPr userDrawn="1">
            <p:ph type="subTitle" idx="1" hasCustomPrompt="1"/>
          </p:nvPr>
        </p:nvSpPr>
        <p:spPr>
          <a:xfrm>
            <a:off x="285720" y="1285860"/>
            <a:ext cx="8750329" cy="500066"/>
          </a:xfrm>
        </p:spPr>
        <p:txBody>
          <a:bodyPr vert="horz" lIns="91440" tIns="45720" rIns="91440" bIns="45720" rtlCol="0" anchor="ctr">
            <a:normAutofit/>
          </a:bodyPr>
          <a:lstStyle>
            <a:lvl1pPr marL="0" indent="0" algn="l" defTabSz="914400" rtl="0" eaLnBrk="1" latinLnBrk="0" hangingPunct="1">
              <a:spcBef>
                <a:spcPct val="0"/>
              </a:spcBef>
              <a:buNone/>
              <a:defRPr lang="en-AU" sz="2000" b="0" kern="1200" baseline="0" dirty="0" smtClean="0">
                <a:solidFill>
                  <a:schemeClr val="bg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 Heading | Use Line Dividers To Separate Headings (Shift \)</a:t>
            </a:r>
            <a:endParaRPr lang="en-AU" dirty="0"/>
          </a:p>
        </p:txBody>
      </p:sp>
      <p:sp>
        <p:nvSpPr>
          <p:cNvPr id="14" name="Content Placeholder 25"/>
          <p:cNvSpPr>
            <a:spLocks noGrp="1"/>
          </p:cNvSpPr>
          <p:nvPr>
            <p:ph sz="quarter" idx="11" hasCustomPrompt="1"/>
          </p:nvPr>
        </p:nvSpPr>
        <p:spPr>
          <a:xfrm>
            <a:off x="250826" y="3000372"/>
            <a:ext cx="8750300" cy="285752"/>
          </a:xfrm>
        </p:spPr>
        <p:txBody>
          <a:bodyPr lIns="0" tIns="0" rIns="0" bIns="0" anchor="b" anchorCtr="0">
            <a:noAutofit/>
          </a:bodyPr>
          <a:lstStyle>
            <a:lvl1pPr marL="174625" marR="0" indent="-174625" algn="r" defTabSz="914400" rtl="0" eaLnBrk="1" fontAlgn="auto" latinLnBrk="0" hangingPunct="1">
              <a:lnSpc>
                <a:spcPct val="100000"/>
              </a:lnSpc>
              <a:spcBef>
                <a:spcPts val="500"/>
              </a:spcBef>
              <a:spcAft>
                <a:spcPts val="500"/>
              </a:spcAft>
              <a:buClr>
                <a:schemeClr val="accent1"/>
              </a:buClr>
              <a:buSzTx/>
              <a:buFont typeface="Arial" pitchFamily="34" charset="0"/>
              <a:buNone/>
              <a:tabLst/>
              <a:defRPr sz="1400" baseline="0">
                <a:solidFill>
                  <a:schemeClr val="bg1"/>
                </a:solidFill>
              </a:defRPr>
            </a:lvl1pPr>
            <a:lvl2pPr algn="r">
              <a:buNone/>
              <a:defRPr/>
            </a:lvl2pPr>
            <a:lvl3pPr algn="r">
              <a:buNone/>
              <a:defRPr/>
            </a:lvl3pPr>
            <a:lvl4pPr algn="r">
              <a:buNone/>
              <a:defRPr/>
            </a:lvl4pPr>
            <a:lvl5pPr algn="r">
              <a:buNone/>
              <a:defRPr/>
            </a:lvl5pPr>
          </a:lstStyle>
          <a:p>
            <a:pPr marL="174625" marR="0" lvl="0" indent="-174625" algn="r" defTabSz="914400" rtl="0" eaLnBrk="1" fontAlgn="auto" latinLnBrk="0" hangingPunct="1">
              <a:lnSpc>
                <a:spcPct val="100000"/>
              </a:lnSpc>
              <a:spcBef>
                <a:spcPts val="500"/>
              </a:spcBef>
              <a:spcAft>
                <a:spcPts val="500"/>
              </a:spcAft>
              <a:buClr>
                <a:schemeClr val="accent1"/>
              </a:buClr>
              <a:buSzTx/>
              <a:buFont typeface="Arial" pitchFamily="34" charset="0"/>
              <a:buNone/>
              <a:tabLst/>
              <a:defRPr/>
            </a:pPr>
            <a:r>
              <a:rPr lang="en-US" dirty="0" smtClean="0"/>
              <a:t>UNIT OR PROGRAM NAME </a:t>
            </a:r>
            <a:r>
              <a:rPr lang="en-AU" dirty="0" smtClean="0"/>
              <a:t>(Use Line Dividers)</a:t>
            </a:r>
            <a:endParaRPr lang="en-US" dirty="0" smtClean="0"/>
          </a:p>
        </p:txBody>
      </p:sp>
      <p:sp>
        <p:nvSpPr>
          <p:cNvPr id="15" name="Content Placeholder 25"/>
          <p:cNvSpPr>
            <a:spLocks noGrp="1"/>
          </p:cNvSpPr>
          <p:nvPr>
            <p:ph sz="quarter" idx="12" hasCustomPrompt="1"/>
          </p:nvPr>
        </p:nvSpPr>
        <p:spPr>
          <a:xfrm>
            <a:off x="250826" y="2714620"/>
            <a:ext cx="8750300" cy="285752"/>
          </a:xfrm>
        </p:spPr>
        <p:txBody>
          <a:bodyPr lIns="0" tIns="0" rIns="0" bIns="0" anchor="b" anchorCtr="0">
            <a:noAutofit/>
          </a:bodyPr>
          <a:lstStyle>
            <a:lvl1pPr algn="r">
              <a:buNone/>
              <a:defRPr sz="1400" baseline="0">
                <a:solidFill>
                  <a:schemeClr val="bg1"/>
                </a:solidFill>
              </a:defRPr>
            </a:lvl1pPr>
            <a:lvl2pPr algn="r">
              <a:buNone/>
              <a:defRPr/>
            </a:lvl2pPr>
            <a:lvl3pPr algn="r">
              <a:buNone/>
              <a:defRPr/>
            </a:lvl3pPr>
            <a:lvl4pPr algn="r">
              <a:buNone/>
              <a:defRPr/>
            </a:lvl4pPr>
            <a:lvl5pPr algn="r">
              <a:buNone/>
              <a:defRPr/>
            </a:lvl5pPr>
          </a:lstStyle>
          <a:p>
            <a:pPr lvl="0"/>
            <a:r>
              <a:rPr lang="en-US" dirty="0" smtClean="0"/>
              <a:t>AUTHOR’S NAME | TITLE </a:t>
            </a:r>
            <a:r>
              <a:rPr lang="en-AU" dirty="0" smtClean="0"/>
              <a:t>(Use Line Dividers)</a:t>
            </a:r>
            <a:endParaRPr lang="en-US" dirty="0" smtClean="0"/>
          </a:p>
        </p:txBody>
      </p:sp>
      <p:sp>
        <p:nvSpPr>
          <p:cNvPr id="13" name="Picture Placeholder 16"/>
          <p:cNvSpPr>
            <a:spLocks noGrp="1"/>
          </p:cNvSpPr>
          <p:nvPr>
            <p:ph type="pic" sz="quarter" idx="14" hasCustomPrompt="1"/>
          </p:nvPr>
        </p:nvSpPr>
        <p:spPr>
          <a:xfrm>
            <a:off x="7514706" y="5112818"/>
            <a:ext cx="1399108" cy="1399108"/>
          </a:xfrm>
          <a:solidFill>
            <a:schemeClr val="bg1"/>
          </a:solidFill>
        </p:spPr>
        <p:txBody>
          <a:bodyPr anchor="ctr" anchorCtr="0"/>
          <a:lstStyle>
            <a:lvl1pPr marL="0" indent="0" algn="ctr">
              <a:buNone/>
              <a:defRPr sz="1000" baseline="0"/>
            </a:lvl1pPr>
          </a:lstStyle>
          <a:p>
            <a:r>
              <a:rPr lang="en-AU" dirty="0" smtClean="0"/>
              <a:t>Insert Partner Logo </a:t>
            </a:r>
            <a:br>
              <a:rPr lang="en-AU" dirty="0" smtClean="0"/>
            </a:br>
            <a:r>
              <a:rPr lang="en-AU" dirty="0" smtClean="0"/>
              <a:t>- Delete if not required</a:t>
            </a:r>
            <a:endParaRPr lang="en-AU" dirty="0"/>
          </a:p>
        </p:txBody>
      </p:sp>
      <p:sp>
        <p:nvSpPr>
          <p:cNvPr id="19" name="Rectangle 18"/>
          <p:cNvSpPr/>
          <p:nvPr userDrawn="1"/>
        </p:nvSpPr>
        <p:spPr bwMode="ltGray">
          <a:xfrm>
            <a:off x="1071536" y="4200304"/>
            <a:ext cx="2304000" cy="23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Rectangle 19"/>
          <p:cNvSpPr/>
          <p:nvPr userDrawn="1"/>
        </p:nvSpPr>
        <p:spPr>
          <a:xfrm flipH="1">
            <a:off x="261938" y="5715016"/>
            <a:ext cx="1612106" cy="7892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1" name="Picture 20" descr="USY_MB1_rgb_Reversed_Standard_Logo.png"/>
          <p:cNvPicPr>
            <a:picLocks noChangeAspect="1"/>
          </p:cNvPicPr>
          <p:nvPr userDrawn="1"/>
        </p:nvPicPr>
        <p:blipFill>
          <a:blip r:embed="rId3" cstate="print"/>
          <a:stretch>
            <a:fillRect/>
          </a:stretch>
        </p:blipFill>
        <p:spPr>
          <a:xfrm>
            <a:off x="433773" y="5890063"/>
            <a:ext cx="1268436" cy="43919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LUE DIVIDER Slide">
    <p:spTree>
      <p:nvGrpSpPr>
        <p:cNvPr id="1" name=""/>
        <p:cNvGrpSpPr/>
        <p:nvPr/>
      </p:nvGrpSpPr>
      <p:grpSpPr>
        <a:xfrm>
          <a:off x="0" y="0"/>
          <a:ext cx="0" cy="0"/>
          <a:chOff x="0" y="0"/>
          <a:chExt cx="0" cy="0"/>
        </a:xfrm>
      </p:grpSpPr>
      <p:sp>
        <p:nvSpPr>
          <p:cNvPr id="8" name="Rectangle 7"/>
          <p:cNvSpPr/>
          <p:nvPr userDrawn="1"/>
        </p:nvSpPr>
        <p:spPr bwMode="ltGray">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2" name="Title 1"/>
          <p:cNvSpPr>
            <a:spLocks noGrp="1"/>
          </p:cNvSpPr>
          <p:nvPr userDrawn="1">
            <p:ph type="ctrTitle" hasCustomPrompt="1"/>
          </p:nvPr>
        </p:nvSpPr>
        <p:spPr bwMode="white">
          <a:xfrm>
            <a:off x="285719" y="1777496"/>
            <a:ext cx="7599393" cy="1080000"/>
          </a:xfrm>
        </p:spPr>
        <p:txBody>
          <a:bodyPr anchor="ctr">
            <a:normAutofit/>
          </a:bodyPr>
          <a:lstStyle>
            <a:lvl1pPr algn="l">
              <a:defRPr sz="2800" b="0" baseline="0">
                <a:solidFill>
                  <a:schemeClr val="bg1"/>
                </a:solidFill>
                <a:latin typeface="+mj-lt"/>
              </a:defRPr>
            </a:lvl1pPr>
          </a:lstStyle>
          <a:p>
            <a:r>
              <a:rPr lang="en-US" dirty="0" smtClean="0"/>
              <a:t>SECTION DIVIDER  [1 line only]</a:t>
            </a:r>
            <a:endParaRPr lang="en-AU" dirty="0"/>
          </a:p>
        </p:txBody>
      </p:sp>
      <p:sp>
        <p:nvSpPr>
          <p:cNvPr id="13" name="Text Placeholder 12"/>
          <p:cNvSpPr>
            <a:spLocks noGrp="1"/>
          </p:cNvSpPr>
          <p:nvPr userDrawn="1">
            <p:ph type="body" sz="quarter" idx="11" hasCustomPrompt="1"/>
          </p:nvPr>
        </p:nvSpPr>
        <p:spPr bwMode="white">
          <a:xfrm>
            <a:off x="7893038" y="1777495"/>
            <a:ext cx="1143012" cy="1080000"/>
          </a:xfrm>
        </p:spPr>
        <p:txBody>
          <a:bodyPr anchor="ctr"/>
          <a:lstStyle>
            <a:lvl1pPr algn="r">
              <a:buNone/>
              <a:defRPr sz="4000" b="1">
                <a:solidFill>
                  <a:schemeClr val="bg1"/>
                </a:solidFill>
                <a:latin typeface="+mj-lt"/>
              </a:defRPr>
            </a:lvl1pPr>
          </a:lstStyle>
          <a:p>
            <a:pPr lvl="0"/>
            <a:r>
              <a:rPr lang="en-US" dirty="0" smtClean="0"/>
              <a:t>#</a:t>
            </a:r>
            <a:endParaRPr lang="en-AU" dirty="0"/>
          </a:p>
        </p:txBody>
      </p:sp>
      <p:sp>
        <p:nvSpPr>
          <p:cNvPr id="17" name="Text Placeholder 16"/>
          <p:cNvSpPr>
            <a:spLocks noGrp="1"/>
          </p:cNvSpPr>
          <p:nvPr>
            <p:ph type="body" sz="quarter" idx="13" hasCustomPrompt="1"/>
          </p:nvPr>
        </p:nvSpPr>
        <p:spPr bwMode="hidden">
          <a:xfrm>
            <a:off x="7893038" y="2857496"/>
            <a:ext cx="1144800" cy="142875"/>
          </a:xfrm>
        </p:spPr>
        <p:txBody>
          <a:bodyPr>
            <a:noAutofit/>
          </a:bodyPr>
          <a:lstStyle>
            <a:lvl1pPr algn="ctr">
              <a:buNone/>
              <a:defRPr sz="700" baseline="0">
                <a:solidFill>
                  <a:schemeClr val="bg1"/>
                </a:solidFill>
              </a:defRPr>
            </a:lvl1pPr>
          </a:lstStyle>
          <a:p>
            <a:pPr lvl="0"/>
            <a:r>
              <a:rPr lang="en-US" dirty="0" smtClean="0"/>
              <a:t>Enter section number</a:t>
            </a:r>
            <a:endParaRPr lang="en-AU" dirty="0"/>
          </a:p>
        </p:txBody>
      </p:sp>
      <p:sp>
        <p:nvSpPr>
          <p:cNvPr id="32" name="Rectangle 31"/>
          <p:cNvSpPr/>
          <p:nvPr userDrawn="1"/>
        </p:nvSpPr>
        <p:spPr bwMode="white">
          <a:xfrm flipH="1">
            <a:off x="-5" y="5715016"/>
            <a:ext cx="9144001" cy="1142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9" name="Group 18"/>
          <p:cNvGrpSpPr/>
          <p:nvPr userDrawn="1"/>
        </p:nvGrpSpPr>
        <p:grpSpPr>
          <a:xfrm>
            <a:off x="224627" y="5248014"/>
            <a:ext cx="1989919" cy="1359427"/>
            <a:chOff x="224627" y="5248014"/>
            <a:chExt cx="1989919" cy="1359427"/>
          </a:xfrm>
        </p:grpSpPr>
        <p:sp>
          <p:nvSpPr>
            <p:cNvPr id="33" name="Rectangle 32"/>
            <p:cNvSpPr/>
            <p:nvPr userDrawn="1"/>
          </p:nvSpPr>
          <p:spPr bwMode="ltGray">
            <a:xfrm>
              <a:off x="855117" y="5248014"/>
              <a:ext cx="1359429" cy="13594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5" name="Group 14"/>
            <p:cNvGrpSpPr/>
            <p:nvPr userDrawn="1"/>
          </p:nvGrpSpPr>
          <p:grpSpPr>
            <a:xfrm>
              <a:off x="224627" y="5966641"/>
              <a:ext cx="1267200" cy="640800"/>
              <a:chOff x="261938" y="5715016"/>
              <a:chExt cx="1612106" cy="789289"/>
            </a:xfrm>
          </p:grpSpPr>
          <p:sp>
            <p:nvSpPr>
              <p:cNvPr id="16" name="Rectangle 15"/>
              <p:cNvSpPr/>
              <p:nvPr userDrawn="1"/>
            </p:nvSpPr>
            <p:spPr>
              <a:xfrm flipH="1">
                <a:off x="261938" y="5715016"/>
                <a:ext cx="1612106" cy="7892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USY_MB1_rgb_Reversed_Standard_Logo.png"/>
              <p:cNvPicPr>
                <a:picLocks noChangeAspect="1"/>
              </p:cNvPicPr>
              <p:nvPr userDrawn="1"/>
            </p:nvPicPr>
            <p:blipFill>
              <a:blip r:embed="rId2" cstate="print"/>
              <a:stretch>
                <a:fillRect/>
              </a:stretch>
            </p:blipFill>
            <p:spPr>
              <a:xfrm>
                <a:off x="433773" y="5890063"/>
                <a:ext cx="1268436" cy="439194"/>
              </a:xfrm>
              <a:prstGeom prst="rect">
                <a:avLst/>
              </a:prstGeom>
            </p:spPr>
          </p:pic>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UE DIVIDER Slide">
    <p:spTree>
      <p:nvGrpSpPr>
        <p:cNvPr id="1" name=""/>
        <p:cNvGrpSpPr/>
        <p:nvPr/>
      </p:nvGrpSpPr>
      <p:grpSpPr>
        <a:xfrm>
          <a:off x="0" y="0"/>
          <a:ext cx="0" cy="0"/>
          <a:chOff x="0" y="0"/>
          <a:chExt cx="0" cy="0"/>
        </a:xfrm>
      </p:grpSpPr>
      <p:sp>
        <p:nvSpPr>
          <p:cNvPr id="8" name="Rectangle 7"/>
          <p:cNvSpPr/>
          <p:nvPr userDrawn="1"/>
        </p:nvSpPr>
        <p:spPr bwMode="ltGray">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2" name="Title 1"/>
          <p:cNvSpPr>
            <a:spLocks noGrp="1"/>
          </p:cNvSpPr>
          <p:nvPr userDrawn="1">
            <p:ph type="ctrTitle" hasCustomPrompt="1"/>
          </p:nvPr>
        </p:nvSpPr>
        <p:spPr bwMode="black">
          <a:xfrm>
            <a:off x="285720" y="1777496"/>
            <a:ext cx="7599393" cy="1080000"/>
          </a:xfrm>
        </p:spPr>
        <p:txBody>
          <a:bodyPr anchor="ctr">
            <a:normAutofit/>
          </a:bodyPr>
          <a:lstStyle>
            <a:lvl1pPr algn="l">
              <a:defRPr sz="2800" b="0" baseline="0">
                <a:solidFill>
                  <a:schemeClr val="tx1"/>
                </a:solidFill>
                <a:latin typeface="+mj-lt"/>
              </a:defRPr>
            </a:lvl1pPr>
          </a:lstStyle>
          <a:p>
            <a:r>
              <a:rPr lang="en-US" dirty="0" smtClean="0"/>
              <a:t>SECTION DIVIDER  [1 line only]</a:t>
            </a:r>
            <a:endParaRPr lang="en-AU" dirty="0"/>
          </a:p>
        </p:txBody>
      </p:sp>
      <p:sp>
        <p:nvSpPr>
          <p:cNvPr id="13" name="Text Placeholder 12"/>
          <p:cNvSpPr>
            <a:spLocks noGrp="1"/>
          </p:cNvSpPr>
          <p:nvPr userDrawn="1">
            <p:ph type="body" sz="quarter" idx="11" hasCustomPrompt="1"/>
          </p:nvPr>
        </p:nvSpPr>
        <p:spPr bwMode="black">
          <a:xfrm>
            <a:off x="7893038" y="1777495"/>
            <a:ext cx="1143012" cy="1080000"/>
          </a:xfrm>
        </p:spPr>
        <p:txBody>
          <a:bodyPr anchor="ctr"/>
          <a:lstStyle>
            <a:lvl1pPr algn="r">
              <a:buNone/>
              <a:defRPr sz="4000" b="1">
                <a:solidFill>
                  <a:schemeClr val="tx1"/>
                </a:solidFill>
                <a:latin typeface="+mj-lt"/>
              </a:defRPr>
            </a:lvl1pPr>
          </a:lstStyle>
          <a:p>
            <a:pPr lvl="0"/>
            <a:r>
              <a:rPr lang="en-US" dirty="0" smtClean="0"/>
              <a:t>#</a:t>
            </a:r>
            <a:endParaRPr lang="en-AU" dirty="0"/>
          </a:p>
        </p:txBody>
      </p:sp>
      <p:sp>
        <p:nvSpPr>
          <p:cNvPr id="12" name="Rectangle 11"/>
          <p:cNvSpPr/>
          <p:nvPr userDrawn="1"/>
        </p:nvSpPr>
        <p:spPr bwMode="white">
          <a:xfrm flipH="1">
            <a:off x="-5" y="5715016"/>
            <a:ext cx="9144001" cy="1142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 Placeholder 16"/>
          <p:cNvSpPr>
            <a:spLocks noGrp="1"/>
          </p:cNvSpPr>
          <p:nvPr userDrawn="1">
            <p:ph type="body" sz="quarter" idx="13" hasCustomPrompt="1"/>
          </p:nvPr>
        </p:nvSpPr>
        <p:spPr bwMode="hidden">
          <a:xfrm>
            <a:off x="7893038" y="2857496"/>
            <a:ext cx="1144800" cy="142875"/>
          </a:xfrm>
        </p:spPr>
        <p:txBody>
          <a:bodyPr>
            <a:noAutofit/>
          </a:bodyPr>
          <a:lstStyle>
            <a:lvl1pPr algn="ctr">
              <a:buNone/>
              <a:defRPr sz="700" baseline="0">
                <a:solidFill>
                  <a:schemeClr val="tx1"/>
                </a:solidFill>
              </a:defRPr>
            </a:lvl1pPr>
          </a:lstStyle>
          <a:p>
            <a:pPr lvl="0"/>
            <a:r>
              <a:rPr lang="en-US" dirty="0" smtClean="0"/>
              <a:t>Enter section number</a:t>
            </a:r>
            <a:endParaRPr lang="en-AU" dirty="0"/>
          </a:p>
        </p:txBody>
      </p:sp>
      <p:grpSp>
        <p:nvGrpSpPr>
          <p:cNvPr id="15" name="Group 14"/>
          <p:cNvGrpSpPr/>
          <p:nvPr userDrawn="1"/>
        </p:nvGrpSpPr>
        <p:grpSpPr>
          <a:xfrm>
            <a:off x="224627" y="5248014"/>
            <a:ext cx="1989919" cy="1359427"/>
            <a:chOff x="224627" y="5248014"/>
            <a:chExt cx="1989919" cy="1359427"/>
          </a:xfrm>
        </p:grpSpPr>
        <p:sp>
          <p:nvSpPr>
            <p:cNvPr id="18" name="Rectangle 17"/>
            <p:cNvSpPr/>
            <p:nvPr userDrawn="1"/>
          </p:nvSpPr>
          <p:spPr bwMode="ltGray">
            <a:xfrm>
              <a:off x="855117" y="5248014"/>
              <a:ext cx="1359429" cy="13594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9" name="Group 14"/>
            <p:cNvGrpSpPr/>
            <p:nvPr userDrawn="1"/>
          </p:nvGrpSpPr>
          <p:grpSpPr>
            <a:xfrm>
              <a:off x="224627" y="5966641"/>
              <a:ext cx="1267200" cy="640800"/>
              <a:chOff x="261938" y="5715016"/>
              <a:chExt cx="1612106" cy="789289"/>
            </a:xfrm>
          </p:grpSpPr>
          <p:sp>
            <p:nvSpPr>
              <p:cNvPr id="20" name="Rectangle 19"/>
              <p:cNvSpPr/>
              <p:nvPr userDrawn="1"/>
            </p:nvSpPr>
            <p:spPr>
              <a:xfrm flipH="1">
                <a:off x="261938" y="5715016"/>
                <a:ext cx="1612106" cy="7892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1" name="Picture 20" descr="USY_MB1_rgb_Reversed_Standard_Logo.png"/>
              <p:cNvPicPr>
                <a:picLocks noChangeAspect="1"/>
              </p:cNvPicPr>
              <p:nvPr userDrawn="1"/>
            </p:nvPicPr>
            <p:blipFill>
              <a:blip r:embed="rId2" cstate="print"/>
              <a:stretch>
                <a:fillRect/>
              </a:stretch>
            </p:blipFill>
            <p:spPr>
              <a:xfrm>
                <a:off x="433773" y="5890063"/>
                <a:ext cx="1268436" cy="439194"/>
              </a:xfrm>
              <a:prstGeom prst="rect">
                <a:avLst/>
              </a:prstGeom>
            </p:spPr>
          </p:pic>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 FONT IN ARIAL 24PT  [1 line only]</a:t>
            </a:r>
            <a:endParaRPr lang="en-AU" dirty="0"/>
          </a:p>
        </p:txBody>
      </p:sp>
      <p:sp>
        <p:nvSpPr>
          <p:cNvPr id="3" name="Content Placeholder 2"/>
          <p:cNvSpPr>
            <a:spLocks noGrp="1"/>
          </p:cNvSpPr>
          <p:nvPr>
            <p:ph idx="1"/>
          </p:nvPr>
        </p:nvSpPr>
        <p:spPr>
          <a:xfrm>
            <a:off x="250824" y="1773238"/>
            <a:ext cx="8662989" cy="4679949"/>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vl6pPr marL="1074738" indent="-174625">
              <a:buClr>
                <a:schemeClr val="accent1"/>
              </a:buClr>
              <a:defRPr sz="1600" baseline="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endParaRPr lang="en-AU" dirty="0"/>
          </a:p>
        </p:txBody>
      </p:sp>
      <p:sp>
        <p:nvSpPr>
          <p:cNvPr id="6" name="Slide Number Placeholder 5"/>
          <p:cNvSpPr>
            <a:spLocks noGrp="1"/>
          </p:cNvSpPr>
          <p:nvPr>
            <p:ph type="sldNum" sz="quarter" idx="12"/>
          </p:nvPr>
        </p:nvSpPr>
        <p:spPr/>
        <p:txBody>
          <a:bodyPr/>
          <a:lstStyle/>
          <a:p>
            <a:fld id="{5EB0718A-1B3D-42D2-9A2B-FB6CFA4B4E8D}" type="slidenum">
              <a:rPr lang="en-AU" smtClean="0"/>
              <a:pPr/>
              <a:t>‹#›</a:t>
            </a:fld>
            <a:endParaRPr lang="en-AU" dirty="0"/>
          </a:p>
        </p:txBody>
      </p:sp>
      <p:sp>
        <p:nvSpPr>
          <p:cNvPr id="9" name="Text Placeholder 8"/>
          <p:cNvSpPr>
            <a:spLocks noGrp="1"/>
          </p:cNvSpPr>
          <p:nvPr>
            <p:ph type="body" sz="quarter" idx="13" hasCustomPrompt="1"/>
          </p:nvPr>
        </p:nvSpPr>
        <p:spPr>
          <a:xfrm>
            <a:off x="250825" y="1268413"/>
            <a:ext cx="8662988" cy="485791"/>
          </a:xfrm>
        </p:spPr>
        <p:txBody>
          <a:bodyPr tIns="0" rIns="0" bIns="0" anchor="ctr">
            <a:normAutofit/>
          </a:bodyPr>
          <a:lstStyle>
            <a:lvl1pPr marL="0" indent="0">
              <a:lnSpc>
                <a:spcPts val="1800"/>
              </a:lnSpc>
              <a:spcBef>
                <a:spcPts val="0"/>
              </a:spcBef>
              <a:spcAft>
                <a:spcPts val="0"/>
              </a:spcAft>
              <a:buNone/>
              <a:defRPr sz="2000">
                <a:solidFill>
                  <a:schemeClr val="tx1"/>
                </a:solidFill>
              </a:defRPr>
            </a:lvl1pPr>
          </a:lstStyle>
          <a:p>
            <a:pPr lvl="0"/>
            <a:r>
              <a:rPr lang="en-US" dirty="0" smtClean="0"/>
              <a:t>SUB HEADING [1 line only]</a:t>
            </a:r>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 FONT IN ARIAL 24PT  [1 line only]</a:t>
            </a:r>
            <a:endParaRPr lang="en-AU" dirty="0"/>
          </a:p>
        </p:txBody>
      </p:sp>
      <p:sp>
        <p:nvSpPr>
          <p:cNvPr id="3" name="Content Placeholder 2"/>
          <p:cNvSpPr>
            <a:spLocks noGrp="1"/>
          </p:cNvSpPr>
          <p:nvPr>
            <p:ph idx="1"/>
          </p:nvPr>
        </p:nvSpPr>
        <p:spPr>
          <a:xfrm>
            <a:off x="4643438" y="1783634"/>
            <a:ext cx="4270375" cy="4502885"/>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vl6pPr>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p>
        </p:txBody>
      </p:sp>
      <p:sp>
        <p:nvSpPr>
          <p:cNvPr id="6" name="Slide Number Placeholder 5"/>
          <p:cNvSpPr>
            <a:spLocks noGrp="1"/>
          </p:cNvSpPr>
          <p:nvPr>
            <p:ph type="sldNum" sz="quarter" idx="12"/>
          </p:nvPr>
        </p:nvSpPr>
        <p:spPr/>
        <p:txBody>
          <a:bodyPr/>
          <a:lstStyle/>
          <a:p>
            <a:fld id="{5EB0718A-1B3D-42D2-9A2B-FB6CFA4B4E8D}" type="slidenum">
              <a:rPr lang="en-AU" smtClean="0"/>
              <a:pPr/>
              <a:t>‹#›</a:t>
            </a:fld>
            <a:endParaRPr lang="en-AU" dirty="0"/>
          </a:p>
        </p:txBody>
      </p:sp>
      <p:sp>
        <p:nvSpPr>
          <p:cNvPr id="8" name="Picture Placeholder 7"/>
          <p:cNvSpPr>
            <a:spLocks noGrp="1"/>
          </p:cNvSpPr>
          <p:nvPr>
            <p:ph type="pic" sz="quarter" idx="14" hasCustomPrompt="1"/>
          </p:nvPr>
        </p:nvSpPr>
        <p:spPr>
          <a:xfrm>
            <a:off x="250825" y="1773238"/>
            <a:ext cx="4321175" cy="3941761"/>
          </a:xfrm>
        </p:spPr>
        <p:txBody>
          <a:bodyPr anchor="t"/>
          <a:lstStyle>
            <a:lvl1pPr algn="ctr">
              <a:buNone/>
              <a:defRPr baseline="0"/>
            </a:lvl1pPr>
          </a:lstStyle>
          <a:p>
            <a:r>
              <a:rPr lang="en-AU" dirty="0" smtClean="0"/>
              <a:t>PLACE IMAGE HERE</a:t>
            </a:r>
          </a:p>
          <a:p>
            <a:endParaRPr lang="en-AU" dirty="0" smtClean="0"/>
          </a:p>
          <a:p>
            <a:endParaRPr lang="en-AU" dirty="0"/>
          </a:p>
        </p:txBody>
      </p:sp>
      <p:sp>
        <p:nvSpPr>
          <p:cNvPr id="10" name="Text Placeholder 8"/>
          <p:cNvSpPr>
            <a:spLocks noGrp="1"/>
          </p:cNvSpPr>
          <p:nvPr>
            <p:ph type="body" sz="quarter" idx="15" hasCustomPrompt="1"/>
          </p:nvPr>
        </p:nvSpPr>
        <p:spPr>
          <a:xfrm>
            <a:off x="250825" y="5715000"/>
            <a:ext cx="4392613" cy="593725"/>
          </a:xfrm>
        </p:spPr>
        <p:txBody>
          <a:bodyPr anchor="t">
            <a:normAutofit/>
          </a:bodyPr>
          <a:lstStyle>
            <a:lvl1pPr>
              <a:buNone/>
              <a:defRPr sz="1400" b="0" baseline="0">
                <a:solidFill>
                  <a:schemeClr val="tx1"/>
                </a:solidFill>
              </a:defRPr>
            </a:lvl1pPr>
          </a:lstStyle>
          <a:p>
            <a:pPr lvl="0"/>
            <a:r>
              <a:rPr lang="en-US" dirty="0" smtClean="0"/>
              <a:t>Caption copy goes here</a:t>
            </a:r>
            <a:endParaRPr lang="en-AU" dirty="0"/>
          </a:p>
        </p:txBody>
      </p:sp>
      <p:sp>
        <p:nvSpPr>
          <p:cNvPr id="11" name="Text Placeholder 8"/>
          <p:cNvSpPr>
            <a:spLocks noGrp="1"/>
          </p:cNvSpPr>
          <p:nvPr>
            <p:ph type="body" sz="quarter" idx="13" hasCustomPrompt="1"/>
          </p:nvPr>
        </p:nvSpPr>
        <p:spPr>
          <a:xfrm>
            <a:off x="250825" y="1268413"/>
            <a:ext cx="8662988" cy="485791"/>
          </a:xfrm>
        </p:spPr>
        <p:txBody>
          <a:bodyPr tIns="0" rIns="0" bIns="0" anchor="ctr">
            <a:normAutofit/>
          </a:bodyPr>
          <a:lstStyle>
            <a:lvl1pPr marL="0" indent="0">
              <a:lnSpc>
                <a:spcPts val="1800"/>
              </a:lnSpc>
              <a:spcBef>
                <a:spcPts val="0"/>
              </a:spcBef>
              <a:spcAft>
                <a:spcPts val="0"/>
              </a:spcAft>
              <a:buNone/>
              <a:defRPr sz="2000">
                <a:solidFill>
                  <a:schemeClr val="tx1"/>
                </a:solidFill>
              </a:defRPr>
            </a:lvl1pPr>
          </a:lstStyle>
          <a:p>
            <a:pPr lvl="0"/>
            <a:r>
              <a:rPr lang="en-US" dirty="0" smtClean="0"/>
              <a:t>SUB HEADING [1 line only]</a:t>
            </a:r>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p:nvPr userDrawn="1"/>
        </p:nvSpPr>
        <p:spPr bwMode="invGray">
          <a:xfrm flipH="1">
            <a:off x="928662" y="260351"/>
            <a:ext cx="8001056" cy="954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Placeholder 1"/>
          <p:cNvSpPr>
            <a:spLocks noGrp="1"/>
          </p:cNvSpPr>
          <p:nvPr>
            <p:ph type="title"/>
          </p:nvPr>
        </p:nvSpPr>
        <p:spPr>
          <a:xfrm>
            <a:off x="1857356" y="428604"/>
            <a:ext cx="7056457" cy="633417"/>
          </a:xfrm>
          <a:prstGeom prst="rect">
            <a:avLst/>
          </a:prstGeom>
        </p:spPr>
        <p:txBody>
          <a:bodyPr vert="horz" lIns="91440" tIns="45720" rIns="91440" bIns="45720" rtlCol="0" anchor="b" anchorCtr="0">
            <a:normAutofit/>
          </a:bodyPr>
          <a:lstStyle/>
          <a:p>
            <a:r>
              <a:rPr lang="en-US" dirty="0" smtClean="0"/>
              <a:t>SLIDE TITLE, FONT IN ARIAL 24PT  [1 line only]</a:t>
            </a:r>
            <a:endParaRPr lang="en-AU" dirty="0"/>
          </a:p>
        </p:txBody>
      </p:sp>
      <p:sp>
        <p:nvSpPr>
          <p:cNvPr id="3" name="Text Placeholder 2"/>
          <p:cNvSpPr>
            <a:spLocks noGrp="1"/>
          </p:cNvSpPr>
          <p:nvPr>
            <p:ph type="body" idx="1"/>
          </p:nvPr>
        </p:nvSpPr>
        <p:spPr>
          <a:xfrm>
            <a:off x="250824" y="1357297"/>
            <a:ext cx="8662989" cy="5095891"/>
          </a:xfrm>
          <a:prstGeom prst="rect">
            <a:avLst/>
          </a:prstGeom>
        </p:spPr>
        <p:txBody>
          <a:bodyPr vert="horz" lIns="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p>
        </p:txBody>
      </p:sp>
      <p:sp>
        <p:nvSpPr>
          <p:cNvPr id="6" name="Slide Number Placeholder 5"/>
          <p:cNvSpPr>
            <a:spLocks noGrp="1"/>
          </p:cNvSpPr>
          <p:nvPr userDrawn="1">
            <p:ph type="sldNum" sz="quarter" idx="4"/>
          </p:nvPr>
        </p:nvSpPr>
        <p:spPr>
          <a:xfrm>
            <a:off x="8664605" y="6586742"/>
            <a:ext cx="249208" cy="214314"/>
          </a:xfrm>
          <a:prstGeom prst="rect">
            <a:avLst/>
          </a:prstGeom>
        </p:spPr>
        <p:txBody>
          <a:bodyPr vert="horz" lIns="0" tIns="0" rIns="0" bIns="0" rtlCol="0" anchor="ctr"/>
          <a:lstStyle>
            <a:lvl1pPr algn="r">
              <a:defRPr lang="en-AU" sz="900" kern="1200" smtClean="0">
                <a:solidFill>
                  <a:schemeClr val="accent1"/>
                </a:solidFill>
                <a:latin typeface="+mn-lt"/>
                <a:ea typeface="+mn-ea"/>
                <a:cs typeface="+mn-cs"/>
              </a:defRPr>
            </a:lvl1pPr>
          </a:lstStyle>
          <a:p>
            <a:fld id="{5EB0718A-1B3D-42D2-9A2B-FB6CFA4B4E8D}" type="slidenum">
              <a:rPr lang="en-AU" smtClean="0"/>
              <a:pPr/>
              <a:t>‹#›</a:t>
            </a:fld>
            <a:endParaRPr lang="en-AU" dirty="0"/>
          </a:p>
        </p:txBody>
      </p:sp>
      <p:cxnSp>
        <p:nvCxnSpPr>
          <p:cNvPr id="24" name="Straight Connector 23"/>
          <p:cNvCxnSpPr/>
          <p:nvPr userDrawn="1"/>
        </p:nvCxnSpPr>
        <p:spPr>
          <a:xfrm>
            <a:off x="250825" y="6575651"/>
            <a:ext cx="867889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250825" y="260350"/>
            <a:ext cx="1612106" cy="789289"/>
            <a:chOff x="261938" y="5715016"/>
            <a:chExt cx="1612106" cy="789289"/>
          </a:xfrm>
        </p:grpSpPr>
        <p:sp>
          <p:nvSpPr>
            <p:cNvPr id="12" name="Rectangle 11"/>
            <p:cNvSpPr/>
            <p:nvPr userDrawn="1"/>
          </p:nvSpPr>
          <p:spPr>
            <a:xfrm flipH="1">
              <a:off x="261938" y="5715016"/>
              <a:ext cx="1612106" cy="7892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3" name="Picture 12" descr="USY_MB1_rgb_Reversed_Standard_Logo.png"/>
            <p:cNvPicPr>
              <a:picLocks noChangeAspect="1"/>
            </p:cNvPicPr>
            <p:nvPr userDrawn="1"/>
          </p:nvPicPr>
          <p:blipFill>
            <a:blip r:embed="rId17" cstate="print"/>
            <a:stretch>
              <a:fillRect/>
            </a:stretch>
          </p:blipFill>
          <p:spPr>
            <a:xfrm>
              <a:off x="433773" y="5890063"/>
              <a:ext cx="1268436" cy="439194"/>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 id="2147483665" r:id="rId2"/>
    <p:sldLayoutId id="2147483660" r:id="rId3"/>
    <p:sldLayoutId id="2147483662" r:id="rId4"/>
    <p:sldLayoutId id="2147483663" r:id="rId5"/>
    <p:sldLayoutId id="2147483676" r:id="rId6"/>
    <p:sldLayoutId id="2147483675" r:id="rId7"/>
    <p:sldLayoutId id="2147483650" r:id="rId8"/>
    <p:sldLayoutId id="2147483669" r:id="rId9"/>
    <p:sldLayoutId id="2147483670" r:id="rId10"/>
    <p:sldLayoutId id="2147483671" r:id="rId11"/>
    <p:sldLayoutId id="2147483672" r:id="rId12"/>
    <p:sldLayoutId id="2147483652" r:id="rId13"/>
    <p:sldLayoutId id="2147483654" r:id="rId14"/>
    <p:sldLayoutId id="2147483655" r:id="rId15"/>
  </p:sldLayoutIdLst>
  <p:hf hdr="0" ftr="0" dt="0"/>
  <p:txStyles>
    <p:titleStyle>
      <a:lvl1pPr algn="r" defTabSz="914400" rtl="0" eaLnBrk="1" latinLnBrk="0" hangingPunct="1">
        <a:lnSpc>
          <a:spcPts val="2500"/>
        </a:lnSpc>
        <a:spcBef>
          <a:spcPct val="0"/>
        </a:spcBef>
        <a:buNone/>
        <a:defRPr sz="2400" kern="1200" baseline="0">
          <a:solidFill>
            <a:schemeClr val="bg1"/>
          </a:solidFill>
          <a:latin typeface="+mj-lt"/>
          <a:ea typeface="+mj-ea"/>
          <a:cs typeface="+mj-cs"/>
        </a:defRPr>
      </a:lvl1pPr>
    </p:titleStyle>
    <p:bodyStyle>
      <a:lvl1pPr marL="174625" indent="-174625" algn="l" defTabSz="914400" rtl="0" eaLnBrk="1" latinLnBrk="0" hangingPunct="1">
        <a:spcBef>
          <a:spcPts val="500"/>
        </a:spcBef>
        <a:spcAft>
          <a:spcPts val="500"/>
        </a:spcAft>
        <a:buClr>
          <a:schemeClr val="accent1"/>
        </a:buClr>
        <a:buFont typeface="Arial" pitchFamily="34" charset="0"/>
        <a:buChar char="›"/>
        <a:defRPr lang="en-US" sz="2000" kern="1200" dirty="0" smtClean="0">
          <a:solidFill>
            <a:schemeClr val="tx1"/>
          </a:solidFill>
          <a:latin typeface="+mn-lt"/>
          <a:ea typeface="+mn-ea"/>
          <a:cs typeface="+mn-cs"/>
        </a:defRPr>
      </a:lvl1pPr>
      <a:lvl2pPr marL="361950" indent="-184150" algn="l" defTabSz="914400" rtl="0" eaLnBrk="1" latinLnBrk="0" hangingPunct="1">
        <a:spcBef>
          <a:spcPts val="500"/>
        </a:spcBef>
        <a:spcAft>
          <a:spcPts val="500"/>
        </a:spcAft>
        <a:buClr>
          <a:schemeClr val="accent1"/>
        </a:buClr>
        <a:buFont typeface="Arial" pitchFamily="34" charset="0"/>
        <a:buChar char="-"/>
        <a:defRPr lang="en-US" sz="1800" kern="1200" dirty="0" smtClean="0">
          <a:solidFill>
            <a:schemeClr val="tx1"/>
          </a:solidFill>
          <a:latin typeface="+mn-lt"/>
          <a:ea typeface="+mn-ea"/>
          <a:cs typeface="+mn-cs"/>
        </a:defRPr>
      </a:lvl2pPr>
      <a:lvl3pPr marL="539750" indent="-177800" algn="l" defTabSz="914400" rtl="0" eaLnBrk="1" latinLnBrk="0" hangingPunct="1">
        <a:spcBef>
          <a:spcPts val="500"/>
        </a:spcBef>
        <a:spcAft>
          <a:spcPts val="500"/>
        </a:spcAft>
        <a:buClr>
          <a:schemeClr val="accent1"/>
        </a:buClr>
        <a:buFont typeface="Arial" pitchFamily="34" charset="0"/>
        <a:buChar char="-"/>
        <a:defRPr lang="en-US" sz="1800" kern="1200" dirty="0" smtClean="0">
          <a:solidFill>
            <a:schemeClr val="tx1"/>
          </a:solidFill>
          <a:latin typeface="+mn-lt"/>
          <a:ea typeface="+mn-ea"/>
          <a:cs typeface="+mn-cs"/>
        </a:defRPr>
      </a:lvl3pPr>
      <a:lvl4pPr marL="717550" indent="-177800" algn="l" defTabSz="914400" rtl="0" eaLnBrk="1" latinLnBrk="0" hangingPunct="1">
        <a:spcBef>
          <a:spcPts val="500"/>
        </a:spcBef>
        <a:spcAft>
          <a:spcPts val="500"/>
        </a:spcAft>
        <a:buClr>
          <a:schemeClr val="accent1"/>
        </a:buClr>
        <a:buFont typeface="Arial" pitchFamily="34" charset="0"/>
        <a:buChar char="-"/>
        <a:defRPr lang="en-US" sz="1800" kern="1200" dirty="0" smtClean="0">
          <a:solidFill>
            <a:schemeClr val="tx1"/>
          </a:solidFill>
          <a:latin typeface="+mn-lt"/>
          <a:ea typeface="+mn-ea"/>
          <a:cs typeface="+mn-cs"/>
        </a:defRPr>
      </a:lvl4pPr>
      <a:lvl5pPr marL="895350" indent="-177800" algn="l" defTabSz="914400" rtl="0" eaLnBrk="1" latinLnBrk="0" hangingPunct="1">
        <a:spcBef>
          <a:spcPts val="500"/>
        </a:spcBef>
        <a:spcAft>
          <a:spcPts val="500"/>
        </a:spcAft>
        <a:buClr>
          <a:schemeClr val="accent1"/>
        </a:buClr>
        <a:buFont typeface="Arial" pitchFamily="34" charset="0"/>
        <a:buChar char="•"/>
        <a:defRPr lang="en-AU" sz="1600" kern="1200" dirty="0" smtClean="0">
          <a:solidFill>
            <a:schemeClr val="tx1"/>
          </a:solidFill>
          <a:latin typeface="+mn-lt"/>
          <a:ea typeface="+mn-ea"/>
          <a:cs typeface="+mn-cs"/>
        </a:defRPr>
      </a:lvl5pPr>
      <a:lvl6pPr marL="1074738" indent="-174625"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912" y="285728"/>
            <a:ext cx="7704138" cy="2135159"/>
          </a:xfrm>
        </p:spPr>
        <p:txBody>
          <a:bodyPr>
            <a:normAutofit/>
          </a:bodyPr>
          <a:lstStyle/>
          <a:p>
            <a:r>
              <a:rPr lang="en-US" b="1" dirty="0" smtClean="0"/>
              <a:t>An Emerging Model </a:t>
            </a:r>
            <a:br>
              <a:rPr lang="en-US" b="1" dirty="0" smtClean="0"/>
            </a:br>
            <a:r>
              <a:rPr lang="en-US" b="1" dirty="0" smtClean="0"/>
              <a:t>of Community-Based Support </a:t>
            </a:r>
            <a:br>
              <a:rPr lang="en-US" b="1" dirty="0" smtClean="0"/>
            </a:br>
            <a:r>
              <a:rPr lang="en-US" b="1" dirty="0" smtClean="0"/>
              <a:t>for Students with Disabilities</a:t>
            </a:r>
            <a:r>
              <a:rPr lang="en-US" dirty="0" smtClean="0"/>
              <a:t/>
            </a:r>
            <a:br>
              <a:rPr lang="en-US" dirty="0" smtClean="0"/>
            </a:br>
            <a:endParaRPr lang="en-US" dirty="0"/>
          </a:p>
        </p:txBody>
      </p:sp>
      <p:sp>
        <p:nvSpPr>
          <p:cNvPr id="3" name="Subtitle 2"/>
          <p:cNvSpPr>
            <a:spLocks noGrp="1"/>
          </p:cNvSpPr>
          <p:nvPr>
            <p:ph type="subTitle" idx="1"/>
          </p:nvPr>
        </p:nvSpPr>
        <p:spPr>
          <a:xfrm>
            <a:off x="1439863" y="2132856"/>
            <a:ext cx="7704137" cy="500066"/>
          </a:xfrm>
        </p:spPr>
        <p:txBody>
          <a:bodyPr>
            <a:normAutofit/>
          </a:bodyPr>
          <a:lstStyle/>
          <a:p>
            <a:r>
              <a:rPr lang="en-US" sz="2400" b="1" dirty="0"/>
              <a:t>From Inclusive Communities to </a:t>
            </a:r>
            <a:r>
              <a:rPr lang="en-US" sz="2400" b="1" dirty="0" smtClean="0"/>
              <a:t>Inclusive Careers</a:t>
            </a:r>
            <a:endParaRPr lang="en-US" sz="2400" b="1" dirty="0"/>
          </a:p>
        </p:txBody>
      </p:sp>
      <p:sp>
        <p:nvSpPr>
          <p:cNvPr id="5" name="Content Placeholder 4"/>
          <p:cNvSpPr>
            <a:spLocks noGrp="1"/>
          </p:cNvSpPr>
          <p:nvPr>
            <p:ph sz="quarter" idx="12"/>
          </p:nvPr>
        </p:nvSpPr>
        <p:spPr>
          <a:xfrm>
            <a:off x="3571867" y="5373216"/>
            <a:ext cx="5320613" cy="288032"/>
          </a:xfrm>
        </p:spPr>
        <p:txBody>
          <a:bodyPr/>
          <a:lstStyle/>
          <a:p>
            <a:r>
              <a:rPr lang="en-US" sz="2400" b="1" dirty="0" smtClean="0"/>
              <a:t>Michael Millington Ph.D., CRC</a:t>
            </a:r>
            <a:endParaRPr lang="en-US" sz="2400" b="1" dirty="0"/>
          </a:p>
        </p:txBody>
      </p:sp>
      <p:sp>
        <p:nvSpPr>
          <p:cNvPr id="7" name="Content Placeholder 6"/>
          <p:cNvSpPr>
            <a:spLocks noGrp="1"/>
          </p:cNvSpPr>
          <p:nvPr>
            <p:ph sz="quarter" idx="11"/>
          </p:nvPr>
        </p:nvSpPr>
        <p:spPr>
          <a:xfrm>
            <a:off x="3347864" y="5877272"/>
            <a:ext cx="5544616" cy="720080"/>
          </a:xfrm>
        </p:spPr>
        <p:txBody>
          <a:bodyPr/>
          <a:lstStyle/>
          <a:p>
            <a:r>
              <a:rPr lang="en-US" sz="2000" b="1" dirty="0" smtClean="0">
                <a:solidFill>
                  <a:schemeClr val="tx1"/>
                </a:solidFill>
              </a:rPr>
              <a:t>Course Director</a:t>
            </a:r>
          </a:p>
          <a:p>
            <a:r>
              <a:rPr lang="en-US" sz="2000" b="1" dirty="0" smtClean="0">
                <a:solidFill>
                  <a:schemeClr val="tx1"/>
                </a:solidFill>
              </a:rPr>
              <a:t>Rehabilitation Counseling</a:t>
            </a:r>
          </a:p>
          <a:p>
            <a:endParaRPr lang="en-US" sz="4800"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404664"/>
            <a:ext cx="7056457" cy="633417"/>
          </a:xfrm>
        </p:spPr>
        <p:txBody>
          <a:bodyPr>
            <a:normAutofit/>
          </a:bodyPr>
          <a:lstStyle/>
          <a:p>
            <a:r>
              <a:rPr lang="en-US" sz="3200" b="1" dirty="0" smtClean="0"/>
              <a:t>Disability in the Context of Capital</a:t>
            </a:r>
            <a:endParaRPr lang="en-US" sz="3200" b="1" dirty="0"/>
          </a:p>
        </p:txBody>
      </p:sp>
      <p:sp>
        <p:nvSpPr>
          <p:cNvPr id="6" name="Content Placeholder 5"/>
          <p:cNvSpPr>
            <a:spLocks noGrp="1"/>
          </p:cNvSpPr>
          <p:nvPr>
            <p:ph sz="half" idx="1"/>
          </p:nvPr>
        </p:nvSpPr>
        <p:spPr>
          <a:xfrm>
            <a:off x="250824" y="1340768"/>
            <a:ext cx="8569648" cy="4967957"/>
          </a:xfrm>
        </p:spPr>
        <p:txBody>
          <a:bodyPr>
            <a:normAutofit/>
          </a:bodyPr>
          <a:lstStyle/>
          <a:p>
            <a:pPr>
              <a:lnSpc>
                <a:spcPct val="110000"/>
              </a:lnSpc>
              <a:buFont typeface="Arial" pitchFamily="34" charset="0"/>
              <a:buChar char="•"/>
            </a:pPr>
            <a:r>
              <a:rPr lang="en-US" sz="3200" b="1" dirty="0" smtClean="0"/>
              <a:t>Social Capital</a:t>
            </a:r>
          </a:p>
          <a:p>
            <a:pPr lvl="1">
              <a:lnSpc>
                <a:spcPct val="110000"/>
              </a:lnSpc>
              <a:buFont typeface="Arial" pitchFamily="34" charset="0"/>
              <a:buChar char="•"/>
            </a:pPr>
            <a:r>
              <a:rPr lang="en-US" sz="2800" dirty="0" smtClean="0"/>
              <a:t>Trade in any individual or group asset to leverage resources</a:t>
            </a:r>
          </a:p>
          <a:p>
            <a:pPr>
              <a:lnSpc>
                <a:spcPct val="110000"/>
              </a:lnSpc>
              <a:buFont typeface="Arial" pitchFamily="34" charset="0"/>
              <a:buChar char="•"/>
            </a:pPr>
            <a:r>
              <a:rPr lang="en-US" sz="3200" b="1" dirty="0" smtClean="0"/>
              <a:t>Capital &amp; Identity</a:t>
            </a:r>
          </a:p>
          <a:p>
            <a:pPr lvl="1">
              <a:lnSpc>
                <a:spcPct val="110000"/>
              </a:lnSpc>
              <a:buFont typeface="Arial" pitchFamily="34" charset="0"/>
              <a:buChar char="•"/>
            </a:pPr>
            <a:r>
              <a:rPr lang="en-US" sz="2800" dirty="0" smtClean="0"/>
              <a:t>Trade reinforces identity &amp; community</a:t>
            </a:r>
          </a:p>
          <a:p>
            <a:pPr>
              <a:lnSpc>
                <a:spcPct val="110000"/>
              </a:lnSpc>
              <a:buFont typeface="Arial" pitchFamily="34" charset="0"/>
              <a:buChar char="•"/>
            </a:pPr>
            <a:r>
              <a:rPr lang="en-US" sz="3200" b="1" dirty="0" smtClean="0"/>
              <a:t>Trade &amp; Disability</a:t>
            </a:r>
          </a:p>
          <a:p>
            <a:pPr lvl="1">
              <a:lnSpc>
                <a:spcPct val="110000"/>
              </a:lnSpc>
              <a:buFont typeface="Arial" pitchFamily="34" charset="0"/>
              <a:buChar char="•"/>
            </a:pPr>
            <a:r>
              <a:rPr lang="en-US" sz="2800" dirty="0" smtClean="0"/>
              <a:t>Diminished access to capital</a:t>
            </a:r>
          </a:p>
          <a:p>
            <a:pPr lvl="1">
              <a:lnSpc>
                <a:spcPct val="110000"/>
              </a:lnSpc>
              <a:buFont typeface="Arial" pitchFamily="34" charset="0"/>
              <a:buChar char="•"/>
            </a:pPr>
            <a:r>
              <a:rPr lang="en-US" sz="2800" dirty="0" smtClean="0"/>
              <a:t>Heightened need</a:t>
            </a:r>
          </a:p>
          <a:p>
            <a:pPr>
              <a:lnSpc>
                <a:spcPct val="110000"/>
              </a:lnSpc>
            </a:pPr>
            <a:endParaRPr lang="en-US" dirty="0" smtClean="0"/>
          </a:p>
          <a:p>
            <a:pPr lvl="1">
              <a:lnSpc>
                <a:spcPct val="110000"/>
              </a:lnSpc>
              <a:buNone/>
            </a:pPr>
            <a:endParaRPr lang="en-US" dirty="0" smtClean="0"/>
          </a:p>
        </p:txBody>
      </p:sp>
      <p:sp>
        <p:nvSpPr>
          <p:cNvPr id="4" name="Slide Number Placeholder 3"/>
          <p:cNvSpPr>
            <a:spLocks noGrp="1"/>
          </p:cNvSpPr>
          <p:nvPr>
            <p:ph type="sldNum" sz="quarter" idx="12"/>
          </p:nvPr>
        </p:nvSpPr>
        <p:spPr/>
        <p:txBody>
          <a:bodyPr/>
          <a:lstStyle/>
          <a:p>
            <a:fld id="{5EB0718A-1B3D-42D2-9A2B-FB6CFA4B4E8D}" type="slidenum">
              <a:rPr lang="en-AU" smtClean="0"/>
              <a:pPr/>
              <a:t>10</a:t>
            </a:fld>
            <a:endParaRPr lang="en-AU" dirty="0"/>
          </a:p>
        </p:txBody>
      </p:sp>
    </p:spTree>
    <p:extLst>
      <p:ext uri="{BB962C8B-B14F-4D97-AF65-F5344CB8AC3E}">
        <p14:creationId xmlns:p14="http://schemas.microsoft.com/office/powerpoint/2010/main" xmlns="" val="3409692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404664"/>
            <a:ext cx="7056457" cy="633417"/>
          </a:xfrm>
        </p:spPr>
        <p:txBody>
          <a:bodyPr>
            <a:normAutofit/>
          </a:bodyPr>
          <a:lstStyle/>
          <a:p>
            <a:r>
              <a:rPr lang="en-US" sz="3200" b="1" dirty="0" smtClean="0"/>
              <a:t>Building Capital</a:t>
            </a:r>
            <a:endParaRPr lang="en-US" sz="3200" b="1" dirty="0"/>
          </a:p>
        </p:txBody>
      </p:sp>
      <p:sp>
        <p:nvSpPr>
          <p:cNvPr id="7" name="Content Placeholder 6"/>
          <p:cNvSpPr>
            <a:spLocks noGrp="1"/>
          </p:cNvSpPr>
          <p:nvPr>
            <p:ph sz="half" idx="2"/>
          </p:nvPr>
        </p:nvSpPr>
        <p:spPr>
          <a:xfrm>
            <a:off x="323528" y="1340768"/>
            <a:ext cx="8590285" cy="5256584"/>
          </a:xfrm>
        </p:spPr>
        <p:txBody>
          <a:bodyPr>
            <a:normAutofit/>
          </a:bodyPr>
          <a:lstStyle/>
          <a:p>
            <a:r>
              <a:rPr lang="en-US" sz="3200" b="1" dirty="0" smtClean="0"/>
              <a:t>Community Development</a:t>
            </a:r>
          </a:p>
          <a:p>
            <a:pPr lvl="1"/>
            <a:r>
              <a:rPr lang="en-US" sz="2800" dirty="0" smtClean="0"/>
              <a:t>Economic development</a:t>
            </a:r>
          </a:p>
          <a:p>
            <a:pPr lvl="1"/>
            <a:r>
              <a:rPr lang="en-US" sz="2800" dirty="0" smtClean="0"/>
              <a:t>Community education &amp; networking</a:t>
            </a:r>
          </a:p>
          <a:p>
            <a:pPr lvl="1"/>
            <a:r>
              <a:rPr lang="en-US" sz="2800" dirty="0" smtClean="0"/>
              <a:t>Culture &amp; political development</a:t>
            </a:r>
          </a:p>
          <a:p>
            <a:r>
              <a:rPr lang="en-US" sz="3200" b="1" dirty="0" smtClean="0"/>
              <a:t>Case Management</a:t>
            </a:r>
          </a:p>
          <a:p>
            <a:pPr lvl="1"/>
            <a:r>
              <a:rPr lang="en-US" sz="2800" dirty="0" smtClean="0"/>
              <a:t>Counseling, planning, decision making</a:t>
            </a:r>
          </a:p>
          <a:p>
            <a:pPr lvl="1"/>
            <a:r>
              <a:rPr lang="en-US" sz="2800" dirty="0" smtClean="0"/>
              <a:t>Knowledge and skill acquisition</a:t>
            </a:r>
          </a:p>
          <a:p>
            <a:pPr lvl="1"/>
            <a:r>
              <a:rPr lang="en-US" sz="2800" dirty="0" smtClean="0"/>
              <a:t>Referral &amp; networking</a:t>
            </a:r>
          </a:p>
          <a:p>
            <a:pPr lvl="1"/>
            <a:r>
              <a:rPr lang="en-US" sz="2800" dirty="0" smtClean="0"/>
              <a:t>Advocacy</a:t>
            </a:r>
          </a:p>
          <a:p>
            <a:pPr lvl="1"/>
            <a:endParaRPr lang="en-US" dirty="0" smtClean="0"/>
          </a:p>
        </p:txBody>
      </p:sp>
      <p:sp>
        <p:nvSpPr>
          <p:cNvPr id="4" name="Slide Number Placeholder 3"/>
          <p:cNvSpPr>
            <a:spLocks noGrp="1"/>
          </p:cNvSpPr>
          <p:nvPr>
            <p:ph type="sldNum" sz="quarter" idx="12"/>
          </p:nvPr>
        </p:nvSpPr>
        <p:spPr/>
        <p:txBody>
          <a:bodyPr/>
          <a:lstStyle/>
          <a:p>
            <a:fld id="{5EB0718A-1B3D-42D2-9A2B-FB6CFA4B4E8D}" type="slidenum">
              <a:rPr lang="en-AU" smtClean="0"/>
              <a:pPr/>
              <a:t>11</a:t>
            </a:fld>
            <a:endParaRPr lang="en-AU" dirty="0"/>
          </a:p>
        </p:txBody>
      </p:sp>
    </p:spTree>
    <p:extLst>
      <p:ext uri="{BB962C8B-B14F-4D97-AF65-F5344CB8AC3E}">
        <p14:creationId xmlns:p14="http://schemas.microsoft.com/office/powerpoint/2010/main" xmlns="" val="3409692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normAutofit/>
          </a:bodyPr>
          <a:lstStyle/>
          <a:p>
            <a:r>
              <a:rPr lang="en-AU" sz="3600" b="1" dirty="0" smtClean="0"/>
              <a:t>Community Contexts</a:t>
            </a:r>
            <a:endParaRPr lang="en-AU" sz="3600" b="1" dirty="0"/>
          </a:p>
        </p:txBody>
      </p:sp>
      <p:sp>
        <p:nvSpPr>
          <p:cNvPr id="24" name="Content Placeholder 23"/>
          <p:cNvSpPr>
            <a:spLocks noGrp="1"/>
          </p:cNvSpPr>
          <p:nvPr>
            <p:ph idx="1"/>
          </p:nvPr>
        </p:nvSpPr>
        <p:spPr>
          <a:xfrm>
            <a:off x="250825" y="1340768"/>
            <a:ext cx="3313064" cy="5112419"/>
          </a:xfrm>
        </p:spPr>
        <p:txBody>
          <a:bodyPr/>
          <a:lstStyle/>
          <a:p>
            <a:pPr algn="ctr">
              <a:buNone/>
            </a:pPr>
            <a:r>
              <a:rPr lang="en-US" sz="3200" b="1" u="sng" dirty="0" smtClean="0"/>
              <a:t>Family as First Community</a:t>
            </a:r>
          </a:p>
          <a:p>
            <a:pPr lvl="1">
              <a:buFont typeface="Arial" pitchFamily="34" charset="0"/>
              <a:buChar char="•"/>
            </a:pPr>
            <a:r>
              <a:rPr lang="en-US" sz="3200" dirty="0" smtClean="0"/>
              <a:t>Health</a:t>
            </a:r>
          </a:p>
          <a:p>
            <a:pPr lvl="1">
              <a:buFont typeface="Arial" pitchFamily="34" charset="0"/>
              <a:buChar char="•"/>
            </a:pPr>
            <a:r>
              <a:rPr lang="en-US" sz="3200" dirty="0" smtClean="0"/>
              <a:t>Education</a:t>
            </a:r>
          </a:p>
          <a:p>
            <a:pPr lvl="1">
              <a:buFont typeface="Arial" pitchFamily="34" charset="0"/>
              <a:buChar char="•"/>
            </a:pPr>
            <a:r>
              <a:rPr lang="en-US" sz="3200" dirty="0" smtClean="0"/>
              <a:t>Livelihood</a:t>
            </a:r>
          </a:p>
          <a:p>
            <a:pPr lvl="1">
              <a:buFont typeface="Arial" pitchFamily="34" charset="0"/>
              <a:buChar char="•"/>
            </a:pPr>
            <a:r>
              <a:rPr lang="en-US" sz="3200" dirty="0" smtClean="0"/>
              <a:t>Social</a:t>
            </a:r>
          </a:p>
          <a:p>
            <a:pPr lvl="1">
              <a:buFont typeface="Arial" pitchFamily="34" charset="0"/>
              <a:buChar char="•"/>
            </a:pPr>
            <a:r>
              <a:rPr lang="en-US" sz="3200" dirty="0" smtClean="0"/>
              <a:t>Empowerment</a:t>
            </a:r>
          </a:p>
          <a:p>
            <a:pPr>
              <a:buNone/>
            </a:pPr>
            <a:endParaRPr lang="en-US" dirty="0" smtClean="0"/>
          </a:p>
        </p:txBody>
      </p:sp>
      <p:sp>
        <p:nvSpPr>
          <p:cNvPr id="4" name="Slide Number Placeholder 3"/>
          <p:cNvSpPr>
            <a:spLocks noGrp="1"/>
          </p:cNvSpPr>
          <p:nvPr>
            <p:ph type="sldNum" sz="quarter" idx="12"/>
          </p:nvPr>
        </p:nvSpPr>
        <p:spPr/>
        <p:txBody>
          <a:bodyPr/>
          <a:lstStyle/>
          <a:p>
            <a:fld id="{5EB0718A-1B3D-42D2-9A2B-FB6CFA4B4E8D}" type="slidenum">
              <a:rPr lang="en-AU" smtClean="0"/>
              <a:pPr/>
              <a:t>12</a:t>
            </a:fld>
            <a:endParaRPr lang="en-AU" dirty="0"/>
          </a:p>
        </p:txBody>
      </p:sp>
      <p:grpSp>
        <p:nvGrpSpPr>
          <p:cNvPr id="34" name="Group 33"/>
          <p:cNvGrpSpPr/>
          <p:nvPr/>
        </p:nvGrpSpPr>
        <p:grpSpPr>
          <a:xfrm>
            <a:off x="3419872" y="1556792"/>
            <a:ext cx="5366237" cy="4559685"/>
            <a:chOff x="285883" y="1533611"/>
            <a:chExt cx="5726277" cy="4631693"/>
          </a:xfrm>
        </p:grpSpPr>
        <p:sp>
          <p:nvSpPr>
            <p:cNvPr id="21" name="Rectangle 20"/>
            <p:cNvSpPr/>
            <p:nvPr/>
          </p:nvSpPr>
          <p:spPr>
            <a:xfrm>
              <a:off x="285883" y="1533611"/>
              <a:ext cx="5726277" cy="4631693"/>
            </a:xfrm>
            <a:prstGeom prst="rect">
              <a:avLst/>
            </a:prstGeom>
            <a:solidFill>
              <a:srgbClr val="FDED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E</a:t>
              </a:r>
              <a:endParaRPr lang="en-AU" dirty="0"/>
            </a:p>
          </p:txBody>
        </p:sp>
        <p:grpSp>
          <p:nvGrpSpPr>
            <p:cNvPr id="22" name="Group 21"/>
            <p:cNvGrpSpPr/>
            <p:nvPr/>
          </p:nvGrpSpPr>
          <p:grpSpPr>
            <a:xfrm>
              <a:off x="620356" y="1746885"/>
              <a:ext cx="5066085" cy="3456995"/>
              <a:chOff x="1414867" y="1916832"/>
              <a:chExt cx="5615614" cy="3708419"/>
            </a:xfrm>
          </p:grpSpPr>
          <p:sp>
            <p:nvSpPr>
              <p:cNvPr id="23" name="Rectangle 22"/>
              <p:cNvSpPr/>
              <p:nvPr/>
            </p:nvSpPr>
            <p:spPr>
              <a:xfrm>
                <a:off x="1414867" y="1916832"/>
                <a:ext cx="2736304"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p:cNvSpPr/>
              <p:nvPr/>
            </p:nvSpPr>
            <p:spPr>
              <a:xfrm>
                <a:off x="1414867" y="3825051"/>
                <a:ext cx="2736304"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p:cNvSpPr/>
              <p:nvPr/>
            </p:nvSpPr>
            <p:spPr>
              <a:xfrm>
                <a:off x="4283968" y="1916832"/>
                <a:ext cx="2736304"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p:cNvSpPr/>
              <p:nvPr/>
            </p:nvSpPr>
            <p:spPr>
              <a:xfrm>
                <a:off x="4283968" y="3825051"/>
                <a:ext cx="2736304"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Action Button: Home 27">
                <a:hlinkClick r:id="" action="ppaction://hlinkshowjump?jump=firstslide" highlightClick="1"/>
              </p:cNvPr>
              <p:cNvSpPr/>
              <p:nvPr/>
            </p:nvSpPr>
            <p:spPr>
              <a:xfrm>
                <a:off x="3539103" y="3140975"/>
                <a:ext cx="1224136" cy="1368152"/>
              </a:xfrm>
              <a:prstGeom prst="actionButtonHom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n>
                    <a:solidFill>
                      <a:schemeClr val="tx1"/>
                    </a:solidFill>
                  </a:ln>
                </a:endParaRPr>
              </a:p>
            </p:txBody>
          </p:sp>
          <p:sp>
            <p:nvSpPr>
              <p:cNvPr id="29" name="TextBox 28"/>
              <p:cNvSpPr txBox="1"/>
              <p:nvPr/>
            </p:nvSpPr>
            <p:spPr>
              <a:xfrm>
                <a:off x="1456616" y="2494644"/>
                <a:ext cx="2710923" cy="646331"/>
              </a:xfrm>
              <a:prstGeom prst="rect">
                <a:avLst/>
              </a:prstGeom>
              <a:noFill/>
            </p:spPr>
            <p:txBody>
              <a:bodyPr wrap="square" rtlCol="0">
                <a:spAutoFit/>
              </a:bodyPr>
              <a:lstStyle/>
              <a:p>
                <a:pPr algn="ctr"/>
                <a:r>
                  <a:rPr lang="en-AU" sz="3200" dirty="0" smtClean="0"/>
                  <a:t>Work</a:t>
                </a:r>
              </a:p>
            </p:txBody>
          </p:sp>
          <p:sp>
            <p:nvSpPr>
              <p:cNvPr id="30" name="TextBox 29"/>
              <p:cNvSpPr txBox="1"/>
              <p:nvPr/>
            </p:nvSpPr>
            <p:spPr>
              <a:xfrm>
                <a:off x="4294177" y="2493766"/>
                <a:ext cx="2736304" cy="646331"/>
              </a:xfrm>
              <a:prstGeom prst="rect">
                <a:avLst/>
              </a:prstGeom>
              <a:noFill/>
            </p:spPr>
            <p:txBody>
              <a:bodyPr wrap="square" rtlCol="0">
                <a:spAutoFit/>
              </a:bodyPr>
              <a:lstStyle/>
              <a:p>
                <a:pPr algn="ctr"/>
                <a:r>
                  <a:rPr lang="en-AU" sz="3200" dirty="0" smtClean="0"/>
                  <a:t>Education</a:t>
                </a:r>
                <a:endParaRPr lang="en-AU" sz="3200" dirty="0"/>
              </a:p>
            </p:txBody>
          </p:sp>
          <p:sp>
            <p:nvSpPr>
              <p:cNvPr id="31" name="TextBox 30"/>
              <p:cNvSpPr txBox="1"/>
              <p:nvPr/>
            </p:nvSpPr>
            <p:spPr>
              <a:xfrm>
                <a:off x="4283968" y="4401984"/>
                <a:ext cx="2736304" cy="646331"/>
              </a:xfrm>
              <a:prstGeom prst="rect">
                <a:avLst/>
              </a:prstGeom>
              <a:noFill/>
            </p:spPr>
            <p:txBody>
              <a:bodyPr wrap="square" rtlCol="0">
                <a:spAutoFit/>
              </a:bodyPr>
              <a:lstStyle/>
              <a:p>
                <a:pPr algn="ctr"/>
                <a:r>
                  <a:rPr lang="en-AU" sz="3200" dirty="0" smtClean="0"/>
                  <a:t>Social</a:t>
                </a:r>
                <a:endParaRPr lang="en-AU" sz="3200" dirty="0"/>
              </a:p>
            </p:txBody>
          </p:sp>
          <p:sp>
            <p:nvSpPr>
              <p:cNvPr id="32" name="TextBox 31"/>
              <p:cNvSpPr txBox="1"/>
              <p:nvPr/>
            </p:nvSpPr>
            <p:spPr>
              <a:xfrm>
                <a:off x="1456616" y="4401983"/>
                <a:ext cx="2723613" cy="646331"/>
              </a:xfrm>
              <a:prstGeom prst="rect">
                <a:avLst/>
              </a:prstGeom>
              <a:noFill/>
            </p:spPr>
            <p:txBody>
              <a:bodyPr wrap="square" rtlCol="0">
                <a:spAutoFit/>
              </a:bodyPr>
              <a:lstStyle/>
              <a:p>
                <a:pPr algn="ctr"/>
                <a:r>
                  <a:rPr lang="en-AU" sz="3200" dirty="0" smtClean="0"/>
                  <a:t>Health</a:t>
                </a:r>
                <a:endParaRPr lang="en-AU" sz="3200" dirty="0"/>
              </a:p>
            </p:txBody>
          </p:sp>
        </p:grpSp>
        <p:sp>
          <p:nvSpPr>
            <p:cNvPr id="33" name="TextBox 32"/>
            <p:cNvSpPr txBox="1"/>
            <p:nvPr/>
          </p:nvSpPr>
          <p:spPr>
            <a:xfrm>
              <a:off x="285883" y="5457024"/>
              <a:ext cx="5726277" cy="602511"/>
            </a:xfrm>
            <a:prstGeom prst="rect">
              <a:avLst/>
            </a:prstGeom>
            <a:noFill/>
          </p:spPr>
          <p:txBody>
            <a:bodyPr wrap="square" rtlCol="0">
              <a:spAutoFit/>
            </a:bodyPr>
            <a:lstStyle/>
            <a:p>
              <a:pPr algn="ctr"/>
              <a:r>
                <a:rPr lang="en-AU" sz="3200" dirty="0" smtClean="0"/>
                <a:t>Empowerment</a:t>
              </a:r>
              <a:endParaRPr lang="en-AU" sz="3200" dirty="0"/>
            </a:p>
          </p:txBody>
        </p:sp>
      </p:grpSp>
    </p:spTree>
    <p:extLst>
      <p:ext uri="{BB962C8B-B14F-4D97-AF65-F5344CB8AC3E}">
        <p14:creationId xmlns:p14="http://schemas.microsoft.com/office/powerpoint/2010/main" xmlns="" val="1814148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FCDB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51" name="Picture 3"/>
          <p:cNvPicPr>
            <a:picLocks noGrp="1" noChangeAspect="1" noChangeArrowheads="1"/>
          </p:cNvPicPr>
          <p:nvPr>
            <p:ph sz="half" idx="4294967295"/>
          </p:nvPr>
        </p:nvPicPr>
        <p:blipFill>
          <a:blip r:embed="rId3" cstate="print"/>
          <a:stretch>
            <a:fillRect/>
          </a:stretch>
        </p:blipFill>
        <p:spPr bwMode="auto">
          <a:xfrm>
            <a:off x="827584" y="201359"/>
            <a:ext cx="7747992" cy="6455281"/>
          </a:xfrm>
          <a:prstGeom prst="rect">
            <a:avLst/>
          </a:prstGeom>
          <a:noFill/>
          <a:ln w="9525">
            <a:noFill/>
            <a:miter lim="800000"/>
            <a:headEnd/>
            <a:tailEnd/>
          </a:ln>
          <a:effectLst/>
        </p:spPr>
      </p:pic>
      <p:sp>
        <p:nvSpPr>
          <p:cNvPr id="5" name="Rectangle 4"/>
          <p:cNvSpPr/>
          <p:nvPr/>
        </p:nvSpPr>
        <p:spPr>
          <a:xfrm>
            <a:off x="0" y="0"/>
            <a:ext cx="9144000" cy="80932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International Classification of Function (ICF)</a:t>
            </a:r>
            <a:r>
              <a:rPr lang="en-US" b="1" dirty="0" smtClean="0"/>
              <a:t>a</a:t>
            </a:r>
            <a:endParaRPr lang="en-US"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B0718A-1B3D-42D2-9A2B-FB6CFA4B4E8D}" type="slidenum">
              <a:rPr lang="en-AU" smtClean="0"/>
              <a:pPr/>
              <a:t>14</a:t>
            </a:fld>
            <a:endParaRPr lang="en-AU" dirty="0"/>
          </a:p>
        </p:txBody>
      </p:sp>
      <p:sp>
        <p:nvSpPr>
          <p:cNvPr id="7" name="Rectangle 6"/>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descr="C:\Users\mmillington\Pictures\Class odds and ends\Picture2.png"/>
          <p:cNvPicPr>
            <a:picLocks noChangeAspect="1" noChangeArrowheads="1"/>
          </p:cNvPicPr>
          <p:nvPr/>
        </p:nvPicPr>
        <p:blipFill>
          <a:blip r:embed="rId3" cstate="print"/>
          <a:srcRect/>
          <a:stretch>
            <a:fillRect/>
          </a:stretch>
        </p:blipFill>
        <p:spPr bwMode="auto">
          <a:xfrm>
            <a:off x="1403647" y="0"/>
            <a:ext cx="7740353" cy="6858000"/>
          </a:xfrm>
          <a:prstGeom prst="rect">
            <a:avLst/>
          </a:prstGeom>
          <a:noFill/>
          <a:ln w="9525">
            <a:noFill/>
            <a:miter lim="800000"/>
            <a:headEnd/>
            <a:tailEnd/>
          </a:ln>
        </p:spPr>
      </p:pic>
      <p:sp>
        <p:nvSpPr>
          <p:cNvPr id="8" name="TextBox 7"/>
          <p:cNvSpPr txBox="1"/>
          <p:nvPr/>
        </p:nvSpPr>
        <p:spPr>
          <a:xfrm flipH="1">
            <a:off x="395536" y="2060848"/>
            <a:ext cx="720079" cy="2585323"/>
          </a:xfrm>
          <a:prstGeom prst="rect">
            <a:avLst/>
          </a:prstGeom>
          <a:noFill/>
        </p:spPr>
        <p:txBody>
          <a:bodyPr wrap="square" rtlCol="0">
            <a:spAutoFit/>
          </a:bodyPr>
          <a:lstStyle/>
          <a:p>
            <a:pPr algn="ctr"/>
            <a:r>
              <a:rPr lang="en-AU" sz="5400" b="1" dirty="0" smtClean="0">
                <a:latin typeface="Georgia" panose="02040502050405020303" pitchFamily="18" charset="0"/>
              </a:rPr>
              <a:t>I</a:t>
            </a:r>
          </a:p>
          <a:p>
            <a:pPr algn="ctr"/>
            <a:r>
              <a:rPr lang="en-AU" sz="5400" b="1" dirty="0" smtClean="0">
                <a:latin typeface="Georgia" panose="02040502050405020303" pitchFamily="18" charset="0"/>
              </a:rPr>
              <a:t>C</a:t>
            </a:r>
          </a:p>
          <a:p>
            <a:pPr algn="ctr"/>
            <a:r>
              <a:rPr lang="en-AU" sz="5400" b="1" dirty="0" smtClean="0">
                <a:latin typeface="Georgia" panose="02040502050405020303" pitchFamily="18" charset="0"/>
              </a:rPr>
              <a:t>F</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p:cNvSpPr/>
          <p:nvPr/>
        </p:nvSpPr>
        <p:spPr>
          <a:xfrm>
            <a:off x="0" y="0"/>
            <a:ext cx="9144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p:cNvGrpSpPr/>
          <p:nvPr/>
        </p:nvGrpSpPr>
        <p:grpSpPr>
          <a:xfrm>
            <a:off x="2636668" y="376255"/>
            <a:ext cx="5787969" cy="4018338"/>
            <a:chOff x="4932040" y="1340769"/>
            <a:chExt cx="4529227" cy="3024336"/>
          </a:xfrm>
        </p:grpSpPr>
        <p:sp>
          <p:nvSpPr>
            <p:cNvPr id="106" name="Rectangle 105"/>
            <p:cNvSpPr/>
            <p:nvPr/>
          </p:nvSpPr>
          <p:spPr>
            <a:xfrm>
              <a:off x="4932040" y="1340769"/>
              <a:ext cx="4444657" cy="2952328"/>
            </a:xfrm>
            <a:prstGeom prst="rect">
              <a:avLst/>
            </a:prstGeom>
            <a:solidFill>
              <a:srgbClr val="FDB7FF"/>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 name="Picture 2"/>
            <p:cNvPicPr>
              <a:picLocks noChangeAspect="1" noChangeArrowheads="1"/>
            </p:cNvPicPr>
            <p:nvPr/>
          </p:nvPicPr>
          <p:blipFill>
            <a:blip r:embed="rId3" cstate="print"/>
            <a:srcRect/>
            <a:stretch>
              <a:fillRect/>
            </a:stretch>
          </p:blipFill>
          <p:spPr bwMode="auto">
            <a:xfrm>
              <a:off x="4932040" y="1340769"/>
              <a:ext cx="4529227" cy="3024336"/>
            </a:xfrm>
            <a:prstGeom prst="rect">
              <a:avLst/>
            </a:prstGeom>
            <a:noFill/>
            <a:ln w="9525">
              <a:noFill/>
              <a:miter lim="800000"/>
              <a:headEnd/>
              <a:tailEnd/>
            </a:ln>
            <a:effectLst/>
          </p:spPr>
        </p:pic>
      </p:grpSp>
      <p:grpSp>
        <p:nvGrpSpPr>
          <p:cNvPr id="114" name="Group 113"/>
          <p:cNvGrpSpPr/>
          <p:nvPr/>
        </p:nvGrpSpPr>
        <p:grpSpPr>
          <a:xfrm>
            <a:off x="2301160" y="800235"/>
            <a:ext cx="5660395" cy="4038510"/>
            <a:chOff x="-1040558" y="906950"/>
            <a:chExt cx="4529227" cy="3025035"/>
          </a:xfrm>
        </p:grpSpPr>
        <p:sp>
          <p:nvSpPr>
            <p:cNvPr id="115" name="Rectangle 114"/>
            <p:cNvSpPr/>
            <p:nvPr/>
          </p:nvSpPr>
          <p:spPr>
            <a:xfrm>
              <a:off x="-1040558" y="906950"/>
              <a:ext cx="4444657" cy="2952328"/>
            </a:xfrm>
            <a:prstGeom prst="rect">
              <a:avLst/>
            </a:prstGeom>
            <a:solidFill>
              <a:srgbClr val="FDB7FF"/>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 name="Picture 2"/>
            <p:cNvPicPr>
              <a:picLocks noChangeAspect="1" noChangeArrowheads="1"/>
            </p:cNvPicPr>
            <p:nvPr/>
          </p:nvPicPr>
          <p:blipFill>
            <a:blip r:embed="rId3" cstate="print"/>
            <a:srcRect/>
            <a:stretch>
              <a:fillRect/>
            </a:stretch>
          </p:blipFill>
          <p:spPr bwMode="auto">
            <a:xfrm>
              <a:off x="-1040558" y="907649"/>
              <a:ext cx="4529227" cy="3024336"/>
            </a:xfrm>
            <a:prstGeom prst="rect">
              <a:avLst/>
            </a:prstGeom>
            <a:noFill/>
            <a:ln w="9525">
              <a:noFill/>
              <a:miter lim="800000"/>
              <a:headEnd/>
              <a:tailEnd/>
            </a:ln>
            <a:effectLst/>
          </p:spPr>
        </p:pic>
      </p:grpSp>
      <p:grpSp>
        <p:nvGrpSpPr>
          <p:cNvPr id="56" name="Group 55"/>
          <p:cNvGrpSpPr/>
          <p:nvPr/>
        </p:nvGrpSpPr>
        <p:grpSpPr>
          <a:xfrm>
            <a:off x="1783856" y="1296014"/>
            <a:ext cx="5703034" cy="4056900"/>
            <a:chOff x="3491880" y="2348880"/>
            <a:chExt cx="3657600" cy="2200275"/>
          </a:xfrm>
        </p:grpSpPr>
        <p:sp>
          <p:nvSpPr>
            <p:cNvPr id="57" name="Rectangle 56"/>
            <p:cNvSpPr/>
            <p:nvPr/>
          </p:nvSpPr>
          <p:spPr>
            <a:xfrm>
              <a:off x="3491880" y="2348880"/>
              <a:ext cx="3600400" cy="2160240"/>
            </a:xfrm>
            <a:prstGeom prst="rect">
              <a:avLst/>
            </a:prstGeom>
            <a:solidFill>
              <a:schemeClr val="accent3">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2"/>
            <p:cNvPicPr>
              <a:picLocks noChangeAspect="1" noChangeArrowheads="1"/>
            </p:cNvPicPr>
            <p:nvPr/>
          </p:nvPicPr>
          <p:blipFill>
            <a:blip r:embed="rId3" cstate="print"/>
            <a:srcRect/>
            <a:stretch>
              <a:fillRect/>
            </a:stretch>
          </p:blipFill>
          <p:spPr bwMode="auto">
            <a:xfrm>
              <a:off x="3491880" y="2348880"/>
              <a:ext cx="3657600" cy="2200275"/>
            </a:xfrm>
            <a:prstGeom prst="rect">
              <a:avLst/>
            </a:prstGeom>
            <a:noFill/>
            <a:ln w="9525">
              <a:noFill/>
              <a:miter lim="800000"/>
              <a:headEnd/>
              <a:tailEnd/>
            </a:ln>
            <a:effectLst/>
          </p:spPr>
        </p:pic>
      </p:grpSp>
      <p:grpSp>
        <p:nvGrpSpPr>
          <p:cNvPr id="59" name="Group 58"/>
          <p:cNvGrpSpPr/>
          <p:nvPr/>
        </p:nvGrpSpPr>
        <p:grpSpPr>
          <a:xfrm>
            <a:off x="1193578" y="1723565"/>
            <a:ext cx="5703034" cy="4056900"/>
            <a:chOff x="3491880" y="2348880"/>
            <a:chExt cx="3657600" cy="2200275"/>
          </a:xfrm>
        </p:grpSpPr>
        <p:sp>
          <p:nvSpPr>
            <p:cNvPr id="60" name="Rectangle 59"/>
            <p:cNvSpPr/>
            <p:nvPr/>
          </p:nvSpPr>
          <p:spPr>
            <a:xfrm>
              <a:off x="3491880" y="2348880"/>
              <a:ext cx="3600400" cy="2160240"/>
            </a:xfrm>
            <a:prstGeom prst="rect">
              <a:avLst/>
            </a:prstGeom>
            <a:solidFill>
              <a:schemeClr val="accent3">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2"/>
            <p:cNvPicPr>
              <a:picLocks noChangeAspect="1" noChangeArrowheads="1"/>
            </p:cNvPicPr>
            <p:nvPr/>
          </p:nvPicPr>
          <p:blipFill>
            <a:blip r:embed="rId3" cstate="print"/>
            <a:srcRect/>
            <a:stretch>
              <a:fillRect/>
            </a:stretch>
          </p:blipFill>
          <p:spPr bwMode="auto">
            <a:xfrm>
              <a:off x="3491880" y="2348880"/>
              <a:ext cx="3657600" cy="2200275"/>
            </a:xfrm>
            <a:prstGeom prst="rect">
              <a:avLst/>
            </a:prstGeom>
            <a:noFill/>
            <a:ln w="9525">
              <a:noFill/>
              <a:miter lim="800000"/>
              <a:headEnd/>
              <a:tailEnd/>
            </a:ln>
            <a:effectLst/>
          </p:spPr>
        </p:pic>
      </p:grpSp>
      <p:sp>
        <p:nvSpPr>
          <p:cNvPr id="12" name="Rectangle 11"/>
          <p:cNvSpPr/>
          <p:nvPr/>
        </p:nvSpPr>
        <p:spPr>
          <a:xfrm>
            <a:off x="0" y="44988"/>
            <a:ext cx="4353203" cy="221329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62" name="Group 61"/>
          <p:cNvGrpSpPr/>
          <p:nvPr/>
        </p:nvGrpSpPr>
        <p:grpSpPr>
          <a:xfrm>
            <a:off x="683568" y="2130407"/>
            <a:ext cx="5703034" cy="4056900"/>
            <a:chOff x="3491880" y="2348880"/>
            <a:chExt cx="3657600" cy="2200275"/>
          </a:xfrm>
        </p:grpSpPr>
        <p:sp>
          <p:nvSpPr>
            <p:cNvPr id="63" name="Rectangle 62"/>
            <p:cNvSpPr/>
            <p:nvPr/>
          </p:nvSpPr>
          <p:spPr>
            <a:xfrm>
              <a:off x="3491880" y="2348880"/>
              <a:ext cx="3600400" cy="2160240"/>
            </a:xfrm>
            <a:prstGeom prst="rect">
              <a:avLst/>
            </a:prstGeom>
            <a:solidFill>
              <a:schemeClr val="accent3">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2"/>
            <p:cNvPicPr>
              <a:picLocks noChangeAspect="1" noChangeArrowheads="1"/>
            </p:cNvPicPr>
            <p:nvPr/>
          </p:nvPicPr>
          <p:blipFill>
            <a:blip r:embed="rId3" cstate="print"/>
            <a:srcRect/>
            <a:stretch>
              <a:fillRect/>
            </a:stretch>
          </p:blipFill>
          <p:spPr bwMode="auto">
            <a:xfrm>
              <a:off x="3491880" y="2348880"/>
              <a:ext cx="3657600" cy="2200275"/>
            </a:xfrm>
            <a:prstGeom prst="rect">
              <a:avLst/>
            </a:prstGeom>
            <a:noFill/>
            <a:ln w="9525">
              <a:noFill/>
              <a:miter lim="800000"/>
              <a:headEnd/>
              <a:tailEnd/>
            </a:ln>
            <a:effectLst/>
          </p:spPr>
        </p:pic>
      </p:grpSp>
      <p:grpSp>
        <p:nvGrpSpPr>
          <p:cNvPr id="65" name="Group 64"/>
          <p:cNvGrpSpPr/>
          <p:nvPr/>
        </p:nvGrpSpPr>
        <p:grpSpPr>
          <a:xfrm>
            <a:off x="261916" y="2616256"/>
            <a:ext cx="5703034" cy="4056900"/>
            <a:chOff x="3491880" y="2348880"/>
            <a:chExt cx="3657600" cy="2200275"/>
          </a:xfrm>
        </p:grpSpPr>
        <p:sp>
          <p:nvSpPr>
            <p:cNvPr id="66" name="Rectangle 65"/>
            <p:cNvSpPr/>
            <p:nvPr/>
          </p:nvSpPr>
          <p:spPr>
            <a:xfrm>
              <a:off x="3491880" y="2348880"/>
              <a:ext cx="3600400" cy="2160240"/>
            </a:xfrm>
            <a:prstGeom prst="rect">
              <a:avLst/>
            </a:prstGeom>
            <a:solidFill>
              <a:schemeClr val="accent3">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2"/>
            <p:cNvPicPr>
              <a:picLocks noChangeAspect="1" noChangeArrowheads="1"/>
            </p:cNvPicPr>
            <p:nvPr/>
          </p:nvPicPr>
          <p:blipFill>
            <a:blip r:embed="rId3" cstate="print"/>
            <a:srcRect/>
            <a:stretch>
              <a:fillRect/>
            </a:stretch>
          </p:blipFill>
          <p:spPr bwMode="auto">
            <a:xfrm>
              <a:off x="3491880" y="2348880"/>
              <a:ext cx="3657600" cy="2200275"/>
            </a:xfrm>
            <a:prstGeom prst="rect">
              <a:avLst/>
            </a:prstGeom>
            <a:noFill/>
            <a:ln w="9525">
              <a:noFill/>
              <a:miter lim="800000"/>
              <a:headEnd/>
              <a:tailEnd/>
            </a:ln>
            <a:effectLst/>
          </p:spPr>
        </p:pic>
      </p:grpSp>
      <p:sp>
        <p:nvSpPr>
          <p:cNvPr id="119" name="TextBox 118"/>
          <p:cNvSpPr txBox="1"/>
          <p:nvPr/>
        </p:nvSpPr>
        <p:spPr>
          <a:xfrm>
            <a:off x="0" y="430296"/>
            <a:ext cx="4353203" cy="1200329"/>
          </a:xfrm>
          <a:prstGeom prst="rect">
            <a:avLst/>
          </a:prstGeom>
          <a:noFill/>
          <a:ln>
            <a:noFill/>
          </a:ln>
        </p:spPr>
        <p:txBody>
          <a:bodyPr wrap="square" rtlCol="0">
            <a:spAutoFit/>
          </a:bodyPr>
          <a:lstStyle/>
          <a:p>
            <a:pPr algn="ctr"/>
            <a:r>
              <a:rPr lang="en-US" sz="3600" b="1" dirty="0" smtClean="0"/>
              <a:t>Community-Based</a:t>
            </a:r>
          </a:p>
          <a:p>
            <a:pPr algn="ctr"/>
            <a:r>
              <a:rPr lang="en-US" sz="3600" b="1" dirty="0" smtClean="0"/>
              <a:t>Care &amp; Support</a:t>
            </a:r>
            <a:endParaRPr lang="en-US" sz="3600" b="1" dirty="0"/>
          </a:p>
        </p:txBody>
      </p:sp>
      <p:sp>
        <p:nvSpPr>
          <p:cNvPr id="3" name="TextBox 2"/>
          <p:cNvSpPr txBox="1"/>
          <p:nvPr/>
        </p:nvSpPr>
        <p:spPr>
          <a:xfrm>
            <a:off x="3468187" y="2616256"/>
            <a:ext cx="1947499" cy="461665"/>
          </a:xfrm>
          <a:prstGeom prst="rect">
            <a:avLst/>
          </a:prstGeom>
          <a:noFill/>
        </p:spPr>
        <p:txBody>
          <a:bodyPr wrap="square" rtlCol="0">
            <a:spAutoFit/>
          </a:bodyPr>
          <a:lstStyle/>
          <a:p>
            <a:r>
              <a:rPr lang="en-AU" sz="2400" b="1" dirty="0" smtClean="0"/>
              <a:t>Parents</a:t>
            </a:r>
            <a:endParaRPr lang="en-AU" sz="2400" b="1" dirty="0"/>
          </a:p>
        </p:txBody>
      </p:sp>
      <p:sp>
        <p:nvSpPr>
          <p:cNvPr id="4" name="TextBox 3"/>
          <p:cNvSpPr txBox="1"/>
          <p:nvPr/>
        </p:nvSpPr>
        <p:spPr>
          <a:xfrm>
            <a:off x="3901327" y="2134892"/>
            <a:ext cx="1378904" cy="461665"/>
          </a:xfrm>
          <a:prstGeom prst="rect">
            <a:avLst/>
          </a:prstGeom>
          <a:noFill/>
        </p:spPr>
        <p:txBody>
          <a:bodyPr wrap="none" rtlCol="0">
            <a:spAutoFit/>
          </a:bodyPr>
          <a:lstStyle/>
          <a:p>
            <a:r>
              <a:rPr lang="en-AU" sz="2400" b="1" dirty="0" smtClean="0"/>
              <a:t>Siblings</a:t>
            </a:r>
            <a:endParaRPr lang="en-AU" sz="2400" b="1" dirty="0"/>
          </a:p>
        </p:txBody>
      </p:sp>
      <p:sp>
        <p:nvSpPr>
          <p:cNvPr id="5" name="TextBox 4"/>
          <p:cNvSpPr txBox="1"/>
          <p:nvPr/>
        </p:nvSpPr>
        <p:spPr>
          <a:xfrm>
            <a:off x="4353203" y="1673227"/>
            <a:ext cx="1569660" cy="461665"/>
          </a:xfrm>
          <a:prstGeom prst="rect">
            <a:avLst/>
          </a:prstGeom>
          <a:noFill/>
        </p:spPr>
        <p:txBody>
          <a:bodyPr wrap="none" rtlCol="0">
            <a:spAutoFit/>
          </a:bodyPr>
          <a:lstStyle/>
          <a:p>
            <a:r>
              <a:rPr lang="en-AU" sz="2400" b="1" dirty="0" smtClean="0"/>
              <a:t>Extended</a:t>
            </a:r>
            <a:endParaRPr lang="en-AU" sz="2400" b="1" dirty="0"/>
          </a:p>
        </p:txBody>
      </p:sp>
      <p:sp>
        <p:nvSpPr>
          <p:cNvPr id="6" name="TextBox 5"/>
          <p:cNvSpPr txBox="1"/>
          <p:nvPr/>
        </p:nvSpPr>
        <p:spPr>
          <a:xfrm>
            <a:off x="5018845" y="1261900"/>
            <a:ext cx="1683564" cy="461665"/>
          </a:xfrm>
          <a:prstGeom prst="rect">
            <a:avLst/>
          </a:prstGeom>
          <a:noFill/>
        </p:spPr>
        <p:txBody>
          <a:bodyPr wrap="square" rtlCol="0">
            <a:spAutoFit/>
          </a:bodyPr>
          <a:lstStyle/>
          <a:p>
            <a:r>
              <a:rPr lang="en-AU" sz="2400" b="1" dirty="0" smtClean="0"/>
              <a:t>Friends</a:t>
            </a:r>
            <a:endParaRPr lang="en-AU" sz="2400" b="1" dirty="0"/>
          </a:p>
        </p:txBody>
      </p:sp>
      <p:sp>
        <p:nvSpPr>
          <p:cNvPr id="7" name="TextBox 6"/>
          <p:cNvSpPr txBox="1"/>
          <p:nvPr/>
        </p:nvSpPr>
        <p:spPr>
          <a:xfrm>
            <a:off x="5456222" y="800235"/>
            <a:ext cx="2129247" cy="461665"/>
          </a:xfrm>
          <a:prstGeom prst="rect">
            <a:avLst/>
          </a:prstGeom>
          <a:noFill/>
        </p:spPr>
        <p:txBody>
          <a:bodyPr wrap="square" rtlCol="0">
            <a:spAutoFit/>
          </a:bodyPr>
          <a:lstStyle/>
          <a:p>
            <a:r>
              <a:rPr lang="en-AU" sz="2400" b="1" dirty="0" smtClean="0"/>
              <a:t>Colleagues</a:t>
            </a:r>
            <a:endParaRPr lang="en-AU" sz="2400" b="1" dirty="0"/>
          </a:p>
        </p:txBody>
      </p:sp>
      <p:sp>
        <p:nvSpPr>
          <p:cNvPr id="8" name="TextBox 7"/>
          <p:cNvSpPr txBox="1"/>
          <p:nvPr/>
        </p:nvSpPr>
        <p:spPr>
          <a:xfrm>
            <a:off x="6119553" y="370802"/>
            <a:ext cx="1612973" cy="461665"/>
          </a:xfrm>
          <a:prstGeom prst="rect">
            <a:avLst/>
          </a:prstGeom>
          <a:noFill/>
        </p:spPr>
        <p:txBody>
          <a:bodyPr wrap="square" rtlCol="0">
            <a:spAutoFit/>
          </a:bodyPr>
          <a:lstStyle/>
          <a:p>
            <a:r>
              <a:rPr lang="en-AU" sz="2400" b="1" dirty="0" smtClean="0"/>
              <a:t>Teachers</a:t>
            </a:r>
            <a:endParaRPr lang="en-AU" sz="2400" b="1" dirty="0"/>
          </a:p>
        </p:txBody>
      </p:sp>
      <p:cxnSp>
        <p:nvCxnSpPr>
          <p:cNvPr id="10" name="Straight Arrow Connector 9"/>
          <p:cNvCxnSpPr/>
          <p:nvPr/>
        </p:nvCxnSpPr>
        <p:spPr>
          <a:xfrm flipV="1">
            <a:off x="5860627" y="800236"/>
            <a:ext cx="2455937" cy="2277685"/>
          </a:xfrm>
          <a:prstGeom prst="straightConnector1">
            <a:avLst/>
          </a:prstGeom>
          <a:ln w="203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b="1" dirty="0" smtClean="0"/>
              <a:t>Implications &amp; Discussion</a:t>
            </a:r>
            <a:endParaRPr lang="en-US" sz="3200" b="1" dirty="0"/>
          </a:p>
        </p:txBody>
      </p:sp>
      <p:sp>
        <p:nvSpPr>
          <p:cNvPr id="6" name="Content Placeholder 5"/>
          <p:cNvSpPr>
            <a:spLocks noGrp="1"/>
          </p:cNvSpPr>
          <p:nvPr>
            <p:ph sz="half" idx="1"/>
          </p:nvPr>
        </p:nvSpPr>
        <p:spPr>
          <a:xfrm>
            <a:off x="250824" y="1340769"/>
            <a:ext cx="4321176" cy="4967956"/>
          </a:xfrm>
        </p:spPr>
        <p:txBody>
          <a:bodyPr>
            <a:normAutofit/>
          </a:bodyPr>
          <a:lstStyle/>
          <a:p>
            <a:r>
              <a:rPr lang="en-US" sz="2800" dirty="0" smtClean="0"/>
              <a:t>Partnership / Oversight from Peak Body PWD.</a:t>
            </a:r>
          </a:p>
          <a:p>
            <a:r>
              <a:rPr lang="en-US" sz="2800" dirty="0" smtClean="0"/>
              <a:t>Report to the highest level of governance</a:t>
            </a:r>
          </a:p>
          <a:p>
            <a:r>
              <a:rPr lang="en-US" sz="2800" dirty="0" smtClean="0"/>
              <a:t>Staffed by workers with disabilities, trained in RC</a:t>
            </a:r>
          </a:p>
          <a:p>
            <a:r>
              <a:rPr lang="en-US" sz="2800" dirty="0" smtClean="0"/>
              <a:t>Encourage Student Activist/Support/Self Advocacy groups</a:t>
            </a:r>
          </a:p>
          <a:p>
            <a:pPr lvl="1">
              <a:buNone/>
            </a:pPr>
            <a:endParaRPr lang="en-US" dirty="0"/>
          </a:p>
        </p:txBody>
      </p:sp>
      <p:sp>
        <p:nvSpPr>
          <p:cNvPr id="7" name="Content Placeholder 6"/>
          <p:cNvSpPr>
            <a:spLocks noGrp="1"/>
          </p:cNvSpPr>
          <p:nvPr>
            <p:ph sz="half" idx="2"/>
          </p:nvPr>
        </p:nvSpPr>
        <p:spPr>
          <a:xfrm>
            <a:off x="4643438" y="1268760"/>
            <a:ext cx="4270375" cy="5039965"/>
          </a:xfrm>
        </p:spPr>
        <p:txBody>
          <a:bodyPr>
            <a:normAutofit/>
          </a:bodyPr>
          <a:lstStyle/>
          <a:p>
            <a:r>
              <a:rPr lang="en-US" sz="2800" dirty="0" smtClean="0"/>
              <a:t>R</a:t>
            </a:r>
            <a:r>
              <a:rPr lang="en-US" sz="2800" dirty="0" smtClean="0"/>
              <a:t>esearch stream: </a:t>
            </a:r>
            <a:r>
              <a:rPr lang="en-US" sz="2800" dirty="0" smtClean="0"/>
              <a:t>best and </a:t>
            </a:r>
            <a:r>
              <a:rPr lang="en-US" sz="2800" dirty="0" smtClean="0"/>
              <a:t>evidence-based </a:t>
            </a:r>
            <a:r>
              <a:rPr lang="en-US" sz="2800" dirty="0" smtClean="0"/>
              <a:t>practice </a:t>
            </a:r>
            <a:r>
              <a:rPr lang="en-US" sz="2800" dirty="0" smtClean="0"/>
              <a:t>in:</a:t>
            </a:r>
          </a:p>
          <a:p>
            <a:pPr lvl="1"/>
            <a:r>
              <a:rPr lang="en-US" sz="2800" dirty="0" smtClean="0"/>
              <a:t>Ecological Assessment</a:t>
            </a:r>
          </a:p>
          <a:p>
            <a:pPr lvl="1"/>
            <a:r>
              <a:rPr lang="en-US" sz="2800" dirty="0" smtClean="0"/>
              <a:t>Plan Development</a:t>
            </a:r>
          </a:p>
          <a:p>
            <a:pPr lvl="1"/>
            <a:r>
              <a:rPr lang="en-US" sz="2800" dirty="0" smtClean="0"/>
              <a:t>Implementation</a:t>
            </a:r>
          </a:p>
          <a:p>
            <a:pPr lvl="1"/>
            <a:r>
              <a:rPr lang="en-US" sz="2800" dirty="0" smtClean="0"/>
              <a:t>Monitoring</a:t>
            </a:r>
          </a:p>
          <a:p>
            <a:pPr lvl="1"/>
            <a:r>
              <a:rPr lang="en-US" sz="2800" dirty="0" smtClean="0"/>
              <a:t>Evaluation</a:t>
            </a:r>
          </a:p>
          <a:p>
            <a:pPr lvl="1"/>
            <a:r>
              <a:rPr lang="en-US" sz="2800" dirty="0" smtClean="0"/>
              <a:t>Systems Change</a:t>
            </a:r>
          </a:p>
          <a:p>
            <a:pPr lvl="1"/>
            <a:endParaRPr lang="en-US" dirty="0" smtClean="0"/>
          </a:p>
          <a:p>
            <a:endParaRPr lang="en-US" dirty="0" smtClean="0"/>
          </a:p>
          <a:p>
            <a:endParaRPr lang="en-US" dirty="0"/>
          </a:p>
        </p:txBody>
      </p:sp>
      <p:sp>
        <p:nvSpPr>
          <p:cNvPr id="2" name="Slide Number Placeholder 1"/>
          <p:cNvSpPr>
            <a:spLocks noGrp="1"/>
          </p:cNvSpPr>
          <p:nvPr>
            <p:ph type="sldNum" sz="quarter" idx="12"/>
          </p:nvPr>
        </p:nvSpPr>
        <p:spPr/>
        <p:txBody>
          <a:bodyPr/>
          <a:lstStyle/>
          <a:p>
            <a:fld id="{5EB0718A-1B3D-42D2-9A2B-FB6CFA4B4E8D}" type="slidenum">
              <a:rPr lang="en-AU" smtClean="0"/>
              <a:pPr/>
              <a:t>16</a:t>
            </a:fld>
            <a:endParaRPr lang="en-A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067944" y="0"/>
            <a:ext cx="5076056"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p:cNvSpPr>
            <a:spLocks noGrp="1"/>
          </p:cNvSpPr>
          <p:nvPr>
            <p:ph type="ctrTitle"/>
          </p:nvPr>
        </p:nvSpPr>
        <p:spPr>
          <a:xfrm>
            <a:off x="0" y="1988840"/>
            <a:ext cx="4067943" cy="1939536"/>
          </a:xfrm>
        </p:spPr>
        <p:txBody>
          <a:bodyPr>
            <a:normAutofit/>
          </a:bodyPr>
          <a:lstStyle/>
          <a:p>
            <a:pPr algn="ctr"/>
            <a:r>
              <a:rPr lang="en-US" sz="6600" b="1" dirty="0" smtClean="0">
                <a:solidFill>
                  <a:schemeClr val="tx1"/>
                </a:solidFill>
              </a:rPr>
              <a:t>Thank</a:t>
            </a:r>
            <a:br>
              <a:rPr lang="en-US" sz="6600" b="1" dirty="0" smtClean="0">
                <a:solidFill>
                  <a:schemeClr val="tx1"/>
                </a:solidFill>
              </a:rPr>
            </a:br>
            <a:r>
              <a:rPr lang="en-US" sz="6600" b="1" dirty="0" smtClean="0">
                <a:solidFill>
                  <a:schemeClr val="tx1"/>
                </a:solidFill>
              </a:rPr>
              <a:t/>
            </a:r>
            <a:br>
              <a:rPr lang="en-US" sz="6600" b="1" dirty="0" smtClean="0">
                <a:solidFill>
                  <a:schemeClr val="tx1"/>
                </a:solidFill>
              </a:rPr>
            </a:br>
            <a:r>
              <a:rPr lang="en-US" sz="6600" b="1" dirty="0" smtClean="0">
                <a:solidFill>
                  <a:schemeClr val="tx1"/>
                </a:solidFill>
              </a:rPr>
              <a:t>You</a:t>
            </a:r>
            <a:endParaRPr lang="en-US" sz="6600" b="1" dirty="0">
              <a:solidFill>
                <a:schemeClr val="tx1"/>
              </a:solidFill>
            </a:endParaRPr>
          </a:p>
        </p:txBody>
      </p:sp>
      <p:sp>
        <p:nvSpPr>
          <p:cNvPr id="4" name="Slide Number Placeholder 3"/>
          <p:cNvSpPr>
            <a:spLocks noGrp="1"/>
          </p:cNvSpPr>
          <p:nvPr>
            <p:ph type="sldNum" sz="quarter" idx="4294967295"/>
          </p:nvPr>
        </p:nvSpPr>
        <p:spPr>
          <a:xfrm>
            <a:off x="8894763" y="6586538"/>
            <a:ext cx="249237" cy="214312"/>
          </a:xfrm>
        </p:spPr>
        <p:txBody>
          <a:bodyPr/>
          <a:lstStyle/>
          <a:p>
            <a:pPr>
              <a:defRPr/>
            </a:pPr>
            <a:fld id="{ECE64C06-4721-437F-A173-37ABBC563BCF}" type="slidenum">
              <a:rPr lang="en-US" smtClean="0"/>
              <a:pPr>
                <a:defRPr/>
              </a:pPr>
              <a:t>17</a:t>
            </a:fld>
            <a:endParaRPr lang="en-US" dirty="0"/>
          </a:p>
        </p:txBody>
      </p:sp>
      <p:pic>
        <p:nvPicPr>
          <p:cNvPr id="9" name="Picture 2" descr="C:\Users\Michael\Pictures\Book cove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27984" y="332656"/>
            <a:ext cx="4320480" cy="616683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AU" sz="3600" b="1" dirty="0" smtClean="0"/>
              <a:t>Bridging Professions</a:t>
            </a:r>
            <a:endParaRPr lang="en-AU" sz="3600" b="1" dirty="0"/>
          </a:p>
        </p:txBody>
      </p:sp>
      <p:sp>
        <p:nvSpPr>
          <p:cNvPr id="8" name="Content Placeholder 7"/>
          <p:cNvSpPr>
            <a:spLocks noGrp="1"/>
          </p:cNvSpPr>
          <p:nvPr>
            <p:ph idx="1"/>
          </p:nvPr>
        </p:nvSpPr>
        <p:spPr>
          <a:xfrm>
            <a:off x="250824" y="1340768"/>
            <a:ext cx="8425631" cy="5112419"/>
          </a:xfrm>
        </p:spPr>
        <p:txBody>
          <a:bodyPr>
            <a:normAutofit/>
          </a:bodyPr>
          <a:lstStyle/>
          <a:p>
            <a:pPr>
              <a:buFont typeface="Arial" panose="020B0604020202020204" pitchFamily="34" charset="0"/>
              <a:buChar char="•"/>
            </a:pPr>
            <a:r>
              <a:rPr lang="en-AU" sz="3200" dirty="0" smtClean="0"/>
              <a:t>Origins in Rehabilitation Counselling</a:t>
            </a:r>
          </a:p>
          <a:p>
            <a:pPr lvl="1">
              <a:buFont typeface="Arial" panose="020B0604020202020204" pitchFamily="34" charset="0"/>
              <a:buChar char="•"/>
            </a:pPr>
            <a:r>
              <a:rPr lang="en-AU" sz="2800" dirty="0" smtClean="0"/>
              <a:t>“Families in Rehabilitation </a:t>
            </a:r>
            <a:r>
              <a:rPr lang="en-AU" sz="2800" dirty="0" err="1" smtClean="0"/>
              <a:t>Counseling</a:t>
            </a:r>
            <a:r>
              <a:rPr lang="en-AU" sz="2800" dirty="0" smtClean="0"/>
              <a:t>: A Community-Based Rehabilitation Approach”</a:t>
            </a:r>
          </a:p>
          <a:p>
            <a:pPr>
              <a:buFont typeface="Arial" panose="020B0604020202020204" pitchFamily="34" charset="0"/>
              <a:buChar char="•"/>
            </a:pPr>
            <a:r>
              <a:rPr lang="en-AU" sz="3200" dirty="0" smtClean="0"/>
              <a:t>The Family Model: </a:t>
            </a:r>
          </a:p>
          <a:p>
            <a:pPr lvl="1">
              <a:buFont typeface="Arial" panose="020B0604020202020204" pitchFamily="34" charset="0"/>
              <a:buChar char="•"/>
            </a:pPr>
            <a:r>
              <a:rPr lang="en-AU" sz="2800" dirty="0" smtClean="0"/>
              <a:t>“Community Care &amp; Support”</a:t>
            </a:r>
          </a:p>
          <a:p>
            <a:pPr>
              <a:buFont typeface="Arial" panose="020B0604020202020204" pitchFamily="34" charset="0"/>
              <a:buChar char="•"/>
            </a:pPr>
            <a:r>
              <a:rPr lang="en-AU" sz="3200" dirty="0" smtClean="0"/>
              <a:t>Broader Applications...</a:t>
            </a:r>
          </a:p>
          <a:p>
            <a:pPr marL="187325" lvl="1" indent="0">
              <a:buFont typeface="Arial" pitchFamily="34" charset="0"/>
              <a:buChar char="•"/>
            </a:pPr>
            <a:r>
              <a:rPr lang="en-AU" sz="2800" b="1" u="sng" dirty="0" smtClean="0"/>
              <a:t>All caring relationships</a:t>
            </a:r>
            <a:r>
              <a:rPr lang="en-AU" sz="2800" dirty="0" smtClean="0"/>
              <a:t> that unite people and professions in community inclusion</a:t>
            </a:r>
            <a:endParaRPr lang="en-AU" sz="2800" dirty="0"/>
          </a:p>
          <a:p>
            <a:pPr marL="0" indent="0">
              <a:buNone/>
            </a:pPr>
            <a:endParaRPr lang="en-AU" dirty="0"/>
          </a:p>
        </p:txBody>
      </p:sp>
    </p:spTree>
    <p:extLst>
      <p:ext uri="{BB962C8B-B14F-4D97-AF65-F5344CB8AC3E}">
        <p14:creationId xmlns:p14="http://schemas.microsoft.com/office/powerpoint/2010/main" xmlns="" val="873478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600" b="1" dirty="0" smtClean="0"/>
              <a:t>ATEND Values in Action</a:t>
            </a:r>
            <a:endParaRPr lang="en-US" sz="3600" b="1" dirty="0"/>
          </a:p>
        </p:txBody>
      </p:sp>
      <p:sp>
        <p:nvSpPr>
          <p:cNvPr id="12" name="Content Placeholder 11"/>
          <p:cNvSpPr>
            <a:spLocks noGrp="1"/>
          </p:cNvSpPr>
          <p:nvPr>
            <p:ph idx="1"/>
          </p:nvPr>
        </p:nvSpPr>
        <p:spPr/>
        <p:txBody>
          <a:bodyPr/>
          <a:lstStyle/>
          <a:p>
            <a:pPr>
              <a:buFont typeface="Arial" pitchFamily="34" charset="0"/>
              <a:buChar char="•"/>
            </a:pPr>
            <a:r>
              <a:rPr lang="en-AU" sz="3200" dirty="0" smtClean="0"/>
              <a:t>Advocacy Identity in a Social System</a:t>
            </a:r>
          </a:p>
          <a:p>
            <a:pPr>
              <a:buFont typeface="Arial" pitchFamily="34" charset="0"/>
              <a:buChar char="•"/>
            </a:pPr>
            <a:r>
              <a:rPr lang="en-AU" sz="3200" dirty="0" smtClean="0"/>
              <a:t>Instrumentality of Education</a:t>
            </a:r>
          </a:p>
          <a:p>
            <a:pPr>
              <a:buFont typeface="Arial" pitchFamily="34" charset="0"/>
              <a:buChar char="•"/>
            </a:pPr>
            <a:r>
              <a:rPr lang="en-AU" sz="3200" dirty="0" smtClean="0"/>
              <a:t>Citizen Empowerment</a:t>
            </a:r>
          </a:p>
          <a:p>
            <a:pPr>
              <a:buFont typeface="Arial" pitchFamily="34" charset="0"/>
              <a:buChar char="•"/>
            </a:pPr>
            <a:r>
              <a:rPr lang="en-AU" sz="3200" dirty="0" smtClean="0"/>
              <a:t>Best &amp; Evidence Based Practice </a:t>
            </a:r>
            <a:r>
              <a:rPr lang="en-AU" sz="3200" dirty="0"/>
              <a:t>&amp; Policy</a:t>
            </a:r>
          </a:p>
          <a:p>
            <a:pPr>
              <a:buFont typeface="Arial" pitchFamily="34" charset="0"/>
              <a:buChar char="•"/>
            </a:pPr>
            <a:r>
              <a:rPr lang="en-AU" sz="3200" dirty="0"/>
              <a:t>Community </a:t>
            </a:r>
            <a:r>
              <a:rPr lang="en-AU" sz="3200" dirty="0" smtClean="0"/>
              <a:t>Networks &amp; Collaboration</a:t>
            </a:r>
            <a:endParaRPr lang="en-AU" sz="3200" dirty="0"/>
          </a:p>
          <a:p>
            <a:pPr marL="0" indent="0">
              <a:buNone/>
            </a:pPr>
            <a:endParaRPr lang="en-AU" dirty="0"/>
          </a:p>
        </p:txBody>
      </p:sp>
      <p:sp>
        <p:nvSpPr>
          <p:cNvPr id="3" name="Content Placeholder 2"/>
          <p:cNvSpPr>
            <a:spLocks noGrp="1"/>
          </p:cNvSpPr>
          <p:nvPr>
            <p:ph type="body" sz="quarter" idx="13"/>
          </p:nvPr>
        </p:nvSpPr>
        <p:spPr/>
        <p:txBody>
          <a:bodyPr>
            <a:noAutofit/>
          </a:bodyPr>
          <a:lstStyle/>
          <a:p>
            <a:r>
              <a:rPr lang="en-AU" sz="2800" b="1" i="1" dirty="0" smtClean="0"/>
              <a:t>Access &amp; Participation served through: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Value Driven Profession</a:t>
            </a:r>
            <a:endParaRPr lang="en-US" sz="3600" b="1" dirty="0"/>
          </a:p>
        </p:txBody>
      </p:sp>
      <p:sp>
        <p:nvSpPr>
          <p:cNvPr id="3" name="Content Placeholder 2"/>
          <p:cNvSpPr>
            <a:spLocks noGrp="1"/>
          </p:cNvSpPr>
          <p:nvPr>
            <p:ph idx="1"/>
          </p:nvPr>
        </p:nvSpPr>
        <p:spPr>
          <a:xfrm>
            <a:off x="251520" y="1484784"/>
            <a:ext cx="8662989" cy="4679949"/>
          </a:xfrm>
        </p:spPr>
        <p:txBody>
          <a:bodyPr>
            <a:normAutofit/>
          </a:bodyPr>
          <a:lstStyle/>
          <a:p>
            <a:pPr algn="ctr">
              <a:buNone/>
            </a:pPr>
            <a:r>
              <a:rPr lang="en-US" sz="3200" b="1" dirty="0" smtClean="0"/>
              <a:t>Fundamental Mission:  </a:t>
            </a:r>
            <a:r>
              <a:rPr lang="en-US" sz="2800" dirty="0" smtClean="0"/>
              <a:t>Full Community Inclusion</a:t>
            </a:r>
          </a:p>
          <a:p>
            <a:pPr>
              <a:buFont typeface="Arial" pitchFamily="34" charset="0"/>
              <a:buChar char="•"/>
            </a:pPr>
            <a:r>
              <a:rPr lang="en-US" sz="3200" dirty="0" smtClean="0"/>
              <a:t> Agents of Social Justice</a:t>
            </a:r>
          </a:p>
          <a:p>
            <a:pPr>
              <a:buFont typeface="Arial" pitchFamily="34" charset="0"/>
              <a:buChar char="•"/>
            </a:pPr>
            <a:r>
              <a:rPr lang="en-US" sz="3200" dirty="0" smtClean="0"/>
              <a:t>Roots in Advocacy</a:t>
            </a:r>
          </a:p>
          <a:p>
            <a:pPr>
              <a:buFont typeface="Arial" pitchFamily="34" charset="0"/>
              <a:buChar char="•"/>
            </a:pPr>
            <a:r>
              <a:rPr lang="en-US" sz="3200" dirty="0" smtClean="0"/>
              <a:t>Science of Social Change</a:t>
            </a:r>
          </a:p>
          <a:p>
            <a:pPr>
              <a:buFont typeface="Arial" pitchFamily="34" charset="0"/>
              <a:buChar char="•"/>
            </a:pPr>
            <a:r>
              <a:rPr lang="en-US" sz="3200" dirty="0" smtClean="0"/>
              <a:t>Value-Driven Practice within Systems</a:t>
            </a:r>
          </a:p>
          <a:p>
            <a:pPr lvl="1"/>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5EB0718A-1B3D-42D2-9A2B-FB6CFA4B4E8D}" type="slidenum">
              <a:rPr lang="en-AU" smtClean="0"/>
              <a:pPr/>
              <a:t>4</a:t>
            </a:fld>
            <a:endParaRPr lang="en-A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35696" y="428604"/>
            <a:ext cx="7078117" cy="633417"/>
          </a:xfrm>
        </p:spPr>
        <p:txBody>
          <a:bodyPr>
            <a:noAutofit/>
          </a:bodyPr>
          <a:lstStyle/>
          <a:p>
            <a:r>
              <a:rPr lang="en-AU" sz="3600" b="1" dirty="0" smtClean="0"/>
              <a:t>Sensing Community*</a:t>
            </a:r>
            <a:endParaRPr lang="en-AU" sz="3600" b="1" dirty="0"/>
          </a:p>
        </p:txBody>
      </p:sp>
      <p:sp>
        <p:nvSpPr>
          <p:cNvPr id="8" name="Content Placeholder 7"/>
          <p:cNvSpPr>
            <a:spLocks noGrp="1"/>
          </p:cNvSpPr>
          <p:nvPr>
            <p:ph idx="1"/>
          </p:nvPr>
        </p:nvSpPr>
        <p:spPr>
          <a:xfrm>
            <a:off x="250824" y="1340768"/>
            <a:ext cx="8662989" cy="4392487"/>
          </a:xfrm>
        </p:spPr>
        <p:txBody>
          <a:bodyPr>
            <a:normAutofit/>
          </a:bodyPr>
          <a:lstStyle/>
          <a:p>
            <a:pPr>
              <a:buFont typeface="Arial" pitchFamily="34" charset="0"/>
              <a:buChar char="•"/>
            </a:pPr>
            <a:r>
              <a:rPr lang="en-AU" sz="3200" b="1" dirty="0" smtClean="0"/>
              <a:t>Membership</a:t>
            </a:r>
            <a:r>
              <a:rPr lang="en-AU" sz="3200" dirty="0" smtClean="0"/>
              <a:t> (Identity)</a:t>
            </a:r>
            <a:endParaRPr lang="en-AU" sz="3200" i="1" dirty="0" smtClean="0"/>
          </a:p>
          <a:p>
            <a:pPr lvl="1">
              <a:buFont typeface="Arial" pitchFamily="34" charset="0"/>
              <a:buChar char="•"/>
            </a:pPr>
            <a:r>
              <a:rPr lang="en-AU" sz="2800" dirty="0" smtClean="0"/>
              <a:t>Who am I? Who are we?</a:t>
            </a:r>
          </a:p>
          <a:p>
            <a:pPr>
              <a:buFont typeface="Arial" pitchFamily="34" charset="0"/>
              <a:buChar char="•"/>
            </a:pPr>
            <a:r>
              <a:rPr lang="en-AU" sz="3200" b="1" dirty="0" smtClean="0"/>
              <a:t>Influence</a:t>
            </a:r>
            <a:r>
              <a:rPr lang="en-AU" sz="3200" dirty="0" smtClean="0"/>
              <a:t> (Power)</a:t>
            </a:r>
            <a:endParaRPr lang="en-AU" sz="3200" i="1" dirty="0" smtClean="0"/>
          </a:p>
          <a:p>
            <a:pPr lvl="1">
              <a:buFont typeface="Arial" pitchFamily="34" charset="0"/>
              <a:buChar char="•"/>
            </a:pPr>
            <a:r>
              <a:rPr lang="en-AU" sz="2800" dirty="0" smtClean="0"/>
              <a:t>What do I (we) direct?  What directs me (us)?</a:t>
            </a:r>
          </a:p>
          <a:p>
            <a:pPr>
              <a:buFont typeface="Arial" pitchFamily="34" charset="0"/>
              <a:buChar char="•"/>
            </a:pPr>
            <a:r>
              <a:rPr lang="en-AU" sz="3200" b="1" dirty="0" smtClean="0"/>
              <a:t>Trade</a:t>
            </a:r>
            <a:r>
              <a:rPr lang="en-AU" sz="3200" dirty="0" smtClean="0"/>
              <a:t> (Capital)</a:t>
            </a:r>
            <a:endParaRPr lang="en-AU" sz="3200" i="1" dirty="0" smtClean="0"/>
          </a:p>
          <a:p>
            <a:pPr lvl="1">
              <a:buFont typeface="Arial" pitchFamily="34" charset="0"/>
              <a:buChar char="•"/>
            </a:pPr>
            <a:r>
              <a:rPr lang="en-AU" sz="2800" dirty="0" smtClean="0"/>
              <a:t>What do I (we) have? What do I (we) need? </a:t>
            </a:r>
            <a:endParaRPr lang="en-AU" sz="2800" dirty="0"/>
          </a:p>
        </p:txBody>
      </p:sp>
      <p:sp>
        <p:nvSpPr>
          <p:cNvPr id="5" name="Slide Number Placeholder 4"/>
          <p:cNvSpPr>
            <a:spLocks noGrp="1"/>
          </p:cNvSpPr>
          <p:nvPr>
            <p:ph type="sldNum" sz="quarter" idx="12"/>
          </p:nvPr>
        </p:nvSpPr>
        <p:spPr/>
        <p:txBody>
          <a:bodyPr/>
          <a:lstStyle/>
          <a:p>
            <a:fld id="{5EB0718A-1B3D-42D2-9A2B-FB6CFA4B4E8D}" type="slidenum">
              <a:rPr lang="en-AU" smtClean="0"/>
              <a:pPr/>
              <a:t>5</a:t>
            </a:fld>
            <a:endParaRPr lang="en-AU" dirty="0"/>
          </a:p>
        </p:txBody>
      </p:sp>
      <p:sp>
        <p:nvSpPr>
          <p:cNvPr id="11" name="TextBox 10"/>
          <p:cNvSpPr txBox="1"/>
          <p:nvPr/>
        </p:nvSpPr>
        <p:spPr>
          <a:xfrm>
            <a:off x="4860032" y="5959095"/>
            <a:ext cx="3956532" cy="461665"/>
          </a:xfrm>
          <a:prstGeom prst="rect">
            <a:avLst/>
          </a:prstGeom>
          <a:solidFill>
            <a:schemeClr val="accent3">
              <a:lumMod val="40000"/>
              <a:lumOff val="60000"/>
            </a:schemeClr>
          </a:solidFill>
        </p:spPr>
        <p:txBody>
          <a:bodyPr wrap="none" rtlCol="0">
            <a:spAutoFit/>
          </a:bodyPr>
          <a:lstStyle/>
          <a:p>
            <a:r>
              <a:rPr lang="en-AU" sz="2400" b="1" dirty="0" smtClean="0"/>
              <a:t>*McMillan &amp; </a:t>
            </a:r>
            <a:r>
              <a:rPr lang="en-AU" sz="2400" b="1" dirty="0" err="1" smtClean="0"/>
              <a:t>Chavis</a:t>
            </a:r>
            <a:r>
              <a:rPr lang="en-AU" sz="2400" b="1" dirty="0" smtClean="0"/>
              <a:t> (1986</a:t>
            </a:r>
            <a:r>
              <a:rPr lang="en-AU" dirty="0" smtClean="0"/>
              <a:t>)</a:t>
            </a:r>
            <a:endParaRPr lang="en-AU" dirty="0"/>
          </a:p>
        </p:txBody>
      </p:sp>
    </p:spTree>
    <p:extLst>
      <p:ext uri="{BB962C8B-B14F-4D97-AF65-F5344CB8AC3E}">
        <p14:creationId xmlns:p14="http://schemas.microsoft.com/office/powerpoint/2010/main" xmlns="" val="2706524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Disability &amp; Identity Part I</a:t>
            </a:r>
            <a:endParaRPr lang="en-US" sz="2800" b="1" dirty="0"/>
          </a:p>
        </p:txBody>
      </p:sp>
      <p:sp>
        <p:nvSpPr>
          <p:cNvPr id="7" name="Content Placeholder 6"/>
          <p:cNvSpPr>
            <a:spLocks noGrp="1"/>
          </p:cNvSpPr>
          <p:nvPr>
            <p:ph idx="1"/>
          </p:nvPr>
        </p:nvSpPr>
        <p:spPr>
          <a:xfrm>
            <a:off x="251520" y="1484784"/>
            <a:ext cx="8662989" cy="4679949"/>
          </a:xfrm>
        </p:spPr>
        <p:txBody>
          <a:bodyPr>
            <a:normAutofit/>
          </a:bodyPr>
          <a:lstStyle/>
          <a:p>
            <a:pPr>
              <a:buFont typeface="Arial" pitchFamily="34" charset="0"/>
              <a:buChar char="•"/>
            </a:pPr>
            <a:r>
              <a:rPr lang="en-US" sz="3200" b="1" dirty="0" smtClean="0"/>
              <a:t>Personal Identity</a:t>
            </a:r>
          </a:p>
          <a:p>
            <a:pPr lvl="1">
              <a:buFont typeface="Arial" pitchFamily="34" charset="0"/>
              <a:buChar char="•"/>
            </a:pPr>
            <a:r>
              <a:rPr lang="en-US" sz="2800" dirty="0" smtClean="0"/>
              <a:t>Multiple evolving roles &amp; contexts</a:t>
            </a:r>
          </a:p>
          <a:p>
            <a:pPr>
              <a:buFont typeface="Arial" pitchFamily="34" charset="0"/>
              <a:buChar char="•"/>
            </a:pPr>
            <a:r>
              <a:rPr lang="en-US" sz="3200" b="1" dirty="0" smtClean="0"/>
              <a:t>Social Identity</a:t>
            </a:r>
          </a:p>
          <a:p>
            <a:pPr lvl="1">
              <a:buFont typeface="Arial" pitchFamily="34" charset="0"/>
              <a:buChar char="•"/>
            </a:pPr>
            <a:r>
              <a:rPr lang="en-US" sz="2800" dirty="0" smtClean="0"/>
              <a:t>Personally shared within community</a:t>
            </a:r>
          </a:p>
          <a:p>
            <a:pPr>
              <a:buFont typeface="Arial" pitchFamily="34" charset="0"/>
              <a:buChar char="•"/>
            </a:pPr>
            <a:r>
              <a:rPr lang="en-US" sz="3200" b="1" dirty="0" smtClean="0"/>
              <a:t>Collective Identity</a:t>
            </a:r>
          </a:p>
          <a:p>
            <a:pPr lvl="1">
              <a:buFont typeface="Arial" pitchFamily="34" charset="0"/>
              <a:buChar char="•"/>
            </a:pPr>
            <a:r>
              <a:rPr lang="en-US" sz="2800" dirty="0" smtClean="0"/>
              <a:t>Solidarity in Action </a:t>
            </a:r>
          </a:p>
          <a:p>
            <a:endParaRPr lang="en-US" sz="2600" b="1" dirty="0" smtClean="0"/>
          </a:p>
        </p:txBody>
      </p:sp>
      <p:sp>
        <p:nvSpPr>
          <p:cNvPr id="4" name="Slide Number Placeholder 3"/>
          <p:cNvSpPr>
            <a:spLocks noGrp="1"/>
          </p:cNvSpPr>
          <p:nvPr>
            <p:ph type="sldNum" sz="quarter" idx="12"/>
          </p:nvPr>
        </p:nvSpPr>
        <p:spPr/>
        <p:txBody>
          <a:bodyPr/>
          <a:lstStyle/>
          <a:p>
            <a:fld id="{5EB0718A-1B3D-42D2-9A2B-FB6CFA4B4E8D}" type="slidenum">
              <a:rPr lang="en-AU" smtClean="0"/>
              <a:pPr/>
              <a:t>6</a:t>
            </a:fld>
            <a:endParaRPr lang="en-A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Disability &amp; Identity: Part II</a:t>
            </a:r>
            <a:endParaRPr lang="en-US" sz="2800" b="1" dirty="0"/>
          </a:p>
        </p:txBody>
      </p:sp>
      <p:sp>
        <p:nvSpPr>
          <p:cNvPr id="7" name="Content Placeholder 6"/>
          <p:cNvSpPr>
            <a:spLocks noGrp="1"/>
          </p:cNvSpPr>
          <p:nvPr>
            <p:ph idx="1"/>
          </p:nvPr>
        </p:nvSpPr>
        <p:spPr>
          <a:xfrm>
            <a:off x="251520" y="1484784"/>
            <a:ext cx="8662989" cy="4679949"/>
          </a:xfrm>
        </p:spPr>
        <p:txBody>
          <a:bodyPr>
            <a:normAutofit/>
          </a:bodyPr>
          <a:lstStyle/>
          <a:p>
            <a:pPr>
              <a:buFont typeface="Arial" pitchFamily="34" charset="0"/>
              <a:buChar char="•"/>
            </a:pPr>
            <a:r>
              <a:rPr lang="en-AU" sz="3200" b="1" dirty="0" smtClean="0"/>
              <a:t>Meaning Making</a:t>
            </a:r>
          </a:p>
          <a:p>
            <a:pPr lvl="1">
              <a:buFont typeface="Arial" pitchFamily="34" charset="0"/>
              <a:buChar char="•"/>
            </a:pPr>
            <a:r>
              <a:rPr lang="en-AU" sz="2800" dirty="0" smtClean="0"/>
              <a:t>Routines/rituals; Stories/myths</a:t>
            </a:r>
          </a:p>
          <a:p>
            <a:pPr>
              <a:buFont typeface="Arial" pitchFamily="34" charset="0"/>
              <a:buChar char="•"/>
            </a:pPr>
            <a:r>
              <a:rPr lang="en-AU" sz="3200" b="1" dirty="0" smtClean="0"/>
              <a:t>Stress &amp; Coping</a:t>
            </a:r>
          </a:p>
          <a:p>
            <a:pPr lvl="1">
              <a:buFont typeface="Arial" pitchFamily="34" charset="0"/>
              <a:buChar char="•"/>
            </a:pPr>
            <a:r>
              <a:rPr lang="en-AU" sz="2800" dirty="0" smtClean="0"/>
              <a:t>Dealing with life</a:t>
            </a:r>
          </a:p>
          <a:p>
            <a:pPr>
              <a:buFont typeface="Arial" pitchFamily="34" charset="0"/>
              <a:buChar char="•"/>
            </a:pPr>
            <a:r>
              <a:rPr lang="en-AU" sz="3200" b="1" dirty="0" smtClean="0"/>
              <a:t>Resilience</a:t>
            </a:r>
            <a:endParaRPr lang="en-US" sz="3200" dirty="0" smtClean="0"/>
          </a:p>
          <a:p>
            <a:pPr lvl="1">
              <a:buFont typeface="Arial" pitchFamily="34" charset="0"/>
              <a:buChar char="•"/>
            </a:pPr>
            <a:r>
              <a:rPr lang="en-US" sz="2800" dirty="0" smtClean="0"/>
              <a:t>Personal and social growth</a:t>
            </a:r>
            <a:endParaRPr lang="en-AU" sz="2800" b="1" dirty="0" smtClean="0"/>
          </a:p>
        </p:txBody>
      </p:sp>
      <p:sp>
        <p:nvSpPr>
          <p:cNvPr id="4" name="Slide Number Placeholder 3"/>
          <p:cNvSpPr>
            <a:spLocks noGrp="1"/>
          </p:cNvSpPr>
          <p:nvPr>
            <p:ph type="sldNum" sz="quarter" idx="12"/>
          </p:nvPr>
        </p:nvSpPr>
        <p:spPr/>
        <p:txBody>
          <a:bodyPr/>
          <a:lstStyle/>
          <a:p>
            <a:fld id="{5EB0718A-1B3D-42D2-9A2B-FB6CFA4B4E8D}" type="slidenum">
              <a:rPr lang="en-AU" smtClean="0"/>
              <a:pPr/>
              <a:t>7</a:t>
            </a:fld>
            <a:endParaRPr lang="en-A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b="1" dirty="0" smtClean="0"/>
              <a:t>Disability &amp; Power</a:t>
            </a:r>
            <a:endParaRPr lang="en-US" sz="3200" b="1" dirty="0"/>
          </a:p>
        </p:txBody>
      </p:sp>
      <p:sp>
        <p:nvSpPr>
          <p:cNvPr id="7" name="Content Placeholder 6"/>
          <p:cNvSpPr>
            <a:spLocks noGrp="1"/>
          </p:cNvSpPr>
          <p:nvPr>
            <p:ph idx="1"/>
          </p:nvPr>
        </p:nvSpPr>
        <p:spPr>
          <a:xfrm>
            <a:off x="251520" y="1340768"/>
            <a:ext cx="8662989" cy="5112568"/>
          </a:xfrm>
        </p:spPr>
        <p:txBody>
          <a:bodyPr>
            <a:normAutofit/>
          </a:bodyPr>
          <a:lstStyle/>
          <a:p>
            <a:pPr>
              <a:buFont typeface="Arial" pitchFamily="34" charset="0"/>
              <a:buChar char="•"/>
            </a:pPr>
            <a:r>
              <a:rPr lang="en-US" sz="3200" b="1" dirty="0" smtClean="0"/>
              <a:t>Balance</a:t>
            </a:r>
          </a:p>
          <a:p>
            <a:pPr lvl="1">
              <a:buFont typeface="Arial" pitchFamily="34" charset="0"/>
              <a:buChar char="•"/>
            </a:pPr>
            <a:r>
              <a:rPr lang="en-US" sz="2800" dirty="0" smtClean="0"/>
              <a:t>Authority/responsibility; autonomy/compliance</a:t>
            </a:r>
          </a:p>
          <a:p>
            <a:pPr>
              <a:buFont typeface="Arial" pitchFamily="34" charset="0"/>
              <a:buChar char="•"/>
            </a:pPr>
            <a:r>
              <a:rPr lang="en-US" sz="3200" b="1" dirty="0" smtClean="0"/>
              <a:t>Oppression</a:t>
            </a:r>
          </a:p>
          <a:p>
            <a:pPr lvl="1">
              <a:buFont typeface="Arial" pitchFamily="34" charset="0"/>
              <a:buChar char="•"/>
            </a:pPr>
            <a:r>
              <a:rPr lang="en-US" sz="2800" dirty="0" smtClean="0"/>
              <a:t>Systemic, purposeful, and targeted</a:t>
            </a:r>
          </a:p>
          <a:p>
            <a:pPr>
              <a:buFont typeface="Arial" pitchFamily="34" charset="0"/>
              <a:buChar char="•"/>
            </a:pPr>
            <a:r>
              <a:rPr lang="en-US" sz="3200" b="1" dirty="0" smtClean="0"/>
              <a:t>Resistance</a:t>
            </a:r>
          </a:p>
          <a:p>
            <a:pPr lvl="1">
              <a:buFont typeface="Arial" pitchFamily="34" charset="0"/>
              <a:buChar char="•"/>
            </a:pPr>
            <a:r>
              <a:rPr lang="en-US" sz="2800" dirty="0" smtClean="0"/>
              <a:t>An empowered response</a:t>
            </a:r>
          </a:p>
          <a:p>
            <a:endParaRPr lang="en-US" dirty="0" smtClean="0"/>
          </a:p>
        </p:txBody>
      </p:sp>
      <p:sp>
        <p:nvSpPr>
          <p:cNvPr id="4" name="Slide Number Placeholder 3"/>
          <p:cNvSpPr>
            <a:spLocks noGrp="1"/>
          </p:cNvSpPr>
          <p:nvPr>
            <p:ph type="sldNum" sz="quarter" idx="12"/>
          </p:nvPr>
        </p:nvSpPr>
        <p:spPr/>
        <p:txBody>
          <a:bodyPr/>
          <a:lstStyle/>
          <a:p>
            <a:fld id="{5EB0718A-1B3D-42D2-9A2B-FB6CFA4B4E8D}" type="slidenum">
              <a:rPr lang="en-AU" smtClean="0"/>
              <a:pPr/>
              <a:t>8</a:t>
            </a:fld>
            <a:endParaRPr lang="en-AU" dirty="0"/>
          </a:p>
        </p:txBody>
      </p:sp>
    </p:spTree>
    <p:extLst>
      <p:ext uri="{BB962C8B-B14F-4D97-AF65-F5344CB8AC3E}">
        <p14:creationId xmlns:p14="http://schemas.microsoft.com/office/powerpoint/2010/main" xmlns="" val="2747340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b="1" dirty="0" smtClean="0"/>
              <a:t>Disability &amp; Empowerment</a:t>
            </a:r>
            <a:endParaRPr lang="en-US" sz="3200" b="1" dirty="0"/>
          </a:p>
        </p:txBody>
      </p:sp>
      <p:sp>
        <p:nvSpPr>
          <p:cNvPr id="7" name="Content Placeholder 6"/>
          <p:cNvSpPr>
            <a:spLocks noGrp="1"/>
          </p:cNvSpPr>
          <p:nvPr>
            <p:ph idx="1"/>
          </p:nvPr>
        </p:nvSpPr>
        <p:spPr>
          <a:xfrm>
            <a:off x="251520" y="1340768"/>
            <a:ext cx="8662989" cy="5112568"/>
          </a:xfrm>
        </p:spPr>
        <p:txBody>
          <a:bodyPr>
            <a:normAutofit/>
          </a:bodyPr>
          <a:lstStyle/>
          <a:p>
            <a:pPr>
              <a:buFont typeface="Arial" pitchFamily="34" charset="0"/>
              <a:buChar char="•"/>
            </a:pPr>
            <a:r>
              <a:rPr lang="en-US" sz="3200" b="1" dirty="0" smtClean="0"/>
              <a:t>Psychological Empowerment</a:t>
            </a:r>
          </a:p>
          <a:p>
            <a:pPr lvl="1">
              <a:buFont typeface="Arial" pitchFamily="34" charset="0"/>
              <a:buChar char="•"/>
            </a:pPr>
            <a:r>
              <a:rPr lang="en-US" sz="2800" dirty="0" smtClean="0"/>
              <a:t>Affect, Cognition, Behavior, Relational</a:t>
            </a:r>
          </a:p>
          <a:p>
            <a:pPr>
              <a:buFont typeface="Arial" pitchFamily="34" charset="0"/>
              <a:buChar char="•"/>
            </a:pPr>
            <a:r>
              <a:rPr lang="en-US" sz="3200" b="1" dirty="0" smtClean="0"/>
              <a:t>Social Empowerment</a:t>
            </a:r>
          </a:p>
          <a:p>
            <a:pPr lvl="1">
              <a:buFont typeface="Arial" pitchFamily="34" charset="0"/>
              <a:buChar char="•"/>
            </a:pPr>
            <a:r>
              <a:rPr lang="en-US" sz="2800" dirty="0" smtClean="0"/>
              <a:t>Community support for personal resilience</a:t>
            </a:r>
          </a:p>
          <a:p>
            <a:pPr>
              <a:buFont typeface="Arial" pitchFamily="34" charset="0"/>
              <a:buChar char="•"/>
            </a:pPr>
            <a:r>
              <a:rPr lang="en-US" sz="3200" b="1" dirty="0" smtClean="0"/>
              <a:t>Collective Empowerment</a:t>
            </a:r>
          </a:p>
          <a:p>
            <a:pPr lvl="1">
              <a:buFont typeface="Arial" pitchFamily="34" charset="0"/>
              <a:buChar char="•"/>
            </a:pPr>
            <a:r>
              <a:rPr lang="en-US" sz="2800" dirty="0" smtClean="0"/>
              <a:t>Community Support for community action</a:t>
            </a:r>
          </a:p>
          <a:p>
            <a:endParaRPr lang="en-US" sz="2400" dirty="0" smtClean="0"/>
          </a:p>
          <a:p>
            <a:endParaRPr lang="en-US" dirty="0" smtClean="0"/>
          </a:p>
        </p:txBody>
      </p:sp>
      <p:sp>
        <p:nvSpPr>
          <p:cNvPr id="4" name="Slide Number Placeholder 3"/>
          <p:cNvSpPr>
            <a:spLocks noGrp="1"/>
          </p:cNvSpPr>
          <p:nvPr>
            <p:ph type="sldNum" sz="quarter" idx="12"/>
          </p:nvPr>
        </p:nvSpPr>
        <p:spPr/>
        <p:txBody>
          <a:bodyPr/>
          <a:lstStyle/>
          <a:p>
            <a:fld id="{5EB0718A-1B3D-42D2-9A2B-FB6CFA4B4E8D}" type="slidenum">
              <a:rPr lang="en-AU" smtClean="0"/>
              <a:pPr/>
              <a:t>9</a:t>
            </a:fld>
            <a:endParaRPr lang="en-AU" dirty="0"/>
          </a:p>
        </p:txBody>
      </p:sp>
    </p:spTree>
    <p:extLst>
      <p:ext uri="{BB962C8B-B14F-4D97-AF65-F5344CB8AC3E}">
        <p14:creationId xmlns:p14="http://schemas.microsoft.com/office/powerpoint/2010/main" xmlns="" val="2747340155"/>
      </p:ext>
    </p:extLst>
  </p:cSld>
  <p:clrMapOvr>
    <a:masterClrMapping/>
  </p:clrMapOvr>
</p:sld>
</file>

<file path=ppt/theme/theme1.xml><?xml version="1.0" encoding="utf-8"?>
<a:theme xmlns:a="http://schemas.openxmlformats.org/drawingml/2006/main" name="UNIS Master">
  <a:themeElements>
    <a:clrScheme name="UNIS Master">
      <a:dk1>
        <a:sysClr val="windowText" lastClr="000000"/>
      </a:dk1>
      <a:lt1>
        <a:sysClr val="window" lastClr="FFFFFF"/>
      </a:lt1>
      <a:dk2>
        <a:srgbClr val="12416C"/>
      </a:dk2>
      <a:lt2>
        <a:srgbClr val="FBCD6B"/>
      </a:lt2>
      <a:accent1>
        <a:srgbClr val="CE1126"/>
      </a:accent1>
      <a:accent2>
        <a:srgbClr val="12416C"/>
      </a:accent2>
      <a:accent3>
        <a:srgbClr val="F9B72C"/>
      </a:accent3>
      <a:accent4>
        <a:srgbClr val="BBBDC0"/>
      </a:accent4>
      <a:accent5>
        <a:srgbClr val="E68892"/>
      </a:accent5>
      <a:accent6>
        <a:srgbClr val="88A0B5"/>
      </a:accent6>
      <a:hlink>
        <a:srgbClr val="0000FF"/>
      </a:hlink>
      <a:folHlink>
        <a:srgbClr val="0000FF"/>
      </a:folHlink>
    </a:clrScheme>
    <a:fontScheme name="UNIS_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6286</TotalTime>
  <Words>6769</Words>
  <Application>Microsoft Office PowerPoint</Application>
  <PresentationFormat>On-screen Show (4:3)</PresentationFormat>
  <Paragraphs>325</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UNIS Master</vt:lpstr>
      <vt:lpstr>An Emerging Model  of Community-Based Support  for Students with Disabilities </vt:lpstr>
      <vt:lpstr>Bridging Professions</vt:lpstr>
      <vt:lpstr>ATEND Values in Action</vt:lpstr>
      <vt:lpstr>Value Driven Profession</vt:lpstr>
      <vt:lpstr>Sensing Community*</vt:lpstr>
      <vt:lpstr>Disability &amp; Identity Part I</vt:lpstr>
      <vt:lpstr>Disability &amp; Identity: Part II</vt:lpstr>
      <vt:lpstr>Disability &amp; Power</vt:lpstr>
      <vt:lpstr>Disability &amp; Empowerment</vt:lpstr>
      <vt:lpstr>Disability in the Context of Capital</vt:lpstr>
      <vt:lpstr>Building Capital</vt:lpstr>
      <vt:lpstr>Community Contexts</vt:lpstr>
      <vt:lpstr>Slide 13</vt:lpstr>
      <vt:lpstr>Slide 14</vt:lpstr>
      <vt:lpstr>Slide 15</vt:lpstr>
      <vt:lpstr>Implications &amp; Discussion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UNIS Template</dc:title>
  <dc:creator>PresentationStudio.com</dc:creator>
  <cp:lastModifiedBy>ALABS</cp:lastModifiedBy>
  <cp:revision>252</cp:revision>
  <dcterms:created xsi:type="dcterms:W3CDTF">2010-01-29T23:28:42Z</dcterms:created>
  <dcterms:modified xsi:type="dcterms:W3CDTF">2014-11-19T23:04:40Z</dcterms:modified>
</cp:coreProperties>
</file>