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06" r:id="rId2"/>
  </p:sldMasterIdLst>
  <p:notesMasterIdLst>
    <p:notesMasterId r:id="rId19"/>
  </p:notesMasterIdLst>
  <p:handoutMasterIdLst>
    <p:handoutMasterId r:id="rId20"/>
  </p:handoutMasterIdLst>
  <p:sldIdLst>
    <p:sldId id="256" r:id="rId3"/>
    <p:sldId id="391" r:id="rId4"/>
    <p:sldId id="417" r:id="rId5"/>
    <p:sldId id="418" r:id="rId6"/>
    <p:sldId id="425" r:id="rId7"/>
    <p:sldId id="419" r:id="rId8"/>
    <p:sldId id="428" r:id="rId9"/>
    <p:sldId id="422" r:id="rId10"/>
    <p:sldId id="426" r:id="rId11"/>
    <p:sldId id="423" r:id="rId12"/>
    <p:sldId id="424" r:id="rId13"/>
    <p:sldId id="427" r:id="rId14"/>
    <p:sldId id="371" r:id="rId15"/>
    <p:sldId id="329" r:id="rId16"/>
    <p:sldId id="331" r:id="rId17"/>
    <p:sldId id="412" r:id="rId18"/>
  </p:sldIdLst>
  <p:sldSz cx="9144000" cy="6858000" type="screen4x3"/>
  <p:notesSz cx="6805613" cy="99441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FF"/>
    <a:srgbClr val="FFFF00"/>
    <a:srgbClr val="FFFF66"/>
    <a:srgbClr val="A2F1FC"/>
    <a:srgbClr val="D9E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7744" autoAdjust="0"/>
  </p:normalViewPr>
  <p:slideViewPr>
    <p:cSldViewPr>
      <p:cViewPr varScale="1">
        <p:scale>
          <a:sx n="78" d="100"/>
          <a:sy n="78" d="100"/>
        </p:scale>
        <p:origin x="44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24" y="108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772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338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772" y="9446338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B73176-2421-43CC-8264-DEE36594C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99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72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522" y="4723170"/>
            <a:ext cx="4990571" cy="447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338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72" y="9446338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9D1D1A-DC2B-4629-9E82-571B1278A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231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7491" y="4539242"/>
            <a:ext cx="5090602" cy="4977292"/>
          </a:xfrm>
          <a:noFill/>
          <a:ln/>
        </p:spPr>
        <p:txBody>
          <a:bodyPr/>
          <a:lstStyle/>
          <a:p>
            <a:pPr lvl="0" eaLnBrk="1" hangingPunct="1">
              <a:spcBef>
                <a:spcPct val="20000"/>
              </a:spcBef>
            </a:pPr>
            <a:endParaRPr lang="en-US" sz="10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4561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Titles to be added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6775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Titles to be added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6775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07522" y="4723169"/>
            <a:ext cx="4990571" cy="5081904"/>
          </a:xfrm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257944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788988"/>
            <a:ext cx="497046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4130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77975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9237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0B78E9-A4EC-44AA-9196-8C0A88C382A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b="1" dirty="0"/>
          </a:p>
          <a:p>
            <a:pPr lvl="0"/>
            <a:endParaRPr lang="en-US" sz="10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045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5614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0B78E9-A4EC-44AA-9196-8C0A88C382A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08363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256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256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000" dirty="0" smtClean="0">
              <a:effectLst/>
              <a:latin typeface="Arial"/>
              <a:ea typeface="Arial Unicode MS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 smtClean="0">
              <a:effectLst/>
              <a:latin typeface="Arial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922039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000" dirty="0" smtClean="0">
              <a:effectLst/>
              <a:latin typeface="Arial"/>
              <a:ea typeface="Arial Unicode MS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 smtClean="0">
              <a:effectLst/>
              <a:latin typeface="Arial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922039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448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-ins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6013" y="3922713"/>
            <a:ext cx="5487987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28600"/>
            <a:ext cx="20542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top-b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5613"/>
            <a:ext cx="3840163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4568825" cy="1752600"/>
          </a:xfrm>
        </p:spPr>
        <p:txBody>
          <a:bodyPr anchor="b"/>
          <a:lstStyle>
            <a:lvl1pPr marL="0" indent="0" algn="ctr">
              <a:buFontTx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BFFB-5422-4164-8713-D5E53055A6E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37209-B3FA-4259-91F6-664D940219E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1557338"/>
            <a:ext cx="2057400" cy="4279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557338"/>
            <a:ext cx="6019800" cy="4279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8EAE9-DED0-4A96-9821-2A12F82B5D1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-ins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6013" y="3922713"/>
            <a:ext cx="5487987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28600"/>
            <a:ext cx="20542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top-b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5613"/>
            <a:ext cx="3840163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4568825" cy="1752600"/>
          </a:xfrm>
        </p:spPr>
        <p:txBody>
          <a:bodyPr anchor="b"/>
          <a:lstStyle>
            <a:lvl1pPr marL="0" indent="0" algn="ctr">
              <a:buFontTx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BFFB-5422-4164-8713-D5E53055A6E0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719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339975" y="6381750"/>
            <a:ext cx="6335713" cy="339725"/>
          </a:xfrm>
        </p:spPr>
        <p:txBody>
          <a:bodyPr/>
          <a:lstStyle>
            <a:lvl1pPr algn="r">
              <a:defRPr sz="1400" dirty="0" smtClean="0"/>
            </a:lvl1pPr>
          </a:lstStyle>
          <a:p>
            <a:pPr>
              <a:defRPr/>
            </a:pPr>
            <a:r>
              <a:rPr lang="en-AU">
                <a:solidFill>
                  <a:srgbClr val="000000"/>
                </a:solidFill>
              </a:rPr>
              <a:t>© 2010 University of Western Sydney  - not to be used without permission</a:t>
            </a:r>
          </a:p>
        </p:txBody>
      </p:sp>
    </p:spTree>
    <p:extLst>
      <p:ext uri="{BB962C8B-B14F-4D97-AF65-F5344CB8AC3E}">
        <p14:creationId xmlns:p14="http://schemas.microsoft.com/office/powerpoint/2010/main" val="1538428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2DA74-14DD-4DCF-B9E3-D8DE211A5592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805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708275"/>
            <a:ext cx="4038600" cy="3128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708275"/>
            <a:ext cx="4038600" cy="3128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03554-D96B-41EC-87F8-D4FC8027C13B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24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F13D6-E153-4CE6-A08C-B181BE525929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93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E0651-7B33-4983-9D8F-EB49419D87FA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3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CB519-34C9-4183-8571-0BEF250BB9E6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0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484AC-C13B-4788-A327-D210DCBC9024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1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339975" y="6381750"/>
            <a:ext cx="6335713" cy="339725"/>
          </a:xfrm>
        </p:spPr>
        <p:txBody>
          <a:bodyPr/>
          <a:lstStyle>
            <a:lvl1pPr algn="r">
              <a:defRPr sz="1400" dirty="0" smtClean="0"/>
            </a:lvl1pPr>
          </a:lstStyle>
          <a:p>
            <a:pPr>
              <a:defRPr/>
            </a:pPr>
            <a:r>
              <a:rPr lang="en-AU"/>
              <a:t>© 2010 University of Western Sydney  - not to be used without permission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E6723-5F6A-4390-8531-74B8AD32CF2F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525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37209-B3FA-4259-91F6-664D940219E9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357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1557338"/>
            <a:ext cx="2057400" cy="4279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557338"/>
            <a:ext cx="6019800" cy="4279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8EAE9-DED0-4A96-9821-2A12F82B5D10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16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2DA74-14DD-4DCF-B9E3-D8DE211A559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708275"/>
            <a:ext cx="4038600" cy="3128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708275"/>
            <a:ext cx="4038600" cy="3128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03554-D96B-41EC-87F8-D4FC8027C13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F13D6-E153-4CE6-A08C-B181BE52592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E0651-7B33-4983-9D8F-EB49419D87F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CB519-34C9-4183-8571-0BEF250BB9E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484AC-C13B-4788-A327-D210DCBC902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E6723-5F6A-4390-8531-74B8AD32CF2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557338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708275"/>
            <a:ext cx="8229600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AU" smtClean="0"/>
              <a:t>© 2010 University of Western Sydney  - not to be used without permission</a:t>
            </a:r>
            <a:endParaRPr lang="en-A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E15048E-CA13-4BBB-892E-8BD49F2E138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86600" y="228600"/>
            <a:ext cx="20542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top-ba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455613"/>
            <a:ext cx="3840163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557338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708275"/>
            <a:ext cx="8229600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AU" smtClean="0">
                <a:solidFill>
                  <a:srgbClr val="000000"/>
                </a:solidFill>
              </a:rPr>
              <a:t>© 2010 University of Western Sydney  - not to be used without permission</a:t>
            </a:r>
            <a:endParaRPr lang="en-AU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E15048E-CA13-4BBB-892E-8BD49F2E138B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86600" y="228600"/>
            <a:ext cx="20542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top-ba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455613"/>
            <a:ext cx="3840163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627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cet.edu.au/EdEquity/View.aspx?id=864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nherentrequirements@uws.edu.a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cet.edu.au/EdEquity/View.aspx?id=8643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novation.gov.au/HigherEducation/HigherEducationStatistics/StatisticsPublications/Pages/Students.aspx" TargetMode="External"/><Relationship Id="rId4" Type="http://schemas.openxmlformats.org/officeDocument/2006/relationships/hyperlink" Target="https://education.gov.au/disability-standards-educatio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rsingmidwiferyboard.gov.au/Codes-Guidelines-Statements/Codes-Guidelines.asp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dustry.gov.au/highereducation/ResourcesAndPublications/ReviewOfAustralianHigherEducation/Pages/ReviewOfAustralianHigherEducationReport.aspx" TargetMode="External"/><Relationship Id="rId5" Type="http://schemas.openxmlformats.org/officeDocument/2006/relationships/hyperlink" Target="http://www.comlaw.gov.au/Details/F2005L00767" TargetMode="External"/><Relationship Id="rId4" Type="http://schemas.openxmlformats.org/officeDocument/2006/relationships/hyperlink" Target="http://www.comlaw.gov.au/Details/C2014C0001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olicies.uws.edu.au/view.current.php?id=00117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412776"/>
            <a:ext cx="7772400" cy="345638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en-A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Translating inherent requirements</a:t>
            </a:r>
            <a:br>
              <a:rPr lang="en-A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A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across disciplines </a:t>
            </a:r>
            <a:r>
              <a:rPr lang="en-A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 </a:t>
            </a:r>
            <a:r>
              <a:rPr lang="en-A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the </a:t>
            </a:r>
            <a:br>
              <a:rPr lang="en-A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A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Australian Higher Education sector:</a:t>
            </a:r>
            <a:r>
              <a:rPr lang="en-A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A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A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The next phase</a:t>
            </a:r>
            <a:r>
              <a:rPr lang="en-A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A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en-U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en-U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endParaRPr lang="en-US" sz="28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4715389"/>
            <a:ext cx="4464496" cy="2091889"/>
          </a:xfrm>
        </p:spPr>
        <p:txBody>
          <a:bodyPr/>
          <a:lstStyle/>
          <a:p>
            <a:pPr eaLnBrk="1" hangingPunct="1"/>
            <a:endParaRPr lang="en-US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endParaRPr 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r>
              <a:rPr lang="en-US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Associate Professor Amanda  Johnson</a:t>
            </a:r>
          </a:p>
          <a:p>
            <a:pPr>
              <a:spcAft>
                <a:spcPts val="0"/>
              </a:spcAft>
            </a:pPr>
            <a:r>
              <a:rPr lang="en-AU" sz="1200" dirty="0">
                <a:solidFill>
                  <a:srgbClr val="919191"/>
                </a:solidFill>
                <a:ea typeface="Calibri"/>
              </a:rPr>
              <a:t> </a:t>
            </a:r>
            <a:r>
              <a:rPr lang="en-AU" sz="1000" dirty="0" smtClean="0">
                <a:solidFill>
                  <a:srgbClr val="000000"/>
                </a:solidFill>
                <a:ea typeface="Calibri"/>
              </a:rPr>
              <a:t>UWS </a:t>
            </a:r>
            <a:r>
              <a:rPr lang="en-AU" sz="1000" dirty="0">
                <a:solidFill>
                  <a:srgbClr val="000000"/>
                </a:solidFill>
                <a:ea typeface="Calibri"/>
              </a:rPr>
              <a:t>Inherent </a:t>
            </a:r>
            <a:r>
              <a:rPr lang="en-AU" sz="1000" dirty="0" smtClean="0">
                <a:solidFill>
                  <a:srgbClr val="000000"/>
                </a:solidFill>
                <a:ea typeface="Calibri"/>
              </a:rPr>
              <a:t>Requirements </a:t>
            </a:r>
            <a:r>
              <a:rPr lang="en-AU" sz="1000" dirty="0">
                <a:solidFill>
                  <a:srgbClr val="000000"/>
                </a:solidFill>
                <a:ea typeface="Calibri"/>
              </a:rPr>
              <a:t>Strategy </a:t>
            </a:r>
            <a:r>
              <a:rPr lang="en-AU" sz="1000" dirty="0" smtClean="0">
                <a:solidFill>
                  <a:srgbClr val="000000"/>
                </a:solidFill>
                <a:ea typeface="Calibri"/>
              </a:rPr>
              <a:t>Leader </a:t>
            </a:r>
          </a:p>
          <a:p>
            <a:pPr>
              <a:spcAft>
                <a:spcPts val="0"/>
              </a:spcAft>
            </a:pPr>
            <a:r>
              <a:rPr lang="en-AU" sz="1000" dirty="0" smtClean="0">
                <a:solidFill>
                  <a:srgbClr val="000000"/>
                </a:solidFill>
                <a:ea typeface="Calibri"/>
              </a:rPr>
              <a:t> </a:t>
            </a:r>
            <a:r>
              <a:rPr lang="en-AU" sz="1000" dirty="0">
                <a:solidFill>
                  <a:srgbClr val="000000"/>
                </a:solidFill>
                <a:ea typeface="Calibri"/>
              </a:rPr>
              <a:t>Director of Academic Programs - Undergraduate </a:t>
            </a:r>
            <a:endParaRPr lang="en-AU" sz="1000" dirty="0" smtClean="0">
              <a:solidFill>
                <a:srgbClr val="000000"/>
              </a:solidFill>
              <a:ea typeface="Calibri"/>
            </a:endParaRPr>
          </a:p>
          <a:p>
            <a:pPr eaLnBrk="1" hangingPunct="1"/>
            <a:r>
              <a:rPr lang="en-AU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Ms </a:t>
            </a:r>
            <a:r>
              <a:rPr lang="en-AU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Kirrilee </a:t>
            </a:r>
            <a:r>
              <a:rPr lang="en-AU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Phillips</a:t>
            </a:r>
          </a:p>
          <a:p>
            <a:pPr>
              <a:spcAft>
                <a:spcPts val="0"/>
              </a:spcAft>
            </a:pPr>
            <a:r>
              <a:rPr lang="en-AU" sz="1000" dirty="0">
                <a:solidFill>
                  <a:srgbClr val="000000"/>
                </a:solidFill>
                <a:ea typeface="Calibri"/>
              </a:rPr>
              <a:t>UWS </a:t>
            </a:r>
            <a:r>
              <a:rPr lang="en-AU" sz="1000" dirty="0" smtClean="0">
                <a:solidFill>
                  <a:srgbClr val="000000"/>
                </a:solidFill>
                <a:ea typeface="Calibri"/>
              </a:rPr>
              <a:t>Inherent Requirement Strategy </a:t>
            </a:r>
            <a:r>
              <a:rPr lang="en-AU" sz="1000" dirty="0">
                <a:solidFill>
                  <a:srgbClr val="000000"/>
                </a:solidFill>
                <a:ea typeface="Calibri"/>
              </a:rPr>
              <a:t>P</a:t>
            </a:r>
            <a:r>
              <a:rPr lang="en-AU" sz="1000" dirty="0" smtClean="0">
                <a:solidFill>
                  <a:srgbClr val="000000"/>
                </a:solidFill>
                <a:ea typeface="Calibri"/>
              </a:rPr>
              <a:t>rogram Officer</a:t>
            </a:r>
          </a:p>
          <a:p>
            <a:pPr eaLnBrk="1" hangingPunct="1"/>
            <a:r>
              <a:rPr lang="en-AU" sz="1100" dirty="0">
                <a:solidFill>
                  <a:srgbClr val="1F497D"/>
                </a:solidFill>
                <a:latin typeface="Calibri"/>
                <a:ea typeface="Calibri"/>
              </a:rPr>
              <a:t> </a:t>
            </a:r>
            <a:r>
              <a:rPr lang="en-AU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Ms </a:t>
            </a:r>
            <a:r>
              <a:rPr lang="en-AU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Rebecca </a:t>
            </a:r>
            <a:r>
              <a:rPr lang="en-AU" sz="1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LadD</a:t>
            </a:r>
            <a:endParaRPr lang="en-AU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hangingPunct="1"/>
            <a:r>
              <a:rPr lang="en-AU" sz="1000" dirty="0" smtClean="0">
                <a:solidFill>
                  <a:srgbClr val="000000"/>
                </a:solidFill>
                <a:ea typeface="Calibri"/>
              </a:rPr>
              <a:t>Head</a:t>
            </a:r>
            <a:r>
              <a:rPr lang="en-AU" sz="1000" dirty="0">
                <a:solidFill>
                  <a:srgbClr val="000000"/>
                </a:solidFill>
                <a:ea typeface="Calibri"/>
              </a:rPr>
              <a:t>, Student Disability </a:t>
            </a:r>
            <a:r>
              <a:rPr lang="en-AU" sz="1000" dirty="0" smtClean="0">
                <a:solidFill>
                  <a:srgbClr val="000000"/>
                </a:solidFill>
                <a:ea typeface="Calibri"/>
              </a:rPr>
              <a:t>Service Student </a:t>
            </a:r>
            <a:r>
              <a:rPr lang="en-AU" sz="1000" dirty="0">
                <a:solidFill>
                  <a:srgbClr val="000000"/>
                </a:solidFill>
                <a:ea typeface="Calibri"/>
              </a:rPr>
              <a:t>Support Services</a:t>
            </a:r>
          </a:p>
          <a:p>
            <a:pPr eaLnBrk="1" hangingPunct="1"/>
            <a:endParaRPr lang="en-AU" sz="1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7164288" y="6453336"/>
            <a:ext cx="1944216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AU" sz="900" dirty="0" smtClean="0"/>
          </a:p>
          <a:p>
            <a:pPr algn="just"/>
            <a:r>
              <a:rPr lang="en-AU" sz="800" dirty="0" smtClean="0"/>
              <a:t>© 2014 University </a:t>
            </a:r>
            <a:r>
              <a:rPr lang="en-AU" sz="800" dirty="0"/>
              <a:t>of Western Sydney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1760" y="4149080"/>
            <a:ext cx="4572000" cy="56630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1400" b="1" kern="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</a:rPr>
              <a:t>Pathways </a:t>
            </a:r>
            <a:r>
              <a:rPr lang="en-US" sz="1400" b="1" kern="0" cap="all" dirty="0" smtClean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</a:rPr>
              <a:t>12 </a:t>
            </a:r>
            <a:endParaRPr lang="en-US" sz="1400" b="1" kern="0" cap="all" dirty="0">
              <a:ln w="9000" cmpd="sng">
                <a:solidFill>
                  <a:srgbClr val="000000">
                    <a:shade val="50000"/>
                    <a:satMod val="120000"/>
                  </a:srgb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"/>
            </a:endParaRPr>
          </a:p>
          <a:p>
            <a:pPr lvl="0" algn="ctr">
              <a:spcBef>
                <a:spcPct val="20000"/>
              </a:spcBef>
            </a:pPr>
            <a:r>
              <a:rPr lang="en-US" sz="1400" b="1" kern="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</a:rPr>
              <a:t> Western </a:t>
            </a:r>
            <a:r>
              <a:rPr lang="en-US" sz="1400" b="1" kern="0" cap="all" dirty="0" smtClean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</a:rPr>
              <a:t>Australia,  </a:t>
            </a:r>
            <a:r>
              <a:rPr lang="en-US" sz="1400" b="1" kern="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</a:rPr>
              <a:t>December 2014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600" b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Generating An Evidence Base</a:t>
            </a:r>
            <a:endParaRPr lang="en-A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b="1" dirty="0">
                <a:solidFill>
                  <a:srgbClr val="002060"/>
                </a:solidFill>
                <a:ea typeface="Arial Unicode MS"/>
              </a:rPr>
              <a:t>Book Chapter: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NZ" sz="1600" dirty="0">
                <a:solidFill>
                  <a:srgbClr val="000000"/>
                </a:solidFill>
                <a:ea typeface="Arial Unicode MS"/>
              </a:rPr>
              <a:t>Allan, T., Johnson, A., Phillips, K., Azzopardi, T., Dickson, C., Goldsmith, M., &amp; 	Hengstberger-Sims, C. (2013). Articulating course inherent requirements: Risk 	and response at the University of Western Sydney. In C. </a:t>
            </a:r>
            <a:r>
              <a:rPr lang="en-NZ" sz="1600" dirty="0" err="1">
                <a:solidFill>
                  <a:srgbClr val="000000"/>
                </a:solidFill>
                <a:ea typeface="Arial Unicode MS"/>
              </a:rPr>
              <a:t>Jenkin</a:t>
            </a:r>
            <a:r>
              <a:rPr lang="en-NZ" sz="1600" dirty="0">
                <a:solidFill>
                  <a:srgbClr val="000000"/>
                </a:solidFill>
                <a:ea typeface="Arial Unicode MS"/>
              </a:rPr>
              <a:t> (Ed) </a:t>
            </a:r>
            <a:r>
              <a:rPr lang="en-NZ" sz="1600" dirty="0" err="1">
                <a:solidFill>
                  <a:srgbClr val="000000"/>
                </a:solidFill>
                <a:ea typeface="Arial Unicode MS"/>
              </a:rPr>
              <a:t>Ngā</a:t>
            </a:r>
            <a:r>
              <a:rPr lang="en-NZ" sz="1600" dirty="0">
                <a:solidFill>
                  <a:srgbClr val="000000"/>
                </a:solidFill>
                <a:ea typeface="Arial Unicode MS"/>
              </a:rPr>
              <a:t> 	reo </a:t>
            </a:r>
            <a:r>
              <a:rPr lang="en-NZ" sz="1600" dirty="0" err="1">
                <a:solidFill>
                  <a:srgbClr val="000000"/>
                </a:solidFill>
                <a:ea typeface="Arial Unicode MS"/>
              </a:rPr>
              <a:t>mō</a:t>
            </a:r>
            <a:r>
              <a:rPr lang="en-NZ" sz="1600" dirty="0">
                <a:solidFill>
                  <a:srgbClr val="000000"/>
                </a:solidFill>
                <a:ea typeface="Arial Unicode MS"/>
              </a:rPr>
              <a:t> </a:t>
            </a:r>
            <a:r>
              <a:rPr lang="en-NZ" sz="1600" dirty="0" err="1">
                <a:solidFill>
                  <a:srgbClr val="000000"/>
                </a:solidFill>
                <a:ea typeface="Arial Unicode MS"/>
              </a:rPr>
              <a:t>te</a:t>
            </a:r>
            <a:r>
              <a:rPr lang="en-NZ" sz="1600" dirty="0">
                <a:solidFill>
                  <a:srgbClr val="000000"/>
                </a:solidFill>
                <a:ea typeface="Arial Unicode MS"/>
              </a:rPr>
              <a:t> </a:t>
            </a:r>
            <a:r>
              <a:rPr lang="en-NZ" sz="1600" dirty="0" err="1">
                <a:solidFill>
                  <a:srgbClr val="000000"/>
                </a:solidFill>
                <a:ea typeface="Arial Unicode MS"/>
              </a:rPr>
              <a:t>tika</a:t>
            </a:r>
            <a:r>
              <a:rPr lang="en-NZ" sz="1600" dirty="0">
                <a:solidFill>
                  <a:srgbClr val="000000"/>
                </a:solidFill>
                <a:ea typeface="Arial Unicode MS"/>
              </a:rPr>
              <a:t>: Voices for equity. pp. 138-168 	</a:t>
            </a:r>
            <a:r>
              <a:rPr lang="en-NZ" sz="1600" dirty="0">
                <a:solidFill>
                  <a:srgbClr val="000000"/>
                </a:solidFill>
                <a:ea typeface="Arial Unicode MS"/>
                <a:hlinkClick r:id="rId3"/>
              </a:rPr>
              <a:t>http://www.adcet.edu.au/EdEquity/View.aspx?id=8643</a:t>
            </a:r>
            <a:endParaRPr lang="en-AU" sz="1600" dirty="0">
              <a:solidFill>
                <a:srgbClr val="000000"/>
              </a:solidFill>
              <a:ea typeface="Arial Unicode MS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14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600" b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Generating An Evidence Base</a:t>
            </a:r>
            <a:endParaRPr lang="en-A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708275"/>
            <a:ext cx="8229600" cy="3529037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>
                <a:solidFill>
                  <a:srgbClr val="002060"/>
                </a:solidFill>
                <a:ea typeface="Arial Unicode MS"/>
              </a:rPr>
              <a:t>Research:</a:t>
            </a:r>
            <a:endParaRPr lang="en-AU" sz="2400" b="1" dirty="0">
              <a:solidFill>
                <a:srgbClr val="002060"/>
              </a:solidFill>
              <a:ea typeface="Arial Unicode MS"/>
            </a:endParaRPr>
          </a:p>
          <a:p>
            <a:pPr marL="0" indent="0">
              <a:buNone/>
            </a:pPr>
            <a:r>
              <a:rPr lang="en-AU" sz="2400" dirty="0" smtClean="0"/>
              <a:t>Johnson</a:t>
            </a:r>
            <a:r>
              <a:rPr lang="en-AU" sz="2400" dirty="0"/>
              <a:t>, A. (UWS – Lead); partnered with Edith Cowan </a:t>
            </a:r>
            <a:r>
              <a:rPr lang="en-AU" sz="2400" dirty="0" smtClean="0"/>
              <a:t>University &amp; </a:t>
            </a:r>
            <a:r>
              <a:rPr lang="en-AU" sz="2400" dirty="0"/>
              <a:t>Murdoch </a:t>
            </a:r>
            <a:r>
              <a:rPr lang="en-AU" sz="2400" dirty="0" smtClean="0"/>
              <a:t>University. </a:t>
            </a:r>
            <a:r>
              <a:rPr lang="en-AU" sz="2400" b="1" i="1" dirty="0">
                <a:solidFill>
                  <a:srgbClr val="0070C0"/>
                </a:solidFill>
              </a:rPr>
              <a:t>Evaluation of Inherent Requirements in the Bachelor of Nursing courses</a:t>
            </a:r>
            <a:r>
              <a:rPr lang="en-AU" sz="2400" i="1" dirty="0"/>
              <a:t>.</a:t>
            </a:r>
            <a:r>
              <a:rPr lang="en-AU" sz="2400" dirty="0"/>
              <a:t> Office of Learning and </a:t>
            </a:r>
            <a:r>
              <a:rPr lang="en-AU" sz="2400" dirty="0" smtClean="0"/>
              <a:t>Teaching</a:t>
            </a:r>
            <a:r>
              <a:rPr lang="en-AU" sz="2400" dirty="0"/>
              <a:t> </a:t>
            </a:r>
            <a:r>
              <a:rPr lang="en-AU" sz="2400" dirty="0" smtClean="0"/>
              <a:t>[under review].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 err="1"/>
              <a:t>Nicholoson</a:t>
            </a:r>
            <a:r>
              <a:rPr lang="en-AU" sz="2400" dirty="0"/>
              <a:t> Perry, K., Johnson, A; Allan, T. and Phillips, K. (2012). </a:t>
            </a:r>
            <a:r>
              <a:rPr lang="en-AU" sz="2400" b="1" i="1" dirty="0">
                <a:solidFill>
                  <a:srgbClr val="0070C0"/>
                </a:solidFill>
              </a:rPr>
              <a:t>Inherent Requirements in Clinical Psychology: A Delphi Study</a:t>
            </a:r>
            <a:r>
              <a:rPr lang="en-AU" sz="2400" b="1" dirty="0">
                <a:solidFill>
                  <a:srgbClr val="0070C0"/>
                </a:solidFill>
              </a:rPr>
              <a:t>.</a:t>
            </a:r>
            <a:r>
              <a:rPr lang="en-AU" sz="2400" dirty="0"/>
              <a:t> </a:t>
            </a:r>
            <a:r>
              <a:rPr lang="en-AU" sz="2400" dirty="0" smtClean="0"/>
              <a:t>UWS, School </a:t>
            </a:r>
            <a:r>
              <a:rPr lang="en-AU" sz="2400" dirty="0"/>
              <a:t>of Psychology - unfunded study.</a:t>
            </a:r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AU" b="1" dirty="0" smtClean="0"/>
          </a:p>
          <a:p>
            <a:pPr>
              <a:buFont typeface="Wingdings" panose="05000000000000000000" pitchFamily="2" charset="2"/>
              <a:buChar char="q"/>
            </a:pPr>
            <a:endParaRPr lang="en-AU" dirty="0"/>
          </a:p>
          <a:p>
            <a:pPr>
              <a:buFont typeface="Wingdings" panose="05000000000000000000" pitchFamily="2" charset="2"/>
              <a:buChar char="q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128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600" b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Generating An Evidence Base</a:t>
            </a:r>
            <a:endParaRPr lang="en-A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708275"/>
            <a:ext cx="8229600" cy="3529037"/>
          </a:xfrm>
        </p:spPr>
        <p:txBody>
          <a:bodyPr/>
          <a:lstStyle/>
          <a:p>
            <a:pPr marL="0" indent="0">
              <a:buNone/>
            </a:pPr>
            <a:r>
              <a:rPr lang="en-AU" sz="2400" dirty="0" smtClean="0"/>
              <a:t>Johnson, A; Phillips, K; </a:t>
            </a:r>
            <a:r>
              <a:rPr lang="en-AU" sz="2400" dirty="0" err="1" smtClean="0"/>
              <a:t>Hengstberger</a:t>
            </a:r>
            <a:r>
              <a:rPr lang="en-AU" sz="2400" dirty="0" smtClean="0"/>
              <a:t>-Sims, C; </a:t>
            </a:r>
          </a:p>
          <a:p>
            <a:pPr marL="0" indent="0">
              <a:buNone/>
            </a:pPr>
            <a:r>
              <a:rPr lang="en-AU" sz="2400" dirty="0" smtClean="0"/>
              <a:t>Azzopardi, T; Goldsmith, M; Dickson, C; Ladd, R; &amp; </a:t>
            </a:r>
            <a:r>
              <a:rPr lang="en-AU" sz="2400" dirty="0" err="1" smtClean="0"/>
              <a:t>Brackenreg</a:t>
            </a:r>
            <a:r>
              <a:rPr lang="en-AU" sz="2400" dirty="0" smtClean="0"/>
              <a:t>, E. </a:t>
            </a:r>
            <a:r>
              <a:rPr lang="en-AU" sz="2400" b="1" i="1" dirty="0" smtClean="0">
                <a:solidFill>
                  <a:srgbClr val="0070C0"/>
                </a:solidFill>
              </a:rPr>
              <a:t>Students with disability, disability advisors and academic staff experiences of inherent requirements. </a:t>
            </a:r>
            <a:r>
              <a:rPr lang="en-AU" sz="2400" dirty="0" smtClean="0"/>
              <a:t>Unfunded UWS study  </a:t>
            </a:r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AU" b="1" dirty="0" smtClean="0"/>
          </a:p>
          <a:p>
            <a:pPr>
              <a:buFont typeface="Wingdings" panose="05000000000000000000" pitchFamily="2" charset="2"/>
              <a:buChar char="q"/>
            </a:pPr>
            <a:endParaRPr lang="en-AU" dirty="0"/>
          </a:p>
          <a:p>
            <a:pPr>
              <a:buFont typeface="Wingdings" panose="05000000000000000000" pitchFamily="2" charset="2"/>
              <a:buChar char="q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857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Further Information</a:t>
            </a:r>
            <a:endParaRPr lang="en-A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b="1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inherentrequirements@uws.edu.au</a:t>
            </a:r>
            <a:endParaRPr lang="en-A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092280" y="6453336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800" dirty="0">
                <a:solidFill>
                  <a:srgbClr val="000000"/>
                </a:solidFill>
              </a:rPr>
              <a:t>© </a:t>
            </a:r>
            <a:r>
              <a:rPr lang="en-AU" sz="800" dirty="0" smtClean="0">
                <a:solidFill>
                  <a:srgbClr val="000000"/>
                </a:solidFill>
              </a:rPr>
              <a:t>2014 </a:t>
            </a:r>
            <a:r>
              <a:rPr lang="en-AU" sz="800" dirty="0">
                <a:solidFill>
                  <a:srgbClr val="000000"/>
                </a:solidFill>
              </a:rPr>
              <a:t>University of Western Sydney  </a:t>
            </a:r>
          </a:p>
        </p:txBody>
      </p:sp>
    </p:spTree>
    <p:extLst>
      <p:ext uri="{BB962C8B-B14F-4D97-AF65-F5344CB8AC3E}">
        <p14:creationId xmlns:p14="http://schemas.microsoft.com/office/powerpoint/2010/main" val="36502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736"/>
            <a:ext cx="8229600" cy="79208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A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References</a:t>
            </a:r>
            <a:endParaRPr lang="en-A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29600" cy="5013176"/>
          </a:xfrm>
        </p:spPr>
        <p:txBody>
          <a:bodyPr/>
          <a:lstStyle/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 smtClean="0"/>
              <a:t> </a:t>
            </a:r>
            <a:r>
              <a:rPr lang="en-NZ" sz="1000" dirty="0">
                <a:ea typeface="Calibri"/>
                <a:cs typeface="Times New Roman"/>
              </a:rPr>
              <a:t>Allan, T., Johnson, A., Phillips, K., Azzopardi, T., Dickson, C., Goldsmith, M., &amp; Hengstberger-Sims, C. (2013). Articulating course inherent 	requirements: Risk and response at the University of Western Sydney. In </a:t>
            </a:r>
            <a:r>
              <a:rPr lang="en-NZ" sz="1000" dirty="0" err="1">
                <a:ea typeface="Calibri"/>
                <a:cs typeface="Times New Roman"/>
              </a:rPr>
              <a:t>C.Jenkin</a:t>
            </a:r>
            <a:r>
              <a:rPr lang="en-NZ" sz="1000" dirty="0">
                <a:ea typeface="Calibri"/>
                <a:cs typeface="Times New Roman"/>
              </a:rPr>
              <a:t> (Ed) </a:t>
            </a:r>
            <a:r>
              <a:rPr lang="en-NZ" sz="1000" dirty="0" err="1">
                <a:ea typeface="Calibri"/>
                <a:cs typeface="Times New Roman"/>
              </a:rPr>
              <a:t>Ngā</a:t>
            </a:r>
            <a:r>
              <a:rPr lang="en-NZ" sz="1000" dirty="0">
                <a:ea typeface="Calibri"/>
                <a:cs typeface="Times New Roman"/>
              </a:rPr>
              <a:t> reo </a:t>
            </a:r>
            <a:r>
              <a:rPr lang="en-NZ" sz="1000" dirty="0" err="1">
                <a:ea typeface="Calibri"/>
                <a:cs typeface="Times New Roman"/>
              </a:rPr>
              <a:t>mō</a:t>
            </a:r>
            <a:r>
              <a:rPr lang="en-NZ" sz="1000" dirty="0">
                <a:ea typeface="Calibri"/>
                <a:cs typeface="Times New Roman"/>
              </a:rPr>
              <a:t> </a:t>
            </a:r>
            <a:r>
              <a:rPr lang="en-NZ" sz="1000" dirty="0" err="1">
                <a:ea typeface="Calibri"/>
                <a:cs typeface="Times New Roman"/>
              </a:rPr>
              <a:t>te</a:t>
            </a:r>
            <a:r>
              <a:rPr lang="en-NZ" sz="1000" dirty="0">
                <a:ea typeface="Calibri"/>
                <a:cs typeface="Times New Roman"/>
              </a:rPr>
              <a:t> </a:t>
            </a:r>
            <a:r>
              <a:rPr lang="en-NZ" sz="1000" dirty="0" err="1">
                <a:ea typeface="Calibri"/>
                <a:cs typeface="Times New Roman"/>
              </a:rPr>
              <a:t>tika</a:t>
            </a:r>
            <a:r>
              <a:rPr lang="en-NZ" sz="1000" dirty="0">
                <a:ea typeface="Calibri"/>
                <a:cs typeface="Times New Roman"/>
              </a:rPr>
              <a:t>: Voices 	for equity. pp. 138-168 </a:t>
            </a:r>
            <a:r>
              <a:rPr lang="en-NZ" sz="1000" dirty="0">
                <a:ea typeface="Calibri"/>
                <a:cs typeface="Times New Roman"/>
                <a:hlinkClick r:id="rId3"/>
              </a:rPr>
              <a:t>http://www.adcet.edu.au/EdEquity/View.aspx?id=8643</a:t>
            </a:r>
            <a:endParaRPr lang="en-AU" sz="1000" dirty="0"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 smtClean="0">
                <a:ea typeface="Calibri"/>
                <a:cs typeface="Times New Roman"/>
              </a:rPr>
              <a:t>Australian </a:t>
            </a:r>
            <a:r>
              <a:rPr lang="en-AU" sz="1000" dirty="0">
                <a:ea typeface="Calibri"/>
                <a:cs typeface="Times New Roman"/>
              </a:rPr>
              <a:t>Government Department of Education, Employment and workplace Relations (2012), </a:t>
            </a:r>
            <a:r>
              <a:rPr lang="en-AU" sz="1000" i="1" dirty="0">
                <a:ea typeface="Calibri"/>
                <a:cs typeface="Times New Roman"/>
              </a:rPr>
              <a:t>Report of the Review of Disability Standards for </a:t>
            </a:r>
            <a:r>
              <a:rPr lang="en-AU" sz="1000" i="1" dirty="0" smtClean="0">
                <a:ea typeface="Calibri"/>
                <a:cs typeface="Times New Roman"/>
              </a:rPr>
              <a:t>	Education </a:t>
            </a:r>
            <a:r>
              <a:rPr lang="en-AU" sz="1000" i="1" dirty="0">
                <a:ea typeface="Calibri"/>
                <a:cs typeface="Times New Roman"/>
              </a:rPr>
              <a:t>2005.</a:t>
            </a:r>
            <a:r>
              <a:rPr lang="en-AU" sz="1000" dirty="0">
                <a:ea typeface="Calibri"/>
                <a:cs typeface="Times New Roman"/>
              </a:rPr>
              <a:t>Retrieved July 28</a:t>
            </a:r>
            <a:r>
              <a:rPr lang="en-AU" sz="1000" baseline="30000" dirty="0">
                <a:ea typeface="Calibri"/>
                <a:cs typeface="Times New Roman"/>
              </a:rPr>
              <a:t>th</a:t>
            </a:r>
            <a:r>
              <a:rPr lang="en-AU" sz="1000" dirty="0">
                <a:ea typeface="Calibri"/>
                <a:cs typeface="Times New Roman"/>
              </a:rPr>
              <a:t>, 2012, from </a:t>
            </a:r>
            <a:r>
              <a:rPr lang="en-AU" sz="1000" dirty="0">
                <a:ea typeface="Calibri"/>
                <a:cs typeface="Times New Roman"/>
                <a:hlinkClick r:id="rId4"/>
              </a:rPr>
              <a:t>https://</a:t>
            </a:r>
            <a:r>
              <a:rPr lang="en-AU" sz="1000" dirty="0" smtClean="0">
                <a:ea typeface="Calibri"/>
                <a:cs typeface="Times New Roman"/>
                <a:hlinkClick r:id="rId4"/>
              </a:rPr>
              <a:t>education.gov.au/disability-standards-education</a:t>
            </a:r>
            <a:endParaRPr lang="en-AU" sz="1000" dirty="0" smtClean="0"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 smtClean="0">
                <a:ea typeface="Calibri"/>
                <a:cs typeface="Times New Roman"/>
              </a:rPr>
              <a:t>Australian </a:t>
            </a:r>
            <a:r>
              <a:rPr lang="en-AU" sz="1000" dirty="0">
                <a:ea typeface="Calibri"/>
                <a:cs typeface="Times New Roman"/>
              </a:rPr>
              <a:t>Government Department of Industry, Innovation, Science, Research and Tertiary Education (2011), </a:t>
            </a:r>
            <a:r>
              <a:rPr lang="en-AU" sz="1000" i="1" dirty="0">
                <a:ea typeface="Calibri"/>
                <a:cs typeface="Times New Roman"/>
              </a:rPr>
              <a:t>Student 2011 Full Year: Selected </a:t>
            </a:r>
            <a:r>
              <a:rPr lang="en-AU" sz="1000" i="1" dirty="0" smtClean="0">
                <a:ea typeface="Calibri"/>
                <a:cs typeface="Times New Roman"/>
              </a:rPr>
              <a:t>	Higher </a:t>
            </a:r>
            <a:r>
              <a:rPr lang="en-AU" sz="1000" i="1" dirty="0">
                <a:ea typeface="Calibri"/>
                <a:cs typeface="Times New Roman"/>
              </a:rPr>
              <a:t>Education Statistics</a:t>
            </a:r>
            <a:r>
              <a:rPr lang="en-AU" sz="1000" dirty="0">
                <a:ea typeface="Calibri"/>
                <a:cs typeface="Times New Roman"/>
              </a:rPr>
              <a:t>. Retrieved December 12</a:t>
            </a:r>
            <a:r>
              <a:rPr lang="en-AU" sz="1000" baseline="30000" dirty="0">
                <a:ea typeface="Calibri"/>
                <a:cs typeface="Times New Roman"/>
              </a:rPr>
              <a:t>th</a:t>
            </a:r>
            <a:r>
              <a:rPr lang="en-AU" sz="1000" dirty="0">
                <a:ea typeface="Calibri"/>
                <a:cs typeface="Times New Roman"/>
              </a:rPr>
              <a:t>, 2012, from </a:t>
            </a:r>
            <a:r>
              <a:rPr lang="en-AU" sz="1000" dirty="0" smtClean="0">
                <a:ea typeface="Calibri"/>
                <a:cs typeface="Times New Roman"/>
              </a:rPr>
              <a:t>	</a:t>
            </a:r>
            <a:r>
              <a:rPr lang="en-AU" sz="1000" u="sng" dirty="0" smtClean="0">
                <a:solidFill>
                  <a:srgbClr val="0000FF"/>
                </a:solidFill>
                <a:ea typeface="Calibri"/>
                <a:cs typeface="Arial"/>
                <a:hlinkClick r:id="rId5"/>
              </a:rPr>
              <a:t>http</a:t>
            </a:r>
            <a:r>
              <a:rPr lang="en-AU" sz="1000" u="sng" dirty="0">
                <a:solidFill>
                  <a:srgbClr val="0000FF"/>
                </a:solidFill>
                <a:ea typeface="Calibri"/>
                <a:cs typeface="Arial"/>
                <a:hlinkClick r:id="rId5"/>
              </a:rPr>
              <a:t>://</a:t>
            </a:r>
            <a:r>
              <a:rPr lang="en-AU" sz="1000" u="sng" dirty="0" smtClean="0">
                <a:solidFill>
                  <a:srgbClr val="0000FF"/>
                </a:solidFill>
                <a:ea typeface="Calibri"/>
                <a:cs typeface="Arial"/>
                <a:hlinkClick r:id="rId5"/>
              </a:rPr>
              <a:t>www.innovation.gov.au/HigherEducation/HigherEducationStatistics/StatisticsPublications/Pages/Students.aspx</a:t>
            </a:r>
            <a:r>
              <a:rPr lang="en-AU" sz="1000" dirty="0">
                <a:ea typeface="Calibri"/>
                <a:cs typeface="Times New Roman"/>
              </a:rPr>
              <a:t> </a:t>
            </a:r>
            <a:endParaRPr lang="en-AU" sz="9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 smtClean="0">
                <a:ea typeface="Calibri"/>
                <a:cs typeface="Times New Roman"/>
              </a:rPr>
              <a:t>Australian </a:t>
            </a:r>
            <a:r>
              <a:rPr lang="en-AU" sz="1000" dirty="0">
                <a:ea typeface="Calibri"/>
                <a:cs typeface="Times New Roman"/>
              </a:rPr>
              <a:t>Government Department of Industry, Innovation, Science, Research and Tertiary Education (2011), </a:t>
            </a:r>
            <a:r>
              <a:rPr lang="en-AU" sz="1000" i="1" dirty="0">
                <a:ea typeface="Calibri"/>
                <a:cs typeface="Times New Roman"/>
              </a:rPr>
              <a:t>Student 2010 Full Year: Selected </a:t>
            </a:r>
            <a:r>
              <a:rPr lang="en-AU" sz="1000" i="1" dirty="0" smtClean="0">
                <a:ea typeface="Calibri"/>
                <a:cs typeface="Times New Roman"/>
              </a:rPr>
              <a:t>	Higher </a:t>
            </a:r>
            <a:r>
              <a:rPr lang="en-AU" sz="1000" i="1" dirty="0">
                <a:ea typeface="Calibri"/>
                <a:cs typeface="Times New Roman"/>
              </a:rPr>
              <a:t>Education Statistics</a:t>
            </a:r>
            <a:r>
              <a:rPr lang="en-AU" sz="1000" dirty="0">
                <a:ea typeface="Calibri"/>
                <a:cs typeface="Times New Roman"/>
              </a:rPr>
              <a:t>. Retrieved December 12</a:t>
            </a:r>
            <a:r>
              <a:rPr lang="en-AU" sz="1000" baseline="30000" dirty="0">
                <a:ea typeface="Calibri"/>
                <a:cs typeface="Times New Roman"/>
              </a:rPr>
              <a:t>th</a:t>
            </a:r>
            <a:r>
              <a:rPr lang="en-AU" sz="1000" dirty="0">
                <a:ea typeface="Calibri"/>
                <a:cs typeface="Times New Roman"/>
              </a:rPr>
              <a:t>, 2012, from </a:t>
            </a:r>
            <a:r>
              <a:rPr lang="en-AU" sz="1000" dirty="0" smtClean="0">
                <a:ea typeface="Calibri"/>
                <a:cs typeface="Times New Roman"/>
              </a:rPr>
              <a:t>	</a:t>
            </a:r>
            <a:r>
              <a:rPr lang="en-AU" sz="1000" u="sng" dirty="0" smtClean="0">
                <a:solidFill>
                  <a:srgbClr val="0000FF"/>
                </a:solidFill>
                <a:ea typeface="Calibri"/>
                <a:cs typeface="Arial"/>
                <a:hlinkClick r:id="rId5"/>
              </a:rPr>
              <a:t>http</a:t>
            </a:r>
            <a:r>
              <a:rPr lang="en-AU" sz="1000" u="sng" dirty="0">
                <a:solidFill>
                  <a:srgbClr val="0000FF"/>
                </a:solidFill>
                <a:ea typeface="Calibri"/>
                <a:cs typeface="Arial"/>
                <a:hlinkClick r:id="rId5"/>
              </a:rPr>
              <a:t>://www.innovation.gov.au/HigherEducation/HigherEducationStatistics/StatisticsPublications/Pages/Students.aspx</a:t>
            </a:r>
            <a:endParaRPr lang="en-AU" sz="9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 smtClean="0">
                <a:ea typeface="Calibri"/>
                <a:cs typeface="Times New Roman"/>
              </a:rPr>
              <a:t>Azzopardi</a:t>
            </a:r>
            <a:r>
              <a:rPr lang="en-AU" sz="1000" dirty="0">
                <a:ea typeface="Calibri"/>
                <a:cs typeface="Times New Roman"/>
              </a:rPr>
              <a:t>, T., Johnson, A., Phillips, K., Dickson, C., Hengstberger-Sims, C., Goldsmith, M. &amp; Allan, T. (2014). Simulation as a learning strategy: </a:t>
            </a:r>
            <a:r>
              <a:rPr lang="en-AU" sz="1000" dirty="0" smtClean="0">
                <a:ea typeface="Calibri"/>
                <a:cs typeface="Times New Roman"/>
              </a:rPr>
              <a:t>	Supporting </a:t>
            </a:r>
            <a:r>
              <a:rPr lang="en-AU" sz="1000" dirty="0">
                <a:ea typeface="Calibri"/>
                <a:cs typeface="Times New Roman"/>
              </a:rPr>
              <a:t>undergraduate nursing students with disabilities. Journal of Clinical Nursing, 23(3-4), 402-409. </a:t>
            </a:r>
            <a:r>
              <a:rPr lang="en-AU" sz="1000" dirty="0" err="1">
                <a:ea typeface="Calibri"/>
                <a:cs typeface="Times New Roman"/>
              </a:rPr>
              <a:t>doi</a:t>
            </a:r>
            <a:r>
              <a:rPr lang="en-AU" sz="1000" dirty="0">
                <a:ea typeface="Calibri"/>
                <a:cs typeface="Times New Roman"/>
              </a:rPr>
              <a:t>: </a:t>
            </a:r>
            <a:r>
              <a:rPr lang="en-AU" sz="1000" dirty="0" smtClean="0">
                <a:ea typeface="Calibri"/>
                <a:cs typeface="Times New Roman"/>
              </a:rPr>
              <a:t>	10.1111/jocn.12049</a:t>
            </a:r>
            <a:r>
              <a:rPr lang="en-AU" sz="1000" dirty="0">
                <a:ea typeface="Calibri"/>
                <a:cs typeface="Times New Roman"/>
              </a:rPr>
              <a:t> </a:t>
            </a:r>
            <a:endParaRPr lang="en-AU" sz="9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endParaRPr lang="en-AU" sz="900" dirty="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en-AU" sz="1000" dirty="0" smtClean="0"/>
          </a:p>
          <a:p>
            <a:pPr>
              <a:buNone/>
            </a:pPr>
            <a:r>
              <a:rPr lang="en-AU" sz="1000" dirty="0" smtClean="0"/>
              <a:t> </a:t>
            </a:r>
          </a:p>
          <a:p>
            <a:pPr>
              <a:buNone/>
            </a:pPr>
            <a:endParaRPr lang="en-AU" sz="1000" dirty="0" smtClean="0"/>
          </a:p>
          <a:p>
            <a:pPr>
              <a:buNone/>
            </a:pPr>
            <a:endParaRPr lang="en-AU" sz="1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556793"/>
            <a:ext cx="8229600" cy="5301207"/>
          </a:xfrm>
        </p:spPr>
        <p:txBody>
          <a:bodyPr/>
          <a:lstStyle/>
          <a:p>
            <a:pPr marL="893763" indent="-893763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 smtClean="0">
                <a:ea typeface="Calibri"/>
                <a:cs typeface="Times New Roman"/>
              </a:rPr>
              <a:t>Australian </a:t>
            </a:r>
            <a:r>
              <a:rPr lang="en-AU" sz="1000" dirty="0">
                <a:ea typeface="Calibri"/>
                <a:cs typeface="Times New Roman"/>
              </a:rPr>
              <a:t>Nursing and Midwifery Council. (2006). </a:t>
            </a:r>
            <a:r>
              <a:rPr lang="en-AU" sz="1000" i="1" dirty="0">
                <a:ea typeface="Calibri"/>
                <a:cs typeface="Times New Roman"/>
              </a:rPr>
              <a:t>National competency standards for the Registered Nurse (4</a:t>
            </a:r>
            <a:r>
              <a:rPr lang="en-AU" sz="1000" i="1" baseline="30000" dirty="0">
                <a:ea typeface="Calibri"/>
                <a:cs typeface="Times New Roman"/>
              </a:rPr>
              <a:t>th</a:t>
            </a:r>
            <a:r>
              <a:rPr lang="en-AU" sz="1000" i="1" dirty="0">
                <a:ea typeface="Calibri"/>
                <a:cs typeface="Times New Roman"/>
              </a:rPr>
              <a:t> </a:t>
            </a:r>
            <a:r>
              <a:rPr lang="en-AU" sz="1000" i="1" dirty="0" smtClean="0">
                <a:ea typeface="Calibri"/>
                <a:cs typeface="Times New Roman"/>
              </a:rPr>
              <a:t>ed</a:t>
            </a:r>
            <a:r>
              <a:rPr lang="en-AU" sz="1000" i="1" dirty="0">
                <a:ea typeface="Calibri"/>
                <a:cs typeface="Times New Roman"/>
              </a:rPr>
              <a:t>.)</a:t>
            </a:r>
            <a:r>
              <a:rPr lang="en-AU" sz="1000" dirty="0">
                <a:ea typeface="Calibri"/>
                <a:cs typeface="Times New Roman"/>
              </a:rPr>
              <a:t>.Melbourne: Australian </a:t>
            </a:r>
            <a:r>
              <a:rPr lang="en-AU" sz="1000" dirty="0" smtClean="0">
                <a:ea typeface="Calibri"/>
                <a:cs typeface="Times New Roman"/>
              </a:rPr>
              <a:t>	Health </a:t>
            </a:r>
            <a:r>
              <a:rPr lang="en-AU" sz="1000" dirty="0">
                <a:ea typeface="Calibri"/>
                <a:cs typeface="Times New Roman"/>
              </a:rPr>
              <a:t>Practitioner Regulation Agency. Retrieved February 2, 2011, from </a:t>
            </a:r>
            <a:r>
              <a:rPr lang="en-AU" sz="1000" dirty="0">
                <a:ea typeface="Calibri"/>
                <a:cs typeface="Times New Roman"/>
                <a:hlinkClick r:id="rId3"/>
              </a:rPr>
              <a:t>http://</a:t>
            </a:r>
            <a:r>
              <a:rPr lang="en-AU" sz="1000" dirty="0" smtClean="0">
                <a:ea typeface="Calibri"/>
                <a:cs typeface="Times New Roman"/>
                <a:hlinkClick r:id="rId3"/>
              </a:rPr>
              <a:t>www.nursingmidwiferyboard.gov.au/Codes-Guidelines-Statements/Codes-Guidelines.aspx</a:t>
            </a:r>
            <a:endParaRPr lang="en-AU" sz="1000" dirty="0" smtClean="0"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 smtClean="0">
                <a:ea typeface="Calibri"/>
                <a:cs typeface="Times New Roman"/>
              </a:rPr>
              <a:t>Australian </a:t>
            </a:r>
            <a:r>
              <a:rPr lang="en-AU" sz="1000" dirty="0">
                <a:ea typeface="Calibri"/>
                <a:cs typeface="Times New Roman"/>
              </a:rPr>
              <a:t>Government Comlaw. (2010). </a:t>
            </a:r>
            <a:r>
              <a:rPr lang="en-AU" sz="1000" i="1" dirty="0">
                <a:ea typeface="Calibri"/>
                <a:cs typeface="Times New Roman"/>
              </a:rPr>
              <a:t>Disability Discrimination Act No.135 of 1992 as amended</a:t>
            </a:r>
            <a:r>
              <a:rPr lang="en-AU" sz="1000" dirty="0">
                <a:ea typeface="Calibri"/>
                <a:cs typeface="Times New Roman"/>
              </a:rPr>
              <a:t>. Canberra: </a:t>
            </a:r>
            <a:r>
              <a:rPr lang="en-AU" sz="1000" dirty="0" smtClean="0">
                <a:ea typeface="Calibri"/>
                <a:cs typeface="Times New Roman"/>
              </a:rPr>
              <a:t>Australian </a:t>
            </a:r>
            <a:r>
              <a:rPr lang="en-AU" sz="1000" dirty="0">
                <a:ea typeface="Calibri"/>
                <a:cs typeface="Times New Roman"/>
              </a:rPr>
              <a:t>Government </a:t>
            </a:r>
            <a:r>
              <a:rPr lang="en-AU" sz="1000" dirty="0" smtClean="0">
                <a:ea typeface="Calibri"/>
                <a:cs typeface="Times New Roman"/>
              </a:rPr>
              <a:t>	Office </a:t>
            </a:r>
            <a:r>
              <a:rPr lang="en-AU" sz="1000" dirty="0">
                <a:ea typeface="Calibri"/>
                <a:cs typeface="Times New Roman"/>
              </a:rPr>
              <a:t>of Legislative Drafting and Publishing. Retrieved March 3,</a:t>
            </a:r>
            <a:r>
              <a:rPr lang="en-AU" sz="1000" baseline="30000" dirty="0">
                <a:ea typeface="Calibri"/>
                <a:cs typeface="Times New Roman"/>
              </a:rPr>
              <a:t> </a:t>
            </a:r>
            <a:r>
              <a:rPr lang="en-AU" sz="1000" dirty="0">
                <a:ea typeface="Calibri"/>
                <a:cs typeface="Times New Roman"/>
              </a:rPr>
              <a:t>2011, from </a:t>
            </a:r>
            <a:r>
              <a:rPr lang="en-AU" sz="1000" dirty="0">
                <a:ea typeface="Calibri"/>
                <a:cs typeface="Times New Roman"/>
                <a:hlinkClick r:id="rId4"/>
              </a:rPr>
              <a:t>http://</a:t>
            </a:r>
            <a:r>
              <a:rPr lang="en-AU" sz="1000" dirty="0" smtClean="0">
                <a:ea typeface="Calibri"/>
                <a:cs typeface="Times New Roman"/>
                <a:hlinkClick r:id="rId4"/>
              </a:rPr>
              <a:t>www.comlaw.gov.au/Details/C2014C00013</a:t>
            </a:r>
            <a:endParaRPr lang="en-AU" sz="1000" dirty="0" smtClean="0"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>
                <a:ea typeface="Calibri"/>
                <a:cs typeface="Times New Roman"/>
              </a:rPr>
              <a:t> </a:t>
            </a:r>
            <a:r>
              <a:rPr lang="en-AU" sz="1000" dirty="0" smtClean="0">
                <a:ea typeface="Calibri"/>
                <a:cs typeface="Times New Roman"/>
              </a:rPr>
              <a:t>Australian </a:t>
            </a:r>
            <a:r>
              <a:rPr lang="en-AU" sz="1000" dirty="0">
                <a:ea typeface="Calibri"/>
                <a:cs typeface="Times New Roman"/>
              </a:rPr>
              <a:t>Government Comlaw. (2005). </a:t>
            </a:r>
            <a:r>
              <a:rPr lang="en-AU" sz="1000" i="1" dirty="0">
                <a:ea typeface="Calibri"/>
                <a:cs typeface="Times New Roman"/>
              </a:rPr>
              <a:t>Disability Standards for Education Commonwealth of Australia</a:t>
            </a:r>
            <a:r>
              <a:rPr lang="en-AU" sz="1000" dirty="0">
                <a:ea typeface="Calibri"/>
                <a:cs typeface="Times New Roman"/>
              </a:rPr>
              <a:t>. Canberra: </a:t>
            </a:r>
            <a:r>
              <a:rPr lang="en-AU" sz="1000" dirty="0" smtClean="0">
                <a:ea typeface="Calibri"/>
                <a:cs typeface="Times New Roman"/>
              </a:rPr>
              <a:t>Australian </a:t>
            </a:r>
            <a:r>
              <a:rPr lang="en-AU" sz="1000" dirty="0">
                <a:ea typeface="Calibri"/>
                <a:cs typeface="Times New Roman"/>
              </a:rPr>
              <a:t>Government </a:t>
            </a:r>
            <a:r>
              <a:rPr lang="en-AU" sz="1000" dirty="0" smtClean="0">
                <a:ea typeface="Calibri"/>
                <a:cs typeface="Times New Roman"/>
              </a:rPr>
              <a:t>	Office </a:t>
            </a:r>
            <a:r>
              <a:rPr lang="en-AU" sz="1000" dirty="0">
                <a:ea typeface="Calibri"/>
                <a:cs typeface="Times New Roman"/>
              </a:rPr>
              <a:t>of Legislative Drafting and Publishing. Retrieved March 3,</a:t>
            </a:r>
            <a:r>
              <a:rPr lang="en-AU" sz="1000" baseline="30000" dirty="0">
                <a:ea typeface="Calibri"/>
                <a:cs typeface="Times New Roman"/>
              </a:rPr>
              <a:t> </a:t>
            </a:r>
            <a:r>
              <a:rPr lang="en-AU" sz="1000" dirty="0">
                <a:ea typeface="Calibri"/>
                <a:cs typeface="Times New Roman"/>
              </a:rPr>
              <a:t>2011, from </a:t>
            </a:r>
            <a:r>
              <a:rPr lang="en-AU" sz="1000" dirty="0">
                <a:ea typeface="Calibri"/>
                <a:cs typeface="Times New Roman"/>
                <a:hlinkClick r:id="rId5"/>
              </a:rPr>
              <a:t>http://</a:t>
            </a:r>
            <a:r>
              <a:rPr lang="en-AU" sz="1000" dirty="0" smtClean="0">
                <a:ea typeface="Calibri"/>
                <a:cs typeface="Times New Roman"/>
                <a:hlinkClick r:id="rId5"/>
              </a:rPr>
              <a:t>www.comlaw.gov.au/Details/F2005L00767</a:t>
            </a:r>
            <a:endParaRPr lang="en-AU" sz="1000" dirty="0" smtClean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000" dirty="0">
                <a:ea typeface="Calibri"/>
                <a:cs typeface="Times New Roman"/>
              </a:rPr>
              <a:t>Bialocerkowski, A., Johnson, A., Allan, T., Phillips, K. (2013). Promoting inclusion for </a:t>
            </a:r>
            <a:r>
              <a:rPr lang="en-US" sz="1000" dirty="0" smtClean="0">
                <a:ea typeface="Calibri"/>
                <a:cs typeface="Times New Roman"/>
              </a:rPr>
              <a:t>student’s with </a:t>
            </a:r>
            <a:r>
              <a:rPr lang="en-US" sz="1000" dirty="0">
                <a:ea typeface="Calibri"/>
                <a:cs typeface="Times New Roman"/>
              </a:rPr>
              <a:t>disability – </a:t>
            </a:r>
            <a:r>
              <a:rPr lang="en-US" sz="1000" dirty="0" smtClean="0">
                <a:ea typeface="Calibri"/>
                <a:cs typeface="Times New Roman"/>
              </a:rPr>
              <a:t>Physiotherapy </a:t>
            </a:r>
            <a:r>
              <a:rPr lang="en-US" sz="1000" dirty="0">
                <a:ea typeface="Calibri"/>
                <a:cs typeface="Times New Roman"/>
              </a:rPr>
              <a:t>inherent </a:t>
            </a:r>
            <a:r>
              <a:rPr lang="en-US" sz="1000" dirty="0" smtClean="0">
                <a:ea typeface="Calibri"/>
                <a:cs typeface="Times New Roman"/>
              </a:rPr>
              <a:t>	requirements</a:t>
            </a:r>
            <a:r>
              <a:rPr lang="en-US" sz="1000" dirty="0">
                <a:ea typeface="Calibri"/>
                <a:cs typeface="Times New Roman"/>
              </a:rPr>
              <a:t>. BMC Medical </a:t>
            </a:r>
            <a:r>
              <a:rPr lang="en-US" sz="1000" dirty="0" smtClean="0">
                <a:ea typeface="Calibri"/>
                <a:cs typeface="Times New Roman"/>
              </a:rPr>
              <a:t>Education</a:t>
            </a:r>
            <a:r>
              <a:rPr lang="en-US" sz="1000" dirty="0">
                <a:ea typeface="Calibri"/>
                <a:cs typeface="Times New Roman"/>
              </a:rPr>
              <a:t>, 13:54 </a:t>
            </a:r>
            <a:r>
              <a:rPr lang="en-US" sz="1000" dirty="0" err="1">
                <a:ea typeface="Calibri"/>
                <a:cs typeface="Times New Roman"/>
              </a:rPr>
              <a:t>doi</a:t>
            </a:r>
            <a:r>
              <a:rPr lang="en-US" sz="1000" dirty="0">
                <a:ea typeface="Calibri"/>
                <a:cs typeface="Times New Roman"/>
              </a:rPr>
              <a:t> 1186/1472-6920-13-54</a:t>
            </a:r>
          </a:p>
          <a:p>
            <a:pPr marL="893763" indent="-893763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 smtClean="0">
                <a:ea typeface="Calibri"/>
                <a:cs typeface="Times New Roman"/>
              </a:rPr>
              <a:t>Bradley</a:t>
            </a:r>
            <a:r>
              <a:rPr lang="en-AU" sz="1000" dirty="0">
                <a:ea typeface="Calibri"/>
                <a:cs typeface="Times New Roman"/>
              </a:rPr>
              <a:t>, D., Noonan, P., Nugent, H. &amp; Scales, B (2008) </a:t>
            </a:r>
            <a:r>
              <a:rPr lang="en-AU" sz="1000" i="1" dirty="0">
                <a:ea typeface="Calibri"/>
                <a:cs typeface="Times New Roman"/>
              </a:rPr>
              <a:t>Review of Australian Higher Education: Final Report</a:t>
            </a:r>
            <a:r>
              <a:rPr lang="en-AU" sz="1000" dirty="0">
                <a:ea typeface="Calibri"/>
                <a:cs typeface="Times New Roman"/>
              </a:rPr>
              <a:t>. Retrieved May 10, 2011, </a:t>
            </a:r>
            <a:r>
              <a:rPr lang="en-AU" sz="1000" dirty="0" smtClean="0">
                <a:ea typeface="Calibri"/>
                <a:cs typeface="Times New Roman"/>
              </a:rPr>
              <a:t>from </a:t>
            </a:r>
            <a:r>
              <a:rPr lang="en-AU" sz="1000" dirty="0">
                <a:ea typeface="Calibri"/>
                <a:cs typeface="Times New Roman"/>
                <a:hlinkClick r:id="rId6"/>
              </a:rPr>
              <a:t>http://</a:t>
            </a:r>
            <a:r>
              <a:rPr lang="en-AU" sz="1000" dirty="0" smtClean="0">
                <a:ea typeface="Calibri"/>
                <a:cs typeface="Times New Roman"/>
                <a:hlinkClick r:id="rId6"/>
              </a:rPr>
              <a:t>www.industry.gov.au/highereducation/ResourcesAndPublications/ReviewOfAustralianHigherEducation/Pages/ReviewOfAustralianHigherEducationReport.aspx</a:t>
            </a:r>
            <a:endParaRPr lang="en-AU" sz="1000" dirty="0" smtClean="0"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sz="1000" dirty="0" smtClean="0">
                <a:ea typeface="Calibri"/>
                <a:cs typeface="Times New Roman"/>
              </a:rPr>
              <a:t>Grace</a:t>
            </a:r>
            <a:r>
              <a:rPr lang="en-US" sz="1000" dirty="0">
                <a:ea typeface="Calibri"/>
                <a:cs typeface="Times New Roman"/>
              </a:rPr>
              <a:t>, S. &amp; Gravestock, P (2009).</a:t>
            </a:r>
            <a:r>
              <a:rPr lang="en-US" sz="1000" i="1" dirty="0">
                <a:ea typeface="Calibri"/>
                <a:cs typeface="Times New Roman"/>
              </a:rPr>
              <a:t>Inclusion and diversity. Meeting the needs of all students</a:t>
            </a:r>
            <a:r>
              <a:rPr lang="en-US" sz="1000" dirty="0">
                <a:ea typeface="Calibri"/>
                <a:cs typeface="Times New Roman"/>
              </a:rPr>
              <a:t>. Routledge</a:t>
            </a:r>
            <a:r>
              <a:rPr lang="en-US" sz="1000" dirty="0" smtClean="0">
                <a:ea typeface="Calibri"/>
                <a:cs typeface="Times New Roman"/>
              </a:rPr>
              <a:t>, New York.</a:t>
            </a:r>
            <a:endParaRPr lang="en-AU" sz="9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sz="1000" dirty="0">
                <a:ea typeface="Calibri"/>
                <a:cs typeface="Times New Roman"/>
              </a:rPr>
              <a:t>Higher Education Statistics Agency [HESA]. (2000).Students in University 1998/1999- Reference Volume. Higher Education Statistics Agency, </a:t>
            </a:r>
            <a:r>
              <a:rPr lang="en-US" sz="1000" dirty="0" smtClean="0">
                <a:ea typeface="Calibri"/>
                <a:cs typeface="Times New Roman"/>
              </a:rPr>
              <a:t>	Cheltenham</a:t>
            </a:r>
            <a:r>
              <a:rPr lang="en-US" sz="1000" dirty="0">
                <a:ea typeface="Calibri"/>
                <a:cs typeface="Times New Roman"/>
              </a:rPr>
              <a:t>.</a:t>
            </a:r>
            <a:endParaRPr lang="en-AU" sz="900" dirty="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en-AU" sz="1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772816"/>
            <a:ext cx="8229600" cy="5085184"/>
          </a:xfrm>
        </p:spPr>
        <p:txBody>
          <a:bodyPr/>
          <a:lstStyle/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>
                <a:ea typeface="Calibri"/>
                <a:cs typeface="Times New Roman"/>
              </a:rPr>
              <a:t>Johnson, A., </a:t>
            </a:r>
            <a:r>
              <a:rPr lang="en-AU" sz="1000" dirty="0" err="1">
                <a:ea typeface="Calibri"/>
                <a:cs typeface="Times New Roman"/>
              </a:rPr>
              <a:t>Allan,T</a:t>
            </a:r>
            <a:r>
              <a:rPr lang="en-AU" sz="1000" dirty="0">
                <a:ea typeface="Calibri"/>
                <a:cs typeface="Times New Roman"/>
              </a:rPr>
              <a:t>., </a:t>
            </a:r>
            <a:r>
              <a:rPr lang="en-AU" sz="1000" dirty="0" err="1">
                <a:ea typeface="Calibri"/>
                <a:cs typeface="Times New Roman"/>
              </a:rPr>
              <a:t>Phillips,K</a:t>
            </a:r>
            <a:r>
              <a:rPr lang="en-AU" sz="1000" dirty="0">
                <a:ea typeface="Calibri"/>
                <a:cs typeface="Times New Roman"/>
              </a:rPr>
              <a:t>., </a:t>
            </a:r>
            <a:r>
              <a:rPr lang="en-AU" sz="1000" dirty="0" err="1">
                <a:ea typeface="Calibri"/>
                <a:cs typeface="Times New Roman"/>
              </a:rPr>
              <a:t>Azzopardi,T</a:t>
            </a:r>
            <a:r>
              <a:rPr lang="en-AU" sz="1000" dirty="0">
                <a:ea typeface="Calibri"/>
                <a:cs typeface="Times New Roman"/>
              </a:rPr>
              <a:t>., </a:t>
            </a:r>
            <a:r>
              <a:rPr lang="en-AU" sz="1000" dirty="0" err="1">
                <a:ea typeface="Calibri"/>
                <a:cs typeface="Times New Roman"/>
              </a:rPr>
              <a:t>Dickson,C</a:t>
            </a:r>
            <a:r>
              <a:rPr lang="en-AU" sz="1000" dirty="0">
                <a:ea typeface="Calibri"/>
                <a:cs typeface="Times New Roman"/>
              </a:rPr>
              <a:t>., </a:t>
            </a:r>
            <a:r>
              <a:rPr lang="en-AU" sz="1000" dirty="0" err="1">
                <a:ea typeface="Calibri"/>
                <a:cs typeface="Times New Roman"/>
              </a:rPr>
              <a:t>Goldsmith,M</a:t>
            </a:r>
            <a:r>
              <a:rPr lang="en-AU" sz="1000" dirty="0">
                <a:ea typeface="Calibri"/>
                <a:cs typeface="Times New Roman"/>
              </a:rPr>
              <a:t> &amp; Hengstberger-Sims, C. (2012). </a:t>
            </a:r>
            <a:r>
              <a:rPr lang="en-AU" sz="1000" i="1" dirty="0">
                <a:ea typeface="Calibri"/>
                <a:cs typeface="Times New Roman"/>
              </a:rPr>
              <a:t>Inherent Requirements Resource </a:t>
            </a:r>
            <a:r>
              <a:rPr lang="en-AU" sz="1000" i="1" dirty="0" smtClean="0">
                <a:ea typeface="Calibri"/>
                <a:cs typeface="Times New Roman"/>
              </a:rPr>
              <a:t>	Package </a:t>
            </a:r>
            <a:r>
              <a:rPr lang="en-AU" sz="1000" dirty="0">
                <a:ea typeface="Calibri"/>
                <a:cs typeface="Times New Roman"/>
              </a:rPr>
              <a:t>, Inherent Requirements of Nursing Education ( </a:t>
            </a:r>
            <a:r>
              <a:rPr lang="en-AU" sz="1000" dirty="0" err="1" smtClean="0">
                <a:ea typeface="Calibri"/>
                <a:cs typeface="Times New Roman"/>
              </a:rPr>
              <a:t>IRoNE</a:t>
            </a:r>
            <a:r>
              <a:rPr lang="en-AU" sz="1000" dirty="0">
                <a:ea typeface="Calibri"/>
                <a:cs typeface="Times New Roman"/>
              </a:rPr>
              <a:t>) University of Western Sydney School of Nursing &amp; Midwifery </a:t>
            </a:r>
            <a:r>
              <a:rPr lang="en-AU" sz="1000" dirty="0" smtClean="0">
                <a:ea typeface="Calibri"/>
                <a:cs typeface="Times New Roman"/>
              </a:rPr>
              <a:t>	and </a:t>
            </a:r>
            <a:r>
              <a:rPr lang="en-AU" sz="1000" dirty="0">
                <a:ea typeface="Calibri"/>
                <a:cs typeface="Times New Roman"/>
              </a:rPr>
              <a:t>Student Equity &amp; Disability Services.  </a:t>
            </a:r>
            <a:endParaRPr lang="en-AU" sz="9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>
                <a:ea typeface="Calibri"/>
                <a:cs typeface="Times New Roman"/>
              </a:rPr>
              <a:t>Kerr, S. &amp; Baker M (2013). Six practical principles for inclusive curriculum design.  In </a:t>
            </a:r>
            <a:r>
              <a:rPr lang="en-AU" sz="1000" dirty="0" err="1">
                <a:ea typeface="Calibri"/>
                <a:cs typeface="Times New Roman"/>
              </a:rPr>
              <a:t>Tynan</a:t>
            </a:r>
            <a:r>
              <a:rPr lang="en-AU" sz="1000" dirty="0">
                <a:ea typeface="Calibri"/>
                <a:cs typeface="Times New Roman"/>
              </a:rPr>
              <a:t>, B., Willems, J.  &amp; James, R. (Eds.), Outlooks and </a:t>
            </a:r>
            <a:r>
              <a:rPr lang="en-AU" sz="1000" dirty="0" smtClean="0">
                <a:ea typeface="Calibri"/>
                <a:cs typeface="Times New Roman"/>
              </a:rPr>
              <a:t>	opportunities </a:t>
            </a:r>
            <a:r>
              <a:rPr lang="en-AU" sz="1000" dirty="0">
                <a:ea typeface="Calibri"/>
                <a:cs typeface="Times New Roman"/>
              </a:rPr>
              <a:t>in blended and distance learning (A volume in the Advances in Mobile and Distance Learning (AMDL) Book </a:t>
            </a:r>
            <a:r>
              <a:rPr lang="en-AU" sz="1000" dirty="0" smtClean="0">
                <a:ea typeface="Calibri"/>
                <a:cs typeface="Times New Roman"/>
              </a:rPr>
              <a:t>	Series</a:t>
            </a:r>
            <a:r>
              <a:rPr lang="en-AU" sz="1000" dirty="0">
                <a:ea typeface="Calibri"/>
                <a:cs typeface="Times New Roman"/>
              </a:rPr>
              <a:t>), pp. 74-88. Hershey, PA: Information Science Reference (an imprint of IGI Global).</a:t>
            </a: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AU" sz="1000" dirty="0">
                <a:ea typeface="Calibri"/>
                <a:cs typeface="Times New Roman"/>
              </a:rPr>
              <a:t> </a:t>
            </a:r>
            <a:r>
              <a:rPr lang="en-AU" sz="1000" dirty="0" err="1" smtClean="0">
                <a:ea typeface="Calibri"/>
                <a:cs typeface="Times New Roman"/>
              </a:rPr>
              <a:t>Konur</a:t>
            </a:r>
            <a:r>
              <a:rPr lang="en-AU" sz="1000" dirty="0">
                <a:ea typeface="Calibri"/>
                <a:cs typeface="Times New Roman"/>
              </a:rPr>
              <a:t>, O. (2002). Access to Nursing Education by Disabled Students: Rights and Duties of Nursing Programs. </a:t>
            </a:r>
            <a:r>
              <a:rPr lang="en-AU" sz="1000" i="1" dirty="0">
                <a:ea typeface="Calibri"/>
                <a:cs typeface="Times New Roman"/>
              </a:rPr>
              <a:t>Nurse Education Today, 22</a:t>
            </a:r>
            <a:r>
              <a:rPr lang="en-AU" sz="1000" dirty="0">
                <a:ea typeface="Calibri"/>
                <a:cs typeface="Times New Roman"/>
              </a:rPr>
              <a:t>(5), </a:t>
            </a:r>
            <a:r>
              <a:rPr lang="en-AU" sz="1000" dirty="0" smtClean="0">
                <a:ea typeface="Calibri"/>
                <a:cs typeface="Times New Roman"/>
              </a:rPr>
              <a:t>	364-374</a:t>
            </a:r>
            <a:r>
              <a:rPr lang="en-AU" sz="1000" dirty="0">
                <a:ea typeface="Calibri"/>
                <a:cs typeface="Times New Roman"/>
              </a:rPr>
              <a:t>. </a:t>
            </a:r>
            <a:endParaRPr lang="en-AU" sz="9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0"/>
              </a:spcAft>
              <a:buNone/>
            </a:pPr>
            <a:r>
              <a:rPr lang="en-AU" sz="1000" dirty="0" smtClean="0">
                <a:ea typeface="Calibri"/>
                <a:cs typeface="Times New Roman"/>
              </a:rPr>
              <a:t>School </a:t>
            </a:r>
            <a:r>
              <a:rPr lang="en-AU" sz="1000" dirty="0">
                <a:ea typeface="Calibri"/>
                <a:cs typeface="Times New Roman"/>
              </a:rPr>
              <a:t>of Nursing. (2006). </a:t>
            </a:r>
            <a:r>
              <a:rPr lang="en-AU" sz="1000" i="1" dirty="0">
                <a:ea typeface="Calibri"/>
                <a:cs typeface="Times New Roman"/>
              </a:rPr>
              <a:t>Undergraduate Course Document</a:t>
            </a:r>
            <a:r>
              <a:rPr lang="en-AU" sz="1000" dirty="0">
                <a:ea typeface="Calibri"/>
                <a:cs typeface="Times New Roman"/>
              </a:rPr>
              <a:t>. 4642 Bachelor of Nursing School of Nursing, University of Western Sydney. </a:t>
            </a:r>
            <a:endParaRPr lang="en-AU" sz="9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sz="1000" dirty="0" smtClean="0">
                <a:ea typeface="Calibri"/>
                <a:cs typeface="Times New Roman"/>
              </a:rPr>
              <a:t>University</a:t>
            </a:r>
            <a:r>
              <a:rPr lang="en-AU" sz="1000" dirty="0" smtClean="0">
                <a:ea typeface="Calibri"/>
                <a:cs typeface="Times New Roman"/>
              </a:rPr>
              <a:t> </a:t>
            </a:r>
            <a:r>
              <a:rPr lang="en-AU" sz="1000" dirty="0">
                <a:ea typeface="Calibri"/>
                <a:cs typeface="Times New Roman"/>
              </a:rPr>
              <a:t>of Western Sydney. (2010). </a:t>
            </a:r>
            <a:r>
              <a:rPr lang="en-AU" sz="1000" i="1" dirty="0">
                <a:ea typeface="Calibri"/>
                <a:cs typeface="Times New Roman"/>
              </a:rPr>
              <a:t>Award Courses and Unit Approval </a:t>
            </a:r>
            <a:r>
              <a:rPr lang="en-AU" sz="1000" i="1" dirty="0" smtClean="0">
                <a:ea typeface="Calibri"/>
                <a:cs typeface="Times New Roman"/>
              </a:rPr>
              <a:t>Policy.</a:t>
            </a:r>
            <a:r>
              <a:rPr lang="en-AU" sz="9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AU" sz="1000" dirty="0" smtClean="0">
                <a:ea typeface="Calibri"/>
                <a:cs typeface="Times New Roman"/>
              </a:rPr>
              <a:t>Retrieved </a:t>
            </a:r>
            <a:r>
              <a:rPr lang="en-AU" sz="1000" dirty="0">
                <a:ea typeface="Calibri"/>
                <a:cs typeface="Times New Roman"/>
              </a:rPr>
              <a:t>December 12</a:t>
            </a:r>
            <a:r>
              <a:rPr lang="en-AU" sz="1000" baseline="30000" dirty="0">
                <a:ea typeface="Calibri"/>
                <a:cs typeface="Times New Roman"/>
              </a:rPr>
              <a:t>th</a:t>
            </a:r>
            <a:r>
              <a:rPr lang="en-AU" sz="1000" dirty="0">
                <a:ea typeface="Calibri"/>
                <a:cs typeface="Times New Roman"/>
              </a:rPr>
              <a:t> from </a:t>
            </a:r>
            <a:r>
              <a:rPr lang="en-AU" sz="1000" dirty="0" smtClean="0">
                <a:ea typeface="Calibri"/>
                <a:cs typeface="Times New Roman"/>
              </a:rPr>
              <a:t> 	</a:t>
            </a:r>
            <a:r>
              <a:rPr lang="en-AU" sz="1000" u="sng" dirty="0" smtClean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http</a:t>
            </a:r>
            <a:r>
              <a:rPr lang="en-AU" sz="1000" u="sng" dirty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://policies.uws.edu.au/view.current.php?id=00117</a:t>
            </a:r>
            <a:endParaRPr lang="en-AU" sz="9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sz="1000" dirty="0" smtClean="0">
                <a:ea typeface="Calibri"/>
                <a:cs typeface="Times New Roman"/>
              </a:rPr>
              <a:t>University </a:t>
            </a:r>
            <a:r>
              <a:rPr lang="en-US" sz="1000" dirty="0">
                <a:ea typeface="Calibri"/>
                <a:cs typeface="Times New Roman"/>
              </a:rPr>
              <a:t>of Western Sydney Inherent Requirements Working Party. (2010). </a:t>
            </a:r>
            <a:r>
              <a:rPr lang="en-US" sz="1000" i="1" dirty="0">
                <a:ea typeface="Calibri"/>
                <a:cs typeface="Times New Roman"/>
              </a:rPr>
              <a:t>Report by the Inherent Requirement Working Party. Presented to </a:t>
            </a:r>
            <a:r>
              <a:rPr lang="en-US" sz="1000" i="1" dirty="0" smtClean="0">
                <a:ea typeface="Calibri"/>
                <a:cs typeface="Times New Roman"/>
              </a:rPr>
              <a:t>	Academic </a:t>
            </a:r>
            <a:r>
              <a:rPr lang="en-US" sz="1000" i="1" dirty="0">
                <a:ea typeface="Calibri"/>
                <a:cs typeface="Times New Roman"/>
              </a:rPr>
              <a:t>Senate Education Committee, 7</a:t>
            </a:r>
            <a:r>
              <a:rPr lang="en-US" sz="1000" i="1" baseline="30000" dirty="0">
                <a:ea typeface="Calibri"/>
                <a:cs typeface="Times New Roman"/>
              </a:rPr>
              <a:t>th</a:t>
            </a:r>
            <a:r>
              <a:rPr lang="en-US" sz="1000" i="1" dirty="0">
                <a:ea typeface="Calibri"/>
                <a:cs typeface="Times New Roman"/>
              </a:rPr>
              <a:t> June,</a:t>
            </a:r>
            <a:r>
              <a:rPr lang="en-US" sz="1000" dirty="0">
                <a:ea typeface="Calibri"/>
                <a:cs typeface="Times New Roman"/>
              </a:rPr>
              <a:t> University of Western Sydney.</a:t>
            </a:r>
            <a:endParaRPr lang="en-AU" sz="9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3997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84312"/>
            <a:ext cx="8229600" cy="100858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Higher Education landscape &amp; competing tensions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780927"/>
            <a:ext cx="8085906" cy="3672409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Legislation</a:t>
            </a:r>
            <a:endParaRPr lang="en-US" sz="2000" b="1" dirty="0">
              <a:solidFill>
                <a:srgbClr val="0070C0"/>
              </a:solidFill>
            </a:endParaRPr>
          </a:p>
          <a:p>
            <a:pPr lvl="0" eaLnBrk="1" hangingPunct="1">
              <a:buFont typeface="Wingdings" panose="05000000000000000000" pitchFamily="2" charset="2"/>
              <a:buChar char="§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Disability </a:t>
            </a:r>
            <a:r>
              <a:rPr lang="en-US" sz="1400" dirty="0">
                <a:solidFill>
                  <a:srgbClr val="000000"/>
                </a:solidFill>
              </a:rPr>
              <a:t>Discrimination Act (DDA) </a:t>
            </a:r>
            <a:r>
              <a:rPr lang="en-US" sz="1400" dirty="0" smtClean="0">
                <a:solidFill>
                  <a:srgbClr val="000000"/>
                </a:solidFill>
              </a:rPr>
              <a:t>1992 [amendment 2009]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Disability </a:t>
            </a:r>
            <a:r>
              <a:rPr lang="en-US" sz="1400" dirty="0">
                <a:solidFill>
                  <a:srgbClr val="000000"/>
                </a:solidFill>
              </a:rPr>
              <a:t>Education Standards (The Standards) 2005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Review </a:t>
            </a:r>
            <a:r>
              <a:rPr lang="en-US" sz="1400" dirty="0">
                <a:solidFill>
                  <a:srgbClr val="000000"/>
                </a:solidFill>
              </a:rPr>
              <a:t>of the Disability Education Standards (2012)</a:t>
            </a:r>
          </a:p>
          <a:p>
            <a:pPr marL="893763" lvl="0" indent="0" eaLnBrk="1" hangingPunct="1">
              <a:buNone/>
              <a:defRPr/>
            </a:pPr>
            <a:endParaRPr lang="en-US" sz="1600" b="1" dirty="0" smtClean="0">
              <a:solidFill>
                <a:srgbClr val="000000"/>
              </a:solidFill>
            </a:endParaRPr>
          </a:p>
          <a:p>
            <a:pPr marL="0" lvl="0" indent="0" eaLnBrk="1" hangingPunct="1"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Widening Participation</a:t>
            </a:r>
          </a:p>
          <a:p>
            <a:pPr marL="0" lvl="0" indent="0" eaLnBrk="1" hangingPunct="1">
              <a:buNone/>
              <a:defRPr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marL="0" lvl="0" indent="0" eaLnBrk="1" hangingPunct="1"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Inclusive Education Practice</a:t>
            </a:r>
            <a:endParaRPr lang="en-US" sz="2000" b="1" dirty="0">
              <a:solidFill>
                <a:srgbClr val="0070C0"/>
              </a:solidFill>
            </a:endParaRPr>
          </a:p>
          <a:p>
            <a:pPr marL="0" lvl="0" indent="0" eaLnBrk="1" hangingPunct="1">
              <a:buNone/>
              <a:defRPr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marL="0" lvl="0" indent="0" eaLnBrk="1" hangingPunct="1"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Institutional Risk </a:t>
            </a:r>
            <a:r>
              <a:rPr lang="en-US" sz="2000" b="1" dirty="0">
                <a:solidFill>
                  <a:srgbClr val="0070C0"/>
                </a:solidFill>
              </a:rPr>
              <a:t>Management</a:t>
            </a:r>
          </a:p>
          <a:p>
            <a:pPr marL="0" lvl="0" indent="0" eaLnBrk="1" hangingPunct="1"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0" lvl="0" indent="0" eaLnBrk="1" hangingPunct="1">
              <a:buNone/>
              <a:defRPr/>
            </a:pPr>
            <a:endParaRPr lang="en-US" sz="2000" b="1" dirty="0">
              <a:solidFill>
                <a:srgbClr val="000000"/>
              </a:solidFill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AU" sz="900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AU" sz="900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AU" sz="900" kern="1200" dirty="0">
              <a:solidFill>
                <a:srgbClr val="000000"/>
              </a:solidFill>
              <a:latin typeface="Arial" charset="0"/>
            </a:endParaRP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164288" y="6453336"/>
            <a:ext cx="19797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800" dirty="0">
                <a:solidFill>
                  <a:srgbClr val="000000"/>
                </a:solidFill>
              </a:rPr>
              <a:t>© 2014 University of Western Sydney  </a:t>
            </a:r>
          </a:p>
        </p:txBody>
      </p:sp>
    </p:spTree>
    <p:extLst>
      <p:ext uri="{BB962C8B-B14F-4D97-AF65-F5344CB8AC3E}">
        <p14:creationId xmlns:p14="http://schemas.microsoft.com/office/powerpoint/2010/main" val="416049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412776"/>
            <a:ext cx="8229600" cy="18002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A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 possible solution? </a:t>
            </a:r>
            <a:endParaRPr lang="en-A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59" y="3429000"/>
            <a:ext cx="8086353" cy="3024336"/>
          </a:xfrm>
        </p:spPr>
        <p:txBody>
          <a:bodyPr/>
          <a:lstStyle/>
          <a:p>
            <a:pPr marL="0" indent="0">
              <a:buNone/>
            </a:pPr>
            <a:endParaRPr lang="en-A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A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nherent </a:t>
            </a:r>
            <a:r>
              <a:rPr lang="en-A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equirement of </a:t>
            </a:r>
            <a:r>
              <a:rPr lang="en-A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urse </a:t>
            </a:r>
            <a:r>
              <a:rPr lang="en-A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ducation project</a:t>
            </a:r>
          </a:p>
          <a:p>
            <a:pPr marL="0" indent="0" algn="ctr">
              <a:buNone/>
            </a:pPr>
            <a:endParaRPr lang="en-AU" sz="2400" b="1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AU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AU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IRoNE</a:t>
            </a:r>
            <a:r>
              <a:rPr lang="en-AU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284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7338"/>
            <a:ext cx="8229600" cy="2087686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A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The </a:t>
            </a:r>
            <a:r>
              <a:rPr lang="en-AU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Inherent Requirement </a:t>
            </a:r>
            <a:r>
              <a:rPr lang="en-A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Strategy </a:t>
            </a:r>
            <a:endParaRPr lang="en-A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3645024"/>
            <a:ext cx="8229600" cy="32129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A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Plan</a:t>
            </a:r>
          </a:p>
          <a:p>
            <a:pPr marL="0" indent="0">
              <a:buNone/>
            </a:pPr>
            <a:endPara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A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Policy </a:t>
            </a:r>
          </a:p>
          <a:p>
            <a:pPr marL="0" indent="0">
              <a:buNone/>
            </a:pPr>
            <a:endPara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A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Process</a:t>
            </a:r>
            <a:endPara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497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84312"/>
            <a:ext cx="8229600" cy="100858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Framing ‘The Strategy’: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780927"/>
            <a:ext cx="8085906" cy="3672409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Mission </a:t>
            </a:r>
          </a:p>
          <a:p>
            <a:pPr marL="0" indent="0" eaLnBrk="1" hangingPunct="1">
              <a:buNone/>
              <a:defRPr/>
            </a:pPr>
            <a:endParaRPr lang="en-US" sz="2000" b="1" dirty="0">
              <a:solidFill>
                <a:srgbClr val="0070C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About Our Futures Program: </a:t>
            </a:r>
          </a:p>
          <a:p>
            <a:pPr marL="0" indent="0" algn="ctr" eaLnBrk="1" hangingPunct="1"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</a:rPr>
              <a:t>Learning and teaching flexibility stream  </a:t>
            </a:r>
            <a:endParaRPr lang="en-US" sz="2000" b="1" dirty="0">
              <a:solidFill>
                <a:schemeClr val="tx2"/>
              </a:solidFill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AU" sz="900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AU" sz="900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AU" sz="900" kern="1200" dirty="0">
              <a:solidFill>
                <a:srgbClr val="000000"/>
              </a:solidFill>
              <a:latin typeface="Arial" charset="0"/>
            </a:endParaRPr>
          </a:p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UWS’s Learning and Teaching Plan 2012-2014</a:t>
            </a:r>
          </a:p>
          <a:p>
            <a:pPr marL="0" indent="0" eaLnBrk="1" hangingPunct="1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Objective 1: Students -  </a:t>
            </a:r>
          </a:p>
          <a:p>
            <a:pPr marL="0" indent="0" algn="ctr" eaLnBrk="1" hangingPunct="1">
              <a:buNone/>
            </a:pPr>
            <a:r>
              <a:rPr lang="en-US" sz="2000" b="1" i="1" dirty="0" err="1" smtClean="0">
                <a:solidFill>
                  <a:schemeClr val="tx2"/>
                </a:solidFill>
              </a:rPr>
              <a:t>optimise</a:t>
            </a:r>
            <a:r>
              <a:rPr lang="en-US" sz="2000" b="1" i="1" dirty="0" smtClean="0">
                <a:solidFill>
                  <a:schemeClr val="tx2"/>
                </a:solidFill>
              </a:rPr>
              <a:t> student access, engagement, retention and success</a:t>
            </a:r>
            <a:endParaRPr lang="en-US" sz="2000" b="1" i="1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en-US" sz="2400" b="1" dirty="0">
              <a:solidFill>
                <a:srgbClr val="0070C0"/>
              </a:solidFill>
            </a:endParaRP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164288" y="6453336"/>
            <a:ext cx="19797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800" dirty="0">
                <a:solidFill>
                  <a:srgbClr val="000000"/>
                </a:solidFill>
              </a:rPr>
              <a:t>© 2014 University of Western Sydney  </a:t>
            </a:r>
          </a:p>
        </p:txBody>
      </p:sp>
    </p:spTree>
    <p:extLst>
      <p:ext uri="{BB962C8B-B14F-4D97-AF65-F5344CB8AC3E}">
        <p14:creationId xmlns:p14="http://schemas.microsoft.com/office/powerpoint/2010/main" val="257430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A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Emerging Benefits</a:t>
            </a:r>
            <a:endParaRPr lang="en-A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/>
              <a:t>informed decision-making for all students not just those with disability; </a:t>
            </a:r>
            <a:endParaRPr lang="en-AU" sz="2400" dirty="0" smtClean="0"/>
          </a:p>
          <a:p>
            <a:r>
              <a:rPr lang="en-AU" sz="2400" dirty="0" smtClean="0"/>
              <a:t>communication </a:t>
            </a:r>
            <a:r>
              <a:rPr lang="en-AU" sz="2400" dirty="0"/>
              <a:t>based on evidence; </a:t>
            </a:r>
            <a:endParaRPr lang="en-AU" sz="2400" dirty="0" smtClean="0"/>
          </a:p>
          <a:p>
            <a:r>
              <a:rPr lang="en-AU" sz="2400" dirty="0" smtClean="0"/>
              <a:t>provision </a:t>
            </a:r>
            <a:r>
              <a:rPr lang="en-AU" sz="2400" dirty="0"/>
              <a:t>of flexible, authentic learning experiences incorporating inclusive curriculum design principles; </a:t>
            </a:r>
            <a:endParaRPr lang="en-AU" sz="2400" dirty="0" smtClean="0"/>
          </a:p>
          <a:p>
            <a:r>
              <a:rPr lang="en-AU" sz="2400" dirty="0" smtClean="0"/>
              <a:t>contributing </a:t>
            </a:r>
            <a:r>
              <a:rPr lang="en-AU" sz="2400" dirty="0"/>
              <a:t>scholarship to further develop the field of practice; </a:t>
            </a:r>
            <a:endParaRPr lang="en-AU" sz="2400" dirty="0" smtClean="0"/>
          </a:p>
          <a:p>
            <a:pPr marL="0" indent="0">
              <a:buNone/>
            </a:pPr>
            <a:endParaRPr lang="en-A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526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A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Emerging Benefits</a:t>
            </a:r>
            <a:endParaRPr lang="en-A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z="2400" dirty="0" smtClean="0"/>
          </a:p>
          <a:p>
            <a:r>
              <a:rPr lang="en-AU" sz="2400" dirty="0" smtClean="0"/>
              <a:t>managing </a:t>
            </a:r>
            <a:r>
              <a:rPr lang="en-AU" sz="2400" dirty="0"/>
              <a:t>students in a framework of best practice</a:t>
            </a:r>
            <a:r>
              <a:rPr lang="en-AU" sz="2400" dirty="0" smtClean="0"/>
              <a:t>;</a:t>
            </a:r>
          </a:p>
          <a:p>
            <a:r>
              <a:rPr lang="en-AU" sz="2400" dirty="0" smtClean="0"/>
              <a:t>determining </a:t>
            </a:r>
            <a:r>
              <a:rPr lang="en-AU" sz="2400" dirty="0"/>
              <a:t>reasonable adjustments better aligned to a program of study; </a:t>
            </a:r>
            <a:endParaRPr lang="en-AU" sz="2400" dirty="0" smtClean="0"/>
          </a:p>
          <a:p>
            <a:r>
              <a:rPr lang="en-AU" sz="2400" dirty="0" smtClean="0"/>
              <a:t>proactive </a:t>
            </a:r>
            <a:r>
              <a:rPr lang="en-AU" sz="2400" dirty="0"/>
              <a:t>risk management which support  students, the public and </a:t>
            </a:r>
            <a:r>
              <a:rPr lang="en-AU" sz="2400" dirty="0" smtClean="0"/>
              <a:t>profession; </a:t>
            </a:r>
            <a:endParaRPr lang="en-AU" sz="2400" dirty="0"/>
          </a:p>
          <a:p>
            <a:r>
              <a:rPr lang="en-AU" sz="2400" dirty="0"/>
              <a:t>creating a community of  </a:t>
            </a:r>
            <a:r>
              <a:rPr lang="en-AU" sz="2400" dirty="0" smtClean="0"/>
              <a:t>learning. </a:t>
            </a:r>
            <a:endParaRPr lang="en-A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A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688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268760"/>
            <a:ext cx="8229600" cy="79208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Generating 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Evidence 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ase</a:t>
            </a:r>
            <a:endParaRPr lang="en-A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988840"/>
            <a:ext cx="8229600" cy="4719264"/>
          </a:xfrm>
        </p:spPr>
        <p:txBody>
          <a:bodyPr/>
          <a:lstStyle/>
          <a:p>
            <a:pPr marL="15875" indent="0">
              <a:lnSpc>
                <a:spcPct val="115000"/>
              </a:lnSpc>
              <a:spcAft>
                <a:spcPts val="1000"/>
              </a:spcAft>
              <a:buNone/>
            </a:pPr>
            <a:endParaRPr lang="en-AU" sz="1600" b="1" dirty="0" smtClean="0">
              <a:solidFill>
                <a:srgbClr val="002060"/>
              </a:solidFill>
              <a:ea typeface="Arial Unicode MS"/>
            </a:endParaRPr>
          </a:p>
          <a:p>
            <a:pPr marL="15875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en-AU" sz="2400" b="1" dirty="0" smtClean="0">
              <a:solidFill>
                <a:srgbClr val="002060"/>
              </a:solidFill>
              <a:ea typeface="Arial Unicode MS"/>
            </a:endParaRPr>
          </a:p>
          <a:p>
            <a:pPr marL="15875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400" b="1" dirty="0" smtClean="0">
                <a:solidFill>
                  <a:srgbClr val="002060"/>
                </a:solidFill>
                <a:ea typeface="Arial Unicode MS"/>
              </a:rPr>
              <a:t>Research</a:t>
            </a:r>
          </a:p>
          <a:p>
            <a:pPr marL="15875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en-AU" sz="2400" b="1" dirty="0">
              <a:solidFill>
                <a:srgbClr val="002060"/>
              </a:solidFill>
              <a:ea typeface="Arial Unicode MS"/>
            </a:endParaRPr>
          </a:p>
          <a:p>
            <a:pPr marL="15875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400" b="1" dirty="0" smtClean="0">
                <a:solidFill>
                  <a:srgbClr val="002060"/>
                </a:solidFill>
                <a:ea typeface="Arial Unicode MS"/>
              </a:rPr>
              <a:t>Publications </a:t>
            </a:r>
          </a:p>
          <a:p>
            <a:pPr marL="15875" indent="0">
              <a:lnSpc>
                <a:spcPct val="115000"/>
              </a:lnSpc>
              <a:spcAft>
                <a:spcPts val="1000"/>
              </a:spcAft>
              <a:buNone/>
            </a:pPr>
            <a:endParaRPr lang="en-AU" sz="1600" b="1" dirty="0">
              <a:solidFill>
                <a:srgbClr val="002060"/>
              </a:solidFill>
              <a:ea typeface="Arial Unicode MS"/>
            </a:endParaRPr>
          </a:p>
          <a:p>
            <a:pPr marL="1587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1600" b="1" dirty="0" smtClean="0">
                <a:solidFill>
                  <a:srgbClr val="002060"/>
                </a:solidFill>
                <a:ea typeface="Arial Unicode MS"/>
              </a:rPr>
              <a:t> </a:t>
            </a:r>
          </a:p>
          <a:p>
            <a:pPr marL="15875" indent="0">
              <a:lnSpc>
                <a:spcPct val="115000"/>
              </a:lnSpc>
              <a:spcAft>
                <a:spcPts val="1000"/>
              </a:spcAft>
              <a:buNone/>
            </a:pPr>
            <a:endParaRPr lang="en-AU" sz="1600" dirty="0">
              <a:ea typeface="Arial Unicode MS"/>
            </a:endParaRPr>
          </a:p>
          <a:p>
            <a:pPr marL="457200" lvl="0" indent="-457200">
              <a:lnSpc>
                <a:spcPct val="115000"/>
              </a:lnSpc>
              <a:spcBef>
                <a:spcPct val="30000"/>
              </a:spcBef>
              <a:spcAft>
                <a:spcPts val="1000"/>
              </a:spcAft>
              <a:buNone/>
            </a:pPr>
            <a:endParaRPr lang="en-AU" sz="1200" b="1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AU" sz="1600" dirty="0">
              <a:ea typeface="Calibri"/>
            </a:endParaRP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6592688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</a:rPr>
              <a:t>© </a:t>
            </a:r>
            <a:r>
              <a:rPr lang="en-AU" sz="900" dirty="0" smtClean="0">
                <a:solidFill>
                  <a:srgbClr val="000000"/>
                </a:solidFill>
              </a:rPr>
              <a:t>2014 </a:t>
            </a:r>
            <a:r>
              <a:rPr lang="en-AU" sz="900" dirty="0">
                <a:solidFill>
                  <a:srgbClr val="000000"/>
                </a:solidFill>
              </a:rPr>
              <a:t>University of Western Sydney  </a:t>
            </a:r>
          </a:p>
        </p:txBody>
      </p:sp>
    </p:spTree>
    <p:extLst>
      <p:ext uri="{BB962C8B-B14F-4D97-AF65-F5344CB8AC3E}">
        <p14:creationId xmlns:p14="http://schemas.microsoft.com/office/powerpoint/2010/main" val="65364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268760"/>
            <a:ext cx="8229600" cy="79208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Generating 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Evidence 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ase</a:t>
            </a:r>
            <a:endParaRPr lang="en-A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988840"/>
            <a:ext cx="8229600" cy="4719264"/>
          </a:xfrm>
        </p:spPr>
        <p:txBody>
          <a:bodyPr/>
          <a:lstStyle/>
          <a:p>
            <a:pPr marL="1587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400" b="1" dirty="0" smtClean="0">
                <a:solidFill>
                  <a:srgbClr val="002060"/>
                </a:solidFill>
                <a:ea typeface="Arial Unicode MS"/>
              </a:rPr>
              <a:t>Journals Articles:  </a:t>
            </a:r>
          </a:p>
          <a:p>
            <a:pPr marL="1587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>
                <a:ea typeface="Arial Unicode MS"/>
              </a:rPr>
              <a:t>Johnson, A., Allan,T .,Goldsmith, </a:t>
            </a:r>
            <a:r>
              <a:rPr lang="en-US" sz="1600" dirty="0" err="1">
                <a:ea typeface="Arial Unicode MS"/>
              </a:rPr>
              <a:t>M.,Phillips</a:t>
            </a:r>
            <a:r>
              <a:rPr lang="en-US" sz="1600" dirty="0">
                <a:ea typeface="Arial Unicode MS"/>
              </a:rPr>
              <a:t>, </a:t>
            </a:r>
            <a:r>
              <a:rPr lang="en-US" sz="1600" dirty="0" err="1">
                <a:ea typeface="Arial Unicode MS"/>
              </a:rPr>
              <a:t>K.,Dickson</a:t>
            </a:r>
            <a:r>
              <a:rPr lang="en-US" sz="1600" dirty="0">
                <a:ea typeface="Arial Unicode MS"/>
              </a:rPr>
              <a:t>, </a:t>
            </a:r>
            <a:r>
              <a:rPr lang="en-US" sz="1600" dirty="0" err="1">
                <a:ea typeface="Arial Unicode MS"/>
              </a:rPr>
              <a:t>C.,Azzopardi</a:t>
            </a:r>
            <a:r>
              <a:rPr lang="en-US" sz="1600" dirty="0">
                <a:ea typeface="Arial Unicode MS"/>
              </a:rPr>
              <a:t>, </a:t>
            </a:r>
            <a:r>
              <a:rPr lang="en-US" sz="1600" dirty="0" smtClean="0">
                <a:ea typeface="Arial Unicode MS"/>
              </a:rPr>
              <a:t>	T</a:t>
            </a:r>
            <a:r>
              <a:rPr lang="en-US" sz="1600" dirty="0">
                <a:ea typeface="Arial Unicode MS"/>
              </a:rPr>
              <a:t>.,</a:t>
            </a:r>
            <a:r>
              <a:rPr lang="en-US" sz="1600" dirty="0" err="1">
                <a:ea typeface="Arial Unicode MS"/>
              </a:rPr>
              <a:t>Hengstberger</a:t>
            </a:r>
            <a:r>
              <a:rPr lang="en-US" sz="1600" dirty="0">
                <a:ea typeface="Arial Unicode MS"/>
              </a:rPr>
              <a:t>-Sims, C</a:t>
            </a:r>
            <a:r>
              <a:rPr lang="en-US" sz="1600" dirty="0" smtClean="0">
                <a:ea typeface="Arial Unicode MS"/>
              </a:rPr>
              <a:t>. Developing </a:t>
            </a:r>
            <a:r>
              <a:rPr lang="en-US" sz="1600" dirty="0">
                <a:ea typeface="Arial Unicode MS"/>
              </a:rPr>
              <a:t>inherent requirements for undergraduate </a:t>
            </a:r>
            <a:r>
              <a:rPr lang="en-US" sz="1600" dirty="0" smtClean="0">
                <a:ea typeface="Arial Unicode MS"/>
              </a:rPr>
              <a:t>	nursing </a:t>
            </a:r>
            <a:r>
              <a:rPr lang="en-US" sz="1600" dirty="0">
                <a:ea typeface="Arial Unicode MS"/>
              </a:rPr>
              <a:t>students with disability: An Australian experience. </a:t>
            </a:r>
            <a:r>
              <a:rPr lang="en-US" sz="1600" dirty="0" smtClean="0">
                <a:ea typeface="Arial Unicode MS"/>
              </a:rPr>
              <a:t>(in press February 	2015). </a:t>
            </a:r>
            <a:r>
              <a:rPr lang="en-US" sz="1600" i="1" dirty="0" smtClean="0">
                <a:ea typeface="Arial Unicode MS"/>
              </a:rPr>
              <a:t>Journal </a:t>
            </a:r>
            <a:r>
              <a:rPr lang="en-US" sz="1600" i="1" dirty="0">
                <a:ea typeface="Arial Unicode MS"/>
              </a:rPr>
              <a:t>of Nursing Education Practice</a:t>
            </a:r>
            <a:r>
              <a:rPr lang="en-US" sz="1600" i="1" dirty="0" smtClean="0">
                <a:ea typeface="Arial Unicode MS"/>
              </a:rPr>
              <a:t>.</a:t>
            </a:r>
            <a:endParaRPr lang="en-AU" sz="1600" dirty="0">
              <a:ea typeface="Arial Unicode MS"/>
            </a:endParaRPr>
          </a:p>
          <a:p>
            <a:pPr marL="15875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1600" dirty="0" smtClean="0">
                <a:ea typeface="Arial Unicode MS"/>
              </a:rPr>
              <a:t>Azzopardi</a:t>
            </a:r>
            <a:r>
              <a:rPr lang="en-AU" sz="1600" dirty="0">
                <a:ea typeface="Arial Unicode MS"/>
              </a:rPr>
              <a:t>, T., Johnson, A., Phillips, K., Dickson, C., Hengstberger-Sims, C., </a:t>
            </a:r>
            <a:r>
              <a:rPr lang="en-AU" sz="1600" dirty="0" smtClean="0">
                <a:ea typeface="Arial Unicode MS"/>
              </a:rPr>
              <a:t>   	Goldsmith</a:t>
            </a:r>
            <a:r>
              <a:rPr lang="en-AU" sz="1600" dirty="0">
                <a:ea typeface="Arial Unicode MS"/>
              </a:rPr>
              <a:t>, M. &amp; Allan, T. (2014). Simulation as a learning strategy: Supporting </a:t>
            </a:r>
            <a:r>
              <a:rPr lang="en-AU" sz="1600" dirty="0" smtClean="0">
                <a:ea typeface="Arial Unicode MS"/>
              </a:rPr>
              <a:t>	undergraduate </a:t>
            </a:r>
            <a:r>
              <a:rPr lang="en-AU" sz="1600" dirty="0">
                <a:ea typeface="Arial Unicode MS"/>
              </a:rPr>
              <a:t>nursing students with disabilities</a:t>
            </a:r>
            <a:r>
              <a:rPr lang="en-AU" sz="1600" dirty="0" smtClean="0">
                <a:ea typeface="Arial Unicode MS"/>
              </a:rPr>
              <a:t>. Journal </a:t>
            </a:r>
            <a:r>
              <a:rPr lang="en-AU" sz="1600" dirty="0">
                <a:ea typeface="Arial Unicode MS"/>
              </a:rPr>
              <a:t>of Clinical </a:t>
            </a:r>
            <a:r>
              <a:rPr lang="en-AU" sz="1600" dirty="0" smtClean="0">
                <a:ea typeface="Arial Unicode MS"/>
              </a:rPr>
              <a:t>	Nursing</a:t>
            </a:r>
            <a:r>
              <a:rPr lang="en-AU" sz="1600" dirty="0">
                <a:ea typeface="Arial Unicode MS"/>
              </a:rPr>
              <a:t>, 23(3-4), </a:t>
            </a:r>
            <a:r>
              <a:rPr lang="en-AU" sz="1600" dirty="0" smtClean="0">
                <a:ea typeface="Arial Unicode MS"/>
              </a:rPr>
              <a:t>402-409</a:t>
            </a:r>
            <a:r>
              <a:rPr lang="en-AU" sz="1600" dirty="0">
                <a:ea typeface="Arial Unicode MS"/>
              </a:rPr>
              <a:t>. </a:t>
            </a:r>
            <a:r>
              <a:rPr lang="en-AU" sz="1600" dirty="0" err="1">
                <a:ea typeface="Arial Unicode MS"/>
              </a:rPr>
              <a:t>doi</a:t>
            </a:r>
            <a:r>
              <a:rPr lang="en-AU" sz="1600" dirty="0">
                <a:ea typeface="Arial Unicode MS"/>
              </a:rPr>
              <a:t>: </a:t>
            </a:r>
            <a:r>
              <a:rPr lang="en-AU" sz="1600" dirty="0" smtClean="0">
                <a:ea typeface="Arial Unicode MS"/>
              </a:rPr>
              <a:t>10.1111/jocn.12049</a:t>
            </a:r>
            <a:endParaRPr lang="en-AU" sz="1600" dirty="0">
              <a:ea typeface="Arial Unicode MS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 smtClean="0">
                <a:ea typeface="Arial Unicode MS"/>
              </a:rPr>
              <a:t>Bialocerkowski</a:t>
            </a:r>
            <a:r>
              <a:rPr lang="en-US" sz="1600" dirty="0">
                <a:ea typeface="Arial Unicode MS"/>
              </a:rPr>
              <a:t>, A., Johnson, A., Allan, T., Phillips, K. (2013). Promoting inclusion for </a:t>
            </a:r>
            <a:r>
              <a:rPr lang="en-US" sz="1600" dirty="0" smtClean="0">
                <a:ea typeface="Arial Unicode MS"/>
              </a:rPr>
              <a:t>	student’s 	with </a:t>
            </a:r>
            <a:r>
              <a:rPr lang="en-US" sz="1600" dirty="0">
                <a:ea typeface="Arial Unicode MS"/>
              </a:rPr>
              <a:t>disability – Physiotherapy inherent requirements. </a:t>
            </a:r>
            <a:r>
              <a:rPr lang="en-US" sz="1600" i="1" dirty="0">
                <a:ea typeface="Arial Unicode MS"/>
              </a:rPr>
              <a:t>BMC Medical </a:t>
            </a:r>
            <a:r>
              <a:rPr lang="en-US" sz="1600" i="1" dirty="0" smtClean="0">
                <a:ea typeface="Arial Unicode MS"/>
              </a:rPr>
              <a:t>	Education</a:t>
            </a:r>
            <a:r>
              <a:rPr lang="en-US" sz="1600" i="1" dirty="0">
                <a:ea typeface="Arial Unicode MS"/>
              </a:rPr>
              <a:t>, </a:t>
            </a:r>
            <a:r>
              <a:rPr lang="en-US" sz="1600" dirty="0">
                <a:ea typeface="Arial Unicode MS"/>
              </a:rPr>
              <a:t>13:54 </a:t>
            </a:r>
            <a:r>
              <a:rPr lang="en-US" sz="1600" dirty="0" err="1">
                <a:ea typeface="Arial Unicode MS"/>
              </a:rPr>
              <a:t>doi</a:t>
            </a:r>
            <a:r>
              <a:rPr lang="en-US" sz="1600" dirty="0">
                <a:ea typeface="Arial Unicode MS"/>
              </a:rPr>
              <a:t> </a:t>
            </a:r>
            <a:r>
              <a:rPr lang="en-US" sz="1600" dirty="0" smtClean="0">
                <a:ea typeface="Arial Unicode MS"/>
              </a:rPr>
              <a:t>1186/1472-6920-13-54</a:t>
            </a:r>
          </a:p>
          <a:p>
            <a:pPr marL="457200" lvl="0" indent="-457200">
              <a:lnSpc>
                <a:spcPct val="115000"/>
              </a:lnSpc>
              <a:spcBef>
                <a:spcPct val="30000"/>
              </a:spcBef>
              <a:spcAft>
                <a:spcPts val="1000"/>
              </a:spcAft>
              <a:buNone/>
            </a:pPr>
            <a:endParaRPr lang="en-AU" sz="1200" b="1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AU" sz="1600" dirty="0">
              <a:ea typeface="Calibri"/>
            </a:endParaRP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6592688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</a:rPr>
              <a:t>© </a:t>
            </a:r>
            <a:r>
              <a:rPr lang="en-AU" sz="900" dirty="0" smtClean="0">
                <a:solidFill>
                  <a:srgbClr val="000000"/>
                </a:solidFill>
              </a:rPr>
              <a:t>2014 </a:t>
            </a:r>
            <a:r>
              <a:rPr lang="en-AU" sz="900" dirty="0">
                <a:solidFill>
                  <a:srgbClr val="000000"/>
                </a:solidFill>
              </a:rPr>
              <a:t>University of Western Sydney  </a:t>
            </a:r>
          </a:p>
        </p:txBody>
      </p:sp>
    </p:spTree>
    <p:extLst>
      <p:ext uri="{BB962C8B-B14F-4D97-AF65-F5344CB8AC3E}">
        <p14:creationId xmlns:p14="http://schemas.microsoft.com/office/powerpoint/2010/main" val="193306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">
  <a:themeElements>
    <a:clrScheme name="1_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lank">
  <a:themeElements>
    <a:clrScheme name="1_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6778</TotalTime>
  <Words>498</Words>
  <Application>Microsoft Office PowerPoint</Application>
  <PresentationFormat>On-screen Show (4:3)</PresentationFormat>
  <Paragraphs>148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Arial</vt:lpstr>
      <vt:lpstr>Arial Black</vt:lpstr>
      <vt:lpstr>Calibri</vt:lpstr>
      <vt:lpstr>Times New Roman</vt:lpstr>
      <vt:lpstr>Wingdings</vt:lpstr>
      <vt:lpstr>1_blank</vt:lpstr>
      <vt:lpstr>3_blank</vt:lpstr>
      <vt:lpstr>  Translating inherent requirements  across disciplines in the  Australian Higher Education sector:  The next phase    </vt:lpstr>
      <vt:lpstr>The Higher Education landscape &amp; competing tensions </vt:lpstr>
      <vt:lpstr>A possible solution? </vt:lpstr>
      <vt:lpstr>The Inherent Requirement Strategy </vt:lpstr>
      <vt:lpstr>Framing ‘The Strategy’:</vt:lpstr>
      <vt:lpstr>Emerging Benefits</vt:lpstr>
      <vt:lpstr>Emerging Benefits</vt:lpstr>
      <vt:lpstr>Generating An Evidence Base</vt:lpstr>
      <vt:lpstr>Generating An Evidence Base</vt:lpstr>
      <vt:lpstr>Generating An Evidence Base</vt:lpstr>
      <vt:lpstr>Generating An Evidence Base</vt:lpstr>
      <vt:lpstr>Generating An Evidence Base</vt:lpstr>
      <vt:lpstr>Further Information</vt:lpstr>
      <vt:lpstr>References</vt:lpstr>
      <vt:lpstr>PowerPoint Presentation</vt:lpstr>
      <vt:lpstr>PowerPoint Presentation</vt:lpstr>
    </vt:vector>
  </TitlesOfParts>
  <Company>UWS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Gordon Grant</dc:creator>
  <cp:lastModifiedBy>Jane Hawkeswood</cp:lastModifiedBy>
  <cp:revision>636</cp:revision>
  <cp:lastPrinted>2014-11-19T23:45:26Z</cp:lastPrinted>
  <dcterms:created xsi:type="dcterms:W3CDTF">2003-08-13T00:08:31Z</dcterms:created>
  <dcterms:modified xsi:type="dcterms:W3CDTF">2015-05-15T05:20:33Z</dcterms:modified>
</cp:coreProperties>
</file>