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7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322" r:id="rId2"/>
    <p:sldId id="577" r:id="rId3"/>
    <p:sldId id="847" r:id="rId4"/>
    <p:sldId id="841" r:id="rId5"/>
    <p:sldId id="845" r:id="rId6"/>
    <p:sldId id="706" r:id="rId7"/>
    <p:sldId id="846" r:id="rId8"/>
    <p:sldId id="796" r:id="rId9"/>
    <p:sldId id="708" r:id="rId10"/>
    <p:sldId id="767" r:id="rId11"/>
    <p:sldId id="768" r:id="rId12"/>
    <p:sldId id="709" r:id="rId13"/>
    <p:sldId id="748" r:id="rId14"/>
    <p:sldId id="711" r:id="rId15"/>
    <p:sldId id="839" r:id="rId16"/>
    <p:sldId id="713" r:id="rId17"/>
    <p:sldId id="712" r:id="rId18"/>
    <p:sldId id="777" r:id="rId19"/>
    <p:sldId id="780" r:id="rId20"/>
    <p:sldId id="781" r:id="rId21"/>
    <p:sldId id="837" r:id="rId22"/>
    <p:sldId id="816" r:id="rId23"/>
    <p:sldId id="842" r:id="rId24"/>
    <p:sldId id="785" r:id="rId25"/>
    <p:sldId id="838" r:id="rId26"/>
    <p:sldId id="835" r:id="rId27"/>
    <p:sldId id="736" r:id="rId28"/>
    <p:sldId id="826" r:id="rId29"/>
    <p:sldId id="827" r:id="rId30"/>
    <p:sldId id="828" r:id="rId31"/>
    <p:sldId id="844" r:id="rId32"/>
    <p:sldId id="761" r:id="rId33"/>
    <p:sldId id="763" r:id="rId34"/>
    <p:sldId id="738" r:id="rId35"/>
    <p:sldId id="747" r:id="rId36"/>
    <p:sldId id="843" r:id="rId37"/>
    <p:sldId id="83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-IT Program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2E17FF"/>
    <a:srgbClr val="BBD9FF"/>
    <a:srgbClr val="3CAFFF"/>
    <a:srgbClr val="3EB7D2"/>
    <a:srgbClr val="FF0F1B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75" autoAdjust="0"/>
    <p:restoredTop sz="90333" autoAdjust="0"/>
  </p:normalViewPr>
  <p:slideViewPr>
    <p:cSldViewPr>
      <p:cViewPr>
        <p:scale>
          <a:sx n="100" d="100"/>
          <a:sy n="100" d="100"/>
        </p:scale>
        <p:origin x="-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8288"/>
    </p:cViewPr>
  </p:sorterViewPr>
  <p:notesViewPr>
    <p:cSldViewPr>
      <p:cViewPr varScale="1">
        <p:scale>
          <a:sx n="121" d="100"/>
          <a:sy n="121" d="100"/>
        </p:scale>
        <p:origin x="-192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5B740-92C1-FC4B-BD42-E20E8B152C3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2598-C710-0A4C-B8CD-854E6F81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D85E59D-1FBD-9843-8979-A1BDF78BDF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557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D9AF0-C2E4-334E-A5EE-DC08427E6897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8C89A-7130-144E-8DE9-B2E7A5FCFE3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FB0BB16-836C-BC45-8B8A-4FD942251DB7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07B3DA8-2C60-494E-B044-C55340C287EF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8C89A-7130-144E-8DE9-B2E7A5FCFE3F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59DE2-9DDE-1A4B-8639-54B3FAB5D6D4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547B608-53DB-4E47-B39E-E571AC98E604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BA1AC60-B6D3-6143-91C6-07849D461592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59DE2-9DDE-1A4B-8639-54B3FAB5D6D4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5E27-09BC-C645-A33A-3A6A2AC826C9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919DA74-598D-8D40-A666-3AAD6332BF61}" type="slidenum">
              <a:rPr lang="en-US" sz="1200" b="0"/>
              <a:pPr/>
              <a:t>4</a:t>
            </a:fld>
            <a:endParaRPr lang="en-US" sz="1200" b="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59DE2-9DDE-1A4B-8639-54B3FAB5D6D4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59DE2-9DDE-1A4B-8639-54B3FAB5D6D4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fld id="{7B37CEDD-B846-9E4B-BC8D-C6302FD73B20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F1230-B6A1-B444-874E-87707BF1D0EB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8C89A-7130-144E-8DE9-B2E7A5FCFE3F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80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9132-F40E-304D-975C-CDC40C531B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D6A7F-2927-B24A-A929-C5950A2F444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4E75C-E91F-4C48-89F2-0A1BB245CD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CABAA-3F71-A54D-A285-3FA421658B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EBDC-20EF-0B44-80D9-9FFC8DEFAB7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983A-390B-8E45-ADB7-47ECAA1486C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FA5B3-94D0-C34D-B86A-6C16BCB6660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93B53-0958-AB4C-A18A-7DDAD0D6F96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04A1D-B515-1F45-A47A-D49439C98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ahoma" charset="0"/>
              </a:defRPr>
            </a:lvl1pPr>
          </a:lstStyle>
          <a:p>
            <a:endParaRPr lang="en-US" altLang="ja-JP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ahoma" charset="0"/>
              </a:defRPr>
            </a:lvl1pPr>
          </a:lstStyle>
          <a:p>
            <a:endParaRPr lang="en-US" altLang="ja-JP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ahoma" charset="0"/>
              </a:defRPr>
            </a:lvl1pPr>
          </a:lstStyle>
          <a:p>
            <a:fld id="{6BFBD83E-FE86-9742-A862-2519F6403D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0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80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80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80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80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DOIT_logo_bw_transparent"/>
          <p:cNvPicPr>
            <a:picLocks noChangeAspect="1" noChangeArrowheads="1"/>
          </p:cNvPicPr>
          <p:nvPr/>
        </p:nvPicPr>
        <p:blipFill>
          <a:blip r:embed="rId3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OIT_logo_bw_transparent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7200" y="609600"/>
            <a:ext cx="8229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Universal Design—How Do Students with Learning Disabilities Benefit?</a:t>
            </a:r>
          </a:p>
          <a:p>
            <a:pPr algn="ctr"/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@ </a:t>
            </a:r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Pathways Conference</a:t>
            </a:r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, 2014 </a:t>
            </a:r>
          </a:p>
          <a:p>
            <a:pPr algn="ctr"/>
            <a:endParaRPr lang="en-US" altLang="ja-JP" sz="4000" dirty="0" smtClean="0">
              <a:solidFill>
                <a:schemeClr val="hlink"/>
              </a:solidFill>
              <a:latin typeface="Helvetica" charset="0"/>
            </a:endParaRPr>
          </a:p>
          <a:p>
            <a:pPr algn="ctr"/>
            <a:endParaRPr lang="en-US" altLang="ja-JP" sz="4000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4267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pic>
        <p:nvPicPr>
          <p:cNvPr id="13" name="Picture 3" descr="C:\Users\Dan\Pictures\Campus-Lab photos 11-10-2010\IMG_1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165231"/>
            <a:ext cx="6172200" cy="3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2743200" y="2590800"/>
            <a:ext cx="5562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20000"/>
              </a:spcBef>
              <a:buSzPct val="90000"/>
            </a:pPr>
            <a:r>
              <a:rPr lang="en-US" altLang="ja-JP" sz="3200" b="0" dirty="0" smtClean="0">
                <a:latin typeface="Helvetica" charset="0"/>
              </a:rPr>
              <a:t>Sheryl Burgstahler, Ph.D.</a:t>
            </a:r>
            <a:endParaRPr lang="en-US" altLang="ja-JP" sz="3200" b="0" dirty="0">
              <a:latin typeface="Helvetica" charset="0"/>
            </a:endParaRPr>
          </a:p>
          <a:p>
            <a:pPr algn="r" eaLnBrk="1" hangingPunct="1">
              <a:spcBef>
                <a:spcPct val="20000"/>
              </a:spcBef>
              <a:buSzPct val="90000"/>
            </a:pPr>
            <a:endParaRPr lang="en-US" altLang="ja-JP" sz="2800" b="0" dirty="0" smtClean="0">
              <a:latin typeface="Helvetica" charset="0"/>
            </a:endParaRPr>
          </a:p>
          <a:p>
            <a:pPr algn="r" eaLnBrk="1" hangingPunct="1">
              <a:spcBef>
                <a:spcPct val="20000"/>
              </a:spcBef>
              <a:buSzPct val="90000"/>
            </a:pPr>
            <a:r>
              <a:rPr lang="en-US" altLang="ja-JP" sz="2800" b="0" dirty="0" smtClean="0">
                <a:latin typeface="Helvetica" charset="0"/>
              </a:rPr>
              <a:t>University </a:t>
            </a:r>
            <a:r>
              <a:rPr lang="en-US" altLang="ja-JP" sz="2800" b="0" dirty="0" smtClean="0">
                <a:latin typeface="Helvetica" charset="0"/>
              </a:rPr>
              <a:t>of </a:t>
            </a:r>
          </a:p>
          <a:p>
            <a:pPr algn="r" eaLnBrk="1" hangingPunct="1">
              <a:spcBef>
                <a:spcPct val="20000"/>
              </a:spcBef>
              <a:buSzPct val="90000"/>
            </a:pPr>
            <a:r>
              <a:rPr lang="en-US" altLang="ja-JP" sz="2800" b="0" dirty="0" smtClean="0">
                <a:latin typeface="Helvetica" charset="0"/>
              </a:rPr>
              <a:t>Washington</a:t>
            </a:r>
          </a:p>
          <a:p>
            <a:pPr algn="r" eaLnBrk="1" hangingPunct="1">
              <a:spcBef>
                <a:spcPct val="20000"/>
              </a:spcBef>
              <a:buSzPct val="90000"/>
            </a:pPr>
            <a:r>
              <a:rPr lang="en-US" altLang="ja-JP" sz="2800" b="0" dirty="0" smtClean="0">
                <a:latin typeface="Helvetica" charset="0"/>
              </a:rPr>
              <a:t>Seattle</a:t>
            </a:r>
          </a:p>
          <a:p>
            <a:pPr algn="r" eaLnBrk="1" hangingPunct="1">
              <a:spcBef>
                <a:spcPct val="20000"/>
              </a:spcBef>
              <a:buSzPct val="90000"/>
            </a:pPr>
            <a:r>
              <a:rPr lang="en-US" altLang="ja-JP" sz="2800" b="0" dirty="0" smtClean="0">
                <a:latin typeface="Helvetica" charset="0"/>
              </a:rPr>
              <a:t>U.S.A.</a:t>
            </a:r>
            <a:br>
              <a:rPr lang="en-US" altLang="ja-JP" sz="2800" b="0" dirty="0" smtClean="0">
                <a:latin typeface="Helvetica" charset="0"/>
              </a:rPr>
            </a:br>
            <a:endParaRPr lang="en-US" altLang="ja-JP" sz="2800" b="0" dirty="0"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400" y="609600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Examples of </a:t>
            </a:r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Accommodations for Students Who </a:t>
            </a:r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Disclose </a:t>
            </a:r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LD</a:t>
            </a:r>
            <a:endParaRPr lang="en-US" altLang="ja-JP" sz="4000" b="0" dirty="0">
              <a:solidFill>
                <a:srgbClr val="000090"/>
              </a:solidFill>
              <a:latin typeface="Helvetica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295400" y="1981200"/>
            <a:ext cx="7391400" cy="498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Extra time on tests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>
                <a:latin typeface="Helvetica" charset="0"/>
              </a:rPr>
              <a:t>Proctored </a:t>
            </a:r>
            <a:r>
              <a:rPr lang="en-US" altLang="ja-JP" sz="3200" b="0" i="1" dirty="0" smtClean="0">
                <a:latin typeface="Helvetica" charset="0"/>
              </a:rPr>
              <a:t>exams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Materials </a:t>
            </a:r>
            <a:r>
              <a:rPr lang="en-US" altLang="ja-JP" sz="3200" b="0" i="1" dirty="0">
                <a:latin typeface="Helvetica" charset="0"/>
              </a:rPr>
              <a:t>in alternative </a:t>
            </a:r>
            <a:r>
              <a:rPr lang="en-US" altLang="ja-JP" sz="3200" b="0" i="1" dirty="0" smtClean="0">
                <a:latin typeface="Helvetica" charset="0"/>
              </a:rPr>
              <a:t>format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Alternative assignments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Note taker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90000"/>
            </a:pPr>
            <a:r>
              <a:rPr lang="en-US" altLang="ja-JP" sz="3200" b="0" i="1" dirty="0" smtClean="0">
                <a:latin typeface="Helvetica" charset="0"/>
              </a:rPr>
              <a:t>However, often students with disabilities do not disclose.</a:t>
            </a:r>
            <a:endParaRPr lang="en-US" altLang="ja-JP" sz="3200" b="0" i="1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90000"/>
            </a:pPr>
            <a:endParaRPr lang="en-US" altLang="ja-JP" sz="4400" dirty="0" smtClean="0">
              <a:solidFill>
                <a:srgbClr val="FF0000"/>
              </a:solidFill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200" b="0" dirty="0" smtClean="0"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400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315200" cy="254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400" b="0" i="1" dirty="0">
                <a:latin typeface="Helvetica" charset="0"/>
              </a:rPr>
              <a:t>But sometimes it is the </a:t>
            </a:r>
            <a:r>
              <a:rPr lang="en-US" sz="4400" b="0" i="1" u="sng" dirty="0">
                <a:latin typeface="Helvetica" charset="0"/>
              </a:rPr>
              <a:t>design of the product</a:t>
            </a:r>
            <a:r>
              <a:rPr lang="en-US" sz="4400" b="0" i="1" dirty="0">
                <a:latin typeface="Helvetica" charset="0"/>
              </a:rPr>
              <a:t> </a:t>
            </a:r>
            <a:r>
              <a:rPr lang="en-US" sz="4400" b="0" i="1" dirty="0" smtClean="0">
                <a:latin typeface="Helvetica" charset="0"/>
              </a:rPr>
              <a:t>or environment that </a:t>
            </a:r>
            <a:r>
              <a:rPr lang="en-US" sz="4400" b="0" i="1" dirty="0">
                <a:latin typeface="Helvetica" charset="0"/>
              </a:rPr>
              <a:t>should be reconsidered…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-533400" y="2057400"/>
            <a:ext cx="8153400" cy="9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SzPct val="90000"/>
            </a:pPr>
            <a:endParaRPr lang="en-US" altLang="ja-JP" sz="4400" dirty="0" smtClean="0">
              <a:solidFill>
                <a:srgbClr val="FF0000"/>
              </a:solidFill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200" b="0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3804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81000" y="5943599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2000" b="0" dirty="0">
                <a:latin typeface="Helvetica" charset="0"/>
              </a:rPr>
              <a:t>“</a:t>
            </a:r>
            <a:r>
              <a:rPr lang="en-US" altLang="ja-JP" sz="2000" b="0" dirty="0">
                <a:latin typeface="Helvetica" charset="0"/>
              </a:rPr>
              <a:t>Coffeepot for Masochists</a:t>
            </a:r>
            <a:r>
              <a:rPr lang="ja-JP" altLang="en-US" sz="2000" b="0" dirty="0">
                <a:latin typeface="Helvetica" charset="0"/>
              </a:rPr>
              <a:t>”</a:t>
            </a:r>
            <a:r>
              <a:rPr lang="en-US" altLang="ja-JP" sz="2000" b="0" dirty="0">
                <a:latin typeface="Helvetica" charset="0"/>
              </a:rPr>
              <a:t>, Catalog of </a:t>
            </a:r>
            <a:r>
              <a:rPr lang="en-US" altLang="ja-JP" sz="2000" b="0" dirty="0" err="1">
                <a:latin typeface="Helvetica" charset="0"/>
              </a:rPr>
              <a:t>Unfindable</a:t>
            </a:r>
            <a:r>
              <a:rPr lang="en-US" altLang="ja-JP" sz="2000" b="0" dirty="0">
                <a:latin typeface="Helvetica" charset="0"/>
              </a:rPr>
              <a:t> Objects by Jacques </a:t>
            </a:r>
            <a:r>
              <a:rPr lang="en-US" altLang="ja-JP" sz="2000" b="0" dirty="0" err="1">
                <a:latin typeface="Helvetica" charset="0"/>
              </a:rPr>
              <a:t>Carelman</a:t>
            </a:r>
            <a:r>
              <a:rPr lang="en-US" altLang="ja-JP" sz="2000" b="0" dirty="0">
                <a:latin typeface="Helvetica" charset="0"/>
              </a:rPr>
              <a:t>; in Donald Norman</a:t>
            </a:r>
            <a:r>
              <a:rPr lang="ja-JP" altLang="en-US" sz="2000" b="0" dirty="0">
                <a:latin typeface="Helvetica" charset="0"/>
              </a:rPr>
              <a:t>’</a:t>
            </a:r>
            <a:r>
              <a:rPr lang="en-US" altLang="ja-JP" sz="2000" b="0" dirty="0">
                <a:latin typeface="Helvetica" charset="0"/>
              </a:rPr>
              <a:t>s </a:t>
            </a:r>
            <a:r>
              <a:rPr lang="en-US" altLang="ja-JP" sz="2000" b="0" i="1" dirty="0">
                <a:latin typeface="Helvetica" charset="0"/>
              </a:rPr>
              <a:t>The Psychology of Everyday Things</a:t>
            </a:r>
            <a:r>
              <a:rPr lang="en-US" altLang="ja-JP" sz="2000" b="0" dirty="0">
                <a:latin typeface="Helvetica" charset="0"/>
              </a:rPr>
              <a:t>, 1988</a:t>
            </a:r>
            <a:endParaRPr lang="en-US" sz="2000" b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04800" y="1981200"/>
            <a:ext cx="83058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lvl="4" algn="ctr" eaLnBrk="1" hangingPunct="1">
              <a:spcBef>
                <a:spcPct val="20000"/>
              </a:spcBef>
              <a:buSzPct val="90000"/>
            </a:pPr>
            <a:r>
              <a:rPr lang="ja-JP" altLang="en-US" sz="3600" b="0" i="1" dirty="0">
                <a:latin typeface="Helvetica" charset="0"/>
                <a:ea typeface="ヒラギノ角ゴ Pro W3" charset="0"/>
                <a:cs typeface="Helvetica" charset="0"/>
              </a:rPr>
              <a:t>“</a:t>
            </a:r>
            <a:r>
              <a:rPr lang="en-US" altLang="ja-JP" sz="3600" b="0" i="1" dirty="0">
                <a:latin typeface="Helvetica" charset="0"/>
                <a:ea typeface="ヒラギノ角ゴ Pro W3" charset="0"/>
                <a:cs typeface="Helvetica" charset="0"/>
              </a:rPr>
              <a:t>the design of products &amp; environments to be usable by all people, to the greatest extent possible, without the need for adaptation or specialized design.</a:t>
            </a:r>
            <a:r>
              <a:rPr lang="ja-JP" altLang="en-US" sz="3600" b="0" i="1" dirty="0">
                <a:latin typeface="Helvetica" charset="0"/>
                <a:ea typeface="ヒラギノ角ゴ Pro W3" charset="0"/>
                <a:cs typeface="Helvetica" charset="0"/>
              </a:rPr>
              <a:t>”</a:t>
            </a:r>
            <a:r>
              <a:rPr lang="en-US" altLang="ja-JP" sz="3600" b="0" i="1" dirty="0">
                <a:latin typeface="Helvetica" charset="0"/>
                <a:ea typeface="ヒラギノ角ゴ Pro W3" charset="0"/>
                <a:cs typeface="Helvetica" charset="0"/>
              </a:rPr>
              <a:t/>
            </a:r>
            <a:br>
              <a:rPr lang="en-US" altLang="ja-JP" sz="3600" b="0" i="1" dirty="0">
                <a:latin typeface="Helvetica" charset="0"/>
                <a:ea typeface="ヒラギノ角ゴ Pro W3" charset="0"/>
                <a:cs typeface="Helvetica" charset="0"/>
              </a:rPr>
            </a:br>
            <a:r>
              <a:rPr lang="en-US" altLang="ja-JP" sz="3600" b="0" i="1" dirty="0">
                <a:latin typeface="Helvetica" charset="0"/>
                <a:ea typeface="ヒラギノ角ゴ Pro W3" charset="0"/>
                <a:cs typeface="Helvetica" charset="0"/>
              </a:rPr>
              <a:t/>
            </a:r>
            <a:br>
              <a:rPr lang="en-US" altLang="ja-JP" sz="3600" b="0" i="1" dirty="0">
                <a:latin typeface="Helvetica" charset="0"/>
                <a:ea typeface="ヒラギノ角ゴ Pro W3" charset="0"/>
                <a:cs typeface="Helvetica" charset="0"/>
              </a:rPr>
            </a:br>
            <a:r>
              <a:rPr lang="en-US" altLang="ja-JP" b="0" dirty="0" smtClean="0">
                <a:latin typeface="Helvetica" charset="0"/>
                <a:ea typeface="ヒラギノ角ゴ Pro W3" charset="0"/>
                <a:cs typeface="Helvetica" charset="0"/>
              </a:rPr>
              <a:t>The Center for Universal Design</a:t>
            </a:r>
          </a:p>
          <a:p>
            <a:pPr marL="454025" lvl="4" algn="ctr" eaLnBrk="1" hangingPunct="1">
              <a:spcBef>
                <a:spcPct val="20000"/>
              </a:spcBef>
              <a:buSzPct val="90000"/>
            </a:pPr>
            <a:r>
              <a:rPr lang="en-US" altLang="ja-JP" b="0" dirty="0" err="1" smtClean="0">
                <a:latin typeface="Helvetica" charset="0"/>
                <a:ea typeface="ヒラギノ角ゴ Pro W3" charset="0"/>
                <a:cs typeface="Helvetica" charset="0"/>
              </a:rPr>
              <a:t>www.design.ncsu.edu</a:t>
            </a:r>
            <a:r>
              <a:rPr lang="en-US" altLang="ja-JP" b="0" dirty="0" smtClean="0">
                <a:latin typeface="Helvetica" charset="0"/>
                <a:ea typeface="ヒラギノ角ゴ Pro W3" charset="0"/>
                <a:cs typeface="Helvetica" charset="0"/>
              </a:rPr>
              <a:t>/cut</a:t>
            </a:r>
            <a:r>
              <a:rPr lang="en-US" altLang="ja-JP" b="0" dirty="0">
                <a:ea typeface="ヒラギノ角ゴ Pro W3" charset="0"/>
                <a:cs typeface="ヒラギノ角ゴ Pro W3" charset="0"/>
              </a:rPr>
              <a:t/>
            </a:r>
            <a:br>
              <a:rPr lang="en-US" altLang="ja-JP" b="0" dirty="0">
                <a:ea typeface="ヒラギノ角ゴ Pro W3" charset="0"/>
                <a:cs typeface="ヒラギノ角ゴ Pro W3" charset="0"/>
              </a:rPr>
            </a:br>
            <a:endParaRPr lang="en-US" altLang="ja-JP" b="0" dirty="0" smtClean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066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Universal Design =</a:t>
            </a:r>
          </a:p>
        </p:txBody>
      </p:sp>
    </p:spTree>
    <p:extLst>
      <p:ext uri="{BB962C8B-B14F-4D97-AF65-F5344CB8AC3E}">
        <p14:creationId xmlns:p14="http://schemas.microsoft.com/office/powerpoint/2010/main" val="35638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667000" y="1676400"/>
            <a:ext cx="3581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92100" lvl="4" indent="-2921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3200" b="0" i="1" dirty="0">
                <a:latin typeface="+mn-lt"/>
                <a:ea typeface="ヒラギノ角ゴ Pro W3" charset="0"/>
                <a:cs typeface="Helvetica" charset="0"/>
              </a:rPr>
              <a:t>i</a:t>
            </a:r>
            <a:r>
              <a:rPr lang="en-US" sz="3200" b="0" i="1" dirty="0" smtClean="0">
                <a:latin typeface="+mn-lt"/>
                <a:ea typeface="ヒラギノ角ゴ Pro W3" charset="0"/>
                <a:cs typeface="Helvetica" charset="0"/>
              </a:rPr>
              <a:t>nstruction</a:t>
            </a:r>
          </a:p>
          <a:p>
            <a:pPr marL="292100" lvl="4" indent="-2921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3200" b="0" i="1" dirty="0">
                <a:latin typeface="+mn-lt"/>
                <a:ea typeface="ヒラギノ角ゴ Pro W3" charset="0"/>
                <a:cs typeface="Helvetica" charset="0"/>
              </a:rPr>
              <a:t>s</a:t>
            </a:r>
            <a:r>
              <a:rPr lang="en-US" sz="3200" b="0" i="1" dirty="0" smtClean="0">
                <a:latin typeface="+mn-lt"/>
                <a:ea typeface="ヒラギノ角ゴ Pro W3" charset="0"/>
                <a:cs typeface="Helvetica" charset="0"/>
              </a:rPr>
              <a:t>tudent services</a:t>
            </a:r>
          </a:p>
          <a:p>
            <a:pPr marL="292100" lvl="4" indent="-2921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3200" b="0" i="1" dirty="0">
                <a:latin typeface="+mn-lt"/>
                <a:ea typeface="ヒラギノ角ゴ Pro W3" charset="0"/>
                <a:cs typeface="Helvetica" charset="0"/>
              </a:rPr>
              <a:t>t</a:t>
            </a:r>
            <a:r>
              <a:rPr lang="en-US" sz="3200" b="0" i="1" dirty="0" smtClean="0">
                <a:latin typeface="+mn-lt"/>
                <a:ea typeface="ヒラギノ角ゴ Pro W3" charset="0"/>
                <a:cs typeface="Helvetica" charset="0"/>
              </a:rPr>
              <a:t>echnology</a:t>
            </a:r>
          </a:p>
          <a:p>
            <a:pPr marL="292100" lvl="4" indent="-2921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3200" b="0" i="1" dirty="0">
                <a:latin typeface="+mn-lt"/>
                <a:ea typeface="ヒラギノ角ゴ Pro W3" charset="0"/>
                <a:cs typeface="Helvetica" charset="0"/>
              </a:rPr>
              <a:t>physical spaces</a:t>
            </a:r>
          </a:p>
          <a:p>
            <a:pPr marL="0" lvl="4" defTabSz="2743200" eaLnBrk="1" hangingPunct="1">
              <a:spcBef>
                <a:spcPts val="0"/>
              </a:spcBef>
              <a:spcAft>
                <a:spcPts val="1200"/>
              </a:spcAft>
              <a:buSzPct val="90000"/>
            </a:pPr>
            <a:endParaRPr lang="en-US" sz="3200" b="0" i="1" dirty="0" smtClean="0">
              <a:latin typeface="Helvetica" charset="0"/>
              <a:ea typeface="ヒラギノ角ゴ Pro W3" charset="0"/>
              <a:cs typeface="Helvetica" charset="0"/>
            </a:endParaRPr>
          </a:p>
          <a:p>
            <a:pPr marL="0" lvl="4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endParaRPr lang="en-US" sz="3200" b="0" i="1" dirty="0">
              <a:latin typeface="Helvetica" charset="0"/>
              <a:ea typeface="ヒラギノ角ゴ Pro W3" charset="0"/>
              <a:cs typeface="Helvetica" charset="0"/>
            </a:endParaRPr>
          </a:p>
          <a:p>
            <a:pPr marL="0" lvl="4" eaLnBrk="1" hangingPunct="1">
              <a:spcBef>
                <a:spcPts val="0"/>
              </a:spcBef>
              <a:spcAft>
                <a:spcPts val="1200"/>
              </a:spcAft>
              <a:buSzPct val="90000"/>
            </a:pPr>
            <a:r>
              <a:rPr lang="en-US" b="0" dirty="0" smtClean="0">
                <a:latin typeface="Helvetica" charset="0"/>
                <a:ea typeface="ヒラギノ角ゴ Pro W3" charset="0"/>
                <a:cs typeface="Helvetica" charset="0"/>
              </a:rPr>
              <a:t>   </a:t>
            </a:r>
            <a:endParaRPr lang="en-US" b="0" i="1" dirty="0" smtClean="0">
              <a:latin typeface="Helvetica" charset="0"/>
              <a:ea typeface="ヒラギノ角ゴ Pro W3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914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Apply UD to: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24375"/>
            <a:ext cx="670581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4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4114800" cy="2133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The Daily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University of Washington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1970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Picture 3" descr="image1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76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4000" dirty="0" smtClean="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buFontTx/>
              <a:buNone/>
              <a:defRPr/>
            </a:pPr>
            <a:endParaRPr lang="en-US" sz="4000" dirty="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909638">
              <a:buFontTx/>
              <a:buNone/>
              <a:defRPr/>
            </a:pP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257800"/>
            <a:ext cx="2087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Uncaptioned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257800"/>
            <a:ext cx="182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Captioned video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410200"/>
            <a:ext cx="190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Interpreter for student who is deaf</a:t>
            </a:r>
            <a:endParaRPr lang="en-US" dirty="0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715000" y="5562600"/>
            <a:ext cx="1236662" cy="7620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362200" y="5638800"/>
            <a:ext cx="1160462" cy="6858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24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Inaccessible</a:t>
            </a:r>
            <a:r>
              <a:rPr lang="en-US" sz="3200" dirty="0" smtClean="0">
                <a:solidFill>
                  <a:schemeClr val="accent2"/>
                </a:solidFill>
              </a:rPr>
              <a:t>          </a:t>
            </a:r>
            <a:r>
              <a:rPr lang="en-US" sz="3200" dirty="0" smtClean="0"/>
              <a:t>Accommodation</a:t>
            </a:r>
            <a:r>
              <a:rPr lang="en-US" sz="3200" dirty="0" smtClean="0">
                <a:solidFill>
                  <a:schemeClr val="accent2"/>
                </a:solidFill>
              </a:rPr>
              <a:t>          </a:t>
            </a:r>
            <a:r>
              <a:rPr lang="en-US" sz="3200" dirty="0" smtClean="0">
                <a:solidFill>
                  <a:schemeClr val="tx2"/>
                </a:solidFill>
              </a:rPr>
              <a:t>UD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200" y="0"/>
            <a:ext cx="3954016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304800"/>
            <a:ext cx="3135048" cy="3733800"/>
          </a:xfrm>
          <a:prstGeom prst="rect">
            <a:avLst/>
          </a:prstGeom>
        </p:spPr>
      </p:pic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2819400" y="4114800"/>
            <a:ext cx="627062" cy="6096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7086600" y="4114800"/>
            <a:ext cx="627062" cy="6096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477000" y="1143000"/>
            <a:ext cx="609600" cy="6858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images-2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3276600" cy="3429000"/>
          </a:xfrm>
          <a:prstGeom prst="rect">
            <a:avLst/>
          </a:prstGeom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048000" y="1219200"/>
            <a:ext cx="533400" cy="609600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33400" y="1524000"/>
            <a:ext cx="7924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 smtClean="0">
                <a:latin typeface="+mn-lt"/>
              </a:rPr>
              <a:t>Address multiple </a:t>
            </a:r>
            <a:r>
              <a:rPr lang="en-US" sz="3200" b="0" i="1" dirty="0">
                <a:latin typeface="+mn-lt"/>
              </a:rPr>
              <a:t>audiences </a:t>
            </a:r>
            <a:r>
              <a:rPr lang="en-US" sz="3200" b="0" i="1" dirty="0" smtClean="0">
                <a:latin typeface="+mn-lt"/>
              </a:rPr>
              <a:t>in </a:t>
            </a:r>
            <a:r>
              <a:rPr lang="en-US" sz="3200" b="0" i="1" dirty="0">
                <a:latin typeface="+mn-lt"/>
              </a:rPr>
              <a:t>design</a:t>
            </a:r>
          </a:p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 smtClean="0">
                <a:latin typeface="+mn-lt"/>
              </a:rPr>
              <a:t>Film </a:t>
            </a:r>
            <a:r>
              <a:rPr lang="en-US" sz="3200" b="0" i="1" dirty="0">
                <a:latin typeface="+mn-lt"/>
              </a:rPr>
              <a:t>with captions in mind</a:t>
            </a:r>
          </a:p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>
                <a:latin typeface="+mn-lt"/>
              </a:rPr>
              <a:t>Large, clear captions</a:t>
            </a:r>
          </a:p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>
                <a:latin typeface="+mn-lt"/>
              </a:rPr>
              <a:t>Searchable captions</a:t>
            </a:r>
          </a:p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 smtClean="0">
                <a:latin typeface="+mn-lt"/>
              </a:rPr>
              <a:t>Design </a:t>
            </a:r>
            <a:r>
              <a:rPr lang="en-US" sz="3200" b="0" i="1" dirty="0">
                <a:latin typeface="+mn-lt"/>
              </a:rPr>
              <a:t>so that key </a:t>
            </a:r>
            <a:r>
              <a:rPr lang="en-US" sz="3200" b="0" i="1" dirty="0" smtClean="0">
                <a:latin typeface="+mn-lt"/>
              </a:rPr>
              <a:t/>
            </a:r>
            <a:br>
              <a:rPr lang="en-US" sz="3200" b="0" i="1" dirty="0" smtClean="0">
                <a:latin typeface="+mn-lt"/>
              </a:rPr>
            </a:br>
            <a:r>
              <a:rPr lang="en-US" sz="3200" b="0" i="1" dirty="0" smtClean="0">
                <a:latin typeface="+mn-lt"/>
              </a:rPr>
              <a:t>content is </a:t>
            </a:r>
            <a:r>
              <a:rPr lang="en-US" sz="3200" b="0" i="1" dirty="0">
                <a:latin typeface="+mn-lt"/>
              </a:rPr>
              <a:t>spoken </a:t>
            </a:r>
            <a:r>
              <a:rPr lang="en-US" sz="3200" b="0" i="1" dirty="0" smtClean="0">
                <a:latin typeface="+mn-lt"/>
              </a:rPr>
              <a:t/>
            </a:r>
            <a:br>
              <a:rPr lang="en-US" sz="3200" b="0" i="1" dirty="0" smtClean="0">
                <a:latin typeface="+mn-lt"/>
              </a:rPr>
            </a:br>
            <a:r>
              <a:rPr lang="en-US" sz="3200" b="0" i="1" dirty="0" smtClean="0">
                <a:latin typeface="+mn-lt"/>
              </a:rPr>
              <a:t>&amp; visually </a:t>
            </a:r>
            <a:r>
              <a:rPr lang="en-US" sz="3200" b="0" i="1" dirty="0">
                <a:latin typeface="+mn-lt"/>
              </a:rPr>
              <a:t>presented</a:t>
            </a:r>
          </a:p>
          <a:p>
            <a:pPr marL="228600" indent="-228600">
              <a:spcBef>
                <a:spcPts val="1200"/>
              </a:spcBef>
              <a:buFont typeface="Wingdings" charset="2"/>
              <a:buChar char="§"/>
            </a:pPr>
            <a:r>
              <a:rPr lang="en-US" sz="3200" b="0" i="1" dirty="0">
                <a:latin typeface="+mn-lt"/>
              </a:rPr>
              <a:t>Audio-described version available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Universally-designed Video</a:t>
            </a:r>
          </a:p>
        </p:txBody>
      </p:sp>
      <p:pic>
        <p:nvPicPr>
          <p:cNvPr id="3" name="Picture 2" descr="colle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2447166" cy="1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38200" y="8382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Approaches to the Provision of Assistive IT Features</a:t>
            </a:r>
            <a:endParaRPr lang="en-US" altLang="ja-JP" sz="4000" b="0" dirty="0">
              <a:solidFill>
                <a:srgbClr val="000090"/>
              </a:solidFill>
              <a:latin typeface="Helvetica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" y="2209800"/>
            <a:ext cx="4495800" cy="50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As an </a:t>
            </a:r>
            <a:r>
              <a:rPr lang="en-US" altLang="ja-JP" sz="3200" b="0" i="1" u="sng" dirty="0" smtClean="0">
                <a:latin typeface="Helvetica" charset="0"/>
              </a:rPr>
              <a:t>accommodation</a:t>
            </a:r>
            <a:r>
              <a:rPr lang="en-US" altLang="ja-JP" sz="3200" b="0" i="1" dirty="0" smtClean="0">
                <a:latin typeface="Helvetica" charset="0"/>
              </a:rPr>
              <a:t> for students with disabilities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</a:rPr>
              <a:t>As a </a:t>
            </a:r>
            <a:r>
              <a:rPr lang="en-US" altLang="ja-JP" sz="3200" b="0" i="1" u="sng" dirty="0" smtClean="0">
                <a:latin typeface="Helvetica" charset="0"/>
              </a:rPr>
              <a:t>universal design</a:t>
            </a:r>
            <a:r>
              <a:rPr lang="en-US" altLang="ja-JP" sz="3200" b="0" i="1" dirty="0" smtClean="0">
                <a:latin typeface="Helvetica" charset="0"/>
              </a:rPr>
              <a:t> feature for the purpose of ensuring access to everyone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90000"/>
            </a:pPr>
            <a:endParaRPr lang="en-US" altLang="ja-JP" sz="4400" dirty="0" smtClean="0">
              <a:solidFill>
                <a:srgbClr val="FF0000"/>
              </a:solidFill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200" b="0" dirty="0" smtClean="0"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400" b="0" dirty="0">
              <a:latin typeface="Tahoma" charset="0"/>
            </a:endParaRPr>
          </a:p>
        </p:txBody>
      </p:sp>
      <p:pic>
        <p:nvPicPr>
          <p:cNvPr id="12" name="Picture 11" descr="iph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2351530" cy="41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reading</a:t>
            </a:r>
            <a: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  <a:t>, writing, math development 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scanning/OCR, text-to-speech</a:t>
            </a:r>
            <a:r>
              <a:rPr lang="en-US" altLang="ja-JP" sz="3200" b="0" i="1" smtClean="0">
                <a:latin typeface="Helvetica" charset="0"/>
                <a:ea typeface="ＭＳ 明朝" charset="-128"/>
                <a:cs typeface="ＭＳ 明朝" charset="-128"/>
              </a:rPr>
              <a:t>, reading </a:t>
            </a: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systems, e-books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large print, highlighting, color options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  <a:t>w</a:t>
            </a: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ord prediction, </a:t>
            </a:r>
            <a:b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</a:b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abbreviation expansion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  <a:t>s</a:t>
            </a: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peech input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spell</a:t>
            </a:r>
            <a: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  <a:t>/grammar </a:t>
            </a: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checkers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idea organizers</a:t>
            </a:r>
          </a:p>
          <a:p>
            <a:pPr marL="571500" lvl="4" indent="-342900" eaLnBrk="1" hangingPunct="1">
              <a:spcBef>
                <a:spcPts val="0"/>
              </a:spcBef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other writing/math tools</a:t>
            </a:r>
          </a:p>
          <a:p>
            <a:pPr marL="457200" lvl="4" indent="-228600" eaLnBrk="1" hangingPunct="1">
              <a:spcBef>
                <a:spcPts val="0"/>
              </a:spcBef>
              <a:buSzPct val="90000"/>
              <a:buFont typeface="Arial"/>
              <a:buChar char="•"/>
            </a:pPr>
            <a:endParaRPr lang="en-US" altLang="ja-JP" sz="3600" b="0" i="1" dirty="0" smtClean="0">
              <a:latin typeface="Helvetica" charset="0"/>
              <a:ea typeface="ＭＳ 明朝" charset="-128"/>
              <a:cs typeface="ＭＳ 明朝" charset="-128"/>
            </a:endParaRPr>
          </a:p>
          <a:p>
            <a:pPr marL="457200" lvl="4" indent="-228600" eaLnBrk="1" hangingPunct="1">
              <a:spcBef>
                <a:spcPts val="0"/>
              </a:spcBef>
              <a:buSzPct val="90000"/>
              <a:buFont typeface="Arial"/>
              <a:buChar char="•"/>
            </a:pPr>
            <a:endParaRPr lang="en-US" altLang="ja-JP" sz="3600" b="0" i="1" dirty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85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IT That Benefits Students with LDs</a:t>
            </a:r>
          </a:p>
        </p:txBody>
      </p:sp>
      <p:pic>
        <p:nvPicPr>
          <p:cNvPr id="16" name="Picture 15" descr="iPadOverview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38" y="3962400"/>
            <a:ext cx="375441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tmp\k_研究資料\DO-IT\DO-IT Japanプログラム\a_平成19年度\l_ロゴ・看板\DO-IT Japanロゴ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2800" y="5105400"/>
            <a:ext cx="1447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DOIT_logo_bw_transparent"/>
          <p:cNvPicPr>
            <a:picLocks noChangeAspect="1" noChangeArrowheads="1"/>
          </p:cNvPicPr>
          <p:nvPr/>
        </p:nvPicPr>
        <p:blipFill>
          <a:blip r:embed="rId4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OIT_logo_bw_transparent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505200" y="220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92100" lvl="4" indent="0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r>
              <a:rPr lang="en-US" altLang="ja-JP" sz="3200" b="0" i="1" dirty="0">
                <a:solidFill>
                  <a:srgbClr val="000090"/>
                </a:solidFill>
              </a:rPr>
              <a:t>Access Technology Center (ATC</a:t>
            </a:r>
            <a:r>
              <a:rPr lang="en-US" altLang="ja-JP" sz="3200" b="0" i="1" dirty="0" smtClean="0">
                <a:solidFill>
                  <a:srgbClr val="000090"/>
                </a:solidFill>
              </a:rPr>
              <a:t>) </a:t>
            </a:r>
            <a:endParaRPr lang="en-US" altLang="ja-JP" sz="3200" b="0" i="1" dirty="0">
              <a:solidFill>
                <a:srgbClr val="000090"/>
              </a:solidFill>
            </a:endParaRPr>
          </a:p>
          <a:p>
            <a:pPr marL="5207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1984-</a:t>
            </a:r>
          </a:p>
          <a:p>
            <a:pPr marL="5207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Funded by UW</a:t>
            </a:r>
            <a:br>
              <a:rPr lang="en-US" altLang="ja-JP" sz="3000" b="0" i="1" dirty="0">
                <a:solidFill>
                  <a:srgbClr val="000000"/>
                </a:solidFill>
                <a:cs typeface="Arial"/>
              </a:rPr>
            </a:br>
            <a:endParaRPr lang="en-US" altLang="ja-JP" sz="1400" b="0" i="1" dirty="0">
              <a:solidFill>
                <a:srgbClr val="000000"/>
              </a:solidFill>
              <a:cs typeface="Arial"/>
            </a:endParaRPr>
          </a:p>
          <a:p>
            <a:pPr marL="292100" lvl="5" indent="0">
              <a:spcBef>
                <a:spcPts val="0"/>
              </a:spcBef>
              <a:buSzPct val="90000"/>
              <a:buNone/>
            </a:pPr>
            <a:r>
              <a:rPr lang="en-US" altLang="ja-JP" sz="3200" b="0" i="1" dirty="0">
                <a:solidFill>
                  <a:srgbClr val="000090"/>
                </a:solidFill>
                <a:cs typeface="Arial"/>
              </a:rPr>
              <a:t>DO-IT Center</a:t>
            </a:r>
          </a:p>
          <a:p>
            <a:pPr marL="5207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1992-</a:t>
            </a:r>
          </a:p>
          <a:p>
            <a:pPr marL="5207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Supported with federal (e.g., NSF AccessSTEM, AccessComputing), </a:t>
            </a:r>
            <a:r>
              <a:rPr lang="en-US" altLang="ja-JP" sz="3000" b="0" i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ja-JP" sz="3000" b="0" i="1" dirty="0" smtClean="0">
                <a:solidFill>
                  <a:srgbClr val="000000"/>
                </a:solidFill>
                <a:cs typeface="Arial"/>
              </a:rPr>
            </a:br>
            <a:r>
              <a:rPr lang="en-US" altLang="ja-JP" sz="3000" b="0" i="1" dirty="0" smtClean="0">
                <a:solidFill>
                  <a:srgbClr val="000000"/>
                </a:solidFill>
                <a:cs typeface="Arial"/>
              </a:rPr>
              <a:t>state</a:t>
            </a: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altLang="ja-JP" sz="3000" b="0" i="1" dirty="0" smtClean="0">
                <a:solidFill>
                  <a:srgbClr val="000000"/>
                </a:solidFill>
                <a:cs typeface="Arial"/>
              </a:rPr>
              <a:t>corporate</a:t>
            </a: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, private funds</a:t>
            </a:r>
          </a:p>
          <a:p>
            <a:pPr marL="5207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b="0" i="1" dirty="0">
                <a:solidFill>
                  <a:srgbClr val="000000"/>
                </a:solidFill>
                <a:cs typeface="Arial"/>
              </a:rPr>
              <a:t>Expanded to DO-IT Japan, 2007</a:t>
            </a:r>
            <a:endParaRPr lang="en-US" altLang="ja-JP" sz="3000" b="0" i="1" dirty="0">
              <a:cs typeface="Arial"/>
            </a:endParaRP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241300" y="685800"/>
            <a:ext cx="852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000" b="0" dirty="0">
                <a:solidFill>
                  <a:srgbClr val="000090"/>
                </a:solidFill>
              </a:rPr>
              <a:t>Two UW Centers</a:t>
            </a:r>
            <a:endParaRPr lang="en-US" sz="4000" b="0" dirty="0">
              <a:solidFill>
                <a:srgbClr val="000090"/>
              </a:solidFill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505200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8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152400" y="1748909"/>
            <a:ext cx="8458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lvl="4" eaLnBrk="1" hangingPunct="1">
              <a:spcBef>
                <a:spcPts val="0"/>
              </a:spcBef>
              <a:spcAft>
                <a:spcPts val="1200"/>
              </a:spcAft>
              <a:buSzPct val="90000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/>
            </a:r>
            <a:b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</a:b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Toolbar with collection of literacy support tools for reading, writing, </a:t>
            </a:r>
            <a:b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</a:b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studying, research</a:t>
            </a:r>
          </a:p>
          <a:p>
            <a:pPr marL="520700" lvl="4" indent="-2921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OCR, scanning, speech </a:t>
            </a:r>
            <a: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  <a:t/>
            </a:r>
            <a:br>
              <a:rPr lang="en-US" altLang="ja-JP" sz="3200" b="0" i="1" dirty="0">
                <a:latin typeface="Helvetica" charset="0"/>
                <a:ea typeface="ＭＳ 明朝" charset="-128"/>
                <a:cs typeface="ＭＳ 明朝" charset="-128"/>
              </a:rPr>
            </a:b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output, voice recognition</a:t>
            </a:r>
          </a:p>
          <a:p>
            <a:pPr marL="520700" lvl="4" indent="-2921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Use with Word &amp; other </a:t>
            </a:r>
            <a:b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</a:br>
            <a:r>
              <a:rPr lang="en-US" altLang="ja-JP" sz="3200" b="0" i="1" dirty="0" smtClean="0">
                <a:latin typeface="Helvetica" charset="0"/>
                <a:ea typeface="ＭＳ 明朝" charset="-128"/>
                <a:cs typeface="ＭＳ 明朝" charset="-128"/>
              </a:rPr>
              <a:t>software</a:t>
            </a:r>
            <a:endParaRPr lang="en-US" altLang="ja-JP" sz="3200" b="0" i="1" dirty="0">
              <a:latin typeface="Helvetica" charset="0"/>
              <a:ea typeface="ＭＳ 明朝" charset="-128"/>
              <a:cs typeface="ＭＳ 明朝" charset="-128"/>
            </a:endParaRPr>
          </a:p>
          <a:p>
            <a:pPr marL="457200" lvl="4" indent="-228600" eaLnBrk="1" hangingPunct="1">
              <a:spcBef>
                <a:spcPts val="0"/>
              </a:spcBef>
              <a:buSzPct val="90000"/>
              <a:buFont typeface="Arial"/>
              <a:buChar char="•"/>
            </a:pPr>
            <a:endParaRPr lang="en-US" altLang="ja-JP" sz="3600" b="0" i="1" dirty="0" smtClean="0">
              <a:latin typeface="Helvetica" charset="0"/>
              <a:ea typeface="ＭＳ 明朝" charset="-128"/>
              <a:cs typeface="ＭＳ 明朝" charset="-128"/>
            </a:endParaRPr>
          </a:p>
          <a:p>
            <a:pPr marL="457200" lvl="4" indent="-228600" eaLnBrk="1" hangingPunct="1">
              <a:spcBef>
                <a:spcPts val="0"/>
              </a:spcBef>
              <a:buSzPct val="90000"/>
              <a:buFont typeface="Arial"/>
              <a:buChar char="•"/>
            </a:pPr>
            <a:endParaRPr lang="en-US" altLang="ja-JP" sz="3600" b="0" i="1" dirty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838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Flexible, Multi-feature Software Example: Read &amp; Write GOLD</a:t>
            </a:r>
          </a:p>
        </p:txBody>
      </p:sp>
      <p:pic>
        <p:nvPicPr>
          <p:cNvPr id="15" name="Picture 14" descr="047_RDE_Collab_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79253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3F539-C24C-B94E-B22E-E32594E1F8A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533400"/>
            <a:ext cx="441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Jessie</a:t>
            </a:r>
          </a:p>
          <a:p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BA, Informatics</a:t>
            </a:r>
          </a:p>
          <a:p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Business Analyst </a:t>
            </a:r>
            <a:r>
              <a:rPr lang="en-US" altLang="ja-JP" sz="3600" b="0" dirty="0" err="1">
                <a:solidFill>
                  <a:schemeClr val="accent2">
                    <a:lumMod val="25000"/>
                  </a:schemeClr>
                </a:solidFill>
                <a:latin typeface="+mj-lt"/>
              </a:rPr>
              <a:t>Amazon.com</a:t>
            </a:r>
            <a:endParaRPr lang="en-US" altLang="ja-JP" sz="3600" b="0" dirty="0">
              <a:solidFill>
                <a:schemeClr val="accent2">
                  <a:lumMod val="25000"/>
                </a:schemeClr>
              </a:solidFill>
              <a:latin typeface="+mj-lt"/>
            </a:endParaRPr>
          </a:p>
          <a:p>
            <a:endParaRPr lang="en-US" altLang="ja-JP" sz="4000" b="0" i="1" dirty="0"/>
          </a:p>
          <a:p>
            <a:pPr marL="342900" indent="-342900">
              <a:buFont typeface="Wingdings" charset="2"/>
              <a:buChar char="§"/>
            </a:pPr>
            <a:r>
              <a:rPr lang="en-US" altLang="ja-JP" sz="3200" b="0" i="1" dirty="0" smtClean="0"/>
              <a:t>speech </a:t>
            </a:r>
            <a:r>
              <a:rPr lang="en-US" altLang="ja-JP" sz="3200" b="0" i="1" dirty="0"/>
              <a:t>output</a:t>
            </a:r>
          </a:p>
          <a:p>
            <a:pPr marL="342900" indent="-342900">
              <a:buFont typeface="Wingdings" charset="2"/>
              <a:buChar char="§"/>
            </a:pPr>
            <a:r>
              <a:rPr lang="en-US" altLang="ja-JP" sz="3200" b="0" i="1" dirty="0" smtClean="0"/>
              <a:t>speech </a:t>
            </a:r>
            <a:r>
              <a:rPr lang="en-US" altLang="ja-JP" sz="3200" b="0" i="1" dirty="0"/>
              <a:t>input</a:t>
            </a:r>
          </a:p>
          <a:p>
            <a:pPr marL="342900" indent="-342900">
              <a:buFont typeface="Wingdings" charset="2"/>
              <a:buChar char="§"/>
            </a:pPr>
            <a:r>
              <a:rPr lang="en-US" altLang="ja-JP" sz="3200" b="0" i="1" dirty="0" smtClean="0"/>
              <a:t>grammar</a:t>
            </a:r>
            <a:r>
              <a:rPr lang="en-US" altLang="ja-JP" sz="3200" b="0" i="1" dirty="0"/>
              <a:t>/spell </a:t>
            </a:r>
            <a:r>
              <a:rPr lang="en-US" altLang="ja-JP" sz="3200" b="0" i="1" dirty="0" smtClean="0"/>
              <a:t>checkers</a:t>
            </a:r>
            <a:endParaRPr lang="en-US" altLang="ja-JP" sz="3200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99" r="16208"/>
          <a:stretch/>
        </p:blipFill>
        <p:spPr>
          <a:xfrm>
            <a:off x="4673600" y="0"/>
            <a:ext cx="447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BB8-01A0-1E4D-8FCC-EABFB508F1A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7200" y="152400"/>
            <a:ext cx="45720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0">
                <a:solidFill>
                  <a:schemeClr val="accent2">
                    <a:lumMod val="25000"/>
                  </a:schemeClr>
                </a:solidFill>
                <a:latin typeface="+mj-lt"/>
              </a:rPr>
              <a:t>Anthony </a:t>
            </a:r>
            <a:endParaRPr lang="en-US" altLang="ja-JP" sz="3600" b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  <a:p>
            <a:r>
              <a:rPr lang="en-US" altLang="ja-JP" sz="3600" b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AT </a:t>
            </a:r>
            <a:r>
              <a:rPr lang="en-US" altLang="ja-JP" sz="3600" b="0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Specialist</a:t>
            </a:r>
          </a:p>
          <a:p>
            <a:r>
              <a:rPr lang="en-US" altLang="ja-JP" sz="3600" b="0" dirty="0" err="1">
                <a:solidFill>
                  <a:schemeClr val="accent2">
                    <a:lumMod val="25000"/>
                  </a:schemeClr>
                </a:solidFill>
                <a:latin typeface="+mj-lt"/>
              </a:rPr>
              <a:t>Prentke</a:t>
            </a:r>
            <a:r>
              <a:rPr lang="en-US" altLang="ja-JP" sz="3600" b="0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 </a:t>
            </a:r>
            <a:r>
              <a:rPr lang="en-US" altLang="ja-JP" sz="3600" b="0" dirty="0" err="1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Romich</a:t>
            </a:r>
            <a:r>
              <a:rPr lang="en-US" altLang="ja-JP" sz="3600" b="0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/>
            </a:r>
            <a:br>
              <a:rPr lang="en-US" altLang="ja-JP" sz="3600" b="0" dirty="0">
                <a:solidFill>
                  <a:schemeClr val="accent2">
                    <a:lumMod val="25000"/>
                  </a:schemeClr>
                </a:solidFill>
                <a:latin typeface="+mj-lt"/>
              </a:rPr>
            </a:br>
            <a:endParaRPr lang="en-US" altLang="ja-JP" sz="3200" b="0" i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228600" indent="-228600">
              <a:buFont typeface="Arial"/>
              <a:buChar char="•"/>
            </a:pPr>
            <a:r>
              <a:rPr lang="en-US" altLang="ja-JP" sz="3200" b="0" i="1" dirty="0"/>
              <a:t>grammar/spell checkers</a:t>
            </a:r>
          </a:p>
          <a:p>
            <a:pPr marL="228600" indent="-228600">
              <a:buFont typeface="Arial"/>
              <a:buChar char="•"/>
            </a:pPr>
            <a:r>
              <a:rPr lang="en-US" altLang="ja-JP" sz="3200" b="0" i="1" dirty="0" smtClean="0">
                <a:solidFill>
                  <a:schemeClr val="accent4"/>
                </a:solidFill>
              </a:rPr>
              <a:t>synthesized </a:t>
            </a:r>
            <a:r>
              <a:rPr lang="en-US" altLang="ja-JP" sz="3200" b="0" i="1" dirty="0">
                <a:solidFill>
                  <a:schemeClr val="accent4"/>
                </a:solidFill>
              </a:rPr>
              <a:t>voice on communication </a:t>
            </a:r>
            <a:r>
              <a:rPr lang="en-US" altLang="ja-JP" sz="3200" b="0" i="1" dirty="0" smtClean="0">
                <a:solidFill>
                  <a:schemeClr val="accent4"/>
                </a:solidFill>
              </a:rPr>
              <a:t>device</a:t>
            </a:r>
          </a:p>
          <a:p>
            <a:pPr marL="228600" indent="-228600">
              <a:buFont typeface="Arial"/>
              <a:buChar char="•"/>
            </a:pPr>
            <a:r>
              <a:rPr lang="en-US" altLang="ja-JP" sz="3200" b="0" i="1" dirty="0" smtClean="0">
                <a:solidFill>
                  <a:schemeClr val="accent4"/>
                </a:solidFill>
              </a:rPr>
              <a:t>touch screen</a:t>
            </a:r>
            <a:endParaRPr lang="en-US" altLang="ja-JP" sz="3200" b="0" i="1" dirty="0">
              <a:solidFill>
                <a:schemeClr val="accent4"/>
              </a:solidFill>
            </a:endParaRPr>
          </a:p>
          <a:p>
            <a:pPr marL="228600" indent="-228600">
              <a:buFont typeface="Arial"/>
              <a:buChar char="•"/>
            </a:pPr>
            <a:r>
              <a:rPr lang="en-US" altLang="ja-JP" sz="3200" b="0" i="1" dirty="0" smtClean="0">
                <a:solidFill>
                  <a:schemeClr val="accent4"/>
                </a:solidFill>
              </a:rPr>
              <a:t>computer</a:t>
            </a:r>
            <a:r>
              <a:rPr lang="en-US" altLang="ja-JP" sz="3200" b="0" i="1" dirty="0">
                <a:solidFill>
                  <a:schemeClr val="accent4"/>
                </a:solidFill>
              </a:rPr>
              <a:t>-based environmental control, phone </a:t>
            </a:r>
            <a:r>
              <a:rPr lang="en-US" altLang="ja-JP" sz="3200" b="0" i="1" dirty="0" smtClean="0">
                <a:solidFill>
                  <a:schemeClr val="accent4"/>
                </a:solidFill>
              </a:rPr>
              <a:t>access</a:t>
            </a:r>
          </a:p>
          <a:p>
            <a:endParaRPr lang="en-US" altLang="ja-JP" sz="3200" b="0" i="1" dirty="0">
              <a:solidFill>
                <a:schemeClr val="accent4"/>
              </a:solidFill>
            </a:endParaRPr>
          </a:p>
        </p:txBody>
      </p:sp>
      <p:pic>
        <p:nvPicPr>
          <p:cNvPr id="6" name="Picture 5" descr="d5c912ae6e097352c6dca21e5c5f7cd6_1vg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294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81000" y="19050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FF0F1B"/>
              </a:buClr>
              <a:buFont typeface="Wingdings" charset="2"/>
              <a:buChar char=""/>
            </a:pPr>
            <a:r>
              <a:rPr lang="en-US" altLang="en-US" sz="3600" b="0" i="1" dirty="0" smtClean="0"/>
              <a:t>Image</a:t>
            </a:r>
            <a:endParaRPr lang="en-US" altLang="en-US" sz="3600" b="0" i="1" dirty="0"/>
          </a:p>
          <a:p>
            <a:pPr marL="457200" lvl="4" indent="-457200">
              <a:buClr>
                <a:srgbClr val="FF0F1B"/>
              </a:buClr>
              <a:buFont typeface="Wingdings" charset="2"/>
              <a:buChar char=""/>
            </a:pPr>
            <a:r>
              <a:rPr lang="en-US" altLang="ja-JP" sz="3600" b="0" i="1" dirty="0" smtClean="0">
                <a:latin typeface="Helvetica" charset="0"/>
                <a:ea typeface="ＭＳ 明朝" charset="-128"/>
                <a:cs typeface="ＭＳ 明朝" charset="-128"/>
              </a:rPr>
              <a:t>Unstructured t</a:t>
            </a:r>
            <a:r>
              <a:rPr lang="en-US" altLang="ja-JP" sz="3600" b="0" i="1" dirty="0" smtClean="0">
                <a:latin typeface="Helvetica" charset="0"/>
                <a:ea typeface="ＭＳ 明朝" charset="-128"/>
                <a:cs typeface="ＭＳ 明朝" charset="-128"/>
              </a:rPr>
              <a:t>ext</a:t>
            </a:r>
            <a:endParaRPr lang="en-US" altLang="ja-JP" sz="3600" b="0" i="1" dirty="0" smtClean="0">
              <a:latin typeface="Helvetica" charset="0"/>
              <a:ea typeface="ＭＳ 明朝" charset="-128"/>
              <a:cs typeface="ＭＳ 明朝" charset="-128"/>
            </a:endParaRPr>
          </a:p>
          <a:p>
            <a:pPr marL="457200" lvl="4" indent="-457200">
              <a:buClr>
                <a:srgbClr val="FF0F1B"/>
              </a:buClr>
              <a:buFont typeface="Wingdings" charset="2"/>
              <a:buChar char=""/>
            </a:pPr>
            <a:r>
              <a:rPr lang="en-US" altLang="ja-JP" sz="3600" b="0" i="1" dirty="0" smtClean="0">
                <a:latin typeface="Helvetica" charset="0"/>
                <a:ea typeface="ＭＳ 明朝" charset="-128"/>
                <a:cs typeface="ＭＳ 明朝" charset="-128"/>
              </a:rPr>
              <a:t>Structured text</a:t>
            </a:r>
            <a:br>
              <a:rPr lang="en-US" altLang="ja-JP" sz="3600" b="0" i="1" dirty="0" smtClean="0">
                <a:latin typeface="Helvetica" charset="0"/>
                <a:ea typeface="ＭＳ 明朝" charset="-128"/>
                <a:cs typeface="ＭＳ 明朝" charset="-128"/>
              </a:rPr>
            </a:br>
            <a:endParaRPr lang="en-US" altLang="ja-JP" sz="3600" b="0" i="1" dirty="0" smtClean="0">
              <a:latin typeface="Helvetica" charset="0"/>
              <a:ea typeface="ＭＳ 明朝" charset="-128"/>
              <a:cs typeface="ＭＳ 明朝" charset="-128"/>
            </a:endParaRPr>
          </a:p>
          <a:p>
            <a:pPr marL="0" lvl="4">
              <a:buClr>
                <a:srgbClr val="FF0F1B"/>
              </a:buClr>
            </a:pPr>
            <a:r>
              <a:rPr lang="en-US" altLang="ja-JP" sz="3600" b="0" i="1" dirty="0" smtClean="0">
                <a:latin typeface="Helvetica" charset="0"/>
                <a:ea typeface="ＭＳ 明朝" charset="-128"/>
                <a:cs typeface="ＭＳ 明朝" charset="-128"/>
              </a:rPr>
              <a:t>Implications for students with LD</a:t>
            </a:r>
            <a:endParaRPr lang="en-US" altLang="ja-JP" sz="3600" b="0" i="1" dirty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1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UD Features of </a:t>
            </a:r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PDF File</a:t>
            </a:r>
            <a:endParaRPr lang="en-US" altLang="ja-JP" sz="4000" b="0" dirty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6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81000" y="19050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FF0F1B"/>
              </a:buClr>
              <a:buFont typeface="Wingdings" charset="2"/>
              <a:buChar char=""/>
            </a:pPr>
            <a:r>
              <a:rPr lang="en-US" altLang="en-US" sz="3600" b="0" i="1" dirty="0"/>
              <a:t>Build in accessibility features </a:t>
            </a:r>
            <a:br>
              <a:rPr lang="en-US" altLang="en-US" sz="3600" b="0" i="1" dirty="0"/>
            </a:br>
            <a:endParaRPr lang="en-US" altLang="en-US" sz="3600" b="0" i="1" dirty="0"/>
          </a:p>
          <a:p>
            <a:pPr marL="457200" indent="-457200">
              <a:buClr>
                <a:srgbClr val="FF0F1B"/>
              </a:buClr>
              <a:buFont typeface="Wingdings" charset="2"/>
              <a:buChar char=""/>
            </a:pPr>
            <a:r>
              <a:rPr lang="en-US" altLang="en-US" sz="3600" b="0" i="1" dirty="0"/>
              <a:t>Ensure </a:t>
            </a:r>
            <a:br>
              <a:rPr lang="en-US" altLang="en-US" sz="3600" b="0" i="1" dirty="0"/>
            </a:br>
            <a:r>
              <a:rPr lang="en-US" altLang="en-US" sz="3600" b="0" i="1" dirty="0"/>
              <a:t>compatibility </a:t>
            </a:r>
            <a:br>
              <a:rPr lang="en-US" altLang="en-US" sz="3600" b="0" i="1" dirty="0"/>
            </a:br>
            <a:r>
              <a:rPr lang="en-US" altLang="en-US" sz="3600" b="0" i="1" dirty="0"/>
              <a:t>with </a:t>
            </a:r>
            <a:r>
              <a:rPr lang="en-US" altLang="en-US" sz="3600" b="0" i="1" dirty="0" smtClean="0"/>
              <a:t>AT</a:t>
            </a:r>
            <a:endParaRPr lang="en-US" altLang="ja-JP" sz="3600" b="0" i="1" dirty="0" smtClean="0">
              <a:latin typeface="Helvetica" charset="0"/>
              <a:ea typeface="ＭＳ 明朝" charset="-128"/>
              <a:cs typeface="ＭＳ 明朝" charset="-128"/>
            </a:endParaRPr>
          </a:p>
          <a:p>
            <a:pPr marL="457200" lvl="4" indent="-228600" eaLnBrk="1" hangingPunct="1">
              <a:spcBef>
                <a:spcPts val="0"/>
              </a:spcBef>
              <a:buSzPct val="90000"/>
              <a:buFont typeface="Arial"/>
              <a:buChar char="•"/>
            </a:pPr>
            <a:endParaRPr lang="en-US" altLang="ja-JP" sz="3600" b="0" i="1" dirty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1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Goals for All IT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2799568"/>
            <a:ext cx="5410200" cy="405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0" y="182880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Values </a:t>
            </a:r>
            <a:r>
              <a:rPr lang="en-US" sz="3200" i="1" dirty="0" smtClean="0">
                <a:latin typeface="Helvetica" charset="0"/>
                <a:ea typeface="ヒラギノ角ゴ Pro W3" charset="0"/>
                <a:cs typeface="Helvetica" charset="0"/>
              </a:rPr>
              <a:t>diversity</a:t>
            </a: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 &amp; </a:t>
            </a:r>
            <a:r>
              <a:rPr lang="en-US" sz="3200" i="1" dirty="0" smtClean="0">
                <a:latin typeface="Helvetica" charset="0"/>
                <a:ea typeface="ヒラギノ角ゴ Pro W3" charset="0"/>
                <a:cs typeface="Helvetica" charset="0"/>
              </a:rPr>
              <a:t>inclusion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Is </a:t>
            </a: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a </a:t>
            </a: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goal as well as a </a:t>
            </a:r>
            <a:r>
              <a:rPr lang="en-US" sz="3200" i="1" dirty="0">
                <a:latin typeface="Helvetica" charset="0"/>
                <a:ea typeface="ヒラギノ角ゴ Pro W3" charset="0"/>
                <a:cs typeface="Helvetica" charset="0"/>
              </a:rPr>
              <a:t>proactive</a:t>
            </a: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 </a:t>
            </a: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process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can be implemented </a:t>
            </a:r>
            <a:r>
              <a:rPr lang="en-US" sz="3200" i="1" dirty="0" smtClean="0">
                <a:latin typeface="Helvetica" charset="0"/>
                <a:ea typeface="ヒラギノ角ゴ Pro W3" charset="0"/>
                <a:cs typeface="Helvetica" charset="0"/>
              </a:rPr>
              <a:t>incrementally</a:t>
            </a:r>
            <a:endParaRPr lang="en-US" sz="3200" b="0" i="1" dirty="0" smtClean="0"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focuses on benefits to</a:t>
            </a:r>
            <a:r>
              <a:rPr lang="en-US" sz="3200" i="1" dirty="0">
                <a:latin typeface="Helvetica" charset="0"/>
                <a:ea typeface="ヒラギノ角ゴ Pro W3" charset="0"/>
                <a:cs typeface="Helvetica" charset="0"/>
              </a:rPr>
              <a:t> all </a:t>
            </a:r>
            <a:r>
              <a:rPr lang="en-US" sz="3200" i="1" dirty="0" smtClean="0">
                <a:latin typeface="Helvetica" charset="0"/>
                <a:ea typeface="ヒラギノ角ゴ Pro W3" charset="0"/>
                <a:cs typeface="Helvetica" charset="0"/>
              </a:rPr>
              <a:t>students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altLang="ja-JP" sz="3200" b="0" i="1" dirty="0">
                <a:latin typeface="Helvetica" charset="0"/>
                <a:ea typeface="ヒラギノ角ゴ Pro W3" charset="0"/>
                <a:cs typeface="Helvetica" charset="0"/>
              </a:rPr>
              <a:t>p</a:t>
            </a:r>
            <a:r>
              <a:rPr lang="en-US" altLang="ja-JP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romotes </a:t>
            </a:r>
            <a:r>
              <a:rPr lang="en-US" altLang="ja-JP" sz="3200" i="1" dirty="0" smtClean="0">
                <a:latin typeface="Helvetica" charset="0"/>
                <a:ea typeface="ヒラギノ角ゴ Pro W3" charset="0"/>
                <a:cs typeface="Helvetica" charset="0"/>
              </a:rPr>
              <a:t>good teaching practices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does</a:t>
            </a:r>
            <a:r>
              <a:rPr lang="en-US" sz="3200" i="1" dirty="0">
                <a:latin typeface="Helvetica" charset="0"/>
                <a:ea typeface="ヒラギノ角ゴ Pro W3" charset="0"/>
                <a:cs typeface="Helvetica" charset="0"/>
              </a:rPr>
              <a:t> not lower academic </a:t>
            </a:r>
            <a:r>
              <a:rPr lang="en-US" sz="3200" i="1" dirty="0" smtClean="0">
                <a:latin typeface="Helvetica" charset="0"/>
                <a:ea typeface="ヒラギノ角ゴ Pro W3" charset="0"/>
                <a:cs typeface="Helvetica" charset="0"/>
              </a:rPr>
              <a:t>standards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i="1" dirty="0">
                <a:latin typeface="Helvetica" charset="0"/>
                <a:ea typeface="ヒラギノ角ゴ Pro W3" charset="0"/>
                <a:cs typeface="Helvetica" charset="0"/>
              </a:rPr>
              <a:t>minimizes </a:t>
            </a:r>
            <a:r>
              <a:rPr lang="en-US" sz="3200" b="0" i="1" dirty="0">
                <a:latin typeface="Helvetica" charset="0"/>
                <a:ea typeface="ヒラギノ角ゴ Pro W3" charset="0"/>
                <a:cs typeface="Helvetica" charset="0"/>
              </a:rPr>
              <a:t>the need </a:t>
            </a: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for accommodations</a:t>
            </a:r>
            <a:endParaRPr lang="en-US" altLang="ja-JP" sz="3200" b="0" i="1" dirty="0" smtClean="0">
              <a:latin typeface="Helvetica" charset="0"/>
              <a:ea typeface="ＭＳ 明朝" charset="-128"/>
              <a:cs typeface="ＭＳ 明朝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91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UD of Instruction:</a:t>
            </a:r>
          </a:p>
        </p:txBody>
      </p:sp>
    </p:spTree>
    <p:extLst>
      <p:ext uri="{BB962C8B-B14F-4D97-AF65-F5344CB8AC3E}">
        <p14:creationId xmlns:p14="http://schemas.microsoft.com/office/powerpoint/2010/main" val="10252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-12700" y="266700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0025" lvl="4" indent="-4572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r>
              <a:rPr lang="en-US" sz="3600" b="0" i="1" dirty="0">
                <a:latin typeface="Helvetica" charset="0"/>
                <a:ea typeface="ヒラギノ角ゴ Pro W3" charset="0"/>
                <a:cs typeface="Helvetica" charset="0"/>
              </a:rPr>
              <a:t>r</a:t>
            </a:r>
            <a:r>
              <a:rPr lang="en-US" sz="3600" b="0" i="1" dirty="0" smtClean="0">
                <a:latin typeface="Helvetica" charset="0"/>
                <a:ea typeface="ヒラギノ角ゴ Pro W3" charset="0"/>
                <a:cs typeface="Helvetica" charset="0"/>
              </a:rPr>
              <a:t>epresentation</a:t>
            </a:r>
          </a:p>
          <a:p>
            <a:pPr marL="2740025" lvl="4" indent="-4572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r>
              <a:rPr lang="en-US" sz="3600" b="0" i="1" dirty="0">
                <a:latin typeface="Helvetica" charset="0"/>
                <a:ea typeface="ヒラギノ角ゴ Pro W3" charset="0"/>
                <a:cs typeface="Helvetica" charset="0"/>
              </a:rPr>
              <a:t>e</a:t>
            </a:r>
            <a:r>
              <a:rPr lang="en-US" sz="3600" b="0" i="1" dirty="0" smtClean="0">
                <a:latin typeface="Helvetica" charset="0"/>
                <a:ea typeface="ヒラギノ角ゴ Pro W3" charset="0"/>
                <a:cs typeface="Helvetica" charset="0"/>
              </a:rPr>
              <a:t>xpression</a:t>
            </a:r>
          </a:p>
          <a:p>
            <a:pPr marL="2740025" lvl="4" indent="-457200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r>
              <a:rPr lang="en-US" sz="3600" b="0" i="1" dirty="0">
                <a:latin typeface="Helvetica" charset="0"/>
                <a:ea typeface="ヒラギノ角ゴ Pro W3" charset="0"/>
                <a:cs typeface="Helvetica" charset="0"/>
              </a:rPr>
              <a:t>e</a:t>
            </a:r>
            <a:r>
              <a:rPr lang="en-US" sz="3600" b="0" i="1" dirty="0" smtClean="0">
                <a:latin typeface="Helvetica" charset="0"/>
                <a:ea typeface="ヒラギノ角ゴ Pro W3" charset="0"/>
                <a:cs typeface="Helvetica" charset="0"/>
              </a:rPr>
              <a:t>ngagement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</a:pPr>
            <a:endParaRPr lang="en-US" sz="3200" b="0" i="1" dirty="0">
              <a:latin typeface="Helvetica" charset="0"/>
              <a:ea typeface="ヒラギノ角ゴ Pro W3" charset="0"/>
              <a:cs typeface="Helvetica" charset="0"/>
            </a:endParaRPr>
          </a:p>
          <a:p>
            <a:pPr marL="454025" lvl="4" eaLnBrk="1" hangingPunct="1">
              <a:spcBef>
                <a:spcPts val="0"/>
              </a:spcBef>
              <a:spcAft>
                <a:spcPts val="1200"/>
              </a:spcAft>
              <a:buSzPct val="90000"/>
            </a:pPr>
            <a:r>
              <a:rPr lang="en-US" b="0" dirty="0" smtClean="0">
                <a:latin typeface="Helvetica" charset="0"/>
                <a:ea typeface="ヒラギノ角ゴ Pro W3" charset="0"/>
                <a:cs typeface="Helvetica" charset="0"/>
              </a:rPr>
              <a:t>       -Center for Applied Special Technology (CAST</a:t>
            </a:r>
            <a:r>
              <a:rPr lang="en-US" b="0" i="1" dirty="0" smtClean="0">
                <a:latin typeface="Helvetica" charset="0"/>
                <a:ea typeface="ヒラギノ角ゴ Pro W3" charset="0"/>
                <a:cs typeface="Helvetica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14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UD of Learning Promotes </a:t>
            </a:r>
            <a:b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</a:br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Multiple Means of:</a:t>
            </a:r>
          </a:p>
        </p:txBody>
      </p:sp>
    </p:spTree>
    <p:extLst>
      <p:ext uri="{BB962C8B-B14F-4D97-AF65-F5344CB8AC3E}">
        <p14:creationId xmlns:p14="http://schemas.microsoft.com/office/powerpoint/2010/main" val="24923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200" y="1981200"/>
            <a:ext cx="8001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8975" lvl="2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u="sng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sz="3000" b="0" i="1" u="sng" dirty="0" smtClean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arge</a:t>
            </a:r>
            <a:r>
              <a:rPr lang="en-US" sz="3000" b="0" i="1" u="sng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, bold fonts</a:t>
            </a:r>
            <a:r>
              <a:rPr lang="en-US" sz="3000" b="0" i="1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 on </a:t>
            </a:r>
            <a:r>
              <a:rPr lang="en-US" sz="3000" b="0" i="1" u="sng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uncluttered</a:t>
            </a:r>
            <a:r>
              <a:rPr lang="en-US" sz="3000" b="0" i="1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 overhead displays </a:t>
            </a:r>
            <a:endParaRPr lang="en-US" sz="3000" b="0" i="1" dirty="0" smtClean="0">
              <a:solidFill>
                <a:srgbClr val="00000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688975" lvl="2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u="sng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sz="3000" b="0" i="1" u="sng" dirty="0" smtClean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peaking </a:t>
            </a:r>
            <a:r>
              <a:rPr lang="en-US" sz="3000" b="0" i="1" u="sng" dirty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aloud all </a:t>
            </a:r>
            <a:r>
              <a:rPr lang="en-US" sz="3000" b="0" i="1" u="sng" dirty="0" smtClean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visual content</a:t>
            </a:r>
            <a:r>
              <a:rPr lang="en-US" sz="3000" b="0" i="1" dirty="0" smtClean="0">
                <a:solidFill>
                  <a:srgbClr val="00000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 presented</a:t>
            </a:r>
            <a:endParaRPr lang="en-US" sz="3000" b="0" i="1" dirty="0">
              <a:solidFill>
                <a:srgbClr val="000000"/>
              </a:solidFill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688975" lvl="2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dirty="0">
                <a:latin typeface="Helvetica" charset="0"/>
                <a:ea typeface="ヒラギノ角ゴ Pro W3" charset="0"/>
                <a:cs typeface="ヒラギノ角ゴ Pro W3" charset="0"/>
              </a:rPr>
              <a:t>O</a:t>
            </a:r>
            <a:r>
              <a:rPr lang="en-US" sz="3000" b="0" i="1" dirty="0" smtClean="0">
                <a:latin typeface="Helvetica" charset="0"/>
                <a:ea typeface="ヒラギノ角ゴ Pro W3" charset="0"/>
                <a:cs typeface="ヒラギノ角ゴ Pro W3" charset="0"/>
              </a:rPr>
              <a:t>utlines </a:t>
            </a:r>
            <a:r>
              <a:rPr lang="en-US" sz="3000" b="0" i="1" dirty="0">
                <a:latin typeface="Helvetica" charset="0"/>
                <a:ea typeface="ヒラギノ角ゴ Pro W3" charset="0"/>
                <a:cs typeface="ヒラギノ角ゴ Pro W3" charset="0"/>
              </a:rPr>
              <a:t>&amp; other </a:t>
            </a:r>
            <a:r>
              <a:rPr lang="en-US" sz="3000" b="0" i="1" u="sng" dirty="0">
                <a:latin typeface="Helvetica" charset="0"/>
                <a:ea typeface="ヒラギノ角ゴ Pro W3" charset="0"/>
                <a:cs typeface="ヒラギノ角ゴ Pro W3" charset="0"/>
              </a:rPr>
              <a:t>scaffolding 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tools</a:t>
            </a:r>
          </a:p>
          <a:p>
            <a:pPr marL="688975" lvl="2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dirty="0" smtClean="0">
                <a:latin typeface="Helvetica" charset="0"/>
                <a:ea typeface="ヒラギノ角ゴ Pro W3" charset="0"/>
                <a:cs typeface="ヒラギノ角ゴ Pro W3" charset="0"/>
              </a:rPr>
              <a:t>Opportunities to 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practice procedures</a:t>
            </a:r>
            <a:endParaRPr lang="en-US" sz="3000" b="0" i="1" dirty="0" smtClean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685800" indent="-457200" eaLnBrk="1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dirty="0">
                <a:latin typeface="Helvetica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sz="3000" b="0" i="1" dirty="0" smtClean="0">
                <a:latin typeface="Helvetica" charset="0"/>
                <a:ea typeface="ヒラギノ角ゴ Pro W3" charset="0"/>
                <a:cs typeface="ヒラギノ角ゴ Pro W3" charset="0"/>
              </a:rPr>
              <a:t>aterials </a:t>
            </a:r>
            <a:r>
              <a:rPr lang="en-US" sz="3000" b="0" i="1" dirty="0">
                <a:latin typeface="Helvetica" charset="0"/>
                <a:ea typeface="ヒラギノ角ゴ Pro W3" charset="0"/>
                <a:cs typeface="ヒラギノ角ゴ Pro W3" charset="0"/>
              </a:rPr>
              <a:t>in </a:t>
            </a:r>
            <a:r>
              <a:rPr lang="en-US" sz="3000" b="0" i="1" u="sng" dirty="0">
                <a:latin typeface="Helvetica" charset="0"/>
                <a:ea typeface="ヒラギノ角ゴ Pro W3" charset="0"/>
                <a:cs typeface="ヒラギノ角ゴ Pro W3" charset="0"/>
              </a:rPr>
              <a:t>accessible electronic 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formats</a:t>
            </a:r>
            <a:endParaRPr lang="en-US" sz="3000" b="0" i="1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685800" indent="-457200" eaLnBrk="1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u="sng" dirty="0">
                <a:latin typeface="Helvetica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egular </a:t>
            </a:r>
            <a:r>
              <a:rPr lang="en-US" sz="3000" b="0" i="1" u="sng" dirty="0">
                <a:latin typeface="Helvetica" charset="0"/>
                <a:ea typeface="ヒラギノ角ゴ Pro W3" charset="0"/>
                <a:cs typeface="ヒラギノ角ゴ Pro W3" charset="0"/>
              </a:rPr>
              <a:t>feedback &amp; corrective 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opportunities</a:t>
            </a:r>
            <a:endParaRPr lang="en-US" sz="3000" b="0" i="1" dirty="0" smtClean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685800" indent="-457200" eaLnBrk="1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3000" b="0" i="1" dirty="0" smtClean="0">
                <a:latin typeface="Helvetica" charset="0"/>
                <a:ea typeface="ヒラギノ角ゴ Pro W3" charset="0"/>
                <a:cs typeface="ヒラギノ角ゴ Pro W3" charset="0"/>
              </a:rPr>
              <a:t>Activities that allow </a:t>
            </a:r>
            <a:r>
              <a:rPr lang="en-US" sz="3000" b="0" i="1" u="sng" dirty="0" smtClean="0">
                <a:latin typeface="Helvetica" charset="0"/>
                <a:ea typeface="ヒラギノ角ゴ Pro W3" charset="0"/>
                <a:cs typeface="ヒラギノ角ゴ Pro W3" charset="0"/>
              </a:rPr>
              <a:t>extra time</a:t>
            </a:r>
            <a:endParaRPr lang="en-US" sz="3000" b="0" i="1" dirty="0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36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Examples of UD Practices:</a:t>
            </a:r>
          </a:p>
        </p:txBody>
      </p:sp>
    </p:spTree>
    <p:extLst>
      <p:ext uri="{BB962C8B-B14F-4D97-AF65-F5344CB8AC3E}">
        <p14:creationId xmlns:p14="http://schemas.microsoft.com/office/powerpoint/2010/main" val="7926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81000"/>
            <a:ext cx="368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8534400" cy="50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a good role model.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enthusiastic.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approachable.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well prepared.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Makes expectations clear.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patient.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Encourages students.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Challenges students.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Is open to new ideas</a:t>
            </a:r>
            <a:r>
              <a:rPr lang="en-US" sz="3200" b="0" i="1" dirty="0" smtClean="0">
                <a:latin typeface="Helvetica" charset="0"/>
              </a:rPr>
              <a:t>.</a:t>
            </a:r>
            <a:r>
              <a:rPr lang="en-US" sz="3200" b="0" i="1" dirty="0"/>
              <a:t/>
            </a:r>
            <a:br>
              <a:rPr lang="en-US" sz="3200" b="0" i="1" dirty="0"/>
            </a:br>
            <a:r>
              <a:rPr lang="en-US" sz="3600" b="0" i="1" dirty="0"/>
              <a:t/>
            </a:r>
            <a:br>
              <a:rPr lang="en-US" sz="3600" b="0" i="1" dirty="0"/>
            </a:br>
            <a:endParaRPr lang="en-US" sz="3200" b="0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DO-IT participants say </a:t>
            </a:r>
            <a:r>
              <a:rPr lang="en-US" sz="4000" b="0" dirty="0">
                <a:solidFill>
                  <a:schemeClr val="accent2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a “good teacher”:</a:t>
            </a:r>
            <a:endParaRPr lang="en-US" altLang="ja-JP" sz="4000" b="0" dirty="0" smtClean="0">
              <a:solidFill>
                <a:schemeClr val="accent2">
                  <a:lumMod val="25000"/>
                </a:scheme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810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20700" y="2133600"/>
            <a:ext cx="8610600" cy="40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Gets to know students. </a:t>
            </a:r>
            <a:endParaRPr lang="en-US" sz="3200" b="0" i="1" dirty="0" smtClean="0">
              <a:latin typeface="Helvetica" charset="0"/>
            </a:endParaRP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 smtClean="0">
                <a:latin typeface="Helvetica" charset="0"/>
              </a:rPr>
              <a:t>Helps </a:t>
            </a:r>
            <a:r>
              <a:rPr lang="en-US" sz="3200" b="0" i="1" dirty="0">
                <a:latin typeface="Helvetica" charset="0"/>
              </a:rPr>
              <a:t>students apply knowledge.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Facilitates exchange of ideas between students &amp; between teacher &amp; students.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Respects students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Ensures privacy.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Does not make assumptions about a student</a:t>
            </a:r>
            <a:r>
              <a:rPr lang="ja-JP" altLang="en-US" sz="3200" b="0" i="1" dirty="0">
                <a:latin typeface="Arial"/>
              </a:rPr>
              <a:t>’</a:t>
            </a:r>
            <a:r>
              <a:rPr lang="en-US" sz="3200" b="0" i="1" dirty="0">
                <a:latin typeface="Helvetica" charset="0"/>
              </a:rPr>
              <a:t>s capabilities.</a:t>
            </a:r>
          </a:p>
          <a:p>
            <a:pPr marL="571500" indent="-5715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b="0" i="1" dirty="0">
                <a:latin typeface="Helvetica" charset="0"/>
              </a:rPr>
              <a:t>Adjusts to unique needs of students.</a:t>
            </a:r>
            <a:endParaRPr lang="en-US" sz="32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762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DO-IT participants say </a:t>
            </a:r>
            <a:r>
              <a:rPr lang="en-US" sz="4000" b="0" dirty="0">
                <a:solidFill>
                  <a:schemeClr val="accent2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a “good teacher”:</a:t>
            </a:r>
            <a:endParaRPr lang="en-US" altLang="ja-JP" sz="4000" b="0" dirty="0" smtClean="0">
              <a:solidFill>
                <a:schemeClr val="accent2">
                  <a:lumMod val="25000"/>
                </a:scheme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DOIT_logo_bw_transparent"/>
          <p:cNvPicPr>
            <a:picLocks noChangeAspect="1" noChangeArrowheads="1"/>
          </p:cNvPicPr>
          <p:nvPr/>
        </p:nvPicPr>
        <p:blipFill>
          <a:blip r:embed="rId3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OIT_logo_bw_transparent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505200" y="220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07720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Access Approaches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How </a:t>
            </a:r>
            <a:r>
              <a:rPr lang="en-US" altLang="ja-JP" sz="2800" b="0" i="1" dirty="0" smtClean="0">
                <a:latin typeface="Helvetica" charset="0"/>
              </a:rPr>
              <a:t>to Make Educational Products &amp; Environments Welcoming &amp; Accessible Through Universal Design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Benefits of UD to </a:t>
            </a:r>
            <a:r>
              <a:rPr lang="en-US" altLang="ja-JP" sz="2800" b="0" i="1" dirty="0" smtClean="0">
                <a:latin typeface="Helvetica" charset="0"/>
              </a:rPr>
              <a:t/>
            </a:r>
            <a:br>
              <a:rPr lang="en-US" altLang="ja-JP" sz="2800" b="0" i="1" dirty="0" smtClean="0">
                <a:latin typeface="Helvetica" charset="0"/>
              </a:rPr>
            </a:br>
            <a:r>
              <a:rPr lang="en-US" altLang="ja-JP" sz="2800" b="0" i="1" dirty="0" smtClean="0">
                <a:latin typeface="Helvetica" charset="0"/>
              </a:rPr>
              <a:t>Students</a:t>
            </a:r>
            <a:endParaRPr lang="en-US" altLang="ja-JP" sz="2800" b="0" i="1" dirty="0" smtClean="0">
              <a:latin typeface="Helvetica" charset="0"/>
            </a:endParaRPr>
          </a:p>
          <a:p>
            <a:pPr marL="458787" lvl="4" eaLnBrk="1" hangingPunct="1">
              <a:spcBef>
                <a:spcPct val="20000"/>
              </a:spcBef>
              <a:buSzPct val="90000"/>
            </a:pPr>
            <a:r>
              <a:rPr lang="en-US" altLang="ja-JP" sz="2800" b="0" i="1" dirty="0" smtClean="0">
                <a:latin typeface="Helvetica" charset="0"/>
              </a:rPr>
              <a:t>  with LD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Resources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241300" y="685800"/>
            <a:ext cx="852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Topics of Presentation</a:t>
            </a:r>
            <a:endParaRPr lang="en-US" altLang="ja-JP" sz="4000" b="0" dirty="0">
              <a:solidFill>
                <a:schemeClr val="accent2">
                  <a:lumMod val="25000"/>
                </a:schemeClr>
              </a:solidFill>
              <a:latin typeface="Helvetica" charset="0"/>
            </a:endParaRP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36571"/>
            <a:ext cx="4051300" cy="26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810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20700" y="2133600"/>
            <a:ext cx="8610600" cy="298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accent2"/>
                </a:solidFill>
                <a:ea typeface="ヒラギノ角ゴ Pro W3" charset="0"/>
                <a:cs typeface="ヒラギノ角ゴ Pro W3" charset="0"/>
              </a:rPr>
              <a:t/>
            </a:r>
            <a:br>
              <a:rPr lang="en-US" sz="3200" dirty="0">
                <a:solidFill>
                  <a:schemeClr val="accent2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4400" b="0" dirty="0">
                <a:solidFill>
                  <a:schemeClr val="accent5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Good teaching </a:t>
            </a:r>
            <a:endParaRPr lang="en-US" sz="4400" b="0" dirty="0" smtClean="0">
              <a:solidFill>
                <a:schemeClr val="accent5">
                  <a:lumMod val="25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4400" b="0" dirty="0" smtClean="0">
                <a:solidFill>
                  <a:schemeClr val="accent5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is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400" b="0" dirty="0" smtClean="0">
                <a:solidFill>
                  <a:schemeClr val="accent5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good </a:t>
            </a:r>
            <a:r>
              <a:rPr lang="en-US" sz="4400" b="0" dirty="0">
                <a:solidFill>
                  <a:schemeClr val="accent5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teaching.</a:t>
            </a:r>
            <a:br>
              <a:rPr lang="en-US" sz="4400" b="0" dirty="0">
                <a:solidFill>
                  <a:schemeClr val="accent5">
                    <a:lumMod val="25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</a:b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4487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0" y="1828800"/>
            <a:ext cx="8763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Does not require self-</a:t>
            </a: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disclosure</a:t>
            </a:r>
            <a:endParaRPr lang="en-US" sz="3200" b="0" i="1" dirty="0" smtClean="0"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Provides format options that use different &amp; multiple senses</a:t>
            </a:r>
            <a:endParaRPr lang="en-US" sz="3200" b="0" i="1" dirty="0" smtClean="0"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Promotes multiple teaching methods &amp; assignment &amp; testing options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Encourages use of scaffolding supports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" charset="2"/>
              <a:buChar char=""/>
            </a:pPr>
            <a:r>
              <a:rPr lang="en-US" sz="3200" b="0" i="1" dirty="0" smtClean="0">
                <a:latin typeface="Helvetica" charset="0"/>
                <a:ea typeface="ヒラギノ角ゴ Pro W3" charset="0"/>
                <a:cs typeface="Helvetica" charset="0"/>
              </a:rPr>
              <a:t>Builds in adequate time</a:t>
            </a:r>
            <a:endParaRPr lang="en-US" sz="3200" i="1" dirty="0" smtClean="0">
              <a:latin typeface="Helvetica" charset="0"/>
              <a:ea typeface="ヒラギノ角ゴ Pro W3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91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UD </a:t>
            </a:r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Benefits Students with LD</a:t>
            </a:r>
            <a:r>
              <a:rPr lang="en-US" altLang="ja-JP" sz="4000" b="0" dirty="0" smtClean="0">
                <a:solidFill>
                  <a:srgbClr val="000090"/>
                </a:solidFill>
                <a:latin typeface="Helvetica" charset="0"/>
              </a:rPr>
              <a:t>:</a:t>
            </a:r>
            <a:endParaRPr lang="en-US" altLang="ja-JP" sz="4000" b="0" dirty="0" smtClean="0">
              <a:solidFill>
                <a:srgbClr val="00009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229600" cy="5410200"/>
          </a:xfrm>
        </p:spPr>
        <p:txBody>
          <a:bodyPr/>
          <a:lstStyle/>
          <a:p>
            <a:pPr marL="452438" indent="-452438" algn="l" eaLnBrk="1" hangingPunct="1"/>
            <a:r>
              <a:rPr lang="en-US" sz="2800" i="1" dirty="0">
                <a:latin typeface="Arial" charset="0"/>
                <a:ea typeface="ヒラギノ角ゴ Pro W3" charset="0"/>
                <a:cs typeface="ヒラギノ角ゴ Pro W3" charset="0"/>
              </a:rPr>
              <a:t>  	•	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an </a:t>
            </a:r>
            <a:r>
              <a:rPr lang="en-US" sz="3200" i="1" dirty="0">
                <a:solidFill>
                  <a:schemeClr val="hlin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attitude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 that values diversity, </a:t>
            </a:r>
            <a:b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	equity, &amp; inclusion.</a:t>
            </a:r>
            <a:b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•	a </a:t>
            </a:r>
            <a:r>
              <a:rPr lang="en-US" sz="3200" i="1" dirty="0">
                <a:solidFill>
                  <a:schemeClr val="hlin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goal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b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•	a </a:t>
            </a:r>
            <a:r>
              <a:rPr lang="en-US" sz="3200" i="1" dirty="0">
                <a:solidFill>
                  <a:schemeClr val="hlin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process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b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•	</a:t>
            </a:r>
            <a:r>
              <a:rPr lang="en-US" sz="3200" i="1" dirty="0">
                <a:solidFill>
                  <a:schemeClr val="hlin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practices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 that make learning </a:t>
            </a: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products </a:t>
            </a:r>
            <a:b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   &amp; 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environments </a:t>
            </a:r>
            <a:r>
              <a:rPr lang="en-US" sz="3200" b="1" i="1" dirty="0" smtClean="0">
                <a:latin typeface="Arial" charset="0"/>
                <a:ea typeface="ヒラギノ角ゴ Pro W3" charset="0"/>
                <a:cs typeface="ヒラギノ角ゴ Pro W3" charset="0"/>
              </a:rPr>
              <a:t>welcoming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   </a:t>
            </a:r>
            <a:r>
              <a:rPr lang="en-US" sz="3200" b="1" i="1" dirty="0" smtClean="0">
                <a:latin typeface="Arial" charset="0"/>
                <a:ea typeface="ヒラギノ角ゴ Pro W3" charset="0"/>
                <a:cs typeface="ヒラギノ角ゴ Pro W3" charset="0"/>
              </a:rPr>
              <a:t>accessible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, &amp; </a:t>
            </a:r>
            <a:r>
              <a:rPr lang="en-US" sz="3200" b="1" i="1" dirty="0" smtClean="0">
                <a:latin typeface="Arial" charset="0"/>
                <a:ea typeface="ヒラギノ角ゴ Pro W3" charset="0"/>
                <a:cs typeface="ヒラギノ角ゴ Pro W3" charset="0"/>
              </a:rPr>
              <a:t>usable </a:t>
            </a: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for </a:t>
            </a: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everyone,</a:t>
            </a:r>
            <a:b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   including those who do not disclose </a:t>
            </a:r>
            <a:b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i="1" dirty="0" smtClean="0">
                <a:latin typeface="Arial" charset="0"/>
                <a:ea typeface="ヒラギノ角ゴ Pro W3" charset="0"/>
                <a:cs typeface="ヒラギノ角ゴ Pro W3" charset="0"/>
              </a:rPr>
              <a:t>  disabilities.</a:t>
            </a:r>
            <a:endParaRPr lang="en-US" sz="3200" i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4400" b="0" dirty="0">
                <a:solidFill>
                  <a:schemeClr val="accent2">
                    <a:lumMod val="25000"/>
                  </a:schemeClr>
                </a:solidFill>
              </a:rPr>
              <a:t>UD </a:t>
            </a:r>
            <a:r>
              <a:rPr lang="en-US" sz="4400" b="0" dirty="0" smtClean="0">
                <a:solidFill>
                  <a:schemeClr val="accent2">
                    <a:lumMod val="25000"/>
                  </a:schemeClr>
                </a:solidFill>
              </a:rPr>
              <a:t>is</a:t>
            </a:r>
            <a:r>
              <a:rPr lang="en-US" sz="4400" b="0" dirty="0">
                <a:solidFill>
                  <a:schemeClr val="accent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8099425" y="6088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02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7772400" cy="38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UD – know it when you see it:</a:t>
            </a:r>
            <a:endParaRPr lang="en-US" sz="4800" i="1" dirty="0">
              <a:solidFill>
                <a:schemeClr val="accent2">
                  <a:lumMod val="25000"/>
                </a:schemeClr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8130" name="Picture 4" descr="UDi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00200"/>
            <a:ext cx="49387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4953000" y="5715000"/>
            <a:ext cx="421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0">
                <a:latin typeface="Tahoma" charset="0"/>
              </a:rPr>
              <a:t>…at </a:t>
            </a:r>
            <a:r>
              <a:rPr lang="ja-JP" altLang="en-US" sz="3200" b="0">
                <a:latin typeface="Tahoma" charset="0"/>
              </a:rPr>
              <a:t>“</a:t>
            </a:r>
            <a:r>
              <a:rPr lang="en-US" altLang="ja-JP" sz="3200" b="0">
                <a:latin typeface="Tahoma" charset="0"/>
              </a:rPr>
              <a:t>skateboard park</a:t>
            </a:r>
            <a:r>
              <a:rPr lang="ja-JP" altLang="en-US" sz="3200" b="0">
                <a:latin typeface="Tahoma" charset="0"/>
              </a:rPr>
              <a:t>”</a:t>
            </a:r>
            <a:endParaRPr lang="en-US" sz="2000" b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152400" y="685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The Center on UD in Education</a:t>
            </a:r>
            <a:endParaRPr lang="en-US" altLang="ja-JP" sz="3200" b="0" dirty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Picture 1" descr="Screen shot 2013-11-17 at 10.44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12" y="1447800"/>
            <a:ext cx="9300612" cy="7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85800" y="2057400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7325" lvl="1" eaLnBrk="1" hangingPunct="1">
              <a:defRPr/>
            </a:pPr>
            <a:endParaRPr lang="en-US" sz="3600" b="0" i="1" dirty="0" smtClean="0">
              <a:latin typeface="+mn-lt"/>
              <a:ea typeface="ヒラギノ角ゴ Pro W3" charset="0"/>
              <a:cs typeface="ヒラギノ角ゴ Pro W3" charset="0"/>
            </a:endParaRPr>
          </a:p>
          <a:p>
            <a:pPr marL="187325" lvl="1" algn="ctr" eaLnBrk="1" hangingPunct="1">
              <a:defRPr/>
            </a:pPr>
            <a:endParaRPr lang="en-US" sz="3600" b="0" i="1" dirty="0" smtClean="0">
              <a:latin typeface="+mn-lt"/>
              <a:ea typeface="ヒラギノ角ゴ Pro W3" charset="0"/>
              <a:cs typeface="ヒラギノ角ゴ Pro W3" charset="0"/>
            </a:endParaRPr>
          </a:p>
          <a:p>
            <a:pPr marL="187325" lvl="1" algn="ctr" eaLnBrk="1" hangingPunct="1">
              <a:defRPr/>
            </a:pPr>
            <a:r>
              <a:rPr lang="en-US" sz="4000" b="0" i="1" dirty="0" err="1" smtClean="0">
                <a:latin typeface="+mn-lt"/>
                <a:ea typeface="ヒラギノ角ゴ Pro W3" charset="0"/>
                <a:cs typeface="ヒラギノ角ゴ Pro W3" charset="0"/>
              </a:rPr>
              <a:t>udheCoP</a:t>
            </a:r>
            <a:endParaRPr lang="en-US" sz="4000" b="0" i="1" dirty="0" smtClean="0">
              <a:latin typeface="+mn-lt"/>
              <a:ea typeface="ヒラギノ角ゴ Pro W3" charset="0"/>
              <a:cs typeface="ヒラギノ角ゴ Pro W3" charset="0"/>
            </a:endParaRPr>
          </a:p>
          <a:p>
            <a:pPr marL="758825" lvl="1" indent="-571500" eaLnBrk="1" hangingPunct="1">
              <a:buFont typeface="Arial"/>
              <a:buChar char="•"/>
              <a:defRPr/>
            </a:pPr>
            <a:endParaRPr lang="en-US" sz="3600" b="0" i="1" dirty="0">
              <a:latin typeface="+mn-lt"/>
              <a:ea typeface="ヒラギノ角ゴ Pro W3" charset="0"/>
              <a:cs typeface="ヒラギノ角ゴ Pro W3" charset="0"/>
            </a:endParaRPr>
          </a:p>
          <a:p>
            <a:pPr marL="187325" lvl="1" eaLnBrk="1" hangingPunct="1">
              <a:defRPr/>
            </a:pPr>
            <a:r>
              <a:rPr lang="en-US" sz="3600" b="0" i="1" dirty="0" smtClean="0">
                <a:latin typeface="+mn-lt"/>
                <a:ea typeface="ヒラギノ角ゴ Pro W3" charset="0"/>
                <a:cs typeface="ヒラギノ角ゴ Pro W3" charset="0"/>
              </a:rPr>
              <a:t>To join this or other </a:t>
            </a:r>
            <a:r>
              <a:rPr lang="en-US" sz="3600" b="0" i="1" dirty="0" err="1" smtClean="0">
                <a:latin typeface="+mn-lt"/>
                <a:ea typeface="ヒラギノ角ゴ Pro W3" charset="0"/>
                <a:cs typeface="ヒラギノ角ゴ Pro W3" charset="0"/>
              </a:rPr>
              <a:t>CoPs</a:t>
            </a:r>
            <a:r>
              <a:rPr lang="en-US" sz="3600" b="0" i="1" dirty="0" smtClean="0">
                <a:latin typeface="+mn-lt"/>
                <a:ea typeface="ヒラギノ角ゴ Pro W3" charset="0"/>
                <a:cs typeface="ヒラギノ角ゴ Pro W3" charset="0"/>
              </a:rPr>
              <a:t>, send email to </a:t>
            </a:r>
            <a:r>
              <a:rPr lang="en-US" sz="3600" b="0" i="1" dirty="0" err="1" smtClean="0">
                <a:latin typeface="+mn-lt"/>
                <a:ea typeface="ヒラギノ角ゴ Pro W3" charset="0"/>
                <a:cs typeface="ヒラギノ角ゴ Pro W3" charset="0"/>
              </a:rPr>
              <a:t>doit@uw.edu</a:t>
            </a:r>
            <a:endParaRPr lang="en-US" sz="3600" b="0" i="1" dirty="0"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2400" y="914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DO-IT </a:t>
            </a:r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Community of Practice</a:t>
            </a:r>
          </a:p>
          <a:p>
            <a:pPr marL="0" lvl="4"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For Faculty &amp; Staff</a:t>
            </a:r>
            <a:endParaRPr lang="en-US" altLang="ja-JP" sz="3200" b="0" dirty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8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28600" y="20574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92100" lvl="1" indent="-228600" eaLnBrk="1" hangingPunct="1">
              <a:buFont typeface="Wingdings" charset="2"/>
              <a:buChar char="§"/>
              <a:defRPr/>
            </a:pPr>
            <a:r>
              <a:rPr lang="en-US" sz="3200" b="0" i="1" dirty="0" smtClean="0">
                <a:ea typeface="ヒラギノ角ゴ Pro W3" charset="0"/>
                <a:cs typeface="ヒラギノ角ゴ Pro W3" charset="0"/>
              </a:rPr>
              <a:t>Embrace diversity, </a:t>
            </a:r>
            <a:r>
              <a:rPr lang="en-US" sz="3200" b="0" i="1" dirty="0">
                <a:ea typeface="ヒラギノ角ゴ Pro W3" charset="0"/>
                <a:cs typeface="ヒラギノ角ゴ Pro W3" charset="0"/>
              </a:rPr>
              <a:t>e.g., </a:t>
            </a:r>
            <a:r>
              <a:rPr lang="en-US" sz="3200" b="0" i="1" dirty="0" smtClean="0">
                <a:ea typeface="ヒラギノ角ゴ Pro W3" charset="0"/>
                <a:cs typeface="ヒラギノ角ゴ Pro W3" charset="0"/>
              </a:rPr>
              <a:t>avoid comparisons with “normal”</a:t>
            </a:r>
            <a:endParaRPr lang="en-US" sz="3200" b="0" i="1" dirty="0">
              <a:ea typeface="ヒラギノ角ゴ Pro W3" charset="0"/>
              <a:cs typeface="ヒラギノ角ゴ Pro W3" charset="0"/>
            </a:endParaRPr>
          </a:p>
          <a:p>
            <a:pPr marL="292100" lvl="1" indent="-228600" eaLnBrk="1" hangingPunct="1">
              <a:buFont typeface="Wingdings" charset="2"/>
              <a:buChar char="§"/>
              <a:defRPr/>
            </a:pPr>
            <a:r>
              <a:rPr lang="en-US" sz="3200" b="0" i="1" dirty="0" smtClean="0">
                <a:ea typeface="ヒラギノ角ゴ Pro W3" charset="0"/>
                <a:cs typeface="ヒラギノ角ゴ Pro W3" charset="0"/>
              </a:rPr>
              <a:t>Develop </a:t>
            </a:r>
            <a:r>
              <a:rPr lang="en-US" sz="3200" b="0" i="1" dirty="0">
                <a:ea typeface="ヒラギノ角ゴ Pro W3" charset="0"/>
                <a:cs typeface="ヒラギノ角ゴ Pro W3" charset="0"/>
              </a:rPr>
              <a:t>a UD </a:t>
            </a:r>
            <a:r>
              <a:rPr lang="en-US" sz="3200" b="0" i="1" dirty="0" smtClean="0">
                <a:ea typeface="ヒラギノ角ゴ Pro W3" charset="0"/>
                <a:cs typeface="ヒラギノ角ゴ Pro W3" charset="0"/>
              </a:rPr>
              <a:t>perspective: Focus first on changing the product or environment before providing accommodations</a:t>
            </a:r>
            <a:endParaRPr lang="en-US" sz="3200" b="0" i="1" dirty="0">
              <a:ea typeface="ヒラギノ角ゴ Pro W3" charset="0"/>
              <a:cs typeface="ヒラギノ角ゴ Pro W3" charset="0"/>
            </a:endParaRPr>
          </a:p>
          <a:p>
            <a:pPr marL="292100" lvl="1" indent="-228600" eaLnBrk="1" hangingPunct="1">
              <a:buFont typeface="Wingdings" charset="2"/>
              <a:buChar char="§"/>
              <a:defRPr/>
            </a:pPr>
            <a:r>
              <a:rPr lang="en-US" sz="3200" b="0" i="1" dirty="0" smtClean="0">
                <a:latin typeface="+mn-lt"/>
                <a:ea typeface="ヒラギノ角ゴ Pro W3" charset="0"/>
                <a:cs typeface="ヒラギノ角ゴ Pro W3" charset="0"/>
              </a:rPr>
              <a:t>Remember people with LD may have other disabilities, too </a:t>
            </a:r>
          </a:p>
          <a:p>
            <a:pPr marL="292100" lvl="1" indent="-228600" eaLnBrk="1" hangingPunct="1">
              <a:buFont typeface="Wingdings" charset="2"/>
              <a:buChar char="§"/>
              <a:defRPr/>
            </a:pPr>
            <a:r>
              <a:rPr lang="en-US" sz="3200" b="0" i="1" dirty="0" smtClean="0">
                <a:latin typeface="+mn-lt"/>
                <a:ea typeface="ヒラギノ角ゴ Pro W3" charset="0"/>
                <a:cs typeface="ヒラギノ角ゴ Pro W3" charset="0"/>
              </a:rPr>
              <a:t>Develop UD practices inspired by individual needs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762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What can you do to promote UD that benefits students with LD?</a:t>
            </a:r>
            <a:endParaRPr lang="en-US" altLang="ja-JP" sz="3200" b="0" dirty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7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DOIT_logo_bw_transparent"/>
          <p:cNvPicPr>
            <a:picLocks noChangeAspect="1" noChangeArrowheads="1"/>
          </p:cNvPicPr>
          <p:nvPr/>
        </p:nvPicPr>
        <p:blipFill>
          <a:blip r:embed="rId3" cstate="print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OIT_logo_bw_transparen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0386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9144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Rather than an individual conforming to a product, </a:t>
            </a:r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UD expects </a:t>
            </a:r>
            <a:r>
              <a:rPr lang="en-US" sz="4000" b="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ヒラギノ角ゴ Pro W3" charset="0"/>
                <a:cs typeface="ヒラギノ角ゴ Pro W3" charset="0"/>
              </a:rPr>
              <a:t>society to conform to diversity</a:t>
            </a:r>
            <a:endParaRPr lang="en-US" altLang="ja-JP" sz="3200" b="0" dirty="0" smtClean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2" name="Picture 11" descr="images-18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/>
          <a:stretch/>
        </p:blipFill>
        <p:spPr>
          <a:xfrm>
            <a:off x="2262242" y="3581400"/>
            <a:ext cx="4163958" cy="2813957"/>
          </a:xfrm>
          <a:prstGeom prst="rect">
            <a:avLst/>
          </a:prstGeom>
          <a:solidFill>
            <a:schemeClr val="bg1">
              <a:lumMod val="40000"/>
              <a:lumOff val="60000"/>
              <a:alpha val="7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5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905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  <a:t>Reference:</a:t>
            </a:r>
            <a:br>
              <a:rPr lang="en-US" sz="3600" dirty="0" smtClean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</a:br>
            <a:r>
              <a:rPr lang="en-US" sz="3600" i="1" dirty="0" smtClean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  <a:t>Universal </a:t>
            </a:r>
            <a:r>
              <a:rPr lang="en-US" sz="3600" i="1" dirty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  <a:t>Design in Higher </a:t>
            </a:r>
            <a:r>
              <a:rPr lang="en-US" sz="3600" i="1" dirty="0" smtClean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  <a:t>Education</a:t>
            </a:r>
            <a:r>
              <a:rPr lang="en-US" sz="3600" i="1" dirty="0">
                <a:solidFill>
                  <a:schemeClr val="accent2">
                    <a:lumMod val="25000"/>
                  </a:schemeClr>
                </a:solidFill>
                <a:latin typeface="Arial"/>
                <a:ea typeface="ヒラギノ角ゴ Pro W3" charset="0"/>
                <a:cs typeface="Arial"/>
              </a:rPr>
              <a:t>: From Principles to Practice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600" i="1" dirty="0" smtClean="0">
              <a:latin typeface="Arial"/>
              <a:ea typeface="ヒラギノ角ゴ Pro W3" charset="0"/>
              <a:cs typeface="ヒラギノ角ゴ Pro W3" charset="0"/>
            </a:endParaRP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U.S</a:t>
            </a:r>
            <a:r>
              <a:rPr lang="en-US" sz="3000" i="1" dirty="0">
                <a:latin typeface="Arial"/>
                <a:ea typeface="ヒラギノ角ゴ Pro W3" charset="0"/>
                <a:cs typeface="Arial"/>
              </a:rPr>
              <a:t>. </a:t>
            </a: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Department </a:t>
            </a:r>
            <a:r>
              <a:rPr lang="en-US" sz="3000" i="1" dirty="0">
                <a:latin typeface="Arial"/>
                <a:ea typeface="ヒラギノ角ゴ Pro W3" charset="0"/>
                <a:cs typeface="Arial"/>
              </a:rPr>
              <a:t>of </a:t>
            </a: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Education, NSF</a:t>
            </a: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42 authors/co-authors</a:t>
            </a: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>
                <a:latin typeface="Arial"/>
                <a:ea typeface="ヒラギノ角ゴ Pro W3" charset="0"/>
                <a:cs typeface="Arial"/>
              </a:rPr>
              <a:t>Peer </a:t>
            </a: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reviewed</a:t>
            </a: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Harvard Education Press</a:t>
            </a: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20% off coupon on DO-IT </a:t>
            </a:r>
            <a:br>
              <a:rPr lang="en-US" sz="3000" i="1" dirty="0" smtClean="0">
                <a:latin typeface="Arial"/>
                <a:ea typeface="ヒラギノ角ゴ Pro W3" charset="0"/>
                <a:cs typeface="Arial"/>
              </a:rPr>
            </a:b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website</a:t>
            </a:r>
          </a:p>
          <a:p>
            <a:pPr marL="292100" indent="-292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/>
            </a:pPr>
            <a:r>
              <a:rPr lang="en-US" sz="3000" i="1" dirty="0" smtClean="0">
                <a:latin typeface="Arial"/>
                <a:ea typeface="ヒラギノ角ゴ Pro W3" charset="0"/>
                <a:cs typeface="Arial"/>
              </a:rPr>
              <a:t>Email to join our UDHE </a:t>
            </a:r>
            <a:r>
              <a:rPr lang="en-US" sz="3000" i="1" dirty="0" err="1" smtClean="0">
                <a:latin typeface="Arial"/>
                <a:ea typeface="ヒラギノ角ゴ Pro W3" charset="0"/>
                <a:cs typeface="Arial"/>
              </a:rPr>
              <a:t>CoP</a:t>
            </a:r>
            <a:endParaRPr lang="en-US" sz="3000" i="1" dirty="0" smtClean="0">
              <a:latin typeface="Arial"/>
              <a:ea typeface="ヒラギノ角ゴ Pro W3" charset="0"/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b="1" i="1" dirty="0">
              <a:latin typeface="Arial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213725" y="5838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5952"/>
            <a:ext cx="1443681" cy="21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DOIT_logo_bw_transparent"/>
          <p:cNvPicPr>
            <a:picLocks noChangeAspect="1" noChangeArrowheads="1"/>
          </p:cNvPicPr>
          <p:nvPr/>
        </p:nvPicPr>
        <p:blipFill>
          <a:blip r:embed="rId3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OIT_logo_bw_transparent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505200" y="220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600200" y="1752600"/>
            <a:ext cx="69342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Cultural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Linguistic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Sensory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Physical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Neurological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Cognitive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241300" y="685800"/>
            <a:ext cx="852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Diversity Types Include:</a:t>
            </a: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36571"/>
            <a:ext cx="4051300" cy="26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Ability on a Continuum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620000" cy="4571999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i="1" dirty="0"/>
              <a:t>s</a:t>
            </a:r>
            <a:r>
              <a:rPr lang="en-US" i="1" dirty="0" smtClean="0"/>
              <a:t>ee</a:t>
            </a:r>
          </a:p>
          <a:p>
            <a:pPr algn="ctr">
              <a:buFontTx/>
              <a:buNone/>
            </a:pPr>
            <a:r>
              <a:rPr lang="en-US" i="1" dirty="0" smtClean="0"/>
              <a:t>hear</a:t>
            </a:r>
          </a:p>
          <a:p>
            <a:pPr algn="ctr">
              <a:buFontTx/>
              <a:buNone/>
            </a:pPr>
            <a:r>
              <a:rPr lang="en-US" i="1" dirty="0" smtClean="0"/>
              <a:t>walk</a:t>
            </a:r>
          </a:p>
          <a:p>
            <a:pPr algn="ctr">
              <a:buNone/>
            </a:pPr>
            <a:r>
              <a:rPr lang="en-US" i="1" dirty="0"/>
              <a:t>manage physical/mental health </a:t>
            </a:r>
            <a:endParaRPr lang="en-US" i="1" dirty="0" smtClean="0"/>
          </a:p>
          <a:p>
            <a:pPr algn="ctr">
              <a:buFontTx/>
              <a:buNone/>
            </a:pPr>
            <a:r>
              <a:rPr lang="en-US" i="1" dirty="0"/>
              <a:t>r</a:t>
            </a:r>
            <a:r>
              <a:rPr lang="en-US" i="1" dirty="0" smtClean="0"/>
              <a:t>ead print</a:t>
            </a:r>
          </a:p>
          <a:p>
            <a:pPr algn="ctr">
              <a:buFontTx/>
              <a:buNone/>
            </a:pPr>
            <a:r>
              <a:rPr lang="en-US" i="1" dirty="0"/>
              <a:t>w</a:t>
            </a:r>
            <a:r>
              <a:rPr lang="en-US" i="1" dirty="0" smtClean="0"/>
              <a:t>rite with pen or pencil</a:t>
            </a:r>
          </a:p>
          <a:p>
            <a:pPr algn="ctr">
              <a:buFontTx/>
              <a:buNone/>
            </a:pPr>
            <a:r>
              <a:rPr lang="en-US" i="1" dirty="0"/>
              <a:t>c</a:t>
            </a:r>
            <a:r>
              <a:rPr lang="en-US" i="1" dirty="0" smtClean="0"/>
              <a:t>ommunicate verbally</a:t>
            </a:r>
          </a:p>
          <a:p>
            <a:pPr algn="ctr">
              <a:buFontTx/>
              <a:buNone/>
            </a:pPr>
            <a:r>
              <a:rPr lang="en-US" i="1" dirty="0"/>
              <a:t>t</a:t>
            </a:r>
            <a:r>
              <a:rPr lang="en-US" i="1" dirty="0" smtClean="0"/>
              <a:t>une out distraction</a:t>
            </a:r>
          </a:p>
          <a:p>
            <a:pPr algn="ctr">
              <a:buFontTx/>
              <a:buNone/>
            </a:pPr>
            <a:r>
              <a:rPr lang="en-US" i="1" dirty="0" smtClean="0"/>
              <a:t>learn</a:t>
            </a:r>
          </a:p>
        </p:txBody>
      </p:sp>
      <p:pic>
        <p:nvPicPr>
          <p:cNvPr id="28676" name="Picture 3" descr="Image of a double-sided arrow. The two ends are labeled with the words &quot;Able&quot; and &quot;Not able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82893" cy="138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DOIT_logo_bw_transparent"/>
          <p:cNvPicPr>
            <a:picLocks noChangeAspect="1" noChangeArrowheads="1"/>
          </p:cNvPicPr>
          <p:nvPr/>
        </p:nvPicPr>
        <p:blipFill>
          <a:blip r:embed="rId3"/>
          <a:srcRect t="82439"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OIT_logo_bw_transparent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505200" y="220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Short attention span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Poor memory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Difficulty following directions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Inability to discriminate between between/among letters, numerals, sounds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Poor reading &amp;/or </a:t>
            </a:r>
            <a:br>
              <a:rPr lang="en-US" altLang="ja-JP" sz="2800" b="0" i="1" dirty="0" smtClean="0">
                <a:latin typeface="Helvetica" charset="0"/>
              </a:rPr>
            </a:br>
            <a:r>
              <a:rPr lang="en-US" altLang="ja-JP" sz="2800" b="0" i="1" dirty="0" smtClean="0">
                <a:latin typeface="Helvetica" charset="0"/>
              </a:rPr>
              <a:t>writing</a:t>
            </a:r>
            <a:r>
              <a:rPr lang="en-US" altLang="ja-JP" sz="2800" b="0" i="1" dirty="0">
                <a:latin typeface="Helvetica" charset="0"/>
              </a:rPr>
              <a:t> </a:t>
            </a:r>
            <a:r>
              <a:rPr lang="en-US" altLang="ja-JP" sz="2800" b="0" i="1" dirty="0" smtClean="0">
                <a:latin typeface="Helvetica" charset="0"/>
              </a:rPr>
              <a:t>ability</a:t>
            </a:r>
          </a:p>
          <a:p>
            <a:pPr marL="688975" lvl="4" indent="-230188" eaLnBrk="1" hangingPunct="1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altLang="ja-JP" sz="2800" b="0" i="1" dirty="0" smtClean="0">
                <a:latin typeface="Helvetica" charset="0"/>
              </a:rPr>
              <a:t>Difficulties with </a:t>
            </a:r>
            <a:br>
              <a:rPr lang="en-US" altLang="ja-JP" sz="2800" b="0" i="1" dirty="0" smtClean="0">
                <a:latin typeface="Helvetica" charset="0"/>
              </a:rPr>
            </a:br>
            <a:r>
              <a:rPr lang="en-US" altLang="ja-JP" sz="2800" b="0" i="1" dirty="0" smtClean="0">
                <a:latin typeface="Helvetica" charset="0"/>
              </a:rPr>
              <a:t>sequencing/organizing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241300" y="685800"/>
            <a:ext cx="852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000" b="0" dirty="0" smtClean="0">
                <a:solidFill>
                  <a:schemeClr val="accent2">
                    <a:lumMod val="25000"/>
                  </a:schemeClr>
                </a:solidFill>
                <a:latin typeface="Helvetica" charset="0"/>
              </a:rPr>
              <a:t>Some Relevant Symptoms of LD:</a:t>
            </a:r>
            <a:endParaRPr lang="en-US" altLang="ja-JP" sz="4000" b="0" dirty="0">
              <a:solidFill>
                <a:schemeClr val="accent2">
                  <a:lumMod val="25000"/>
                </a:schemeClr>
              </a:solidFill>
              <a:latin typeface="Helvetica" charset="0"/>
            </a:endParaRP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36571"/>
            <a:ext cx="4051300" cy="26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762000"/>
            <a:ext cx="9906000" cy="69342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en-US" sz="3200" u="sng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Views of</a:t>
            </a:r>
            <a:r>
              <a:rPr lang="en-US" sz="3200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		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    	</a:t>
            </a:r>
            <a:r>
              <a:rPr lang="en-US" sz="3200" u="sng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Access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 dirty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u="sng" dirty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3200" u="sng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isability</a:t>
            </a:r>
            <a:r>
              <a:rPr lang="en-US" sz="3200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                 </a:t>
            </a:r>
            <a:r>
              <a:rPr lang="en-US" sz="3200" u="sng" dirty="0" smtClean="0">
                <a:solidFill>
                  <a:schemeClr val="accent2">
                    <a:lumMod val="2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Approaches</a:t>
            </a:r>
            <a:r>
              <a:rPr lang="en-US" sz="3200" dirty="0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• </a:t>
            </a:r>
            <a:r>
              <a:rPr lang="en-US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Outcasts, 		• E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xclude,</a:t>
            </a:r>
            <a:r>
              <a:rPr lang="en-US" altLang="ja-JP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/>
            </a:r>
            <a:br>
              <a:rPr lang="en-US" altLang="ja-JP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shame	 </a:t>
            </a:r>
            <a:r>
              <a:rPr lang="en-US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</a:t>
            </a:r>
            <a:r>
              <a:rPr lang="en-US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 </a:t>
            </a:r>
            <a:r>
              <a:rPr lang="en-US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offer 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charity</a:t>
            </a:r>
            <a:b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• Medical </a:t>
            </a:r>
            <a:r>
              <a:rPr lang="en-US" altLang="ja-JP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	• Cure</a:t>
            </a:r>
            <a:r>
              <a:rPr lang="en-US" altLang="ja-JP" sz="3200" i="1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, </a:t>
            </a:r>
            <a:br>
              <a:rPr lang="en-US" altLang="ja-JP" sz="3200" i="1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altLang="ja-JP" sz="3200" i="1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diagnosis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	 </a:t>
            </a:r>
            <a:r>
              <a:rPr lang="en-US" altLang="ja-JP" sz="3200" i="1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altLang="ja-JP" sz="3200" i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rehabilitate </a:t>
            </a:r>
            <a:r>
              <a:rPr lang="en-US" altLang="ja-JP" sz="3200" i="1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  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	  			</a:t>
            </a:r>
            <a:b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• Mainstream		• Accommodate</a:t>
            </a:r>
            <a:b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• Social justice/ 	• Apply </a:t>
            </a:r>
            <a:r>
              <a:rPr lang="en-US" altLang="ja-JP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universal design	   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/>
            </a:r>
            <a:b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</a:b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 diversity			</a:t>
            </a:r>
            <a:r>
              <a:rPr lang="en-US" altLang="ja-JP" sz="320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 </a:t>
            </a:r>
            <a:r>
              <a:rPr lang="en-US" altLang="ja-JP" sz="32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+ accommodate 		     	  </a:t>
            </a:r>
            <a:r>
              <a:rPr lang="en-US" altLang="ja-JP" sz="3200" i="1" dirty="0" smtClean="0">
                <a:latin typeface="Helvetica" charset="0"/>
                <a:ea typeface="ＭＳ Ｐゴシック" charset="0"/>
              </a:rPr>
              <a:t/>
            </a:r>
            <a:br>
              <a:rPr lang="en-US" altLang="ja-JP" sz="3200" i="1" dirty="0" smtClean="0">
                <a:latin typeface="Helvetica" charset="0"/>
                <a:ea typeface="ＭＳ Ｐゴシック" charset="0"/>
              </a:rPr>
            </a:br>
            <a:endParaRPr lang="en-US" sz="32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 descr="images-4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741959"/>
            <a:ext cx="6553200" cy="211604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429000" y="1295400"/>
            <a:ext cx="597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429000" y="2286000"/>
            <a:ext cx="597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429000" y="3276600"/>
            <a:ext cx="597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429000" y="3886200"/>
            <a:ext cx="597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400800"/>
            <a:ext cx="1143000" cy="228600"/>
          </a:xfrm>
          <a:prstGeom prst="rect">
            <a:avLst/>
          </a:prstGeom>
          <a:noFill/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9784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181600" y="6553200"/>
            <a:ext cx="355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04800" y="6553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04800" y="342900"/>
            <a:ext cx="0" cy="621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737600" y="342900"/>
            <a:ext cx="0" cy="621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077200" cy="12954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  <a:latin typeface="Helvetica" charset="0"/>
              </a:rPr>
              <a:t>Accommodations:</a:t>
            </a:r>
            <a:endParaRPr lang="en-US" dirty="0">
              <a:solidFill>
                <a:srgbClr val="000090"/>
              </a:solidFill>
              <a:latin typeface="Helvetica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5438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endParaRPr lang="en-US" sz="2800" i="1" dirty="0" smtClean="0">
              <a:latin typeface="Helvetic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i="1" dirty="0">
              <a:latin typeface="Helvetic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i="1" dirty="0" smtClean="0">
                <a:latin typeface="Helvetica" charset="0"/>
              </a:rPr>
              <a:t>An accommodation adjusts a product or environment to provide access to a specific person.</a:t>
            </a:r>
          </a:p>
          <a:p>
            <a:pPr marL="0" indent="0">
              <a:lnSpc>
                <a:spcPct val="90000"/>
              </a:lnSpc>
              <a:buNone/>
            </a:pPr>
            <a:endParaRPr lang="en-US" i="1" dirty="0">
              <a:latin typeface="Helvetica" charset="0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US" sz="3200" i="1" dirty="0" smtClean="0">
              <a:solidFill>
                <a:schemeClr val="accent2">
                  <a:lumMod val="50000"/>
                </a:schemeClr>
              </a:solidFill>
              <a:latin typeface="Helvetica" charset="0"/>
            </a:endParaRPr>
          </a:p>
        </p:txBody>
      </p:sp>
      <p:pic>
        <p:nvPicPr>
          <p:cNvPr id="12" name="Picture 9" descr="DOIT_logo_bw_transparent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9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udge">
  <a:themeElements>
    <a:clrScheme name="Smudge 1">
      <a:dk1>
        <a:srgbClr val="000000"/>
      </a:dk1>
      <a:lt1>
        <a:srgbClr val="8EBED2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6DBE5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mudg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Smudge 1">
        <a:dk1>
          <a:srgbClr val="000000"/>
        </a:dk1>
        <a:lt1>
          <a:srgbClr val="8EBE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6DB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udge 2">
        <a:dk1>
          <a:srgbClr val="000000"/>
        </a:dk1>
        <a:lt1>
          <a:srgbClr val="8EBE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6DB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27271</TotalTime>
  <Words>843</Words>
  <Application>Microsoft Macintosh PowerPoint</Application>
  <PresentationFormat>On-screen Show (4:3)</PresentationFormat>
  <Paragraphs>238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Smudge</vt:lpstr>
      <vt:lpstr>PowerPoint Presentation</vt:lpstr>
      <vt:lpstr>PowerPoint Presentation</vt:lpstr>
      <vt:lpstr>PowerPoint Presentation</vt:lpstr>
      <vt:lpstr>Reference: Universal Design in Higher Education: From Principles to Practice</vt:lpstr>
      <vt:lpstr>PowerPoint Presentation</vt:lpstr>
      <vt:lpstr>Ability on a Continuum</vt:lpstr>
      <vt:lpstr>PowerPoint Presentation</vt:lpstr>
      <vt:lpstr>Views of          Access Disability                  Approaches • Outcasts,   • Exclude,   shame      offer charity • Medical    • Cure,    diagnosis    rehabilitate           • Mainstream  • Accommodate • Social justice/  • Apply universal design       diversity     + accommodate            </vt:lpstr>
      <vt:lpstr>Accommodations: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Daily  University of Washington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• an attitude that values diversity,   equity, &amp; inclusion.  • a goal.  • a process.   • practices that make learning products     &amp; environments welcoming,     accessible, &amp; usable for everyone,    including those who do not disclose     disabilities.</vt:lpstr>
      <vt:lpstr>UD – know it when you see it:</vt:lpstr>
      <vt:lpstr>PowerPoint Presentation</vt:lpstr>
      <vt:lpstr>PowerPoint Presentation</vt:lpstr>
      <vt:lpstr>PowerPoint Presentation</vt:lpstr>
      <vt:lpstr>PowerPoint Presentation</vt:lpstr>
    </vt:vector>
  </TitlesOfParts>
  <Company>DO-IT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DO-IT Does It in Japan</dc:title>
  <cp:lastModifiedBy>DO-IT Program</cp:lastModifiedBy>
  <cp:revision>612</cp:revision>
  <cp:lastPrinted>2014-11-17T03:38:15Z</cp:lastPrinted>
  <dcterms:created xsi:type="dcterms:W3CDTF">2010-03-21T02:24:28Z</dcterms:created>
  <dcterms:modified xsi:type="dcterms:W3CDTF">2014-11-17T03:51:11Z</dcterms:modified>
</cp:coreProperties>
</file>