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299" r:id="rId3"/>
    <p:sldId id="301" r:id="rId4"/>
    <p:sldId id="300" r:id="rId5"/>
    <p:sldId id="298" r:id="rId6"/>
    <p:sldId id="310" r:id="rId7"/>
    <p:sldId id="311" r:id="rId8"/>
    <p:sldId id="305" r:id="rId9"/>
    <p:sldId id="306" r:id="rId10"/>
    <p:sldId id="307" r:id="rId11"/>
    <p:sldId id="308" r:id="rId12"/>
    <p:sldId id="309" r:id="rId13"/>
    <p:sldId id="303" r:id="rId14"/>
    <p:sldId id="304" r:id="rId15"/>
    <p:sldId id="297" r:id="rId16"/>
    <p:sldId id="293" r:id="rId17"/>
  </p:sldIdLst>
  <p:sldSz cx="9144000" cy="6858000" type="screen4x3"/>
  <p:notesSz cx="6794500" cy="9931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B2328"/>
    <a:srgbClr val="D14124"/>
    <a:srgbClr val="D52B1E"/>
    <a:srgbClr val="FF9E1B"/>
    <a:srgbClr val="63513D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 autoAdjust="0"/>
    <p:restoredTop sz="78161" autoAdjust="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F7ECA4-51BD-4A1B-BCFE-71ABB1CD4C86}" type="datetimeFigureOut">
              <a:rPr lang="en-AU"/>
              <a:pPr>
                <a:defRPr/>
              </a:pPr>
              <a:t>1/12/2014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482D8C-234A-4539-9EA7-6C79FFCE56A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388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7F63-70FE-458A-B914-E488DF47B961}" type="datetimeFigureOut">
              <a:rPr lang="en-AU" smtClean="0"/>
              <a:t>1/12/2014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A53A-F37D-4C9D-8148-F5594319D81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428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82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13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924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16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38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059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8261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10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IRD</a:t>
            </a:r>
            <a:r>
              <a:rPr lang="en-AU" baseline="0" dirty="0" smtClean="0"/>
              <a:t> currently receives around 3000 conversion requests each semester </a:t>
            </a:r>
          </a:p>
          <a:p>
            <a:r>
              <a:rPr lang="en-AU" baseline="0" dirty="0" smtClean="0"/>
              <a:t>3 ongoing staff, 2 part-time staff and several casuals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614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40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024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31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210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65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368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A53A-F37D-4C9D-8148-F5594319D81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3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gradFill>
          <a:gsLst>
            <a:gs pos="40000">
              <a:schemeClr val="accent4"/>
            </a:gs>
            <a:gs pos="20000">
              <a:schemeClr val="accent5"/>
            </a:gs>
            <a:gs pos="0">
              <a:schemeClr val="accent6"/>
            </a:gs>
            <a:gs pos="80000">
              <a:schemeClr val="accent2"/>
            </a:gs>
            <a:gs pos="60000">
              <a:schemeClr val="accent3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3399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61596" y="3463020"/>
            <a:ext cx="6182404" cy="2520950"/>
          </a:xfrm>
          <a:solidFill>
            <a:srgbClr val="D6D2C4"/>
          </a:solidFill>
          <a:ln>
            <a:noFill/>
          </a:ln>
        </p:spPr>
        <p:txBody>
          <a:bodyPr lIns="288000" tIns="288000" rIns="180000" bIns="180000"/>
          <a:lstStyle>
            <a:lvl1pPr mar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324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23399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288" y="6423025"/>
            <a:ext cx="11001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latrobe.edu.au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96188" y="6483350"/>
            <a:ext cx="11811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CRICOS Provider 00115M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61596" y="3463020"/>
            <a:ext cx="6182404" cy="2520950"/>
          </a:xfrm>
          <a:solidFill>
            <a:srgbClr val="D6D2C4"/>
          </a:solidFill>
          <a:ln>
            <a:noFill/>
          </a:ln>
        </p:spPr>
        <p:txBody>
          <a:bodyPr lIns="288000" tIns="288000" rIns="180000" bIns="180000"/>
          <a:lstStyle>
            <a:lvl1pPr mar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67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6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003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8313" y="1628775"/>
          <a:ext cx="8207376" cy="1808164"/>
        </p:xfrm>
        <a:graphic>
          <a:graphicData uri="http://schemas.openxmlformats.org/drawingml/2006/table">
            <a:tbl>
              <a:tblPr/>
              <a:tblGrid>
                <a:gridCol w="2051844"/>
                <a:gridCol w="2051844"/>
                <a:gridCol w="2051844"/>
                <a:gridCol w="2051844"/>
              </a:tblGrid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Title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anchor="ctr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2C4"/>
                    </a:solidFill>
                  </a:tcPr>
                </a:tc>
              </a:tr>
              <a:tr h="362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513D"/>
                          </a:solidFill>
                          <a:effectLst/>
                          <a:latin typeface="Calibri" pitchFamily="34" charset="0"/>
                          <a:ea typeface="ＭＳ Ｐゴシック" charset="0"/>
                          <a:cs typeface="ＭＳ Ｐゴシック" charset="0"/>
                        </a:rPr>
                        <a:t>Click here to enter Text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3513D"/>
                        </a:solidFill>
                        <a:effectLst/>
                        <a:latin typeface="Calibri" pitchFamily="34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1974" marR="71974" marT="72000" marB="72000" horzOverflow="overflow">
                    <a:lnL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51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 noChangeAspect="1"/>
          </p:cNvSpPr>
          <p:nvPr>
            <p:ph type="title"/>
          </p:nvPr>
        </p:nvSpPr>
        <p:spPr>
          <a:xfrm>
            <a:off x="468313" y="431800"/>
            <a:ext cx="8208144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24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3438" y="1628775"/>
            <a:ext cx="4032250" cy="46799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2349500"/>
            <a:ext cx="1230312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Image area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7375" cy="8369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4031679" cy="46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93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06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D6D2C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350" y="1639888"/>
            <a:ext cx="288925" cy="1439862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accent1"/>
              </a:gs>
              <a:gs pos="80000">
                <a:schemeClr val="accent5"/>
              </a:gs>
              <a:gs pos="60000">
                <a:schemeClr val="accent4"/>
              </a:gs>
              <a:gs pos="40000">
                <a:schemeClr val="accent3"/>
              </a:gs>
              <a:gs pos="100000">
                <a:schemeClr val="accent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312" y="1639888"/>
            <a:ext cx="8208143" cy="144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2400" baseline="0" dirty="0" smtClean="0"/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8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rgbClr val="D6D2C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313" y="0"/>
            <a:ext cx="2555875" cy="1998663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accent1"/>
              </a:gs>
              <a:gs pos="80000">
                <a:schemeClr val="accent5"/>
              </a:gs>
              <a:gs pos="60000">
                <a:schemeClr val="accent4"/>
              </a:gs>
              <a:gs pos="40000">
                <a:schemeClr val="accent3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latin typeface="Calibri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8313" y="6423025"/>
            <a:ext cx="11001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AU" sz="1400" b="1" dirty="0">
                <a:solidFill>
                  <a:srgbClr val="63513D"/>
                </a:solidFill>
              </a:rPr>
              <a:t>latrobe.edu.au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596188" y="6483350"/>
            <a:ext cx="11811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AU" sz="900" dirty="0">
                <a:solidFill>
                  <a:srgbClr val="63513D"/>
                </a:solidFill>
              </a:rPr>
              <a:t>CRICOS Provider 00115M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68313" y="2708920"/>
            <a:ext cx="8208962" cy="324098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86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73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here to enter Heading text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here to enter Body text</a:t>
            </a:r>
          </a:p>
          <a:p>
            <a:pPr lvl="1"/>
            <a:r>
              <a:rPr lang="en-US" smtClean="0"/>
              <a:t>Click here to enter Bullets level 1</a:t>
            </a:r>
          </a:p>
          <a:p>
            <a:pPr lvl="2"/>
            <a:r>
              <a:rPr lang="en-US" smtClean="0"/>
              <a:t>Click here to enter Bullets level 2</a:t>
            </a:r>
          </a:p>
          <a:p>
            <a:pPr lvl="3"/>
            <a:r>
              <a:rPr lang="en-US" smtClean="0"/>
              <a:t>Click here to enter Bullet level 3</a:t>
            </a:r>
          </a:p>
          <a:p>
            <a:pPr lvl="0"/>
            <a:r>
              <a:rPr lang="en-US" smtClean="0"/>
              <a:t>Click here to enter Body 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6480175"/>
            <a:ext cx="8207375" cy="46038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accent1"/>
              </a:gs>
              <a:gs pos="80000">
                <a:schemeClr val="accent5"/>
              </a:gs>
              <a:gs pos="60000">
                <a:schemeClr val="accent4"/>
              </a:gs>
              <a:gs pos="40000">
                <a:schemeClr val="accent3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5113" y="6480175"/>
            <a:ext cx="790575" cy="365125"/>
          </a:xfrm>
          <a:prstGeom prst="rect">
            <a:avLst/>
          </a:prstGeom>
        </p:spPr>
        <p:txBody>
          <a:bodyPr lIns="0" tIns="5400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C8ABB24C-0FAE-4C22-B548-C2B32756C53C}" type="slidenum">
              <a:rPr lang="en-AU" sz="1000" smtClean="0">
                <a:solidFill>
                  <a:srgbClr val="7F7F7F"/>
                </a:solidFill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en-AU" sz="1000" dirty="0" smtClean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68313" y="6480175"/>
            <a:ext cx="7380287" cy="365125"/>
          </a:xfrm>
          <a:prstGeom prst="rect">
            <a:avLst/>
          </a:prstGeom>
        </p:spPr>
        <p:txBody>
          <a:bodyPr lIns="0" tIns="54000" rIns="0" bIns="0"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lang="en-AU" sz="1000" kern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341313" indent="-34131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lang="en-US" kern="1200" dirty="0">
                <a:solidFill>
                  <a:srgbClr val="63513D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63600" indent="-32385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̶"/>
              <a:defRPr kern="1200">
                <a:solidFill>
                  <a:srgbClr val="63513D"/>
                </a:solidFill>
                <a:latin typeface="Arial"/>
                <a:ea typeface="Arial" charset="0"/>
                <a:cs typeface="Arial"/>
              </a:defRPr>
            </a:lvl3pPr>
            <a:lvl4pPr marL="1281113" indent="-412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B2328"/>
              </a:buClr>
              <a:buFont typeface="Courier New" pitchFamily="49" charset="0"/>
              <a:buChar char="o"/>
              <a:defRPr kern="1200">
                <a:solidFill>
                  <a:srgbClr val="63513D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en-US" dirty="0">
                <a:latin typeface="Calibri" pitchFamily="34" charset="0"/>
              </a:rPr>
              <a:t>La Trobe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4" r:id="rId3"/>
    <p:sldLayoutId id="2147484025" r:id="rId4"/>
    <p:sldLayoutId id="2147484029" r:id="rId5"/>
    <p:sldLayoutId id="2147484030" r:id="rId6"/>
    <p:sldLayoutId id="2147484026" r:id="rId7"/>
    <p:sldLayoutId id="2147484031" r:id="rId8"/>
    <p:sldLayoutId id="214748403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AB2328"/>
          </a:solidFill>
          <a:latin typeface="Calibri" pitchFamily="34" charset="0"/>
          <a:ea typeface="MS PGothic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B232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lr>
          <a:schemeClr val="accent2"/>
        </a:buClr>
        <a:defRPr lang="en-US" kern="1200">
          <a:solidFill>
            <a:srgbClr val="63513D"/>
          </a:solidFill>
          <a:latin typeface="Calibri" pitchFamily="34" charset="0"/>
          <a:ea typeface="MS PGothic" pitchFamily="34" charset="-128"/>
          <a:cs typeface="Arial" pitchFamily="34" charset="0"/>
        </a:defRPr>
      </a:lvl1pPr>
      <a:lvl2pPr marL="285750" indent="-285750" algn="l" rtl="0" eaLnBrk="1" fontAlgn="base" hangingPunct="1">
        <a:spcBef>
          <a:spcPts val="6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lang="en-US" kern="1200" dirty="0">
          <a:solidFill>
            <a:srgbClr val="63513D"/>
          </a:solidFill>
          <a:latin typeface="Calibri" pitchFamily="34" charset="0"/>
          <a:ea typeface="Arial" charset="0"/>
          <a:cs typeface="Arial" pitchFamily="34" charset="0"/>
        </a:defRPr>
      </a:lvl2pPr>
      <a:lvl3pPr marL="863600" indent="-323850" algn="l" rtl="0" eaLnBrk="1" fontAlgn="base" hangingPunct="1">
        <a:spcBef>
          <a:spcPts val="600"/>
        </a:spcBef>
        <a:spcAft>
          <a:spcPts val="600"/>
        </a:spcAft>
        <a:buClr>
          <a:schemeClr val="accent2"/>
        </a:buClr>
        <a:buFont typeface="Arial" pitchFamily="34" charset="0"/>
        <a:buChar char="̶"/>
        <a:defRPr kern="1200">
          <a:solidFill>
            <a:srgbClr val="63513D"/>
          </a:solidFill>
          <a:latin typeface="Calibri" pitchFamily="34" charset="0"/>
          <a:ea typeface="Arial" charset="0"/>
          <a:cs typeface="Arial"/>
        </a:defRPr>
      </a:lvl3pPr>
      <a:lvl4pPr marL="1281113" indent="-412750" algn="l" rtl="0" eaLnBrk="1" fontAlgn="base" hangingPunct="1">
        <a:spcBef>
          <a:spcPts val="600"/>
        </a:spcBef>
        <a:spcAft>
          <a:spcPct val="0"/>
        </a:spcAft>
        <a:buClr>
          <a:srgbClr val="AB2328"/>
        </a:buClr>
        <a:buFont typeface="Courier New" pitchFamily="49" charset="0"/>
        <a:buChar char="o"/>
        <a:defRPr kern="1200">
          <a:solidFill>
            <a:srgbClr val="63513D"/>
          </a:solidFill>
          <a:latin typeface="Calibri" pitchFamily="34" charset="0"/>
          <a:ea typeface="Arial" charset="0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 txBox="1">
            <a:spLocks/>
          </p:cNvSpPr>
          <p:nvPr/>
        </p:nvSpPr>
        <p:spPr bwMode="auto">
          <a:xfrm>
            <a:off x="2962275" y="3462338"/>
            <a:ext cx="6181725" cy="2520950"/>
          </a:xfrm>
          <a:prstGeom prst="rect">
            <a:avLst/>
          </a:prstGeom>
          <a:solidFill>
            <a:srgbClr val="D6D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288000" rIns="288000" bIns="180000"/>
          <a:lstStyle>
            <a:lvl1pPr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b="1" dirty="0">
                <a:solidFill>
                  <a:srgbClr val="63513D"/>
                </a:solidFill>
                <a:cs typeface="Arial" pitchFamily="34" charset="0"/>
              </a:rPr>
              <a:t>Title of presentation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63513D"/>
                </a:solidFill>
                <a:cs typeface="Arial" pitchFamily="34" charset="0"/>
              </a:rPr>
              <a:t>Name of presenter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63513D"/>
                </a:solidFill>
                <a:cs typeface="Arial" pitchFamily="34" charset="0"/>
              </a:rPr>
              <a:t>Title of presenter 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63513D"/>
                </a:solidFill>
                <a:cs typeface="Arial" pitchFamily="34" charset="0"/>
              </a:rPr>
              <a:t>School / Faculty / Division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63513D"/>
                </a:solidFill>
                <a:cs typeface="Arial" pitchFamily="34" charset="0"/>
              </a:rPr>
              <a:t>xx Month 201x</a:t>
            </a:r>
            <a:endParaRPr lang="en-US" sz="2400" dirty="0">
              <a:solidFill>
                <a:srgbClr val="63513D"/>
              </a:solidFill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sz="2400" b="1" dirty="0">
              <a:solidFill>
                <a:srgbClr val="63513D"/>
              </a:solidFill>
              <a:cs typeface="Arial" pitchFamily="34" charset="0"/>
            </a:endParaRPr>
          </a:p>
        </p:txBody>
      </p:sp>
      <p:sp>
        <p:nvSpPr>
          <p:cNvPr id="819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19672" y="2780928"/>
            <a:ext cx="7524329" cy="367240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/>
              <a:t>Bridging the gap between information and application: an online resource for academic staff in evaluating ‘How Inclusive Is My Subject?’</a:t>
            </a:r>
            <a:endParaRPr lang="en-AU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dirty="0"/>
              <a:t>Darren Britten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0" dirty="0"/>
              <a:t>Senior Advisor, Inclusive Resources Development &amp;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0" dirty="0"/>
              <a:t>La Trobe </a:t>
            </a:r>
            <a:r>
              <a:rPr lang="en-AU" sz="1800" b="0" dirty="0" smtClean="0"/>
              <a:t>University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dirty="0" smtClean="0"/>
              <a:t>Wendy Paulusz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0" dirty="0"/>
              <a:t>Senior Officer, Inclusive Development (Technology and Training</a:t>
            </a:r>
            <a:r>
              <a:rPr lang="en-AU" sz="1800" b="0" dirty="0" smtClean="0"/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0" dirty="0" smtClean="0"/>
              <a:t>La Trobe University</a:t>
            </a:r>
            <a:endParaRPr lang="en-AU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08918"/>
            <a:ext cx="9151967" cy="47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Feedback and Impact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31676" cy="55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Community of Inclusive Practice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2451"/>
            <a:ext cx="8424936" cy="53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Testing </a:t>
            </a:r>
            <a:r>
              <a:rPr lang="en-AU" dirty="0" smtClean="0"/>
              <a:t>and Feedback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268759"/>
            <a:ext cx="8208143" cy="4882199"/>
          </a:xfrm>
        </p:spPr>
        <p:txBody>
          <a:bodyPr/>
          <a:lstStyle/>
          <a:p>
            <a:r>
              <a:rPr lang="en-AU" b="1" dirty="0"/>
              <a:t>What are your main concerns around implementing inclusive teaching practices</a:t>
            </a:r>
            <a:r>
              <a:rPr lang="en-AU" b="1" dirty="0" smtClean="0"/>
              <a:t>?</a:t>
            </a:r>
          </a:p>
          <a:p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Time was major issue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Workload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Time to train sessional tutors/facilitators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Ensuring </a:t>
            </a:r>
            <a:r>
              <a:rPr lang="en-AU" dirty="0"/>
              <a:t>that staff are consistent with their </a:t>
            </a:r>
            <a:r>
              <a:rPr lang="en-AU" dirty="0" smtClean="0"/>
              <a:t>approaches</a:t>
            </a:r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Nil</a:t>
            </a:r>
            <a:r>
              <a:rPr lang="en-AU" dirty="0"/>
              <a:t>. Totally support it</a:t>
            </a:r>
            <a:r>
              <a:rPr lang="en-AU" dirty="0" smtClean="0"/>
              <a:t>.</a:t>
            </a:r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Need </a:t>
            </a:r>
            <a:r>
              <a:rPr lang="en-AU" dirty="0"/>
              <a:t>for revision of already created </a:t>
            </a:r>
            <a:r>
              <a:rPr lang="en-AU" dirty="0" smtClean="0"/>
              <a:t>resources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Concern about over compensating and "worrying too much about a small number of students"</a:t>
            </a:r>
          </a:p>
        </p:txBody>
      </p:sp>
    </p:spTree>
    <p:extLst>
      <p:ext uri="{BB962C8B-B14F-4D97-AF65-F5344CB8AC3E}">
        <p14:creationId xmlns:p14="http://schemas.microsoft.com/office/powerpoint/2010/main" val="33012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Testing: and Feedback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268759"/>
            <a:ext cx="8208143" cy="4882199"/>
          </a:xfrm>
        </p:spPr>
        <p:txBody>
          <a:bodyPr/>
          <a:lstStyle/>
          <a:p>
            <a:r>
              <a:rPr lang="en-AU" b="1" dirty="0" smtClean="0"/>
              <a:t>What </a:t>
            </a:r>
            <a:r>
              <a:rPr lang="en-AU" b="1" dirty="0"/>
              <a:t>sort of information would you find useful</a:t>
            </a:r>
            <a:r>
              <a:rPr lang="en-AU" b="1" dirty="0" smtClean="0"/>
              <a:t>?</a:t>
            </a:r>
          </a:p>
          <a:p>
            <a:endParaRPr lang="en-A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Examples of good practice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Finding out what others are doing at La Trobe and other universities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Practical advice and measuring tools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Links to further information/current best practice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Student perspectives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New ideas to enhance accessibility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Technology &amp; inclusivity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Cultural aspects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Strategies for accommodating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15912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3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7375" cy="836613"/>
          </a:xfrm>
        </p:spPr>
        <p:txBody>
          <a:bodyPr/>
          <a:lstStyle/>
          <a:p>
            <a:r>
              <a:rPr lang="en-US" dirty="0" smtClean="0"/>
              <a:t>Where to next…..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468313" y="1052736"/>
            <a:ext cx="8207375" cy="5098827"/>
          </a:xfrm>
        </p:spPr>
        <p:txBody>
          <a:bodyPr/>
          <a:lstStyle/>
          <a:p>
            <a:pPr marL="0" indent="0"/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4" y="1196752"/>
            <a:ext cx="9197743" cy="49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68313" y="2708275"/>
            <a:ext cx="8208962" cy="3241675"/>
          </a:xfrm>
        </p:spPr>
        <p:txBody>
          <a:bodyPr/>
          <a:lstStyle/>
          <a:p>
            <a:r>
              <a:rPr sz="3200" b="1" dirty="0" smtClean="0"/>
              <a:t>Questions ?</a:t>
            </a:r>
          </a:p>
          <a:p>
            <a:r>
              <a:rPr lang="en-US" dirty="0" smtClean="0"/>
              <a:t>	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IRD (Inclusive Resources Development)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AU" b="1" dirty="0" smtClean="0"/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Began operation in late 2003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Provides alternate formatting service for students referred by the Equality and Diversity Centre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Worked </a:t>
            </a:r>
            <a:r>
              <a:rPr lang="en-AU" dirty="0" smtClean="0"/>
              <a:t>with over 600 academic staff and subjects across 5 campuses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b="1" dirty="0" smtClean="0"/>
              <a:t>2 Key Goals of IRD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Engage </a:t>
            </a:r>
            <a:r>
              <a:rPr lang="en-AU" dirty="0"/>
              <a:t>the University and wider </a:t>
            </a:r>
            <a:r>
              <a:rPr lang="en-AU" dirty="0" smtClean="0"/>
              <a:t>community promoting inclusivity and </a:t>
            </a:r>
            <a:r>
              <a:rPr lang="en-AU" dirty="0"/>
              <a:t>informing discussions, standards and </a:t>
            </a:r>
            <a:r>
              <a:rPr lang="en-AU" dirty="0" smtClean="0"/>
              <a:t>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Provide advice on the accessibility of resources and technologies used by the university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38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Since 2003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268761"/>
            <a:ext cx="8208143" cy="48821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Participation </a:t>
            </a:r>
            <a:r>
              <a:rPr lang="en-AU" dirty="0"/>
              <a:t>at the University has </a:t>
            </a:r>
            <a:r>
              <a:rPr lang="en-AU" dirty="0" smtClean="0"/>
              <a:t>increased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range of assistive technologies have increased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Academic workloads have increased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Awareness has increased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Mobile technologies and platforms have increased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Digital content has increased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Information on accessibility, inclusive practice and universal design has increased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Legal requirements and standards have evolved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Teaching and Learning is moving from face-to-face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Old Barriers have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New Barriers have emerged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4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have we learnt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5891618"/>
            <a:ext cx="8208143" cy="489710"/>
          </a:xfrm>
        </p:spPr>
        <p:txBody>
          <a:bodyPr/>
          <a:lstStyle/>
          <a:p>
            <a:pPr marL="0" indent="0" algn="ctr"/>
            <a:r>
              <a:rPr lang="en-AU" sz="2000" b="1" dirty="0" smtClean="0"/>
              <a:t>Nothing can be made 100% accessible to everyone all the time</a:t>
            </a:r>
            <a:endParaRPr lang="en-AU" sz="2000" b="1" dirty="0"/>
          </a:p>
        </p:txBody>
      </p:sp>
      <p:pic>
        <p:nvPicPr>
          <p:cNvPr id="4" name="Picture 3" descr="Image of Hitchhikers Guide to the galaxy with the words DONT PANIC." title="Don't Pan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15401" cy="46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need for HIIMS?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980728"/>
            <a:ext cx="8208143" cy="5026214"/>
          </a:xfrm>
        </p:spPr>
        <p:txBody>
          <a:bodyPr/>
          <a:lstStyle/>
          <a:p>
            <a:endParaRPr lang="en-AU" sz="2400" b="1" i="1" dirty="0" smtClean="0"/>
          </a:p>
          <a:p>
            <a:r>
              <a:rPr lang="en-AU" sz="2400" b="1" i="1" dirty="0"/>
              <a:t>	</a:t>
            </a:r>
            <a:r>
              <a:rPr lang="en-AU" sz="2400" b="1" i="1" dirty="0" smtClean="0"/>
              <a:t>How </a:t>
            </a:r>
            <a:r>
              <a:rPr lang="en-AU" sz="2400" b="1" i="1" dirty="0"/>
              <a:t>Inclusive Is My Subject</a:t>
            </a:r>
            <a:r>
              <a:rPr lang="en-AU" sz="2400" b="1" dirty="0"/>
              <a:t> (HIIMS) </a:t>
            </a:r>
            <a:r>
              <a:rPr lang="en-AU" sz="2400" dirty="0"/>
              <a:t>is an online Professional Development module designed to be undertaken by La Trobe University </a:t>
            </a:r>
            <a:r>
              <a:rPr lang="en-AU" sz="2400" dirty="0" smtClean="0"/>
              <a:t>staff </a:t>
            </a:r>
            <a:r>
              <a:rPr lang="en-AU" sz="2400" dirty="0"/>
              <a:t>which </a:t>
            </a:r>
            <a:r>
              <a:rPr lang="en-AU" sz="2400" dirty="0" smtClean="0"/>
              <a:t>provides </a:t>
            </a:r>
            <a:r>
              <a:rPr lang="en-AU" sz="2400" dirty="0"/>
              <a:t>a series of reflective questions across a range of topics including assessment, teaching, accessible learning materials, curriculum design, problem based learning, team/group work and off-campus learning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pPr algn="ctr"/>
            <a:endParaRPr lang="en-AU" sz="2400" dirty="0"/>
          </a:p>
          <a:p>
            <a:pPr algn="ctr"/>
            <a:r>
              <a:rPr lang="en-AU" sz="2400" i="1" dirty="0" smtClean="0"/>
              <a:t>Identify Needs 	   Information		Practice</a:t>
            </a:r>
            <a:endParaRPr lang="en-AU" sz="2400" i="1" dirty="0"/>
          </a:p>
          <a:p>
            <a:endParaRPr lang="en-AU" sz="24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5867894" y="4664859"/>
            <a:ext cx="889462" cy="78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>
            <a:off x="3203848" y="4686054"/>
            <a:ext cx="978408" cy="78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of Change: Impact on Learning and Teaching at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3456384" cy="33700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Widening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Industry Demands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Global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Digital Technologies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1032" name="Picture 8" descr="C:\Users\dbritten\AppData\Local\Microsoft\Windows\Temporary Internet Files\Content.IE5\JH45KL2S\MP9004424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HIIMS Development Cycle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196753"/>
            <a:ext cx="8208143" cy="4954206"/>
          </a:xfrm>
        </p:spPr>
        <p:txBody>
          <a:bodyPr/>
          <a:lstStyle/>
          <a:p>
            <a:endParaRPr lang="en-AU" sz="2000" dirty="0"/>
          </a:p>
        </p:txBody>
      </p:sp>
      <p:sp>
        <p:nvSpPr>
          <p:cNvPr id="4" name="Right Arrow 3"/>
          <p:cNvSpPr/>
          <p:nvPr/>
        </p:nvSpPr>
        <p:spPr>
          <a:xfrm>
            <a:off x="4211960" y="1484784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ight Arrow 4"/>
          <p:cNvSpPr/>
          <p:nvPr/>
        </p:nvSpPr>
        <p:spPr>
          <a:xfrm rot="5400000">
            <a:off x="6948264" y="2780928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 rot="9068220">
            <a:off x="5610341" y="4958495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 rot="12356779">
            <a:off x="2007168" y="494264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 rot="18632522">
            <a:off x="1115594" y="2732644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51059" y="3863369"/>
            <a:ext cx="178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Building a Community of Practice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1484784"/>
            <a:ext cx="178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Questions for Reflective Practice</a:t>
            </a:r>
            <a:endParaRPr lang="en-A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9302" y="503662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Weighting and Impact of Removing Barriers</a:t>
            </a: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4017258"/>
            <a:ext cx="178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Feedback &amp; Support Links</a:t>
            </a:r>
            <a:endParaRPr lang="en-A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13002"/>
            <a:ext cx="178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Identifying Training Needs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940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HIIMS </a:t>
            </a:r>
            <a:r>
              <a:rPr lang="en-AU" dirty="0" smtClean="0"/>
              <a:t>User Cycle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196751"/>
            <a:ext cx="8208143" cy="4954207"/>
          </a:xfrm>
        </p:spPr>
        <p:txBody>
          <a:bodyPr/>
          <a:lstStyle/>
          <a:p>
            <a:r>
              <a:rPr lang="en-AU" dirty="0" smtClean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Based on role</a:t>
            </a:r>
          </a:p>
          <a:p>
            <a:pPr marL="0" indent="0"/>
            <a:endParaRPr lang="en-AU" dirty="0"/>
          </a:p>
          <a:p>
            <a:r>
              <a:rPr lang="en-AU" dirty="0" smtClean="0"/>
              <a:t>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Based on response</a:t>
            </a:r>
          </a:p>
          <a:p>
            <a:endParaRPr lang="en-AU" dirty="0"/>
          </a:p>
          <a:p>
            <a:r>
              <a:rPr lang="en-AU" dirty="0" smtClean="0"/>
              <a:t>Weighting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Based on discipline and historical student demographic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dirty="0" smtClean="0"/>
              <a:t>Community </a:t>
            </a:r>
            <a:r>
              <a:rPr lang="en-AU" dirty="0"/>
              <a:t>o</a:t>
            </a:r>
            <a:r>
              <a:rPr lang="en-AU" dirty="0" smtClean="0"/>
              <a:t>f 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Based on feedback and best practice resources/links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5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33588"/>
            <a:ext cx="66484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 Res and Standards">
  <a:themeElements>
    <a:clrScheme name="LaTrobe Core Look">
      <a:dk1>
        <a:sysClr val="windowText" lastClr="000000"/>
      </a:dk1>
      <a:lt1>
        <a:sysClr val="window" lastClr="FFFFFF"/>
      </a:lt1>
      <a:dk2>
        <a:srgbClr val="1F497D"/>
      </a:dk2>
      <a:lt2>
        <a:srgbClr val="D6D2C4"/>
      </a:lt2>
      <a:accent1>
        <a:srgbClr val="8A2A2B"/>
      </a:accent1>
      <a:accent2>
        <a:srgbClr val="AB2328"/>
      </a:accent2>
      <a:accent3>
        <a:srgbClr val="D52B1E"/>
      </a:accent3>
      <a:accent4>
        <a:srgbClr val="D14124"/>
      </a:accent4>
      <a:accent5>
        <a:srgbClr val="E87722"/>
      </a:accent5>
      <a:accent6>
        <a:srgbClr val="FF9E1B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 Res and Standards</Template>
  <TotalTime>703</TotalTime>
  <Words>465</Words>
  <Application>Microsoft Office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Inc Res and Standards</vt:lpstr>
      <vt:lpstr>PowerPoint Presentation</vt:lpstr>
      <vt:lpstr>About IRD (Inclusive Resources Development)</vt:lpstr>
      <vt:lpstr>Since 2003</vt:lpstr>
      <vt:lpstr>What have we learnt</vt:lpstr>
      <vt:lpstr>The need for HIIMS?</vt:lpstr>
      <vt:lpstr>Context of Change: Impact on Learning and Teaching at University</vt:lpstr>
      <vt:lpstr>HIIMS Development Cycle</vt:lpstr>
      <vt:lpstr>HIIMS User Cycle</vt:lpstr>
      <vt:lpstr>PowerPoint Presentation</vt:lpstr>
      <vt:lpstr>Questions</vt:lpstr>
      <vt:lpstr>Feedback and Impact</vt:lpstr>
      <vt:lpstr>Community of Inclusive Practice</vt:lpstr>
      <vt:lpstr>Testing and Feedback</vt:lpstr>
      <vt:lpstr>Testing: and Feedback</vt:lpstr>
      <vt:lpstr>Where to next…..</vt:lpstr>
      <vt:lpstr>PowerPoint Presentation</vt:lpstr>
    </vt:vector>
  </TitlesOfParts>
  <Company>La Trobe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Britten</dc:creator>
  <cp:lastModifiedBy>Darren Britten</cp:lastModifiedBy>
  <cp:revision>45</cp:revision>
  <cp:lastPrinted>2014-11-30T23:50:27Z</cp:lastPrinted>
  <dcterms:created xsi:type="dcterms:W3CDTF">2013-11-25T20:33:40Z</dcterms:created>
  <dcterms:modified xsi:type="dcterms:W3CDTF">2014-12-01T00:11:53Z</dcterms:modified>
</cp:coreProperties>
</file>