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86" r:id="rId4"/>
    <p:sldId id="265" r:id="rId5"/>
    <p:sldId id="263" r:id="rId6"/>
    <p:sldId id="264" r:id="rId7"/>
    <p:sldId id="267" r:id="rId8"/>
    <p:sldId id="271" r:id="rId9"/>
    <p:sldId id="272" r:id="rId10"/>
    <p:sldId id="273" r:id="rId11"/>
    <p:sldId id="274" r:id="rId12"/>
    <p:sldId id="276" r:id="rId13"/>
    <p:sldId id="280" r:id="rId14"/>
    <p:sldId id="281" r:id="rId15"/>
    <p:sldId id="282" r:id="rId16"/>
    <p:sldId id="283" r:id="rId17"/>
    <p:sldId id="277" r:id="rId18"/>
    <p:sldId id="284" r:id="rId19"/>
    <p:sldId id="28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158B2-3CAA-466B-9D1A-BCDA450DBF5B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6763-F08B-4484-8076-0328AB5367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81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B1926-7B17-4342-9806-F263A3893783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85CD5-8D63-4C37-AA85-2F72EDF2ED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16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</a:t>
            </a:r>
            <a:r>
              <a:rPr lang="en-AU" baseline="0" dirty="0" smtClean="0"/>
              <a:t> attended session..   </a:t>
            </a:r>
            <a:r>
              <a:rPr lang="en-AU" dirty="0" smtClean="0"/>
              <a:t>FYE industry,     Attrition patterns   </a:t>
            </a:r>
            <a:r>
              <a:rPr lang="en-AU" baseline="0" dirty="0" smtClean="0"/>
              <a:t>  </a:t>
            </a:r>
            <a:r>
              <a:rPr lang="en-AU" dirty="0" smtClean="0"/>
              <a:t>?SWD retention.      Audience FYE  SEEE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651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Reality sets in.  Harder to balance work and study than predicted</a:t>
            </a:r>
            <a:r>
              <a:rPr lang="en-AU" dirty="0" smtClean="0"/>
              <a:t>.  Surprises?  Implications third of our</a:t>
            </a:r>
            <a:r>
              <a:rPr lang="en-AU" baseline="0" dirty="0" smtClean="0"/>
              <a:t> students?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99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Similar and strong though most students felt prepared. </a:t>
            </a:r>
            <a:r>
              <a:rPr lang="en-AU" dirty="0" smtClean="0"/>
              <a:t>  Strategies for this gap?  Is it a problem and why? Interesting that schools </a:t>
            </a:r>
            <a:r>
              <a:rPr lang="en-AU" dirty="0" err="1" smtClean="0"/>
              <a:t>generayyy</a:t>
            </a:r>
            <a:r>
              <a:rPr lang="en-AU" dirty="0" smtClean="0"/>
              <a:t> don’t see preparation for </a:t>
            </a:r>
            <a:r>
              <a:rPr lang="en-AU" dirty="0" err="1" smtClean="0"/>
              <a:t>Uni</a:t>
            </a:r>
            <a:r>
              <a:rPr lang="en-AU" dirty="0" smtClean="0"/>
              <a:t> as key responsibility.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70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Awww</a:t>
            </a:r>
            <a:r>
              <a:rPr lang="en-AU" dirty="0" smtClean="0"/>
              <a:t>!  What does it mean?  Dejection…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968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Medical issues, hospitalisation </a:t>
            </a:r>
            <a:r>
              <a:rPr lang="en-AU" dirty="0" err="1" smtClean="0"/>
              <a:t>etc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403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Specific targeted support.  Need to understand the issues,  not much data..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486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 structure for considering the issues</a:t>
            </a:r>
            <a:r>
              <a:rPr lang="en-AU" dirty="0" smtClean="0"/>
              <a:t>. Arrival on day 1 and managing expectations</a:t>
            </a:r>
            <a:endParaRPr lang="en-AU" dirty="0" smtClean="0"/>
          </a:p>
          <a:p>
            <a:r>
              <a:rPr lang="en-AU" dirty="0" smtClean="0"/>
              <a:t>friendship</a:t>
            </a:r>
            <a:r>
              <a:rPr lang="en-AU" dirty="0" smtClean="0"/>
              <a:t>./strategies for peer support and link to belonging / clubs </a:t>
            </a:r>
            <a:r>
              <a:rPr lang="en-AU" dirty="0" err="1" smtClean="0"/>
              <a:t>etc</a:t>
            </a:r>
            <a:r>
              <a:rPr lang="en-AU" baseline="0" dirty="0" smtClean="0"/>
              <a:t>     </a:t>
            </a:r>
            <a:r>
              <a:rPr lang="en-AU" dirty="0" smtClean="0"/>
              <a:t>Strategies </a:t>
            </a:r>
            <a:r>
              <a:rPr lang="en-AU" dirty="0" smtClean="0"/>
              <a:t>for supporting the development of peer networks</a:t>
            </a:r>
            <a:r>
              <a:rPr lang="en-AU" dirty="0" smtClean="0"/>
              <a:t>.  Do it  UDL transition goal..  </a:t>
            </a:r>
            <a:r>
              <a:rPr lang="en-AU" smtClean="0"/>
              <a:t>Welcoming</a:t>
            </a:r>
            <a:r>
              <a:rPr lang="en-AU" baseline="0" smtClean="0"/>
              <a:t> approach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12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Give  a wrap of the project, how important it is in</a:t>
            </a:r>
            <a:r>
              <a:rPr lang="en-AU" baseline="0" dirty="0" smtClean="0"/>
              <a:t> better understanding this transition.  Uniqueness as it tracks students.  Limitations of this study, acknowledgements.</a:t>
            </a:r>
            <a:r>
              <a:rPr lang="en-AU" sz="2600" dirty="0" smtClean="0"/>
              <a:t> Students in total16, </a:t>
            </a:r>
            <a:r>
              <a:rPr lang="en-AU" sz="2600" dirty="0" smtClean="0"/>
              <a:t>879  lots of questions</a:t>
            </a:r>
            <a:endParaRPr lang="en-AU" sz="26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51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the website.</a:t>
            </a:r>
            <a:r>
              <a:rPr lang="en-AU" baseline="0" dirty="0" smtClean="0"/>
              <a:t>  Vale in getting at staff in schools, parents, prospective students.  All the influencers and stakeholders.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887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These were the key messages developed based on the survey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Academic </a:t>
            </a:r>
            <a:r>
              <a:rPr lang="en-AU" dirty="0" smtClean="0"/>
              <a:t>independence big </a:t>
            </a:r>
            <a:r>
              <a:rPr lang="en-AU" dirty="0" smtClean="0"/>
              <a:t>one.,</a:t>
            </a:r>
            <a:r>
              <a:rPr lang="en-AU" baseline="0" dirty="0" smtClean="0"/>
              <a:t>  </a:t>
            </a:r>
            <a:r>
              <a:rPr lang="en-AU" dirty="0" smtClean="0"/>
              <a:t>Many report being</a:t>
            </a:r>
            <a:r>
              <a:rPr lang="en-AU" baseline="0" dirty="0" smtClean="0"/>
              <a:t> mollycoddled at school, Time management Referencing skills  is this a scary message?  What to do with this info.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47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New commitments.  Financial independence and challenges.  Work obligations and difficulty negotiating with employers.  SWD indicate health issues, appointments</a:t>
            </a:r>
            <a:r>
              <a:rPr lang="en-AU" baseline="0" dirty="0" smtClean="0"/>
              <a:t>, hospitalisation.  Stress a big issue in feedback from both cohorts.  Wellbeing initiatives.  The Desk resource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46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 best to prepare students?  Orientation, school info. </a:t>
            </a:r>
            <a:r>
              <a:rPr lang="en-AU" baseline="0" dirty="0" smtClean="0"/>
              <a:t> Impact marketing?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528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Surprisingly</a:t>
            </a:r>
            <a:r>
              <a:rPr lang="en-AU" baseline="0" dirty="0" smtClean="0"/>
              <a:t> students didn’t complain about this on the whole.  They accepted it and indicated the need to adapt.  Again more independence at school would have helped.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25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Note only </a:t>
            </a:r>
            <a:r>
              <a:rPr lang="en-AU" dirty="0" err="1" smtClean="0"/>
              <a:t>unISA</a:t>
            </a:r>
            <a:r>
              <a:rPr lang="en-AU" dirty="0" smtClean="0"/>
              <a:t>.</a:t>
            </a:r>
            <a:r>
              <a:rPr lang="en-AU" baseline="0" dirty="0" smtClean="0"/>
              <a:t>  Already more 1</a:t>
            </a:r>
            <a:r>
              <a:rPr lang="en-AU" baseline="30000" dirty="0" smtClean="0"/>
              <a:t>st</a:t>
            </a:r>
            <a:r>
              <a:rPr lang="en-AU" baseline="0" dirty="0" smtClean="0"/>
              <a:t> in family, mature aged low </a:t>
            </a:r>
            <a:r>
              <a:rPr lang="en-AU" baseline="0" dirty="0" err="1" smtClean="0"/>
              <a:t>ses</a:t>
            </a:r>
            <a:r>
              <a:rPr lang="en-AU" baseline="0" dirty="0" smtClean="0"/>
              <a:t>..  Live alone interesting implications.  More non school leavers</a:t>
            </a:r>
            <a:r>
              <a:rPr lang="en-AU" baseline="0" dirty="0" smtClean="0"/>
              <a:t>.  Surprises?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63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Same trends, interesting implications</a:t>
            </a:r>
            <a:r>
              <a:rPr lang="en-AU" dirty="0" smtClean="0"/>
              <a:t>.</a:t>
            </a:r>
            <a:endParaRPr lang="en-AU" dirty="0" smtClean="0"/>
          </a:p>
          <a:p>
            <a:r>
              <a:rPr lang="en-AU" dirty="0" smtClean="0"/>
              <a:t>What is going on post commencement drop in importance of friends?  Both less</a:t>
            </a:r>
            <a:r>
              <a:rPr lang="en-AU" baseline="0" dirty="0" smtClean="0"/>
              <a:t> necessary and don’t have</a:t>
            </a:r>
            <a:r>
              <a:rPr lang="en-AU" baseline="0" dirty="0" smtClean="0"/>
              <a:t>.  Isolation.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note slightly changed question here </a:t>
            </a:r>
            <a:r>
              <a:rPr lang="en-AU" dirty="0" err="1" smtClean="0"/>
              <a:t>ie</a:t>
            </a:r>
            <a:r>
              <a:rPr lang="en-AU" dirty="0" smtClean="0"/>
              <a:t> </a:t>
            </a:r>
            <a:r>
              <a:rPr lang="en-AU" dirty="0" err="1" smtClean="0"/>
              <a:t>i</a:t>
            </a:r>
            <a:r>
              <a:rPr lang="en-AU" dirty="0" smtClean="0"/>
              <a:t> had a group of close friends versus thinking it was important to have a close </a:t>
            </a:r>
            <a:r>
              <a:rPr lang="en-AU" dirty="0" err="1" smtClean="0"/>
              <a:t>gorup</a:t>
            </a:r>
            <a:r>
              <a:rPr lang="en-AU" dirty="0" smtClean="0"/>
              <a:t> of </a:t>
            </a:r>
            <a:r>
              <a:rPr lang="en-AU" dirty="0" err="1" smtClean="0"/>
              <a:t>firends</a:t>
            </a:r>
            <a:r>
              <a:rPr lang="en-AU" dirty="0" smtClean="0"/>
              <a:t>-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85CD5-8D63-4C37-AA85-2F72EDF2EDD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16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36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98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28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5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83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3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67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90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58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5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091F8-B89C-4BD6-B8CE-F9A0A2288078}" type="datetimeFigureOut">
              <a:rPr lang="en-AU" smtClean="0"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7F37-0677-45C3-BC5E-E23C695B04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57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yhe.com.au/expectations/publications/" TargetMode="External"/><Relationship Id="rId2" Type="http://schemas.openxmlformats.org/officeDocument/2006/relationships/hyperlink" Target="http://fyhe.com.au/expectations/wp-content/uploads/2014/03/CG9-1158_Adelaide_Brinkworth_Final-report_201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yhe.com.au/expectations/resourc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Student Expectations and Experiences</a:t>
            </a:r>
            <a:br>
              <a:rPr lang="en-AU" dirty="0" smtClean="0"/>
            </a:br>
            <a:r>
              <a:rPr lang="en-AU" dirty="0" smtClean="0"/>
              <a:t>Students with disabilities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i="1" dirty="0" smtClean="0"/>
              <a:t>Understanding expectations and experiences, and in particular gaps between the two, is key to improved transition support </a:t>
            </a:r>
          </a:p>
          <a:p>
            <a:endParaRPr lang="en-AU" i="1" dirty="0"/>
          </a:p>
          <a:p>
            <a:r>
              <a:rPr lang="en-AU" i="1" dirty="0" smtClean="0"/>
              <a:t>Stephen Manson  </a:t>
            </a:r>
          </a:p>
          <a:p>
            <a:r>
              <a:rPr lang="en-AU" i="1" dirty="0" smtClean="0"/>
              <a:t>University of South Australia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74167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262550"/>
            <a:ext cx="1044769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/>
              <a:t>DON’T BE AFRAID TO ASK FOR HELP &amp; </a:t>
            </a:r>
            <a:r>
              <a:rPr lang="en-AU" sz="2800" b="1" dirty="0" smtClean="0"/>
              <a:t>SUPPORT</a:t>
            </a:r>
          </a:p>
          <a:p>
            <a:endParaRPr lang="en-AU" sz="2400" dirty="0"/>
          </a:p>
          <a:p>
            <a:r>
              <a:rPr lang="en-AU" sz="2400" dirty="0"/>
              <a:t>• University tutors and lecturers have complex roles, typically spending less than half of their time teaching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/>
              <a:t>• This means less one on one time with individual students, less feedback given on assignments (30% received feedback on drafts) and longer time to return work (60% report 3-4 week turnaround</a:t>
            </a:r>
            <a:r>
              <a:rPr lang="en-AU" sz="2400" dirty="0" smtClean="0"/>
              <a:t>)</a:t>
            </a:r>
          </a:p>
          <a:p>
            <a:endParaRPr lang="en-AU" sz="2400" dirty="0"/>
          </a:p>
          <a:p>
            <a:r>
              <a:rPr lang="en-AU" sz="2400" dirty="0"/>
              <a:t>• There is a range of support staff dedicated to helping students at </a:t>
            </a:r>
            <a:r>
              <a:rPr lang="en-AU" sz="2400" dirty="0" smtClean="0"/>
              <a:t>university</a:t>
            </a:r>
          </a:p>
          <a:p>
            <a:endParaRPr lang="en-AU" sz="2400" dirty="0"/>
          </a:p>
          <a:p>
            <a:r>
              <a:rPr lang="en-AU" sz="2400" dirty="0"/>
              <a:t>• If you need help, talk to someone about it, 25% of students said that talking with university staff helped their decision to continue their </a:t>
            </a:r>
            <a:r>
              <a:rPr lang="en-AU" sz="2400" dirty="0" smtClean="0"/>
              <a:t>studies</a:t>
            </a:r>
          </a:p>
          <a:p>
            <a:endParaRPr lang="en-AU" sz="2400" dirty="0"/>
          </a:p>
          <a:p>
            <a:r>
              <a:rPr lang="en-AU" sz="2400" dirty="0"/>
              <a:t>• 80% of new students agree it is important to have a close group of friends for support at </a:t>
            </a:r>
            <a:r>
              <a:rPr lang="en-AU" sz="2400" dirty="0" smtClean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08913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00042" cy="838986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AU" sz="3600" dirty="0" smtClean="0"/>
              <a:t>Students with Disabilities </a:t>
            </a:r>
            <a:r>
              <a:rPr lang="en-AU" dirty="0" smtClean="0"/>
              <a:t>N= 387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4112"/>
            <a:ext cx="10515600" cy="4972851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endParaRPr lang="en-AU" dirty="0" smtClean="0"/>
          </a:p>
          <a:p>
            <a:pPr lvl="1"/>
            <a:r>
              <a:rPr lang="en-AU" dirty="0" smtClean="0"/>
              <a:t>49% </a:t>
            </a:r>
            <a:r>
              <a:rPr lang="en-AU" dirty="0"/>
              <a:t>First in family (</a:t>
            </a:r>
            <a:r>
              <a:rPr lang="en-AU" dirty="0" smtClean="0"/>
              <a:t>5% more than total cohort)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Age 27yo mean  (5 </a:t>
            </a:r>
            <a:r>
              <a:rPr lang="en-AU" dirty="0" err="1" smtClean="0"/>
              <a:t>yrs</a:t>
            </a:r>
            <a:r>
              <a:rPr lang="en-AU" dirty="0" smtClean="0"/>
              <a:t> </a:t>
            </a:r>
            <a:r>
              <a:rPr lang="en-AU" dirty="0"/>
              <a:t>older than total cohort)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Same study load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More likely to live alone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More likely to articulate from TAFE or non ATAR pathway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6310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200"/>
          </a:xfrm>
        </p:spPr>
        <p:txBody>
          <a:bodyPr/>
          <a:lstStyle/>
          <a:p>
            <a:r>
              <a:rPr lang="en-AU" dirty="0" smtClean="0"/>
              <a:t>Expectations and Experiences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Friendship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6000"/>
              </p:ext>
            </p:extLst>
          </p:nvPr>
        </p:nvGraphicFramePr>
        <p:xfrm>
          <a:off x="838200" y="2263332"/>
          <a:ext cx="630428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8280"/>
              </a:tblGrid>
              <a:tr h="574907">
                <a:tc>
                  <a:txBody>
                    <a:bodyPr/>
                    <a:lstStyle/>
                    <a:p>
                      <a:r>
                        <a:rPr lang="en-AU" dirty="0" smtClean="0"/>
                        <a:t>Friends</a:t>
                      </a:r>
                      <a:r>
                        <a:rPr lang="en-AU" baseline="0" dirty="0" smtClean="0"/>
                        <a:t> at same institution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Pre</a:t>
                      </a:r>
                      <a:r>
                        <a:rPr lang="en-AU" baseline="0" dirty="0" smtClean="0"/>
                        <a:t> commencement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Mid year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574907">
                <a:tc>
                  <a:txBody>
                    <a:bodyPr/>
                    <a:lstStyle/>
                    <a:p>
                      <a:r>
                        <a:rPr lang="en-AU" dirty="0" smtClean="0"/>
                        <a:t>Student with disability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58%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56%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821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without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70%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67%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76063"/>
              </p:ext>
            </p:extLst>
          </p:nvPr>
        </p:nvGraphicFramePr>
        <p:xfrm>
          <a:off x="746409" y="4663440"/>
          <a:ext cx="691282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552"/>
                <a:gridCol w="1946021"/>
                <a:gridCol w="2323250"/>
              </a:tblGrid>
              <a:tr h="863474">
                <a:tc>
                  <a:txBody>
                    <a:bodyPr/>
                    <a:lstStyle/>
                    <a:p>
                      <a:r>
                        <a:rPr lang="en-AU" baseline="0" dirty="0" smtClean="0"/>
                        <a:t>H</a:t>
                      </a:r>
                      <a:r>
                        <a:rPr lang="en-AU" dirty="0" smtClean="0"/>
                        <a:t>aving a group of friends will be important for support at university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Pre</a:t>
                      </a:r>
                      <a:r>
                        <a:rPr lang="en-AU" baseline="0" dirty="0" smtClean="0"/>
                        <a:t> -commencement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Post</a:t>
                      </a:r>
                      <a:r>
                        <a:rPr lang="en-AU" baseline="0" dirty="0" smtClean="0"/>
                        <a:t> commencement</a:t>
                      </a:r>
                      <a:endParaRPr lang="en-AU" dirty="0"/>
                    </a:p>
                  </a:txBody>
                  <a:tcPr/>
                </a:tc>
              </a:tr>
              <a:tr h="604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73%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46%</a:t>
                      </a:r>
                      <a:endParaRPr lang="en-AU" dirty="0"/>
                    </a:p>
                  </a:txBody>
                  <a:tcPr/>
                </a:tc>
              </a:tr>
              <a:tr h="604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without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78%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48%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01617" y="2697932"/>
            <a:ext cx="3268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What's important for success?</a:t>
            </a:r>
          </a:p>
          <a:p>
            <a:endParaRPr lang="en-AU" sz="2400" dirty="0"/>
          </a:p>
          <a:p>
            <a:r>
              <a:rPr lang="en-AU" sz="2400" i="1" dirty="0" smtClean="0">
                <a:solidFill>
                  <a:schemeClr val="tx2"/>
                </a:solidFill>
              </a:rPr>
              <a:t>“Finding </a:t>
            </a:r>
            <a:r>
              <a:rPr lang="en-AU" sz="2400" i="1" dirty="0">
                <a:solidFill>
                  <a:schemeClr val="tx2"/>
                </a:solidFill>
              </a:rPr>
              <a:t>friends in the same course as you can talk over things you </a:t>
            </a:r>
            <a:r>
              <a:rPr lang="en-AU" sz="2400" i="1" dirty="0" smtClean="0">
                <a:solidFill>
                  <a:schemeClr val="tx2"/>
                </a:solidFill>
              </a:rPr>
              <a:t>don’t </a:t>
            </a:r>
            <a:r>
              <a:rPr lang="en-AU" sz="2400" i="1" dirty="0">
                <a:solidFill>
                  <a:schemeClr val="tx2"/>
                </a:solidFill>
              </a:rPr>
              <a:t>understand and help each other out</a:t>
            </a:r>
            <a:r>
              <a:rPr lang="en-AU" sz="2400" i="1" dirty="0" smtClean="0">
                <a:solidFill>
                  <a:schemeClr val="tx2"/>
                </a:solidFill>
              </a:rPr>
              <a:t>.”</a:t>
            </a:r>
            <a:endParaRPr lang="en-A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269"/>
          </a:xfrm>
        </p:spPr>
        <p:txBody>
          <a:bodyPr/>
          <a:lstStyle/>
          <a:p>
            <a:r>
              <a:rPr lang="en-AU" dirty="0" smtClean="0"/>
              <a:t>Expectations </a:t>
            </a:r>
            <a:r>
              <a:rPr lang="en-AU" dirty="0"/>
              <a:t>and Experiences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394"/>
            <a:ext cx="10515600" cy="4755569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Combine study and work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27484"/>
              </p:ext>
            </p:extLst>
          </p:nvPr>
        </p:nvGraphicFramePr>
        <p:xfrm>
          <a:off x="990852" y="2136618"/>
          <a:ext cx="812799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742384">
                <a:tc>
                  <a:txBody>
                    <a:bodyPr/>
                    <a:lstStyle/>
                    <a:p>
                      <a:r>
                        <a:rPr lang="en-AU" dirty="0" smtClean="0"/>
                        <a:t>Combine study and work</a:t>
                      </a:r>
                    </a:p>
                    <a:p>
                      <a:r>
                        <a:rPr lang="en-AU" dirty="0" smtClean="0"/>
                        <a:t>Disagree or strongly disagree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Pre</a:t>
                      </a:r>
                      <a:r>
                        <a:rPr lang="en-AU" baseline="0" dirty="0" smtClean="0"/>
                        <a:t> commencement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Mid year</a:t>
                      </a:r>
                    </a:p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13%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27%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without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6416" y="4789283"/>
            <a:ext cx="850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chemeClr val="tx2"/>
                </a:solidFill>
              </a:rPr>
              <a:t>“It </a:t>
            </a:r>
            <a:r>
              <a:rPr lang="en-AU" sz="2400" i="1" dirty="0">
                <a:solidFill>
                  <a:schemeClr val="tx2"/>
                </a:solidFill>
              </a:rPr>
              <a:t>was important for me to try and find a balance between university, work and my social life. </a:t>
            </a:r>
            <a:r>
              <a:rPr lang="en-AU" sz="2400" i="1" dirty="0" smtClean="0">
                <a:solidFill>
                  <a:schemeClr val="tx2"/>
                </a:solidFill>
              </a:rPr>
              <a:t>If have </a:t>
            </a:r>
            <a:r>
              <a:rPr lang="en-AU" sz="2400" i="1" dirty="0">
                <a:solidFill>
                  <a:schemeClr val="tx2"/>
                </a:solidFill>
              </a:rPr>
              <a:t>a balance </a:t>
            </a:r>
            <a:r>
              <a:rPr lang="en-AU" sz="2400" i="1" dirty="0" smtClean="0">
                <a:solidFill>
                  <a:schemeClr val="tx2"/>
                </a:solidFill>
              </a:rPr>
              <a:t>I </a:t>
            </a:r>
            <a:r>
              <a:rPr lang="en-AU" sz="2400" i="1" dirty="0">
                <a:solidFill>
                  <a:schemeClr val="tx2"/>
                </a:solidFill>
              </a:rPr>
              <a:t>wont be rushing assignments and adding stress</a:t>
            </a:r>
            <a:r>
              <a:rPr lang="en-AU" sz="2400" i="1" dirty="0" smtClean="0">
                <a:solidFill>
                  <a:schemeClr val="tx2"/>
                </a:solidFill>
              </a:rPr>
              <a:t>.”</a:t>
            </a:r>
          </a:p>
          <a:p>
            <a:r>
              <a:rPr lang="en-AU" sz="2400" i="1" dirty="0" smtClean="0">
                <a:solidFill>
                  <a:schemeClr val="tx2"/>
                </a:solidFill>
              </a:rPr>
              <a:t>Commencing student with vision impairment</a:t>
            </a:r>
            <a:endParaRPr lang="en-A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4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13" y="3408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School adequately prepared me for University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44844"/>
              </p:ext>
            </p:extLst>
          </p:nvPr>
        </p:nvGraphicFramePr>
        <p:xfrm>
          <a:off x="347554" y="1223941"/>
          <a:ext cx="81279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Disagree or strongly disagree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1st year students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All years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30%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34%</a:t>
                      </a:r>
                    </a:p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 without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27%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702" y="4327556"/>
            <a:ext cx="83239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>
                <a:solidFill>
                  <a:schemeClr val="tx2"/>
                </a:solidFill>
              </a:rPr>
              <a:t>“Lots more information and accurate portrayals of university expectations at high school.  Also better guidance with career options (for example: which degree to study to lead to which type of career, and whether those chosen careers are financially viable in today's society</a:t>
            </a:r>
            <a:r>
              <a:rPr lang="en-AU" sz="2400" i="1" dirty="0" smtClean="0">
                <a:solidFill>
                  <a:schemeClr val="tx2"/>
                </a:solidFill>
              </a:rPr>
              <a:t>)”  commencing student with disabilities</a:t>
            </a:r>
            <a:endParaRPr lang="en-AU" sz="2400" i="1" dirty="0">
              <a:solidFill>
                <a:schemeClr val="tx2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176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79" y="3318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Compared to School at University do you expect to perform: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57931"/>
              </p:ext>
            </p:extLst>
          </p:nvPr>
        </p:nvGraphicFramePr>
        <p:xfrm>
          <a:off x="384270" y="1280981"/>
          <a:ext cx="8127999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78"/>
                <a:gridCol w="2543688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Better or</a:t>
                      </a:r>
                      <a:r>
                        <a:rPr lang="en-AU" baseline="0" dirty="0" smtClean="0"/>
                        <a:t> much better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Pre</a:t>
                      </a:r>
                      <a:r>
                        <a:rPr lang="en-AU" baseline="0" dirty="0" smtClean="0"/>
                        <a:t> commencement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Mid year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Students with disability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64%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32%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Students without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67%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34%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687" y="4381877"/>
            <a:ext cx="848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>
                <a:solidFill>
                  <a:schemeClr val="tx2"/>
                </a:solidFill>
              </a:rPr>
              <a:t>“I </a:t>
            </a:r>
            <a:r>
              <a:rPr lang="en-AU" sz="2400" i="1" dirty="0">
                <a:solidFill>
                  <a:schemeClr val="tx2"/>
                </a:solidFill>
              </a:rPr>
              <a:t>think I have prepared well for this journey and am quite excited by being given this chance to study  and do something more with my </a:t>
            </a:r>
            <a:r>
              <a:rPr lang="en-AU" sz="2400" i="1" dirty="0" smtClean="0">
                <a:solidFill>
                  <a:schemeClr val="tx2"/>
                </a:solidFill>
              </a:rPr>
              <a:t>life”  Commencing student with mobility impairment.</a:t>
            </a:r>
            <a:endParaRPr lang="en-AU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44" y="4042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 have commitments / activities outside of University that might negatively affect my ability to study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3754"/>
              </p:ext>
            </p:extLst>
          </p:nvPr>
        </p:nvGraphicFramePr>
        <p:xfrm>
          <a:off x="260288" y="1619516"/>
          <a:ext cx="7174116" cy="192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372"/>
                <a:gridCol w="2391372"/>
                <a:gridCol w="2391372"/>
              </a:tblGrid>
              <a:tr h="366285">
                <a:tc>
                  <a:txBody>
                    <a:bodyPr/>
                    <a:lstStyle/>
                    <a:p>
                      <a:r>
                        <a:rPr lang="en-AU" dirty="0" smtClean="0"/>
                        <a:t>Agree or strongly agree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Pre commencement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Post commencement</a:t>
                      </a:r>
                      <a:endParaRPr lang="en-AU" dirty="0"/>
                    </a:p>
                  </a:txBody>
                  <a:tcPr/>
                </a:tc>
              </a:tr>
              <a:tr h="366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Students with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36%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52%</a:t>
                      </a:r>
                      <a:endParaRPr lang="en-AU" dirty="0"/>
                    </a:p>
                  </a:txBody>
                  <a:tcPr/>
                </a:tc>
              </a:tr>
              <a:tr h="366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Students without disability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36%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46%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244" y="4463359"/>
            <a:ext cx="66542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What </a:t>
            </a:r>
            <a:r>
              <a:rPr lang="en-AU" sz="2400" dirty="0" smtClean="0"/>
              <a:t>will </a:t>
            </a:r>
            <a:r>
              <a:rPr lang="en-AU" sz="2400" dirty="0"/>
              <a:t>be important for making your university experience successful? </a:t>
            </a:r>
            <a:endParaRPr lang="en-AU" sz="2400" dirty="0" smtClean="0"/>
          </a:p>
          <a:p>
            <a:endParaRPr lang="en-AU" sz="2400" i="1" dirty="0">
              <a:solidFill>
                <a:schemeClr val="tx2"/>
              </a:solidFill>
            </a:endParaRPr>
          </a:p>
          <a:p>
            <a:r>
              <a:rPr lang="en-AU" sz="2400" i="1" dirty="0" smtClean="0">
                <a:solidFill>
                  <a:schemeClr val="tx2"/>
                </a:solidFill>
              </a:rPr>
              <a:t>“Time </a:t>
            </a:r>
            <a:r>
              <a:rPr lang="en-AU" sz="2400" i="1" dirty="0">
                <a:solidFill>
                  <a:schemeClr val="tx2"/>
                </a:solidFill>
              </a:rPr>
              <a:t>management for me.. Single mum, p/time work &amp; </a:t>
            </a:r>
            <a:r>
              <a:rPr lang="en-AU" sz="2400" i="1" dirty="0" smtClean="0">
                <a:solidFill>
                  <a:schemeClr val="tx2"/>
                </a:solidFill>
              </a:rPr>
              <a:t>f/time” </a:t>
            </a:r>
            <a:r>
              <a:rPr lang="en-AU" sz="2400" i="1" dirty="0">
                <a:solidFill>
                  <a:schemeClr val="tx2"/>
                </a:solidFill>
              </a:rPr>
              <a:t>study</a:t>
            </a:r>
            <a:r>
              <a:rPr lang="en-AU" sz="2400" i="1" dirty="0" smtClean="0">
                <a:solidFill>
                  <a:schemeClr val="tx2"/>
                </a:solidFill>
              </a:rPr>
              <a:t>!!</a:t>
            </a:r>
            <a:r>
              <a:rPr lang="en-AU" sz="2400" i="1" dirty="0">
                <a:solidFill>
                  <a:schemeClr val="tx2"/>
                </a:solidFill>
              </a:rPr>
              <a:t> commencing student with disabilities</a:t>
            </a:r>
          </a:p>
          <a:p>
            <a:r>
              <a:rPr lang="en-AU" i="1" dirty="0" smtClean="0">
                <a:solidFill>
                  <a:schemeClr val="tx2"/>
                </a:solidFill>
              </a:rPr>
              <a:t> </a:t>
            </a:r>
            <a:endParaRPr lang="en-A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3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Implications for transition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Implications for transition support</a:t>
            </a:r>
          </a:p>
          <a:p>
            <a:pPr lvl="1"/>
            <a:r>
              <a:rPr lang="en-AU" dirty="0" smtClean="0"/>
              <a:t>Mostly it is about good practice in transition support</a:t>
            </a:r>
          </a:p>
          <a:p>
            <a:pPr lvl="2"/>
            <a:r>
              <a:rPr lang="en-AU" sz="2400" dirty="0" smtClean="0"/>
              <a:t>Significant gap between expectations and experience </a:t>
            </a:r>
          </a:p>
          <a:p>
            <a:pPr lvl="2"/>
            <a:r>
              <a:rPr lang="en-AU" sz="2400" dirty="0" smtClean="0"/>
              <a:t>Information for prospective students</a:t>
            </a:r>
          </a:p>
          <a:p>
            <a:pPr lvl="2"/>
            <a:r>
              <a:rPr lang="en-AU" sz="2400" dirty="0" smtClean="0"/>
              <a:t>Teachers/parents/support services well informed</a:t>
            </a:r>
          </a:p>
          <a:p>
            <a:pPr lvl="2"/>
            <a:r>
              <a:rPr lang="en-AU" sz="2400" dirty="0" smtClean="0"/>
              <a:t>Outreach activities</a:t>
            </a:r>
          </a:p>
          <a:p>
            <a:pPr lvl="2"/>
            <a:endParaRPr lang="en-AU" sz="2400" dirty="0" smtClean="0"/>
          </a:p>
          <a:p>
            <a:pPr lvl="1"/>
            <a:r>
              <a:rPr lang="en-AU" dirty="0" smtClean="0"/>
              <a:t>Greater risk of isolation</a:t>
            </a:r>
          </a:p>
          <a:p>
            <a:pPr lvl="2"/>
            <a:r>
              <a:rPr lang="en-AU" sz="2400" dirty="0" smtClean="0"/>
              <a:t>More likely -live alone, mature aged, first in family, IT skills and equipment</a:t>
            </a:r>
          </a:p>
          <a:p>
            <a:pPr lvl="2"/>
            <a:r>
              <a:rPr lang="en-AU" sz="2400" dirty="0" smtClean="0"/>
              <a:t>Importance of building connections</a:t>
            </a:r>
          </a:p>
        </p:txBody>
      </p:sp>
    </p:spTree>
    <p:extLst>
      <p:ext uri="{BB962C8B-B14F-4D97-AF65-F5344CB8AC3E}">
        <p14:creationId xmlns:p14="http://schemas.microsoft.com/office/powerpoint/2010/main" val="9464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Students with disabilities aren’t particularly different when it comes to transition</a:t>
            </a:r>
          </a:p>
          <a:p>
            <a:endParaRPr lang="en-AU" dirty="0" smtClean="0"/>
          </a:p>
          <a:p>
            <a:r>
              <a:rPr lang="en-AU" dirty="0"/>
              <a:t>S</a:t>
            </a:r>
            <a:r>
              <a:rPr lang="en-AU" dirty="0" smtClean="0"/>
              <a:t>ame themes emerge with subtle differences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How and when to deal with the gap between expectations and experiences?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271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/>
              <a:t>Consider</a:t>
            </a:r>
            <a:br>
              <a:rPr lang="en-AU" i="1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Pre-entry </a:t>
            </a:r>
            <a:r>
              <a:rPr lang="en-AU" dirty="0"/>
              <a:t>&amp; induction</a:t>
            </a:r>
          </a:p>
          <a:p>
            <a:pPr lvl="1"/>
            <a:r>
              <a:rPr lang="en-AU" dirty="0"/>
              <a:t>Support Learning &amp; Teaching, generic study skills</a:t>
            </a:r>
          </a:p>
          <a:p>
            <a:pPr lvl="1"/>
            <a:r>
              <a:rPr lang="en-AU" dirty="0"/>
              <a:t>Friendship and peer support</a:t>
            </a:r>
          </a:p>
          <a:p>
            <a:pPr lvl="1"/>
            <a:r>
              <a:rPr lang="en-AU" dirty="0"/>
              <a:t>Participation and belonging  -institutional approaches to address student engagement and develop a sense of belonging</a:t>
            </a:r>
          </a:p>
          <a:p>
            <a:pPr lvl="1"/>
            <a:r>
              <a:rPr lang="en-AU" dirty="0"/>
              <a:t>Use empirical research to monitor and support </a:t>
            </a:r>
            <a:r>
              <a:rPr lang="en-AU" dirty="0" smtClean="0"/>
              <a:t>success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r>
              <a:rPr lang="en-AU" i="1" dirty="0">
                <a:solidFill>
                  <a:schemeClr val="tx2"/>
                </a:solidFill>
              </a:rPr>
              <a:t>Compendium of effective practice in HE:  retention and success 2012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51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The Project  -ALTC </a:t>
            </a:r>
            <a:r>
              <a:rPr lang="en-AU" b="1" dirty="0"/>
              <a:t>Funded 3 SA Universities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324"/>
            <a:ext cx="10515600" cy="5359651"/>
          </a:xfrm>
        </p:spPr>
        <p:txBody>
          <a:bodyPr>
            <a:normAutofit/>
          </a:bodyPr>
          <a:lstStyle/>
          <a:p>
            <a:pPr lvl="1"/>
            <a:r>
              <a:rPr lang="en-AU" sz="2600" dirty="0" smtClean="0"/>
              <a:t>5627 </a:t>
            </a:r>
            <a:r>
              <a:rPr lang="en-AU" sz="2600" dirty="0" err="1" smtClean="0"/>
              <a:t>UniSA</a:t>
            </a:r>
            <a:r>
              <a:rPr lang="en-AU" sz="2600" dirty="0" smtClean="0"/>
              <a:t> students surveyed over 2 years. </a:t>
            </a:r>
          </a:p>
          <a:p>
            <a:pPr lvl="1"/>
            <a:endParaRPr lang="en-AU" sz="2600" dirty="0" smtClean="0"/>
          </a:p>
          <a:p>
            <a:pPr lvl="1"/>
            <a:r>
              <a:rPr lang="en-AU" sz="2600" dirty="0" smtClean="0"/>
              <a:t>387 students with disability</a:t>
            </a:r>
          </a:p>
          <a:p>
            <a:pPr lvl="1"/>
            <a:endParaRPr lang="en-AU" sz="2600" dirty="0" smtClean="0"/>
          </a:p>
          <a:p>
            <a:pPr lvl="1"/>
            <a:r>
              <a:rPr lang="en-AU" sz="2600" dirty="0" smtClean="0"/>
              <a:t>72 before commencing,  299 post commencement</a:t>
            </a:r>
          </a:p>
          <a:p>
            <a:pPr lvl="1"/>
            <a:endParaRPr lang="en-AU" sz="2600" dirty="0" smtClean="0"/>
          </a:p>
          <a:p>
            <a:pPr lvl="1"/>
            <a:r>
              <a:rPr lang="en-AU" sz="2600" dirty="0" smtClean="0"/>
              <a:t>Commencing students surveyed before Orientation and </a:t>
            </a:r>
            <a:r>
              <a:rPr lang="en-AU" sz="2600" dirty="0" smtClean="0"/>
              <a:t>first weeks</a:t>
            </a:r>
            <a:endParaRPr lang="en-AU" sz="2600" dirty="0" smtClean="0"/>
          </a:p>
          <a:p>
            <a:pPr lvl="1"/>
            <a:endParaRPr lang="en-AU" sz="2600" dirty="0"/>
          </a:p>
          <a:p>
            <a:pPr lvl="1"/>
            <a:r>
              <a:rPr lang="en-AU" sz="2600" dirty="0"/>
              <a:t>Continuing students surveyed mid year</a:t>
            </a:r>
            <a:r>
              <a:rPr lang="en-AU" sz="2600" dirty="0" smtClean="0"/>
              <a:t>.</a:t>
            </a:r>
          </a:p>
          <a:p>
            <a:pPr lvl="1"/>
            <a:endParaRPr lang="en-AU" sz="2600" dirty="0"/>
          </a:p>
          <a:p>
            <a:pPr marL="0" indent="0">
              <a:buNone/>
            </a:pPr>
            <a:r>
              <a:rPr lang="en-AU" dirty="0" smtClean="0"/>
              <a:t>I was not involved in the project.  Accessed the data to investigate the outcomes for students with disabilities.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508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dirty="0"/>
              <a:t>James, R., Krause, K.L. &amp; Jennings, C.  (2010).  The First Year Experience in Australian Universities:  Findings from 1994 – 2009.  Department of Education, Employment &amp; Workplace Relations (DEEWR).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Compendium of effective practice in Higher Education.  Volume 2.  Higher Education Academy, 2013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Evaluation of Provision and Support for Disabled Students in Higher Education 2009, Centre for Disability Studies, University of Leeds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Compendium of Effective Practice in Higher Education retention and Success.  Higher Education Academy, 2012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Student and Staff expectations and experiences Final Report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hlinkClick r:id="rId3"/>
              </a:rPr>
              <a:t>First year Student Expectations and Experiences:  Published papers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Coates, Hamish, University of Melbourne, Students early departure intentions and the mitigating role of support.  Australian University’s Review, Volume 56, No 2, 2014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386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team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Dr Ben McCann, University of Adelaide.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Dr Russell Brinkworth, University of South Australia.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Ms Karen Burke da Silva, Flinders University.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Dr Sharron King, University of South Australia.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Dr Ann </a:t>
            </a:r>
            <a:r>
              <a:rPr lang="en-AU" dirty="0" err="1"/>
              <a:t>Luzeckyj</a:t>
            </a:r>
            <a:r>
              <a:rPr lang="en-AU" dirty="0"/>
              <a:t>, Flinders University.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Dr Edward Palmer, University of Adelaide.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1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</a:p>
          <a:p>
            <a:pPr lvl="1"/>
            <a:r>
              <a:rPr lang="en-AU" dirty="0" smtClean="0"/>
              <a:t>University staff resources</a:t>
            </a:r>
          </a:p>
          <a:p>
            <a:pPr lvl="1"/>
            <a:r>
              <a:rPr lang="en-AU" dirty="0" smtClean="0"/>
              <a:t>Prospective student resources</a:t>
            </a:r>
          </a:p>
          <a:p>
            <a:pPr lvl="1"/>
            <a:r>
              <a:rPr lang="en-AU" dirty="0" smtClean="0"/>
              <a:t>Resources for school staff</a:t>
            </a:r>
          </a:p>
          <a:p>
            <a:pPr lvl="1"/>
            <a:r>
              <a:rPr lang="en-AU" dirty="0" smtClean="0"/>
              <a:t>Resources for parents</a:t>
            </a:r>
          </a:p>
          <a:p>
            <a:pPr lvl="1"/>
            <a:r>
              <a:rPr lang="en-AU" dirty="0" smtClean="0"/>
              <a:t>Resources for commencing students</a:t>
            </a:r>
          </a:p>
          <a:p>
            <a:pPr lvl="2"/>
            <a:r>
              <a:rPr lang="en-AU" dirty="0" smtClean="0"/>
              <a:t>First year First week PowerPoint</a:t>
            </a:r>
          </a:p>
          <a:p>
            <a:pPr lvl="2"/>
            <a:r>
              <a:rPr lang="en-AU" dirty="0" smtClean="0"/>
              <a:t>Fact </a:t>
            </a:r>
            <a:r>
              <a:rPr lang="en-AU" dirty="0" smtClean="0"/>
              <a:t>sheets</a:t>
            </a:r>
            <a:endParaRPr lang="en-AU" dirty="0" smtClean="0"/>
          </a:p>
          <a:p>
            <a:pPr lvl="2"/>
            <a:r>
              <a:rPr lang="en-AU" dirty="0" smtClean="0"/>
              <a:t>Student Experience and Expectations Video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r>
              <a:rPr lang="en-AU" dirty="0">
                <a:solidFill>
                  <a:srgbClr val="002060"/>
                </a:solidFill>
                <a:hlinkClick r:id="rId3"/>
              </a:rPr>
              <a:t>http://fyhe.com.au/expectations/resources/</a:t>
            </a:r>
            <a:endParaRPr lang="en-AU" dirty="0" smtClean="0">
              <a:solidFill>
                <a:srgbClr val="002060"/>
              </a:solidFill>
            </a:endParaRP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4312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61786"/>
              </p:ext>
            </p:extLst>
          </p:nvPr>
        </p:nvGraphicFramePr>
        <p:xfrm>
          <a:off x="144855" y="-385255"/>
          <a:ext cx="5124261" cy="709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Acrobat Document" r:id="rId3" imgW="6115031" imgH="8467545" progId="AcroExch.Document.11">
                  <p:embed/>
                </p:oleObj>
              </mc:Choice>
              <mc:Fallback>
                <p:oleObj name="Acrobat Document" r:id="rId3" imgW="6115031" imgH="84675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855" y="-385255"/>
                        <a:ext cx="5124261" cy="7094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6455572" y="814812"/>
            <a:ext cx="3403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Sample factsheet for 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year teaching staff funded by Office of Learning and Teaching project.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2695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45585"/>
              </p:ext>
            </p:extLst>
          </p:nvPr>
        </p:nvGraphicFramePr>
        <p:xfrm>
          <a:off x="818490" y="559099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Acrobat Document" r:id="rId3" imgW="8019889" imgH="5667195" progId="AcroExch.Document.11">
                  <p:embed/>
                </p:oleObj>
              </mc:Choice>
              <mc:Fallback>
                <p:oleObj name="Acrobat Document" r:id="rId3" imgW="8019889" imgH="566719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8490" y="559099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415604" y="2172832"/>
            <a:ext cx="2453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Sample factsheet for </a:t>
            </a:r>
            <a:r>
              <a:rPr lang="en-AU" sz="2400" dirty="0" smtClean="0"/>
              <a:t>prospective students funded </a:t>
            </a:r>
            <a:r>
              <a:rPr lang="en-AU" sz="2400" dirty="0"/>
              <a:t>by Office of Learning and Teaching project</a:t>
            </a:r>
          </a:p>
        </p:txBody>
      </p:sp>
    </p:spTree>
    <p:extLst>
      <p:ext uri="{BB962C8B-B14F-4D97-AF65-F5344CB8AC3E}">
        <p14:creationId xmlns:p14="http://schemas.microsoft.com/office/powerpoint/2010/main" val="417598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Key messages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LEARNING NEW SKILLS IS </a:t>
            </a:r>
            <a:r>
              <a:rPr lang="en-AU" b="1" dirty="0" smtClean="0"/>
              <a:t>CRITICAL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• </a:t>
            </a:r>
            <a:r>
              <a:rPr lang="en-AU" dirty="0"/>
              <a:t>Just because you complete Year 12 doesn’t mean you are </a:t>
            </a:r>
            <a:r>
              <a:rPr lang="en-AU" dirty="0" smtClean="0"/>
              <a:t>fully prepared </a:t>
            </a:r>
            <a:r>
              <a:rPr lang="en-AU" dirty="0"/>
              <a:t>for </a:t>
            </a:r>
            <a:r>
              <a:rPr lang="en-AU" dirty="0" smtClean="0"/>
              <a:t>university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70</a:t>
            </a:r>
            <a:r>
              <a:rPr lang="en-AU" dirty="0"/>
              <a:t>% of students say that university work is different </a:t>
            </a:r>
            <a:r>
              <a:rPr lang="en-AU" dirty="0" smtClean="0"/>
              <a:t>or extremely </a:t>
            </a:r>
            <a:r>
              <a:rPr lang="en-AU" dirty="0"/>
              <a:t>different to school </a:t>
            </a:r>
            <a:r>
              <a:rPr lang="en-AU" dirty="0" smtClean="0"/>
              <a:t>work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• </a:t>
            </a:r>
            <a:r>
              <a:rPr lang="en-AU" dirty="0" smtClean="0"/>
              <a:t>The </a:t>
            </a:r>
            <a:r>
              <a:rPr lang="en-AU" dirty="0"/>
              <a:t>survey shows that only 45% of students felt that </a:t>
            </a:r>
            <a:r>
              <a:rPr lang="en-AU" dirty="0" smtClean="0"/>
              <a:t>school </a:t>
            </a:r>
            <a:r>
              <a:rPr lang="en-AU" dirty="0"/>
              <a:t> </a:t>
            </a:r>
            <a:r>
              <a:rPr lang="en-AU" dirty="0" smtClean="0"/>
              <a:t>adequately </a:t>
            </a:r>
            <a:r>
              <a:rPr lang="en-AU" dirty="0"/>
              <a:t>prepared them for university study</a:t>
            </a:r>
          </a:p>
        </p:txBody>
      </p:sp>
    </p:spTree>
    <p:extLst>
      <p:ext uri="{BB962C8B-B14F-4D97-AF65-F5344CB8AC3E}">
        <p14:creationId xmlns:p14="http://schemas.microsoft.com/office/powerpoint/2010/main" val="483312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651" y="362138"/>
            <a:ext cx="111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/>
              <a:t>FIRST YEAR </a:t>
            </a:r>
            <a:r>
              <a:rPr lang="en-AU" sz="3200" b="1" dirty="0" smtClean="0"/>
              <a:t>FOCUS</a:t>
            </a:r>
          </a:p>
          <a:p>
            <a:endParaRPr lang="en-AU" sz="3200" b="1" dirty="0"/>
          </a:p>
          <a:p>
            <a:r>
              <a:rPr lang="en-AU" sz="2400" dirty="0"/>
              <a:t>• Finding a balance between university, work, social life, family and other commitments is </a:t>
            </a:r>
            <a:r>
              <a:rPr lang="en-AU" sz="2400" dirty="0" smtClean="0"/>
              <a:t>important</a:t>
            </a:r>
          </a:p>
          <a:p>
            <a:endParaRPr lang="en-AU" sz="2400" dirty="0"/>
          </a:p>
          <a:p>
            <a:r>
              <a:rPr lang="en-AU" sz="2400" dirty="0"/>
              <a:t>• Most first year students (75%) expect to be able to successfully balance work and study but only 50% are able </a:t>
            </a:r>
            <a:r>
              <a:rPr lang="en-AU" sz="2400" dirty="0" smtClean="0"/>
              <a:t>to</a:t>
            </a:r>
          </a:p>
          <a:p>
            <a:endParaRPr lang="en-AU" sz="2400" dirty="0"/>
          </a:p>
          <a:p>
            <a:r>
              <a:rPr lang="en-AU" sz="2400" dirty="0"/>
              <a:t>• Take care that other commitments don’t impact on your studies, 45% of students reported having outside commitments that negatively affected their </a:t>
            </a:r>
            <a:r>
              <a:rPr lang="en-AU" sz="2400" dirty="0" smtClean="0"/>
              <a:t>learning</a:t>
            </a:r>
          </a:p>
          <a:p>
            <a:endParaRPr lang="en-AU" sz="2400" dirty="0">
              <a:solidFill>
                <a:srgbClr val="002060"/>
              </a:solidFill>
            </a:endParaRPr>
          </a:p>
          <a:p>
            <a:r>
              <a:rPr lang="en-AU" sz="2400" b="1" dirty="0">
                <a:solidFill>
                  <a:srgbClr val="002060"/>
                </a:solidFill>
              </a:rPr>
              <a:t>“</a:t>
            </a:r>
            <a:r>
              <a:rPr lang="en-AU" sz="2400" i="1" dirty="0">
                <a:solidFill>
                  <a:srgbClr val="002060"/>
                </a:solidFill>
              </a:rPr>
              <a:t>It was important for me to try and find a balance between university, work and my social life... if I have a balance I won’t be rushing assignments and</a:t>
            </a:r>
          </a:p>
          <a:p>
            <a:r>
              <a:rPr lang="en-AU" sz="2400" i="1" dirty="0">
                <a:solidFill>
                  <a:srgbClr val="002060"/>
                </a:solidFill>
              </a:rPr>
              <a:t>adding stress.</a:t>
            </a:r>
            <a:r>
              <a:rPr lang="en-AU" sz="2400" b="1" dirty="0">
                <a:solidFill>
                  <a:srgbClr val="002060"/>
                </a:solidFill>
              </a:rPr>
              <a:t>”</a:t>
            </a:r>
            <a:endParaRPr lang="en-A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095" y="235112"/>
            <a:ext cx="108822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/>
              <a:t>UNIVERSITY REQUIRES </a:t>
            </a:r>
            <a:r>
              <a:rPr lang="en-AU" sz="3200" b="1" dirty="0" smtClean="0"/>
              <a:t>COMMITMENT</a:t>
            </a:r>
          </a:p>
          <a:p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• 75% of new university students have unrealistic expectations about the amount of study expected at </a:t>
            </a:r>
            <a:r>
              <a:rPr lang="en-AU" sz="2400" dirty="0" smtClean="0"/>
              <a:t>university</a:t>
            </a:r>
          </a:p>
          <a:p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• The recommended amount of study at university is 8-10 hours per week per </a:t>
            </a:r>
            <a:r>
              <a:rPr lang="en-AU" sz="2400" dirty="0" smtClean="0"/>
              <a:t>subject</a:t>
            </a:r>
          </a:p>
          <a:p>
            <a:endParaRPr lang="en-AU" sz="2400" dirty="0" smtClean="0"/>
          </a:p>
          <a:p>
            <a:endParaRPr lang="en-AU" sz="2400" dirty="0"/>
          </a:p>
          <a:p>
            <a:r>
              <a:rPr lang="en-AU" sz="2400" dirty="0"/>
              <a:t>• This is double what is expected of students at high school and is equivalent to a full time </a:t>
            </a:r>
            <a:r>
              <a:rPr lang="en-AU" sz="2400" dirty="0" smtClean="0"/>
              <a:t>job</a:t>
            </a:r>
          </a:p>
          <a:p>
            <a:endParaRPr lang="en-AU" sz="2400" dirty="0">
              <a:solidFill>
                <a:srgbClr val="002060"/>
              </a:solidFill>
            </a:endParaRPr>
          </a:p>
          <a:p>
            <a:r>
              <a:rPr lang="en-AU" sz="2400" b="1" dirty="0">
                <a:solidFill>
                  <a:srgbClr val="002060"/>
                </a:solidFill>
              </a:rPr>
              <a:t>“</a:t>
            </a:r>
            <a:r>
              <a:rPr lang="en-AU" sz="2400" i="1" dirty="0">
                <a:solidFill>
                  <a:srgbClr val="002060"/>
                </a:solidFill>
              </a:rPr>
              <a:t>I believe the time commitment makes a big difference.</a:t>
            </a:r>
          </a:p>
          <a:p>
            <a:r>
              <a:rPr lang="en-AU" sz="2400" i="1" dirty="0">
                <a:solidFill>
                  <a:srgbClr val="002060"/>
                </a:solidFill>
              </a:rPr>
              <a:t>More time (invested) usually equals better grades.</a:t>
            </a:r>
            <a:r>
              <a:rPr lang="en-AU" sz="2400" b="1" dirty="0">
                <a:solidFill>
                  <a:srgbClr val="002060"/>
                </a:solidFill>
              </a:rPr>
              <a:t>”</a:t>
            </a:r>
            <a:endParaRPr lang="en-A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1705</Words>
  <Application>Microsoft Office PowerPoint</Application>
  <PresentationFormat>Widescreen</PresentationFormat>
  <Paragraphs>245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Acrobat Document</vt:lpstr>
      <vt:lpstr>Student Expectations and Experiences Students with disabilities</vt:lpstr>
      <vt:lpstr>The Project  -ALTC Funded 3 SA Universities </vt:lpstr>
      <vt:lpstr>Project team</vt:lpstr>
      <vt:lpstr>Project Outcomes</vt:lpstr>
      <vt:lpstr>PowerPoint Presentation</vt:lpstr>
      <vt:lpstr>PowerPoint Presentation</vt:lpstr>
      <vt:lpstr>Key messages</vt:lpstr>
      <vt:lpstr>PowerPoint Presentation</vt:lpstr>
      <vt:lpstr>PowerPoint Presentation</vt:lpstr>
      <vt:lpstr>PowerPoint Presentation</vt:lpstr>
      <vt:lpstr>Students with Disabilities N= 387  </vt:lpstr>
      <vt:lpstr>Expectations and Experiences </vt:lpstr>
      <vt:lpstr>Expectations and Experiences </vt:lpstr>
      <vt:lpstr>PowerPoint Presentation</vt:lpstr>
      <vt:lpstr>PowerPoint Presentation</vt:lpstr>
      <vt:lpstr>PowerPoint Presentation</vt:lpstr>
      <vt:lpstr>Implications for transition support</vt:lpstr>
      <vt:lpstr>PowerPoint Presentation</vt:lpstr>
      <vt:lpstr>Consider </vt:lpstr>
      <vt:lpstr>Resources</vt:lpstr>
    </vt:vector>
  </TitlesOfParts>
  <Company>University of South Australia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Expectations and Experiences</dc:title>
  <dc:creator>Stephen Manson</dc:creator>
  <cp:lastModifiedBy>Stephen Manson</cp:lastModifiedBy>
  <cp:revision>68</cp:revision>
  <dcterms:created xsi:type="dcterms:W3CDTF">2014-11-11T05:10:07Z</dcterms:created>
  <dcterms:modified xsi:type="dcterms:W3CDTF">2014-12-03T23:12:45Z</dcterms:modified>
</cp:coreProperties>
</file>