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0" r:id="rId3"/>
    <p:sldId id="259" r:id="rId4"/>
    <p:sldId id="261" r:id="rId5"/>
    <p:sldId id="257" r:id="rId6"/>
    <p:sldId id="258" r:id="rId7"/>
    <p:sldId id="262" r:id="rId8"/>
    <p:sldId id="263" r:id="rId9"/>
    <p:sldId id="265" r:id="rId10"/>
    <p:sldId id="274" r:id="rId11"/>
    <p:sldId id="290" r:id="rId12"/>
    <p:sldId id="267" r:id="rId13"/>
    <p:sldId id="277" r:id="rId14"/>
    <p:sldId id="269" r:id="rId15"/>
    <p:sldId id="268" r:id="rId16"/>
    <p:sldId id="271" r:id="rId17"/>
    <p:sldId id="272" r:id="rId18"/>
    <p:sldId id="270" r:id="rId19"/>
    <p:sldId id="273" r:id="rId20"/>
    <p:sldId id="279" r:id="rId21"/>
    <p:sldId id="275" r:id="rId22"/>
    <p:sldId id="278" r:id="rId23"/>
    <p:sldId id="280" r:id="rId24"/>
    <p:sldId id="276" r:id="rId25"/>
    <p:sldId id="281" r:id="rId26"/>
    <p:sldId id="282" r:id="rId27"/>
    <p:sldId id="283" r:id="rId28"/>
    <p:sldId id="288" r:id="rId29"/>
    <p:sldId id="285" r:id="rId30"/>
    <p:sldId id="284" r:id="rId31"/>
    <p:sldId id="287" r:id="rId32"/>
    <p:sldId id="286" r:id="rId33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0000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706" autoAdjust="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AD702-ED4C-4EB4-9031-9F7B2F431037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AU"/>
        </a:p>
      </dgm:t>
    </dgm:pt>
    <dgm:pt modelId="{89C6ECB7-BDC5-437B-8C86-D02C3356DEDD}">
      <dgm:prSet phldrT="[Text]" custT="1"/>
      <dgm:spPr/>
      <dgm:t>
        <a:bodyPr/>
        <a:lstStyle/>
        <a:p>
          <a:r>
            <a:rPr lang="en-AU" sz="2400" dirty="0" smtClean="0">
              <a:solidFill>
                <a:srgbClr val="000066"/>
              </a:solidFill>
            </a:rPr>
            <a:t>University Readiness </a:t>
          </a:r>
          <a:endParaRPr lang="en-AU" sz="2400" dirty="0">
            <a:solidFill>
              <a:srgbClr val="000066"/>
            </a:solidFill>
          </a:endParaRPr>
        </a:p>
      </dgm:t>
    </dgm:pt>
    <dgm:pt modelId="{8FE6BE8D-BEFB-4D42-B13E-7BD8F8BA5DC8}" type="parTrans" cxnId="{05D87FC8-00BB-4FBF-9D17-B026D48D076F}">
      <dgm:prSet/>
      <dgm:spPr/>
      <dgm:t>
        <a:bodyPr/>
        <a:lstStyle/>
        <a:p>
          <a:endParaRPr lang="en-AU"/>
        </a:p>
      </dgm:t>
    </dgm:pt>
    <dgm:pt modelId="{67E66D1B-246F-47AB-B9A0-6EAFE2CC8643}" type="sibTrans" cxnId="{05D87FC8-00BB-4FBF-9D17-B026D48D076F}">
      <dgm:prSet/>
      <dgm:spPr>
        <a:solidFill>
          <a:srgbClr val="000066"/>
        </a:solidFill>
      </dgm:spPr>
      <dgm:t>
        <a:bodyPr/>
        <a:lstStyle/>
        <a:p>
          <a:endParaRPr lang="en-AU"/>
        </a:p>
      </dgm:t>
    </dgm:pt>
    <dgm:pt modelId="{B03BF66E-5C49-488E-9C67-47525AAFD39C}">
      <dgm:prSet phldrT="[Text]" custT="1"/>
      <dgm:spPr/>
      <dgm:t>
        <a:bodyPr/>
        <a:lstStyle/>
        <a:p>
          <a:r>
            <a:rPr lang="en-AU" sz="2400" dirty="0" err="1" smtClean="0">
              <a:solidFill>
                <a:srgbClr val="000066"/>
              </a:solidFill>
            </a:rPr>
            <a:t>Uni</a:t>
          </a:r>
          <a:r>
            <a:rPr lang="en-AU" sz="2400" dirty="0" smtClean="0">
              <a:solidFill>
                <a:srgbClr val="000066"/>
              </a:solidFill>
            </a:rPr>
            <a:t>-Course  Experiences</a:t>
          </a:r>
          <a:endParaRPr lang="en-AU" sz="2400" dirty="0">
            <a:solidFill>
              <a:srgbClr val="000066"/>
            </a:solidFill>
          </a:endParaRPr>
        </a:p>
      </dgm:t>
    </dgm:pt>
    <dgm:pt modelId="{B44B5513-112C-45AC-B5D1-73494F02437F}" type="parTrans" cxnId="{DF5A0D40-6D4F-49A2-AE4F-F8041B9396FD}">
      <dgm:prSet/>
      <dgm:spPr/>
      <dgm:t>
        <a:bodyPr/>
        <a:lstStyle/>
        <a:p>
          <a:endParaRPr lang="en-AU"/>
        </a:p>
      </dgm:t>
    </dgm:pt>
    <dgm:pt modelId="{A747CD8B-8FB7-440F-AF61-660F5DC1E22B}" type="sibTrans" cxnId="{DF5A0D40-6D4F-49A2-AE4F-F8041B9396FD}">
      <dgm:prSet/>
      <dgm:spPr>
        <a:solidFill>
          <a:srgbClr val="000066"/>
        </a:solidFill>
      </dgm:spPr>
      <dgm:t>
        <a:bodyPr/>
        <a:lstStyle/>
        <a:p>
          <a:endParaRPr lang="en-AU"/>
        </a:p>
      </dgm:t>
    </dgm:pt>
    <dgm:pt modelId="{3A274718-5316-4FBE-A7B8-0A1ED0E5AA0B}">
      <dgm:prSet phldrT="[Text]"/>
      <dgm:spPr/>
      <dgm:t>
        <a:bodyPr/>
        <a:lstStyle/>
        <a:p>
          <a:r>
            <a:rPr lang="en-AU" sz="1700" dirty="0" smtClean="0">
              <a:solidFill>
                <a:srgbClr val="000066"/>
              </a:solidFill>
            </a:rPr>
            <a:t>Peer-Interactions</a:t>
          </a:r>
          <a:endParaRPr lang="en-AU" sz="1700" dirty="0">
            <a:solidFill>
              <a:srgbClr val="000066"/>
            </a:solidFill>
          </a:endParaRPr>
        </a:p>
      </dgm:t>
    </dgm:pt>
    <dgm:pt modelId="{CCFD2630-F628-4BE5-8C7E-4BF3E66FCACF}" type="parTrans" cxnId="{B6B779CC-043D-4652-B47A-5B0E4E5F5E60}">
      <dgm:prSet/>
      <dgm:spPr/>
      <dgm:t>
        <a:bodyPr/>
        <a:lstStyle/>
        <a:p>
          <a:endParaRPr lang="en-AU"/>
        </a:p>
      </dgm:t>
    </dgm:pt>
    <dgm:pt modelId="{135893C7-A4C2-4FBF-99C9-711D2A1A6B56}" type="sibTrans" cxnId="{B6B779CC-043D-4652-B47A-5B0E4E5F5E60}">
      <dgm:prSet/>
      <dgm:spPr/>
      <dgm:t>
        <a:bodyPr/>
        <a:lstStyle/>
        <a:p>
          <a:endParaRPr lang="en-AU"/>
        </a:p>
      </dgm:t>
    </dgm:pt>
    <dgm:pt modelId="{AA898B5E-782C-49E2-A845-F954032B77C2}">
      <dgm:prSet phldrT="[Text]"/>
      <dgm:spPr/>
      <dgm:t>
        <a:bodyPr/>
        <a:lstStyle/>
        <a:p>
          <a:r>
            <a:rPr lang="en-AU" sz="1700" dirty="0" smtClean="0">
              <a:solidFill>
                <a:srgbClr val="000066"/>
              </a:solidFill>
            </a:rPr>
            <a:t>Persistence</a:t>
          </a:r>
          <a:endParaRPr lang="en-AU" sz="1700" dirty="0">
            <a:solidFill>
              <a:srgbClr val="000066"/>
            </a:solidFill>
          </a:endParaRPr>
        </a:p>
      </dgm:t>
    </dgm:pt>
    <dgm:pt modelId="{DBA139E1-7C93-4B59-860E-A744B0AEA591}" type="parTrans" cxnId="{0F1D72B2-DE3A-4BE4-8800-307DAEF5B701}">
      <dgm:prSet/>
      <dgm:spPr/>
      <dgm:t>
        <a:bodyPr/>
        <a:lstStyle/>
        <a:p>
          <a:endParaRPr lang="en-AU"/>
        </a:p>
      </dgm:t>
    </dgm:pt>
    <dgm:pt modelId="{AA0FF0BB-ADC0-481E-8825-88D9F2FB2406}" type="sibTrans" cxnId="{0F1D72B2-DE3A-4BE4-8800-307DAEF5B701}">
      <dgm:prSet/>
      <dgm:spPr/>
      <dgm:t>
        <a:bodyPr/>
        <a:lstStyle/>
        <a:p>
          <a:endParaRPr lang="en-AU"/>
        </a:p>
      </dgm:t>
    </dgm:pt>
    <dgm:pt modelId="{64AB6DEC-6F5F-4998-B548-9528149E5ED4}">
      <dgm:prSet phldrT="[Text]" custT="1"/>
      <dgm:spPr/>
      <dgm:t>
        <a:bodyPr/>
        <a:lstStyle/>
        <a:p>
          <a:r>
            <a:rPr lang="en-AU" sz="2400" dirty="0" smtClean="0">
              <a:solidFill>
                <a:srgbClr val="000066"/>
              </a:solidFill>
            </a:rPr>
            <a:t>Post-University Success</a:t>
          </a:r>
          <a:endParaRPr lang="en-AU" sz="2400" dirty="0">
            <a:solidFill>
              <a:srgbClr val="000066"/>
            </a:solidFill>
          </a:endParaRPr>
        </a:p>
      </dgm:t>
    </dgm:pt>
    <dgm:pt modelId="{4540566E-9FF1-4006-902B-8BBE2BF425AF}" type="parTrans" cxnId="{CBD8454D-24CC-441D-8842-F03E1E8879F2}">
      <dgm:prSet/>
      <dgm:spPr/>
      <dgm:t>
        <a:bodyPr/>
        <a:lstStyle/>
        <a:p>
          <a:endParaRPr lang="en-AU"/>
        </a:p>
      </dgm:t>
    </dgm:pt>
    <dgm:pt modelId="{C934F03A-C0F4-45B0-8DAD-7D69F5A21486}" type="sibTrans" cxnId="{CBD8454D-24CC-441D-8842-F03E1E8879F2}">
      <dgm:prSet/>
      <dgm:spPr/>
      <dgm:t>
        <a:bodyPr/>
        <a:lstStyle/>
        <a:p>
          <a:endParaRPr lang="en-AU"/>
        </a:p>
      </dgm:t>
    </dgm:pt>
    <dgm:pt modelId="{78AB81FF-4B00-49E5-B780-211659DB19B6}">
      <dgm:prSet phldrT="[Text]"/>
      <dgm:spPr/>
      <dgm:t>
        <a:bodyPr/>
        <a:lstStyle/>
        <a:p>
          <a:r>
            <a:rPr lang="en-AU" sz="1800" dirty="0" smtClean="0">
              <a:solidFill>
                <a:srgbClr val="000066"/>
              </a:solidFill>
            </a:rPr>
            <a:t>Career Readiness</a:t>
          </a:r>
          <a:endParaRPr lang="en-AU" sz="1800" dirty="0">
            <a:solidFill>
              <a:srgbClr val="000066"/>
            </a:solidFill>
          </a:endParaRPr>
        </a:p>
      </dgm:t>
    </dgm:pt>
    <dgm:pt modelId="{AE51A00C-BCFB-4BE7-B1D3-F71AC13DC843}" type="parTrans" cxnId="{F17DCB1D-D6EA-4A2B-A406-FA6BE4B4BAAD}">
      <dgm:prSet/>
      <dgm:spPr/>
      <dgm:t>
        <a:bodyPr/>
        <a:lstStyle/>
        <a:p>
          <a:endParaRPr lang="en-AU"/>
        </a:p>
      </dgm:t>
    </dgm:pt>
    <dgm:pt modelId="{674405FD-B3A6-4F66-ABAE-320270D0067C}" type="sibTrans" cxnId="{F17DCB1D-D6EA-4A2B-A406-FA6BE4B4BAAD}">
      <dgm:prSet/>
      <dgm:spPr/>
      <dgm:t>
        <a:bodyPr/>
        <a:lstStyle/>
        <a:p>
          <a:endParaRPr lang="en-AU"/>
        </a:p>
      </dgm:t>
    </dgm:pt>
    <dgm:pt modelId="{93E91192-ED8A-4E1F-A844-626D232603BC}">
      <dgm:prSet phldrT="[Text]"/>
      <dgm:spPr/>
      <dgm:t>
        <a:bodyPr/>
        <a:lstStyle/>
        <a:p>
          <a:r>
            <a:rPr lang="en-AU" sz="1800" dirty="0" smtClean="0">
              <a:solidFill>
                <a:srgbClr val="000066"/>
              </a:solidFill>
            </a:rPr>
            <a:t>Post Baccalaureate </a:t>
          </a:r>
          <a:endParaRPr lang="en-AU" sz="1800" dirty="0">
            <a:solidFill>
              <a:srgbClr val="000066"/>
            </a:solidFill>
          </a:endParaRPr>
        </a:p>
      </dgm:t>
    </dgm:pt>
    <dgm:pt modelId="{A008FD41-AFA9-49C6-BF51-8FB49D1C6699}" type="parTrans" cxnId="{BB7B1C7E-A361-4C64-97E5-7A1C949A3F72}">
      <dgm:prSet/>
      <dgm:spPr/>
      <dgm:t>
        <a:bodyPr/>
        <a:lstStyle/>
        <a:p>
          <a:endParaRPr lang="en-AU"/>
        </a:p>
      </dgm:t>
    </dgm:pt>
    <dgm:pt modelId="{E2B1C362-1361-4F86-B157-CDE619B75940}" type="sibTrans" cxnId="{BB7B1C7E-A361-4C64-97E5-7A1C949A3F72}">
      <dgm:prSet/>
      <dgm:spPr/>
      <dgm:t>
        <a:bodyPr/>
        <a:lstStyle/>
        <a:p>
          <a:endParaRPr lang="en-AU"/>
        </a:p>
      </dgm:t>
    </dgm:pt>
    <dgm:pt modelId="{2C45E251-1FBF-4316-B502-F703DBB10AEA}">
      <dgm:prSet phldrT="[Text]"/>
      <dgm:spPr/>
      <dgm:t>
        <a:bodyPr/>
        <a:lstStyle/>
        <a:p>
          <a:r>
            <a:rPr lang="en-AU" sz="1400" dirty="0" smtClean="0">
              <a:solidFill>
                <a:srgbClr val="000066"/>
              </a:solidFill>
            </a:rPr>
            <a:t>Individual Factors</a:t>
          </a:r>
          <a:endParaRPr lang="en-AU" sz="1400" dirty="0">
            <a:solidFill>
              <a:srgbClr val="000066"/>
            </a:solidFill>
          </a:endParaRPr>
        </a:p>
      </dgm:t>
    </dgm:pt>
    <dgm:pt modelId="{F0421DA0-172A-445F-A377-7D4EB5B2F488}" type="sibTrans" cxnId="{8B4F57F3-9C85-4DF5-997F-817A29E63BC4}">
      <dgm:prSet/>
      <dgm:spPr/>
      <dgm:t>
        <a:bodyPr/>
        <a:lstStyle/>
        <a:p>
          <a:endParaRPr lang="en-AU"/>
        </a:p>
      </dgm:t>
    </dgm:pt>
    <dgm:pt modelId="{698448FF-7ED4-4A7A-BDE8-F06E8C5AFFC4}" type="parTrans" cxnId="{8B4F57F3-9C85-4DF5-997F-817A29E63BC4}">
      <dgm:prSet/>
      <dgm:spPr/>
      <dgm:t>
        <a:bodyPr/>
        <a:lstStyle/>
        <a:p>
          <a:endParaRPr lang="en-AU"/>
        </a:p>
      </dgm:t>
    </dgm:pt>
    <dgm:pt modelId="{D0338110-040A-451B-A706-9A572AED2725}">
      <dgm:prSet phldrT="[Text]"/>
      <dgm:spPr/>
      <dgm:t>
        <a:bodyPr/>
        <a:lstStyle/>
        <a:p>
          <a:r>
            <a:rPr lang="en-AU" sz="1400" dirty="0" smtClean="0">
              <a:solidFill>
                <a:srgbClr val="000066"/>
              </a:solidFill>
            </a:rPr>
            <a:t>Family Factors</a:t>
          </a:r>
          <a:endParaRPr lang="en-AU" sz="1400" dirty="0">
            <a:solidFill>
              <a:srgbClr val="000066"/>
            </a:solidFill>
          </a:endParaRPr>
        </a:p>
      </dgm:t>
    </dgm:pt>
    <dgm:pt modelId="{AD26AACF-7D85-4A12-AACB-5CB8A44E95CC}" type="sibTrans" cxnId="{1EDC924B-2B7D-485E-94D8-E50FCF3EF1F5}">
      <dgm:prSet/>
      <dgm:spPr/>
      <dgm:t>
        <a:bodyPr/>
        <a:lstStyle/>
        <a:p>
          <a:endParaRPr lang="en-AU"/>
        </a:p>
      </dgm:t>
    </dgm:pt>
    <dgm:pt modelId="{9F8C96AB-DF08-41D0-8D94-813620D6DB8A}" type="parTrans" cxnId="{1EDC924B-2B7D-485E-94D8-E50FCF3EF1F5}">
      <dgm:prSet/>
      <dgm:spPr/>
      <dgm:t>
        <a:bodyPr/>
        <a:lstStyle/>
        <a:p>
          <a:endParaRPr lang="en-AU"/>
        </a:p>
      </dgm:t>
    </dgm:pt>
    <dgm:pt modelId="{FF9D7A4C-8920-4863-A193-5F5641DA6580}">
      <dgm:prSet phldrT="[Text]"/>
      <dgm:spPr/>
      <dgm:t>
        <a:bodyPr/>
        <a:lstStyle/>
        <a:p>
          <a:r>
            <a:rPr lang="en-AU" sz="1400" dirty="0" smtClean="0">
              <a:solidFill>
                <a:srgbClr val="000066"/>
              </a:solidFill>
            </a:rPr>
            <a:t>Others</a:t>
          </a:r>
          <a:endParaRPr lang="en-AU" sz="1400" dirty="0">
            <a:solidFill>
              <a:srgbClr val="000066"/>
            </a:solidFill>
          </a:endParaRPr>
        </a:p>
      </dgm:t>
    </dgm:pt>
    <dgm:pt modelId="{C397B4D5-5C31-4FAA-B9F7-A575C2C18684}" type="parTrans" cxnId="{1FEB8870-43CE-406D-927B-FD86A3B3A45B}">
      <dgm:prSet/>
      <dgm:spPr/>
      <dgm:t>
        <a:bodyPr/>
        <a:lstStyle/>
        <a:p>
          <a:endParaRPr lang="en-AU"/>
        </a:p>
      </dgm:t>
    </dgm:pt>
    <dgm:pt modelId="{9D7A059A-E5C1-404F-B327-9E873D8D08FA}" type="sibTrans" cxnId="{1FEB8870-43CE-406D-927B-FD86A3B3A45B}">
      <dgm:prSet/>
      <dgm:spPr/>
      <dgm:t>
        <a:bodyPr/>
        <a:lstStyle/>
        <a:p>
          <a:endParaRPr lang="en-AU"/>
        </a:p>
      </dgm:t>
    </dgm:pt>
    <dgm:pt modelId="{30902BE8-020F-430F-869C-C53BE16870C6}">
      <dgm:prSet phldrT="[Text]"/>
      <dgm:spPr/>
      <dgm:t>
        <a:bodyPr/>
        <a:lstStyle/>
        <a:p>
          <a:endParaRPr lang="en-AU" sz="1700" dirty="0"/>
        </a:p>
      </dgm:t>
    </dgm:pt>
    <dgm:pt modelId="{1E7769D8-35C7-4072-B2E8-D6F95572391B}" type="parTrans" cxnId="{DEC0FED7-9C68-4D1C-9573-C4472A2BAE67}">
      <dgm:prSet/>
      <dgm:spPr/>
      <dgm:t>
        <a:bodyPr/>
        <a:lstStyle/>
        <a:p>
          <a:endParaRPr lang="en-AU"/>
        </a:p>
      </dgm:t>
    </dgm:pt>
    <dgm:pt modelId="{390573BE-B893-4469-8041-A5239F4BEA7E}" type="sibTrans" cxnId="{DEC0FED7-9C68-4D1C-9573-C4472A2BAE67}">
      <dgm:prSet/>
      <dgm:spPr/>
      <dgm:t>
        <a:bodyPr/>
        <a:lstStyle/>
        <a:p>
          <a:endParaRPr lang="en-AU"/>
        </a:p>
      </dgm:t>
    </dgm:pt>
    <dgm:pt modelId="{E8C0486D-B9D8-40BD-9934-87CC7818C835}">
      <dgm:prSet phldrT="[Text]"/>
      <dgm:spPr/>
      <dgm:t>
        <a:bodyPr/>
        <a:lstStyle/>
        <a:p>
          <a:r>
            <a:rPr lang="en-AU" sz="1700" dirty="0" smtClean="0">
              <a:solidFill>
                <a:srgbClr val="000066"/>
              </a:solidFill>
            </a:rPr>
            <a:t>Faculty Interactions </a:t>
          </a:r>
          <a:endParaRPr lang="en-AU" sz="1700" dirty="0">
            <a:solidFill>
              <a:srgbClr val="000066"/>
            </a:solidFill>
          </a:endParaRPr>
        </a:p>
      </dgm:t>
    </dgm:pt>
    <dgm:pt modelId="{7A513242-1F1D-47CF-90A5-4E05DE50B697}" type="parTrans" cxnId="{658D9B41-5F9D-40F7-91C1-7F28038F110E}">
      <dgm:prSet/>
      <dgm:spPr/>
      <dgm:t>
        <a:bodyPr/>
        <a:lstStyle/>
        <a:p>
          <a:endParaRPr lang="en-AU"/>
        </a:p>
      </dgm:t>
    </dgm:pt>
    <dgm:pt modelId="{BA1783DB-BCAA-467C-9401-8354E07A65E8}" type="sibTrans" cxnId="{658D9B41-5F9D-40F7-91C1-7F28038F110E}">
      <dgm:prSet/>
      <dgm:spPr/>
      <dgm:t>
        <a:bodyPr/>
        <a:lstStyle/>
        <a:p>
          <a:endParaRPr lang="en-AU"/>
        </a:p>
      </dgm:t>
    </dgm:pt>
    <dgm:pt modelId="{7F149BDF-F7F2-4C05-BB81-C5B9ACFBDBC2}" type="pres">
      <dgm:prSet presAssocID="{236AD702-ED4C-4EB4-9031-9F7B2F43103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5DD80F3-58CA-47FC-A184-1CAA5E48999F}" type="pres">
      <dgm:prSet presAssocID="{89C6ECB7-BDC5-437B-8C86-D02C3356DEDD}" presName="node" presStyleLbl="node1" presStyleIdx="0" presStyleCnt="3" custScaleX="132205" custScaleY="9032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5160077-F1FD-4C68-87DB-D7A1F9157F70}" type="pres">
      <dgm:prSet presAssocID="{67E66D1B-246F-47AB-B9A0-6EAFE2CC8643}" presName="sibTrans" presStyleLbl="sibTrans2D1" presStyleIdx="0" presStyleCnt="2"/>
      <dgm:spPr/>
      <dgm:t>
        <a:bodyPr/>
        <a:lstStyle/>
        <a:p>
          <a:endParaRPr lang="en-AU"/>
        </a:p>
      </dgm:t>
    </dgm:pt>
    <dgm:pt modelId="{E9C8E93A-0A69-4FD2-82AA-60E8D4C22328}" type="pres">
      <dgm:prSet presAssocID="{67E66D1B-246F-47AB-B9A0-6EAFE2CC8643}" presName="connectorText" presStyleLbl="sibTrans2D1" presStyleIdx="0" presStyleCnt="2"/>
      <dgm:spPr/>
      <dgm:t>
        <a:bodyPr/>
        <a:lstStyle/>
        <a:p>
          <a:endParaRPr lang="en-AU"/>
        </a:p>
      </dgm:t>
    </dgm:pt>
    <dgm:pt modelId="{955603C8-A671-4AAF-8424-ABECEF7628B9}" type="pres">
      <dgm:prSet presAssocID="{B03BF66E-5C49-488E-9C67-47525AAFD39C}" presName="node" presStyleLbl="node1" presStyleIdx="1" presStyleCnt="3" custScaleX="138740" custScaleY="9106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ABC452E-C9BF-4A2A-AFF1-01B138E83FE2}" type="pres">
      <dgm:prSet presAssocID="{A747CD8B-8FB7-440F-AF61-660F5DC1E22B}" presName="sibTrans" presStyleLbl="sibTrans2D1" presStyleIdx="1" presStyleCnt="2"/>
      <dgm:spPr/>
      <dgm:t>
        <a:bodyPr/>
        <a:lstStyle/>
        <a:p>
          <a:endParaRPr lang="en-AU"/>
        </a:p>
      </dgm:t>
    </dgm:pt>
    <dgm:pt modelId="{1834534D-3EC3-47EF-B567-98799263A8B2}" type="pres">
      <dgm:prSet presAssocID="{A747CD8B-8FB7-440F-AF61-660F5DC1E22B}" presName="connectorText" presStyleLbl="sibTrans2D1" presStyleIdx="1" presStyleCnt="2"/>
      <dgm:spPr/>
      <dgm:t>
        <a:bodyPr/>
        <a:lstStyle/>
        <a:p>
          <a:endParaRPr lang="en-AU"/>
        </a:p>
      </dgm:t>
    </dgm:pt>
    <dgm:pt modelId="{BFD74CD1-C604-450D-A761-8DE71186912F}" type="pres">
      <dgm:prSet presAssocID="{64AB6DEC-6F5F-4998-B548-9528149E5ED4}" presName="node" presStyleLbl="node1" presStyleIdx="2" presStyleCnt="3" custScaleX="14477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C7B671BC-A54C-432A-A058-A33869684DED}" type="presOf" srcId="{93E91192-ED8A-4E1F-A844-626D232603BC}" destId="{BFD74CD1-C604-450D-A761-8DE71186912F}" srcOrd="0" destOrd="2" presId="urn:microsoft.com/office/officeart/2005/8/layout/process1"/>
    <dgm:cxn modelId="{F17DCB1D-D6EA-4A2B-A406-FA6BE4B4BAAD}" srcId="{64AB6DEC-6F5F-4998-B548-9528149E5ED4}" destId="{78AB81FF-4B00-49E5-B780-211659DB19B6}" srcOrd="0" destOrd="0" parTransId="{AE51A00C-BCFB-4BE7-B1D3-F71AC13DC843}" sibTransId="{674405FD-B3A6-4F66-ABAE-320270D0067C}"/>
    <dgm:cxn modelId="{8B4F57F3-9C85-4DF5-997F-817A29E63BC4}" srcId="{89C6ECB7-BDC5-437B-8C86-D02C3356DEDD}" destId="{2C45E251-1FBF-4316-B502-F703DBB10AEA}" srcOrd="1" destOrd="0" parTransId="{698448FF-7ED4-4A7A-BDE8-F06E8C5AFFC4}" sibTransId="{F0421DA0-172A-445F-A377-7D4EB5B2F488}"/>
    <dgm:cxn modelId="{441C5B11-8588-4211-B004-FEA7E6A193C8}" type="presOf" srcId="{67E66D1B-246F-47AB-B9A0-6EAFE2CC8643}" destId="{E9C8E93A-0A69-4FD2-82AA-60E8D4C22328}" srcOrd="1" destOrd="0" presId="urn:microsoft.com/office/officeart/2005/8/layout/process1"/>
    <dgm:cxn modelId="{DD40E501-AF1F-4A79-8BA6-2B5C43FEF301}" type="presOf" srcId="{78AB81FF-4B00-49E5-B780-211659DB19B6}" destId="{BFD74CD1-C604-450D-A761-8DE71186912F}" srcOrd="0" destOrd="1" presId="urn:microsoft.com/office/officeart/2005/8/layout/process1"/>
    <dgm:cxn modelId="{A7D9AB02-B401-4FBF-A286-863EBC12C072}" type="presOf" srcId="{B03BF66E-5C49-488E-9C67-47525AAFD39C}" destId="{955603C8-A671-4AAF-8424-ABECEF7628B9}" srcOrd="0" destOrd="0" presId="urn:microsoft.com/office/officeart/2005/8/layout/process1"/>
    <dgm:cxn modelId="{4F49DA38-3F8B-4B93-BD95-92F0E43E1E15}" type="presOf" srcId="{64AB6DEC-6F5F-4998-B548-9528149E5ED4}" destId="{BFD74CD1-C604-450D-A761-8DE71186912F}" srcOrd="0" destOrd="0" presId="urn:microsoft.com/office/officeart/2005/8/layout/process1"/>
    <dgm:cxn modelId="{B6B779CC-043D-4652-B47A-5B0E4E5F5E60}" srcId="{B03BF66E-5C49-488E-9C67-47525AAFD39C}" destId="{3A274718-5316-4FBE-A7B8-0A1ED0E5AA0B}" srcOrd="0" destOrd="0" parTransId="{CCFD2630-F628-4BE5-8C7E-4BF3E66FCACF}" sibTransId="{135893C7-A4C2-4FBF-99C9-711D2A1A6B56}"/>
    <dgm:cxn modelId="{BB7B1C7E-A361-4C64-97E5-7A1C949A3F72}" srcId="{64AB6DEC-6F5F-4998-B548-9528149E5ED4}" destId="{93E91192-ED8A-4E1F-A844-626D232603BC}" srcOrd="1" destOrd="0" parTransId="{A008FD41-AFA9-49C6-BF51-8FB49D1C6699}" sibTransId="{E2B1C362-1361-4F86-B157-CDE619B75940}"/>
    <dgm:cxn modelId="{97B1C382-2E47-4745-9D10-4D35840000DC}" type="presOf" srcId="{30902BE8-020F-430F-869C-C53BE16870C6}" destId="{955603C8-A671-4AAF-8424-ABECEF7628B9}" srcOrd="0" destOrd="4" presId="urn:microsoft.com/office/officeart/2005/8/layout/process1"/>
    <dgm:cxn modelId="{399131CB-6296-4791-A220-F4E1E4A58AC2}" type="presOf" srcId="{3A274718-5316-4FBE-A7B8-0A1ED0E5AA0B}" destId="{955603C8-A671-4AAF-8424-ABECEF7628B9}" srcOrd="0" destOrd="1" presId="urn:microsoft.com/office/officeart/2005/8/layout/process1"/>
    <dgm:cxn modelId="{1FEB8870-43CE-406D-927B-FD86A3B3A45B}" srcId="{89C6ECB7-BDC5-437B-8C86-D02C3356DEDD}" destId="{FF9D7A4C-8920-4863-A193-5F5641DA6580}" srcOrd="2" destOrd="0" parTransId="{C397B4D5-5C31-4FAA-B9F7-A575C2C18684}" sibTransId="{9D7A059A-E5C1-404F-B327-9E873D8D08FA}"/>
    <dgm:cxn modelId="{6275895A-7A44-4C1B-B671-EF3225A4E137}" type="presOf" srcId="{2C45E251-1FBF-4316-B502-F703DBB10AEA}" destId="{05DD80F3-58CA-47FC-A184-1CAA5E48999F}" srcOrd="0" destOrd="2" presId="urn:microsoft.com/office/officeart/2005/8/layout/process1"/>
    <dgm:cxn modelId="{658D9B41-5F9D-40F7-91C1-7F28038F110E}" srcId="{B03BF66E-5C49-488E-9C67-47525AAFD39C}" destId="{E8C0486D-B9D8-40BD-9934-87CC7818C835}" srcOrd="2" destOrd="0" parTransId="{7A513242-1F1D-47CF-90A5-4E05DE50B697}" sibTransId="{BA1783DB-BCAA-467C-9401-8354E07A65E8}"/>
    <dgm:cxn modelId="{907B76ED-8A32-489C-95E1-7671ED0F32B5}" type="presOf" srcId="{A747CD8B-8FB7-440F-AF61-660F5DC1E22B}" destId="{1834534D-3EC3-47EF-B567-98799263A8B2}" srcOrd="1" destOrd="0" presId="urn:microsoft.com/office/officeart/2005/8/layout/process1"/>
    <dgm:cxn modelId="{24287483-DBD4-4612-B00B-EE36A19A1529}" type="presOf" srcId="{AA898B5E-782C-49E2-A845-F954032B77C2}" destId="{955603C8-A671-4AAF-8424-ABECEF7628B9}" srcOrd="0" destOrd="2" presId="urn:microsoft.com/office/officeart/2005/8/layout/process1"/>
    <dgm:cxn modelId="{9201D03E-3B74-4C20-A69C-6009A0B9448A}" type="presOf" srcId="{D0338110-040A-451B-A706-9A572AED2725}" destId="{05DD80F3-58CA-47FC-A184-1CAA5E48999F}" srcOrd="0" destOrd="1" presId="urn:microsoft.com/office/officeart/2005/8/layout/process1"/>
    <dgm:cxn modelId="{9F08E7B8-F6F1-4B6F-9DA7-720AF1445C15}" type="presOf" srcId="{E8C0486D-B9D8-40BD-9934-87CC7818C835}" destId="{955603C8-A671-4AAF-8424-ABECEF7628B9}" srcOrd="0" destOrd="3" presId="urn:microsoft.com/office/officeart/2005/8/layout/process1"/>
    <dgm:cxn modelId="{DEC0FED7-9C68-4D1C-9573-C4472A2BAE67}" srcId="{B03BF66E-5C49-488E-9C67-47525AAFD39C}" destId="{30902BE8-020F-430F-869C-C53BE16870C6}" srcOrd="3" destOrd="0" parTransId="{1E7769D8-35C7-4072-B2E8-D6F95572391B}" sibTransId="{390573BE-B893-4469-8041-A5239F4BEA7E}"/>
    <dgm:cxn modelId="{0F1D72B2-DE3A-4BE4-8800-307DAEF5B701}" srcId="{B03BF66E-5C49-488E-9C67-47525AAFD39C}" destId="{AA898B5E-782C-49E2-A845-F954032B77C2}" srcOrd="1" destOrd="0" parTransId="{DBA139E1-7C93-4B59-860E-A744B0AEA591}" sibTransId="{AA0FF0BB-ADC0-481E-8825-88D9F2FB2406}"/>
    <dgm:cxn modelId="{DF5A0D40-6D4F-49A2-AE4F-F8041B9396FD}" srcId="{236AD702-ED4C-4EB4-9031-9F7B2F431037}" destId="{B03BF66E-5C49-488E-9C67-47525AAFD39C}" srcOrd="1" destOrd="0" parTransId="{B44B5513-112C-45AC-B5D1-73494F02437F}" sibTransId="{A747CD8B-8FB7-440F-AF61-660F5DC1E22B}"/>
    <dgm:cxn modelId="{6C212393-1BEA-47A4-B5BE-017945E7079C}" type="presOf" srcId="{89C6ECB7-BDC5-437B-8C86-D02C3356DEDD}" destId="{05DD80F3-58CA-47FC-A184-1CAA5E48999F}" srcOrd="0" destOrd="0" presId="urn:microsoft.com/office/officeart/2005/8/layout/process1"/>
    <dgm:cxn modelId="{12B3AFC6-90CC-4292-BB69-FD6733DDE068}" type="presOf" srcId="{236AD702-ED4C-4EB4-9031-9F7B2F431037}" destId="{7F149BDF-F7F2-4C05-BB81-C5B9ACFBDBC2}" srcOrd="0" destOrd="0" presId="urn:microsoft.com/office/officeart/2005/8/layout/process1"/>
    <dgm:cxn modelId="{ED78BA3B-2D70-4D86-B9B8-FB904CEF5B32}" type="presOf" srcId="{A747CD8B-8FB7-440F-AF61-660F5DC1E22B}" destId="{CABC452E-C9BF-4A2A-AFF1-01B138E83FE2}" srcOrd="0" destOrd="0" presId="urn:microsoft.com/office/officeart/2005/8/layout/process1"/>
    <dgm:cxn modelId="{AD9B9037-C9F8-4194-96BE-0360593BCDA2}" type="presOf" srcId="{67E66D1B-246F-47AB-B9A0-6EAFE2CC8643}" destId="{65160077-F1FD-4C68-87DB-D7A1F9157F70}" srcOrd="0" destOrd="0" presId="urn:microsoft.com/office/officeart/2005/8/layout/process1"/>
    <dgm:cxn modelId="{1EDC924B-2B7D-485E-94D8-E50FCF3EF1F5}" srcId="{89C6ECB7-BDC5-437B-8C86-D02C3356DEDD}" destId="{D0338110-040A-451B-A706-9A572AED2725}" srcOrd="0" destOrd="0" parTransId="{9F8C96AB-DF08-41D0-8D94-813620D6DB8A}" sibTransId="{AD26AACF-7D85-4A12-AACB-5CB8A44E95CC}"/>
    <dgm:cxn modelId="{05D87FC8-00BB-4FBF-9D17-B026D48D076F}" srcId="{236AD702-ED4C-4EB4-9031-9F7B2F431037}" destId="{89C6ECB7-BDC5-437B-8C86-D02C3356DEDD}" srcOrd="0" destOrd="0" parTransId="{8FE6BE8D-BEFB-4D42-B13E-7BD8F8BA5DC8}" sibTransId="{67E66D1B-246F-47AB-B9A0-6EAFE2CC8643}"/>
    <dgm:cxn modelId="{CBD8454D-24CC-441D-8842-F03E1E8879F2}" srcId="{236AD702-ED4C-4EB4-9031-9F7B2F431037}" destId="{64AB6DEC-6F5F-4998-B548-9528149E5ED4}" srcOrd="2" destOrd="0" parTransId="{4540566E-9FF1-4006-902B-8BBE2BF425AF}" sibTransId="{C934F03A-C0F4-45B0-8DAD-7D69F5A21486}"/>
    <dgm:cxn modelId="{063BF075-67C3-40CF-BAD5-F675ADAEBF20}" type="presOf" srcId="{FF9D7A4C-8920-4863-A193-5F5641DA6580}" destId="{05DD80F3-58CA-47FC-A184-1CAA5E48999F}" srcOrd="0" destOrd="3" presId="urn:microsoft.com/office/officeart/2005/8/layout/process1"/>
    <dgm:cxn modelId="{A94050D9-3060-4CF9-ADE5-C89E5FB5EF79}" type="presParOf" srcId="{7F149BDF-F7F2-4C05-BB81-C5B9ACFBDBC2}" destId="{05DD80F3-58CA-47FC-A184-1CAA5E48999F}" srcOrd="0" destOrd="0" presId="urn:microsoft.com/office/officeart/2005/8/layout/process1"/>
    <dgm:cxn modelId="{294C58CE-68C7-416F-B90B-1E823E4825B3}" type="presParOf" srcId="{7F149BDF-F7F2-4C05-BB81-C5B9ACFBDBC2}" destId="{65160077-F1FD-4C68-87DB-D7A1F9157F70}" srcOrd="1" destOrd="0" presId="urn:microsoft.com/office/officeart/2005/8/layout/process1"/>
    <dgm:cxn modelId="{C4C187DF-5E03-451B-AF4F-9C4A4899AA5E}" type="presParOf" srcId="{65160077-F1FD-4C68-87DB-D7A1F9157F70}" destId="{E9C8E93A-0A69-4FD2-82AA-60E8D4C22328}" srcOrd="0" destOrd="0" presId="urn:microsoft.com/office/officeart/2005/8/layout/process1"/>
    <dgm:cxn modelId="{94C45373-77EB-4582-8B3D-6017E1441B86}" type="presParOf" srcId="{7F149BDF-F7F2-4C05-BB81-C5B9ACFBDBC2}" destId="{955603C8-A671-4AAF-8424-ABECEF7628B9}" srcOrd="2" destOrd="0" presId="urn:microsoft.com/office/officeart/2005/8/layout/process1"/>
    <dgm:cxn modelId="{DA48E5B1-A35B-4FC9-AB62-C0B155AFAFAB}" type="presParOf" srcId="{7F149BDF-F7F2-4C05-BB81-C5B9ACFBDBC2}" destId="{CABC452E-C9BF-4A2A-AFF1-01B138E83FE2}" srcOrd="3" destOrd="0" presId="urn:microsoft.com/office/officeart/2005/8/layout/process1"/>
    <dgm:cxn modelId="{A3396476-76B2-4392-8145-2D2034B053BE}" type="presParOf" srcId="{CABC452E-C9BF-4A2A-AFF1-01B138E83FE2}" destId="{1834534D-3EC3-47EF-B567-98799263A8B2}" srcOrd="0" destOrd="0" presId="urn:microsoft.com/office/officeart/2005/8/layout/process1"/>
    <dgm:cxn modelId="{5C8196B6-D25B-4B8F-8295-FDED26D01CA4}" type="presParOf" srcId="{7F149BDF-F7F2-4C05-BB81-C5B9ACFBDBC2}" destId="{BFD74CD1-C604-450D-A761-8DE71186912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D80F3-58CA-47FC-A184-1CAA5E48999F}">
      <dsp:nvSpPr>
        <dsp:cNvPr id="0" name=""/>
        <dsp:cNvSpPr/>
      </dsp:nvSpPr>
      <dsp:spPr>
        <a:xfrm>
          <a:off x="5653" y="825494"/>
          <a:ext cx="2301471" cy="22374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400" kern="1200" dirty="0" smtClean="0">
              <a:solidFill>
                <a:srgbClr val="000066"/>
              </a:solidFill>
            </a:rPr>
            <a:t>University Readiness </a:t>
          </a:r>
          <a:endParaRPr lang="en-AU" sz="2400" kern="1200" dirty="0">
            <a:solidFill>
              <a:srgbClr val="00006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>
              <a:solidFill>
                <a:srgbClr val="000066"/>
              </a:solidFill>
            </a:rPr>
            <a:t>Family Factors</a:t>
          </a:r>
          <a:endParaRPr lang="en-AU" sz="1400" kern="1200" dirty="0">
            <a:solidFill>
              <a:srgbClr val="00006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>
              <a:solidFill>
                <a:srgbClr val="000066"/>
              </a:solidFill>
            </a:rPr>
            <a:t>Individual Factors</a:t>
          </a:r>
          <a:endParaRPr lang="en-AU" sz="1400" kern="1200" dirty="0">
            <a:solidFill>
              <a:srgbClr val="00006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>
              <a:solidFill>
                <a:srgbClr val="000066"/>
              </a:solidFill>
            </a:rPr>
            <a:t>Others</a:t>
          </a:r>
          <a:endParaRPr lang="en-AU" sz="1400" kern="1200" dirty="0">
            <a:solidFill>
              <a:srgbClr val="000066"/>
            </a:solidFill>
          </a:endParaRPr>
        </a:p>
      </dsp:txBody>
      <dsp:txXfrm>
        <a:off x="71185" y="891026"/>
        <a:ext cx="2170407" cy="2106378"/>
      </dsp:txXfrm>
    </dsp:sp>
    <dsp:sp modelId="{65160077-F1FD-4C68-87DB-D7A1F9157F70}">
      <dsp:nvSpPr>
        <dsp:cNvPr id="0" name=""/>
        <dsp:cNvSpPr/>
      </dsp:nvSpPr>
      <dsp:spPr>
        <a:xfrm>
          <a:off x="2481208" y="1728352"/>
          <a:ext cx="369057" cy="431727"/>
        </a:xfrm>
        <a:prstGeom prst="rightArrow">
          <a:avLst>
            <a:gd name="adj1" fmla="val 60000"/>
            <a:gd name="adj2" fmla="val 50000"/>
          </a:avLst>
        </a:prstGeom>
        <a:solidFill>
          <a:srgbClr val="00006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800" kern="1200"/>
        </a:p>
      </dsp:txBody>
      <dsp:txXfrm>
        <a:off x="2481208" y="1814697"/>
        <a:ext cx="258340" cy="259037"/>
      </dsp:txXfrm>
    </dsp:sp>
    <dsp:sp modelId="{955603C8-A671-4AAF-8424-ABECEF7628B9}">
      <dsp:nvSpPr>
        <dsp:cNvPr id="0" name=""/>
        <dsp:cNvSpPr/>
      </dsp:nvSpPr>
      <dsp:spPr>
        <a:xfrm>
          <a:off x="3003459" y="816316"/>
          <a:ext cx="2415235" cy="22557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400" kern="1200" dirty="0" err="1" smtClean="0">
              <a:solidFill>
                <a:srgbClr val="000066"/>
              </a:solidFill>
            </a:rPr>
            <a:t>Uni</a:t>
          </a:r>
          <a:r>
            <a:rPr lang="en-AU" sz="2400" kern="1200" dirty="0" smtClean="0">
              <a:solidFill>
                <a:srgbClr val="000066"/>
              </a:solidFill>
            </a:rPr>
            <a:t>-Course  Experiences</a:t>
          </a:r>
          <a:endParaRPr lang="en-AU" sz="2400" kern="1200" dirty="0">
            <a:solidFill>
              <a:srgbClr val="000066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700" kern="1200" dirty="0" smtClean="0">
              <a:solidFill>
                <a:srgbClr val="000066"/>
              </a:solidFill>
            </a:rPr>
            <a:t>Peer-Interactions</a:t>
          </a:r>
          <a:endParaRPr lang="en-AU" sz="1700" kern="1200" dirty="0">
            <a:solidFill>
              <a:srgbClr val="000066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700" kern="1200" dirty="0" smtClean="0">
              <a:solidFill>
                <a:srgbClr val="000066"/>
              </a:solidFill>
            </a:rPr>
            <a:t>Persistence</a:t>
          </a:r>
          <a:endParaRPr lang="en-AU" sz="1700" kern="1200" dirty="0">
            <a:solidFill>
              <a:srgbClr val="000066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700" kern="1200" dirty="0" smtClean="0">
              <a:solidFill>
                <a:srgbClr val="000066"/>
              </a:solidFill>
            </a:rPr>
            <a:t>Faculty Interactions </a:t>
          </a:r>
          <a:endParaRPr lang="en-AU" sz="1700" kern="1200" dirty="0">
            <a:solidFill>
              <a:srgbClr val="000066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AU" sz="1700" kern="1200" dirty="0"/>
        </a:p>
      </dsp:txBody>
      <dsp:txXfrm>
        <a:off x="3069529" y="882386"/>
        <a:ext cx="2283095" cy="2123658"/>
      </dsp:txXfrm>
    </dsp:sp>
    <dsp:sp modelId="{CABC452E-C9BF-4A2A-AFF1-01B138E83FE2}">
      <dsp:nvSpPr>
        <dsp:cNvPr id="0" name=""/>
        <dsp:cNvSpPr/>
      </dsp:nvSpPr>
      <dsp:spPr>
        <a:xfrm>
          <a:off x="5592778" y="1728352"/>
          <a:ext cx="369057" cy="431727"/>
        </a:xfrm>
        <a:prstGeom prst="rightArrow">
          <a:avLst>
            <a:gd name="adj1" fmla="val 60000"/>
            <a:gd name="adj2" fmla="val 50000"/>
          </a:avLst>
        </a:prstGeom>
        <a:solidFill>
          <a:srgbClr val="00006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800" kern="1200"/>
        </a:p>
      </dsp:txBody>
      <dsp:txXfrm>
        <a:off x="5592778" y="1814697"/>
        <a:ext cx="258340" cy="259037"/>
      </dsp:txXfrm>
    </dsp:sp>
    <dsp:sp modelId="{BFD74CD1-C604-450D-A761-8DE71186912F}">
      <dsp:nvSpPr>
        <dsp:cNvPr id="0" name=""/>
        <dsp:cNvSpPr/>
      </dsp:nvSpPr>
      <dsp:spPr>
        <a:xfrm>
          <a:off x="6115029" y="705664"/>
          <a:ext cx="2520277" cy="24771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400" kern="1200" dirty="0" smtClean="0">
              <a:solidFill>
                <a:srgbClr val="000066"/>
              </a:solidFill>
            </a:rPr>
            <a:t>Post-University Success</a:t>
          </a:r>
          <a:endParaRPr lang="en-AU" sz="2400" kern="1200" dirty="0">
            <a:solidFill>
              <a:srgbClr val="00006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>
              <a:solidFill>
                <a:srgbClr val="000066"/>
              </a:solidFill>
            </a:rPr>
            <a:t>Career Readiness</a:t>
          </a:r>
          <a:endParaRPr lang="en-AU" sz="1800" kern="1200" dirty="0">
            <a:solidFill>
              <a:srgbClr val="000066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800" kern="1200" dirty="0" smtClean="0">
              <a:solidFill>
                <a:srgbClr val="000066"/>
              </a:solidFill>
            </a:rPr>
            <a:t>Post Baccalaureate </a:t>
          </a:r>
          <a:endParaRPr lang="en-AU" sz="1800" kern="1200" dirty="0">
            <a:solidFill>
              <a:srgbClr val="000066"/>
            </a:solidFill>
          </a:endParaRPr>
        </a:p>
      </dsp:txBody>
      <dsp:txXfrm>
        <a:off x="6187581" y="778216"/>
        <a:ext cx="2375173" cy="2331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DE3E8-4B26-4F23-A6F2-AD9A42BD07C1}" type="datetimeFigureOut">
              <a:rPr lang="en-AU" smtClean="0"/>
              <a:t>2/12/2014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22852-6472-4FBD-803C-11D08FAACCD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DEF8C-A88A-434D-91F2-52C47B9D16E6}" type="datetimeFigureOut">
              <a:rPr lang="en-AU" smtClean="0"/>
              <a:t>2/12/2014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39838"/>
            <a:ext cx="4465638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A93D2-8E45-44E5-B18C-72BF8A66B6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76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7522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31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5173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922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4374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5291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776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5493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5400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9929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A93D2-8E45-44E5-B18C-72BF8A66B6C7}" type="slidenum">
              <a:rPr lang="en-AU" smtClean="0"/>
              <a:t>30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952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764704"/>
            <a:ext cx="6120240" cy="972008"/>
          </a:xfrm>
          <a:prstGeom prst="rect">
            <a:avLst/>
          </a:prstGeom>
        </p:spPr>
        <p:txBody>
          <a:bodyPr/>
          <a:lstStyle>
            <a:lvl1pPr algn="l">
              <a:defRPr sz="3200" b="1" i="0" baseline="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Click to edit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7920880" cy="360040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800" b="1" baseline="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600"/>
              </a:spcBef>
              <a:buNone/>
              <a:defRPr sz="2400" baseline="0">
                <a:solidFill>
                  <a:schemeClr val="tx1"/>
                </a:solidFill>
              </a:defRPr>
            </a:lvl2pPr>
            <a:lvl3pPr marL="468000" indent="-252000" algn="l">
              <a:spcBef>
                <a:spcPts val="600"/>
              </a:spcBef>
              <a:buClr>
                <a:schemeClr val="tx2"/>
              </a:buClr>
              <a:buSzPct val="130000"/>
              <a:buFont typeface="Wingdings" pitchFamily="2" charset="2"/>
              <a:buChar char="§"/>
              <a:defRPr sz="2000" baseline="0">
                <a:solidFill>
                  <a:schemeClr val="tx1"/>
                </a:solidFill>
              </a:defRPr>
            </a:lvl3pPr>
            <a:lvl4pPr marL="720000" indent="-252000" algn="l">
              <a:spcBef>
                <a:spcPts val="600"/>
              </a:spcBef>
              <a:buClr>
                <a:schemeClr val="tx2"/>
              </a:buClr>
              <a:buSzPct val="130000"/>
              <a:buFont typeface="Arial" pitchFamily="34" charset="0"/>
              <a:buChar char="•"/>
              <a:defRPr sz="1800" baseline="0">
                <a:solidFill>
                  <a:schemeClr val="tx1"/>
                </a:solidFill>
              </a:defRPr>
            </a:lvl4pPr>
            <a:lvl5pPr marL="972000" indent="-252000" algn="l">
              <a:spcBef>
                <a:spcPts val="600"/>
              </a:spcBef>
              <a:buClr>
                <a:schemeClr val="tx2"/>
              </a:buClr>
              <a:buSzPct val="130000"/>
              <a:buFont typeface="Arial" pitchFamily="34" charset="0"/>
              <a:buChar char="•"/>
              <a:defRPr sz="1600" baseline="0">
                <a:solidFill>
                  <a:schemeClr val="tx1"/>
                </a:solidFill>
              </a:defRPr>
            </a:lvl5pPr>
            <a:lvl6pPr marL="1224000" indent="-252000" algn="l">
              <a:spcBef>
                <a:spcPts val="600"/>
              </a:spcBef>
              <a:buClr>
                <a:schemeClr val="tx2"/>
              </a:buClr>
              <a:buSzPct val="130000"/>
              <a:buFont typeface="Arial" pitchFamily="34" charset="0"/>
              <a:buChar char="•"/>
              <a:defRPr sz="1400" baseline="0">
                <a:solidFill>
                  <a:schemeClr val="tx1"/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</a:t>
            </a:r>
          </a:p>
          <a:p>
            <a:pPr lvl="1"/>
            <a:r>
              <a:rPr lang="en-AU" dirty="0" smtClean="0">
                <a:latin typeface="+mn-lt"/>
              </a:rPr>
              <a:t>Body</a:t>
            </a:r>
          </a:p>
          <a:p>
            <a:pPr lvl="2"/>
            <a:r>
              <a:rPr lang="en-AU" dirty="0" smtClean="0">
                <a:latin typeface="+mn-lt"/>
              </a:rPr>
              <a:t>Bullet 1</a:t>
            </a:r>
          </a:p>
          <a:p>
            <a:pPr lvl="3"/>
            <a:r>
              <a:rPr lang="en-AU" dirty="0" smtClean="0">
                <a:latin typeface="+mn-lt"/>
              </a:rPr>
              <a:t>Bullet 2</a:t>
            </a:r>
          </a:p>
          <a:p>
            <a:pPr lvl="4"/>
            <a:r>
              <a:rPr lang="en-AU" dirty="0" smtClean="0">
                <a:latin typeface="+mn-lt"/>
              </a:rPr>
              <a:t>Bullet 3</a:t>
            </a:r>
          </a:p>
          <a:p>
            <a:pPr lvl="5"/>
            <a:r>
              <a:rPr lang="en-AU" dirty="0" smtClean="0">
                <a:latin typeface="+mn-lt"/>
              </a:rPr>
              <a:t>Bullet 4</a:t>
            </a:r>
          </a:p>
          <a:p>
            <a:pPr lvl="3"/>
            <a:endParaRPr lang="en-A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5771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21D361D-04F2-4148-95F4-638AE6F30719}" type="slidenum">
              <a:rPr lang="tr-T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909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Rahul.Ganguly@usq.edu.a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784976" cy="4680520"/>
          </a:xfrm>
        </p:spPr>
        <p:txBody>
          <a:bodyPr/>
          <a:lstStyle/>
          <a:p>
            <a:pPr lvl="1" algn="ctr" rtl="0"/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Resilience/Thriving in </a:t>
            </a:r>
            <a:b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Post-Secondary Students with Disabilities: </a:t>
            </a:r>
            <a:b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Exploratory Study </a:t>
            </a:r>
            <a:b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AU" sz="3600" b="1" dirty="0" smtClean="0">
                <a:solidFill>
                  <a:schemeClr val="tx1"/>
                </a:solidFill>
                <a:latin typeface="+mn-lt"/>
              </a:rPr>
            </a:br>
            <a:r>
              <a:rPr lang="en-AU" sz="3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AU" sz="3600" b="1" dirty="0" smtClean="0">
                <a:solidFill>
                  <a:schemeClr val="tx1"/>
                </a:solidFill>
                <a:latin typeface="+mn-lt"/>
              </a:rPr>
            </a:br>
            <a:r>
              <a:rPr lang="en-AU" sz="36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AU" sz="3600" b="1" dirty="0">
                <a:solidFill>
                  <a:schemeClr val="tx1"/>
                </a:solidFill>
                <a:latin typeface="+mn-lt"/>
              </a:rPr>
            </a:b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Rahul Ganguly </a:t>
            </a:r>
            <a:b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Health and Wellbeing</a:t>
            </a:r>
            <a:b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Southern Queensland, </a:t>
            </a:r>
            <a:b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Toowoomba</a:t>
            </a: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A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9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Design-Instruments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981" y="1268760"/>
            <a:ext cx="8720500" cy="5328592"/>
          </a:xfrm>
        </p:spPr>
        <p:txBody>
          <a:bodyPr/>
          <a:lstStyle/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 Demographic Characteristics 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Engagement with Disability Support Services 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Connor Davidson Resilience Scale (25 Items) 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Rottinghaus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Futures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Inventory (Optimism) 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WHO- 5 index  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Satisfaction Scale  </a:t>
            </a:r>
            <a:endParaRPr lang="en-AU" sz="28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29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I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981" y="1268760"/>
            <a:ext cx="8720500" cy="5328592"/>
          </a:xfrm>
        </p:spPr>
        <p:txBody>
          <a:bodyPr/>
          <a:lstStyle/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sent to 1200 students (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losing date 4/12)</a:t>
            </a:r>
          </a:p>
          <a:p>
            <a:pPr marL="216000" lvl="2" indent="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None/>
            </a:pPr>
            <a:r>
              <a:rPr lang="en-AU" sz="2400" dirty="0">
                <a:solidFill>
                  <a:srgbClr val="000099"/>
                </a:solidFill>
              </a:rPr>
              <a:t>https://pcc.usq.edu.au/ols/?P=RSDP14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en-AU" sz="28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 2/12, respondents = 260</a:t>
            </a: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en-AU" sz="28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lnSpc>
                <a:spcPct val="200000"/>
              </a:lnSpc>
              <a:spcBef>
                <a:spcPts val="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 194 students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7776864" cy="1440160"/>
          </a:xfrm>
        </p:spPr>
        <p:txBody>
          <a:bodyPr/>
          <a:lstStyle/>
          <a:p>
            <a:pPr algn="ctr"/>
            <a: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Findings</a:t>
            </a:r>
            <a:b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=194)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/>
              <a:t/>
            </a:r>
            <a:br>
              <a:rPr lang="en-AU" sz="2800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237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characteristics 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36827" y="1988840"/>
            <a:ext cx="7920880" cy="3600400"/>
          </a:xfrm>
        </p:spPr>
        <p:txBody>
          <a:bodyPr/>
          <a:lstStyle/>
          <a:p>
            <a:pPr algn="ctr"/>
            <a:r>
              <a:rPr lang="en-A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A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tudents </a:t>
            </a:r>
            <a:r>
              <a:rPr lang="en-A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disabilities at a regional University </a:t>
            </a:r>
            <a:r>
              <a:rPr lang="en-AU" sz="3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3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0761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36" y="332656"/>
            <a:ext cx="8720500" cy="1008112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– Socio-Demographics 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12776"/>
            <a:ext cx="8720500" cy="5112568"/>
          </a:xfrm>
        </p:spPr>
        <p:txBody>
          <a:bodyPr/>
          <a:lstStyle/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Predominantly Female (n (F) 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120; 62%,)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Age = 38 ( 17 -72 yrs. SD 13)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Predominantly non – 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Aboriginal or Torres Strait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Islander (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188, 96%;)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Native English Speakers (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186, 95%;)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Socio-Demographics-II 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980728"/>
            <a:ext cx="8856984" cy="540060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percentage of participants were single ( n = 79, 40%) than married ( n= 75, 38%)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Majority of participants had one or more children (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101; 52%)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Majority of the participants were not in gainful employment (60%)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of nearly half of the sample earned (49%) &lt; $ 40,000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48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– Academic 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856984" cy="568863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 of Study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		         	( n = 37, 19%)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Psychology			( n = 26, 13%)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Engineering	               	( n = 28, 18%)	</a:t>
            </a:r>
            <a:endParaRPr lang="en-AU" sz="2400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			( n = 22, 11%)</a:t>
            </a:r>
            <a:endParaRPr lang="en-AU" sz="2400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			           ( n = 19, 10%)</a:t>
            </a:r>
          </a:p>
          <a:p>
            <a:pPr marL="457200" lvl="1" indent="-457200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AU" sz="28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Predominantly Baccalaureate deg. (n = 153, 78%)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GPA 33 % &lt; 5, 37% &gt;5 &lt; 6 (Mean 5.06)</a:t>
            </a:r>
          </a:p>
          <a:p>
            <a:endParaRPr lang="en-AU" sz="24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4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Academic-II 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784976" cy="424847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Majority of the participants were on online mode than F2F ( n = 100, 51%)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Majority of participants did not take absences for a long period of time ( n =124, 63%)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reported not receiving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accommodations </a:t>
            </a: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40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– Disability Categories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856984" cy="568863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reported psychological disabilities ( n =60, 32%)</a:t>
            </a: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Disabilities included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Physical/Medical          ( n = 32, 17%)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 	               ( n = 25, 13%)	</a:t>
            </a:r>
            <a:endParaRPr lang="en-AU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Disabilities      ( n = 19, 10%)</a:t>
            </a:r>
            <a:endParaRPr lang="en-AU" sz="2400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Autism/ADHD               ( n = 16, 8%)</a:t>
            </a:r>
          </a:p>
          <a:p>
            <a:pPr lvl="1">
              <a:buClr>
                <a:srgbClr val="FF0000"/>
              </a:buClr>
            </a:pPr>
            <a:endParaRPr lang="en-A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 of the sample had more than 1 disability ( n =100, 51%)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7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– Self - Identification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268760"/>
            <a:ext cx="8856984" cy="5256584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two thirds of the sample registered with the Disability Support Services ( n = 128, 65%)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Application/Registration 		( n = 54)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Began Struggling/poor grades 		( n= 47)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with non-academic issue 	( n = 22)</a:t>
            </a:r>
          </a:p>
          <a:p>
            <a:pPr marL="925200" lvl="2" indent="-457200">
              <a:buClr>
                <a:srgbClr val="FF0000"/>
              </a:buClr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indifference	 			( n= 5)	 </a:t>
            </a:r>
            <a:endParaRPr lang="en-AU" sz="2400" b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128 students registered, 68 (53%) were presently receiving services </a:t>
            </a: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03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780928"/>
            <a:ext cx="8640960" cy="2160240"/>
          </a:xfrm>
        </p:spPr>
        <p:txBody>
          <a:bodyPr/>
          <a:lstStyle/>
          <a:p>
            <a:pPr lvl="1" algn="l" rtl="0"/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"This material is based upon work supported by the National Centre for Student Equity in Higher Education (NCSEHE), Curtin University under Project No 1005571. </a:t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2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1196752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 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7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492896"/>
            <a:ext cx="7560840" cy="1656184"/>
          </a:xfrm>
        </p:spPr>
        <p:txBody>
          <a:bodyPr/>
          <a:lstStyle/>
          <a:p>
            <a: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Well-Being, Satisfaction, Career Optimism &amp; Resilience </a:t>
            </a:r>
            <a:r>
              <a:rPr lang="en-AU" sz="2800" dirty="0"/>
              <a:t/>
            </a:r>
            <a:br>
              <a:rPr lang="en-AU" sz="2800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316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Well-Being and WHO-5 Index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856984" cy="504056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a fifth of the sample (19%) scored below 13 (Poor wellbeing – Depression risk)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a third of the sample (32%) score below 15 (indicative of low mood)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94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Satisfaction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856984" cy="504056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two-thirds of the sample ( 67%) indicated low levels of satisfaction their accommodations, financial, friendship and studies situation 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Highest levels of satisfaction with Accommodations (80%), Friends (60%), Studies (55%)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levels of satisfaction with Finance (56%) 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8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Optimism and Academic Satisfaction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856984" cy="504056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two-thirds of the sample ( 65%) indicated moderate to low levels of career optimism (30/50)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two thirds of the sample (64%) agreed with their choice of the degree 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2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856984" cy="504056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a three-fifth of the sample (59%) scored below 50 in the Connor Davidson Resilience Scale (25 items 0-4 ratings)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Score from 20 – 83, Mean Score 45</a:t>
            </a: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Reported scores of 16% of the sample were above 60 on the CD Resilience Scale.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9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636912"/>
            <a:ext cx="7272808" cy="972008"/>
          </a:xfrm>
        </p:spPr>
        <p:txBody>
          <a:bodyPr/>
          <a:lstStyle/>
          <a:p>
            <a:pPr algn="ctr"/>
            <a:r>
              <a:rPr lang="en-AU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Findings</a:t>
            </a:r>
            <a:r>
              <a:rPr lang="en-AU" sz="2800" dirty="0"/>
              <a:t/>
            </a:r>
            <a:br>
              <a:rPr lang="en-AU" sz="2800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144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7776864" cy="97200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Resilience, Well-being, Academic Satisfaction &amp; GPA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08452"/>
            <a:ext cx="8784976" cy="39734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95536" y="5976511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00099"/>
                </a:solidFill>
              </a:rPr>
              <a:t>Figure </a:t>
            </a:r>
            <a:r>
              <a:rPr lang="en-AU" dirty="0" smtClean="0">
                <a:solidFill>
                  <a:srgbClr val="000099"/>
                </a:solidFill>
              </a:rPr>
              <a:t>1. All </a:t>
            </a:r>
            <a:r>
              <a:rPr lang="en-AU" dirty="0">
                <a:solidFill>
                  <a:srgbClr val="000099"/>
                </a:solidFill>
              </a:rPr>
              <a:t>path coefficient estimates are completely standardized. </a:t>
            </a:r>
            <a:endParaRPr lang="en-AU" dirty="0" smtClean="0">
              <a:solidFill>
                <a:srgbClr val="000099"/>
              </a:solidFill>
            </a:endParaRPr>
          </a:p>
          <a:p>
            <a:r>
              <a:rPr lang="en-AU" dirty="0" smtClean="0">
                <a:solidFill>
                  <a:srgbClr val="000099"/>
                </a:solidFill>
              </a:rPr>
              <a:t>** </a:t>
            </a:r>
            <a:r>
              <a:rPr lang="en-AU" dirty="0">
                <a:solidFill>
                  <a:srgbClr val="000099"/>
                </a:solidFill>
              </a:rPr>
              <a:t>p &lt; .01, *** p &lt;.001. </a:t>
            </a:r>
          </a:p>
        </p:txBody>
      </p:sp>
    </p:spTree>
    <p:extLst>
      <p:ext uri="{BB962C8B-B14F-4D97-AF65-F5344CB8AC3E}">
        <p14:creationId xmlns:p14="http://schemas.microsoft.com/office/powerpoint/2010/main" val="42092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844824"/>
            <a:ext cx="8928992" cy="468052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 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directly and significantly linked with academic satisfaction and well-being, but not directly related to academic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achievement.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esilience 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found to be indirectly linked to achievement via academic satisfaction</a:t>
            </a: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01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89" y="476672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136904" cy="4680520"/>
          </a:xfrm>
        </p:spPr>
        <p:txBody>
          <a:bodyPr/>
          <a:lstStyle/>
          <a:p>
            <a:endParaRPr lang="en-AU" b="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quantitative analysis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 </a:t>
            </a:r>
            <a:r>
              <a:rPr lang="en-AU" b="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Interviews </a:t>
            </a:r>
            <a:endParaRPr lang="en-AU" b="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Finalize Report</a:t>
            </a:r>
            <a:endParaRPr lang="en-AU" b="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68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1440160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we go from here- Conceptual Framework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3" y="1772816"/>
            <a:ext cx="8856983" cy="4032448"/>
          </a:xfrm>
        </p:spPr>
        <p:txBody>
          <a:bodyPr/>
          <a:lstStyle/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51520" y="1772816"/>
          <a:ext cx="86409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353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348879"/>
            <a:ext cx="8640960" cy="3378641"/>
          </a:xfrm>
        </p:spPr>
        <p:txBody>
          <a:bodyPr/>
          <a:lstStyle/>
          <a:p>
            <a:pPr lvl="1" algn="l" rtl="0"/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Dr. Rahul Ganguly (P.I. Health and Wellbeing)</a:t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Dr. Charlotte Brownlow (Psychology)</a:t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Dr. Coralie Graham (Nursing)</a:t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Dr. Jan Du Preez (Psychology)</a:t>
            </a:r>
            <a:b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2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52736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45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Strategies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Education Toolkit</a:t>
            </a:r>
          </a:p>
          <a:p>
            <a:pPr marL="925200" lvl="2" indent="-457200">
              <a:buClr>
                <a:srgbClr val="000066"/>
              </a:buClr>
            </a:pPr>
            <a:r>
              <a:rPr lang="en-AU" sz="24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Self -Assessment</a:t>
            </a:r>
          </a:p>
          <a:p>
            <a:pPr marL="925200" lvl="2" indent="-457200">
              <a:buClr>
                <a:srgbClr val="000066"/>
              </a:buClr>
            </a:pPr>
            <a:r>
              <a:rPr lang="en-AU" sz="24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Resource Assessment</a:t>
            </a:r>
          </a:p>
          <a:p>
            <a:pPr marL="925200" lvl="2" indent="-457200">
              <a:buClr>
                <a:srgbClr val="000066"/>
              </a:buClr>
            </a:pP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and Accommodations in the Classroom</a:t>
            </a:r>
          </a:p>
          <a:p>
            <a:pPr marL="925200" lvl="2" indent="-457200">
              <a:buClr>
                <a:srgbClr val="000066"/>
              </a:buClr>
            </a:pPr>
            <a:endParaRPr lang="en-AU" sz="24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Training Modules</a:t>
            </a:r>
          </a:p>
          <a:p>
            <a:pPr lvl="1">
              <a:buClr>
                <a:srgbClr val="000066"/>
              </a:buClr>
            </a:pPr>
            <a:endParaRPr lang="en-AU" sz="280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University Symposium </a:t>
            </a: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0">
              <a:buClr>
                <a:srgbClr val="000099"/>
              </a:buClr>
              <a:buNone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9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590" y="548680"/>
            <a:ext cx="8720500" cy="72008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Address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928992" cy="5040560"/>
          </a:xfrm>
        </p:spPr>
        <p:txBody>
          <a:bodyPr/>
          <a:lstStyle/>
          <a:p>
            <a:pPr lvl="2" indent="0">
              <a:buClr>
                <a:srgbClr val="000066"/>
              </a:buClr>
              <a:buNone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8000" lvl="3" indent="0">
              <a:buNone/>
            </a:pPr>
            <a:r>
              <a:rPr lang="en-AU" sz="3200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Rahul Ganguly, PhD</a:t>
            </a:r>
          </a:p>
          <a:p>
            <a:pPr marL="468000" lvl="3" indent="0">
              <a:buNone/>
            </a:pP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Lecturer in </a:t>
            </a: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 (ASD/EBD) </a:t>
            </a:r>
            <a:endParaRPr lang="en-AU" sz="2400" b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8000" lvl="3" indent="0">
              <a:buNone/>
            </a:pP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</a:t>
            </a: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and Well Being   </a:t>
            </a:r>
          </a:p>
          <a:p>
            <a:pPr marL="468000" lvl="3" indent="0">
              <a:buNone/>
            </a:pPr>
            <a:r>
              <a:rPr lang="en-AU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</a:t>
            </a: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Southern Queensland</a:t>
            </a:r>
          </a:p>
          <a:p>
            <a:pPr marL="468000" lvl="3" indent="0">
              <a:buNone/>
            </a:pP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Toowoomba | Queensland | 4350 | Australia</a:t>
            </a:r>
          </a:p>
          <a:p>
            <a:pPr marL="468000" lvl="3" indent="0">
              <a:buNone/>
            </a:pPr>
            <a:r>
              <a:rPr lang="en-AU" sz="24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:+ 61 7 4631 1932</a:t>
            </a:r>
          </a:p>
          <a:p>
            <a:pPr marL="468000" lvl="3" indent="0">
              <a:buNone/>
            </a:pP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AU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Rahul.Ganguly@usq.edu.au</a:t>
            </a:r>
            <a:endParaRPr lang="en-AU" sz="2400" b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24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3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solidFill>
                  <a:srgbClr val="000099"/>
                </a:solidFill>
              </a:rPr>
              <a:t>Questions?</a:t>
            </a:r>
            <a:r>
              <a:rPr lang="en-GB" altLang="en-US" dirty="0">
                <a:solidFill>
                  <a:srgbClr val="000099"/>
                </a:solidFill>
                <a:latin typeface="Tahoma" panose="020B0604030504040204" pitchFamily="34" charset="0"/>
              </a:rPr>
              <a:t/>
            </a:r>
            <a:br>
              <a:rPr lang="en-GB" altLang="en-US" dirty="0">
                <a:solidFill>
                  <a:srgbClr val="000099"/>
                </a:solidFill>
                <a:latin typeface="Tahoma" panose="020B0604030504040204" pitchFamily="34" charset="0"/>
              </a:rPr>
            </a:br>
            <a:endParaRPr lang="en-AU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12000" y="2060848"/>
            <a:ext cx="7920880" cy="3600400"/>
          </a:xfrm>
        </p:spPr>
        <p:txBody>
          <a:bodyPr/>
          <a:lstStyle/>
          <a:p>
            <a:r>
              <a:rPr lang="en-AU" sz="3200" b="0" dirty="0" smtClean="0">
                <a:solidFill>
                  <a:srgbClr val="000099"/>
                </a:solidFill>
              </a:rPr>
              <a:t>Thank you for listening</a:t>
            </a:r>
            <a:endParaRPr lang="en-AU" sz="3200" b="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7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276871"/>
            <a:ext cx="8640960" cy="4176465"/>
          </a:xfrm>
        </p:spPr>
        <p:txBody>
          <a:bodyPr/>
          <a:lstStyle/>
          <a:p>
            <a:pPr lvl="1" algn="l" rtl="0"/>
            <a: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opinions, findings, and conclusions or recommendations expressed in this material are those of the author(s) and do not necessarily reflect the views of the NCSEHE or USQ</a:t>
            </a:r>
            <a:r>
              <a:rPr lang="en-A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4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1340768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8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Disclaimer 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39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</a:rPr>
              <a:t>Road Map</a:t>
            </a:r>
            <a:endParaRPr lang="en-AU" dirty="0">
              <a:solidFill>
                <a:srgbClr val="00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496944" cy="396044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for the study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onceptual Framework &amp; Study 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we go from here </a:t>
            </a:r>
          </a:p>
        </p:txBody>
      </p:sp>
    </p:spTree>
    <p:extLst>
      <p:ext uri="{BB962C8B-B14F-4D97-AF65-F5344CB8AC3E}">
        <p14:creationId xmlns:p14="http://schemas.microsoft.com/office/powerpoint/2010/main" val="39965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for this Study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3" y="1844824"/>
            <a:ext cx="8784975" cy="4536504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number of SWD in PSE settings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0900" lvl="2" indent="-342900">
              <a:buClr>
                <a:srgbClr val="000099"/>
              </a:buClr>
            </a:pP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Quadrupled </a:t>
            </a:r>
            <a:r>
              <a:rPr lang="en-A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 1994 and 2011 from 11,656 to </a:t>
            </a:r>
            <a:r>
              <a:rPr lang="en-A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42,111 (ABS, 2012) </a:t>
            </a:r>
          </a:p>
          <a:p>
            <a:pPr marL="342900" indent="-342900">
              <a:buClr>
                <a:srgbClr val="000099"/>
              </a:buClr>
            </a:pPr>
            <a:endParaRPr lang="en-AU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Studies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Foreman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al.,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2001 &amp; Whelley et al. 2002) indicate PSE-SWD experience difficulty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completing course work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hence poor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achievement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242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for this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Study-II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3" y="1772816"/>
            <a:ext cx="8856983" cy="403244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 on Equity has largely ignored this population</a:t>
            </a:r>
            <a:endParaRPr lang="en-AU" sz="240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0099"/>
              </a:buClr>
            </a:pPr>
            <a:endParaRPr lang="en-AU" sz="320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0099"/>
              </a:buClr>
            </a:pPr>
            <a:endParaRPr lang="en-AU" sz="3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of existing research in Australia and across the world has been on </a:t>
            </a:r>
            <a:r>
              <a:rPr lang="en-AU" sz="2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identifying </a:t>
            </a:r>
            <a:r>
              <a:rPr lang="en-AU" sz="28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systemic barriers </a:t>
            </a:r>
            <a:r>
              <a:rPr lang="en-A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(Hutcheon </a:t>
            </a:r>
            <a:r>
              <a:rPr lang="en-AU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A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Wolbring (2012); Barnard-</a:t>
            </a:r>
            <a:r>
              <a:rPr lang="en-AU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</a:t>
            </a:r>
            <a:r>
              <a:rPr lang="en-A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(2010), DaDeppo (2009) Getzel (2008)</a:t>
            </a:r>
          </a:p>
        </p:txBody>
      </p:sp>
    </p:spTree>
    <p:extLst>
      <p:ext uri="{BB962C8B-B14F-4D97-AF65-F5344CB8AC3E}">
        <p14:creationId xmlns:p14="http://schemas.microsoft.com/office/powerpoint/2010/main" val="160206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of this Study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980" y="1844824"/>
            <a:ext cx="8856983" cy="403244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Identifying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Barriers </a:t>
            </a:r>
            <a:r>
              <a:rPr lang="en-AU" b="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Managing </a:t>
            </a: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Barriers</a:t>
            </a:r>
          </a:p>
          <a:p>
            <a:pPr marL="925200" lvl="2" indent="-45720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AU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ttitudinal</a:t>
            </a:r>
            <a:r>
              <a:rPr lang="en-AU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institutional, environmental, and physical </a:t>
            </a:r>
          </a:p>
          <a:p>
            <a:endParaRPr lang="en-AU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Achieving Students with Disabilities – Lived Experiences </a:t>
            </a: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80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476672"/>
            <a:ext cx="6840760" cy="792088"/>
          </a:xfrm>
        </p:spPr>
        <p:txBody>
          <a:bodyPr/>
          <a:lstStyle/>
          <a:p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AU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Design-Exploratory </a:t>
            </a:r>
            <a:endParaRPr lang="en-AU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981" y="1484784"/>
            <a:ext cx="8720500" cy="439248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University </a:t>
            </a: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en-AU" sz="2800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Clr>
                <a:srgbClr val="000066"/>
              </a:buClr>
              <a:buFont typeface="Wingdings" panose="05000000000000000000" pitchFamily="2" charset="2"/>
              <a:buChar char="q"/>
            </a:pPr>
            <a:r>
              <a:rPr lang="en-AU" sz="28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in Baccalaureate Programs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AU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Mixed Methods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en-AU" sz="24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 </a:t>
            </a:r>
          </a:p>
          <a:p>
            <a:pPr lvl="2" indent="0">
              <a:buClr>
                <a:srgbClr val="000099"/>
              </a:buClr>
              <a:buNone/>
            </a:pPr>
            <a:endParaRPr lang="en-AU" sz="2400" dirty="0" smtClean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en-AU" sz="2400" b="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Qualitative Interviews ( N= 30)</a:t>
            </a:r>
          </a:p>
          <a:p>
            <a:pPr marL="925200" lvl="2" indent="-457200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en-AU" sz="2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85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SQ Colours">
      <a:dk1>
        <a:srgbClr val="000000"/>
      </a:dk1>
      <a:lt1>
        <a:srgbClr val="FFFFFF"/>
      </a:lt1>
      <a:dk2>
        <a:srgbClr val="FFC000"/>
      </a:dk2>
      <a:lt2>
        <a:srgbClr val="E0DED8"/>
      </a:lt2>
      <a:accent1>
        <a:srgbClr val="F2CE00"/>
      </a:accent1>
      <a:accent2>
        <a:srgbClr val="F2CE00"/>
      </a:accent2>
      <a:accent3>
        <a:srgbClr val="E9B800"/>
      </a:accent3>
      <a:accent4>
        <a:srgbClr val="EC6C10"/>
      </a:accent4>
      <a:accent5>
        <a:srgbClr val="818A8F"/>
      </a:accent5>
      <a:accent6>
        <a:srgbClr val="988F86"/>
      </a:accent6>
      <a:hlink>
        <a:srgbClr val="0000FF"/>
      </a:hlink>
      <a:folHlink>
        <a:srgbClr val="800080"/>
      </a:folHlink>
    </a:clrScheme>
    <a:fontScheme name="USQ 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850</Words>
  <Application>Microsoft Office PowerPoint</Application>
  <PresentationFormat>On-screen Show (4:3)</PresentationFormat>
  <Paragraphs>234</Paragraphs>
  <Slides>32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Tahoma</vt:lpstr>
      <vt:lpstr>Verdana</vt:lpstr>
      <vt:lpstr>Wingdings</vt:lpstr>
      <vt:lpstr>Office Theme</vt:lpstr>
      <vt:lpstr>Resilience/Thriving in  Post-Secondary Students with Disabilities:  An Exploratory Study     Dr Rahul Ganguly  School of Health and Wellbeing University of Southern Queensland,  Toowoomba    </vt:lpstr>
      <vt:lpstr>"This material is based upon work supported by the National Centre for Student Equity in Higher Education (NCSEHE), Curtin University under Project No 1005571.         </vt:lpstr>
      <vt:lpstr>1. Dr. Rahul Ganguly (P.I. Health and Wellbeing)  2. Dr. Charlotte Brownlow (Psychology)  3. Dr. Coralie Graham (Nursing)  4. Dr. Jan Du Preez (Psychology)    </vt:lpstr>
      <vt:lpstr> Any opinions, findings, and conclusions or recommendations expressed in this material are those of the author(s) and do not necessarily reflect the views of the NCSEHE or USQ.</vt:lpstr>
      <vt:lpstr>Road Map</vt:lpstr>
      <vt:lpstr>Need for this Study</vt:lpstr>
      <vt:lpstr>Need for this Study-II</vt:lpstr>
      <vt:lpstr>Purpose of this Study</vt:lpstr>
      <vt:lpstr>Study Design-Exploratory </vt:lpstr>
      <vt:lpstr>Study Design-Instruments used</vt:lpstr>
      <vt:lpstr>Phase I</vt:lpstr>
      <vt:lpstr>Preliminary Findings (N =194)  </vt:lpstr>
      <vt:lpstr>Key characteristics </vt:lpstr>
      <vt:lpstr>Participants – Socio-Demographics   </vt:lpstr>
      <vt:lpstr>Socio-Demographics-II   </vt:lpstr>
      <vt:lpstr>Participants – Academic  </vt:lpstr>
      <vt:lpstr>Academic-II  </vt:lpstr>
      <vt:lpstr>Participants – Disability Categories  </vt:lpstr>
      <vt:lpstr>Participants – Self - Identification</vt:lpstr>
      <vt:lpstr>Well-Being, Satisfaction, Career Optimism &amp; Resilience  </vt:lpstr>
      <vt:lpstr>Well-Being and WHO-5 Index</vt:lpstr>
      <vt:lpstr>Satisfaction </vt:lpstr>
      <vt:lpstr>Career Optimism and Academic Satisfaction</vt:lpstr>
      <vt:lpstr>Resilience</vt:lpstr>
      <vt:lpstr>Preliminary Findings </vt:lpstr>
      <vt:lpstr>Resilience, Well-being, Academic Satisfaction &amp; GPA</vt:lpstr>
      <vt:lpstr>Interpretation</vt:lpstr>
      <vt:lpstr>Next Steps</vt:lpstr>
      <vt:lpstr>Where we go from here- Conceptual Framework</vt:lpstr>
      <vt:lpstr>Strategies </vt:lpstr>
      <vt:lpstr>Contact Address </vt:lpstr>
      <vt:lpstr>Questions? </vt:lpstr>
    </vt:vector>
  </TitlesOfParts>
  <Company>University of Southern Queensland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McLachlan</dc:creator>
  <cp:lastModifiedBy>Rahul Ganguly</cp:lastModifiedBy>
  <cp:revision>71</cp:revision>
  <cp:lastPrinted>2014-12-02T01:55:33Z</cp:lastPrinted>
  <dcterms:created xsi:type="dcterms:W3CDTF">2013-11-06T02:29:54Z</dcterms:created>
  <dcterms:modified xsi:type="dcterms:W3CDTF">2014-12-02T02:00:29Z</dcterms:modified>
</cp:coreProperties>
</file>