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handoutMasterIdLst>
    <p:handoutMasterId r:id="rId19"/>
  </p:handoutMasterIdLst>
  <p:sldIdLst>
    <p:sldId id="257" r:id="rId2"/>
    <p:sldId id="265" r:id="rId3"/>
    <p:sldId id="264" r:id="rId4"/>
    <p:sldId id="276" r:id="rId5"/>
    <p:sldId id="273" r:id="rId6"/>
    <p:sldId id="266" r:id="rId7"/>
    <p:sldId id="274" r:id="rId8"/>
    <p:sldId id="278" r:id="rId9"/>
    <p:sldId id="260" r:id="rId10"/>
    <p:sldId id="275" r:id="rId11"/>
    <p:sldId id="277" r:id="rId12"/>
    <p:sldId id="271" r:id="rId13"/>
    <p:sldId id="272" r:id="rId14"/>
    <p:sldId id="270" r:id="rId15"/>
    <p:sldId id="258" r:id="rId16"/>
    <p:sldId id="269" r:id="rId17"/>
  </p:sldIdLst>
  <p:sldSz cx="9144000" cy="5143500" type="screen16x9"/>
  <p:notesSz cx="9866313" cy="673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946" autoAdjust="0"/>
  </p:normalViewPr>
  <p:slideViewPr>
    <p:cSldViewPr>
      <p:cViewPr>
        <p:scale>
          <a:sx n="100" d="100"/>
          <a:sy n="100" d="100"/>
        </p:scale>
        <p:origin x="-946" y="-27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06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1" d="100"/>
          <a:sy n="91" d="100"/>
        </p:scale>
        <p:origin x="-1738" y="-82"/>
      </p:cViewPr>
      <p:guideLst>
        <p:guide orient="horz" pos="2122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627" y="0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2EB6E-9931-AC45-8203-A5D6D5BE700A}" type="datetimeFigureOut">
              <a:rPr lang="en-US" smtClean="0"/>
              <a:t>12/1/2014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397806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627" y="6397806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3E8E4-D3C9-604C-BEF4-CF1D0CD1D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029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627" y="0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EBBF8D-8761-7E4C-A836-8B462DB6422B}" type="datetimeFigureOut">
              <a:rPr lang="en-US" smtClean="0"/>
              <a:t>12/1/2014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86050" y="504825"/>
            <a:ext cx="449421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397806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627" y="6397806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236BB-9960-654B-B7DF-CF74A474AF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31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236BB-9960-654B-B7DF-CF74A474AF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36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2" y="1275607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2437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C471-EBFF-4404-82D1-BE715265A8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9002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C471-EBFF-4404-82D1-BE715265A8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4403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C471-EBFF-4404-82D1-BE715265A8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3264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178695" cy="8715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739" y="204789"/>
            <a:ext cx="5111749" cy="402314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178695" cy="3223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C471-EBFF-4404-82D1-BE715265A8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0721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291830"/>
            <a:ext cx="5486400" cy="425054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5486"/>
            <a:ext cx="5486400" cy="30243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371688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C471-EBFF-4404-82D1-BE715265A8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7257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324"/>
            <a:ext cx="8229600" cy="8572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560" y="905470"/>
            <a:ext cx="7848873" cy="339447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C471-EBFF-4404-82D1-BE715265A8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2325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399" y="205980"/>
            <a:ext cx="2057401" cy="4021955"/>
          </a:xfrm>
        </p:spPr>
        <p:txBody>
          <a:bodyPr vert="eaVert"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1" cy="402195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C471-EBFF-4404-82D1-BE715265A8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384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2"/>
            <a:ext cx="8229600" cy="30277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C471-EBFF-4404-82D1-BE715265A8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1248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6C471-EBFF-4404-82D1-BE715265A87C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84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6C471-EBFF-4404-82D1-BE715265A87C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932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6C471-EBFF-4404-82D1-BE715265A87C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179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6C471-EBFF-4404-82D1-BE715265A87C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38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2846338"/>
            <a:ext cx="7772400" cy="1021556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1603971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C471-EBFF-4404-82D1-BE715265A8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4154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200152"/>
            <a:ext cx="4038601" cy="2955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1" cy="2955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C471-EBFF-4404-82D1-BE715265A8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850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22930"/>
            <a:ext cx="4040188" cy="772757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38830"/>
            <a:ext cx="4040188" cy="208910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22930"/>
            <a:ext cx="4041774" cy="772757"/>
          </a:xfrm>
        </p:spPr>
        <p:txBody>
          <a:bodyPr anchor="b"/>
          <a:lstStyle>
            <a:lvl1pPr marL="0" indent="0">
              <a:buNone/>
              <a:defRPr sz="20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38830"/>
            <a:ext cx="4041774" cy="208910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C471-EBFF-4404-82D1-BE715265A8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610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027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4368" y="4011910"/>
            <a:ext cx="90282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fld id="{D216C471-EBFF-4404-82D1-BE715265A87C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2216" y="4687712"/>
            <a:ext cx="1121324" cy="332310"/>
          </a:xfrm>
          <a:prstGeom prst="rect">
            <a:avLst/>
          </a:prstGeom>
        </p:spPr>
      </p:pic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79511" y="4659982"/>
            <a:ext cx="511256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5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 sz="1200" b="0" i="0" u="sng" dirty="0">
              <a:solidFill>
                <a:schemeClr val="tx1"/>
              </a:solidFill>
              <a:latin typeface="Flamauow Semicond Book"/>
              <a:cs typeface="Flamauow Semicond Book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2" y="4767264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25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96" r:id="rId3"/>
    <p:sldLayoutId id="2147483697" r:id="rId4"/>
    <p:sldLayoutId id="2147483698" r:id="rId5"/>
    <p:sldLayoutId id="2147483699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Disability Service Database UOW</a:t>
            </a:r>
            <a:endParaRPr lang="en-AU" sz="32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n-AU" sz="5100" dirty="0" smtClean="0"/>
              <a:t>How to streamline your workload and </a:t>
            </a:r>
          </a:p>
          <a:p>
            <a:pPr marL="0" indent="0" algn="ctr">
              <a:buNone/>
            </a:pPr>
            <a:r>
              <a:rPr lang="en-AU" sz="5100" dirty="0" smtClean="0"/>
              <a:t>generate amazing statistics</a:t>
            </a:r>
          </a:p>
          <a:p>
            <a:pPr marL="0" indent="0" algn="ctr">
              <a:buNone/>
            </a:pPr>
            <a:endParaRPr lang="en-AU" sz="2400" dirty="0"/>
          </a:p>
          <a:p>
            <a:pPr marL="0" indent="0" algn="ctr">
              <a:buNone/>
            </a:pPr>
            <a:endParaRPr lang="en-AU" sz="2400" dirty="0" smtClean="0"/>
          </a:p>
          <a:p>
            <a:pPr marL="0" indent="0" algn="ctr">
              <a:buNone/>
            </a:pPr>
            <a:endParaRPr lang="en-AU" sz="3100" dirty="0" smtClean="0"/>
          </a:p>
          <a:p>
            <a:pPr marL="0" indent="0" algn="ctr">
              <a:buNone/>
            </a:pPr>
            <a:r>
              <a:rPr lang="en-AU" sz="5100" dirty="0" smtClean="0"/>
              <a:t>Petria McGoldrick</a:t>
            </a:r>
          </a:p>
          <a:p>
            <a:pPr marL="0" indent="0" algn="ctr">
              <a:buNone/>
            </a:pPr>
            <a:r>
              <a:rPr lang="en-AU" sz="5100" dirty="0" smtClean="0"/>
              <a:t>University of Wollongong</a:t>
            </a:r>
          </a:p>
          <a:p>
            <a:pPr marL="0" indent="0" algn="ctr">
              <a:buNone/>
            </a:pPr>
            <a:endParaRPr lang="en-AU" sz="2400" dirty="0" smtClean="0"/>
          </a:p>
          <a:p>
            <a:pPr marL="0" indent="0" algn="ctr">
              <a:buNone/>
            </a:pPr>
            <a:endParaRPr lang="en-AU" sz="2400" dirty="0" smtClean="0"/>
          </a:p>
          <a:p>
            <a:pPr marL="0" indent="0" algn="ctr">
              <a:buNone/>
            </a:pPr>
            <a:endParaRPr lang="en-AU" sz="2400" dirty="0" smtClean="0"/>
          </a:p>
          <a:p>
            <a:pPr marL="0" indent="0" algn="ctr">
              <a:buNone/>
            </a:pPr>
            <a:r>
              <a:rPr lang="en-AU" sz="5100" dirty="0" smtClean="0"/>
              <a:t>Pathways 12 Conference 2014</a:t>
            </a:r>
          </a:p>
        </p:txBody>
      </p:sp>
    </p:spTree>
    <p:extLst>
      <p:ext uri="{BB962C8B-B14F-4D97-AF65-F5344CB8AC3E}">
        <p14:creationId xmlns:p14="http://schemas.microsoft.com/office/powerpoint/2010/main" val="213136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Statistics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203598"/>
            <a:ext cx="7725544" cy="331581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AU" sz="5100" dirty="0" smtClean="0"/>
          </a:p>
          <a:p>
            <a:r>
              <a:rPr lang="en-AU" sz="11200" dirty="0" smtClean="0"/>
              <a:t>Numerous reports in nominated time periods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sz="11200" dirty="0" smtClean="0"/>
              <a:t>Referrals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sz="11200" dirty="0" smtClean="0"/>
              <a:t>Frequency of individual reasonable adjustments</a:t>
            </a:r>
          </a:p>
          <a:p>
            <a:r>
              <a:rPr lang="en-AU" sz="11200" dirty="0" smtClean="0"/>
              <a:t>Number of subjects supported</a:t>
            </a:r>
          </a:p>
          <a:p>
            <a:pPr marL="0" indent="0">
              <a:buNone/>
            </a:pPr>
            <a:endParaRPr lang="en-AU" sz="7400" dirty="0"/>
          </a:p>
        </p:txBody>
      </p:sp>
    </p:spTree>
    <p:extLst>
      <p:ext uri="{BB962C8B-B14F-4D97-AF65-F5344CB8AC3E}">
        <p14:creationId xmlns:p14="http://schemas.microsoft.com/office/powerpoint/2010/main" val="312462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Statistics continued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203598"/>
            <a:ext cx="7571184" cy="3024337"/>
          </a:xfrm>
        </p:spPr>
        <p:txBody>
          <a:bodyPr>
            <a:normAutofit/>
          </a:bodyPr>
          <a:lstStyle/>
          <a:p>
            <a:endParaRPr lang="en-AU" dirty="0" smtClean="0"/>
          </a:p>
          <a:p>
            <a:r>
              <a:rPr lang="en-AU" dirty="0"/>
              <a:t>International students’ costs</a:t>
            </a:r>
          </a:p>
          <a:p>
            <a:r>
              <a:rPr lang="en-AU" dirty="0"/>
              <a:t>Number &amp; cost of students’ programs under $</a:t>
            </a:r>
            <a:r>
              <a:rPr lang="en-AU" dirty="0" smtClean="0"/>
              <a:t>500</a:t>
            </a:r>
          </a:p>
          <a:p>
            <a:r>
              <a:rPr lang="en-AU" dirty="0" smtClean="0"/>
              <a:t>Referral patterns</a:t>
            </a:r>
          </a:p>
          <a:p>
            <a:r>
              <a:rPr lang="en-AU" dirty="0" smtClean="0"/>
              <a:t>Disability groupings/faculty/course</a:t>
            </a:r>
            <a:endParaRPr lang="en-AU" dirty="0"/>
          </a:p>
          <a:p>
            <a:pPr marL="0" indent="0">
              <a:buNone/>
            </a:pPr>
            <a:endParaRPr lang="en-AU" sz="3300" dirty="0"/>
          </a:p>
        </p:txBody>
      </p:sp>
    </p:spTree>
    <p:extLst>
      <p:ext uri="{BB962C8B-B14F-4D97-AF65-F5344CB8AC3E}">
        <p14:creationId xmlns:p14="http://schemas.microsoft.com/office/powerpoint/2010/main" val="129988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User Feedback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203598"/>
            <a:ext cx="7571184" cy="3384376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n-AU" sz="7400" dirty="0" smtClean="0"/>
          </a:p>
          <a:p>
            <a:r>
              <a:rPr lang="en-AU" sz="9600" dirty="0" smtClean="0"/>
              <a:t>Improved efficiencies around RA </a:t>
            </a:r>
            <a:r>
              <a:rPr lang="en-AU" sz="9600" dirty="0" smtClean="0"/>
              <a:t>docs</a:t>
            </a:r>
          </a:p>
          <a:p>
            <a:r>
              <a:rPr lang="en-AU" sz="9600" dirty="0" smtClean="0"/>
              <a:t>Noticeable </a:t>
            </a:r>
            <a:r>
              <a:rPr lang="en-AU" sz="9600" dirty="0"/>
              <a:t>reduction in </a:t>
            </a:r>
            <a:r>
              <a:rPr lang="en-AU" sz="9600" dirty="0" smtClean="0"/>
              <a:t>exam </a:t>
            </a:r>
            <a:r>
              <a:rPr lang="en-AU" sz="9600" dirty="0" smtClean="0"/>
              <a:t>“emergencies </a:t>
            </a:r>
            <a:r>
              <a:rPr lang="en-AU" sz="9600" dirty="0"/>
              <a:t>“ </a:t>
            </a:r>
          </a:p>
          <a:p>
            <a:r>
              <a:rPr lang="en-AU" sz="9600" dirty="0" smtClean="0"/>
              <a:t>DLOs can provide more timely &amp; efficient follow-up</a:t>
            </a:r>
            <a:r>
              <a:rPr lang="en-AU" sz="9600" dirty="0" smtClean="0"/>
              <a:t> </a:t>
            </a:r>
            <a:endParaRPr lang="en-AU" sz="9600" dirty="0" smtClean="0"/>
          </a:p>
          <a:p>
            <a:pPr marL="0" indent="0">
              <a:buNone/>
            </a:pPr>
            <a:endParaRPr lang="en-AU" sz="9600" dirty="0"/>
          </a:p>
        </p:txBody>
      </p:sp>
    </p:spTree>
    <p:extLst>
      <p:ext uri="{BB962C8B-B14F-4D97-AF65-F5344CB8AC3E}">
        <p14:creationId xmlns:p14="http://schemas.microsoft.com/office/powerpoint/2010/main" val="429440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User feedback </a:t>
            </a:r>
            <a:r>
              <a:rPr lang="en-AU" dirty="0" smtClean="0"/>
              <a:t>continued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203598"/>
            <a:ext cx="7499176" cy="3024337"/>
          </a:xfrm>
        </p:spPr>
        <p:txBody>
          <a:bodyPr/>
          <a:lstStyle/>
          <a:p>
            <a:r>
              <a:rPr lang="en-AU" dirty="0" smtClean="0"/>
              <a:t>Generation </a:t>
            </a:r>
            <a:r>
              <a:rPr lang="en-AU" dirty="0"/>
              <a:t>of reports and stats in a timely manner</a:t>
            </a:r>
          </a:p>
          <a:p>
            <a:r>
              <a:rPr lang="en-AU" dirty="0" smtClean="0"/>
              <a:t>Improved </a:t>
            </a:r>
            <a:r>
              <a:rPr lang="en-AU" dirty="0"/>
              <a:t>service management for </a:t>
            </a:r>
            <a:r>
              <a:rPr lang="en-AU" dirty="0" smtClean="0"/>
              <a:t>regional </a:t>
            </a:r>
            <a:r>
              <a:rPr lang="en-AU" dirty="0" smtClean="0"/>
              <a:t>campuses</a:t>
            </a:r>
            <a:endParaRPr lang="en-AU" dirty="0"/>
          </a:p>
          <a:p>
            <a:r>
              <a:rPr lang="en-AU" dirty="0"/>
              <a:t>Very easy and intuitive to </a:t>
            </a:r>
            <a:r>
              <a:rPr lang="en-AU" dirty="0" smtClean="0"/>
              <a:t>use</a:t>
            </a:r>
            <a:endParaRPr lang="en-AU" dirty="0"/>
          </a:p>
          <a:p>
            <a:r>
              <a:rPr lang="en-AU" dirty="0"/>
              <a:t>Q</a:t>
            </a:r>
            <a:r>
              <a:rPr lang="en-AU" dirty="0" smtClean="0"/>
              <a:t>uick </a:t>
            </a:r>
            <a:r>
              <a:rPr lang="en-AU" dirty="0"/>
              <a:t>access to file </a:t>
            </a:r>
            <a:r>
              <a:rPr lang="en-AU" dirty="0" smtClean="0"/>
              <a:t>notes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8513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Challenges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203598"/>
            <a:ext cx="7427168" cy="3024337"/>
          </a:xfrm>
        </p:spPr>
        <p:txBody>
          <a:bodyPr>
            <a:normAutofit/>
          </a:bodyPr>
          <a:lstStyle/>
          <a:p>
            <a:r>
              <a:rPr lang="en-AU" dirty="0" smtClean="0"/>
              <a:t>Unexpected SMP </a:t>
            </a:r>
            <a:r>
              <a:rPr lang="en-AU" dirty="0" smtClean="0"/>
              <a:t>system changes</a:t>
            </a:r>
          </a:p>
          <a:p>
            <a:r>
              <a:rPr lang="en-AU" dirty="0" smtClean="0"/>
              <a:t>Integration of SMP upgrades </a:t>
            </a:r>
          </a:p>
          <a:p>
            <a:r>
              <a:rPr lang="en-AU" dirty="0" smtClean="0"/>
              <a:t>IT </a:t>
            </a:r>
            <a:r>
              <a:rPr lang="en-AU" dirty="0" smtClean="0"/>
              <a:t>priorities</a:t>
            </a:r>
          </a:p>
          <a:p>
            <a:r>
              <a:rPr lang="en-AU" dirty="0" smtClean="0"/>
              <a:t>Resources </a:t>
            </a:r>
            <a:endParaRPr lang="en-AU" dirty="0"/>
          </a:p>
          <a:p>
            <a:r>
              <a:rPr lang="en-AU" dirty="0" smtClean="0"/>
              <a:t>Increased service demands</a:t>
            </a: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1016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Future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203598"/>
            <a:ext cx="7427168" cy="3024337"/>
          </a:xfrm>
        </p:spPr>
        <p:txBody>
          <a:bodyPr>
            <a:normAutofit fontScale="92500" lnSpcReduction="10000"/>
          </a:bodyPr>
          <a:lstStyle/>
          <a:p>
            <a:r>
              <a:rPr lang="en-AU" sz="2400" dirty="0" smtClean="0"/>
              <a:t>Stage 2 commences 2015</a:t>
            </a:r>
          </a:p>
          <a:p>
            <a:r>
              <a:rPr lang="en-AU" sz="2400" dirty="0" smtClean="0"/>
              <a:t>Casual Support Staff program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 smtClean="0"/>
              <a:t>Matching &amp; recruiting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 smtClean="0"/>
              <a:t>Automatic cost </a:t>
            </a:r>
            <a:r>
              <a:rPr lang="en-AU" dirty="0" smtClean="0"/>
              <a:t>allocation, tracking &amp; reporting</a:t>
            </a:r>
            <a:endParaRPr lang="en-AU" dirty="0"/>
          </a:p>
          <a:p>
            <a:r>
              <a:rPr lang="en-AU" sz="2600" dirty="0" smtClean="0"/>
              <a:t>Auto generation of student </a:t>
            </a:r>
            <a:r>
              <a:rPr lang="en-AU" sz="2600" dirty="0" smtClean="0"/>
              <a:t>notification </a:t>
            </a:r>
            <a:r>
              <a:rPr lang="en-AU" sz="2600" dirty="0" smtClean="0"/>
              <a:t>emails</a:t>
            </a:r>
            <a:endParaRPr lang="en-AU" sz="2600" dirty="0" smtClean="0"/>
          </a:p>
          <a:p>
            <a:r>
              <a:rPr lang="en-AU" sz="2600" dirty="0" smtClean="0"/>
              <a:t>Enhancement of class lists function</a:t>
            </a:r>
          </a:p>
          <a:p>
            <a:endParaRPr lang="en-AU" sz="2400" dirty="0" smtClean="0"/>
          </a:p>
          <a:p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endParaRPr lang="en-A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29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Future plans </a:t>
            </a:r>
            <a:r>
              <a:rPr lang="en-AU" dirty="0" smtClean="0"/>
              <a:t>continued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203598"/>
            <a:ext cx="7499176" cy="3024337"/>
          </a:xfrm>
        </p:spPr>
        <p:txBody>
          <a:bodyPr>
            <a:normAutofit/>
          </a:bodyPr>
          <a:lstStyle/>
          <a:p>
            <a:endParaRPr lang="en-AU" sz="2400" dirty="0" smtClean="0"/>
          </a:p>
          <a:p>
            <a:r>
              <a:rPr lang="en-AU" dirty="0" smtClean="0"/>
              <a:t>‘Pop-ups’ &amp; alerts for staff</a:t>
            </a:r>
          </a:p>
          <a:p>
            <a:r>
              <a:rPr lang="en-AU" dirty="0" smtClean="0"/>
              <a:t>Exam Team direct access</a:t>
            </a:r>
            <a:endParaRPr lang="en-AU" dirty="0" smtClean="0"/>
          </a:p>
          <a:p>
            <a:r>
              <a:rPr lang="en-AU" dirty="0" smtClean="0"/>
              <a:t>In-built referrals and other templates</a:t>
            </a:r>
          </a:p>
          <a:p>
            <a:r>
              <a:rPr lang="en-AU" dirty="0" smtClean="0"/>
              <a:t>More date-driven features</a:t>
            </a:r>
          </a:p>
          <a:p>
            <a:r>
              <a:rPr lang="en-AU" dirty="0" smtClean="0"/>
              <a:t>Assistive Technology enhancements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2940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Session Outline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203598"/>
            <a:ext cx="7499177" cy="3024336"/>
          </a:xfrm>
        </p:spPr>
        <p:txBody>
          <a:bodyPr/>
          <a:lstStyle/>
          <a:p>
            <a:endParaRPr lang="en-AU" dirty="0" smtClean="0"/>
          </a:p>
          <a:p>
            <a:r>
              <a:rPr lang="en-AU" dirty="0" smtClean="0"/>
              <a:t>Background</a:t>
            </a:r>
            <a:endParaRPr lang="en-AU" dirty="0"/>
          </a:p>
          <a:p>
            <a:r>
              <a:rPr lang="en-AU" dirty="0" smtClean="0"/>
              <a:t>Current functions</a:t>
            </a:r>
          </a:p>
          <a:p>
            <a:r>
              <a:rPr lang="en-AU" dirty="0" smtClean="0"/>
              <a:t>Feedback &amp; Challenges  </a:t>
            </a:r>
            <a:endParaRPr lang="en-AU" dirty="0"/>
          </a:p>
          <a:p>
            <a:r>
              <a:rPr lang="en-AU" dirty="0" smtClean="0"/>
              <a:t>Future plans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6525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>University of Wollongong UOW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dirty="0"/>
              <a:t/>
            </a:r>
            <a:br>
              <a:rPr lang="en-US" sz="2800" dirty="0"/>
            </a:br>
            <a:endParaRPr lang="en-AU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ctr" defTabSz="914400">
              <a:spcBef>
                <a:spcPts val="0"/>
              </a:spcBef>
              <a:buNone/>
              <a:defRPr/>
            </a:pPr>
            <a:endParaRPr lang="en-US" sz="4800" dirty="0" smtClean="0"/>
          </a:p>
          <a:p>
            <a:pPr marL="0" indent="0" algn="ctr" defTabSz="914400">
              <a:spcBef>
                <a:spcPts val="0"/>
              </a:spcBef>
              <a:buNone/>
              <a:defRPr/>
            </a:pPr>
            <a:r>
              <a:rPr lang="en-US" sz="11200" dirty="0" smtClean="0"/>
              <a:t>31,464</a:t>
            </a:r>
            <a:endParaRPr lang="en-US" sz="11200" dirty="0"/>
          </a:p>
          <a:p>
            <a:pPr marL="0" indent="0" algn="ctr" defTabSz="914400">
              <a:spcBef>
                <a:spcPts val="0"/>
              </a:spcBef>
              <a:buNone/>
              <a:defRPr/>
            </a:pPr>
            <a:r>
              <a:rPr lang="en-US" sz="11200" dirty="0"/>
              <a:t>total student </a:t>
            </a:r>
            <a:r>
              <a:rPr lang="en-US" sz="11200" dirty="0" smtClean="0"/>
              <a:t>enrolment</a:t>
            </a:r>
          </a:p>
          <a:p>
            <a:pPr marL="0" indent="0" algn="ctr" defTabSz="914400">
              <a:spcBef>
                <a:spcPts val="0"/>
              </a:spcBef>
              <a:buNone/>
              <a:defRPr/>
            </a:pPr>
            <a:endParaRPr lang="en-US" sz="11200" dirty="0" smtClean="0"/>
          </a:p>
          <a:p>
            <a:pPr marL="0" indent="0" algn="ctr">
              <a:buNone/>
            </a:pPr>
            <a:r>
              <a:rPr lang="en-US" sz="11200" dirty="0" smtClean="0"/>
              <a:t>12,811</a:t>
            </a:r>
            <a:endParaRPr lang="en-US" sz="11200" dirty="0"/>
          </a:p>
          <a:p>
            <a:pPr marL="0" indent="0" algn="ctr">
              <a:buNone/>
            </a:pPr>
            <a:r>
              <a:rPr lang="en-US" sz="11200" dirty="0"/>
              <a:t>t</a:t>
            </a:r>
            <a:r>
              <a:rPr lang="en-US" sz="11200" dirty="0" smtClean="0"/>
              <a:t>otal international </a:t>
            </a:r>
            <a:r>
              <a:rPr lang="en-US" sz="11200" dirty="0"/>
              <a:t>students</a:t>
            </a:r>
          </a:p>
          <a:p>
            <a:pPr marL="0" indent="0" algn="ctr" defTabSz="914400">
              <a:spcBef>
                <a:spcPts val="0"/>
              </a:spcBef>
              <a:buNone/>
              <a:defRPr/>
            </a:pPr>
            <a:endParaRPr lang="en-US" sz="11200" dirty="0"/>
          </a:p>
          <a:p>
            <a:pPr marL="0" indent="0" algn="ctr">
              <a:buNone/>
            </a:pPr>
            <a:r>
              <a:rPr lang="en-AU" sz="11200" dirty="0" smtClean="0"/>
              <a:t>24,427</a:t>
            </a:r>
            <a:endParaRPr lang="en-AU" sz="11200" dirty="0"/>
          </a:p>
          <a:p>
            <a:pPr marL="0" indent="0" algn="ctr">
              <a:buNone/>
            </a:pPr>
            <a:r>
              <a:rPr lang="en-AU" sz="11200" dirty="0"/>
              <a:t>students in Australia</a:t>
            </a:r>
          </a:p>
          <a:p>
            <a:endParaRPr lang="en-US" sz="9600" dirty="0"/>
          </a:p>
          <a:p>
            <a:pPr marL="0" indent="0">
              <a:buNone/>
            </a:pP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61457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dirty="0" smtClean="0"/>
              <a:t>UOW Disability Service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31590"/>
            <a:ext cx="8229600" cy="3387823"/>
          </a:xfrm>
        </p:spPr>
        <p:txBody>
          <a:bodyPr>
            <a:normAutofit fontScale="25000" lnSpcReduction="20000"/>
          </a:bodyPr>
          <a:lstStyle/>
          <a:p>
            <a:pPr marL="0" indent="0" algn="ctr" defTabSz="914400">
              <a:spcBef>
                <a:spcPts val="0"/>
              </a:spcBef>
              <a:buNone/>
              <a:defRPr/>
            </a:pPr>
            <a:r>
              <a:rPr lang="en-US" sz="11200" dirty="0" smtClean="0"/>
              <a:t>1453 </a:t>
            </a:r>
          </a:p>
          <a:p>
            <a:pPr marL="0" indent="0" algn="ctr" defTabSz="914400">
              <a:spcBef>
                <a:spcPts val="0"/>
              </a:spcBef>
              <a:buNone/>
              <a:defRPr/>
            </a:pPr>
            <a:r>
              <a:rPr lang="en-US" sz="11200" dirty="0"/>
              <a:t>s</a:t>
            </a:r>
            <a:r>
              <a:rPr lang="en-US" sz="11200" dirty="0" smtClean="0"/>
              <a:t>tudents serviced in 2014 </a:t>
            </a:r>
            <a:endParaRPr lang="en-US" sz="11200" dirty="0"/>
          </a:p>
          <a:p>
            <a:pPr marL="0" indent="0" algn="ctr" defTabSz="914400">
              <a:spcBef>
                <a:spcPts val="0"/>
              </a:spcBef>
              <a:buNone/>
              <a:defRPr/>
            </a:pPr>
            <a:endParaRPr lang="en-US" sz="11200" dirty="0"/>
          </a:p>
          <a:p>
            <a:pPr marL="0" indent="0" algn="ctr">
              <a:buNone/>
            </a:pPr>
            <a:r>
              <a:rPr lang="en-US" sz="11200" dirty="0" smtClean="0"/>
              <a:t>34.3%</a:t>
            </a:r>
          </a:p>
          <a:p>
            <a:pPr marL="0" indent="0" algn="ctr">
              <a:buNone/>
            </a:pPr>
            <a:r>
              <a:rPr lang="en-US" sz="11200" dirty="0"/>
              <a:t>r</a:t>
            </a:r>
            <a:r>
              <a:rPr lang="en-US" sz="11200" dirty="0" smtClean="0"/>
              <a:t>eferral increase 2010-2014</a:t>
            </a:r>
            <a:endParaRPr lang="en-US" sz="11200" dirty="0"/>
          </a:p>
          <a:p>
            <a:pPr marL="0" indent="0" algn="ctr" defTabSz="914400">
              <a:spcBef>
                <a:spcPts val="0"/>
              </a:spcBef>
              <a:buNone/>
              <a:defRPr/>
            </a:pPr>
            <a:endParaRPr lang="en-US" sz="11200" dirty="0"/>
          </a:p>
          <a:p>
            <a:pPr marL="0" indent="0" algn="ctr">
              <a:buNone/>
            </a:pPr>
            <a:r>
              <a:rPr lang="en-AU" sz="11200" dirty="0" smtClean="0"/>
              <a:t>56%</a:t>
            </a:r>
          </a:p>
          <a:p>
            <a:pPr marL="0" indent="0" algn="ctr">
              <a:buNone/>
            </a:pPr>
            <a:r>
              <a:rPr lang="en-AU" sz="11200" dirty="0" smtClean="0"/>
              <a:t>students with mental health disability</a:t>
            </a:r>
            <a:endParaRPr lang="en-AU" sz="112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0347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Background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203598"/>
            <a:ext cx="7499176" cy="3024337"/>
          </a:xfrm>
        </p:spPr>
        <p:txBody>
          <a:bodyPr>
            <a:normAutofit/>
          </a:bodyPr>
          <a:lstStyle/>
          <a:p>
            <a:r>
              <a:rPr lang="en-AU" dirty="0" err="1" smtClean="0"/>
              <a:t>Filemaker</a:t>
            </a:r>
            <a:r>
              <a:rPr lang="en-AU" dirty="0" smtClean="0"/>
              <a:t> ProV11 software</a:t>
            </a:r>
          </a:p>
          <a:p>
            <a:r>
              <a:rPr lang="en-AU" dirty="0"/>
              <a:t>I</a:t>
            </a:r>
            <a:r>
              <a:rPr lang="en-AU" dirty="0" smtClean="0"/>
              <a:t>n-house built UOW Student Management system – SMP</a:t>
            </a:r>
          </a:p>
          <a:p>
            <a:r>
              <a:rPr lang="en-AU" dirty="0" smtClean="0"/>
              <a:t>Auto-generation of student profile</a:t>
            </a:r>
          </a:p>
          <a:p>
            <a:r>
              <a:rPr lang="en-AU" dirty="0" smtClean="0"/>
              <a:t>Collaborative project</a:t>
            </a:r>
          </a:p>
        </p:txBody>
      </p:sp>
    </p:spTree>
    <p:extLst>
      <p:ext uri="{BB962C8B-B14F-4D97-AF65-F5344CB8AC3E}">
        <p14:creationId xmlns:p14="http://schemas.microsoft.com/office/powerpoint/2010/main" val="227368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Key features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203598"/>
            <a:ext cx="7499177" cy="3024336"/>
          </a:xfrm>
        </p:spPr>
        <p:txBody>
          <a:bodyPr>
            <a:noAutofit/>
          </a:bodyPr>
          <a:lstStyle/>
          <a:p>
            <a:r>
              <a:rPr lang="en-AU" dirty="0" smtClean="0"/>
              <a:t>Day </a:t>
            </a:r>
            <a:r>
              <a:rPr lang="en-AU" dirty="0" smtClean="0"/>
              <a:t>to day operational </a:t>
            </a:r>
            <a:r>
              <a:rPr lang="en-AU" dirty="0" smtClean="0"/>
              <a:t>system</a:t>
            </a:r>
            <a:endParaRPr lang="en-AU" dirty="0" smtClean="0"/>
          </a:p>
          <a:p>
            <a:r>
              <a:rPr lang="en-AU" dirty="0" smtClean="0"/>
              <a:t>Information </a:t>
            </a:r>
            <a:r>
              <a:rPr lang="en-AU" dirty="0" smtClean="0"/>
              <a:t>for </a:t>
            </a:r>
            <a:r>
              <a:rPr lang="en-AU" dirty="0" err="1" smtClean="0"/>
              <a:t>uni</a:t>
            </a:r>
            <a:r>
              <a:rPr lang="en-AU" dirty="0" smtClean="0"/>
              <a:t> </a:t>
            </a:r>
            <a:r>
              <a:rPr lang="en-AU" dirty="0" smtClean="0"/>
              <a:t>staff</a:t>
            </a:r>
            <a:r>
              <a:rPr lang="en-AU" dirty="0" smtClean="0"/>
              <a:t> </a:t>
            </a:r>
            <a:endParaRPr lang="en-AU" dirty="0" smtClean="0"/>
          </a:p>
          <a:p>
            <a:r>
              <a:rPr lang="en-AU" dirty="0" smtClean="0"/>
              <a:t>Currency of student details and key dates</a:t>
            </a:r>
          </a:p>
          <a:p>
            <a:r>
              <a:rPr lang="en-AU" dirty="0" smtClean="0"/>
              <a:t>Data </a:t>
            </a:r>
            <a:r>
              <a:rPr lang="en-AU" dirty="0" smtClean="0"/>
              <a:t>collection &amp; reporting</a:t>
            </a:r>
          </a:p>
          <a:p>
            <a:r>
              <a:rPr lang="en-AU" dirty="0" smtClean="0"/>
              <a:t>Case management </a:t>
            </a:r>
            <a:r>
              <a:rPr lang="en-AU" dirty="0" smtClean="0"/>
              <a:t>tools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9563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Current functions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203598"/>
            <a:ext cx="7427168" cy="3024337"/>
          </a:xfrm>
        </p:spPr>
        <p:txBody>
          <a:bodyPr>
            <a:normAutofit/>
          </a:bodyPr>
          <a:lstStyle/>
          <a:p>
            <a:endParaRPr lang="en-AU" dirty="0" smtClean="0"/>
          </a:p>
          <a:p>
            <a:r>
              <a:rPr lang="en-AU" dirty="0" smtClean="0"/>
              <a:t>Assets Management</a:t>
            </a:r>
          </a:p>
          <a:p>
            <a:r>
              <a:rPr lang="en-AU" dirty="0" smtClean="0"/>
              <a:t>Class lists to academics</a:t>
            </a:r>
          </a:p>
          <a:p>
            <a:r>
              <a:rPr lang="en-AU" dirty="0" smtClean="0"/>
              <a:t>RA (Reasonable Adjustments) document – generation and archiving</a:t>
            </a:r>
          </a:p>
          <a:p>
            <a:r>
              <a:rPr lang="en-AU" dirty="0" smtClean="0"/>
              <a:t>ASSD reimbursement report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1226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Current </a:t>
            </a:r>
            <a:r>
              <a:rPr lang="en-AU" dirty="0" smtClean="0"/>
              <a:t>functions continued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203598"/>
            <a:ext cx="7128792" cy="3027783"/>
          </a:xfrm>
        </p:spPr>
        <p:txBody>
          <a:bodyPr>
            <a:normAutofit/>
          </a:bodyPr>
          <a:lstStyle/>
          <a:p>
            <a:r>
              <a:rPr lang="en-AU" dirty="0"/>
              <a:t>Report generation for Exams Team</a:t>
            </a:r>
          </a:p>
          <a:p>
            <a:r>
              <a:rPr lang="en-AU" dirty="0"/>
              <a:t>Data collection &amp; </a:t>
            </a:r>
            <a:r>
              <a:rPr lang="en-AU" dirty="0" smtClean="0"/>
              <a:t>reporting</a:t>
            </a:r>
          </a:p>
          <a:p>
            <a:r>
              <a:rPr lang="en-AU" dirty="0" smtClean="0"/>
              <a:t>E-files and documents</a:t>
            </a:r>
          </a:p>
          <a:p>
            <a:r>
              <a:rPr lang="en-AU" dirty="0" smtClean="0"/>
              <a:t>Programs  </a:t>
            </a:r>
          </a:p>
          <a:p>
            <a:r>
              <a:rPr lang="en-AU" dirty="0" smtClean="0"/>
              <a:t>Contact Time recording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7487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59632" y="1347615"/>
            <a:ext cx="1728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+mn-lt"/>
            </a:endParaRPr>
          </a:p>
          <a:p>
            <a:endParaRPr lang="en-US" sz="1200" dirty="0" smtClean="0">
              <a:latin typeface="+mn-lt"/>
            </a:endParaRPr>
          </a:p>
          <a:p>
            <a:endParaRPr lang="en-US" sz="1200" dirty="0" smtClean="0">
              <a:latin typeface="+mn-lt"/>
            </a:endParaRPr>
          </a:p>
          <a:p>
            <a:endParaRPr lang="en-US" sz="1200" dirty="0" smtClean="0">
              <a:latin typeface="+mn-lt"/>
            </a:endParaRPr>
          </a:p>
          <a:p>
            <a:endParaRPr lang="en-US" sz="1200" dirty="0" smtClean="0">
              <a:latin typeface="+mn-lt"/>
            </a:endParaRPr>
          </a:p>
          <a:p>
            <a:endParaRPr lang="en-US" sz="12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Case Management tools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203598"/>
            <a:ext cx="7427168" cy="3024337"/>
          </a:xfrm>
        </p:spPr>
        <p:txBody>
          <a:bodyPr>
            <a:normAutofit/>
          </a:bodyPr>
          <a:lstStyle/>
          <a:p>
            <a:r>
              <a:rPr lang="en-AU" dirty="0" smtClean="0"/>
              <a:t>DLO generated reports</a:t>
            </a:r>
          </a:p>
          <a:p>
            <a:r>
              <a:rPr lang="en-AU" dirty="0" smtClean="0"/>
              <a:t>Efficient data entry by DLO</a:t>
            </a:r>
          </a:p>
          <a:p>
            <a:r>
              <a:rPr lang="en-AU" dirty="0" smtClean="0"/>
              <a:t>Expired registrations &amp; RA documents</a:t>
            </a:r>
          </a:p>
          <a:p>
            <a:r>
              <a:rPr lang="en-AU" dirty="0" smtClean="0"/>
              <a:t>Documentation pending</a:t>
            </a:r>
          </a:p>
          <a:p>
            <a:r>
              <a:rPr lang="en-AU" dirty="0" smtClean="0"/>
              <a:t>Course completed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4873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OW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979</TotalTime>
  <Words>327</Words>
  <Application>Microsoft Office PowerPoint</Application>
  <PresentationFormat>On-screen Show (16:9)</PresentationFormat>
  <Paragraphs>119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UOW</vt:lpstr>
      <vt:lpstr>Disability Service Database UOW</vt:lpstr>
      <vt:lpstr>Session Outline</vt:lpstr>
      <vt:lpstr> University of Wollongong UOW   </vt:lpstr>
      <vt:lpstr>UOW Disability Service</vt:lpstr>
      <vt:lpstr>Background</vt:lpstr>
      <vt:lpstr>Key features</vt:lpstr>
      <vt:lpstr>Current functions</vt:lpstr>
      <vt:lpstr>Current functions continued</vt:lpstr>
      <vt:lpstr>Case Management tools</vt:lpstr>
      <vt:lpstr>Statistics</vt:lpstr>
      <vt:lpstr>Statistics continued</vt:lpstr>
      <vt:lpstr>User Feedback</vt:lpstr>
      <vt:lpstr>User feedback continued</vt:lpstr>
      <vt:lpstr>Challenges</vt:lpstr>
      <vt:lpstr>Future plans</vt:lpstr>
      <vt:lpstr>Future plans continued</vt:lpstr>
    </vt:vector>
  </TitlesOfParts>
  <Company>University of Wollongong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jpurvis</dc:creator>
  <cp:lastModifiedBy>Petria McGoldrick</cp:lastModifiedBy>
  <cp:revision>84</cp:revision>
  <cp:lastPrinted>2014-12-01T16:08:09Z</cp:lastPrinted>
  <dcterms:created xsi:type="dcterms:W3CDTF">2014-02-12T01:33:58Z</dcterms:created>
  <dcterms:modified xsi:type="dcterms:W3CDTF">2014-12-01T17:06:08Z</dcterms:modified>
</cp:coreProperties>
</file>