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2"/>
  </p:notesMasterIdLst>
  <p:sldIdLst>
    <p:sldId id="257" r:id="rId2"/>
    <p:sldId id="260" r:id="rId3"/>
    <p:sldId id="256" r:id="rId4"/>
    <p:sldId id="265" r:id="rId5"/>
    <p:sldId id="266" r:id="rId6"/>
    <p:sldId id="267" r:id="rId7"/>
    <p:sldId id="268" r:id="rId8"/>
    <p:sldId id="261" r:id="rId9"/>
    <p:sldId id="258" r:id="rId10"/>
    <p:sldId id="262" r:id="rId11"/>
    <p:sldId id="264" r:id="rId12"/>
    <p:sldId id="269" r:id="rId13"/>
    <p:sldId id="270" r:id="rId14"/>
    <p:sldId id="271" r:id="rId15"/>
    <p:sldId id="263" r:id="rId16"/>
    <p:sldId id="272" r:id="rId17"/>
    <p:sldId id="273" r:id="rId18"/>
    <p:sldId id="275" r:id="rId19"/>
    <p:sldId id="276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A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05" autoAdjust="0"/>
  </p:normalViewPr>
  <p:slideViewPr>
    <p:cSldViewPr snapToGrid="0" snapToObjects="1">
      <p:cViewPr>
        <p:scale>
          <a:sx n="75" d="100"/>
          <a:sy n="75" d="100"/>
        </p:scale>
        <p:origin x="-1014" y="-7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13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1FF1C-579E-8645-94B6-AC192E42A870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90D40-6137-4A4B-93EA-C06ED3202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224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90D40-6137-4A4B-93EA-C06ED3202B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037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90D40-6137-4A4B-93EA-C06ED3202B8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037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90D40-6137-4A4B-93EA-C06ED3202B8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037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90D40-6137-4A4B-93EA-C06ED3202B8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037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90D40-6137-4A4B-93EA-C06ED3202B8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037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90D40-6137-4A4B-93EA-C06ED3202B8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037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90D40-6137-4A4B-93EA-C06ED3202B8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037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90D40-6137-4A4B-93EA-C06ED3202B8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037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90D40-6137-4A4B-93EA-C06ED3202B8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037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90D40-6137-4A4B-93EA-C06ED3202B8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037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90D40-6137-4A4B-93EA-C06ED3202B8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03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90D40-6137-4A4B-93EA-C06ED3202B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03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90D40-6137-4A4B-93EA-C06ED3202B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03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90D40-6137-4A4B-93EA-C06ED3202B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03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90D40-6137-4A4B-93EA-C06ED3202B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03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90D40-6137-4A4B-93EA-C06ED3202B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03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90D40-6137-4A4B-93EA-C06ED3202B8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03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90D40-6137-4A4B-93EA-C06ED3202B8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03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90D40-6137-4A4B-93EA-C06ED3202B8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03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0362-C08A-4E35-B2F5-30633000712C}" type="datetime1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1C1481A6-E2FD-4CE7-93D6-CF837C77C29C}" type="datetime1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3177-C093-4431-8741-5DCDAC8FADFE}" type="datetime1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DEC32EFA-DB91-42A6-BCD4-6B340A6FC30E}" type="datetime1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133E2824-53DF-426C-99A9-3C513B598EA1}" type="datetime1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33BC-BFB1-4B77-8E3B-A59D2B748D34}" type="datetime1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4DCF-3881-4FC8-89D3-8B267203C014}" type="datetime1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or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19672" y="358186"/>
            <a:ext cx="5904656" cy="876725"/>
          </a:xfrm>
        </p:spPr>
        <p:txBody>
          <a:bodyPr/>
          <a:lstStyle>
            <a:lvl1pPr>
              <a:lnSpc>
                <a:spcPts val="3000"/>
              </a:lnSpc>
              <a:defRPr sz="3000" baseline="0"/>
            </a:lvl1pPr>
          </a:lstStyle>
          <a:p>
            <a:r>
              <a:rPr lang="en-AU" noProof="0" dirty="0" smtClean="0"/>
              <a:t>Click To Add Title</a:t>
            </a:r>
            <a:endParaRPr lang="en-AU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00261" y="3999324"/>
            <a:ext cx="2636689" cy="1739489"/>
          </a:xfrm>
        </p:spPr>
        <p:txBody>
          <a:bodyPr/>
          <a:lstStyle>
            <a:lvl1pPr marL="0" indent="0" algn="l">
              <a:lnSpc>
                <a:spcPts val="2400"/>
              </a:lnSpc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noProof="0" dirty="0" smtClean="0"/>
              <a:t>Click to add subtitle</a:t>
            </a:r>
            <a:endParaRPr lang="en-AU" noProof="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" y="5980731"/>
            <a:ext cx="2058343" cy="43142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5580112" y="6013181"/>
            <a:ext cx="3046886" cy="4591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algn="r">
              <a:lnSpc>
                <a:spcPts val="1400"/>
              </a:lnSpc>
              <a:buFont typeface="Arial" panose="020B0604020202020204" pitchFamily="34" charset="0"/>
              <a:buNone/>
            </a:pPr>
            <a:r>
              <a:rPr lang="en-GB" sz="1400" b="1" cap="all" dirty="0" smtClean="0">
                <a:latin typeface="+mj-lt"/>
              </a:rPr>
              <a:t>Faculty of </a:t>
            </a:r>
          </a:p>
          <a:p>
            <a:pPr algn="r">
              <a:lnSpc>
                <a:spcPts val="1400"/>
              </a:lnSpc>
              <a:buFont typeface="Arial" panose="020B0604020202020204" pitchFamily="34" charset="0"/>
              <a:buNone/>
            </a:pPr>
            <a:r>
              <a:rPr lang="en-GB" sz="1400" b="1" cap="all" dirty="0" smtClean="0">
                <a:latin typeface="+mj-lt"/>
              </a:rPr>
              <a:t>health</a:t>
            </a:r>
            <a:endParaRPr lang="en-AU" sz="1400" b="1" cap="al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7589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B333D-59B5-4BB1-832F-319CBE30CF27}" type="datetime1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9249-20F2-4990-8D20-384215F1763F}" type="datetime1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F3181-F632-4643-9493-4EFDDC4E0D3D}" type="datetime1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A55EF8-5C90-4138-AD41-E9708F5EFFF3}" type="datetime1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941798D6-D495-47F3-B2EC-7E71C6517C92}" type="datetime1">
              <a:rPr lang="en-US" smtClean="0"/>
              <a:t>11/19/2014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64FC-8C02-4FB7-98DD-E81BC97FE185}" type="datetime1">
              <a:rPr lang="en-US" smtClean="0"/>
              <a:t>11/19/2014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3F9F6-B9B8-4CA0-9DC8-D8A318CFB555}" type="datetime1">
              <a:rPr lang="en-US" smtClean="0"/>
              <a:t>11/19/2014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25A030DA-5278-4576-9538-BA3483B64157}" type="datetime1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F887D2D-5EB5-41F1-869D-F6071E6AE9DE}" type="datetime1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86BE783-1197-B148-AE62-62BF6889D2D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tas.edu.au/health/professional-experience-placeme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ctrTitle"/>
          </p:nvPr>
        </p:nvSpPr>
        <p:spPr>
          <a:xfrm>
            <a:off x="0" y="358186"/>
            <a:ext cx="8242300" cy="876725"/>
          </a:xfrm>
          <a:noFill/>
        </p:spPr>
        <p:txBody>
          <a:bodyPr>
            <a:normAutofit/>
          </a:bodyPr>
          <a:lstStyle/>
          <a:p>
            <a:pPr algn="ctr"/>
            <a:r>
              <a:rPr lang="en-AU" sz="24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 to Practise Safely – Students with Disability Undertaking Healthcare Courses</a:t>
            </a:r>
            <a:endParaRPr lang="en-AU" sz="24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64400" y="4640976"/>
            <a:ext cx="1511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Mike Spurr</a:t>
            </a:r>
          </a:p>
        </p:txBody>
      </p:sp>
    </p:spTree>
    <p:extLst>
      <p:ext uri="{BB962C8B-B14F-4D97-AF65-F5344CB8AC3E}">
        <p14:creationId xmlns:p14="http://schemas.microsoft.com/office/powerpoint/2010/main" val="355252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Faculty of Health Safety in Practice Compliance</a:t>
            </a: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7357" y="1303867"/>
            <a:ext cx="7610476" cy="493183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AU" sz="24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A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completes a Faculty of Health </a:t>
            </a:r>
            <a:r>
              <a:rPr lang="en-AU" sz="24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 in Practice Agreement Form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including answering the question,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have any permanent, episodic or temporary health condition or impairment, including visual or auditory processing (learning disability), which may affect your capacity to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safely undertake the PEP Mandatory Functional Requirements of your course?’ 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AU" sz="2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Mandatory Functional Requirements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the Faculty of Health’s not negotiable or ‘inherent’ requirements.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z="1600" b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fld>
            <a:endParaRPr lang="en-US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99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Faculty of Health Safety in Practice Compliance</a:t>
            </a:r>
            <a:endParaRPr lang="en-AU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7357" y="1303867"/>
            <a:ext cx="7610476" cy="4830233"/>
          </a:xfrm>
        </p:spPr>
        <p:txBody>
          <a:bodyPr>
            <a:noAutofit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en-AU" sz="24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Mandatory Functional Requirements: </a:t>
            </a:r>
          </a:p>
          <a:p>
            <a:pPr marL="457200" indent="-457200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+mj-lt"/>
              <a:buAutoNum type="arabicPeriod"/>
            </a:pPr>
            <a:r>
              <a:rPr lang="en-AU" sz="2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 </a:t>
            </a:r>
            <a:r>
              <a:rPr lang="en-AU" sz="2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read and write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enable the student to:</a:t>
            </a:r>
          </a:p>
          <a:p>
            <a:pPr lvl="2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 and understand patient/client records, charts and/or medication labels and dosages; and</a:t>
            </a:r>
          </a:p>
          <a:p>
            <a:pPr lvl="2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accurately record patient/client notes.</a:t>
            </a:r>
          </a:p>
          <a:p>
            <a:pPr marL="457200" lvl="0" indent="-457200">
              <a:buClr>
                <a:schemeClr val="accent5">
                  <a:lumMod val="75000"/>
                </a:schemeClr>
              </a:buClr>
              <a:buFont typeface="+mj-lt"/>
              <a:buAutoNum type="arabicPeriod"/>
            </a:pPr>
            <a:r>
              <a:rPr lang="en-AU" sz="2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 </a:t>
            </a:r>
            <a:r>
              <a:rPr lang="en-AU" sz="2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undertake critical thinking and reflective analysis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to:</a:t>
            </a:r>
          </a:p>
          <a:p>
            <a:pPr lvl="2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self‐evaluate and reflect upon one’s own practice, feelings and beliefs and the consequences of these for individuals and groups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AU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z="1600" b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fld>
            <a:endParaRPr lang="en-US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76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Faculty of Health Safety in Practice Compliance</a:t>
            </a:r>
            <a:endParaRPr lang="en-AU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7356" y="1303867"/>
            <a:ext cx="7720543" cy="4830233"/>
          </a:xfrm>
        </p:spPr>
        <p:txBody>
          <a:bodyPr>
            <a:noAutofit/>
          </a:bodyPr>
          <a:lstStyle/>
          <a:p>
            <a:pPr marL="0" lvl="0" indent="0">
              <a:lnSpc>
                <a:spcPct val="120000"/>
              </a:lnSpc>
              <a:buClr>
                <a:schemeClr val="accent5">
                  <a:lumMod val="75000"/>
                </a:schemeClr>
              </a:buClr>
              <a:buNone/>
            </a:pPr>
            <a:r>
              <a:rPr lang="en-AU" sz="2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 Capacity </a:t>
            </a:r>
            <a:r>
              <a:rPr lang="en-AU" sz="2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communicate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enable the student to:</a:t>
            </a:r>
          </a:p>
          <a:p>
            <a:pPr lvl="2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interact with patients/clients and health practitioners in a professional setting;</a:t>
            </a:r>
          </a:p>
          <a:p>
            <a:pPr lvl="2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accept instruction and professional criticism;</a:t>
            </a:r>
          </a:p>
          <a:p>
            <a:pPr lvl="2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directions and decisions which are unclear; and</a:t>
            </a:r>
          </a:p>
          <a:p>
            <a:pPr lvl="2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 conflict and negotiate with staff and patients/clients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AU" sz="2400" dirty="0"/>
              <a:t> 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z="1600" b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fld>
            <a:endParaRPr lang="en-US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31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Faculty of Health Safety in Practice Compliance</a:t>
            </a:r>
            <a:endParaRPr lang="en-AU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7356" y="1303867"/>
            <a:ext cx="7720543" cy="4830233"/>
          </a:xfrm>
        </p:spPr>
        <p:txBody>
          <a:bodyPr>
            <a:noAutofit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en-AU" sz="2200" b="1" dirty="0" smtClean="0">
                <a:solidFill>
                  <a:schemeClr val="accent5">
                    <a:lumMod val="75000"/>
                  </a:schemeClr>
                </a:solidFill>
              </a:rPr>
              <a:t>4.  </a:t>
            </a:r>
            <a:r>
              <a:rPr lang="en-AU" sz="2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Psychological </a:t>
            </a:r>
            <a:r>
              <a:rPr lang="en-AU" sz="2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to:</a:t>
            </a:r>
          </a:p>
          <a:p>
            <a:pPr lvl="2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the importance of and demonstrate the professional attributes of honesty, integrity, critical judgement, insight and empathy;</a:t>
            </a:r>
          </a:p>
          <a:p>
            <a:pPr lvl="2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interact with patients/clients, carers and others in a caring, respectful manner to provide emotional support and health education; and</a:t>
            </a:r>
          </a:p>
          <a:p>
            <a:pPr lvl="2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self-control in professional situations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AU" sz="22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z="1600" b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fld>
            <a:endParaRPr lang="en-US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20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Faculty of Health Safety in Practice Compliance</a:t>
            </a:r>
            <a:endParaRPr lang="en-AU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7356" y="1325034"/>
            <a:ext cx="7898344" cy="4830233"/>
          </a:xfrm>
        </p:spPr>
        <p:txBody>
          <a:bodyPr>
            <a:noAutofit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en-AU" sz="2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AU" sz="2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Physical capacity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to: </a:t>
            </a:r>
            <a:r>
              <a:rPr lang="en-AU" sz="2200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AU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N/A </a:t>
            </a:r>
            <a:r>
              <a:rPr lang="en-AU" i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AU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Counselling </a:t>
            </a:r>
            <a:r>
              <a:rPr lang="en-AU" i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AU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Psychology) </a:t>
            </a:r>
            <a:r>
              <a:rPr lang="en-AU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AU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technical equipment, which includes having the dexterity to undertake clinical procedures and handle, maintain and program equipment; </a:t>
            </a:r>
          </a:p>
          <a:p>
            <a:pPr lvl="2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clinical procedures (e.g. physical examination, wound management), support patients/clients and perform cardiopulmonary resuscitation (CPR); and</a:t>
            </a:r>
          </a:p>
          <a:p>
            <a:pPr lvl="2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 essential equipment and materials.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z="1600" b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fld>
            <a:endParaRPr lang="en-US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42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Safety in Practice Risk and Needs Assessment</a:t>
            </a: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7357" y="1286935"/>
            <a:ext cx="7610476" cy="5282140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sz="24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B</a:t>
            </a:r>
            <a:endParaRPr lang="en-AU" sz="24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1000"/>
              </a:spcBef>
              <a:buNone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student makes a disclosure on the </a:t>
            </a:r>
            <a:r>
              <a:rPr lang="en-AU" sz="2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 in Practice Agreement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they are required to have a </a:t>
            </a:r>
            <a:r>
              <a:rPr lang="en-AU" sz="2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 to Practice Health Assessment Form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completed by a Medical Practitioner.  </a:t>
            </a:r>
          </a:p>
          <a:p>
            <a:pPr marL="342900" lvl="1" indent="0">
              <a:lnSpc>
                <a:spcPct val="120000"/>
              </a:lnSpc>
              <a:buNone/>
            </a:pPr>
            <a:r>
              <a:rPr lang="en-AU" sz="2200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</a:t>
            </a:r>
            <a:r>
              <a:rPr lang="en-AU" sz="2200" i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are advised that, ‘Declaring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medical, physical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psychological condition will not automatically exclude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undertaking PEP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.’</a:t>
            </a:r>
          </a:p>
          <a:p>
            <a:pPr marL="0" indent="0">
              <a:lnSpc>
                <a:spcPct val="120000"/>
              </a:lnSpc>
              <a:spcBef>
                <a:spcPts val="100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student’s </a:t>
            </a:r>
            <a:r>
              <a:rPr lang="en-AU" sz="2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 </a:t>
            </a:r>
            <a:r>
              <a:rPr lang="en-AU" sz="2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Practice </a:t>
            </a:r>
            <a:r>
              <a:rPr lang="en-AU" sz="2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Agreement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AU" sz="2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</a:t>
            </a:r>
            <a:r>
              <a:rPr lang="en-AU" sz="2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AU" sz="2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Educational Psychological Assessment Report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submitted to the Faculty of Health PEP Office for risk assessment.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z="1600" b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fld>
            <a:endParaRPr lang="en-US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00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Safety in Practice Risk and Needs Assessment</a:t>
            </a: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7356" y="1286935"/>
            <a:ext cx="7784043" cy="498686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Faculty PEP Officer assesses risk and support requirements via the following steps:</a:t>
            </a:r>
          </a:p>
          <a:p>
            <a:pPr>
              <a:lnSpc>
                <a:spcPct val="120000"/>
              </a:lnSpc>
              <a:spcBef>
                <a:spcPts val="120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of the student’s: </a:t>
            </a:r>
          </a:p>
          <a:p>
            <a:pPr lvl="2">
              <a:lnSpc>
                <a:spcPct val="120000"/>
              </a:lnSpc>
              <a:spcBef>
                <a:spcPts val="120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 in Practice Agreement; and </a:t>
            </a:r>
          </a:p>
          <a:p>
            <a:pPr lvl="2">
              <a:lnSpc>
                <a:spcPct val="120000"/>
              </a:lnSpc>
              <a:spcBef>
                <a:spcPts val="120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Practice Health Assessment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Educational Psychological Assessment; and</a:t>
            </a:r>
          </a:p>
          <a:p>
            <a:pPr lvl="2">
              <a:lnSpc>
                <a:spcPct val="120000"/>
              </a:lnSpc>
              <a:spcBef>
                <a:spcPts val="120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Disability Learning Access Plan (where one exists).</a:t>
            </a:r>
            <a:endParaRPr lang="en-AU" sz="22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Interview with the student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required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 with Medical Practitioner as required.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z="1600" b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fld>
            <a:endParaRPr lang="en-US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52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Safety in Practice Risk and Needs Assessment</a:t>
            </a: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7356" y="1286935"/>
            <a:ext cx="8012644" cy="4986866"/>
          </a:xfrm>
        </p:spPr>
        <p:txBody>
          <a:bodyPr>
            <a:noAutofit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PEP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Officer identifies and advises the student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PEP Administrator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risk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outcome:</a:t>
            </a:r>
          </a:p>
          <a:p>
            <a:pPr marL="457200" lvl="1" indent="-45720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5">
                  <a:lumMod val="75000"/>
                </a:schemeClr>
              </a:buClr>
              <a:buFont typeface="+mj-lt"/>
              <a:buAutoNum type="arabicPeriod"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 to attend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PEP</a:t>
            </a:r>
            <a:endParaRPr lang="en-AU" sz="22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-45720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5">
                  <a:lumMod val="75000"/>
                </a:schemeClr>
              </a:buClr>
              <a:buFont typeface="+mj-lt"/>
              <a:buAutoNum type="arabicPeriod"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attend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PEP - Conditional, including (examples):</a:t>
            </a:r>
            <a:endParaRPr lang="en-AU" sz="22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Specified PEP environment</a:t>
            </a:r>
          </a:p>
          <a:p>
            <a:pPr lvl="2">
              <a:lnSpc>
                <a:spcPct val="120000"/>
              </a:lnSpc>
              <a:spcBef>
                <a:spcPts val="30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 start times</a:t>
            </a:r>
          </a:p>
          <a:p>
            <a:pPr lvl="2">
              <a:lnSpc>
                <a:spcPct val="120000"/>
              </a:lnSpc>
              <a:spcBef>
                <a:spcPts val="30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Articulation of support requirements to PEP Supervisor</a:t>
            </a:r>
          </a:p>
          <a:p>
            <a:pPr marL="457200" lvl="1" indent="-45720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5">
                  <a:lumMod val="75000"/>
                </a:schemeClr>
              </a:buClr>
              <a:buFont typeface="+mj-lt"/>
              <a:buAutoNum type="arabicPeriod"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Ineligible to attend PEP:</a:t>
            </a:r>
          </a:p>
          <a:p>
            <a:pPr lvl="2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Counsels student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course implications</a:t>
            </a:r>
          </a:p>
          <a:p>
            <a:pPr lvl="2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Refers student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to discuss course options </a:t>
            </a:r>
            <a:endParaRPr lang="en-AU" sz="22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z="1600" b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fld>
            <a:endParaRPr lang="en-US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07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Student with Disability PEP Support Strategies</a:t>
            </a: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7356" y="1286935"/>
            <a:ext cx="7912538" cy="4986866"/>
          </a:xfrm>
        </p:spPr>
        <p:txBody>
          <a:bodyPr>
            <a:noAutofit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PEP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Officer assists the student to develop the following support mechanisms:</a:t>
            </a:r>
          </a:p>
          <a:p>
            <a:pPr marL="457200" lvl="0" indent="-457200">
              <a:lnSpc>
                <a:spcPct val="120000"/>
              </a:lnSpc>
              <a:spcBef>
                <a:spcPts val="900"/>
              </a:spcBef>
              <a:buClr>
                <a:schemeClr val="accent5">
                  <a:lumMod val="75000"/>
                </a:schemeClr>
              </a:buClr>
              <a:buFont typeface="+mj-lt"/>
              <a:buAutoNum type="arabicPeriod"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and practise the </a:t>
            </a:r>
            <a:r>
              <a:rPr lang="en-AU" sz="2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compensatory strategies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intend to employ whilst undertaking PEP. </a:t>
            </a:r>
          </a:p>
          <a:p>
            <a:pPr marL="457200" indent="-457200">
              <a:lnSpc>
                <a:spcPct val="120000"/>
              </a:lnSpc>
              <a:spcBef>
                <a:spcPts val="900"/>
              </a:spcBef>
              <a:buClr>
                <a:schemeClr val="accent5">
                  <a:lumMod val="75000"/>
                </a:schemeClr>
              </a:buClr>
              <a:buFont typeface="+mj-lt"/>
              <a:buAutoNum type="arabicPeriod"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eet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Unit Coordinator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 to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PEP to discuss the PEP learning objectives, clarify any concerns and receive a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Letter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Introduction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PEP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Supervisor. </a:t>
            </a:r>
            <a:r>
              <a:rPr lang="en-AU" sz="1600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(slide 19) </a:t>
            </a:r>
            <a:endParaRPr lang="en-AU" sz="1600" i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lnSpc>
                <a:spcPct val="120000"/>
              </a:lnSpc>
              <a:spcBef>
                <a:spcPts val="900"/>
              </a:spcBef>
              <a:buClr>
                <a:schemeClr val="accent5">
                  <a:lumMod val="75000"/>
                </a:schemeClr>
              </a:buClr>
              <a:buFont typeface="+mj-lt"/>
              <a:buAutoNum type="arabicPeriod"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a plan to meet with your PEP Supervisor to: </a:t>
            </a:r>
          </a:p>
          <a:p>
            <a:pPr lvl="2">
              <a:lnSpc>
                <a:spcPct val="120000"/>
              </a:lnSpc>
              <a:spcBef>
                <a:spcPts val="30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articulate your individual requirements and the compensatory strategies you will employ; and</a:t>
            </a:r>
          </a:p>
          <a:p>
            <a:pPr lvl="2">
              <a:lnSpc>
                <a:spcPct val="120000"/>
              </a:lnSpc>
              <a:spcBef>
                <a:spcPts val="30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dentify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strategies specific to the environment.</a:t>
            </a:r>
            <a:endParaRPr lang="en-AU" sz="2400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z="1600" b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fld>
            <a:endParaRPr lang="en-US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32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Letter </a:t>
            </a:r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of Introduction to PEP Supervisor</a:t>
            </a:r>
            <a:endParaRPr lang="en-AU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7356" y="1286935"/>
            <a:ext cx="7784043" cy="498686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Dear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Supervisor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 Kelly ID 123456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disclosed a health condition through the Faculty of Health Safety in Practice Agreement process, which will not affect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 to safely undertake the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mandatory functional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requirements of the professional experience placement, but does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reasonable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adjustments. Ned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meeting with you to discuss possible strategies to alleviate the implications of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 condition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letter is valid for the duration of 2014.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require clarification, please contact Mike Spurr at the Faculty of Health.</a:t>
            </a:r>
          </a:p>
          <a:p>
            <a:pPr marL="0" lvl="0" indent="0">
              <a:lnSpc>
                <a:spcPct val="120000"/>
              </a:lnSpc>
              <a:buNone/>
            </a:pPr>
            <a:endParaRPr lang="en-AU" sz="2400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z="1600" b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fld>
            <a:endParaRPr lang="en-US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34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7357" y="1303867"/>
            <a:ext cx="7758644" cy="503343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Clr>
                <a:schemeClr val="accent5">
                  <a:lumMod val="75000"/>
                </a:schemeClr>
              </a:buClr>
              <a:buNone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						Slide 3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Clr>
                <a:schemeClr val="accent5">
                  <a:lumMod val="75000"/>
                </a:schemeClr>
              </a:buClr>
              <a:buNone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Management Hierarchy				Slide 4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Clr>
                <a:schemeClr val="accent5">
                  <a:lumMod val="75000"/>
                </a:schemeClr>
              </a:buClr>
              <a:buNone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Pertinent Legislation					Slide 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Clr>
                <a:schemeClr val="accent5">
                  <a:lumMod val="75000"/>
                </a:schemeClr>
              </a:buClr>
              <a:buNone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Practitioner Regulation National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 	Slide 6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Clr>
                <a:schemeClr val="accent5">
                  <a:lumMod val="75000"/>
                </a:schemeClr>
              </a:buClr>
              <a:buNone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UTAS Policy and Procedures				Slide 8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Clr>
                <a:schemeClr val="accent5">
                  <a:lumMod val="75000"/>
                </a:schemeClr>
              </a:buClr>
              <a:buNone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of Health Safety in Practice Compliance	Slide 9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Clr>
                <a:schemeClr val="accent5">
                  <a:lumMod val="75000"/>
                </a:schemeClr>
              </a:buClr>
              <a:buNone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 in Practice Risk and Needs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	Slide 15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Clr>
                <a:schemeClr val="accent5">
                  <a:lumMod val="75000"/>
                </a:schemeClr>
              </a:buClr>
              <a:buNone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with Disability PEP Support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Strategies	Slide 18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Clr>
                <a:schemeClr val="accent5">
                  <a:lumMod val="75000"/>
                </a:schemeClr>
              </a:buClr>
              <a:buNone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Letter of Introduction to PEP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Supervisor		Slide 19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Clr>
                <a:schemeClr val="accent5">
                  <a:lumMod val="75000"/>
                </a:schemeClr>
              </a:buClr>
              <a:buNone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						Slide 20</a:t>
            </a:r>
            <a:endParaRPr lang="en-AU" sz="22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z="1600" b="1" smtClean="0">
                <a:solidFill>
                  <a:schemeClr val="accent5">
                    <a:lumMod val="75000"/>
                  </a:schemeClr>
                </a:solidFill>
              </a:rPr>
              <a:t>2</a:t>
            </a:fld>
            <a:endParaRPr lang="en-US" sz="16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49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7356" y="1286935"/>
            <a:ext cx="7784043" cy="4986866"/>
          </a:xfrm>
        </p:spPr>
        <p:txBody>
          <a:bodyPr>
            <a:noAutofit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challenge is to balance all persons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rights under the requirements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ealth regulatory, public health and safety and disability legislation.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the UTAS Faculty of Health process equitably assess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capacity of a student with a disability to practise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safely,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accordance with the National Law,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whilst adhering to the DDA and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ensuring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and application of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the student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en-AU" sz="1400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AU" sz="2200" b="1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Issues and Suggested Improvements????</a:t>
            </a:r>
            <a:endParaRPr lang="en-AU" sz="2200" b="1" i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z="1600" b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fld>
            <a:endParaRPr lang="en-US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9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7357" y="1303867"/>
            <a:ext cx="7610476" cy="481753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Clr>
                <a:schemeClr val="accent5">
                  <a:lumMod val="75000"/>
                </a:schemeClr>
              </a:buClr>
              <a:buNone/>
            </a:pP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enrolled in most Faculty of Health courses at the University of Tasmania undertake professional experience placement (</a:t>
            </a:r>
            <a:r>
              <a:rPr lang="en-AU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PEP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which is a form of Work Integrated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Learning. PEP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enables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AU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practise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newly acquired skills, behaviours and knowledge in the workplace environment. </a:t>
            </a:r>
            <a:endParaRPr lang="en-AU" sz="2400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Clr>
                <a:schemeClr val="accent5">
                  <a:lumMod val="75000"/>
                </a:schemeClr>
              </a:buClr>
              <a:buNone/>
            </a:pPr>
            <a:endParaRPr lang="en-AU" sz="8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Clr>
                <a:schemeClr val="accent5">
                  <a:lumMod val="75000"/>
                </a:schemeClr>
              </a:buClr>
              <a:buNone/>
            </a:pPr>
            <a:endParaRPr lang="en-AU" sz="1600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endParaRPr lang="en-AU" sz="1600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None/>
            </a:pPr>
            <a:endParaRPr lang="en-AU" sz="1600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55813" lvl="6" indent="0">
              <a:lnSpc>
                <a:spcPct val="120000"/>
              </a:lnSpc>
              <a:buClr>
                <a:schemeClr val="accent5">
                  <a:lumMod val="75000"/>
                </a:schemeClr>
              </a:buClr>
              <a:buNone/>
            </a:pPr>
            <a:r>
              <a:rPr lang="en-AU" sz="16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Faculty </a:t>
            </a:r>
            <a:r>
              <a:rPr lang="en-AU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of Health: Professional Experience Placements</a:t>
            </a:r>
            <a:endParaRPr lang="en-AU" sz="1600" b="1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55813" lvl="6" indent="0">
              <a:lnSpc>
                <a:spcPct val="120000"/>
              </a:lnSpc>
              <a:buClr>
                <a:schemeClr val="accent5">
                  <a:lumMod val="75000"/>
                </a:schemeClr>
              </a:buClr>
              <a:buNone/>
            </a:pPr>
            <a:r>
              <a:rPr lang="en-AU" sz="1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www.utas.edu.au/health/professional-experience-placement/home</a:t>
            </a:r>
            <a:endParaRPr lang="en-AU" sz="14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z="1600" b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en-US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3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Risk Management Hierarchy</a:t>
            </a: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877888" y="1303338"/>
            <a:ext cx="7610475" cy="489426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AU" sz="2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Legislation </a:t>
            </a:r>
            <a:endParaRPr lang="en-AU" sz="2200" b="1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AU" sz="1600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AU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AU" sz="2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UTAS Policy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AU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AU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AU" sz="2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Guidelines and Procedures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AU" sz="1600" b="1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AU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AU" sz="2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and Needs </a:t>
            </a:r>
            <a:r>
              <a:rPr lang="en-AU" sz="2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</a:p>
          <a:p>
            <a:pPr marL="0" indent="0">
              <a:spcBef>
                <a:spcPts val="0"/>
              </a:spcBef>
              <a:buNone/>
            </a:pPr>
            <a:endParaRPr lang="en-AU" sz="1600" b="1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AU" sz="1600" b="1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AU" sz="2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of Risk Management Strategies </a:t>
            </a:r>
            <a:endParaRPr lang="en-AU" sz="22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AU" sz="1400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AU" sz="1600" b="1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AU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KEY:         Driver</a:t>
            </a:r>
            <a:r>
              <a:rPr lang="en-AU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AU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Safeguard/Defender</a:t>
            </a:r>
            <a:endParaRPr lang="en-AU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295400" y="1727200"/>
            <a:ext cx="0" cy="457200"/>
          </a:xfrm>
          <a:prstGeom prst="straightConnector1">
            <a:avLst/>
          </a:prstGeom>
          <a:ln>
            <a:solidFill>
              <a:srgbClr val="221AC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295400" y="2654300"/>
            <a:ext cx="0" cy="457200"/>
          </a:xfrm>
          <a:prstGeom prst="straightConnector1">
            <a:avLst/>
          </a:prstGeom>
          <a:ln>
            <a:solidFill>
              <a:srgbClr val="221AC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295400" y="3562350"/>
            <a:ext cx="0" cy="469900"/>
          </a:xfrm>
          <a:prstGeom prst="straightConnector1">
            <a:avLst/>
          </a:prstGeom>
          <a:ln>
            <a:solidFill>
              <a:srgbClr val="221AC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032000" y="5645150"/>
            <a:ext cx="0" cy="444500"/>
          </a:xfrm>
          <a:prstGeom prst="straightConnector1">
            <a:avLst/>
          </a:prstGeom>
          <a:ln>
            <a:solidFill>
              <a:srgbClr val="221AC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670300" y="5645150"/>
            <a:ext cx="0" cy="4445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866900" y="1701800"/>
            <a:ext cx="0" cy="482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1854200" y="2628900"/>
            <a:ext cx="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854200" y="3568700"/>
            <a:ext cx="0" cy="4699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z="1600" b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en-US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295400" y="4451350"/>
            <a:ext cx="0" cy="469900"/>
          </a:xfrm>
          <a:prstGeom prst="straightConnector1">
            <a:avLst/>
          </a:prstGeom>
          <a:ln>
            <a:solidFill>
              <a:srgbClr val="221AC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854200" y="4432300"/>
            <a:ext cx="0" cy="4699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552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Pertinent Legislation</a:t>
            </a: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7357" y="1303867"/>
            <a:ext cx="7610476" cy="4804833"/>
          </a:xfrm>
        </p:spPr>
        <p:txBody>
          <a:bodyPr>
            <a:noAutofit/>
          </a:bodyPr>
          <a:lstStyle/>
          <a:p>
            <a:pPr marL="0" lvl="1" indent="0">
              <a:lnSpc>
                <a:spcPct val="120000"/>
              </a:lnSpc>
              <a:spcBef>
                <a:spcPts val="200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Disability Discrimination Act,  1992</a:t>
            </a:r>
          </a:p>
          <a:p>
            <a:pPr marL="0" indent="0">
              <a:lnSpc>
                <a:spcPct val="120000"/>
              </a:lnSpc>
              <a:buClr>
                <a:schemeClr val="accent5">
                  <a:lumMod val="75000"/>
                </a:schemeClr>
              </a:buClr>
              <a:buNone/>
            </a:pP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Practitioner Regulation National Law Act,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2009 mandates the compulsory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registration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Australian Health Practitioner Regulation Agency (AHPRA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of students intending to undertake higher education courses which include PEP.  </a:t>
            </a:r>
          </a:p>
          <a:p>
            <a:pPr marL="0" lvl="1" indent="0">
              <a:lnSpc>
                <a:spcPct val="120000"/>
              </a:lnSpc>
              <a:spcBef>
                <a:spcPts val="200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Work, Health and Safety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Act,  2011</a:t>
            </a:r>
          </a:p>
          <a:p>
            <a:pPr marL="0" indent="0">
              <a:lnSpc>
                <a:spcPct val="120000"/>
              </a:lnSpc>
              <a:buClr>
                <a:schemeClr val="accent5">
                  <a:lumMod val="75000"/>
                </a:schemeClr>
              </a:buClr>
              <a:buNone/>
            </a:pPr>
            <a:endParaRPr lang="en-AU" sz="2400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z="1600" b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fld>
            <a:endParaRPr lang="en-US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71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Health Practitioner Regulation National Law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7357" y="1303867"/>
            <a:ext cx="7610476" cy="510963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Clr>
                <a:schemeClr val="accent5">
                  <a:lumMod val="75000"/>
                </a:schemeClr>
              </a:buClr>
              <a:buNone/>
            </a:pP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AHPRA regulatory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requirements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dictate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students with an impairment which </a:t>
            </a:r>
            <a:r>
              <a:rPr lang="en-AU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the health and safety of the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(including themselves)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risk cannot undertake PEP. </a:t>
            </a:r>
          </a:p>
          <a:p>
            <a:pPr marL="0" indent="0">
              <a:lnSpc>
                <a:spcPct val="120000"/>
              </a:lnSpc>
              <a:spcBef>
                <a:spcPts val="100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 to a student, ‘impairment’ is defined under </a:t>
            </a:r>
            <a:r>
              <a:rPr lang="en-AU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5 of the National Law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mean:</a:t>
            </a:r>
          </a:p>
          <a:p>
            <a:pPr marL="342900" lvl="1" indent="0">
              <a:lnSpc>
                <a:spcPct val="120000"/>
              </a:lnSpc>
              <a:buClr>
                <a:schemeClr val="accent5">
                  <a:lumMod val="75000"/>
                </a:schemeClr>
              </a:buClr>
              <a:buNone/>
            </a:pP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‘physical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mental impairment, disability, condition or disorder (including substance abuse or dependence) that detrimentally affects or is likely to detrimentally affect the student’s capacity to undertake clinical training.’</a:t>
            </a:r>
          </a:p>
          <a:p>
            <a:pPr marL="0" indent="0">
              <a:lnSpc>
                <a:spcPct val="120000"/>
              </a:lnSpc>
              <a:buClr>
                <a:schemeClr val="accent5">
                  <a:lumMod val="75000"/>
                </a:schemeClr>
              </a:buClr>
              <a:buNone/>
            </a:pPr>
            <a:endParaRPr lang="en-A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z="1600" b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lang="en-US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48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Health Practitioner Regulation National Law</a:t>
            </a: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7357" y="1303867"/>
            <a:ext cx="7610476" cy="480483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 providers are also required, </a:t>
            </a:r>
            <a:r>
              <a:rPr lang="en-AU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section 143 of the National Law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to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make:</a:t>
            </a:r>
          </a:p>
          <a:p>
            <a:pPr marL="342900" lvl="1" indent="0">
              <a:lnSpc>
                <a:spcPct val="120000"/>
              </a:lnSpc>
              <a:buNone/>
            </a:pP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‘mandatory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notifications in relation to students, if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provider reasonably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believes a student enrolled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the provider has an impairment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 the course of the student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undertaking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training, may place the public at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substantial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of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harm.’</a:t>
            </a:r>
            <a:endParaRPr lang="en-AU" sz="24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z="1600" b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lang="en-US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81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UTAS Policy and Procedures</a:t>
            </a: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7356" y="1303867"/>
            <a:ext cx="7860244" cy="4830233"/>
          </a:xfrm>
        </p:spPr>
        <p:txBody>
          <a:bodyPr>
            <a:noAutofit/>
          </a:bodyPr>
          <a:lstStyle/>
          <a:p>
            <a:pPr marL="6350" indent="0">
              <a:lnSpc>
                <a:spcPct val="120000"/>
              </a:lnSpc>
              <a:spcBef>
                <a:spcPts val="120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en-AU" sz="26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University:</a:t>
            </a:r>
          </a:p>
          <a:p>
            <a:pPr lvl="1">
              <a:lnSpc>
                <a:spcPct val="120000"/>
              </a:lnSpc>
              <a:spcBef>
                <a:spcPts val="120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Integrated Learning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</a:p>
          <a:p>
            <a:pPr lvl="1">
              <a:lnSpc>
                <a:spcPct val="120000"/>
              </a:lnSpc>
              <a:spcBef>
                <a:spcPts val="120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 </a:t>
            </a: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Practise Policy </a:t>
            </a:r>
          </a:p>
          <a:p>
            <a:pPr lvl="1">
              <a:lnSpc>
                <a:spcPct val="120000"/>
              </a:lnSpc>
              <a:spcBef>
                <a:spcPts val="120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Disability Policy</a:t>
            </a:r>
          </a:p>
          <a:p>
            <a:pPr lvl="1">
              <a:lnSpc>
                <a:spcPct val="120000"/>
              </a:lnSpc>
              <a:spcBef>
                <a:spcPts val="120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Policy</a:t>
            </a:r>
          </a:p>
          <a:p>
            <a:pPr marL="1041400" lvl="2" indent="-342900">
              <a:lnSpc>
                <a:spcPct val="120000"/>
              </a:lnSpc>
              <a:spcBef>
                <a:spcPts val="120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Access Plan Procedure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of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Health: </a:t>
            </a:r>
            <a:endParaRPr lang="en-AU" sz="24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spcBef>
                <a:spcPts val="120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AU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 in Practice Compliance and Risk Assessment </a:t>
            </a:r>
            <a:r>
              <a:rPr lang="en-AU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Procedure</a:t>
            </a:r>
            <a:endParaRPr lang="en-AU" sz="22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z="1600" b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fld>
            <a:endParaRPr lang="en-US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2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A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Faculty of Health Safety in Practice Compliance</a:t>
            </a: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7357" y="1303867"/>
            <a:ext cx="7610476" cy="508423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AU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required to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 and maintain their </a:t>
            </a:r>
            <a:r>
              <a:rPr lang="en-AU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medical, physical and psychological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safely </a:t>
            </a:r>
            <a:r>
              <a:rPr lang="en-AU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participate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PEP.</a:t>
            </a:r>
          </a:p>
          <a:p>
            <a:pPr marL="6350" indent="0">
              <a:lnSpc>
                <a:spcPct val="120000"/>
              </a:lnSpc>
              <a:spcBef>
                <a:spcPts val="120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en-AU" sz="2400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This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nothing to do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competent or 	successful </a:t>
            </a:r>
            <a:r>
              <a:rPr lang="en-AU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assessed as </a:t>
            </a:r>
            <a:r>
              <a:rPr lang="en-A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per Course and Unit </a:t>
            </a: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objectives</a:t>
            </a:r>
          </a:p>
          <a:p>
            <a:pPr marL="0" indent="0">
              <a:lnSpc>
                <a:spcPct val="120000"/>
              </a:lnSpc>
              <a:spcBef>
                <a:spcPts val="1600"/>
              </a:spcBef>
              <a:buNone/>
            </a:pPr>
            <a:r>
              <a:rPr lang="en-AU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Clr>
                <a:schemeClr val="accent5">
                  <a:lumMod val="75000"/>
                </a:schemeClr>
              </a:buClr>
              <a:buNone/>
            </a:pPr>
            <a:r>
              <a:rPr lang="en-AU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meet the University’s legal, moral and ethical obligations – with a focus on safety and duty of care</a:t>
            </a:r>
          </a:p>
          <a:p>
            <a:pPr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AU" sz="18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BE783-1197-B148-AE62-62BF6889D2D3}" type="slidenum">
              <a:rPr lang="en-US" sz="1600" b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fld>
            <a:endParaRPr lang="en-US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43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1739</TotalTime>
  <Words>1162</Words>
  <Application>Microsoft Office PowerPoint</Application>
  <PresentationFormat>On-screen Show (4:3)</PresentationFormat>
  <Paragraphs>169</Paragraphs>
  <Slides>20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Perception</vt:lpstr>
      <vt:lpstr>Capacity to Practise Safely – Students with Disability Undertaking Healthcare Courses</vt:lpstr>
      <vt:lpstr>Content</vt:lpstr>
      <vt:lpstr>Introduction</vt:lpstr>
      <vt:lpstr>Risk Management Hierarchy</vt:lpstr>
      <vt:lpstr>Pertinent Legislation</vt:lpstr>
      <vt:lpstr>Health Practitioner Regulation National Law</vt:lpstr>
      <vt:lpstr>Health Practitioner Regulation National Law</vt:lpstr>
      <vt:lpstr>UTAS Policy and Procedures</vt:lpstr>
      <vt:lpstr>Faculty of Health Safety in Practice Compliance</vt:lpstr>
      <vt:lpstr>Faculty of Health Safety in Practice Compliance</vt:lpstr>
      <vt:lpstr>Faculty of Health Safety in Practice Compliance</vt:lpstr>
      <vt:lpstr>Faculty of Health Safety in Practice Compliance</vt:lpstr>
      <vt:lpstr>Faculty of Health Safety in Practice Compliance</vt:lpstr>
      <vt:lpstr>Faculty of Health Safety in Practice Compliance</vt:lpstr>
      <vt:lpstr>Safety in Practice Risk and Needs Assessment</vt:lpstr>
      <vt:lpstr>Safety in Practice Risk and Needs Assessment</vt:lpstr>
      <vt:lpstr>Safety in Practice Risk and Needs Assessment</vt:lpstr>
      <vt:lpstr>Student with Disability PEP Support Strategies</vt:lpstr>
      <vt:lpstr>Letter of Introduction to PEP Supervisor</vt:lpstr>
      <vt:lpstr>Discussion</vt:lpstr>
    </vt:vector>
  </TitlesOfParts>
  <Company>UTAS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Professional Education</dc:title>
  <dc:creator>Jo-Anne Kelder</dc:creator>
  <cp:lastModifiedBy>Mike Spurr</cp:lastModifiedBy>
  <cp:revision>146</cp:revision>
  <dcterms:created xsi:type="dcterms:W3CDTF">2014-07-02T03:58:14Z</dcterms:created>
  <dcterms:modified xsi:type="dcterms:W3CDTF">2014-11-19T05:29:33Z</dcterms:modified>
</cp:coreProperties>
</file>