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03" r:id="rId3"/>
    <p:sldId id="306" r:id="rId4"/>
    <p:sldId id="307" r:id="rId5"/>
    <p:sldId id="309" r:id="rId6"/>
    <p:sldId id="297" r:id="rId7"/>
    <p:sldId id="258" r:id="rId8"/>
    <p:sldId id="259" r:id="rId9"/>
    <p:sldId id="293" r:id="rId10"/>
    <p:sldId id="260" r:id="rId11"/>
    <p:sldId id="298" r:id="rId12"/>
    <p:sldId id="263" r:id="rId13"/>
    <p:sldId id="265" r:id="rId14"/>
    <p:sldId id="269" r:id="rId15"/>
    <p:sldId id="313" r:id="rId16"/>
    <p:sldId id="304" r:id="rId17"/>
    <p:sldId id="301" r:id="rId18"/>
    <p:sldId id="275" r:id="rId19"/>
    <p:sldId id="312" r:id="rId20"/>
    <p:sldId id="281" r:id="rId21"/>
    <p:sldId id="299" r:id="rId22"/>
    <p:sldId id="311" r:id="rId23"/>
    <p:sldId id="314" r:id="rId24"/>
    <p:sldId id="302" r:id="rId25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 showGuides="1">
      <p:cViewPr varScale="1">
        <p:scale>
          <a:sx n="70" d="100"/>
          <a:sy n="70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5B2AB-DB6D-4CB4-A3A5-3D3B2EB3B753}" type="datetimeFigureOut">
              <a:rPr lang="en-AU" smtClean="0"/>
              <a:pPr/>
              <a:t>4/12/2014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7BBDF-3BF5-445B-8B39-2CE5AAF7217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5820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79F2B-B9DD-421C-8BCA-26DD0E758712}" type="datetimeFigureOut">
              <a:rPr lang="en-AU" smtClean="0"/>
              <a:pPr/>
              <a:t>4/12/2014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06379-27A8-43D3-8454-904DBE7C1D9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8085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77C9A2-CFC2-4026-AA37-2C1176B15E3B}" type="slidenum">
              <a:rPr lang="en-AU" smtClean="0"/>
              <a:pPr/>
              <a:t>3</a:t>
            </a:fld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521821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A44EEE-D8AD-4523-9CC2-ACEAEC42755E}" type="slidenum">
              <a:rPr lang="en-AU" smtClean="0"/>
              <a:pPr/>
              <a:t>4</a:t>
            </a:fld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3538313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06379-27A8-43D3-8454-904DBE7C1D97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3018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1224136"/>
          </a:xfrm>
        </p:spPr>
        <p:txBody>
          <a:bodyPr anchor="t" anchorCtr="0"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1080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260648"/>
          </a:xfrm>
        </p:spPr>
        <p:txBody>
          <a:bodyPr/>
          <a:lstStyle/>
          <a:p>
            <a:fld id="{542D1391-4E21-4413-ADE0-1972129589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2FCA9F-BC7E-406C-9093-C37254BC5EBD}" type="datetimeFigureOut">
              <a:rPr lang="en-AU" smtClean="0"/>
              <a:pPr/>
              <a:t>4/12/2014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D1391-4E21-4413-ADE0-1972129589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2FCA9F-BC7E-406C-9093-C37254BC5EBD}" type="datetimeFigureOut">
              <a:rPr lang="en-AU" smtClean="0"/>
              <a:pPr/>
              <a:t>4/12/2014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D1391-4E21-4413-ADE0-1972129589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2FCA9F-BC7E-406C-9093-C37254BC5EBD}" type="datetimeFigureOut">
              <a:rPr lang="en-AU" smtClean="0"/>
              <a:pPr/>
              <a:t>4/12/2014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D1391-4E21-4413-ADE0-1972129589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2FCA9F-BC7E-406C-9093-C37254BC5EBD}" type="datetimeFigureOut">
              <a:rPr lang="en-AU" smtClean="0"/>
              <a:pPr/>
              <a:t>4/12/2014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D1391-4E21-4413-ADE0-1972129589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2FCA9F-BC7E-406C-9093-C37254BC5EBD}" type="datetimeFigureOut">
              <a:rPr lang="en-AU" smtClean="0"/>
              <a:pPr/>
              <a:t>4/12/2014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D1391-4E21-4413-ADE0-1972129589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2FCA9F-BC7E-406C-9093-C37254BC5EBD}" type="datetimeFigureOut">
              <a:rPr lang="en-AU" smtClean="0"/>
              <a:pPr/>
              <a:t>4/12/2014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D1391-4E21-4413-ADE0-1972129589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2FCA9F-BC7E-406C-9093-C37254BC5EBD}" type="datetimeFigureOut">
              <a:rPr lang="en-AU" smtClean="0"/>
              <a:pPr/>
              <a:t>4/12/2014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D1391-4E21-4413-ADE0-1972129589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2FCA9F-BC7E-406C-9093-C37254BC5EBD}" type="datetimeFigureOut">
              <a:rPr lang="en-AU" smtClean="0"/>
              <a:pPr/>
              <a:t>4/12/2014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D1391-4E21-4413-ADE0-1972129589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2FCA9F-BC7E-406C-9093-C37254BC5EBD}" type="datetimeFigureOut">
              <a:rPr lang="en-AU" smtClean="0"/>
              <a:pPr/>
              <a:t>4/12/2014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D1391-4E21-4413-ADE0-1972129589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2FCA9F-BC7E-406C-9093-C37254BC5EBD}" type="datetimeFigureOut">
              <a:rPr lang="en-AU" smtClean="0"/>
              <a:pPr/>
              <a:t>4/12/2014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D1391-4E21-4413-ADE0-1972129589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97352"/>
            <a:ext cx="2133600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D1391-4E21-4413-ADE0-1972129589F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820000"/>
          </a:solidFill>
          <a:latin typeface="+mj-lt"/>
          <a:ea typeface="+mj-ea"/>
          <a:cs typeface="+mj-cs"/>
        </a:defRPr>
      </a:lvl1pPr>
    </p:titleStyle>
    <p:bodyStyle>
      <a:lvl1pPr marL="449263" indent="-449263" algn="l" defTabSz="914400" rtl="0" eaLnBrk="1" latinLnBrk="0" hangingPunct="1">
        <a:spcBef>
          <a:spcPct val="20000"/>
        </a:spcBef>
        <a:buSzPct val="110000"/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accoaches.org/" TargetMode="External"/><Relationship Id="rId2" Type="http://schemas.openxmlformats.org/officeDocument/2006/relationships/hyperlink" Target="http://www.coachfederation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Attention Deficit/Hyperactivity Disorder </a:t>
            </a: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>ADHD 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b="1" dirty="0">
                <a:solidFill>
                  <a:schemeClr val="tx1"/>
                </a:solidFill>
              </a:rPr>
              <a:t>Invisible and Overlooked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000" dirty="0" smtClean="0"/>
              <a:t>Working </a:t>
            </a:r>
            <a:r>
              <a:rPr lang="en-AU" sz="4000" dirty="0" smtClean="0"/>
              <a:t>Memory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AU" dirty="0" smtClean="0"/>
          </a:p>
          <a:p>
            <a:r>
              <a:rPr lang="en-AU" dirty="0" smtClean="0"/>
              <a:t>Brain’s RAM. </a:t>
            </a:r>
          </a:p>
          <a:p>
            <a:r>
              <a:rPr lang="en-AU" dirty="0" smtClean="0"/>
              <a:t>Anything that involves integrating 2 or more pieces of information. </a:t>
            </a:r>
          </a:p>
          <a:p>
            <a:r>
              <a:rPr lang="en-AU" dirty="0"/>
              <a:t>WM dumps info when </a:t>
            </a:r>
            <a:r>
              <a:rPr lang="en-AU" dirty="0" smtClean="0"/>
              <a:t>overloaded</a:t>
            </a:r>
          </a:p>
          <a:p>
            <a:r>
              <a:rPr lang="en-AU" dirty="0" smtClean="0"/>
              <a:t>ADHD – WM constantly overloaded</a:t>
            </a:r>
          </a:p>
          <a:p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Sense of Time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r>
              <a:rPr lang="en-AU" dirty="0" smtClean="0"/>
              <a:t>Time Poor – Slow processing</a:t>
            </a:r>
          </a:p>
          <a:p>
            <a:r>
              <a:rPr lang="en-AU" dirty="0" smtClean="0"/>
              <a:t>Difficulty judging passage of time</a:t>
            </a:r>
          </a:p>
          <a:p>
            <a:r>
              <a:rPr lang="en-AU" dirty="0" smtClean="0"/>
              <a:t>Difficulty predicting time required</a:t>
            </a:r>
          </a:p>
          <a:p>
            <a:r>
              <a:rPr lang="en-AU" dirty="0" smtClean="0"/>
              <a:t>Show up late &amp; miss deadlines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Remembering to Remember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r>
              <a:rPr lang="en-AU" dirty="0" smtClean="0"/>
              <a:t>It’s not about knowing – but about doing</a:t>
            </a:r>
          </a:p>
          <a:p>
            <a:r>
              <a:rPr lang="en-AU" dirty="0" smtClean="0"/>
              <a:t>Prospective memory – remembering to do right thing at right time.</a:t>
            </a:r>
          </a:p>
          <a:p>
            <a:r>
              <a:rPr lang="en-AU" dirty="0" smtClean="0"/>
              <a:t>Behaviours persist despite consequences</a:t>
            </a:r>
          </a:p>
          <a:p>
            <a:pPr marL="0" indent="0">
              <a:buNone/>
            </a:pPr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Self-Activation - Persistence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r>
              <a:rPr lang="en-AU" dirty="0" smtClean="0"/>
              <a:t>Difficulty getting started </a:t>
            </a:r>
          </a:p>
          <a:p>
            <a:r>
              <a:rPr lang="en-AU" dirty="0"/>
              <a:t>ADHD Unfinished tasks common</a:t>
            </a:r>
          </a:p>
          <a:p>
            <a:r>
              <a:rPr lang="en-AU" dirty="0"/>
              <a:t>Tasks within their capability</a:t>
            </a:r>
          </a:p>
          <a:p>
            <a:r>
              <a:rPr lang="en-AU" dirty="0" smtClean="0"/>
              <a:t>Lazy, self-indulgent, irresponsible?</a:t>
            </a:r>
          </a:p>
          <a:p>
            <a:pPr marL="0" indent="0">
              <a:buNone/>
            </a:pP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ADHD – The Flipside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Often non-linear thinkers</a:t>
            </a:r>
          </a:p>
          <a:p>
            <a:r>
              <a:rPr lang="en-AU" dirty="0" smtClean="0"/>
              <a:t>Excellent </a:t>
            </a:r>
            <a:r>
              <a:rPr lang="en-AU" dirty="0" err="1" smtClean="0"/>
              <a:t>brainstormers</a:t>
            </a:r>
            <a:r>
              <a:rPr lang="en-AU" dirty="0" smtClean="0"/>
              <a:t>, idea-generators</a:t>
            </a:r>
          </a:p>
          <a:p>
            <a:r>
              <a:rPr lang="en-AU" dirty="0" smtClean="0"/>
              <a:t>Energetic and enthusiastic</a:t>
            </a:r>
          </a:p>
          <a:p>
            <a:r>
              <a:rPr lang="en-AU" dirty="0" smtClean="0"/>
              <a:t>Quick reactions, intuitive responses</a:t>
            </a:r>
          </a:p>
          <a:p>
            <a:r>
              <a:rPr lang="en-AU" dirty="0" smtClean="0"/>
              <a:t>Work well under time pressures</a:t>
            </a:r>
          </a:p>
          <a:p>
            <a:r>
              <a:rPr lang="en-AU" dirty="0" smtClean="0"/>
              <a:t>Risk-takers</a:t>
            </a:r>
          </a:p>
          <a:p>
            <a:r>
              <a:rPr lang="en-AU" dirty="0" err="1" smtClean="0"/>
              <a:t>Hyperfocus</a:t>
            </a:r>
            <a:r>
              <a:rPr lang="en-AU" dirty="0" smtClean="0"/>
              <a:t> when engaged</a:t>
            </a:r>
          </a:p>
          <a:p>
            <a:r>
              <a:rPr lang="en-AU" dirty="0" smtClean="0"/>
              <a:t>Spontaneous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 Find out how they process information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Kinaesthetic</a:t>
            </a:r>
          </a:p>
          <a:p>
            <a:r>
              <a:rPr lang="en-AU" dirty="0" smtClean="0"/>
              <a:t>Verbal</a:t>
            </a:r>
          </a:p>
          <a:p>
            <a:r>
              <a:rPr lang="en-AU" dirty="0" smtClean="0"/>
              <a:t>Visual</a:t>
            </a:r>
          </a:p>
          <a:p>
            <a:r>
              <a:rPr lang="en-AU" dirty="0" smtClean="0"/>
              <a:t>Conceptual</a:t>
            </a:r>
          </a:p>
          <a:p>
            <a:r>
              <a:rPr lang="en-AU" dirty="0" smtClean="0"/>
              <a:t>Intuitive</a:t>
            </a:r>
          </a:p>
          <a:p>
            <a:r>
              <a:rPr lang="en-AU" dirty="0" smtClean="0"/>
              <a:t>Auditory</a:t>
            </a:r>
          </a:p>
          <a:p>
            <a:r>
              <a:rPr lang="en-AU" dirty="0" smtClean="0"/>
              <a:t>Tactile</a:t>
            </a:r>
          </a:p>
          <a:p>
            <a:pPr marL="0" indent="0" algn="r">
              <a:buNone/>
            </a:pPr>
            <a:r>
              <a:rPr lang="en-AU" dirty="0" smtClean="0"/>
              <a:t>(ADDCA Processing Styles)</a:t>
            </a:r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0062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Can You Help?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600" dirty="0" smtClean="0"/>
              <a:t>Introduce your students to the following four-letter words:</a:t>
            </a:r>
          </a:p>
          <a:p>
            <a:pPr lvl="1"/>
            <a:r>
              <a:rPr lang="en-AU" sz="3600" dirty="0" smtClean="0"/>
              <a:t>Time</a:t>
            </a:r>
          </a:p>
          <a:p>
            <a:pPr lvl="1"/>
            <a:r>
              <a:rPr lang="en-AU" sz="3600" dirty="0" smtClean="0"/>
              <a:t>Plan</a:t>
            </a:r>
          </a:p>
          <a:p>
            <a:pPr lvl="1"/>
            <a:r>
              <a:rPr lang="en-AU" sz="3600" dirty="0" smtClean="0"/>
              <a:t>List</a:t>
            </a:r>
          </a:p>
          <a:p>
            <a:pPr lvl="1"/>
            <a:r>
              <a:rPr lang="en-AU" sz="3600" dirty="0" smtClean="0"/>
              <a:t>Tidy 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380280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3663178"/>
              </p:ext>
            </p:extLst>
          </p:nvPr>
        </p:nvGraphicFramePr>
        <p:xfrm>
          <a:off x="436728" y="1183655"/>
          <a:ext cx="7739380" cy="4591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875"/>
                <a:gridCol w="876300"/>
                <a:gridCol w="1009650"/>
                <a:gridCol w="1171575"/>
                <a:gridCol w="892952"/>
                <a:gridCol w="826628"/>
                <a:gridCol w="1028700"/>
                <a:gridCol w="1028700"/>
              </a:tblGrid>
              <a:tr h="382588">
                <a:tc>
                  <a:txBody>
                    <a:bodyPr/>
                    <a:lstStyle/>
                    <a:p>
                      <a:endParaRPr lang="en-A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Mon</a:t>
                      </a:r>
                      <a:endParaRPr lang="en-A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Tues</a:t>
                      </a:r>
                      <a:endParaRPr lang="en-A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Wed</a:t>
                      </a:r>
                      <a:endParaRPr lang="en-A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Thurs</a:t>
                      </a:r>
                      <a:endParaRPr lang="en-A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Fri</a:t>
                      </a:r>
                      <a:endParaRPr lang="en-A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Sat</a:t>
                      </a:r>
                      <a:endParaRPr lang="en-A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Sun</a:t>
                      </a:r>
                      <a:endParaRPr lang="en-A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r>
                        <a:rPr lang="en-AU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Date</a:t>
                      </a:r>
                      <a:endParaRPr lang="en-AU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r>
                        <a:rPr lang="en-AU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Due</a:t>
                      </a:r>
                      <a:endParaRPr lang="en-AU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9am</a:t>
                      </a:r>
                      <a:endParaRPr lang="en-A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10am</a:t>
                      </a:r>
                      <a:endParaRPr lang="en-A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11am</a:t>
                      </a:r>
                      <a:endParaRPr lang="en-A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12</a:t>
                      </a:r>
                      <a:endParaRPr lang="en-A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1pm</a:t>
                      </a:r>
                      <a:endParaRPr lang="en-A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2pm</a:t>
                      </a:r>
                      <a:endParaRPr lang="en-A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3pm</a:t>
                      </a:r>
                      <a:endParaRPr lang="en-A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4pm</a:t>
                      </a:r>
                      <a:endParaRPr lang="en-A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5pm</a:t>
                      </a:r>
                      <a:endParaRPr lang="en-A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Make Time Visible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774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Plan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600" dirty="0" smtClean="0"/>
              <a:t>Routines – daily, weekly – plan &amp; follow</a:t>
            </a:r>
          </a:p>
          <a:p>
            <a:r>
              <a:rPr lang="en-AU" sz="3600" dirty="0" smtClean="0"/>
              <a:t>Anchor them</a:t>
            </a:r>
          </a:p>
          <a:p>
            <a:r>
              <a:rPr lang="en-AU" sz="3600" dirty="0" smtClean="0"/>
              <a:t>Can the student </a:t>
            </a:r>
            <a:r>
              <a:rPr lang="en-AU" sz="3600" dirty="0"/>
              <a:t>p</a:t>
            </a:r>
            <a:r>
              <a:rPr lang="en-AU" sz="3600" dirty="0" smtClean="0"/>
              <a:t>rioritise?</a:t>
            </a:r>
          </a:p>
          <a:p>
            <a:r>
              <a:rPr lang="en-AU" sz="4800" dirty="0"/>
              <a:t>SLEEP</a:t>
            </a:r>
          </a:p>
          <a:p>
            <a:pPr marL="0" indent="0">
              <a:buNone/>
            </a:pPr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Tidy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r>
              <a:rPr lang="en-AU" dirty="0" smtClean="0"/>
              <a:t>“A place for everything…”</a:t>
            </a:r>
          </a:p>
          <a:p>
            <a:r>
              <a:rPr lang="en-AU" dirty="0" smtClean="0"/>
              <a:t>The Launch Pad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220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Why should we care?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6% of the adult population has Depression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4.4</a:t>
            </a:r>
            <a:r>
              <a:rPr lang="en-AU" dirty="0"/>
              <a:t>% adult population has </a:t>
            </a:r>
            <a:r>
              <a:rPr lang="en-AU" dirty="0" smtClean="0"/>
              <a:t>ADHD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060848"/>
            <a:ext cx="3001880" cy="14113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509120"/>
            <a:ext cx="5112568" cy="215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4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Getting Started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600" dirty="0" smtClean="0"/>
              <a:t>Dot Point every task</a:t>
            </a:r>
          </a:p>
          <a:p>
            <a:r>
              <a:rPr lang="en-AU" sz="3600" dirty="0" smtClean="0"/>
              <a:t>Body Double</a:t>
            </a:r>
          </a:p>
          <a:p>
            <a:r>
              <a:rPr lang="en-AU" sz="3600" dirty="0" smtClean="0"/>
              <a:t>Focus Formula</a:t>
            </a:r>
          </a:p>
          <a:p>
            <a:pPr lvl="1"/>
            <a:r>
              <a:rPr lang="en-AU" sz="3600" dirty="0" smtClean="0"/>
              <a:t>Plan</a:t>
            </a:r>
          </a:p>
          <a:p>
            <a:pPr lvl="1"/>
            <a:r>
              <a:rPr lang="en-AU" sz="3600" dirty="0" smtClean="0"/>
              <a:t>Set Up</a:t>
            </a:r>
          </a:p>
          <a:p>
            <a:pPr lvl="1"/>
            <a:r>
              <a:rPr lang="en-AU" sz="3600" dirty="0" smtClean="0"/>
              <a:t>Sprint</a:t>
            </a:r>
          </a:p>
          <a:p>
            <a:pPr lvl="1"/>
            <a:r>
              <a:rPr lang="en-AU" sz="3600" dirty="0" smtClean="0"/>
              <a:t>Brain Dump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Is there an App for that?</a:t>
            </a:r>
            <a:endParaRPr lang="en-AU" dirty="0"/>
          </a:p>
        </p:txBody>
      </p:sp>
      <p:pic>
        <p:nvPicPr>
          <p:cNvPr id="4" name="Content Placeholder 3" descr="App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980728"/>
            <a:ext cx="1516522" cy="2049091"/>
          </a:xfrm>
        </p:spPr>
      </p:pic>
      <p:pic>
        <p:nvPicPr>
          <p:cNvPr id="5" name="Picture 4" descr="App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2276872"/>
            <a:ext cx="1399420" cy="1917055"/>
          </a:xfrm>
          <a:prstGeom prst="rect">
            <a:avLst/>
          </a:prstGeom>
        </p:spPr>
      </p:pic>
      <p:pic>
        <p:nvPicPr>
          <p:cNvPr id="6" name="Picture 5" descr="App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861048"/>
            <a:ext cx="1578097" cy="2348880"/>
          </a:xfrm>
          <a:prstGeom prst="rect">
            <a:avLst/>
          </a:prstGeom>
        </p:spPr>
      </p:pic>
      <p:pic>
        <p:nvPicPr>
          <p:cNvPr id="7" name="Picture 6" descr="App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4077072"/>
            <a:ext cx="1616076" cy="2276872"/>
          </a:xfrm>
          <a:prstGeom prst="rect">
            <a:avLst/>
          </a:prstGeom>
        </p:spPr>
      </p:pic>
      <p:pic>
        <p:nvPicPr>
          <p:cNvPr id="8" name="Picture 7" descr="App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1268760"/>
            <a:ext cx="1572407" cy="2204864"/>
          </a:xfrm>
          <a:prstGeom prst="rect">
            <a:avLst/>
          </a:prstGeom>
        </p:spPr>
      </p:pic>
      <p:pic>
        <p:nvPicPr>
          <p:cNvPr id="9" name="Picture 8" descr="App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7704" y="1196752"/>
            <a:ext cx="1515676" cy="2034875"/>
          </a:xfrm>
          <a:prstGeom prst="rect">
            <a:avLst/>
          </a:prstGeom>
        </p:spPr>
      </p:pic>
      <p:pic>
        <p:nvPicPr>
          <p:cNvPr id="10" name="Picture 9" descr="App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4581128"/>
            <a:ext cx="1452488" cy="1978179"/>
          </a:xfrm>
          <a:prstGeom prst="rect">
            <a:avLst/>
          </a:prstGeom>
        </p:spPr>
      </p:pic>
      <p:pic>
        <p:nvPicPr>
          <p:cNvPr id="11" name="Picture 10" descr="App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64088" y="1844824"/>
            <a:ext cx="1369322" cy="1838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Accommodations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r>
              <a:rPr lang="en-AU" dirty="0" smtClean="0"/>
              <a:t>Extra time during assessments</a:t>
            </a:r>
          </a:p>
          <a:p>
            <a:r>
              <a:rPr lang="en-AU" dirty="0" smtClean="0"/>
              <a:t>Scribe / Dragon / </a:t>
            </a:r>
            <a:r>
              <a:rPr lang="en-AU" smtClean="0"/>
              <a:t>record lectures</a:t>
            </a:r>
            <a:endParaRPr lang="en-AU" dirty="0" smtClean="0"/>
          </a:p>
          <a:p>
            <a:r>
              <a:rPr lang="en-AU" dirty="0" smtClean="0"/>
              <a:t>Flexibility around assignment delivery</a:t>
            </a:r>
          </a:p>
          <a:p>
            <a:r>
              <a:rPr lang="en-AU" dirty="0" smtClean="0"/>
              <a:t>Dot-pointing sessions with tutors</a:t>
            </a:r>
          </a:p>
          <a:p>
            <a:r>
              <a:rPr lang="en-AU" dirty="0" smtClean="0"/>
              <a:t>Support around Overwhelm</a:t>
            </a:r>
          </a:p>
          <a:p>
            <a:r>
              <a:rPr lang="en-AU" dirty="0" smtClean="0"/>
              <a:t>Bureaucracy – incl. Centrelink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3416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340768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en-US" sz="4000" dirty="0"/>
              <a:t>“If the future is to remain open and free, we need people who can tolerate the unknown, who will not need the support of completely worked-out systems or traditional blueprints from </a:t>
            </a:r>
            <a:r>
              <a:rPr lang="en-AU" altLang="en-US" sz="4000" dirty="0" smtClean="0"/>
              <a:t>the past</a:t>
            </a:r>
            <a:r>
              <a:rPr lang="en-AU" altLang="en-US" sz="4000" dirty="0"/>
              <a:t>.”</a:t>
            </a:r>
            <a:br>
              <a:rPr lang="en-AU" altLang="en-US" sz="4000" dirty="0"/>
            </a:br>
            <a:r>
              <a:rPr lang="en-AU" altLang="en-US" sz="4000" i="1" dirty="0"/>
              <a:t>-Margaret Mead-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337269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Choosing an ADHD Coach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An ADHD Coach should be </a:t>
            </a:r>
            <a:r>
              <a:rPr lang="en-AU" dirty="0" err="1" smtClean="0"/>
              <a:t>credentialled</a:t>
            </a:r>
            <a:r>
              <a:rPr lang="en-AU" dirty="0" smtClean="0"/>
              <a:t> with:</a:t>
            </a:r>
          </a:p>
          <a:p>
            <a:r>
              <a:rPr lang="en-AU" dirty="0" smtClean="0"/>
              <a:t>International Coach Federation (ICF)</a:t>
            </a:r>
          </a:p>
          <a:p>
            <a:pPr lvl="1"/>
            <a:r>
              <a:rPr lang="en-AU" dirty="0" smtClean="0">
                <a:hlinkClick r:id="rId2"/>
              </a:rPr>
              <a:t>www.coachfederation.org</a:t>
            </a:r>
            <a:endParaRPr lang="en-AU" dirty="0" smtClean="0"/>
          </a:p>
          <a:p>
            <a:r>
              <a:rPr lang="en-AU" dirty="0" smtClean="0"/>
              <a:t>Professional Association of ADHD Coaches (PAAC)</a:t>
            </a:r>
            <a:endParaRPr lang="en-AU" dirty="0"/>
          </a:p>
          <a:p>
            <a:pPr lvl="1"/>
            <a:r>
              <a:rPr lang="en-AU" dirty="0">
                <a:hlinkClick r:id="rId3"/>
              </a:rPr>
              <a:t>http://www.paaccoaches.org</a:t>
            </a:r>
            <a:r>
              <a:rPr lang="en-AU" dirty="0" smtClean="0">
                <a:hlinkClick r:id="rId3"/>
              </a:rPr>
              <a:t>/</a:t>
            </a:r>
            <a:endParaRPr lang="en-AU" dirty="0" smtClean="0"/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68670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endParaRPr lang="en-AU" dirty="0" smtClean="0"/>
          </a:p>
          <a:p>
            <a:pPr eaLnBrk="1" hangingPunct="1"/>
            <a:r>
              <a:rPr lang="en-AU" dirty="0" smtClean="0"/>
              <a:t>ADHD isn’t real</a:t>
            </a:r>
          </a:p>
          <a:p>
            <a:pPr eaLnBrk="1" hangingPunct="1"/>
            <a:r>
              <a:rPr lang="en-AU" dirty="0" smtClean="0"/>
              <a:t>ADHD is a childhood condition</a:t>
            </a:r>
          </a:p>
          <a:p>
            <a:pPr eaLnBrk="1" hangingPunct="1"/>
            <a:r>
              <a:rPr lang="en-AU" dirty="0" smtClean="0"/>
              <a:t>ADHD is an excuse for bad behaviour, poor performance, or access to party drugs</a:t>
            </a:r>
          </a:p>
          <a:p>
            <a:pPr eaLnBrk="1" hangingPunct="1"/>
            <a:r>
              <a:rPr lang="en-AU" dirty="0" smtClean="0"/>
              <a:t>ADHD is over-diagnosed</a:t>
            </a:r>
          </a:p>
          <a:p>
            <a:pPr eaLnBrk="1" hangingPunct="1"/>
            <a:r>
              <a:rPr lang="en-AU" dirty="0" smtClean="0"/>
              <a:t>All people with ADHD are hyperactive</a:t>
            </a:r>
          </a:p>
          <a:p>
            <a:pPr eaLnBrk="1" hangingPunct="1"/>
            <a:endParaRPr lang="en-AU" dirty="0" smtClean="0"/>
          </a:p>
        </p:txBody>
      </p:sp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Some Myths About ADHD</a:t>
            </a:r>
          </a:p>
        </p:txBody>
      </p:sp>
    </p:spTree>
    <p:extLst>
      <p:ext uri="{BB962C8B-B14F-4D97-AF65-F5344CB8AC3E}">
        <p14:creationId xmlns:p14="http://schemas.microsoft.com/office/powerpoint/2010/main" val="317462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00050" y="140512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fontAlgn="auto">
              <a:defRPr/>
            </a:pPr>
            <a:r>
              <a:rPr lang="en-AU" dirty="0" smtClean="0"/>
              <a:t>ADHD isn’t real</a:t>
            </a:r>
          </a:p>
          <a:p>
            <a:pPr marL="603504" lvl="2" indent="-256032">
              <a:spcBef>
                <a:spcPts val="400"/>
              </a:spcBef>
              <a:buSzPct val="68000"/>
              <a:buFont typeface="Wingdings 3"/>
              <a:buChar char=""/>
              <a:defRPr/>
            </a:pPr>
            <a:r>
              <a:rPr lang="en-AU" sz="2500" dirty="0" smtClean="0"/>
              <a:t>Brain Studies</a:t>
            </a:r>
          </a:p>
          <a:p>
            <a:pPr fontAlgn="auto">
              <a:defRPr/>
            </a:pPr>
            <a:r>
              <a:rPr lang="en-AU" dirty="0" smtClean="0"/>
              <a:t>ADHD is a childhood condition:</a:t>
            </a:r>
          </a:p>
          <a:p>
            <a:pPr marL="603504" lvl="2" indent="-256032">
              <a:spcBef>
                <a:spcPts val="400"/>
              </a:spcBef>
              <a:buSzPct val="68000"/>
              <a:buFont typeface="Wingdings 3"/>
              <a:buChar char=""/>
              <a:defRPr/>
            </a:pPr>
            <a:r>
              <a:rPr lang="en-AU" sz="2500" dirty="0" smtClean="0"/>
              <a:t>15% full symptoms, 60% partial remission</a:t>
            </a:r>
          </a:p>
          <a:p>
            <a:pPr fontAlgn="auto">
              <a:defRPr/>
            </a:pPr>
            <a:r>
              <a:rPr lang="en-AU" dirty="0" smtClean="0"/>
              <a:t>ADHD is an excuse for ……</a:t>
            </a:r>
          </a:p>
          <a:p>
            <a:pPr marL="603504" lvl="2" indent="-256032">
              <a:spcBef>
                <a:spcPts val="400"/>
              </a:spcBef>
              <a:buSzPct val="68000"/>
              <a:buFont typeface="Wingdings 3"/>
              <a:buChar char=""/>
              <a:defRPr/>
            </a:pPr>
            <a:r>
              <a:rPr lang="en-AU" sz="2500" dirty="0" smtClean="0"/>
              <a:t>80% due to genetics (familial &amp; molecular)</a:t>
            </a:r>
          </a:p>
          <a:p>
            <a:pPr fontAlgn="auto">
              <a:defRPr/>
            </a:pPr>
            <a:r>
              <a:rPr lang="en-AU" dirty="0" smtClean="0"/>
              <a:t>ADHD is over-diagnosed</a:t>
            </a:r>
          </a:p>
          <a:p>
            <a:pPr marL="603504" lvl="2" indent="-256032">
              <a:spcBef>
                <a:spcPts val="400"/>
              </a:spcBef>
              <a:buSzPct val="68000"/>
              <a:buFont typeface="Wingdings 3"/>
              <a:buChar char=""/>
              <a:defRPr/>
            </a:pPr>
            <a:r>
              <a:rPr lang="en-AU" sz="2500" dirty="0" smtClean="0"/>
              <a:t>1.2% and 0.5%</a:t>
            </a:r>
            <a:endParaRPr lang="en-AU" sz="2500" dirty="0"/>
          </a:p>
          <a:p>
            <a:pPr fontAlgn="auto">
              <a:defRPr/>
            </a:pPr>
            <a:r>
              <a:rPr lang="en-AU" dirty="0" smtClean="0"/>
              <a:t>All people with ADHD are hyperactive\</a:t>
            </a:r>
          </a:p>
          <a:p>
            <a:pPr marL="603504" lvl="2" indent="-256032">
              <a:spcBef>
                <a:spcPts val="400"/>
              </a:spcBef>
              <a:buSzPct val="68000"/>
              <a:buFont typeface="Wingdings 3"/>
              <a:buChar char=""/>
              <a:defRPr/>
            </a:pPr>
            <a:r>
              <a:rPr lang="en-AU" sz="2500" dirty="0" smtClean="0"/>
              <a:t>3 Subtypes- Core symptoms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AU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Some Myths About ADHD</a:t>
            </a:r>
          </a:p>
        </p:txBody>
      </p:sp>
      <p:pic>
        <p:nvPicPr>
          <p:cNvPr id="5" name="Picture 6" descr="mythbusters-busted-spr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63989">
            <a:off x="1557338" y="946150"/>
            <a:ext cx="5443537" cy="544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672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University /TAFE students with ADHD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r>
              <a:rPr lang="en-AU" dirty="0" smtClean="0"/>
              <a:t>Take longer to graduate</a:t>
            </a:r>
          </a:p>
          <a:p>
            <a:r>
              <a:rPr lang="en-AU" dirty="0" smtClean="0"/>
              <a:t>Lower GPAs</a:t>
            </a:r>
          </a:p>
          <a:p>
            <a:r>
              <a:rPr lang="en-AU" dirty="0" smtClean="0"/>
              <a:t>Time poor</a:t>
            </a:r>
            <a:endParaRPr lang="en-AU" dirty="0"/>
          </a:p>
          <a:p>
            <a:r>
              <a:rPr lang="en-AU" dirty="0"/>
              <a:t>Higher dropout </a:t>
            </a:r>
            <a:r>
              <a:rPr lang="en-AU" dirty="0" smtClean="0"/>
              <a:t>levels </a:t>
            </a:r>
          </a:p>
          <a:p>
            <a:pPr marL="0" indent="0">
              <a:buNone/>
            </a:pPr>
            <a:r>
              <a:rPr lang="en-AU" dirty="0"/>
              <a:t>	</a:t>
            </a:r>
            <a:r>
              <a:rPr lang="en-AU" dirty="0" smtClean="0"/>
              <a:t>(Overwhelm – paralysis – quit)</a:t>
            </a:r>
          </a:p>
          <a:p>
            <a:pPr marL="0" indent="0">
              <a:buNone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7563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000" dirty="0" smtClean="0"/>
              <a:t>Executive Function Impairments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r>
              <a:rPr lang="en-AU" dirty="0" smtClean="0"/>
              <a:t>Highest level brain processes </a:t>
            </a:r>
          </a:p>
          <a:p>
            <a:r>
              <a:rPr lang="en-AU" dirty="0" smtClean="0"/>
              <a:t>Enable us to organise, prioritise, plan time</a:t>
            </a:r>
          </a:p>
          <a:p>
            <a:r>
              <a:rPr lang="en-AU" dirty="0" smtClean="0"/>
              <a:t>University and TAFE test EFs </a:t>
            </a:r>
          </a:p>
          <a:p>
            <a:pPr marL="0" indent="0">
              <a:buNone/>
            </a:pP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000" dirty="0" smtClean="0"/>
              <a:t>Russell Barkley’s Unifying Theory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ADHD problem with behavioural inhibition</a:t>
            </a:r>
          </a:p>
          <a:p>
            <a:r>
              <a:rPr lang="en-AU" dirty="0" smtClean="0"/>
              <a:t>Causes impairments in 4 EFs:</a:t>
            </a:r>
          </a:p>
          <a:p>
            <a:pPr lvl="1"/>
            <a:r>
              <a:rPr lang="en-AU" dirty="0" smtClean="0"/>
              <a:t>Non verbal working memory</a:t>
            </a:r>
          </a:p>
          <a:p>
            <a:pPr lvl="1"/>
            <a:r>
              <a:rPr lang="en-AU" dirty="0" smtClean="0"/>
              <a:t>Verbal working memory</a:t>
            </a:r>
          </a:p>
          <a:p>
            <a:pPr lvl="1"/>
            <a:r>
              <a:rPr lang="en-AU" dirty="0" smtClean="0"/>
              <a:t>Self regulation of affect, motivation and arousal</a:t>
            </a:r>
          </a:p>
          <a:p>
            <a:pPr lvl="1"/>
            <a:r>
              <a:rPr lang="en-AU" dirty="0" smtClean="0"/>
              <a:t>Reconstitution (Planning)</a:t>
            </a:r>
          </a:p>
          <a:p>
            <a:r>
              <a:rPr lang="en-AU" dirty="0" smtClean="0"/>
              <a:t>Motor control (actions)</a:t>
            </a:r>
          </a:p>
          <a:p>
            <a:pPr>
              <a:buNone/>
            </a:pP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000" dirty="0" smtClean="0"/>
              <a:t>Behavioural Inhibition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r>
              <a:rPr lang="en-AU" dirty="0" smtClean="0"/>
              <a:t>EF need a pause to operate</a:t>
            </a:r>
          </a:p>
          <a:p>
            <a:r>
              <a:rPr lang="en-AU" dirty="0" smtClean="0"/>
              <a:t>Consider options &amp; choose best</a:t>
            </a:r>
          </a:p>
          <a:p>
            <a:r>
              <a:rPr lang="en-AU" dirty="0" smtClean="0"/>
              <a:t>Larger future gain for current loss</a:t>
            </a:r>
          </a:p>
          <a:p>
            <a:r>
              <a:rPr lang="en-AU" dirty="0" smtClean="0"/>
              <a:t>ADHD struggle to pause – distracted external and internal stimuli – governed by immediate consequences</a:t>
            </a:r>
          </a:p>
          <a:p>
            <a:pPr marL="0" indent="0">
              <a:buNone/>
            </a:pPr>
            <a:endParaRPr lang="en-AU" dirty="0" smtClean="0"/>
          </a:p>
          <a:p>
            <a:pPr>
              <a:buNone/>
            </a:pP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ADHD Coaches – EF Avatars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417" y="1412776"/>
            <a:ext cx="7264387" cy="48520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4185</TotalTime>
  <Words>569</Words>
  <Application>Microsoft Office PowerPoint</Application>
  <PresentationFormat>On-screen Show (4:3)</PresentationFormat>
  <Paragraphs>159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Wingdings</vt:lpstr>
      <vt:lpstr>Wingdings 3</vt:lpstr>
      <vt:lpstr>Office Theme</vt:lpstr>
      <vt:lpstr>Attention Deficit/Hyperactivity Disorder  ADHD  </vt:lpstr>
      <vt:lpstr>Why should we care?</vt:lpstr>
      <vt:lpstr>Some Myths About ADHD</vt:lpstr>
      <vt:lpstr>Some Myths About ADHD</vt:lpstr>
      <vt:lpstr>University /TAFE students with ADHD</vt:lpstr>
      <vt:lpstr>Executive Function Impairments </vt:lpstr>
      <vt:lpstr>Russell Barkley’s Unifying Theory </vt:lpstr>
      <vt:lpstr>Behavioural Inhibition </vt:lpstr>
      <vt:lpstr>ADHD Coaches – EF Avatars</vt:lpstr>
      <vt:lpstr>Working Memory </vt:lpstr>
      <vt:lpstr>Sense of Time </vt:lpstr>
      <vt:lpstr>Remembering to Remember </vt:lpstr>
      <vt:lpstr>Self-Activation - Persistence </vt:lpstr>
      <vt:lpstr>ADHD – The Flipside</vt:lpstr>
      <vt:lpstr> Find out how they process information</vt:lpstr>
      <vt:lpstr>How Can You Help?</vt:lpstr>
      <vt:lpstr>Make Time Visible</vt:lpstr>
      <vt:lpstr>Plan </vt:lpstr>
      <vt:lpstr>Tidy</vt:lpstr>
      <vt:lpstr>Getting Started</vt:lpstr>
      <vt:lpstr>Is there an App for that?</vt:lpstr>
      <vt:lpstr>Accommodations</vt:lpstr>
      <vt:lpstr>PowerPoint Presentation</vt:lpstr>
      <vt:lpstr>Choosing an ADHD Coach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Rory</dc:creator>
  <cp:lastModifiedBy>Michele Toner</cp:lastModifiedBy>
  <cp:revision>231</cp:revision>
  <dcterms:created xsi:type="dcterms:W3CDTF">2014-04-22T05:57:03Z</dcterms:created>
  <dcterms:modified xsi:type="dcterms:W3CDTF">2014-12-04T00:50:51Z</dcterms:modified>
</cp:coreProperties>
</file>