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6"/>
  </p:notesMasterIdLst>
  <p:handoutMasterIdLst>
    <p:handoutMasterId r:id="rId17"/>
  </p:handoutMasterIdLst>
  <p:sldIdLst>
    <p:sldId id="271" r:id="rId3"/>
    <p:sldId id="272" r:id="rId4"/>
    <p:sldId id="290" r:id="rId5"/>
    <p:sldId id="279" r:id="rId6"/>
    <p:sldId id="280" r:id="rId7"/>
    <p:sldId id="293" r:id="rId8"/>
    <p:sldId id="273" r:id="rId9"/>
    <p:sldId id="276" r:id="rId10"/>
    <p:sldId id="274" r:id="rId11"/>
    <p:sldId id="295" r:id="rId12"/>
    <p:sldId id="294" r:id="rId13"/>
    <p:sldId id="270" r:id="rId14"/>
    <p:sldId id="267"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9" autoAdjust="0"/>
    <p:restoredTop sz="94660"/>
  </p:normalViewPr>
  <p:slideViewPr>
    <p:cSldViewPr snapToGrid="0" snapToObjects="1">
      <p:cViewPr varScale="1">
        <p:scale>
          <a:sx n="114" d="100"/>
          <a:sy n="114" d="100"/>
        </p:scale>
        <p:origin x="-312" y="-96"/>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78" d="100"/>
          <a:sy n="78" d="100"/>
        </p:scale>
        <p:origin x="-2856"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812100-388B-4399-98F6-31663B67C89F}" type="datetimeFigureOut">
              <a:rPr lang="en-AU" smtClean="0"/>
              <a:t>4/12/14</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97CC6C-985B-4C3B-A59E-8EC6A976A3D3}" type="slidenum">
              <a:rPr lang="en-AU" smtClean="0"/>
              <a:t>‹#›</a:t>
            </a:fld>
            <a:endParaRPr lang="en-AU"/>
          </a:p>
        </p:txBody>
      </p:sp>
    </p:spTree>
    <p:extLst>
      <p:ext uri="{BB962C8B-B14F-4D97-AF65-F5344CB8AC3E}">
        <p14:creationId xmlns:p14="http://schemas.microsoft.com/office/powerpoint/2010/main" val="1912030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F26F5D-7D5B-4B1E-9F71-9A3CD393FB6B}" type="datetimeFigureOut">
              <a:rPr lang="en-AU" smtClean="0"/>
              <a:t>4/12/14</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CA8FD9-3ABA-4B69-8300-C1A05BF6E3C5}" type="slidenum">
              <a:rPr lang="en-AU" smtClean="0"/>
              <a:t>‹#›</a:t>
            </a:fld>
            <a:endParaRPr lang="en-AU"/>
          </a:p>
        </p:txBody>
      </p:sp>
    </p:spTree>
    <p:extLst>
      <p:ext uri="{BB962C8B-B14F-4D97-AF65-F5344CB8AC3E}">
        <p14:creationId xmlns:p14="http://schemas.microsoft.com/office/powerpoint/2010/main" val="3475648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3CA8FD9-3ABA-4B69-8300-C1A05BF6E3C5}" type="slidenum">
              <a:rPr lang="en-AU" smtClean="0"/>
              <a:t>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CA8FD9-3ABA-4B69-8300-C1A05BF6E3C5}" type="slidenum">
              <a:rPr lang="en-AU" smtClean="0"/>
              <a:t>13</a:t>
            </a:fld>
            <a:endParaRPr lang="en-AU"/>
          </a:p>
        </p:txBody>
      </p:sp>
    </p:spTree>
    <p:extLst>
      <p:ext uri="{BB962C8B-B14F-4D97-AF65-F5344CB8AC3E}">
        <p14:creationId xmlns:p14="http://schemas.microsoft.com/office/powerpoint/2010/main" val="425148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53C5E1AD-D387-0445-8A17-81A6213F26C2}" type="datetimeFigureOut">
              <a:rPr lang="en-US" smtClean="0"/>
              <a:pPr/>
              <a:t>4/12/14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393305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3C5E1AD-D387-0445-8A17-81A6213F26C2}" type="datetimeFigureOut">
              <a:rPr lang="en-US" smtClean="0"/>
              <a:pPr/>
              <a:t>4/12/14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245720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3C5E1AD-D387-0445-8A17-81A6213F26C2}" type="datetimeFigureOut">
              <a:rPr lang="en-US" smtClean="0"/>
              <a:pPr/>
              <a:t>4/12/14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1493904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C472C35E-AD1B-4AC8-A3C8-0560F3CF0907}" type="datetimeFigureOut">
              <a:rPr lang="en-AU" smtClean="0"/>
              <a:t>4/12/14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472C35E-AD1B-4AC8-A3C8-0560F3CF0907}" type="datetimeFigureOut">
              <a:rPr lang="en-AU" smtClean="0"/>
              <a:t>4/12/14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72C35E-AD1B-4AC8-A3C8-0560F3CF0907}" type="datetimeFigureOut">
              <a:rPr lang="en-AU" smtClean="0"/>
              <a:t>4/12/14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C472C35E-AD1B-4AC8-A3C8-0560F3CF0907}" type="datetimeFigureOut">
              <a:rPr lang="en-AU" smtClean="0"/>
              <a:t>4/12/14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C472C35E-AD1B-4AC8-A3C8-0560F3CF0907}" type="datetimeFigureOut">
              <a:rPr lang="en-AU" smtClean="0"/>
              <a:t>4/12/14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472C35E-AD1B-4AC8-A3C8-0560F3CF0907}" type="datetimeFigureOut">
              <a:rPr lang="en-AU" smtClean="0"/>
              <a:t>4/12/14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2C35E-AD1B-4AC8-A3C8-0560F3CF0907}" type="datetimeFigureOut">
              <a:rPr lang="en-AU" smtClean="0"/>
              <a:t>4/12/14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2C35E-AD1B-4AC8-A3C8-0560F3CF0907}" type="datetimeFigureOut">
              <a:rPr lang="en-AU" smtClean="0"/>
              <a:t>4/12/14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3C5E1AD-D387-0445-8A17-81A6213F26C2}" type="datetimeFigureOut">
              <a:rPr lang="en-US" smtClean="0"/>
              <a:pPr/>
              <a:t>4/12/14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2861751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72C35E-AD1B-4AC8-A3C8-0560F3CF0907}" type="datetimeFigureOut">
              <a:rPr lang="en-AU" smtClean="0"/>
              <a:t>4/12/14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472C35E-AD1B-4AC8-A3C8-0560F3CF0907}" type="datetimeFigureOut">
              <a:rPr lang="en-AU" smtClean="0"/>
              <a:t>4/12/14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472C35E-AD1B-4AC8-A3C8-0560F3CF0907}" type="datetimeFigureOut">
              <a:rPr lang="en-AU" smtClean="0"/>
              <a:t>4/12/14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C472C35E-AD1B-4AC8-A3C8-0560F3CF0907}" type="datetimeFigureOut">
              <a:rPr lang="en-AU" smtClean="0"/>
              <a:t>4/12/14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5935A9A-8D9E-4882-9606-CAA6E320CC4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3C5E1AD-D387-0445-8A17-81A6213F26C2}" type="datetimeFigureOut">
              <a:rPr lang="en-US" smtClean="0"/>
              <a:pPr/>
              <a:t>4/12/14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246780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53C5E1AD-D387-0445-8A17-81A6213F26C2}" type="datetimeFigureOut">
              <a:rPr lang="en-US" smtClean="0"/>
              <a:pPr/>
              <a:t>4/12/14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2227222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53C5E1AD-D387-0445-8A17-81A6213F26C2}" type="datetimeFigureOut">
              <a:rPr lang="en-US" smtClean="0"/>
              <a:pPr/>
              <a:t>4/12/14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314335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53C5E1AD-D387-0445-8A17-81A6213F26C2}" type="datetimeFigureOut">
              <a:rPr lang="en-US" smtClean="0"/>
              <a:pPr/>
              <a:t>4/12/14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399710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5E1AD-D387-0445-8A17-81A6213F26C2}" type="datetimeFigureOut">
              <a:rPr lang="en-US" smtClean="0"/>
              <a:pPr/>
              <a:t>4/12/14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125716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3C5E1AD-D387-0445-8A17-81A6213F26C2}" type="datetimeFigureOut">
              <a:rPr lang="en-US" smtClean="0"/>
              <a:pPr/>
              <a:t>4/12/14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3475978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3C5E1AD-D387-0445-8A17-81A6213F26C2}" type="datetimeFigureOut">
              <a:rPr lang="en-US" smtClean="0"/>
              <a:pPr/>
              <a:t>4/12/14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8F4C3-B58F-4E49-B17D-5C96824B175E}" type="slidenum">
              <a:rPr lang="en-US" smtClean="0"/>
              <a:pPr/>
              <a:t>‹#›</a:t>
            </a:fld>
            <a:endParaRPr lang="en-US"/>
          </a:p>
        </p:txBody>
      </p:sp>
    </p:spTree>
    <p:extLst>
      <p:ext uri="{BB962C8B-B14F-4D97-AF65-F5344CB8AC3E}">
        <p14:creationId xmlns:p14="http://schemas.microsoft.com/office/powerpoint/2010/main" val="14357759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C5E1AD-D387-0445-8A17-81A6213F26C2}" type="datetimeFigureOut">
              <a:rPr lang="en-US" smtClean="0"/>
              <a:pPr/>
              <a:t>4/12/14</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128F4C3-B58F-4E49-B17D-5C96824B175E}" type="slidenum">
              <a:rPr lang="en-US" smtClean="0"/>
              <a:pPr/>
              <a:t>‹#›</a:t>
            </a:fld>
            <a:endParaRPr lang="en-US"/>
          </a:p>
        </p:txBody>
      </p:sp>
      <p:pic>
        <p:nvPicPr>
          <p:cNvPr id="9" name="Picture 2" descr="C:\Users\Julie\Documents\DR&amp;T\New logo\DRT burgundywebsmaller.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278148" y="4138664"/>
            <a:ext cx="2408652" cy="1004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1279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472C35E-AD1B-4AC8-A3C8-0560F3CF0907}" type="datetimeFigureOut">
              <a:rPr lang="en-AU" smtClean="0"/>
              <a:t>4/12/14</a:t>
            </a:fld>
            <a:endParaRPr lang="en-AU"/>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5935A9A-8D9E-4882-9606-CAA6E320CC45}"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diversityrecruit-train.com.au" TargetMode="External"/><Relationship Id="rId4" Type="http://schemas.openxmlformats.org/officeDocument/2006/relationships/hyperlink" Target="mailto:julie@diversityrecruit-train.com.au" TargetMode="External"/><Relationship Id="rId5" Type="http://schemas.openxmlformats.org/officeDocument/2006/relationships/hyperlink" Target="mailto:mark@diversityrecruit-train.com.au"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Pathways 12 Conference</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Transitioning to employment  </a:t>
            </a:r>
            <a:r>
              <a:rPr lang="en-US" dirty="0"/>
              <a:t>for students with </a:t>
            </a:r>
            <a:r>
              <a:rPr lang="en-US" dirty="0" smtClean="0"/>
              <a:t>disabilities and the role for DLU.</a:t>
            </a:r>
          </a:p>
          <a:p>
            <a:endParaRPr lang="en-US" dirty="0"/>
          </a:p>
          <a:p>
            <a:r>
              <a:rPr lang="en-US" smtClean="0"/>
              <a:t>Mark Glascodine</a:t>
            </a:r>
            <a:endParaRPr lang="en-AU" dirty="0"/>
          </a:p>
        </p:txBody>
      </p:sp>
    </p:spTree>
    <p:extLst>
      <p:ext uri="{BB962C8B-B14F-4D97-AF65-F5344CB8AC3E}">
        <p14:creationId xmlns:p14="http://schemas.microsoft.com/office/powerpoint/2010/main" val="2037405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realities</a:t>
            </a:r>
            <a:endParaRPr lang="en-US" dirty="0"/>
          </a:p>
        </p:txBody>
      </p:sp>
      <p:sp>
        <p:nvSpPr>
          <p:cNvPr id="3" name="Content Placeholder 2"/>
          <p:cNvSpPr>
            <a:spLocks noGrp="1"/>
          </p:cNvSpPr>
          <p:nvPr>
            <p:ph idx="1"/>
          </p:nvPr>
        </p:nvSpPr>
        <p:spPr>
          <a:xfrm>
            <a:off x="457200" y="966229"/>
            <a:ext cx="8229600" cy="3394472"/>
          </a:xfrm>
        </p:spPr>
        <p:txBody>
          <a:bodyPr>
            <a:normAutofit fontScale="70000" lnSpcReduction="20000"/>
          </a:bodyPr>
          <a:lstStyle/>
          <a:p>
            <a:r>
              <a:rPr lang="en-US" dirty="0" smtClean="0"/>
              <a:t>Aims/Workload</a:t>
            </a:r>
          </a:p>
          <a:p>
            <a:pPr lvl="1"/>
            <a:r>
              <a:rPr lang="en-US" dirty="0" smtClean="0"/>
              <a:t>Careers – creating employability skills for after tertiary</a:t>
            </a:r>
          </a:p>
          <a:p>
            <a:pPr lvl="1"/>
            <a:r>
              <a:rPr lang="en-US" dirty="0" smtClean="0"/>
              <a:t>DLU – getting students into and through tertiary</a:t>
            </a:r>
          </a:p>
          <a:p>
            <a:r>
              <a:rPr lang="en-US" dirty="0" smtClean="0"/>
              <a:t>SWDs tend to focus on passing academic requirements first – understandable but work experience very important for jobs</a:t>
            </a:r>
          </a:p>
          <a:p>
            <a:r>
              <a:rPr lang="en-US" dirty="0" smtClean="0"/>
              <a:t>SWDs not taking advantage of </a:t>
            </a:r>
            <a:r>
              <a:rPr lang="en-US" dirty="0" err="1" smtClean="0"/>
              <a:t>uni</a:t>
            </a:r>
            <a:r>
              <a:rPr lang="en-US" dirty="0"/>
              <a:t> </a:t>
            </a:r>
            <a:r>
              <a:rPr lang="en-US" dirty="0" smtClean="0"/>
              <a:t>services – careers or DLU </a:t>
            </a:r>
            <a:r>
              <a:rPr lang="en-US" dirty="0" err="1" smtClean="0"/>
              <a:t>e.g</a:t>
            </a:r>
            <a:r>
              <a:rPr lang="en-US" dirty="0" smtClean="0"/>
              <a:t> mentoring </a:t>
            </a:r>
          </a:p>
          <a:p>
            <a:r>
              <a:rPr lang="en-US" dirty="0" smtClean="0"/>
              <a:t>Although research says SWD who do register with  DLU ,do listen to staff </a:t>
            </a:r>
            <a:endParaRPr lang="en-US" dirty="0"/>
          </a:p>
        </p:txBody>
      </p:sp>
    </p:spTree>
    <p:extLst>
      <p:ext uri="{BB962C8B-B14F-4D97-AF65-F5344CB8AC3E}">
        <p14:creationId xmlns:p14="http://schemas.microsoft.com/office/powerpoint/2010/main" val="3983662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Discuss possible </a:t>
            </a:r>
            <a:r>
              <a:rPr lang="en-US" sz="3200" dirty="0"/>
              <a:t>ways DLUs can help students at </a:t>
            </a:r>
            <a:r>
              <a:rPr lang="en-US" sz="3200" dirty="0" err="1"/>
              <a:t>unis</a:t>
            </a:r>
            <a:r>
              <a:rPr lang="en-US" sz="3200" dirty="0"/>
              <a:t> improve chances of getting work</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5852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Possible ways DLUs can help students at </a:t>
            </a:r>
            <a:r>
              <a:rPr lang="en-US" sz="3200" dirty="0" err="1" smtClean="0"/>
              <a:t>unis</a:t>
            </a:r>
            <a:r>
              <a:rPr lang="en-US" sz="3200" dirty="0" smtClean="0"/>
              <a:t> improve chances of getting work</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Get students to think about work after study, and what they can do while at </a:t>
            </a:r>
            <a:r>
              <a:rPr lang="en-US" dirty="0" err="1" smtClean="0"/>
              <a:t>uni</a:t>
            </a:r>
            <a:r>
              <a:rPr lang="en-US" dirty="0" smtClean="0"/>
              <a:t> </a:t>
            </a:r>
            <a:r>
              <a:rPr lang="en-US" dirty="0" err="1" smtClean="0"/>
              <a:t>e.g.mentoring</a:t>
            </a:r>
            <a:r>
              <a:rPr lang="en-US" dirty="0" smtClean="0"/>
              <a:t>, internships</a:t>
            </a:r>
          </a:p>
          <a:p>
            <a:r>
              <a:rPr lang="en-US" dirty="0" smtClean="0"/>
              <a:t>Get students to go to careers</a:t>
            </a:r>
          </a:p>
          <a:p>
            <a:r>
              <a:rPr lang="en-US" dirty="0" smtClean="0"/>
              <a:t>DLU officers learn more about employability skills – Careers do workshops/training </a:t>
            </a:r>
          </a:p>
          <a:p>
            <a:r>
              <a:rPr lang="en-US" dirty="0"/>
              <a:t>Develop joint initiatives with </a:t>
            </a:r>
            <a:r>
              <a:rPr lang="en-US" dirty="0" smtClean="0"/>
              <a:t>Careers</a:t>
            </a:r>
          </a:p>
          <a:p>
            <a:pPr lvl="1"/>
            <a:r>
              <a:rPr lang="en-US" dirty="0" smtClean="0"/>
              <a:t>Develop relationships with specialist external orgs to assist SWD e.g.</a:t>
            </a:r>
            <a:r>
              <a:rPr lang="en-US" dirty="0"/>
              <a:t> </a:t>
            </a:r>
            <a:r>
              <a:rPr lang="en-US" dirty="0" err="1" smtClean="0"/>
              <a:t>Specialised</a:t>
            </a:r>
            <a:r>
              <a:rPr lang="en-US" dirty="0" smtClean="0"/>
              <a:t> job readiness program – by disability type .</a:t>
            </a:r>
          </a:p>
          <a:p>
            <a:pPr lvl="1"/>
            <a:r>
              <a:rPr lang="en-US" dirty="0" smtClean="0"/>
              <a:t>Develop relationship with DES e.g. in Perth , use Edge OR work with a disability friendly recruitment service in Vic , Dixon Appointments</a:t>
            </a:r>
          </a:p>
          <a:p>
            <a:pPr lvl="1"/>
            <a:r>
              <a:rPr lang="en-US" dirty="0" smtClean="0"/>
              <a:t>Develop joint initiatives re inductions </a:t>
            </a:r>
            <a:r>
              <a:rPr lang="en-US" dirty="0" err="1" smtClean="0"/>
              <a:t>etc</a:t>
            </a:r>
            <a:endParaRPr lang="en-US" dirty="0" smtClean="0"/>
          </a:p>
          <a:p>
            <a:pPr lvl="1"/>
            <a:endParaRPr lang="en-US" dirty="0" smtClean="0"/>
          </a:p>
        </p:txBody>
      </p:sp>
    </p:spTree>
    <p:extLst>
      <p:ext uri="{BB962C8B-B14F-4D97-AF65-F5344CB8AC3E}">
        <p14:creationId xmlns:p14="http://schemas.microsoft.com/office/powerpoint/2010/main" val="25676876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hlinkClick r:id="rId3"/>
              </a:rPr>
              <a:t>www.diversityrecruit</a:t>
            </a:r>
            <a:r>
              <a:rPr lang="en-US" dirty="0">
                <a:hlinkClick r:id="rId3"/>
              </a:rPr>
              <a:t>-</a:t>
            </a:r>
            <a:r>
              <a:rPr lang="en-US" dirty="0" smtClean="0">
                <a:hlinkClick r:id="rId3"/>
              </a:rPr>
              <a:t>train.com.au</a:t>
            </a:r>
            <a:endParaRPr lang="en-US" dirty="0" smtClean="0"/>
          </a:p>
          <a:p>
            <a:pPr marL="0" indent="0">
              <a:buNone/>
            </a:pPr>
            <a:r>
              <a:rPr lang="en-US" dirty="0" smtClean="0"/>
              <a:t>COSD website – career opportunities for students with disabilities……….. COMING  </a:t>
            </a:r>
          </a:p>
          <a:p>
            <a:pPr marL="0" indent="0">
              <a:buNone/>
            </a:pPr>
            <a:endParaRPr lang="en-US" dirty="0" smtClean="0"/>
          </a:p>
          <a:p>
            <a:pPr marL="0" indent="0">
              <a:buNone/>
            </a:pPr>
            <a:r>
              <a:rPr lang="en-US" dirty="0" smtClean="0"/>
              <a:t>Contact:</a:t>
            </a:r>
          </a:p>
          <a:p>
            <a:pPr marL="0" indent="0">
              <a:buNone/>
            </a:pPr>
            <a:endParaRPr lang="en-US" dirty="0" smtClean="0"/>
          </a:p>
          <a:p>
            <a:pPr marL="0" indent="0">
              <a:buNone/>
            </a:pPr>
            <a:r>
              <a:rPr lang="en-US" dirty="0" smtClean="0"/>
              <a:t>Julie Farthing Tel:</a:t>
            </a:r>
            <a:r>
              <a:rPr lang="en-US" dirty="0"/>
              <a:t>0412 555305</a:t>
            </a:r>
            <a:endParaRPr lang="en-US" dirty="0" smtClean="0"/>
          </a:p>
          <a:p>
            <a:pPr marL="0" indent="0">
              <a:buNone/>
            </a:pPr>
            <a:r>
              <a:rPr lang="en-US" u="sng" dirty="0">
                <a:hlinkClick r:id="rId4"/>
              </a:rPr>
              <a:t>julie@diversityrecruit-train.com.au</a:t>
            </a:r>
            <a:endParaRPr lang="en-US" u="sng" dirty="0"/>
          </a:p>
          <a:p>
            <a:pPr marL="0" indent="0">
              <a:buNone/>
            </a:pPr>
            <a:endParaRPr lang="en-US" u="sng" dirty="0" smtClean="0"/>
          </a:p>
          <a:p>
            <a:pPr marL="0" indent="0">
              <a:buNone/>
            </a:pPr>
            <a:endParaRPr lang="en-US" u="sng" dirty="0"/>
          </a:p>
          <a:p>
            <a:pPr marL="0" indent="0">
              <a:buNone/>
            </a:pPr>
            <a:r>
              <a:rPr lang="en-US" sz="3100" dirty="0" smtClean="0"/>
              <a:t>Mark Glascodine Tel:</a:t>
            </a:r>
            <a:r>
              <a:rPr lang="en-US" dirty="0" smtClean="0"/>
              <a:t>0419 </a:t>
            </a:r>
            <a:r>
              <a:rPr lang="en-US" dirty="0"/>
              <a:t>578098 </a:t>
            </a:r>
            <a:endParaRPr lang="en-US" dirty="0">
              <a:hlinkClick r:id="rId5"/>
            </a:endParaRPr>
          </a:p>
          <a:p>
            <a:pPr marL="0" indent="0">
              <a:buNone/>
            </a:pPr>
            <a:r>
              <a:rPr lang="en-US" u="sng" dirty="0">
                <a:hlinkClick r:id="rId5"/>
              </a:rPr>
              <a:t>mark@diversityrecruit-train.com.au</a:t>
            </a:r>
            <a:r>
              <a:rPr lang="en-US" u="sng" dirty="0"/>
              <a:t> </a:t>
            </a:r>
          </a:p>
        </p:txBody>
      </p:sp>
    </p:spTree>
    <p:extLst>
      <p:ext uri="{BB962C8B-B14F-4D97-AF65-F5344CB8AC3E}">
        <p14:creationId xmlns:p14="http://schemas.microsoft.com/office/powerpoint/2010/main" val="24401447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53"/>
            <a:ext cx="8229600" cy="729709"/>
          </a:xfrm>
        </p:spPr>
        <p:txBody>
          <a:bodyPr>
            <a:normAutofit fontScale="90000"/>
          </a:bodyPr>
          <a:lstStyle/>
          <a:p>
            <a:r>
              <a:rPr lang="en-US" dirty="0" smtClean="0"/>
              <a:t>Contents</a:t>
            </a:r>
            <a:endParaRPr lang="en-US" dirty="0"/>
          </a:p>
        </p:txBody>
      </p:sp>
      <p:sp>
        <p:nvSpPr>
          <p:cNvPr id="3" name="Content Placeholder 2"/>
          <p:cNvSpPr>
            <a:spLocks noGrp="1"/>
          </p:cNvSpPr>
          <p:nvPr>
            <p:ph idx="1"/>
          </p:nvPr>
        </p:nvSpPr>
        <p:spPr>
          <a:xfrm>
            <a:off x="457200" y="845457"/>
            <a:ext cx="8229600" cy="3394472"/>
          </a:xfrm>
        </p:spPr>
        <p:txBody>
          <a:bodyPr>
            <a:normAutofit fontScale="85000" lnSpcReduction="20000"/>
          </a:bodyPr>
          <a:lstStyle/>
          <a:p>
            <a:r>
              <a:rPr lang="en-US" dirty="0" smtClean="0"/>
              <a:t>Facts </a:t>
            </a:r>
          </a:p>
          <a:p>
            <a:r>
              <a:rPr lang="en-US" dirty="0" smtClean="0"/>
              <a:t>Research</a:t>
            </a:r>
          </a:p>
          <a:p>
            <a:r>
              <a:rPr lang="en-US" dirty="0" err="1" smtClean="0"/>
              <a:t>Learnings</a:t>
            </a:r>
            <a:endParaRPr lang="en-US" dirty="0" smtClean="0"/>
          </a:p>
          <a:p>
            <a:pPr lvl="1"/>
            <a:r>
              <a:rPr lang="en-US" dirty="0" smtClean="0"/>
              <a:t>Students/Graduates</a:t>
            </a:r>
          </a:p>
          <a:p>
            <a:r>
              <a:rPr lang="en-US" dirty="0" smtClean="0"/>
              <a:t>What’s UK </a:t>
            </a:r>
            <a:r>
              <a:rPr lang="en-US" dirty="0" err="1" smtClean="0"/>
              <a:t>uni’s</a:t>
            </a:r>
            <a:r>
              <a:rPr lang="en-US" dirty="0" smtClean="0"/>
              <a:t> doing?</a:t>
            </a:r>
          </a:p>
          <a:p>
            <a:r>
              <a:rPr lang="en-US" dirty="0"/>
              <a:t>What are </a:t>
            </a:r>
            <a:r>
              <a:rPr lang="en-US" dirty="0" err="1"/>
              <a:t>Aus</a:t>
            </a:r>
            <a:r>
              <a:rPr lang="en-US" dirty="0"/>
              <a:t> </a:t>
            </a:r>
            <a:r>
              <a:rPr lang="en-US" dirty="0" err="1"/>
              <a:t>uni’s</a:t>
            </a:r>
            <a:r>
              <a:rPr lang="en-US" dirty="0"/>
              <a:t> </a:t>
            </a:r>
            <a:r>
              <a:rPr lang="en-US" dirty="0" smtClean="0"/>
              <a:t>doing?</a:t>
            </a:r>
          </a:p>
          <a:p>
            <a:r>
              <a:rPr lang="en-US" dirty="0" smtClean="0"/>
              <a:t>Current realities</a:t>
            </a:r>
            <a:endParaRPr lang="en-US" dirty="0" smtClean="0"/>
          </a:p>
          <a:p>
            <a:r>
              <a:rPr lang="en-US" dirty="0" smtClean="0"/>
              <a:t>Discussion around what DLU’s might do?</a:t>
            </a:r>
          </a:p>
        </p:txBody>
      </p:sp>
    </p:spTree>
    <p:extLst>
      <p:ext uri="{BB962C8B-B14F-4D97-AF65-F5344CB8AC3E}">
        <p14:creationId xmlns:p14="http://schemas.microsoft.com/office/powerpoint/2010/main" val="26099443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892"/>
            <a:ext cx="8229600" cy="857250"/>
          </a:xfrm>
        </p:spPr>
        <p:txBody>
          <a:bodyPr/>
          <a:lstStyle/>
          <a:p>
            <a:r>
              <a:rPr lang="en-US" dirty="0" smtClean="0"/>
              <a:t>Facts</a:t>
            </a:r>
            <a:endParaRPr lang="en-US" dirty="0"/>
          </a:p>
        </p:txBody>
      </p:sp>
      <p:sp>
        <p:nvSpPr>
          <p:cNvPr id="3" name="Content Placeholder 2"/>
          <p:cNvSpPr>
            <a:spLocks noGrp="1"/>
          </p:cNvSpPr>
          <p:nvPr>
            <p:ph idx="1"/>
          </p:nvPr>
        </p:nvSpPr>
        <p:spPr>
          <a:xfrm>
            <a:off x="557469" y="748743"/>
            <a:ext cx="8229600" cy="3718054"/>
          </a:xfrm>
        </p:spPr>
        <p:txBody>
          <a:bodyPr>
            <a:normAutofit fontScale="62500" lnSpcReduction="20000"/>
          </a:bodyPr>
          <a:lstStyle/>
          <a:p>
            <a:endParaRPr lang="en-US" dirty="0"/>
          </a:p>
          <a:p>
            <a:r>
              <a:rPr lang="en-US" dirty="0" smtClean="0"/>
              <a:t>Australia </a:t>
            </a:r>
            <a:r>
              <a:rPr lang="en-US" dirty="0"/>
              <a:t>ranks low (21st out of </a:t>
            </a:r>
            <a:r>
              <a:rPr lang="en-US" dirty="0" smtClean="0"/>
              <a:t>29) </a:t>
            </a:r>
            <a:r>
              <a:rPr lang="en-US" dirty="0"/>
              <a:t>in comparison with other OECD countries in the employment of people with disabilities. </a:t>
            </a:r>
          </a:p>
          <a:p>
            <a:r>
              <a:rPr lang="en-US" dirty="0" smtClean="0"/>
              <a:t>‘</a:t>
            </a:r>
            <a:r>
              <a:rPr lang="en-US" dirty="0"/>
              <a:t>The employment outcomes of graduates with disabilities are much lower than able bodied graduates’: </a:t>
            </a:r>
            <a:r>
              <a:rPr lang="en-US" dirty="0" smtClean="0"/>
              <a:t>16.9 (30.7) </a:t>
            </a:r>
            <a:r>
              <a:rPr lang="en-US" dirty="0"/>
              <a:t>per cent of graduates with disabilities were still seeking work 6 months after graduation, compared with 8.5 </a:t>
            </a:r>
            <a:r>
              <a:rPr lang="en-US" dirty="0" smtClean="0"/>
              <a:t/>
            </a:r>
            <a:br>
              <a:rPr lang="en-US" dirty="0" smtClean="0"/>
            </a:br>
            <a:r>
              <a:rPr lang="en-US" dirty="0" smtClean="0"/>
              <a:t>(23) per </a:t>
            </a:r>
            <a:r>
              <a:rPr lang="en-US" dirty="0"/>
              <a:t>cent of students without disability</a:t>
            </a:r>
            <a:r>
              <a:rPr lang="en-US" dirty="0" smtClean="0"/>
              <a:t>. 2009 (2012)</a:t>
            </a:r>
            <a:endParaRPr lang="en-US" dirty="0"/>
          </a:p>
          <a:p>
            <a:r>
              <a:rPr lang="en-US" dirty="0" smtClean="0"/>
              <a:t>Graduates </a:t>
            </a:r>
            <a:r>
              <a:rPr lang="en-US" dirty="0"/>
              <a:t>with disabilities are less likely to be in full-time work five years after graduating (57 per cent in work compared with 76 per cent of those without disabilities)</a:t>
            </a:r>
            <a:r>
              <a:rPr lang="en-US" dirty="0" smtClean="0"/>
              <a:t>. </a:t>
            </a:r>
          </a:p>
          <a:p>
            <a:r>
              <a:rPr lang="en-US" dirty="0" smtClean="0"/>
              <a:t>In </a:t>
            </a:r>
            <a:r>
              <a:rPr lang="en-US" dirty="0" err="1" smtClean="0"/>
              <a:t>Aus</a:t>
            </a:r>
            <a:r>
              <a:rPr lang="en-US" dirty="0" smtClean="0"/>
              <a:t> , 3-5% students with disabilities (SWD), in UK/USA </a:t>
            </a:r>
            <a:r>
              <a:rPr lang="en-US" dirty="0" err="1" smtClean="0"/>
              <a:t>approx</a:t>
            </a:r>
            <a:r>
              <a:rPr lang="en-US" dirty="0" smtClean="0"/>
              <a:t> 10% SWDs</a:t>
            </a:r>
            <a:endParaRPr lang="en-US" dirty="0"/>
          </a:p>
        </p:txBody>
      </p:sp>
    </p:spTree>
    <p:extLst>
      <p:ext uri="{BB962C8B-B14F-4D97-AF65-F5344CB8AC3E}">
        <p14:creationId xmlns:p14="http://schemas.microsoft.com/office/powerpoint/2010/main" val="185607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1" y="205979"/>
            <a:ext cx="8779132" cy="857250"/>
          </a:xfrm>
        </p:spPr>
        <p:txBody>
          <a:bodyPr>
            <a:noAutofit/>
          </a:bodyPr>
          <a:lstStyle/>
          <a:p>
            <a:r>
              <a:rPr lang="en-US" sz="3200" dirty="0" smtClean="0"/>
              <a:t>Increasing recognition of importance of Career Management skills</a:t>
            </a:r>
            <a:endParaRPr lang="en-US" sz="3200" dirty="0"/>
          </a:p>
        </p:txBody>
      </p:sp>
      <p:sp>
        <p:nvSpPr>
          <p:cNvPr id="3" name="Content Placeholder 2"/>
          <p:cNvSpPr>
            <a:spLocks noGrp="1"/>
          </p:cNvSpPr>
          <p:nvPr>
            <p:ph idx="1"/>
          </p:nvPr>
        </p:nvSpPr>
        <p:spPr>
          <a:xfrm>
            <a:off x="457200" y="1104909"/>
            <a:ext cx="8229600" cy="3394472"/>
          </a:xfrm>
        </p:spPr>
        <p:txBody>
          <a:bodyPr>
            <a:normAutofit lnSpcReduction="10000"/>
          </a:bodyPr>
          <a:lstStyle/>
          <a:p>
            <a:r>
              <a:rPr lang="en-US" sz="2000" dirty="0"/>
              <a:t>“</a:t>
            </a:r>
            <a:r>
              <a:rPr lang="en-US" sz="2000" i="1" dirty="0"/>
              <a:t>Less than half of earnings variation in OECD countries can be accounted for by educational qualifications and readily measurable skills. It is argued that a significant part of the remainder may be explained by people’s ability to build, and to manage, their skills.</a:t>
            </a:r>
            <a:r>
              <a:rPr lang="en-US" sz="2000" dirty="0"/>
              <a:t>” (OECD, Bridging the Gap, 2005)</a:t>
            </a:r>
            <a:r>
              <a:rPr lang="en-US" sz="2000" dirty="0" smtClean="0"/>
              <a:t>.</a:t>
            </a:r>
          </a:p>
          <a:p>
            <a:r>
              <a:rPr lang="en-US" sz="2000" dirty="0" smtClean="0"/>
              <a:t>Now – employment outcomes are becoming an important selling point for the university competition</a:t>
            </a:r>
          </a:p>
          <a:p>
            <a:r>
              <a:rPr lang="en-US" sz="2000" dirty="0" smtClean="0"/>
              <a:t>Onus still  on individual to find career</a:t>
            </a:r>
          </a:p>
          <a:p>
            <a:r>
              <a:rPr lang="en-US" sz="2000" dirty="0"/>
              <a:t>U</a:t>
            </a:r>
            <a:r>
              <a:rPr lang="en-US" sz="2000" dirty="0" smtClean="0"/>
              <a:t>niversities have always helped get careers BUT NOW becoming a critical outcome for </a:t>
            </a:r>
            <a:r>
              <a:rPr lang="en-US" sz="2000" dirty="0" err="1" smtClean="0"/>
              <a:t>uni</a:t>
            </a:r>
            <a:r>
              <a:rPr lang="en-US" sz="2000" dirty="0" smtClean="0"/>
              <a:t> status, particularly when </a:t>
            </a:r>
            <a:r>
              <a:rPr lang="en-US" sz="2000" dirty="0" err="1" smtClean="0"/>
              <a:t>uni’s</a:t>
            </a:r>
            <a:r>
              <a:rPr lang="en-US" sz="2000" dirty="0" smtClean="0"/>
              <a:t> will be publicly compared measures on government </a:t>
            </a:r>
            <a:r>
              <a:rPr lang="en-US" sz="2000" dirty="0" err="1" smtClean="0"/>
              <a:t>uni</a:t>
            </a:r>
            <a:r>
              <a:rPr lang="en-US" sz="2000" dirty="0" smtClean="0"/>
              <a:t> site.</a:t>
            </a:r>
          </a:p>
          <a:p>
            <a:endParaRPr lang="en-AU" sz="2000" dirty="0"/>
          </a:p>
          <a:p>
            <a:endParaRPr lang="en-US" dirty="0"/>
          </a:p>
        </p:txBody>
      </p:sp>
    </p:spTree>
    <p:extLst>
      <p:ext uri="{BB962C8B-B14F-4D97-AF65-F5344CB8AC3E}">
        <p14:creationId xmlns:p14="http://schemas.microsoft.com/office/powerpoint/2010/main" val="414072140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31"/>
            <a:ext cx="8229600" cy="857250"/>
          </a:xfrm>
        </p:spPr>
        <p:txBody>
          <a:bodyPr>
            <a:normAutofit/>
          </a:bodyPr>
          <a:lstStyle/>
          <a:p>
            <a:r>
              <a:rPr lang="en-US" sz="3600" dirty="0" smtClean="0"/>
              <a:t>Extra </a:t>
            </a:r>
            <a:r>
              <a:rPr lang="en-US" sz="3600" dirty="0"/>
              <a:t>issues for students with disabilities</a:t>
            </a:r>
          </a:p>
        </p:txBody>
      </p:sp>
      <p:sp>
        <p:nvSpPr>
          <p:cNvPr id="3" name="Content Placeholder 2"/>
          <p:cNvSpPr>
            <a:spLocks noGrp="1"/>
          </p:cNvSpPr>
          <p:nvPr>
            <p:ph idx="1"/>
          </p:nvPr>
        </p:nvSpPr>
        <p:spPr>
          <a:xfrm>
            <a:off x="305347" y="869981"/>
            <a:ext cx="8229600" cy="3394472"/>
          </a:xfrm>
        </p:spPr>
        <p:txBody>
          <a:bodyPr>
            <a:noAutofit/>
          </a:bodyPr>
          <a:lstStyle/>
          <a:p>
            <a:r>
              <a:rPr lang="en-US" sz="2000" dirty="0"/>
              <a:t>OECD report on Sickness, Disability &amp; Work, 2010 argues that those with disabilities are less likely be aware of or have access to education and information relating to career management. This may in part be due to people with disabilities:</a:t>
            </a:r>
            <a:endParaRPr lang="en-AU" sz="2000" dirty="0"/>
          </a:p>
          <a:p>
            <a:pPr lvl="1"/>
            <a:r>
              <a:rPr lang="en-AU" sz="2000" dirty="0"/>
              <a:t>Internalising the perception that their opportunities are limited and that a career is unattainable;</a:t>
            </a:r>
          </a:p>
          <a:p>
            <a:pPr>
              <a:defRPr/>
            </a:pPr>
            <a:r>
              <a:rPr lang="en-GB" sz="2000" dirty="0">
                <a:solidFill>
                  <a:srgbClr val="262626"/>
                </a:solidFill>
                <a:latin typeface="Helvetica Neue" charset="0"/>
                <a:ea typeface="ＭＳ Ｐゴシック" charset="0"/>
              </a:rPr>
              <a:t>Confidence.</a:t>
            </a:r>
          </a:p>
          <a:p>
            <a:pPr lvl="1">
              <a:buFont typeface="Arial" charset="0"/>
              <a:buChar char="•"/>
              <a:defRPr/>
            </a:pPr>
            <a:r>
              <a:rPr lang="en-GB" sz="2000" dirty="0">
                <a:solidFill>
                  <a:srgbClr val="262626"/>
                </a:solidFill>
                <a:latin typeface="Helvetica Neue" charset="0"/>
                <a:ea typeface="ＭＳ Ｐゴシック" charset="0"/>
              </a:rPr>
              <a:t>“Why </a:t>
            </a:r>
            <a:r>
              <a:rPr lang="en-GB" sz="2000" i="1" dirty="0">
                <a:solidFill>
                  <a:srgbClr val="262626"/>
                </a:solidFill>
                <a:latin typeface="Helvetica Neue" charset="0"/>
                <a:ea typeface="ＭＳ Ｐゴシック" charset="0"/>
              </a:rPr>
              <a:t>would they be interested in me when they can have their pick of graduates?”</a:t>
            </a:r>
            <a:br>
              <a:rPr lang="en-GB" sz="2000" i="1" dirty="0">
                <a:solidFill>
                  <a:srgbClr val="262626"/>
                </a:solidFill>
                <a:latin typeface="Helvetica Neue" charset="0"/>
                <a:ea typeface="ＭＳ Ｐゴシック" charset="0"/>
              </a:rPr>
            </a:br>
            <a:r>
              <a:rPr lang="en-GB" sz="2000" i="1" dirty="0">
                <a:solidFill>
                  <a:srgbClr val="262626"/>
                </a:solidFill>
                <a:latin typeface="Helvetica Neue" charset="0"/>
                <a:ea typeface="ＭＳ Ｐゴシック" charset="0"/>
              </a:rPr>
              <a:t>Undergraduate, Oxford University.</a:t>
            </a:r>
          </a:p>
          <a:p>
            <a:pPr lvl="1">
              <a:buFont typeface="Arial" charset="0"/>
              <a:buChar char="•"/>
              <a:defRPr/>
            </a:pPr>
            <a:r>
              <a:rPr lang="en-GB" sz="2000" dirty="0">
                <a:solidFill>
                  <a:srgbClr val="262626"/>
                </a:solidFill>
                <a:latin typeface="Helvetica Neue" charset="0"/>
                <a:ea typeface="ＭＳ Ｐゴシック" charset="0"/>
              </a:rPr>
              <a:t>Fear that negatively judged on their disability</a:t>
            </a:r>
            <a:r>
              <a:rPr lang="en-GB" sz="2000" dirty="0" smtClean="0">
                <a:solidFill>
                  <a:srgbClr val="262626"/>
                </a:solidFill>
                <a:latin typeface="Helvetica Neue" charset="0"/>
                <a:ea typeface="ＭＳ Ｐゴシック" charset="0"/>
              </a:rPr>
              <a:t>.</a:t>
            </a:r>
            <a:endParaRPr lang="en-GB" sz="2000" dirty="0">
              <a:solidFill>
                <a:srgbClr val="262626"/>
              </a:solidFill>
              <a:latin typeface="Helvetica Neue" charset="0"/>
              <a:ea typeface="ＭＳ Ｐゴシック" charset="0"/>
            </a:endParaRPr>
          </a:p>
        </p:txBody>
      </p:sp>
    </p:spTree>
    <p:extLst>
      <p:ext uri="{BB962C8B-B14F-4D97-AF65-F5344CB8AC3E}">
        <p14:creationId xmlns:p14="http://schemas.microsoft.com/office/powerpoint/2010/main" val="36966702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170"/>
            <a:ext cx="8229600" cy="857250"/>
          </a:xfrm>
        </p:spPr>
        <p:txBody>
          <a:bodyPr/>
          <a:lstStyle/>
          <a:p>
            <a:r>
              <a:rPr lang="en-US" dirty="0" smtClean="0"/>
              <a:t>Australian Research</a:t>
            </a:r>
            <a:endParaRPr lang="en-US" dirty="0"/>
          </a:p>
        </p:txBody>
      </p:sp>
      <p:sp>
        <p:nvSpPr>
          <p:cNvPr id="3" name="Content Placeholder 2"/>
          <p:cNvSpPr>
            <a:spLocks noGrp="1"/>
          </p:cNvSpPr>
          <p:nvPr>
            <p:ph idx="1"/>
          </p:nvPr>
        </p:nvSpPr>
        <p:spPr>
          <a:xfrm>
            <a:off x="457200" y="918420"/>
            <a:ext cx="8229600" cy="3394472"/>
          </a:xfrm>
        </p:spPr>
        <p:txBody>
          <a:bodyPr>
            <a:normAutofit lnSpcReduction="10000"/>
          </a:bodyPr>
          <a:lstStyle/>
          <a:p>
            <a:r>
              <a:rPr lang="en-US" dirty="0" smtClean="0"/>
              <a:t>What are UK universities doing for </a:t>
            </a:r>
            <a:r>
              <a:rPr lang="en-US" dirty="0"/>
              <a:t>SWD – Glascodine 2012 Churchill Fellowship report </a:t>
            </a:r>
            <a:endParaRPr lang="en-US" dirty="0" smtClean="0"/>
          </a:p>
          <a:p>
            <a:r>
              <a:rPr lang="en-AU" dirty="0" smtClean="0"/>
              <a:t>Ready </a:t>
            </a:r>
            <a:r>
              <a:rPr lang="en-AU" dirty="0"/>
              <a:t>for Work – Graduates with </a:t>
            </a:r>
            <a:r>
              <a:rPr lang="en-AU" dirty="0" smtClean="0"/>
              <a:t>Disabilities Farthing and Glascodine 2013</a:t>
            </a:r>
          </a:p>
          <a:p>
            <a:r>
              <a:rPr lang="en-AU" i="1" dirty="0"/>
              <a:t>Trying To Get Through One Door:</a:t>
            </a:r>
            <a:endParaRPr lang="en-AU" dirty="0"/>
          </a:p>
          <a:p>
            <a:pPr marL="400050" lvl="1" indent="0">
              <a:buNone/>
            </a:pPr>
            <a:r>
              <a:rPr lang="en-AU" dirty="0"/>
              <a:t>Preparing Students with Disabilities </a:t>
            </a:r>
            <a:r>
              <a:rPr lang="en-AU" dirty="0" smtClean="0"/>
              <a:t>for</a:t>
            </a:r>
            <a:r>
              <a:rPr lang="en-AU" dirty="0"/>
              <a:t> </a:t>
            </a:r>
            <a:r>
              <a:rPr lang="en-AU" dirty="0" smtClean="0"/>
              <a:t>the </a:t>
            </a:r>
            <a:r>
              <a:rPr lang="en-AU" dirty="0"/>
              <a:t>Transition to Employment. </a:t>
            </a:r>
            <a:r>
              <a:rPr lang="en-AU" dirty="0" smtClean="0"/>
              <a:t> </a:t>
            </a:r>
            <a:r>
              <a:rPr lang="en-AU" dirty="0" err="1" smtClean="0"/>
              <a:t>H.Martin</a:t>
            </a:r>
            <a:r>
              <a:rPr lang="en-AU" dirty="0" smtClean="0"/>
              <a:t> Latrobe 2014</a:t>
            </a:r>
          </a:p>
          <a:p>
            <a:endParaRPr lang="en-AU" dirty="0"/>
          </a:p>
          <a:p>
            <a:endParaRPr lang="en-US" dirty="0"/>
          </a:p>
        </p:txBody>
      </p:sp>
    </p:spTree>
    <p:extLst>
      <p:ext uri="{BB962C8B-B14F-4D97-AF65-F5344CB8AC3E}">
        <p14:creationId xmlns:p14="http://schemas.microsoft.com/office/powerpoint/2010/main" val="1576122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feedback from students </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Lack of self-awareness</a:t>
            </a:r>
          </a:p>
          <a:p>
            <a:pPr lvl="1"/>
            <a:r>
              <a:rPr lang="en-US" dirty="0" smtClean="0"/>
              <a:t>Disclosure and Self </a:t>
            </a:r>
            <a:r>
              <a:rPr lang="en-US" dirty="0"/>
              <a:t>advocacy skills</a:t>
            </a:r>
          </a:p>
          <a:p>
            <a:r>
              <a:rPr lang="en-US" dirty="0" smtClean="0"/>
              <a:t>Lack of knowledge on world of work</a:t>
            </a:r>
          </a:p>
          <a:p>
            <a:pPr lvl="1"/>
            <a:r>
              <a:rPr lang="en-US" dirty="0" smtClean="0"/>
              <a:t>Need more mentoring or work placement experience</a:t>
            </a:r>
          </a:p>
          <a:p>
            <a:r>
              <a:rPr lang="en-US" dirty="0" smtClean="0"/>
              <a:t>Lack of confidence re flexibility and support at work</a:t>
            </a:r>
          </a:p>
          <a:p>
            <a:pPr lvl="1"/>
            <a:r>
              <a:rPr lang="en-US" dirty="0" smtClean="0"/>
              <a:t>Useful to know which employers are more disability friendly</a:t>
            </a:r>
          </a:p>
          <a:p>
            <a:pPr lvl="1"/>
            <a:r>
              <a:rPr lang="en-US" dirty="0" smtClean="0"/>
              <a:t>What  assistive technology is needed?</a:t>
            </a:r>
          </a:p>
        </p:txBody>
      </p:sp>
    </p:spTree>
    <p:extLst>
      <p:ext uri="{BB962C8B-B14F-4D97-AF65-F5344CB8AC3E}">
        <p14:creationId xmlns:p14="http://schemas.microsoft.com/office/powerpoint/2010/main" val="81303442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5427"/>
            <a:ext cx="8229600" cy="3729196"/>
          </a:xfrm>
        </p:spPr>
        <p:txBody>
          <a:bodyPr>
            <a:normAutofit fontScale="62500" lnSpcReduction="20000"/>
          </a:bodyPr>
          <a:lstStyle/>
          <a:p>
            <a:pPr lvl="1">
              <a:buFont typeface="Arial" charset="0"/>
              <a:buChar char="•"/>
              <a:defRPr/>
            </a:pPr>
            <a:r>
              <a:rPr lang="en-GB" sz="2400" dirty="0" smtClean="0">
                <a:solidFill>
                  <a:srgbClr val="262626"/>
                </a:solidFill>
                <a:latin typeface="Helvetica Neue" charset="0"/>
              </a:rPr>
              <a:t>Closer </a:t>
            </a:r>
            <a:r>
              <a:rPr lang="en-GB" sz="2400" dirty="0">
                <a:solidFill>
                  <a:srgbClr val="262626"/>
                </a:solidFill>
                <a:latin typeface="Helvetica Neue" charset="0"/>
              </a:rPr>
              <a:t>relationships with employers:</a:t>
            </a:r>
          </a:p>
          <a:p>
            <a:pPr lvl="2">
              <a:defRPr/>
            </a:pPr>
            <a:r>
              <a:rPr lang="en-GB" dirty="0">
                <a:solidFill>
                  <a:srgbClr val="262626"/>
                </a:solidFill>
                <a:latin typeface="Helvetica Neue" charset="0"/>
              </a:rPr>
              <a:t>Sponsorship of awareness weeks / induction / events / </a:t>
            </a:r>
            <a:r>
              <a:rPr lang="en-GB" dirty="0" err="1" smtClean="0">
                <a:solidFill>
                  <a:srgbClr val="262626"/>
                </a:solidFill>
                <a:latin typeface="Helvetica Neue" charset="0"/>
              </a:rPr>
              <a:t>etc</a:t>
            </a:r>
            <a:endParaRPr lang="en-GB" dirty="0" smtClean="0">
              <a:solidFill>
                <a:srgbClr val="262626"/>
              </a:solidFill>
              <a:latin typeface="Helvetica Neue" charset="0"/>
            </a:endParaRPr>
          </a:p>
          <a:p>
            <a:pPr lvl="2">
              <a:defRPr/>
            </a:pPr>
            <a:r>
              <a:rPr lang="en-GB" dirty="0" smtClean="0">
                <a:solidFill>
                  <a:srgbClr val="262626"/>
                </a:solidFill>
                <a:latin typeface="Helvetica Neue" charset="0"/>
              </a:rPr>
              <a:t>More </a:t>
            </a:r>
            <a:r>
              <a:rPr lang="en-GB" dirty="0">
                <a:solidFill>
                  <a:srgbClr val="262626"/>
                </a:solidFill>
                <a:latin typeface="Helvetica Neue" charset="0"/>
              </a:rPr>
              <a:t>mentoring/Work placement </a:t>
            </a:r>
            <a:r>
              <a:rPr lang="en-GB" dirty="0" smtClean="0">
                <a:solidFill>
                  <a:srgbClr val="262626"/>
                </a:solidFill>
                <a:latin typeface="Helvetica Neue" charset="0"/>
              </a:rPr>
              <a:t>opportunities</a:t>
            </a:r>
          </a:p>
          <a:p>
            <a:pPr marL="914400" lvl="2" indent="0">
              <a:buNone/>
              <a:defRPr/>
            </a:pPr>
            <a:endParaRPr lang="en-GB" dirty="0">
              <a:solidFill>
                <a:srgbClr val="262626"/>
              </a:solidFill>
              <a:latin typeface="Helvetica Neue" charset="0"/>
            </a:endParaRPr>
          </a:p>
          <a:p>
            <a:pPr lvl="1">
              <a:defRPr/>
            </a:pPr>
            <a:r>
              <a:rPr lang="en-GB" sz="2400" dirty="0">
                <a:solidFill>
                  <a:srgbClr val="262626"/>
                </a:solidFill>
                <a:latin typeface="Helvetica Neue" charset="0"/>
              </a:rPr>
              <a:t>Disability / Careers </a:t>
            </a:r>
            <a:r>
              <a:rPr lang="en-GB" sz="2400" dirty="0" smtClean="0">
                <a:solidFill>
                  <a:srgbClr val="262626"/>
                </a:solidFill>
                <a:latin typeface="Helvetica Neue" charset="0"/>
              </a:rPr>
              <a:t>Services building closer relationships:</a:t>
            </a:r>
            <a:endParaRPr lang="en-GB" sz="2400" dirty="0">
              <a:solidFill>
                <a:srgbClr val="262626"/>
              </a:solidFill>
              <a:latin typeface="Helvetica Neue" charset="0"/>
            </a:endParaRPr>
          </a:p>
          <a:p>
            <a:pPr lvl="2">
              <a:buFont typeface="Arial" charset="0"/>
              <a:buChar char="•"/>
              <a:defRPr/>
            </a:pPr>
            <a:r>
              <a:rPr lang="en-GB" dirty="0" smtClean="0">
                <a:solidFill>
                  <a:srgbClr val="262626"/>
                </a:solidFill>
                <a:latin typeface="Helvetica Neue" charset="0"/>
              </a:rPr>
              <a:t>Link </a:t>
            </a:r>
            <a:r>
              <a:rPr lang="en-GB" dirty="0">
                <a:solidFill>
                  <a:srgbClr val="262626"/>
                </a:solidFill>
                <a:latin typeface="Helvetica Neue" charset="0"/>
              </a:rPr>
              <a:t>with a named person.</a:t>
            </a:r>
          </a:p>
          <a:p>
            <a:pPr lvl="2">
              <a:buFont typeface="Arial" charset="0"/>
              <a:buChar char="•"/>
              <a:defRPr/>
            </a:pPr>
            <a:r>
              <a:rPr lang="en-GB" dirty="0">
                <a:solidFill>
                  <a:srgbClr val="262626"/>
                </a:solidFill>
                <a:latin typeface="Helvetica Neue" charset="0"/>
              </a:rPr>
              <a:t>C/Service to present at induction / final year induction.</a:t>
            </a:r>
          </a:p>
          <a:p>
            <a:pPr lvl="2">
              <a:buFont typeface="Arial" charset="0"/>
              <a:buChar char="•"/>
              <a:defRPr/>
            </a:pPr>
            <a:r>
              <a:rPr lang="en-GB" dirty="0">
                <a:solidFill>
                  <a:srgbClr val="262626"/>
                </a:solidFill>
                <a:latin typeface="Helvetica Neue" charset="0"/>
              </a:rPr>
              <a:t>C/Service to offer drop in sessions at Disability Office.</a:t>
            </a:r>
          </a:p>
          <a:p>
            <a:pPr lvl="2">
              <a:buFont typeface="Arial" charset="0"/>
              <a:buChar char="•"/>
              <a:defRPr/>
            </a:pPr>
            <a:r>
              <a:rPr lang="en-GB" dirty="0">
                <a:solidFill>
                  <a:srgbClr val="262626"/>
                </a:solidFill>
                <a:latin typeface="Helvetica Neue" charset="0"/>
              </a:rPr>
              <a:t>C/Service to use Disability Service to market relevant employment events.</a:t>
            </a:r>
          </a:p>
          <a:p>
            <a:pPr lvl="2">
              <a:buFont typeface="Arial" charset="0"/>
              <a:buChar char="•"/>
              <a:defRPr/>
            </a:pPr>
            <a:r>
              <a:rPr lang="en-GB" dirty="0">
                <a:solidFill>
                  <a:srgbClr val="262626"/>
                </a:solidFill>
                <a:latin typeface="Helvetica Neue" charset="0"/>
              </a:rPr>
              <a:t>Better data sharing</a:t>
            </a:r>
            <a:r>
              <a:rPr lang="en-GB" dirty="0" smtClean="0">
                <a:solidFill>
                  <a:srgbClr val="262626"/>
                </a:solidFill>
                <a:latin typeface="Helvetica Neue" charset="0"/>
              </a:rPr>
              <a:t>.</a:t>
            </a:r>
            <a:br>
              <a:rPr lang="en-GB" dirty="0" smtClean="0">
                <a:solidFill>
                  <a:srgbClr val="262626"/>
                </a:solidFill>
                <a:latin typeface="Helvetica Neue" charset="0"/>
              </a:rPr>
            </a:br>
            <a:endParaRPr lang="en-GB" dirty="0">
              <a:solidFill>
                <a:srgbClr val="262626"/>
              </a:solidFill>
              <a:latin typeface="Helvetica Neue" charset="0"/>
            </a:endParaRPr>
          </a:p>
          <a:p>
            <a:pPr lvl="1">
              <a:buFont typeface="Arial" charset="0"/>
              <a:buChar char="•"/>
              <a:defRPr/>
            </a:pPr>
            <a:r>
              <a:rPr lang="en-GB" sz="2400" dirty="0" smtClean="0">
                <a:solidFill>
                  <a:srgbClr val="262626"/>
                </a:solidFill>
                <a:latin typeface="Helvetica Neue" charset="0"/>
              </a:rPr>
              <a:t>Advising students:</a:t>
            </a:r>
            <a:endParaRPr lang="en-GB" sz="2400" dirty="0">
              <a:solidFill>
                <a:srgbClr val="262626"/>
              </a:solidFill>
              <a:latin typeface="Helvetica Neue" charset="0"/>
            </a:endParaRPr>
          </a:p>
          <a:p>
            <a:pPr lvl="2">
              <a:buFont typeface="Arial" charset="0"/>
              <a:buChar char="•"/>
              <a:defRPr/>
            </a:pPr>
            <a:r>
              <a:rPr lang="en-GB" dirty="0" smtClean="0">
                <a:solidFill>
                  <a:srgbClr val="262626"/>
                </a:solidFill>
                <a:latin typeface="Helvetica Neue" charset="0"/>
              </a:rPr>
              <a:t>Of disability confident employers.</a:t>
            </a:r>
          </a:p>
          <a:p>
            <a:pPr lvl="2">
              <a:buFont typeface="Arial" charset="0"/>
              <a:buChar char="•"/>
              <a:defRPr/>
            </a:pPr>
            <a:r>
              <a:rPr lang="en-GB" dirty="0" smtClean="0">
                <a:solidFill>
                  <a:srgbClr val="262626"/>
                </a:solidFill>
                <a:latin typeface="Helvetica Neue" charset="0"/>
              </a:rPr>
              <a:t>Benefits </a:t>
            </a:r>
            <a:r>
              <a:rPr lang="en-GB" dirty="0">
                <a:solidFill>
                  <a:srgbClr val="262626"/>
                </a:solidFill>
                <a:latin typeface="Helvetica Neue" charset="0"/>
              </a:rPr>
              <a:t>of early disclosure.</a:t>
            </a:r>
          </a:p>
          <a:p>
            <a:pPr lvl="2">
              <a:buFont typeface="Arial" charset="0"/>
              <a:buChar char="•"/>
              <a:defRPr/>
            </a:pPr>
            <a:r>
              <a:rPr lang="en-GB" dirty="0" smtClean="0">
                <a:solidFill>
                  <a:srgbClr val="262626"/>
                </a:solidFill>
                <a:latin typeface="Helvetica Neue" charset="0"/>
              </a:rPr>
              <a:t>Support on offer / available.</a:t>
            </a:r>
            <a:endParaRPr lang="en-GB" dirty="0">
              <a:solidFill>
                <a:srgbClr val="262626"/>
              </a:solidFill>
              <a:latin typeface="Helvetica Neue" charset="0"/>
            </a:endParaRPr>
          </a:p>
          <a:p>
            <a:pPr lvl="1">
              <a:defRPr/>
            </a:pPr>
            <a:endParaRPr lang="en-US" sz="1600" dirty="0">
              <a:latin typeface="Arial" charset="0"/>
              <a:ea typeface="ＭＳ Ｐゴシック" charset="0"/>
            </a:endParaRPr>
          </a:p>
        </p:txBody>
      </p:sp>
      <p:sp>
        <p:nvSpPr>
          <p:cNvPr id="5" name="Title 1"/>
          <p:cNvSpPr txBox="1">
            <a:spLocks/>
          </p:cNvSpPr>
          <p:nvPr/>
        </p:nvSpPr>
        <p:spPr>
          <a:xfrm>
            <a:off x="299877" y="320279"/>
            <a:ext cx="8539323" cy="85725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6" name="Rectangle 5"/>
          <p:cNvSpPr/>
          <p:nvPr/>
        </p:nvSpPr>
        <p:spPr>
          <a:xfrm>
            <a:off x="1255324" y="157541"/>
            <a:ext cx="6137067" cy="707886"/>
          </a:xfrm>
          <a:prstGeom prst="rect">
            <a:avLst/>
          </a:prstGeom>
        </p:spPr>
        <p:txBody>
          <a:bodyPr wrap="none">
            <a:spAutoFit/>
          </a:bodyPr>
          <a:lstStyle/>
          <a:p>
            <a:pPr>
              <a:defRPr/>
            </a:pPr>
            <a:r>
              <a:rPr lang="en-US" sz="4000" dirty="0"/>
              <a:t>What’s happening in the UK.</a:t>
            </a:r>
            <a:endParaRPr lang="en-GB" sz="4000" dirty="0">
              <a:solidFill>
                <a:srgbClr val="262626"/>
              </a:solidFill>
              <a:latin typeface="Helvetica Neue" charset="0"/>
            </a:endParaRPr>
          </a:p>
        </p:txBody>
      </p:sp>
    </p:spTree>
    <p:extLst>
      <p:ext uri="{BB962C8B-B14F-4D97-AF65-F5344CB8AC3E}">
        <p14:creationId xmlns:p14="http://schemas.microsoft.com/office/powerpoint/2010/main" val="24004530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are </a:t>
            </a:r>
            <a:r>
              <a:rPr lang="en-US" sz="3200" dirty="0" err="1" smtClean="0"/>
              <a:t>Aus</a:t>
            </a:r>
            <a:r>
              <a:rPr lang="en-US" sz="3200" dirty="0" smtClean="0"/>
              <a:t> </a:t>
            </a:r>
            <a:r>
              <a:rPr lang="en-US" sz="3200" dirty="0" err="1" smtClean="0"/>
              <a:t>uni’s</a:t>
            </a:r>
            <a:r>
              <a:rPr lang="en-US" sz="3200" dirty="0" smtClean="0"/>
              <a:t> doing  - from a careers angle</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Careers/DLU working together more </a:t>
            </a:r>
          </a:p>
          <a:p>
            <a:r>
              <a:rPr lang="en-US" dirty="0" smtClean="0"/>
              <a:t>For work experience</a:t>
            </a:r>
          </a:p>
          <a:p>
            <a:pPr lvl="1"/>
            <a:r>
              <a:rPr lang="en-US" dirty="0" smtClean="0"/>
              <a:t>More mentoring support  (WAM and AND)</a:t>
            </a:r>
          </a:p>
          <a:p>
            <a:pPr lvl="1"/>
            <a:r>
              <a:rPr lang="en-US" dirty="0" smtClean="0"/>
              <a:t>More jobs on campus</a:t>
            </a:r>
          </a:p>
          <a:p>
            <a:pPr lvl="1"/>
            <a:r>
              <a:rPr lang="en-US" dirty="0" smtClean="0"/>
              <a:t>More internships e.g. AND </a:t>
            </a:r>
          </a:p>
          <a:p>
            <a:r>
              <a:rPr lang="en-US" dirty="0" smtClean="0"/>
              <a:t>Careers </a:t>
            </a:r>
          </a:p>
          <a:p>
            <a:pPr lvl="1"/>
            <a:r>
              <a:rPr lang="en-US" dirty="0" smtClean="0"/>
              <a:t>Provided a focal point for Int’l students</a:t>
            </a:r>
          </a:p>
          <a:p>
            <a:pPr lvl="1"/>
            <a:r>
              <a:rPr lang="en-US" dirty="0" smtClean="0"/>
              <a:t>Ensuring disability expertise in group, more disability training for careers people</a:t>
            </a:r>
          </a:p>
          <a:p>
            <a:pPr lvl="1"/>
            <a:r>
              <a:rPr lang="en-US" dirty="0" smtClean="0"/>
              <a:t>Using specialists when appropriate.</a:t>
            </a:r>
            <a:endParaRPr lang="en-US" dirty="0"/>
          </a:p>
        </p:txBody>
      </p:sp>
    </p:spTree>
    <p:extLst>
      <p:ext uri="{BB962C8B-B14F-4D97-AF65-F5344CB8AC3E}">
        <p14:creationId xmlns:p14="http://schemas.microsoft.com/office/powerpoint/2010/main" val="5877849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16870</TotalTime>
  <Words>783</Words>
  <Application>Microsoft Macintosh PowerPoint</Application>
  <PresentationFormat>On-screen Show (16:9)</PresentationFormat>
  <Paragraphs>98</Paragraphs>
  <Slides>13</Slides>
  <Notes>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Pathways 12 Conference</vt:lpstr>
      <vt:lpstr>Contents</vt:lpstr>
      <vt:lpstr>Facts</vt:lpstr>
      <vt:lpstr>Increasing recognition of importance of Career Management skills</vt:lpstr>
      <vt:lpstr>Extra issues for students with disabilities</vt:lpstr>
      <vt:lpstr>Australian Research</vt:lpstr>
      <vt:lpstr>Overall feedback from students </vt:lpstr>
      <vt:lpstr>PowerPoint Presentation</vt:lpstr>
      <vt:lpstr>What are Aus uni’s doing  - from a careers angle</vt:lpstr>
      <vt:lpstr>Current realities</vt:lpstr>
      <vt:lpstr>Discuss possible ways DLUs can help students at unis improve chances of getting work</vt:lpstr>
      <vt:lpstr>Possible ways DLUs can help students at unis improve chances of getting work</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Glacodine</dc:creator>
  <cp:lastModifiedBy>Mark Glacodine</cp:lastModifiedBy>
  <cp:revision>59</cp:revision>
  <cp:lastPrinted>2013-05-05T04:18:48Z</cp:lastPrinted>
  <dcterms:created xsi:type="dcterms:W3CDTF">2013-02-18T22:04:24Z</dcterms:created>
  <dcterms:modified xsi:type="dcterms:W3CDTF">2014-12-03T23:41:42Z</dcterms:modified>
</cp:coreProperties>
</file>