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3"/>
  </p:notesMasterIdLst>
  <p:handoutMasterIdLst>
    <p:handoutMasterId r:id="rId44"/>
  </p:handoutMasterIdLst>
  <p:sldIdLst>
    <p:sldId id="898" r:id="rId3"/>
    <p:sldId id="901" r:id="rId4"/>
    <p:sldId id="943" r:id="rId5"/>
    <p:sldId id="940" r:id="rId6"/>
    <p:sldId id="941" r:id="rId7"/>
    <p:sldId id="942" r:id="rId8"/>
    <p:sldId id="909" r:id="rId9"/>
    <p:sldId id="917" r:id="rId10"/>
    <p:sldId id="934" r:id="rId11"/>
    <p:sldId id="903" r:id="rId12"/>
    <p:sldId id="904" r:id="rId13"/>
    <p:sldId id="916" r:id="rId14"/>
    <p:sldId id="912" r:id="rId15"/>
    <p:sldId id="913" r:id="rId16"/>
    <p:sldId id="914" r:id="rId17"/>
    <p:sldId id="935" r:id="rId18"/>
    <p:sldId id="919" r:id="rId19"/>
    <p:sldId id="944" r:id="rId20"/>
    <p:sldId id="920" r:id="rId21"/>
    <p:sldId id="928" r:id="rId22"/>
    <p:sldId id="923" r:id="rId23"/>
    <p:sldId id="922" r:id="rId24"/>
    <p:sldId id="936" r:id="rId25"/>
    <p:sldId id="908" r:id="rId26"/>
    <p:sldId id="918" r:id="rId27"/>
    <p:sldId id="937" r:id="rId28"/>
    <p:sldId id="911" r:id="rId29"/>
    <p:sldId id="938" r:id="rId30"/>
    <p:sldId id="945" r:id="rId31"/>
    <p:sldId id="906" r:id="rId32"/>
    <p:sldId id="907" r:id="rId33"/>
    <p:sldId id="921" r:id="rId34"/>
    <p:sldId id="926" r:id="rId35"/>
    <p:sldId id="925" r:id="rId36"/>
    <p:sldId id="939" r:id="rId37"/>
    <p:sldId id="924" r:id="rId38"/>
    <p:sldId id="930" r:id="rId39"/>
    <p:sldId id="933" r:id="rId40"/>
    <p:sldId id="900" r:id="rId41"/>
    <p:sldId id="899"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 initials="EG" lastIdx="7" clrIdx="0"/>
  <p:cmAuthor id="1" name="Neil King" initials="N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FDD"/>
    <a:srgbClr val="000000"/>
    <a:srgbClr val="00D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135" autoAdjust="0"/>
    <p:restoredTop sz="79612" autoAdjust="0"/>
  </p:normalViewPr>
  <p:slideViewPr>
    <p:cSldViewPr>
      <p:cViewPr varScale="1">
        <p:scale>
          <a:sx n="70" d="100"/>
          <a:sy n="70" d="100"/>
        </p:scale>
        <p:origin x="-894" y="-102"/>
      </p:cViewPr>
      <p:guideLst>
        <p:guide orient="horz" pos="1620"/>
        <p:guide pos="2880"/>
      </p:guideLst>
    </p:cSldViewPr>
  </p:slideViewPr>
  <p:notesTextViewPr>
    <p:cViewPr>
      <p:scale>
        <a:sx n="1" d="1"/>
        <a:sy n="1" d="1"/>
      </p:scale>
      <p:origin x="0" y="0"/>
    </p:cViewPr>
  </p:notesTextViewPr>
  <p:notesViewPr>
    <p:cSldViewPr>
      <p:cViewPr varScale="1">
        <p:scale>
          <a:sx n="83" d="100"/>
          <a:sy n="83" d="100"/>
        </p:scale>
        <p:origin x="-19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80B906-9631-446B-A531-1FF20D95F0F4}" type="datetimeFigureOut">
              <a:rPr lang="en-AU" smtClean="0"/>
              <a:t>2/12/2014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C2E5A7-4616-4DC4-8CC2-A13408637982}" type="slidenum">
              <a:rPr lang="en-AU" smtClean="0"/>
              <a:t>‹#›</a:t>
            </a:fld>
            <a:endParaRPr lang="en-AU"/>
          </a:p>
        </p:txBody>
      </p:sp>
    </p:spTree>
    <p:extLst>
      <p:ext uri="{BB962C8B-B14F-4D97-AF65-F5344CB8AC3E}">
        <p14:creationId xmlns:p14="http://schemas.microsoft.com/office/powerpoint/2010/main" val="1061852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75851-D776-4841-90D5-76F11DC9EF37}" type="datetimeFigureOut">
              <a:rPr lang="en-AU" smtClean="0"/>
              <a:t>2/12/2014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4EA55-CD59-44C2-AF26-DD88128C75BE}" type="slidenum">
              <a:rPr lang="en-AU" smtClean="0"/>
              <a:t>‹#›</a:t>
            </a:fld>
            <a:endParaRPr lang="en-AU"/>
          </a:p>
        </p:txBody>
      </p:sp>
    </p:spTree>
    <p:extLst>
      <p:ext uri="{BB962C8B-B14F-4D97-AF65-F5344CB8AC3E}">
        <p14:creationId xmlns:p14="http://schemas.microsoft.com/office/powerpoint/2010/main" val="135185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a:prstGeom prst="rect">
            <a:avLst/>
          </a:prstGeom>
        </p:spPr>
      </p:sp>
      <p:sp>
        <p:nvSpPr>
          <p:cNvPr id="3" name="Notes Placeholder 2"/>
          <p:cNvSpPr>
            <a:spLocks noGrp="1"/>
          </p:cNvSpPr>
          <p:nvPr>
            <p:ph type="body" idx="1"/>
          </p:nvPr>
        </p:nvSpPr>
        <p:spPr>
          <a:xfrm>
            <a:off x="685801" y="4343400"/>
            <a:ext cx="5486400" cy="4114800"/>
          </a:xfrm>
          <a:prstGeom prst="rect">
            <a:avLst/>
          </a:prstGeom>
        </p:spPr>
        <p:txBody>
          <a:bodyPr lIns="91321" tIns="45661" rIns="91321" bIns="45661"/>
          <a:lstStyle/>
          <a:p>
            <a:endParaRPr lang="en-AU"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lIns="91321" tIns="45661" rIns="91321" bIns="45661"/>
          <a:lstStyle/>
          <a:p>
            <a:fld id="{8264EA55-CD59-44C2-AF26-DD88128C75BE}"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358959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Here is a standard page from a Word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By simply gauging how large or small each heading is a </a:t>
            </a:r>
            <a:r>
              <a:rPr lang="en-AU" b="1" baseline="0" dirty="0" smtClean="0"/>
              <a:t>sighted person </a:t>
            </a:r>
            <a:r>
              <a:rPr lang="en-AU" baseline="0" dirty="0" smtClean="0"/>
              <a:t>can very quickly work out what is the most important piece of content on the page is, what’s the least important piece of content on the page is, and how the content relates to each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aseline="0" dirty="0" smtClean="0"/>
              <a:t>They can also assume the list of three items are related to each other but their order is not important.</a:t>
            </a:r>
          </a:p>
          <a:p>
            <a:endParaRPr lang="en-AU" baseline="0" dirty="0" smtClean="0"/>
          </a:p>
          <a:p>
            <a:r>
              <a:rPr lang="en-AU" baseline="0" dirty="0" smtClean="0"/>
              <a:t>There is a picture of a man using a screen reader and braille to document information in an authoring tool. The screen of the desktop computer monitor is switched off.</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10</a:t>
            </a:fld>
            <a:endParaRPr lang="en-AU"/>
          </a:p>
        </p:txBody>
      </p:sp>
    </p:spTree>
    <p:extLst>
      <p:ext uri="{BB962C8B-B14F-4D97-AF65-F5344CB8AC3E}">
        <p14:creationId xmlns:p14="http://schemas.microsoft.com/office/powerpoint/2010/main" val="97092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is how a Word document is interpreted by a person using a screen reader if true headings and lists (the functions built within Microsoft Word) have not been implemented. The structure component of the document is locked away from this user.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baseline="0" dirty="0" smtClean="0"/>
              <a:t>If the image has no textual description the information provided by that image is not communicated to the user. </a:t>
            </a:r>
          </a:p>
          <a:p>
            <a:endParaRPr lang="en-AU" baseline="0" dirty="0" smtClean="0"/>
          </a:p>
          <a:p>
            <a:r>
              <a:rPr lang="en-AU" baseline="0" dirty="0" smtClean="0"/>
              <a:t>You’ll also notice the author has used the return key to push content on to the next page. This will add a lot of redundant noise to the page for users of screen readers.</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11</a:t>
            </a:fld>
            <a:endParaRPr lang="en-AU"/>
          </a:p>
        </p:txBody>
      </p:sp>
    </p:spTree>
    <p:extLst>
      <p:ext uri="{BB962C8B-B14F-4D97-AF65-F5344CB8AC3E}">
        <p14:creationId xmlns:p14="http://schemas.microsoft.com/office/powerpoint/2010/main" val="181810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In this example the structure section of the DAT comes in handy.</a:t>
            </a:r>
          </a:p>
          <a:p>
            <a:endParaRPr lang="en-AU" dirty="0" smtClean="0"/>
          </a:p>
          <a:p>
            <a:r>
              <a:rPr lang="en-AU" dirty="0" smtClean="0"/>
              <a:t>To ensure in-built heading and list styles are used the author</a:t>
            </a:r>
            <a:r>
              <a:rPr lang="en-AU" baseline="0" dirty="0" smtClean="0"/>
              <a:t> simply selects the appropriate heading level button and a bulleted or numbered list icon.</a:t>
            </a:r>
          </a:p>
          <a:p>
            <a:endParaRPr lang="en-AU" baseline="0" dirty="0" smtClean="0"/>
          </a:p>
          <a:p>
            <a:r>
              <a:rPr lang="en-AU" baseline="0" dirty="0" smtClean="0"/>
              <a:t>The DAT will inherit the corporate template style or default Word style for the heading or list.</a:t>
            </a:r>
            <a:r>
              <a:rPr lang="en-AU" dirty="0" smtClean="0"/>
              <a:t> </a:t>
            </a:r>
          </a:p>
          <a:p>
            <a:endParaRPr lang="en-AU" dirty="0" smtClean="0"/>
          </a:p>
          <a:p>
            <a:r>
              <a:rPr lang="en-AU" dirty="0" smtClean="0"/>
              <a:t>The</a:t>
            </a:r>
            <a:r>
              <a:rPr lang="en-AU" baseline="0" dirty="0" smtClean="0"/>
              <a:t> Breaks function is incorporated within the Structure section of the DAT to prompt users to use an appropriate break rather than hard returns.</a:t>
            </a:r>
          </a:p>
          <a:p>
            <a:endParaRPr lang="en-AU" baseline="0" dirty="0" smtClean="0"/>
          </a:p>
          <a:p>
            <a:r>
              <a:rPr lang="en-AU" baseline="0" dirty="0" smtClean="0"/>
              <a:t>Let’s take a look at the efficiency of the Insert image and Set image automated functions…</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12</a:t>
            </a:fld>
            <a:endParaRPr lang="en-AU"/>
          </a:p>
        </p:txBody>
      </p:sp>
    </p:spTree>
    <p:extLst>
      <p:ext uri="{BB962C8B-B14F-4D97-AF65-F5344CB8AC3E}">
        <p14:creationId xmlns:p14="http://schemas.microsoft.com/office/powerpoint/2010/main" val="75229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aseline="0" dirty="0" smtClean="0"/>
              <a:t>We saw that adding textual descriptions to images is important for users of screen readers.</a:t>
            </a:r>
          </a:p>
          <a:p>
            <a:endParaRPr lang="en-AU" baseline="0" dirty="0" smtClean="0"/>
          </a:p>
          <a:p>
            <a:r>
              <a:rPr lang="en-AU" baseline="0" dirty="0" smtClean="0"/>
              <a:t>The most efficient way to add alt text to an image (without the DAT) in a Microsoft Word document is to:</a:t>
            </a:r>
          </a:p>
          <a:p>
            <a:endParaRPr lang="en-AU" baseline="0" dirty="0" smtClean="0"/>
          </a:p>
          <a:p>
            <a:r>
              <a:rPr lang="en-AU" baseline="0" dirty="0" smtClean="0"/>
              <a:t>Select the image.</a:t>
            </a:r>
          </a:p>
          <a:p>
            <a:r>
              <a:rPr lang="en-AU" baseline="0" dirty="0" smtClean="0"/>
              <a:t>Right click and select Format Picture. </a:t>
            </a:r>
          </a:p>
          <a:p>
            <a:r>
              <a:rPr lang="en-AU" baseline="0" dirty="0" smtClean="0"/>
              <a:t>Select Alt text in the dialog.</a:t>
            </a:r>
          </a:p>
          <a:p>
            <a:r>
              <a:rPr lang="en-AU" baseline="0" dirty="0" smtClean="0"/>
              <a:t>Add a textual description. </a:t>
            </a:r>
          </a:p>
          <a:p>
            <a:r>
              <a:rPr lang="en-AU" baseline="0" dirty="0" smtClean="0"/>
              <a:t>Scroll to find the next image.</a:t>
            </a:r>
          </a:p>
          <a:p>
            <a:endParaRPr lang="en-AU" baseline="0" dirty="0" smtClean="0"/>
          </a:p>
          <a:p>
            <a:r>
              <a:rPr lang="en-AU" baseline="0" dirty="0" smtClean="0"/>
              <a:t>Select the image.</a:t>
            </a:r>
          </a:p>
          <a:p>
            <a:r>
              <a:rPr lang="en-AU" baseline="0" dirty="0" smtClean="0"/>
              <a:t>Right click and select Format Picture. </a:t>
            </a:r>
          </a:p>
          <a:p>
            <a:r>
              <a:rPr lang="en-AU" baseline="0" dirty="0" smtClean="0"/>
              <a:t>Select Alt text in the dialog.</a:t>
            </a:r>
          </a:p>
          <a:p>
            <a:r>
              <a:rPr lang="en-AU" baseline="0" dirty="0" smtClean="0"/>
              <a:t>Add a textual description. </a:t>
            </a:r>
          </a:p>
          <a:p>
            <a:endParaRPr lang="en-AU" baseline="0" dirty="0" smtClean="0"/>
          </a:p>
          <a:p>
            <a:r>
              <a:rPr lang="en-AU" baseline="0" dirty="0" smtClean="0"/>
              <a:t>And so on and so forth until we get to the end of the document.</a:t>
            </a:r>
          </a:p>
          <a:p>
            <a:r>
              <a:rPr lang="en-AU" baseline="0" dirty="0" smtClean="0"/>
              <a:t>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13</a:t>
            </a:fld>
            <a:endParaRPr lang="en-AU"/>
          </a:p>
        </p:txBody>
      </p:sp>
    </p:spTree>
    <p:extLst>
      <p:ext uri="{BB962C8B-B14F-4D97-AF65-F5344CB8AC3E}">
        <p14:creationId xmlns:p14="http://schemas.microsoft.com/office/powerpoint/2010/main" val="3947275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This is the</a:t>
            </a:r>
            <a:r>
              <a:rPr lang="en-AU" baseline="0" dirty="0" smtClean="0"/>
              <a:t> same</a:t>
            </a:r>
            <a:r>
              <a:rPr lang="en-AU" dirty="0" smtClean="0"/>
              <a:t> existing document. </a:t>
            </a:r>
          </a:p>
          <a:p>
            <a:endParaRPr lang="en-AU" dirty="0" smtClean="0"/>
          </a:p>
          <a:p>
            <a:r>
              <a:rPr lang="en-AU" dirty="0" smtClean="0"/>
              <a:t>Using the DAT simply use the Control + A keys</a:t>
            </a:r>
            <a:r>
              <a:rPr lang="en-AU" baseline="0" dirty="0" smtClean="0"/>
              <a:t> to select everything in the document and select “Set Image”. A dialog to enter alt text is displayed.</a:t>
            </a:r>
          </a:p>
          <a:p>
            <a:endParaRPr lang="en-AU" baseline="0" dirty="0" smtClean="0"/>
          </a:p>
          <a:p>
            <a:r>
              <a:rPr lang="en-AU" baseline="0" dirty="0" smtClean="0"/>
              <a:t>You can select OK to cycle through every image in your document and the DAT will either show you the existing alt text or prompt you to add alt text.</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is a much </a:t>
            </a:r>
            <a:r>
              <a:rPr lang="en-AU" b="1" baseline="0" dirty="0" smtClean="0"/>
              <a:t>faster process</a:t>
            </a:r>
            <a:r>
              <a:rPr lang="en-AU" baseline="0" dirty="0" smtClean="0"/>
              <a:t> than what is currently available in Microsoft Word for authors.</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All images in</a:t>
            </a:r>
            <a:r>
              <a:rPr lang="en-AU" baseline="0" dirty="0" smtClean="0"/>
              <a:t> Word require alternative text because screen readers will announce the image and its dimensions whether alt text is supplied or not. If some alt text is not provided users may feel that they are missing out on information.</a:t>
            </a:r>
          </a:p>
          <a:p>
            <a:endParaRPr lang="en-AU" baseline="0" dirty="0" smtClean="0"/>
          </a:p>
          <a:p>
            <a:r>
              <a:rPr lang="en-AU" baseline="0" dirty="0" smtClean="0"/>
              <a:t>If the image is decorative simply select the “Decorative image” checkbox and the word “Decorative” will populate in the form field.</a:t>
            </a:r>
          </a:p>
          <a:p>
            <a:endParaRPr lang="en-AU" baseline="0" dirty="0" smtClean="0"/>
          </a:p>
          <a:p>
            <a:endParaRPr lang="en-AU" baseline="0" dirty="0" smtClean="0"/>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8264EA55-CD59-44C2-AF26-DD88128C75BE}" type="slidenum">
              <a:rPr lang="en-AU" smtClean="0"/>
              <a:t>14</a:t>
            </a:fld>
            <a:endParaRPr lang="en-AU"/>
          </a:p>
        </p:txBody>
      </p:sp>
    </p:spTree>
    <p:extLst>
      <p:ext uri="{BB962C8B-B14F-4D97-AF65-F5344CB8AC3E}">
        <p14:creationId xmlns:p14="http://schemas.microsoft.com/office/powerpoint/2010/main" val="152454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If you are working</a:t>
            </a:r>
            <a:r>
              <a:rPr lang="en-AU" baseline="0" dirty="0" smtClean="0"/>
              <a:t> on a new document you will be inserting images as you go. The DAT will prompt you to add alt text to your image once it has loaded on to the page by automatically displaying the Set image alt text dialog.</a:t>
            </a:r>
          </a:p>
        </p:txBody>
      </p:sp>
      <p:sp>
        <p:nvSpPr>
          <p:cNvPr id="4" name="Slide Number Placeholder 3"/>
          <p:cNvSpPr>
            <a:spLocks noGrp="1"/>
          </p:cNvSpPr>
          <p:nvPr>
            <p:ph type="sldNum" sz="quarter" idx="10"/>
          </p:nvPr>
        </p:nvSpPr>
        <p:spPr/>
        <p:txBody>
          <a:bodyPr/>
          <a:lstStyle/>
          <a:p>
            <a:fld id="{8264EA55-CD59-44C2-AF26-DD88128C75BE}" type="slidenum">
              <a:rPr lang="en-AU" smtClean="0"/>
              <a:t>15</a:t>
            </a:fld>
            <a:endParaRPr lang="en-AU"/>
          </a:p>
        </p:txBody>
      </p:sp>
    </p:spTree>
    <p:extLst>
      <p:ext uri="{BB962C8B-B14F-4D97-AF65-F5344CB8AC3E}">
        <p14:creationId xmlns:p14="http://schemas.microsoft.com/office/powerpoint/2010/main" val="270893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16</a:t>
            </a:fld>
            <a:endParaRPr lang="en-AU"/>
          </a:p>
        </p:txBody>
      </p:sp>
    </p:spTree>
    <p:extLst>
      <p:ext uri="{BB962C8B-B14F-4D97-AF65-F5344CB8AC3E}">
        <p14:creationId xmlns:p14="http://schemas.microsoft.com/office/powerpoint/2010/main" val="415244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dirty="0" smtClean="0"/>
              <a:t>Sighted users can gain a holistic view of information. </a:t>
            </a:r>
          </a:p>
          <a:p>
            <a:endParaRPr lang="en-AU" sz="1200" dirty="0" smtClean="0"/>
          </a:p>
          <a:p>
            <a:r>
              <a:rPr lang="en-AU" sz="1200" dirty="0" smtClean="0"/>
              <a:t>However, if a table is not optimised for accessibility, screen readers cannot announce cell data with its associated headers. On selecting the command Insert + Tab it will only</a:t>
            </a:r>
            <a:r>
              <a:rPr lang="en-AU" sz="1200" baseline="0" dirty="0" smtClean="0"/>
              <a:t> announce “29” not “29, 3</a:t>
            </a:r>
            <a:r>
              <a:rPr lang="en-AU" sz="1200" baseline="30000" dirty="0" smtClean="0"/>
              <a:t>rd</a:t>
            </a:r>
            <a:r>
              <a:rPr lang="en-AU" sz="1200" baseline="0" dirty="0" smtClean="0"/>
              <a:t> Grade, Main Street”. </a:t>
            </a:r>
            <a:r>
              <a:rPr lang="en-AU" sz="1200" dirty="0" smtClean="0"/>
              <a:t> </a:t>
            </a:r>
          </a:p>
          <a:p>
            <a:endParaRPr lang="en-AU" sz="1200" dirty="0" smtClean="0"/>
          </a:p>
          <a:p>
            <a:endParaRPr lang="en-AU" sz="1200" dirty="0" smtClean="0"/>
          </a:p>
        </p:txBody>
      </p:sp>
      <p:sp>
        <p:nvSpPr>
          <p:cNvPr id="4" name="Slide Number Placeholder 3"/>
          <p:cNvSpPr>
            <a:spLocks noGrp="1"/>
          </p:cNvSpPr>
          <p:nvPr>
            <p:ph type="sldNum" sz="quarter" idx="10"/>
          </p:nvPr>
        </p:nvSpPr>
        <p:spPr/>
        <p:txBody>
          <a:bodyPr/>
          <a:lstStyle/>
          <a:p>
            <a:fld id="{8264EA55-CD59-44C2-AF26-DD88128C75BE}" type="slidenum">
              <a:rPr lang="en-AU" smtClean="0"/>
              <a:t>17</a:t>
            </a:fld>
            <a:endParaRPr lang="en-AU"/>
          </a:p>
        </p:txBody>
      </p:sp>
    </p:spTree>
    <p:extLst>
      <p:ext uri="{BB962C8B-B14F-4D97-AF65-F5344CB8AC3E}">
        <p14:creationId xmlns:p14="http://schemas.microsoft.com/office/powerpoint/2010/main" val="377476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18</a:t>
            </a:fld>
            <a:endParaRPr lang="en-AU"/>
          </a:p>
        </p:txBody>
      </p:sp>
    </p:spTree>
    <p:extLst>
      <p:ext uri="{BB962C8B-B14F-4D97-AF65-F5344CB8AC3E}">
        <p14:creationId xmlns:p14="http://schemas.microsoft.com/office/powerpoint/2010/main" val="1068413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To</a:t>
            </a:r>
            <a:r>
              <a:rPr lang="en-AU" baseline="0" dirty="0" smtClean="0"/>
              <a:t> optimise a data table for accessibility in Word the author will need to complete 2 stages.</a:t>
            </a:r>
          </a:p>
          <a:p>
            <a:endParaRPr lang="en-AU" baseline="0" dirty="0" smtClean="0"/>
          </a:p>
          <a:p>
            <a:r>
              <a:rPr lang="en-AU" baseline="0" dirty="0" smtClean="0"/>
              <a:t>Stage 1</a:t>
            </a:r>
          </a:p>
          <a:p>
            <a:endParaRPr lang="en-AU" baseline="0" dirty="0" smtClean="0"/>
          </a:p>
          <a:p>
            <a:r>
              <a:rPr lang="en-AU" baseline="0" dirty="0" smtClean="0"/>
              <a:t>Select the first row in the table.</a:t>
            </a:r>
          </a:p>
          <a:p>
            <a:r>
              <a:rPr lang="en-AU" baseline="0" dirty="0" smtClean="0"/>
              <a:t>Right click and select Table Properties</a:t>
            </a:r>
          </a:p>
          <a:p>
            <a:r>
              <a:rPr lang="en-AU" baseline="0" dirty="0" smtClean="0"/>
              <a:t>Select “Repeat header row at the top of each page”.</a:t>
            </a:r>
          </a:p>
          <a:p>
            <a:endParaRPr lang="en-AU" baseline="0" dirty="0" smtClean="0"/>
          </a:p>
          <a:p>
            <a:r>
              <a:rPr lang="en-AU" baseline="0" dirty="0" smtClean="0"/>
              <a:t>Then! …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19</a:t>
            </a:fld>
            <a:endParaRPr lang="en-AU"/>
          </a:p>
        </p:txBody>
      </p:sp>
    </p:spTree>
    <p:extLst>
      <p:ext uri="{BB962C8B-B14F-4D97-AF65-F5344CB8AC3E}">
        <p14:creationId xmlns:p14="http://schemas.microsoft.com/office/powerpoint/2010/main" val="417205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693D233-5545-46E8-8A6F-C2F0BD14CBAE}" type="slidenum">
              <a:rPr lang="en-AU" sz="1200" smtClean="0"/>
              <a:pPr eaLnBrk="1" hangingPunct="1"/>
              <a:t>2</a:t>
            </a:fld>
            <a:endParaRPr lang="en-AU" sz="1200" smtClean="0"/>
          </a:p>
        </p:txBody>
      </p:sp>
      <p:sp>
        <p:nvSpPr>
          <p:cNvPr id="322563" name="Rectangle 2"/>
          <p:cNvSpPr>
            <a:spLocks noGrp="1" noRot="1" noChangeAspect="1" noChangeArrowheads="1" noTextEdit="1"/>
          </p:cNvSpPr>
          <p:nvPr>
            <p:ph type="sldImg"/>
          </p:nvPr>
        </p:nvSpPr>
        <p:spPr>
          <a:xfrm>
            <a:off x="381000" y="685800"/>
            <a:ext cx="6096000" cy="3429000"/>
          </a:xfrm>
          <a:ln/>
        </p:spPr>
      </p:sp>
      <p:sp>
        <p:nvSpPr>
          <p:cNvPr id="322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baseline="0" dirty="0" smtClean="0"/>
              <a:t>It is the first time ACCAN  has funded a piece of software. Out of the 85 organisations that applied for the grant 7 projects were funded.  </a:t>
            </a:r>
          </a:p>
          <a:p>
            <a:pPr eaLnBrk="1" hangingPunct="1"/>
            <a:endParaRPr lang="en-AU" dirty="0" smtClean="0"/>
          </a:p>
          <a:p>
            <a:pPr eaLnBrk="1" hangingPunct="1"/>
            <a:r>
              <a:rPr lang="en-AU" dirty="0" smtClean="0"/>
              <a:t>Once you downloa</a:t>
            </a:r>
            <a:r>
              <a:rPr lang="en-AU" baseline="0" dirty="0" smtClean="0"/>
              <a:t>d the file you simply open it and a dialog opens with an install button. You click install and the template is saved in the STARTUP folder for Windows 7. </a:t>
            </a:r>
          </a:p>
          <a:p>
            <a:pPr eaLnBrk="1" hangingPunct="1"/>
            <a:endParaRPr lang="en-AU" baseline="0" dirty="0" smtClean="0"/>
          </a:p>
          <a:p>
            <a:pPr eaLnBrk="1" hangingPunct="1"/>
            <a:r>
              <a:rPr lang="en-AU" baseline="0" dirty="0" smtClean="0"/>
              <a:t>The .</a:t>
            </a:r>
            <a:r>
              <a:rPr lang="en-AU" baseline="0" dirty="0" err="1" smtClean="0"/>
              <a:t>dotm</a:t>
            </a:r>
            <a:r>
              <a:rPr lang="en-AU" baseline="0" dirty="0" smtClean="0"/>
              <a:t> file extension is used for the macro enabled document template files that are used by Microsoft Word.</a:t>
            </a:r>
            <a:endParaRPr lang="en-AU" dirty="0" smtClean="0"/>
          </a:p>
          <a:p>
            <a:pPr eaLnBrk="1" hangingPunct="1"/>
            <a:endParaRPr lang="en-AU" dirty="0" smtClean="0"/>
          </a:p>
          <a:p>
            <a:pPr eaLnBrk="1" hangingPunct="1"/>
            <a:r>
              <a:rPr lang="en-AU" dirty="0" smtClean="0"/>
              <a:t>How you can download and install it and where its placed in the users operating system.</a:t>
            </a:r>
          </a:p>
          <a:p>
            <a:pPr eaLnBrk="1" hangingPunct="1"/>
            <a:endParaRPr lang="en-AU" dirty="0" smtClean="0"/>
          </a:p>
        </p:txBody>
      </p:sp>
    </p:spTree>
    <p:extLst>
      <p:ext uri="{BB962C8B-B14F-4D97-AF65-F5344CB8AC3E}">
        <p14:creationId xmlns:p14="http://schemas.microsoft.com/office/powerpoint/2010/main" val="114349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Stage 2</a:t>
            </a:r>
          </a:p>
          <a:p>
            <a:endParaRPr lang="en-AU" dirty="0" smtClean="0"/>
          </a:p>
          <a:p>
            <a:r>
              <a:rPr lang="en-AU" dirty="0" smtClean="0"/>
              <a:t>The</a:t>
            </a:r>
            <a:r>
              <a:rPr lang="en-AU" baseline="0" dirty="0" smtClean="0"/>
              <a:t> author will</a:t>
            </a:r>
            <a:r>
              <a:rPr lang="en-AU" dirty="0" smtClean="0"/>
              <a:t> have to bookmark the table.</a:t>
            </a:r>
          </a:p>
          <a:p>
            <a:endParaRPr lang="en-AU" dirty="0" smtClean="0"/>
          </a:p>
          <a:p>
            <a:r>
              <a:rPr lang="en-AU" dirty="0" smtClean="0"/>
              <a:t>With special code</a:t>
            </a:r>
            <a:r>
              <a:rPr lang="en-AU" baseline="0" dirty="0" smtClean="0"/>
              <a:t> depending on the ‘type’ of data table they are creating. I.e. whether the table has a column, row or combination headers.</a:t>
            </a:r>
          </a:p>
          <a:p>
            <a:endParaRPr lang="en-AU" baseline="0" dirty="0" smtClean="0"/>
          </a:p>
          <a:p>
            <a:r>
              <a:rPr lang="en-AU" baseline="0" dirty="0" smtClean="0"/>
              <a:t>And! Each bookmark must be unique.   </a:t>
            </a:r>
            <a:r>
              <a:rPr lang="en-AU" dirty="0" smtClean="0"/>
              <a:t>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20</a:t>
            </a:fld>
            <a:endParaRPr lang="en-AU"/>
          </a:p>
        </p:txBody>
      </p:sp>
    </p:spTree>
    <p:extLst>
      <p:ext uri="{BB962C8B-B14F-4D97-AF65-F5344CB8AC3E}">
        <p14:creationId xmlns:p14="http://schemas.microsoft.com/office/powerpoint/2010/main" val="181594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This is the same existing document.</a:t>
            </a:r>
          </a:p>
          <a:p>
            <a:endParaRPr lang="en-AU" dirty="0" smtClean="0"/>
          </a:p>
          <a:p>
            <a:r>
              <a:rPr lang="en-AU" dirty="0" smtClean="0"/>
              <a:t>Using </a:t>
            </a:r>
            <a:r>
              <a:rPr lang="en-AU" baseline="0" dirty="0" smtClean="0"/>
              <a:t>the DAT you simply select the Control +A keys and click the Set table button.</a:t>
            </a:r>
          </a:p>
          <a:p>
            <a:endParaRPr lang="en-AU" baseline="0" dirty="0" smtClean="0"/>
          </a:p>
          <a:p>
            <a:r>
              <a:rPr lang="en-AU" baseline="0" dirty="0" smtClean="0"/>
              <a:t>The system will select the first table in the document and render the Set table type dialog. Select the table type and OK. The DAT will cycle through all of the tables in the document. Simply select the table type and OK for each table. </a:t>
            </a:r>
          </a:p>
          <a:p>
            <a:endParaRPr lang="en-AU" baseline="0" dirty="0" smtClean="0"/>
          </a:p>
          <a:p>
            <a:r>
              <a:rPr lang="en-AU" baseline="0" dirty="0" smtClean="0"/>
              <a:t>Done.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21</a:t>
            </a:fld>
            <a:endParaRPr lang="en-AU"/>
          </a:p>
        </p:txBody>
      </p:sp>
    </p:spTree>
    <p:extLst>
      <p:ext uri="{BB962C8B-B14F-4D97-AF65-F5344CB8AC3E}">
        <p14:creationId xmlns:p14="http://schemas.microsoft.com/office/powerpoint/2010/main" val="191079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If</a:t>
            </a:r>
            <a:r>
              <a:rPr lang="en-AU" baseline="0" dirty="0" smtClean="0"/>
              <a:t> you are creating a new data table</a:t>
            </a:r>
            <a:r>
              <a:rPr lang="en-AU" dirty="0" smtClean="0"/>
              <a:t> simply select the Insert Table function and select</a:t>
            </a:r>
            <a:r>
              <a:rPr lang="en-AU" baseline="0" dirty="0" smtClean="0"/>
              <a:t> the table size and autofit behaviour. Once the OK button has been selected the Set table type dialog will render. Select the table type and OK.</a:t>
            </a:r>
          </a:p>
          <a:p>
            <a:endParaRPr lang="en-AU" baseline="0" dirty="0" smtClean="0"/>
          </a:p>
          <a:p>
            <a:r>
              <a:rPr lang="en-AU" baseline="0" dirty="0" smtClean="0"/>
              <a:t>Populate the table.</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22</a:t>
            </a:fld>
            <a:endParaRPr lang="en-AU"/>
          </a:p>
        </p:txBody>
      </p:sp>
    </p:spTree>
    <p:extLst>
      <p:ext uri="{BB962C8B-B14F-4D97-AF65-F5344CB8AC3E}">
        <p14:creationId xmlns:p14="http://schemas.microsoft.com/office/powerpoint/2010/main" val="99748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A person</a:t>
            </a:r>
            <a:r>
              <a:rPr lang="en-AU" baseline="0" dirty="0" smtClean="0"/>
              <a:t> that has a motor disability will use a stylus (a stick that is strapped to their head) to select individual keys on a keyboard.</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That’s</a:t>
            </a:r>
            <a:r>
              <a:rPr lang="en-AU" baseline="0" dirty="0" smtClean="0"/>
              <a:t> why it’s so important to provide bookmarks, hyperlinks and a linked table of contents in a long 200 page document.</a:t>
            </a:r>
            <a:endParaRPr lang="en-AU" dirty="0" smtClean="0"/>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24</a:t>
            </a:fld>
            <a:endParaRPr lang="en-AU"/>
          </a:p>
        </p:txBody>
      </p:sp>
    </p:spTree>
    <p:extLst>
      <p:ext uri="{BB962C8B-B14F-4D97-AF65-F5344CB8AC3E}">
        <p14:creationId xmlns:p14="http://schemas.microsoft.com/office/powerpoint/2010/main" val="130265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The DAT includes the</a:t>
            </a:r>
            <a:r>
              <a:rPr lang="en-AU" baseline="0" dirty="0" smtClean="0"/>
              <a:t> Microsoft Word</a:t>
            </a:r>
            <a:r>
              <a:rPr lang="en-AU" dirty="0" smtClean="0"/>
              <a:t> linked Table</a:t>
            </a:r>
            <a:r>
              <a:rPr lang="en-AU" baseline="0" dirty="0" smtClean="0"/>
              <a:t> of Contents</a:t>
            </a:r>
            <a:r>
              <a:rPr lang="en-AU" dirty="0" smtClean="0"/>
              <a:t> and Table of</a:t>
            </a:r>
            <a:r>
              <a:rPr lang="en-AU" baseline="0" dirty="0" smtClean="0"/>
              <a:t> </a:t>
            </a:r>
            <a:r>
              <a:rPr lang="en-AU" dirty="0" smtClean="0"/>
              <a:t>Figures</a:t>
            </a:r>
            <a:r>
              <a:rPr lang="en-AU" baseline="0" dirty="0" smtClean="0"/>
              <a:t> function. It also includes the Microsoft Word option to hyperlink text. </a:t>
            </a:r>
          </a:p>
          <a:p>
            <a:endParaRPr lang="en-AU" baseline="0" dirty="0" smtClean="0"/>
          </a:p>
          <a:p>
            <a:r>
              <a:rPr lang="en-AU" baseline="0" dirty="0" smtClean="0"/>
              <a:t>Adding headers and footers is good usability for everybody so we have included this function within navigation as well.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25</a:t>
            </a:fld>
            <a:endParaRPr lang="en-AU"/>
          </a:p>
        </p:txBody>
      </p:sp>
    </p:spTree>
    <p:extLst>
      <p:ext uri="{BB962C8B-B14F-4D97-AF65-F5344CB8AC3E}">
        <p14:creationId xmlns:p14="http://schemas.microsoft.com/office/powerpoint/2010/main" val="3157009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26</a:t>
            </a:fld>
            <a:endParaRPr lang="en-AU"/>
          </a:p>
        </p:txBody>
      </p:sp>
    </p:spTree>
    <p:extLst>
      <p:ext uri="{BB962C8B-B14F-4D97-AF65-F5344CB8AC3E}">
        <p14:creationId xmlns:p14="http://schemas.microsoft.com/office/powerpoint/2010/main" val="1953876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aseline="0" dirty="0" smtClean="0"/>
              <a:t>People with certain types of dyslexia will transform or flip around letters when they are viewed individually. For example, “p” and “q” and “b” and “d”. So instead of focusing on the individual letters they read by recognising the shape of a word.  </a:t>
            </a:r>
            <a:endParaRPr lang="en-AU" dirty="0" smtClean="0"/>
          </a:p>
          <a:p>
            <a:endParaRPr lang="en-AU" dirty="0" smtClean="0"/>
          </a:p>
          <a:p>
            <a:r>
              <a:rPr lang="en-AU" dirty="0" smtClean="0"/>
              <a:t>Standard Serif and Sans Serif fonts have a distinct</a:t>
            </a:r>
            <a:r>
              <a:rPr lang="en-AU" baseline="0" dirty="0" smtClean="0"/>
              <a:t> shape whereas cursive fonts degenerate the lines of the letters and distort the shape of the word.</a:t>
            </a:r>
            <a:endParaRPr lang="en-AU" dirty="0" smtClean="0"/>
          </a:p>
          <a:p>
            <a:endParaRPr lang="en-AU" dirty="0" smtClean="0"/>
          </a:p>
          <a:p>
            <a:r>
              <a:rPr lang="en-AU" dirty="0" smtClean="0"/>
              <a:t>At Vision</a:t>
            </a:r>
            <a:r>
              <a:rPr lang="en-AU" baseline="0" dirty="0" smtClean="0"/>
              <a:t> Australia  we use San Serif fonts as they are easier to read for people that have certain types of low vision.</a:t>
            </a:r>
          </a:p>
          <a:p>
            <a:endParaRPr lang="en-AU" baseline="0" dirty="0" smtClean="0"/>
          </a:p>
          <a:p>
            <a:r>
              <a:rPr lang="en-AU" baseline="0" dirty="0" smtClean="0"/>
              <a:t>Also, text that is justified causes a distracting river of white space for a person that has dyslexia. Use left align instead.  </a:t>
            </a:r>
          </a:p>
          <a:p>
            <a:endParaRPr lang="en-AU" baseline="0" dirty="0" smtClean="0"/>
          </a:p>
          <a:p>
            <a:r>
              <a:rPr lang="en-AU" baseline="0" dirty="0" smtClean="0"/>
              <a:t>The DAT provides a left and right align but omits the justified function. It’s up to the author to select appropriate font style and size. </a:t>
            </a:r>
          </a:p>
          <a:p>
            <a:r>
              <a:rPr lang="en-AU" b="1" baseline="0" dirty="0" smtClean="0"/>
              <a:t>---</a:t>
            </a:r>
          </a:p>
          <a:p>
            <a:r>
              <a:rPr lang="en-AU" b="1" baseline="0" dirty="0" smtClean="0"/>
              <a:t>Reference: http://blogography.com/archives/tag/oscars</a:t>
            </a:r>
          </a:p>
          <a:p>
            <a:r>
              <a:rPr lang="en-AU" baseline="0" dirty="0" smtClean="0"/>
              <a:t>An example in case someone asks but not part of the presentation. </a:t>
            </a:r>
          </a:p>
          <a:p>
            <a:r>
              <a:rPr lang="en-AU" dirty="0" err="1" smtClean="0"/>
              <a:t>Nystagmus</a:t>
            </a:r>
            <a:r>
              <a:rPr lang="en-AU" dirty="0" smtClean="0"/>
              <a:t> eye condition</a:t>
            </a:r>
            <a:r>
              <a:rPr lang="en-AU" baseline="0" dirty="0" smtClean="0"/>
              <a:t>. Sans Serif is a much better typeface for a person that has this type of low vision.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27</a:t>
            </a:fld>
            <a:endParaRPr lang="en-AU"/>
          </a:p>
        </p:txBody>
      </p:sp>
    </p:spTree>
    <p:extLst>
      <p:ext uri="{BB962C8B-B14F-4D97-AF65-F5344CB8AC3E}">
        <p14:creationId xmlns:p14="http://schemas.microsoft.com/office/powerpoint/2010/main" val="3300196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28</a:t>
            </a:fld>
            <a:endParaRPr lang="en-AU"/>
          </a:p>
        </p:txBody>
      </p:sp>
    </p:spTree>
    <p:extLst>
      <p:ext uri="{BB962C8B-B14F-4D97-AF65-F5344CB8AC3E}">
        <p14:creationId xmlns:p14="http://schemas.microsoft.com/office/powerpoint/2010/main" val="195387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The Inspect section of the DAT is used towards the end of the accessible document creation process.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It includes the Microsoft Word Accessibility checker, Colour contrast analyser, a Metadata scrubber, Word to HTML converter, WORDS Screen reader and the Help function.</a:t>
            </a:r>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29</a:t>
            </a:fld>
            <a:endParaRPr lang="en-AU"/>
          </a:p>
        </p:txBody>
      </p:sp>
    </p:spTree>
    <p:extLst>
      <p:ext uri="{BB962C8B-B14F-4D97-AF65-F5344CB8AC3E}">
        <p14:creationId xmlns:p14="http://schemas.microsoft.com/office/powerpoint/2010/main" val="2197408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For a sighted user with 20:20 vision this table is quite easy</a:t>
            </a:r>
            <a:r>
              <a:rPr lang="en-AU" baseline="0" dirty="0" smtClean="0"/>
              <a:t> to digest. The shaded rows make it easy to follow the data associated with each piece of guideline from left to right.</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30</a:t>
            </a:fld>
            <a:endParaRPr lang="en-AU"/>
          </a:p>
        </p:txBody>
      </p:sp>
    </p:spTree>
    <p:extLst>
      <p:ext uri="{BB962C8B-B14F-4D97-AF65-F5344CB8AC3E}">
        <p14:creationId xmlns:p14="http://schemas.microsoft.com/office/powerpoint/2010/main" val="167662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Before</a:t>
            </a:r>
            <a:r>
              <a:rPr lang="en-AU" baseline="0" dirty="0" smtClean="0"/>
              <a:t> we developed the DAT we conducted some research, a task analysis and survey. In process of developing the DAT we are conducting testing.</a:t>
            </a:r>
          </a:p>
          <a:p>
            <a:endParaRPr lang="en-AU" baseline="0" dirty="0" smtClean="0"/>
          </a:p>
        </p:txBody>
      </p:sp>
      <p:sp>
        <p:nvSpPr>
          <p:cNvPr id="4" name="Slide Number Placeholder 3"/>
          <p:cNvSpPr>
            <a:spLocks noGrp="1"/>
          </p:cNvSpPr>
          <p:nvPr>
            <p:ph type="sldNum" sz="quarter" idx="10"/>
          </p:nvPr>
        </p:nvSpPr>
        <p:spPr/>
        <p:txBody>
          <a:bodyPr/>
          <a:lstStyle/>
          <a:p>
            <a:fld id="{8264EA55-CD59-44C2-AF26-DD88128C75BE}" type="slidenum">
              <a:rPr lang="en-AU" smtClean="0"/>
              <a:t>3</a:t>
            </a:fld>
            <a:endParaRPr lang="en-AU"/>
          </a:p>
        </p:txBody>
      </p:sp>
    </p:spTree>
    <p:extLst>
      <p:ext uri="{BB962C8B-B14F-4D97-AF65-F5344CB8AC3E}">
        <p14:creationId xmlns:p14="http://schemas.microsoft.com/office/powerpoint/2010/main" val="227223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is how a person with</a:t>
            </a:r>
            <a:r>
              <a:rPr lang="en-AU" baseline="0" dirty="0" smtClean="0"/>
              <a:t> some types of low vision may view the page. Notice how the pale background shading disappears and light grey text is blurry.</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 they</a:t>
            </a:r>
            <a:r>
              <a:rPr lang="en-AU" baseline="0" dirty="0" smtClean="0"/>
              <a:t> zoom in or use a screen magnifier they will only see about 25% of the screen at any one point in time. Look at how difficult it is to line up the guideline data with its associated data without table gridlines.</a:t>
            </a:r>
          </a:p>
          <a:p>
            <a:endParaRPr lang="en-AU" baseline="0" dirty="0" smtClean="0"/>
          </a:p>
          <a:p>
            <a:r>
              <a:rPr lang="en-AU" baseline="0" dirty="0" smtClean="0"/>
              <a:t>Here the main issue is that the colour contrast is insufficient.</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31</a:t>
            </a:fld>
            <a:endParaRPr lang="en-AU"/>
          </a:p>
        </p:txBody>
      </p:sp>
    </p:spTree>
    <p:extLst>
      <p:ext uri="{BB962C8B-B14F-4D97-AF65-F5344CB8AC3E}">
        <p14:creationId xmlns:p14="http://schemas.microsoft.com/office/powerpoint/2010/main" val="1877086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The DAT includes an insufficient</a:t>
            </a:r>
            <a:r>
              <a:rPr lang="en-AU" baseline="0" dirty="0" smtClean="0"/>
              <a:t> colour contrast “Find” function. It will locate all instances on insufficient contrast between text and background colour within the document. The author can then adjust the text colour to a darker shade and retest the document.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32</a:t>
            </a:fld>
            <a:endParaRPr lang="en-AU"/>
          </a:p>
        </p:txBody>
      </p:sp>
    </p:spTree>
    <p:extLst>
      <p:ext uri="{BB962C8B-B14F-4D97-AF65-F5344CB8AC3E}">
        <p14:creationId xmlns:p14="http://schemas.microsoft.com/office/powerpoint/2010/main" val="231053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A document title (that is assigned in Properties) in a Word document will be maintained when exported to a PDF.</a:t>
            </a:r>
            <a:r>
              <a:rPr lang="en-AU" baseline="0" dirty="0" smtClean="0"/>
              <a:t> The document title is the first thing a screen reader announces when a PDF document is opened so it’s important that it describes the content available within the document.</a:t>
            </a:r>
          </a:p>
          <a:p>
            <a:endParaRPr lang="en-AU" baseline="0" dirty="0" smtClean="0"/>
          </a:p>
          <a:p>
            <a:r>
              <a:rPr lang="en-US" dirty="0" smtClean="0">
                <a:effectLst/>
              </a:rPr>
              <a:t>Metadata is hidden information can reveal details about your organization or about the document itself that you might not want to share publicly.</a:t>
            </a:r>
            <a:r>
              <a:rPr lang="en-US" baseline="0" dirty="0" smtClean="0">
                <a:effectLst/>
              </a:rPr>
              <a:t> Y</a:t>
            </a:r>
            <a:r>
              <a:rPr lang="en-US" dirty="0" smtClean="0">
                <a:effectLst/>
              </a:rPr>
              <a:t>ou might want to remove this hidden information before you share the document with other people.</a:t>
            </a:r>
            <a:r>
              <a:rPr lang="en-AU" baseline="0" dirty="0" smtClean="0"/>
              <a:t> </a:t>
            </a:r>
          </a:p>
          <a:p>
            <a:endParaRPr lang="en-AU" baseline="0" dirty="0" smtClean="0"/>
          </a:p>
          <a:p>
            <a:r>
              <a:rPr lang="en-AU" baseline="0" dirty="0" smtClean="0"/>
              <a:t>By selecting “Document inspect” within the DAT and removing all of the “Document properties and personal information” the DAT will delete the hidden data and maintain the document title.</a:t>
            </a:r>
          </a:p>
          <a:p>
            <a:endParaRPr lang="en-AU" baseline="0" dirty="0" smtClean="0"/>
          </a:p>
          <a:p>
            <a:r>
              <a:rPr lang="en-AU" baseline="0" dirty="0" smtClean="0"/>
              <a:t>This will save you from having to renter this data.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33</a:t>
            </a:fld>
            <a:endParaRPr lang="en-AU"/>
          </a:p>
        </p:txBody>
      </p:sp>
    </p:spTree>
    <p:extLst>
      <p:ext uri="{BB962C8B-B14F-4D97-AF65-F5344CB8AC3E}">
        <p14:creationId xmlns:p14="http://schemas.microsoft.com/office/powerpoint/2010/main" val="3985970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HTML is the most accessible digital format. This is because if it’s coded to WCAG 2.0 standards it is accessible on more devices. For example, if a user reads an accessible PDF document (WCAG 2.0 Level AA compliance) on a Mac using the Preview reader and VoiceOver they will not receive the structure of the document as the technology does not support it. However, if you view the same content as accessible HTML on a browser in a Mac and VoiceOver the structure is communicated. </a:t>
            </a:r>
          </a:p>
          <a:p>
            <a:endParaRPr lang="en-AU" baseline="0" dirty="0" smtClean="0"/>
          </a:p>
          <a:p>
            <a:r>
              <a:rPr lang="en-AU" baseline="0" dirty="0" smtClean="0"/>
              <a:t>The DAT includes a “Save HTML” function that allows authors to create an HTML version of the document. The function will automatically save the HTML file in the location as the Word document. i.e. in the same folder. Please note that the Word document will need to be optimised for accessibility for the best results.</a:t>
            </a:r>
          </a:p>
          <a:p>
            <a:endParaRPr lang="en-AU" baseline="0" dirty="0" smtClean="0"/>
          </a:p>
          <a:p>
            <a:r>
              <a:rPr lang="en-AU" baseline="0" dirty="0" smtClean="0"/>
              <a:t>To do this simply select the “Save HTML” button. </a:t>
            </a:r>
          </a:p>
        </p:txBody>
      </p:sp>
      <p:sp>
        <p:nvSpPr>
          <p:cNvPr id="4" name="Slide Number Placeholder 3"/>
          <p:cNvSpPr>
            <a:spLocks noGrp="1"/>
          </p:cNvSpPr>
          <p:nvPr>
            <p:ph type="sldNum" sz="quarter" idx="10"/>
          </p:nvPr>
        </p:nvSpPr>
        <p:spPr/>
        <p:txBody>
          <a:bodyPr/>
          <a:lstStyle/>
          <a:p>
            <a:fld id="{8264EA55-CD59-44C2-AF26-DD88128C75BE}" type="slidenum">
              <a:rPr lang="en-AU" smtClean="0"/>
              <a:t>34</a:t>
            </a:fld>
            <a:endParaRPr lang="en-AU"/>
          </a:p>
        </p:txBody>
      </p:sp>
    </p:spTree>
    <p:extLst>
      <p:ext uri="{BB962C8B-B14F-4D97-AF65-F5344CB8AC3E}">
        <p14:creationId xmlns:p14="http://schemas.microsoft.com/office/powerpoint/2010/main" val="1083386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DAT will also create HTML from sections of a Word document. The HTML can be pasted into a sourced code editor or content management systems to update webpages.   </a:t>
            </a:r>
            <a:endParaRPr lang="en-AU" dirty="0" smtClean="0"/>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35</a:t>
            </a:fld>
            <a:endParaRPr lang="en-AU"/>
          </a:p>
        </p:txBody>
      </p:sp>
    </p:spTree>
    <p:extLst>
      <p:ext uri="{BB962C8B-B14F-4D97-AF65-F5344CB8AC3E}">
        <p14:creationId xmlns:p14="http://schemas.microsoft.com/office/powerpoint/2010/main" val="4111607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The DAT</a:t>
            </a:r>
            <a:r>
              <a:rPr lang="en-AU" baseline="0" dirty="0" smtClean="0"/>
              <a:t> has a built in demo screen reader which will allow authors to appreciate the end user experience of those that use screen reader technologies.</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36</a:t>
            </a:fld>
            <a:endParaRPr lang="en-AU"/>
          </a:p>
        </p:txBody>
      </p:sp>
    </p:spTree>
    <p:extLst>
      <p:ext uri="{BB962C8B-B14F-4D97-AF65-F5344CB8AC3E}">
        <p14:creationId xmlns:p14="http://schemas.microsoft.com/office/powerpoint/2010/main" val="4045063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37</a:t>
            </a:fld>
            <a:endParaRPr lang="en-AU"/>
          </a:p>
        </p:txBody>
      </p:sp>
    </p:spTree>
    <p:extLst>
      <p:ext uri="{BB962C8B-B14F-4D97-AF65-F5344CB8AC3E}">
        <p14:creationId xmlns:p14="http://schemas.microsoft.com/office/powerpoint/2010/main" val="4162340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We are currently working on an</a:t>
            </a:r>
            <a:r>
              <a:rPr lang="en-AU" baseline="0" dirty="0" smtClean="0"/>
              <a:t> eLearning course to support the DAT. If you subscribe to our Digital Access mailing list to find out when this is up and running.</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38</a:t>
            </a:fld>
            <a:endParaRPr lang="en-AU"/>
          </a:p>
        </p:txBody>
      </p:sp>
    </p:spTree>
    <p:extLst>
      <p:ext uri="{BB962C8B-B14F-4D97-AF65-F5344CB8AC3E}">
        <p14:creationId xmlns:p14="http://schemas.microsoft.com/office/powerpoint/2010/main" val="95894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xfrm>
            <a:off x="3884121" y="8685413"/>
            <a:ext cx="2972280" cy="457126"/>
          </a:xfrm>
          <a:prstGeom prst="rect">
            <a:avLst/>
          </a:prstGeom>
          <a:noFill/>
        </p:spPr>
        <p:txBody>
          <a:bodyPr lIns="91321" tIns="45661" rIns="91321" bIns="45661"/>
          <a:lstStyle/>
          <a:p>
            <a:fld id="{55F6BF53-45C6-4C7A-8E5B-2DA1DFE896D7}" type="slidenum">
              <a:rPr lang="en-AU" smtClean="0">
                <a:solidFill>
                  <a:prstClr val="black"/>
                </a:solidFill>
              </a:rPr>
              <a:pPr/>
              <a:t>39</a:t>
            </a:fld>
            <a:endParaRPr lang="en-AU" smtClean="0">
              <a:solidFill>
                <a:prstClr val="black"/>
              </a:solidFill>
            </a:endParaRPr>
          </a:p>
        </p:txBody>
      </p:sp>
      <p:sp>
        <p:nvSpPr>
          <p:cNvPr id="219139" name="Rectangle 2"/>
          <p:cNvSpPr>
            <a:spLocks noGrp="1" noRot="1" noChangeAspect="1" noChangeArrowheads="1" noTextEdit="1"/>
          </p:cNvSpPr>
          <p:nvPr>
            <p:ph type="sldImg"/>
          </p:nvPr>
        </p:nvSpPr>
        <p:spPr>
          <a:xfrm>
            <a:off x="384175" y="685800"/>
            <a:ext cx="6097588" cy="3430588"/>
          </a:xfrm>
          <a:ln/>
        </p:spPr>
      </p:sp>
      <p:sp>
        <p:nvSpPr>
          <p:cNvPr id="219140" name="Rectangle 3"/>
          <p:cNvSpPr>
            <a:spLocks noGrp="1" noChangeArrowheads="1"/>
          </p:cNvSpPr>
          <p:nvPr>
            <p:ph type="body" idx="1"/>
          </p:nvPr>
        </p:nvSpPr>
        <p:spPr>
          <a:xfrm>
            <a:off x="915041" y="4343436"/>
            <a:ext cx="5027920" cy="4114143"/>
          </a:xfrm>
          <a:prstGeom prst="rect">
            <a:avLst/>
          </a:prstGeom>
          <a:noFill/>
          <a:ln/>
        </p:spPr>
        <p:txBody>
          <a:bodyPr lIns="91321" tIns="45661" rIns="91321" bIns="45661"/>
          <a:lstStyle/>
          <a:p>
            <a:pPr eaLnBrk="1" hangingPunct="1"/>
            <a:endParaRPr lang="en-AU" dirty="0" smtClean="0"/>
          </a:p>
        </p:txBody>
      </p:sp>
    </p:spTree>
    <p:extLst>
      <p:ext uri="{BB962C8B-B14F-4D97-AF65-F5344CB8AC3E}">
        <p14:creationId xmlns:p14="http://schemas.microsoft.com/office/powerpoint/2010/main" val="3725117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xfrm>
            <a:off x="3884121" y="8685413"/>
            <a:ext cx="2972280" cy="457126"/>
          </a:xfrm>
          <a:prstGeom prst="rect">
            <a:avLst/>
          </a:prstGeom>
          <a:noFill/>
        </p:spPr>
        <p:txBody>
          <a:bodyPr lIns="91321" tIns="45661" rIns="91321" bIns="45661"/>
          <a:lstStyle/>
          <a:p>
            <a:fld id="{D5F8DB0F-246E-48CE-820A-A2FE944C2A17}" type="slidenum">
              <a:rPr lang="en-AU" smtClean="0">
                <a:solidFill>
                  <a:prstClr val="black"/>
                </a:solidFill>
              </a:rPr>
              <a:pPr/>
              <a:t>40</a:t>
            </a:fld>
            <a:endParaRPr lang="en-AU" dirty="0" smtClean="0">
              <a:solidFill>
                <a:prstClr val="black"/>
              </a:solidFill>
            </a:endParaRPr>
          </a:p>
        </p:txBody>
      </p:sp>
      <p:sp>
        <p:nvSpPr>
          <p:cNvPr id="160771" name="Rectangle 2"/>
          <p:cNvSpPr>
            <a:spLocks noGrp="1" noRot="1" noChangeAspect="1" noChangeArrowheads="1" noTextEdit="1"/>
          </p:cNvSpPr>
          <p:nvPr>
            <p:ph type="sldImg"/>
          </p:nvPr>
        </p:nvSpPr>
        <p:spPr>
          <a:xfrm>
            <a:off x="384175" y="685800"/>
            <a:ext cx="6097588" cy="3430588"/>
          </a:xfrm>
          <a:ln/>
        </p:spPr>
      </p:sp>
      <p:sp>
        <p:nvSpPr>
          <p:cNvPr id="160772" name="Rectangle 3"/>
          <p:cNvSpPr>
            <a:spLocks noGrp="1" noChangeArrowheads="1"/>
          </p:cNvSpPr>
          <p:nvPr>
            <p:ph type="body" idx="1"/>
          </p:nvPr>
        </p:nvSpPr>
        <p:spPr bwMode="auto">
          <a:xfrm>
            <a:off x="915041" y="4343436"/>
            <a:ext cx="5027920" cy="4114143"/>
          </a:xfrm>
          <a:prstGeom prst="rect">
            <a:avLst/>
          </a:prstGeom>
          <a:noFill/>
          <a:ln>
            <a:miter lim="800000"/>
            <a:headEnd/>
            <a:tailEnd/>
          </a:ln>
        </p:spPr>
        <p:txBody>
          <a:bodyPr lIns="91321" tIns="45661" rIns="91321" bIns="45661"/>
          <a:lstStyle/>
          <a:p>
            <a:pPr eaLnBrk="1" hangingPunct="1"/>
            <a:r>
              <a:rPr lang="en-AU" dirty="0" smtClean="0"/>
              <a:t>Invite comments and questions</a:t>
            </a:r>
          </a:p>
        </p:txBody>
      </p:sp>
    </p:spTree>
    <p:extLst>
      <p:ext uri="{BB962C8B-B14F-4D97-AF65-F5344CB8AC3E}">
        <p14:creationId xmlns:p14="http://schemas.microsoft.com/office/powerpoint/2010/main" val="83767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 task analysis is learning about peoples behaviours by observing them in action.</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wanted to understand what users do to create accessible Word documents. </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Each participant was presented with a printed copy of a 3 page Word document which contained a title page, headings, lists, paragraph text, an image, a data table and a table of contents. The participant was asked to recreate the print document as a digital Word document optimised for accessibility.</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4</a:t>
            </a:fld>
            <a:endParaRPr lang="en-AU"/>
          </a:p>
        </p:txBody>
      </p:sp>
    </p:spTree>
    <p:extLst>
      <p:ext uri="{BB962C8B-B14F-4D97-AF65-F5344CB8AC3E}">
        <p14:creationId xmlns:p14="http://schemas.microsoft.com/office/powerpoint/2010/main" val="251156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100</a:t>
            </a:r>
            <a:r>
              <a:rPr lang="en-AU" sz="1200" kern="1200" baseline="0" dirty="0" smtClean="0">
                <a:solidFill>
                  <a:schemeClr val="tx1"/>
                </a:solidFill>
                <a:effectLst/>
                <a:latin typeface="+mn-lt"/>
                <a:ea typeface="+mn-ea"/>
                <a:cs typeface="+mn-cs"/>
              </a:rPr>
              <a:t> people who attended our Word and PDF course participated in the survey.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We provided them with a list of automated tools to make accessible document creation more efficient. Such as, a colour contrast analyser, a function for data table optimisation, Word to HTML converter, a built in screen reader etc.</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Participants selected which automated tools would aid them in efficiently creating accessible Word documents.</a:t>
            </a:r>
          </a:p>
          <a:p>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survey is useful to describe the requirements of a large population. </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5</a:t>
            </a:fld>
            <a:endParaRPr lang="en-AU"/>
          </a:p>
        </p:txBody>
      </p:sp>
    </p:spTree>
    <p:extLst>
      <p:ext uri="{BB962C8B-B14F-4D97-AF65-F5344CB8AC3E}">
        <p14:creationId xmlns:p14="http://schemas.microsoft.com/office/powerpoint/2010/main" val="378103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aseline="0" dirty="0" smtClean="0"/>
              <a:t>We are currently fixing the bugs that surfaced from integration testing and will conduct user acceptance testing before the end of the year.</a:t>
            </a:r>
          </a:p>
          <a:p>
            <a:endParaRPr lang="en-AU" baseline="0" dirty="0" smtClean="0"/>
          </a:p>
          <a:p>
            <a:r>
              <a:rPr lang="en-AU" baseline="0" dirty="0" smtClean="0"/>
              <a:t>We anticipate the DAT will be available early next year.   </a:t>
            </a:r>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6</a:t>
            </a:fld>
            <a:endParaRPr lang="en-AU"/>
          </a:p>
        </p:txBody>
      </p:sp>
    </p:spTree>
    <p:extLst>
      <p:ext uri="{BB962C8B-B14F-4D97-AF65-F5344CB8AC3E}">
        <p14:creationId xmlns:p14="http://schemas.microsoft.com/office/powerpoint/2010/main" val="21138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47B1F21-4569-490E-97B7-DF3C1A49E2DC}" type="slidenum">
              <a:rPr lang="en-AU" sz="1200" smtClean="0"/>
              <a:pPr eaLnBrk="1" hangingPunct="1"/>
              <a:t>7</a:t>
            </a:fld>
            <a:endParaRPr lang="en-AU" sz="1200" smtClean="0"/>
          </a:p>
        </p:txBody>
      </p:sp>
      <p:sp>
        <p:nvSpPr>
          <p:cNvPr id="324611" name="Rectangle 2"/>
          <p:cNvSpPr>
            <a:spLocks noGrp="1" noRot="1" noChangeAspect="1" noChangeArrowheads="1" noTextEdit="1"/>
          </p:cNvSpPr>
          <p:nvPr>
            <p:ph type="sldImg"/>
          </p:nvPr>
        </p:nvSpPr>
        <p:spPr>
          <a:xfrm>
            <a:off x="381000" y="685800"/>
            <a:ext cx="6096000" cy="3429000"/>
          </a:xfrm>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baseline="0" dirty="0" smtClean="0"/>
          </a:p>
        </p:txBody>
      </p:sp>
    </p:spTree>
    <p:extLst>
      <p:ext uri="{BB962C8B-B14F-4D97-AF65-F5344CB8AC3E}">
        <p14:creationId xmlns:p14="http://schemas.microsoft.com/office/powerpoint/2010/main" val="314315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AU" baseline="0" dirty="0" smtClean="0"/>
              <a:t>In our dealings with people we find that authors have a range of accessibility knowledge. Some people know a lot about Word accessibility and others think its limited to font style, size and spelling out abbreviations or acronyms. </a:t>
            </a:r>
          </a:p>
          <a:p>
            <a:pPr eaLnBrk="1" hangingPunct="1"/>
            <a:endParaRPr lang="en-AU" baseline="0" dirty="0" smtClean="0"/>
          </a:p>
          <a:p>
            <a:pPr eaLnBrk="1" hangingPunct="1"/>
            <a:r>
              <a:rPr lang="en-AU" baseline="0" dirty="0" smtClean="0"/>
              <a:t>It's difficult to determine what’s required when there is no global standard for Word accessibility.</a:t>
            </a:r>
          </a:p>
          <a:p>
            <a:pPr eaLnBrk="1" hangingPunct="1"/>
            <a:endParaRPr lang="en-AU" baseline="0" dirty="0" smtClean="0"/>
          </a:p>
          <a:p>
            <a:pPr eaLnBrk="1" hangingPunct="1"/>
            <a:r>
              <a:rPr lang="en-AU" baseline="0" dirty="0" smtClean="0"/>
              <a:t>We envisage that this tool and its resources will arm document authors with the knowledge to create accessible Word documents so that organisations can meet their requirements under the NTS and Disability Discrimination Act. </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One of many great things about the DAT is that all functions for accessibility are located in one Ribbon. Each function has a tool tip which provides a brief description of what the function does and how this improves document accessibility. If the author requires something more comprehensive they can select the help button to navigate to a webpage containing more Word accessibility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I’m going to demonstrate the </a:t>
            </a:r>
            <a:r>
              <a:rPr lang="en-AU" b="1" baseline="0" dirty="0" smtClean="0"/>
              <a:t>fundamental and automated tools</a:t>
            </a:r>
            <a:r>
              <a:rPr lang="en-AU" baseline="0" dirty="0" smtClean="0"/>
              <a:t> of the DAT I’m going to </a:t>
            </a:r>
            <a:r>
              <a:rPr lang="en-AU" b="1" baseline="0" dirty="0" smtClean="0"/>
              <a:t>BRIEFLY</a:t>
            </a:r>
            <a:r>
              <a:rPr lang="en-AU" baseline="0" dirty="0" smtClean="0"/>
              <a:t> clarify why we would use that function for Word Accessibility. This is by no means a complete list of techniques for Word accessibility but it will help to provide context for the usefulness of the DAT.</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8264EA55-CD59-44C2-AF26-DD88128C75BE}" type="slidenum">
              <a:rPr lang="en-AU" smtClean="0"/>
              <a:t>8</a:t>
            </a:fld>
            <a:endParaRPr lang="en-AU"/>
          </a:p>
        </p:txBody>
      </p:sp>
    </p:spTree>
    <p:extLst>
      <p:ext uri="{BB962C8B-B14F-4D97-AF65-F5344CB8AC3E}">
        <p14:creationId xmlns:p14="http://schemas.microsoft.com/office/powerpoint/2010/main" val="190314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Let’s start with the first section. Structure… </a:t>
            </a:r>
            <a:endParaRPr lang="en-AU" dirty="0" smtClean="0"/>
          </a:p>
          <a:p>
            <a:endParaRPr lang="en-AU" dirty="0"/>
          </a:p>
        </p:txBody>
      </p:sp>
      <p:sp>
        <p:nvSpPr>
          <p:cNvPr id="4" name="Slide Number Placeholder 3"/>
          <p:cNvSpPr>
            <a:spLocks noGrp="1"/>
          </p:cNvSpPr>
          <p:nvPr>
            <p:ph type="sldNum" sz="quarter" idx="10"/>
          </p:nvPr>
        </p:nvSpPr>
        <p:spPr/>
        <p:txBody>
          <a:bodyPr/>
          <a:lstStyle/>
          <a:p>
            <a:fld id="{8264EA55-CD59-44C2-AF26-DD88128C75BE}" type="slidenum">
              <a:rPr lang="en-AU" smtClean="0"/>
              <a:t>9</a:t>
            </a:fld>
            <a:endParaRPr lang="en-AU"/>
          </a:p>
        </p:txBody>
      </p:sp>
    </p:spTree>
    <p:extLst>
      <p:ext uri="{BB962C8B-B14F-4D97-AF65-F5344CB8AC3E}">
        <p14:creationId xmlns:p14="http://schemas.microsoft.com/office/powerpoint/2010/main" val="226665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ing">
    <p:spTree>
      <p:nvGrpSpPr>
        <p:cNvPr id="1" name=""/>
        <p:cNvGrpSpPr/>
        <p:nvPr/>
      </p:nvGrpSpPr>
      <p:grpSpPr>
        <a:xfrm>
          <a:off x="0" y="0"/>
          <a:ext cx="0" cy="0"/>
          <a:chOff x="0" y="0"/>
          <a:chExt cx="0" cy="0"/>
        </a:xfrm>
      </p:grpSpPr>
      <p:sp>
        <p:nvSpPr>
          <p:cNvPr id="6" name="Rectangle 5"/>
          <p:cNvSpPr/>
          <p:nvPr userDrawn="1"/>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9" name="Rectangle 8"/>
          <p:cNvSpPr/>
          <p:nvPr userDrawn="1"/>
        </p:nvSpPr>
        <p:spPr>
          <a:xfrm>
            <a:off x="1371600" y="1201818"/>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11" name="Title 1"/>
          <p:cNvSpPr>
            <a:spLocks noGrp="1"/>
          </p:cNvSpPr>
          <p:nvPr>
            <p:ph type="title"/>
          </p:nvPr>
        </p:nvSpPr>
        <p:spPr>
          <a:xfrm>
            <a:off x="1371600" y="1206606"/>
            <a:ext cx="7620000" cy="74295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lgn="ctr"/>
            <a:r>
              <a:rPr lang="en-AU" dirty="0" smtClean="0"/>
              <a:t>© Copyright 2012 Vision Australia</a:t>
            </a:r>
            <a:endParaRPr lang="en-AU" dirty="0"/>
          </a:p>
        </p:txBody>
      </p:sp>
    </p:spTree>
    <p:extLst>
      <p:ext uri="{BB962C8B-B14F-4D97-AF65-F5344CB8AC3E}">
        <p14:creationId xmlns:p14="http://schemas.microsoft.com/office/powerpoint/2010/main" val="195183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s Slide">
    <p:spTree>
      <p:nvGrpSpPr>
        <p:cNvPr id="1" name=""/>
        <p:cNvGrpSpPr/>
        <p:nvPr/>
      </p:nvGrpSpPr>
      <p:grpSpPr>
        <a:xfrm>
          <a:off x="0" y="0"/>
          <a:ext cx="0" cy="0"/>
          <a:chOff x="0" y="0"/>
          <a:chExt cx="0" cy="0"/>
        </a:xfrm>
      </p:grpSpPr>
      <p:sp>
        <p:nvSpPr>
          <p:cNvPr id="4" name="Rectangle 3"/>
          <p:cNvSpPr/>
          <p:nvPr/>
        </p:nvSpPr>
        <p:spPr bwMode="white">
          <a:xfrm>
            <a:off x="0" y="4477941"/>
            <a:ext cx="9144000" cy="6655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a:off x="-9525" y="4539855"/>
            <a:ext cx="2249488" cy="53459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a:xfrm>
            <a:off x="2359027" y="4532710"/>
            <a:ext cx="6784975" cy="53578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Title 7"/>
          <p:cNvSpPr>
            <a:spLocks noGrp="1"/>
          </p:cNvSpPr>
          <p:nvPr>
            <p:ph type="ctrTitle"/>
          </p:nvPr>
        </p:nvSpPr>
        <p:spPr>
          <a:xfrm>
            <a:off x="2362200" y="2139702"/>
            <a:ext cx="6477000" cy="1371600"/>
          </a:xfrm>
        </p:spPr>
        <p:txBody>
          <a:bodyPr anchor="b"/>
          <a:lstStyle>
            <a:lvl1pPr>
              <a:defRPr cap="none"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4537528"/>
            <a:ext cx="6705600" cy="51435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28658500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ing">
    <p:spTree>
      <p:nvGrpSpPr>
        <p:cNvPr id="1" name=""/>
        <p:cNvGrpSpPr/>
        <p:nvPr/>
      </p:nvGrpSpPr>
      <p:grpSpPr>
        <a:xfrm>
          <a:off x="0" y="0"/>
          <a:ext cx="0" cy="0"/>
          <a:chOff x="0" y="0"/>
          <a:chExt cx="0" cy="0"/>
        </a:xfrm>
      </p:grpSpPr>
      <p:sp>
        <p:nvSpPr>
          <p:cNvPr id="6" name="Rectangle 5"/>
          <p:cNvSpPr/>
          <p:nvPr userDrawn="1"/>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9" name="Rectangle 8"/>
          <p:cNvSpPr/>
          <p:nvPr userDrawn="1"/>
        </p:nvSpPr>
        <p:spPr>
          <a:xfrm>
            <a:off x="1371600" y="1201818"/>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dirty="0">
              <a:solidFill>
                <a:srgbClr val="FFFFFF"/>
              </a:solidFill>
            </a:endParaRPr>
          </a:p>
        </p:txBody>
      </p:sp>
      <p:sp>
        <p:nvSpPr>
          <p:cNvPr id="11" name="Title 1"/>
          <p:cNvSpPr>
            <a:spLocks noGrp="1"/>
          </p:cNvSpPr>
          <p:nvPr>
            <p:ph type="title"/>
          </p:nvPr>
        </p:nvSpPr>
        <p:spPr>
          <a:xfrm>
            <a:off x="1371600" y="1206606"/>
            <a:ext cx="7620000" cy="742950"/>
          </a:xfrm>
        </p:spPr>
        <p:txBody>
          <a:bodyPr/>
          <a:lstStyle>
            <a:lvl1pPr algn="l">
              <a:buNone/>
              <a:defRPr sz="4400" b="0" cap="none">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64964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5"/>
          <p:cNvSpPr>
            <a:spLocks noGrp="1"/>
          </p:cNvSpPr>
          <p:nvPr>
            <p:ph type="sldNum" sz="quarter" idx="13"/>
          </p:nvPr>
        </p:nvSpPr>
        <p:spPr>
          <a:xfrm>
            <a:off x="0" y="954167"/>
            <a:ext cx="533400" cy="183357"/>
          </a:xfrm>
          <a:prstGeom prst="rect">
            <a:avLst/>
          </a:prstGeom>
        </p:spPr>
        <p:txBody>
          <a:bodyPr/>
          <a:lstStyle>
            <a:lvl1pPr>
              <a:defRPr sz="1200">
                <a:solidFill>
                  <a:srgbClr val="FFFFFF"/>
                </a:solidFill>
              </a:defRPr>
            </a:lvl1pPr>
          </a:lstStyle>
          <a:p>
            <a:fld id="{EEEA0CC1-1B53-4740-BDD6-E5F1798149BE}" type="slidenum">
              <a:rPr lang="en-AU" smtClean="0"/>
              <a:pPr/>
              <a:t>‹#›</a:t>
            </a:fld>
            <a:endParaRPr lang="en-AU" dirty="0"/>
          </a:p>
        </p:txBody>
      </p:sp>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3187328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192175"/>
            <a:ext cx="3886200" cy="3429000"/>
          </a:xfrm>
          <a:prstGeom prst="rect">
            <a:avLst/>
          </a:prstGeom>
        </p:spPr>
        <p:txBody>
          <a:bodyPr/>
          <a:lstStyle>
            <a:lvl2pPr marL="639763" indent="-273050">
              <a:buSzPct val="50000"/>
              <a:buFont typeface="Courier New" pitchFamily="49" charset="0"/>
              <a:buChar char="o"/>
              <a:defRPr lang="en-US" sz="2400" kern="1200" dirty="0" smtClean="0">
                <a:solidFill>
                  <a:schemeClr val="tx1"/>
                </a:solidFill>
                <a:latin typeface="+mn-lt"/>
                <a:ea typeface="+mn-ea"/>
                <a:cs typeface="+mn-cs"/>
              </a:defRPr>
            </a:lvl2pPr>
            <a:lvl3pPr marL="685800" indent="0">
              <a:buFontTx/>
              <a:buNone/>
              <a:defRPr kumimoji="0" lang="en-US" sz="1200" i="0" kern="1200" dirty="0" smtClean="0">
                <a:solidFill>
                  <a:schemeClr val="tx1"/>
                </a:solidFill>
                <a:latin typeface="Arial" pitchFamily="34" charset="0"/>
                <a:ea typeface="+mn-ea"/>
                <a:cs typeface="Arial" pitchFamily="34" charset="0"/>
              </a:defRPr>
            </a:lvl3pPr>
            <a:lvl4pPr marL="1371600" indent="-228600" eaLnBrk="1" latinLnBrk="0" hangingPunct="1">
              <a:buFont typeface="Arial" pitchFamily="34" charset="0"/>
              <a:buChar char="•"/>
              <a:defRPr sz="2000"/>
            </a:lvl4pPr>
            <a:lvl5pPr marL="1828800" indent="-228600">
              <a:buFont typeface="Arial" pitchFamily="34" charset="0"/>
              <a:buChar char="•"/>
              <a:defRPr/>
            </a:lvl5pPr>
          </a:lstStyle>
          <a:p>
            <a:pPr lvl="0"/>
            <a:r>
              <a:rPr lang="en-US" dirty="0" smtClean="0"/>
              <a:t>Click to edit Master text styles</a:t>
            </a:r>
          </a:p>
          <a:p>
            <a:pPr marL="639763" marR="0" lvl="1" indent="-273050" algn="l" defTabSz="914400" rtl="0" eaLnBrk="1" fontAlgn="base" latinLnBrk="0" hangingPunct="1">
              <a:lnSpc>
                <a:spcPct val="100000"/>
              </a:lnSpc>
              <a:spcBef>
                <a:spcPts val="550"/>
              </a:spcBef>
              <a:spcAft>
                <a:spcPct val="0"/>
              </a:spcAft>
              <a:buClr>
                <a:srgbClr val="55009D"/>
              </a:buClr>
              <a:buSzPct val="50000"/>
              <a:buFont typeface="Courier New" pitchFamily="49" charset="0"/>
              <a:buChar char="o"/>
              <a:tabLst/>
            </a:pPr>
            <a:r>
              <a:rPr lang="en-US" dirty="0" smtClean="0"/>
              <a:t>Second level</a:t>
            </a:r>
          </a:p>
          <a:p>
            <a:pPr marL="180000" marR="0" lvl="2" indent="0" algn="l" defTabSz="914400" rtl="0" eaLnBrk="1" fontAlgn="base" latinLnBrk="0" hangingPunct="1">
              <a:lnSpc>
                <a:spcPct val="100000"/>
              </a:lnSpc>
              <a:spcBef>
                <a:spcPts val="500"/>
              </a:spcBef>
              <a:spcAft>
                <a:spcPct val="0"/>
              </a:spcAft>
              <a:buClr>
                <a:srgbClr val="3FB000"/>
              </a:buClr>
              <a:buSzPct val="100000"/>
              <a:buFont typeface="Arial" pitchFamily="34" charset="0"/>
              <a:buNone/>
              <a:tabLst/>
            </a:pPr>
            <a:r>
              <a:rPr lang="en-US" dirty="0" smtClean="0"/>
              <a:t>Third level</a:t>
            </a:r>
          </a:p>
          <a:p>
            <a:pPr lvl="3" eaLnBrk="1" latinLnBrk="0" hangingPunct="1"/>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192175"/>
            <a:ext cx="3886200" cy="3429000"/>
          </a:xfrm>
          <a:prstGeom prst="rect">
            <a:avLst/>
          </a:prstGeom>
        </p:spPr>
        <p:txBody>
          <a:bodyPr/>
          <a:lstStyle>
            <a:lvl2pPr marL="639763" indent="-273050">
              <a:buSzPct val="50000"/>
              <a:buFont typeface="Courier New" pitchFamily="49" charset="0"/>
              <a:buChar char="o"/>
              <a:defRPr lang="en-US" sz="2400" kern="1200" dirty="0" smtClean="0">
                <a:solidFill>
                  <a:schemeClr val="tx1"/>
                </a:solidFill>
                <a:latin typeface="+mn-lt"/>
                <a:ea typeface="+mn-ea"/>
                <a:cs typeface="+mn-cs"/>
              </a:defRPr>
            </a:lvl2pPr>
            <a:lvl3pPr marL="685800" indent="0">
              <a:buFontTx/>
              <a:buNone/>
              <a:defRPr kumimoji="0" lang="en-US" sz="1200" i="0" kern="1200" dirty="0" smtClean="0">
                <a:solidFill>
                  <a:schemeClr val="tx1"/>
                </a:solidFill>
                <a:latin typeface="Arial" pitchFamily="34" charset="0"/>
                <a:ea typeface="+mn-ea"/>
                <a:cs typeface="Arial" pitchFamily="34" charset="0"/>
              </a:defRPr>
            </a:lvl3pPr>
            <a:lvl4pPr marL="1371600" indent="-228600">
              <a:buFont typeface="Arial" pitchFamily="34" charset="0"/>
              <a:buChar char="•"/>
              <a:defRPr sz="2000"/>
            </a:lvl4pPr>
            <a:lvl5pPr marL="1828800" indent="-228600">
              <a:buFont typeface="Courier New" pitchFamily="49" charset="0"/>
              <a:buChar char="o"/>
              <a:defRPr/>
            </a:lvl5pPr>
          </a:lstStyle>
          <a:p>
            <a:pPr lvl="0"/>
            <a:r>
              <a:rPr lang="en-US" dirty="0" smtClean="0"/>
              <a:t>Click to edit Master text styles</a:t>
            </a:r>
          </a:p>
          <a:p>
            <a:pPr marL="639763" marR="0" lvl="1" indent="-273050" algn="l" defTabSz="914400" rtl="0" eaLnBrk="1" fontAlgn="base" latinLnBrk="0" hangingPunct="1">
              <a:lnSpc>
                <a:spcPct val="100000"/>
              </a:lnSpc>
              <a:spcBef>
                <a:spcPts val="550"/>
              </a:spcBef>
              <a:spcAft>
                <a:spcPct val="0"/>
              </a:spcAft>
              <a:buClr>
                <a:srgbClr val="55009D"/>
              </a:buClr>
              <a:buSzPct val="50000"/>
              <a:buFont typeface="Courier New" pitchFamily="49" charset="0"/>
              <a:buChar char="o"/>
              <a:tabLst/>
            </a:pPr>
            <a:r>
              <a:rPr lang="en-US" dirty="0" smtClean="0"/>
              <a:t>Second level</a:t>
            </a:r>
          </a:p>
          <a:p>
            <a:pPr marL="180000" marR="0" lvl="2" indent="0" algn="l" defTabSz="914400" rtl="0" eaLnBrk="1" fontAlgn="base" latinLnBrk="0" hangingPunct="1">
              <a:lnSpc>
                <a:spcPct val="100000"/>
              </a:lnSpc>
              <a:spcBef>
                <a:spcPts val="500"/>
              </a:spcBef>
              <a:spcAft>
                <a:spcPct val="0"/>
              </a:spcAft>
              <a:buClr>
                <a:srgbClr val="3FB000"/>
              </a:buClr>
              <a:buSzPct val="100000"/>
              <a:buFont typeface="Arial" pitchFamily="34" charset="0"/>
              <a:buNone/>
              <a:tabLst/>
            </a:pPr>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3"/>
          </p:nvPr>
        </p:nvSpPr>
        <p:spPr>
          <a:xfrm>
            <a:off x="0" y="954167"/>
            <a:ext cx="533400" cy="183357"/>
          </a:xfrm>
          <a:prstGeom prst="rect">
            <a:avLst/>
          </a:prstGeom>
        </p:spPr>
        <p:txBody>
          <a:bodyPr/>
          <a:lstStyle>
            <a:lvl1pPr>
              <a:defRPr sz="1200">
                <a:solidFill>
                  <a:srgbClr val="FFFFFF"/>
                </a:solidFill>
              </a:defRPr>
            </a:lvl1pPr>
          </a:lstStyle>
          <a:p>
            <a:fld id="{8E160FB9-CA1A-4EE7-BCF4-60A915C1CF6C}" type="slidenum">
              <a:rPr lang="en-AU" smtClean="0"/>
              <a:pPr/>
              <a:t>‹#›</a:t>
            </a:fld>
            <a:endParaRPr lang="en-AU" dirty="0"/>
          </a:p>
        </p:txBody>
      </p:sp>
    </p:spTree>
    <p:extLst>
      <p:ext uri="{BB962C8B-B14F-4D97-AF65-F5344CB8AC3E}">
        <p14:creationId xmlns:p14="http://schemas.microsoft.com/office/powerpoint/2010/main" val="19071208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10"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6295367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314450"/>
            <a:ext cx="1600200" cy="325755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314450"/>
            <a:ext cx="6400800" cy="3314700"/>
          </a:xfrm>
          <a:prstGeom prst="rect">
            <a:avLst/>
          </a:prstGeom>
        </p:spPr>
        <p:txBody>
          <a:bodyPr/>
          <a:lstStyle>
            <a:lvl2pPr marL="639763" indent="-273050">
              <a:defRPr lang="en-US" sz="2400" kern="1200" dirty="0" smtClean="0">
                <a:solidFill>
                  <a:schemeClr val="tx1"/>
                </a:solidFill>
                <a:latin typeface="+mn-lt"/>
                <a:ea typeface="+mn-ea"/>
                <a:cs typeface="+mn-cs"/>
              </a:defRPr>
            </a:lvl2pPr>
            <a:lvl4pPr>
              <a:defRPr sz="2000"/>
            </a:lvl4pPr>
          </a:lstStyle>
          <a:p>
            <a:pPr lvl="0"/>
            <a:r>
              <a:rPr lang="en-US" dirty="0" smtClean="0"/>
              <a:t>Click to edit Master text styles</a:t>
            </a:r>
          </a:p>
          <a:p>
            <a:pPr marL="639763" marR="0" lvl="1" indent="-273050" algn="l" defTabSz="914400" rtl="0" eaLnBrk="1" fontAlgn="base" latinLnBrk="0" hangingPunct="1">
              <a:lnSpc>
                <a:spcPct val="100000"/>
              </a:lnSpc>
              <a:spcBef>
                <a:spcPts val="550"/>
              </a:spcBef>
              <a:spcAft>
                <a:spcPct val="0"/>
              </a:spcAft>
              <a:buClr>
                <a:srgbClr val="55009D"/>
              </a:buClr>
              <a:buSzPct val="50000"/>
              <a:buFont typeface="Courier New" pitchFamily="49" charset="0"/>
              <a:buChar char="o"/>
              <a:tabLst/>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17050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a:xfrm>
            <a:off x="-9524" y="3498056"/>
            <a:ext cx="1463675" cy="53459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7" name="Rectangle 6"/>
          <p:cNvSpPr/>
          <p:nvPr/>
        </p:nvSpPr>
        <p:spPr>
          <a:xfrm>
            <a:off x="1544638" y="3490913"/>
            <a:ext cx="7599362" cy="53459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3426714"/>
          </a:xfrm>
          <a:prstGeom prst="rect">
            <a:avLst/>
          </a:prstGeo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41781526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1200151"/>
            <a:ext cx="8153400" cy="3394472"/>
          </a:xfrm>
          <a:prstGeom prst="rect">
            <a:avLst/>
          </a:prstGeom>
        </p:spPr>
        <p:txBody>
          <a:bodyPr vert="eaVert"/>
          <a:lstStyle>
            <a:lvl2pPr marL="639763" indent="-273050">
              <a:defRPr lang="en-US" sz="2400" kern="1200" dirty="0" smtClean="0">
                <a:solidFill>
                  <a:schemeClr val="tx1"/>
                </a:solidFill>
                <a:latin typeface="+mn-lt"/>
                <a:ea typeface="+mn-ea"/>
                <a:cs typeface="+mn-cs"/>
              </a:defRPr>
            </a:lvl2pPr>
            <a:lvl4pPr marL="1371600" indent="-228600">
              <a:defRPr lang="en-US" sz="2000" i="0" kern="1200" dirty="0" smtClean="0">
                <a:solidFill>
                  <a:schemeClr val="tx1"/>
                </a:solidFill>
                <a:latin typeface="+mn-lt"/>
                <a:ea typeface="+mn-ea"/>
                <a:cs typeface="+mn-cs"/>
              </a:defRPr>
            </a:lvl4pPr>
          </a:lstStyle>
          <a:p>
            <a:pPr lvl="0"/>
            <a:r>
              <a:rPr lang="en-US" dirty="0" smtClean="0"/>
              <a:t>Click to edit Master text styles</a:t>
            </a:r>
          </a:p>
          <a:p>
            <a:pPr marL="639763" marR="0" lvl="1" indent="-273050" algn="l" defTabSz="914400" rtl="0" eaLnBrk="1" fontAlgn="base" latinLnBrk="0" hangingPunct="1">
              <a:lnSpc>
                <a:spcPct val="100000"/>
              </a:lnSpc>
              <a:spcBef>
                <a:spcPts val="550"/>
              </a:spcBef>
              <a:spcAft>
                <a:spcPct val="0"/>
              </a:spcAft>
              <a:buClr>
                <a:srgbClr val="55009D"/>
              </a:buClr>
              <a:buSzPct val="50000"/>
              <a:buFont typeface="Courier New" pitchFamily="49" charset="0"/>
              <a:buChar char="o"/>
              <a:tabLst/>
            </a:pPr>
            <a:r>
              <a:rPr lang="en-US" dirty="0" smtClean="0"/>
              <a:t>Second level</a:t>
            </a:r>
          </a:p>
          <a:p>
            <a:pPr lvl="2"/>
            <a:r>
              <a:rPr lang="en-US" dirty="0" smtClean="0"/>
              <a:t>Third level</a:t>
            </a:r>
          </a:p>
          <a:p>
            <a:pPr marL="1371600" marR="0" lvl="3" indent="-228600" algn="l" defTabSz="914400" rtl="0" eaLnBrk="1" fontAlgn="base" latinLnBrk="0" hangingPunct="1">
              <a:lnSpc>
                <a:spcPct val="100000"/>
              </a:lnSpc>
              <a:spcBef>
                <a:spcPts val="400"/>
              </a:spcBef>
              <a:spcAft>
                <a:spcPct val="0"/>
              </a:spcAft>
              <a:buClr>
                <a:srgbClr val="A5AB81"/>
              </a:buClr>
              <a:buSzPct val="100000"/>
              <a:buFont typeface="Arial" pitchFamily="34" charset="0"/>
              <a:buChar char="•"/>
              <a:tabLst/>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8270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 name="Rectangle 4"/>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Vertical Title 1"/>
          <p:cNvSpPr>
            <a:spLocks noGrp="1"/>
          </p:cNvSpPr>
          <p:nvPr>
            <p:ph type="title" orient="vert"/>
          </p:nvPr>
        </p:nvSpPr>
        <p:spPr>
          <a:xfrm>
            <a:off x="6553200" y="457201"/>
            <a:ext cx="2057400" cy="41374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5562600" cy="413742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2575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7" name="Content Placeholder 4"/>
          <p:cNvSpPr>
            <a:spLocks noGrp="1"/>
          </p:cNvSpPr>
          <p:nvPr>
            <p:ph sz="quarter" idx="11"/>
          </p:nvPr>
        </p:nvSpPr>
        <p:spPr>
          <a:xfrm>
            <a:off x="457200" y="1214679"/>
            <a:ext cx="8229600" cy="3257186"/>
          </a:xfrm>
          <a:prstGeom prst="rect">
            <a:avLst/>
          </a:prstGeo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11308566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8" name="Footer Placeholder 17"/>
          <p:cNvSpPr>
            <a:spLocks noGrp="1"/>
          </p:cNvSpPr>
          <p:nvPr>
            <p:ph type="ftr" sz="quarter" idx="12"/>
          </p:nvPr>
        </p:nvSpPr>
        <p:spPr/>
        <p:txBody>
          <a:bodyPr/>
          <a:lstStyle/>
          <a:p>
            <a:pPr algn="ctr"/>
            <a:r>
              <a:rPr lang="en-AU" dirty="0" smtClean="0"/>
              <a:t>© Copyright 2012 Vision Australia</a:t>
            </a:r>
            <a:endParaRPr lang="en-AU" dirty="0"/>
          </a:p>
        </p:txBody>
      </p:sp>
      <p:sp>
        <p:nvSpPr>
          <p:cNvPr id="3" name="Title 2"/>
          <p:cNvSpPr>
            <a:spLocks noGrp="1"/>
          </p:cNvSpPr>
          <p:nvPr>
            <p:ph type="title"/>
          </p:nvPr>
        </p:nvSpPr>
        <p:spPr/>
        <p:txBody>
          <a:bodyPr/>
          <a:lstStyle/>
          <a:p>
            <a:r>
              <a:rPr lang="en-US" smtClean="0"/>
              <a:t>Click to edit Master title style</a:t>
            </a:r>
            <a:endParaRPr lang="en-AU"/>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5" name="Content Placeholder 4"/>
          <p:cNvSpPr>
            <a:spLocks noGrp="1"/>
          </p:cNvSpPr>
          <p:nvPr>
            <p:ph sz="quarter" idx="11"/>
          </p:nvPr>
        </p:nvSpPr>
        <p:spPr>
          <a:xfrm>
            <a:off x="457200" y="1214679"/>
            <a:ext cx="8229600" cy="2914951"/>
          </a:xfrm>
          <a:prstGeom prst="rect">
            <a:avLst/>
          </a:prstGeom>
          <a:no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2"/>
          <p:cNvSpPr>
            <a:spLocks noGrp="1"/>
          </p:cNvSpPr>
          <p:nvPr>
            <p:ph type="ftr" sz="quarter" idx="12"/>
          </p:nvPr>
        </p:nvSpPr>
        <p:spPr>
          <a:xfrm>
            <a:off x="609600" y="4686300"/>
            <a:ext cx="8138864" cy="273844"/>
          </a:xfrm>
          <a:prstGeom prst="rect">
            <a:avLst/>
          </a:prstGeom>
        </p:spPr>
        <p:txBody>
          <a:bodyPr/>
          <a:lstStyle>
            <a:lvl1pPr>
              <a:defRPr/>
            </a:lvl1pPr>
          </a:lstStyle>
          <a:p>
            <a:pPr>
              <a:defRPr/>
            </a:pPr>
            <a:r>
              <a:rPr lang="en-US">
                <a:solidFill>
                  <a:srgbClr val="20180A"/>
                </a:solidFill>
              </a:rPr>
              <a:t>Online Accessibility</a:t>
            </a:r>
          </a:p>
        </p:txBody>
      </p:sp>
    </p:spTree>
    <p:extLst>
      <p:ext uri="{BB962C8B-B14F-4D97-AF65-F5344CB8AC3E}">
        <p14:creationId xmlns:p14="http://schemas.microsoft.com/office/powerpoint/2010/main" val="35062067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5"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02162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42839453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3442432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21436513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629309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953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026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960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lvl1pPr>
              <a:defRPr>
                <a:solidFill>
                  <a:schemeClr val="accent1"/>
                </a:solidFill>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a:xfrm>
            <a:off x="0" y="954167"/>
            <a:ext cx="533400" cy="183357"/>
          </a:xfrm>
          <a:prstGeom prst="rect">
            <a:avLst/>
          </a:prstGeom>
        </p:spPr>
        <p:txBody>
          <a:bodyPr/>
          <a:lstStyle>
            <a:lvl1pPr>
              <a:defRPr>
                <a:solidFill>
                  <a:srgbClr val="FFFFFF"/>
                </a:solidFill>
              </a:defRPr>
            </a:lvl1pPr>
          </a:lstStyle>
          <a:p>
            <a:fld id="{8E160FB9-CA1A-4EE7-BCF4-60A915C1CF6C}" type="slidenum">
              <a:rPr lang="en-AU" smtClean="0"/>
              <a:pPr/>
              <a:t>‹#›</a:t>
            </a:fld>
            <a:endParaRPr lang="en-AU" dirty="0"/>
          </a:p>
        </p:txBody>
      </p:sp>
      <p:sp>
        <p:nvSpPr>
          <p:cNvPr id="8"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600"/>
            </a:lvl1pPr>
            <a:lvl2pPr>
              <a:buSzPct val="50000"/>
              <a:buFont typeface="Courier New" pitchFamily="49" charset="0"/>
              <a:buChar char="o"/>
              <a:defRPr sz="2200"/>
            </a:lvl2pPr>
            <a:lvl3pPr marL="180000" indent="0">
              <a:buSzPct val="100000"/>
              <a:buFont typeface="Arial" pitchFamily="34" charset="0"/>
              <a:buNone/>
              <a:defRPr kumimoji="0" lang="en-US" sz="1200" i="1" kern="1200" dirty="0" smtClean="0">
                <a:solidFill>
                  <a:schemeClr val="tx1"/>
                </a:solidFill>
                <a:latin typeface="Arial" pitchFamily="34" charset="0"/>
                <a:ea typeface="+mn-ea"/>
                <a:cs typeface="Arial" pitchFamily="34" charset="0"/>
              </a:defRPr>
            </a:lvl3pPr>
            <a:lvl4pPr>
              <a:buSzPct val="140000"/>
              <a:buFont typeface="Arial" pitchFamily="34" charset="0"/>
              <a:buChar char="•"/>
              <a:defRPr/>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Footer Placeholder 2"/>
          <p:cNvSpPr>
            <a:spLocks noGrp="1"/>
          </p:cNvSpPr>
          <p:nvPr>
            <p:ph type="ftr" sz="quarter" idx="3"/>
          </p:nvPr>
        </p:nvSpPr>
        <p:spPr>
          <a:xfrm>
            <a:off x="609600" y="4686155"/>
            <a:ext cx="8210872" cy="273844"/>
          </a:xfrm>
          <a:prstGeom prst="rect">
            <a:avLst/>
          </a:prstGeom>
        </p:spPr>
        <p:txBody>
          <a:bodyPr vert="horz" anchor="ctr"/>
          <a:lstStyle>
            <a:lvl1pPr algn="ctr" eaLnBrk="1" latinLnBrk="0" hangingPunct="1">
              <a:defRPr kumimoji="0" sz="1200">
                <a:solidFill>
                  <a:schemeClr val="tx1"/>
                </a:solidFill>
                <a:latin typeface="Arial" pitchFamily="34" charset="0"/>
                <a:cs typeface="Arial" pitchFamily="34" charset="0"/>
              </a:defRPr>
            </a:lvl1pPr>
          </a:lstStyle>
          <a:p>
            <a:r>
              <a:rPr lang="en-AU" dirty="0" smtClean="0">
                <a:solidFill>
                  <a:srgbClr val="20180A"/>
                </a:solidFill>
              </a:rPr>
              <a:t>© Vision Australia 2011</a:t>
            </a:r>
          </a:p>
        </p:txBody>
      </p:sp>
    </p:spTree>
    <p:extLst>
      <p:ext uri="{BB962C8B-B14F-4D97-AF65-F5344CB8AC3E}">
        <p14:creationId xmlns:p14="http://schemas.microsoft.com/office/powerpoint/2010/main" val="19059827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192175"/>
            <a:ext cx="3886200" cy="3429000"/>
          </a:xfrm>
          <a:prstGeom prst="rect">
            <a:avLst/>
          </a:prstGeom>
        </p:spPr>
        <p:txBody>
          <a:bodyPr/>
          <a:lstStyle>
            <a:lvl2pPr marL="639763" indent="-273050">
              <a:buSzPct val="50000"/>
              <a:buFont typeface="Courier New" pitchFamily="49" charset="0"/>
              <a:buChar char="o"/>
              <a:defRPr lang="en-US" sz="2400" kern="1200" dirty="0" smtClean="0">
                <a:solidFill>
                  <a:schemeClr val="tx1"/>
                </a:solidFill>
                <a:latin typeface="+mn-lt"/>
                <a:ea typeface="+mn-ea"/>
                <a:cs typeface="+mn-cs"/>
              </a:defRPr>
            </a:lvl2pPr>
            <a:lvl3pPr marL="685800" indent="0">
              <a:buFontTx/>
              <a:buNone/>
              <a:defRPr kumimoji="0" lang="en-US" sz="1200" i="0" kern="1200" dirty="0" smtClean="0">
                <a:solidFill>
                  <a:schemeClr val="tx1"/>
                </a:solidFill>
                <a:latin typeface="Arial" pitchFamily="34" charset="0"/>
                <a:ea typeface="+mn-ea"/>
                <a:cs typeface="Arial" pitchFamily="34" charset="0"/>
              </a:defRPr>
            </a:lvl3pPr>
            <a:lvl4pPr marL="1371600" indent="-228600" eaLnBrk="1" latinLnBrk="0" hangingPunct="1">
              <a:buFont typeface="Arial" pitchFamily="34" charset="0"/>
              <a:buChar char="•"/>
              <a:defRPr sz="2000"/>
            </a:lvl4pPr>
            <a:lvl5pPr marL="1828800" indent="-2286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192175"/>
            <a:ext cx="3886200" cy="3429000"/>
          </a:xfrm>
          <a:prstGeom prst="rect">
            <a:avLst/>
          </a:prstGeom>
        </p:spPr>
        <p:txBody>
          <a:bodyPr/>
          <a:lstStyle>
            <a:lvl2pPr marL="639763" indent="-273050">
              <a:buSzPct val="50000"/>
              <a:buFont typeface="Courier New" pitchFamily="49" charset="0"/>
              <a:buChar char="o"/>
              <a:defRPr lang="en-US" sz="2400" kern="1200" dirty="0" smtClean="0">
                <a:solidFill>
                  <a:schemeClr val="tx1"/>
                </a:solidFill>
                <a:latin typeface="+mn-lt"/>
                <a:ea typeface="+mn-ea"/>
                <a:cs typeface="+mn-cs"/>
              </a:defRPr>
            </a:lvl2pPr>
            <a:lvl3pPr marL="685800" indent="0">
              <a:buFontTx/>
              <a:buNone/>
              <a:defRPr kumimoji="0" lang="en-US" sz="1200" i="0" kern="1200" dirty="0" smtClean="0">
                <a:solidFill>
                  <a:schemeClr val="tx1"/>
                </a:solidFill>
                <a:latin typeface="Arial" pitchFamily="34" charset="0"/>
                <a:ea typeface="+mn-ea"/>
                <a:cs typeface="Arial" pitchFamily="34" charset="0"/>
              </a:defRPr>
            </a:lvl3pPr>
            <a:lvl4pPr marL="1371600" indent="-228600">
              <a:buFont typeface="Arial" pitchFamily="34" charset="0"/>
              <a:buChar char="•"/>
              <a:defRPr sz="2000"/>
            </a:lvl4pPr>
            <a:lvl5pPr marL="1828800" indent="-228600">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p:txBody>
          <a:bodyPr/>
          <a:lstStyle/>
          <a:p>
            <a:pPr algn="ctr"/>
            <a:r>
              <a:rPr lang="en-AU" dirty="0" smtClean="0"/>
              <a:t>© Copyright 2012 Vision Australia</a:t>
            </a:r>
            <a:endParaRPr lang="en-AU"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6" name="Rectangle 5"/>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1"/>
          <p:cNvSpPr>
            <a:spLocks noGrp="1"/>
          </p:cNvSpPr>
          <p:nvPr>
            <p:ph type="title"/>
          </p:nvPr>
        </p:nvSpPr>
        <p:spPr>
          <a:xfrm>
            <a:off x="1416496" y="1180728"/>
            <a:ext cx="7620000" cy="742950"/>
          </a:xfrm>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1371600" y="2085696"/>
            <a:ext cx="7448872" cy="2808312"/>
          </a:xfrm>
          <a:prstGeom prst="rect">
            <a:avLst/>
          </a:prstGeom>
        </p:spPr>
        <p:txBody>
          <a:bodyPr/>
          <a:lstStyle>
            <a:lvl1pPr>
              <a:spcBef>
                <a:spcPts val="1200"/>
              </a:spcBef>
              <a:buSzPct val="100000"/>
              <a:buFont typeface="Arial" pitchFamily="34" charset="0"/>
              <a:buChar char="•"/>
              <a:defRPr sz="2600"/>
            </a:lvl1pPr>
            <a:lvl2pPr>
              <a:buSzPct val="50000"/>
              <a:buFont typeface="Courier New" pitchFamily="49" charset="0"/>
              <a:buChar char="o"/>
              <a:defRPr sz="2200"/>
            </a:lvl2pPr>
            <a:lvl3pPr marL="180000" indent="0">
              <a:buSzPct val="100000"/>
              <a:buFont typeface="Arial" pitchFamily="34" charset="0"/>
              <a:buNone/>
              <a:defRPr kumimoji="0" lang="en-US" sz="1200" i="1" kern="1200" dirty="0" smtClean="0">
                <a:solidFill>
                  <a:schemeClr val="tx1"/>
                </a:solidFill>
                <a:latin typeface="Arial" pitchFamily="34" charset="0"/>
                <a:ea typeface="+mn-ea"/>
                <a:cs typeface="Arial" pitchFamily="34" charset="0"/>
              </a:defRPr>
            </a:lvl3pPr>
            <a:lvl4pPr>
              <a:buSzPct val="140000"/>
              <a:buFont typeface="Arial" pitchFamily="34" charset="0"/>
              <a:buChar char="•"/>
              <a:defRPr/>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255604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15895144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4696271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34654362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5309835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11666957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655948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Content">
    <p:spTree>
      <p:nvGrpSpPr>
        <p:cNvPr id="1" name=""/>
        <p:cNvGrpSpPr/>
        <p:nvPr/>
      </p:nvGrpSpPr>
      <p:grpSpPr>
        <a:xfrm>
          <a:off x="0" y="0"/>
          <a:ext cx="0" cy="0"/>
          <a:chOff x="0" y="0"/>
          <a:chExt cx="0" cy="0"/>
        </a:xfrm>
      </p:grpSpPr>
      <p:sp>
        <p:nvSpPr>
          <p:cNvPr id="9" name="Content Placeholder 7"/>
          <p:cNvSpPr>
            <a:spLocks noGrp="1"/>
          </p:cNvSpPr>
          <p:nvPr>
            <p:ph sz="quarter" idx="1"/>
          </p:nvPr>
        </p:nvSpPr>
        <p:spPr>
          <a:xfrm>
            <a:off x="612648" y="1200150"/>
            <a:ext cx="8153400" cy="3371850"/>
          </a:xfrm>
          <a:prstGeom prst="rect">
            <a:avLst/>
          </a:prstGeom>
        </p:spPr>
        <p:txBody>
          <a:bodyPr/>
          <a:lstStyle>
            <a:lvl1pPr>
              <a:spcBef>
                <a:spcPts val="1200"/>
              </a:spcBef>
              <a:buSzPct val="100000"/>
              <a:buFont typeface="Arial" pitchFamily="34" charset="0"/>
              <a:buChar char="•"/>
              <a:defRPr sz="2800"/>
            </a:lvl1pPr>
            <a:lvl2pPr>
              <a:buSzPct val="50000"/>
              <a:buFont typeface="Courier New" pitchFamily="49" charset="0"/>
              <a:buChar char="o"/>
              <a:defRPr sz="2400"/>
            </a:lvl2pPr>
            <a:lvl3pPr marL="180000" indent="0">
              <a:buSzPct val="100000"/>
              <a:buFont typeface="Arial" pitchFamily="34" charset="0"/>
              <a:buNone/>
              <a:defRPr kumimoji="0" lang="en-US" sz="1200" i="0" kern="1200" dirty="0" smtClean="0">
                <a:solidFill>
                  <a:schemeClr val="tx1"/>
                </a:solidFill>
                <a:latin typeface="Arial" pitchFamily="34" charset="0"/>
                <a:ea typeface="+mn-ea"/>
                <a:cs typeface="Arial" pitchFamily="34" charset="0"/>
              </a:defRPr>
            </a:lvl3pPr>
            <a:lvl4pPr>
              <a:buSzPct val="100000"/>
              <a:buFont typeface="Arial" pitchFamily="34" charset="0"/>
              <a:buChar char="•"/>
              <a:defRPr sz="2000"/>
            </a:lvl4pPr>
            <a:lvl5pPr>
              <a:buSzPct val="140000"/>
              <a:buFont typeface="Arial" pitchFamily="34" charset="0"/>
              <a:buChar char="•"/>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p:txBody>
          <a:bodyPr/>
          <a:lstStyle/>
          <a:p>
            <a:r>
              <a:rPr lang="en-US" dirty="0" smtClean="0"/>
              <a:t>Click to edit Master title style</a:t>
            </a:r>
            <a:endParaRPr lang="en-AU" dirty="0"/>
          </a:p>
        </p:txBody>
      </p:sp>
      <p:sp>
        <p:nvSpPr>
          <p:cNvPr id="18" name="Footer Placeholder 17"/>
          <p:cNvSpPr>
            <a:spLocks noGrp="1"/>
          </p:cNvSpPr>
          <p:nvPr>
            <p:ph type="ftr" sz="quarter" idx="12"/>
          </p:nvPr>
        </p:nvSpPr>
        <p:spPr>
          <a:xfrm>
            <a:off x="609600" y="4686300"/>
            <a:ext cx="8138864" cy="273844"/>
          </a:xfrm>
          <a:prstGeom prst="rect">
            <a:avLst/>
          </a:prstGeom>
        </p:spPr>
        <p:txBody>
          <a:bodyPr/>
          <a:lstStyle/>
          <a:p>
            <a:pPr algn="ctr"/>
            <a:r>
              <a:rPr lang="en-AU" dirty="0" smtClean="0">
                <a:solidFill>
                  <a:srgbClr val="20180A"/>
                </a:solidFill>
              </a:rPr>
              <a:t>© Copyright 2012 Vision Australia</a:t>
            </a:r>
            <a:endParaRPr lang="en-AU" dirty="0">
              <a:solidFill>
                <a:srgbClr val="20180A"/>
              </a:solidFill>
            </a:endParaRPr>
          </a:p>
        </p:txBody>
      </p:sp>
      <p:sp>
        <p:nvSpPr>
          <p:cNvPr id="6" name="Text Placeholder 15"/>
          <p:cNvSpPr>
            <a:spLocks noGrp="1"/>
          </p:cNvSpPr>
          <p:nvPr>
            <p:ph type="body" sz="quarter" idx="11"/>
          </p:nvPr>
        </p:nvSpPr>
        <p:spPr>
          <a:xfrm>
            <a:off x="8172400" y="303499"/>
            <a:ext cx="576064" cy="486054"/>
          </a:xfrm>
          <a:prstGeom prst="rect">
            <a:avLst/>
          </a:prstGeom>
          <a:ln w="3175">
            <a:solidFill>
              <a:schemeClr val="tx1"/>
            </a:solidFill>
            <a:prstDash val="dash"/>
          </a:ln>
        </p:spPr>
        <p:txBody>
          <a:bodyPr anchor="ctr"/>
          <a:lstStyle>
            <a:lvl1pPr marL="0" indent="0" algn="ctr">
              <a:buNone/>
              <a:defRPr sz="1200"/>
            </a:lvl1pPr>
            <a:lvl2pPr>
              <a:defRPr sz="1600"/>
            </a:lvl2pPr>
            <a:lvl3pPr>
              <a:defRPr sz="1600"/>
            </a:lvl3pPr>
            <a:lvl4pPr>
              <a:defRPr sz="1600"/>
            </a:lvl4pPr>
            <a:lvl5pPr>
              <a:defRPr sz="1600"/>
            </a:lvl5pPr>
          </a:lstStyle>
          <a:p>
            <a:pPr lvl="0"/>
            <a:endParaRPr lang="en-AU" dirty="0"/>
          </a:p>
        </p:txBody>
      </p:sp>
    </p:spTree>
    <p:extLst>
      <p:ext uri="{BB962C8B-B14F-4D97-AF65-F5344CB8AC3E}">
        <p14:creationId xmlns:p14="http://schemas.microsoft.com/office/powerpoint/2010/main" val="2617196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10"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dirty="0"/>
          </a:p>
        </p:txBody>
      </p:sp>
      <p:sp>
        <p:nvSpPr>
          <p:cNvPr id="2" name="Footer Placeholder 1"/>
          <p:cNvSpPr>
            <a:spLocks noGrp="1"/>
          </p:cNvSpPr>
          <p:nvPr>
            <p:ph type="ftr" sz="quarter" idx="10"/>
          </p:nvPr>
        </p:nvSpPr>
        <p:spPr/>
        <p:txBody>
          <a:bodyPr/>
          <a:lstStyle/>
          <a:p>
            <a:pPr algn="ctr"/>
            <a:r>
              <a:rPr lang="en-AU" dirty="0" smtClean="0"/>
              <a:t>© Copyright 2012 Vision Australia</a:t>
            </a:r>
            <a:endParaRPr lang="en-AU" dirty="0"/>
          </a:p>
        </p:txBody>
      </p:sp>
    </p:spTree>
    <p:extLst>
      <p:ext uri="{BB962C8B-B14F-4D97-AF65-F5344CB8AC3E}">
        <p14:creationId xmlns:p14="http://schemas.microsoft.com/office/powerpoint/2010/main" val="1053749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314450"/>
            <a:ext cx="1600200" cy="325755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314450"/>
            <a:ext cx="6400800" cy="3314700"/>
          </a:xfrm>
          <a:prstGeom prst="rect">
            <a:avLst/>
          </a:prstGeom>
        </p:spPr>
        <p:txBody>
          <a:bodyPr/>
          <a:lstStyle>
            <a:lvl2pPr marL="639763" indent="-273050">
              <a:defRPr lang="en-US" sz="2400" kern="1200" dirty="0" smtClean="0">
                <a:solidFill>
                  <a:schemeClr val="tx1"/>
                </a:solidFill>
                <a:latin typeface="+mn-lt"/>
                <a:ea typeface="+mn-ea"/>
                <a:cs typeface="+mn-cs"/>
              </a:defRPr>
            </a:lvl2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lgn="ctr"/>
            <a:r>
              <a:rPr lang="en-AU" dirty="0" smtClean="0"/>
              <a:t>© Copyright 2012 Vision Australia</a:t>
            </a:r>
            <a:endParaRPr lang="en-A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524" y="3498056"/>
            <a:ext cx="1463675" cy="53459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1544638" y="3490913"/>
            <a:ext cx="7599362" cy="53459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3426714"/>
          </a:xfrm>
          <a:prstGeom prst="rect">
            <a:avLst/>
          </a:prstGeo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2" name="Footer Placeholder 11"/>
          <p:cNvSpPr>
            <a:spLocks noGrp="1"/>
          </p:cNvSpPr>
          <p:nvPr>
            <p:ph type="ftr" sz="quarter" idx="10"/>
          </p:nvPr>
        </p:nvSpPr>
        <p:spPr/>
        <p:txBody>
          <a:bodyPr/>
          <a:lstStyle/>
          <a:p>
            <a:pPr algn="ctr"/>
            <a:r>
              <a:rPr lang="en-AU" dirty="0" smtClean="0"/>
              <a:t>© Copyright 2012 Vision Australia</a:t>
            </a:r>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12775" y="1200151"/>
            <a:ext cx="8153400" cy="3394472"/>
          </a:xfrm>
          <a:prstGeom prst="rect">
            <a:avLst/>
          </a:prstGeom>
        </p:spPr>
        <p:txBody>
          <a:bodyPr vert="eaVert"/>
          <a:lstStyle>
            <a:lvl2pPr marL="639763" indent="-273050">
              <a:defRPr lang="en-US" sz="2400" kern="1200" dirty="0" smtClean="0">
                <a:solidFill>
                  <a:schemeClr val="tx1"/>
                </a:solidFill>
                <a:latin typeface="+mn-lt"/>
                <a:ea typeface="+mn-ea"/>
                <a:cs typeface="+mn-cs"/>
              </a:defRPr>
            </a:lvl2pPr>
            <a:lvl4pPr marL="1371600" indent="-228600">
              <a:defRPr lang="en-US" sz="2000" i="0" kern="1200" dirty="0" smtClean="0">
                <a:solidFill>
                  <a:schemeClr val="tx1"/>
                </a:solidFill>
                <a:latin typeface="+mn-lt"/>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pPr algn="ctr"/>
            <a:r>
              <a:rPr lang="en-AU" dirty="0" smtClean="0"/>
              <a:t>© Copyright 2012 Vision Australia</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457201"/>
            <a:ext cx="2057400" cy="41374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5562600" cy="413742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pPr algn="ctr"/>
            <a:r>
              <a:rPr lang="en-AU" dirty="0" smtClean="0"/>
              <a:t>© Copyright 2012 Vision Australia</a:t>
            </a:r>
            <a:endParaRPr lang="en-AU"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71450"/>
            <a:ext cx="81534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 name="Footer Placeholder 2"/>
          <p:cNvSpPr>
            <a:spLocks noGrp="1"/>
          </p:cNvSpPr>
          <p:nvPr>
            <p:ph type="ftr" sz="quarter" idx="3"/>
          </p:nvPr>
        </p:nvSpPr>
        <p:spPr>
          <a:xfrm>
            <a:off x="609600" y="4686300"/>
            <a:ext cx="8138864" cy="273844"/>
          </a:xfrm>
          <a:prstGeom prst="rect">
            <a:avLst/>
          </a:prstGeom>
        </p:spPr>
        <p:txBody>
          <a:bodyPr vert="horz" anchor="ctr"/>
          <a:lstStyle>
            <a:lvl1pPr algn="r" eaLnBrk="1" fontAlgn="auto" latinLnBrk="0" hangingPunct="1">
              <a:spcBef>
                <a:spcPts val="0"/>
              </a:spcBef>
              <a:spcAft>
                <a:spcPts val="0"/>
              </a:spcAft>
              <a:defRPr kumimoji="0" sz="1200" dirty="0" smtClean="0">
                <a:solidFill>
                  <a:schemeClr val="tx2"/>
                </a:solidFill>
                <a:latin typeface="+mn-lt"/>
              </a:defRPr>
            </a:lvl1pPr>
          </a:lstStyle>
          <a:p>
            <a:pPr algn="ctr"/>
            <a:r>
              <a:rPr lang="en-AU" dirty="0" smtClean="0"/>
              <a:t>© Copyright 2012 Vision Australia</a:t>
            </a:r>
            <a:endParaRPr lang="en-AU" dirty="0"/>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959644"/>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Placeholder 15"/>
          <p:cNvSpPr txBox="1">
            <a:spLocks/>
          </p:cNvSpPr>
          <p:nvPr/>
        </p:nvSpPr>
        <p:spPr>
          <a:xfrm>
            <a:off x="7812361" y="411957"/>
            <a:ext cx="936353" cy="269584"/>
          </a:xfrm>
          <a:prstGeom prst="rect">
            <a:avLst/>
          </a:prstGeom>
          <a:ln w="3175">
            <a:noFill/>
            <a:prstDash val="dashDot"/>
          </a:ln>
        </p:spPr>
        <p:txBody>
          <a:bodyPr/>
          <a:lstStyle>
            <a:lvl1pPr marL="0" marR="0" indent="0" algn="l" defTabSz="914400" rtl="0" eaLnBrk="1" fontAlgn="base" latinLnBrk="0" hangingPunct="1">
              <a:lnSpc>
                <a:spcPct val="100000"/>
              </a:lnSpc>
              <a:spcBef>
                <a:spcPts val="700"/>
              </a:spcBef>
              <a:spcAft>
                <a:spcPct val="0"/>
              </a:spcAft>
              <a:buClr>
                <a:srgbClr val="3FB000"/>
              </a:buClr>
              <a:buSzPct val="100000"/>
              <a:buFont typeface="Arial" pitchFamily="34" charset="0"/>
              <a:buNone/>
              <a:tabLst/>
              <a:defRPr sz="1600" kern="1200">
                <a:solidFill>
                  <a:schemeClr val="tx1"/>
                </a:solidFill>
                <a:latin typeface="+mn-lt"/>
                <a:ea typeface="+mn-ea"/>
                <a:cs typeface="+mn-cs"/>
              </a:defRPr>
            </a:lvl1pPr>
            <a:lvl2pPr marL="639763" marR="0" indent="-273050" algn="l" defTabSz="914400" rtl="0" eaLnBrk="1" fontAlgn="base" latinLnBrk="0" hangingPunct="1">
              <a:lnSpc>
                <a:spcPct val="100000"/>
              </a:lnSpc>
              <a:spcBef>
                <a:spcPts val="550"/>
              </a:spcBef>
              <a:spcAft>
                <a:spcPct val="0"/>
              </a:spcAft>
              <a:buClr>
                <a:srgbClr val="55009D"/>
              </a:buClr>
              <a:buSzPct val="100000"/>
              <a:buFont typeface="Arial" pitchFamily="34" charset="0"/>
              <a:buChar char="•"/>
              <a:tabLst/>
              <a:defRPr sz="1600" kern="1200">
                <a:solidFill>
                  <a:schemeClr val="tx1"/>
                </a:solidFill>
                <a:latin typeface="+mn-lt"/>
                <a:ea typeface="+mn-ea"/>
                <a:cs typeface="+mn-cs"/>
              </a:defRPr>
            </a:lvl2pPr>
            <a:lvl3pPr marL="685800" marR="0" indent="0" algn="l" defTabSz="914400" rtl="0" eaLnBrk="1" fontAlgn="base" latinLnBrk="0" hangingPunct="1">
              <a:lnSpc>
                <a:spcPct val="100000"/>
              </a:lnSpc>
              <a:spcBef>
                <a:spcPts val="500"/>
              </a:spcBef>
              <a:spcAft>
                <a:spcPct val="0"/>
              </a:spcAft>
              <a:buClr>
                <a:srgbClr val="3FB000"/>
              </a:buClr>
              <a:buSzPct val="100000"/>
              <a:buFontTx/>
              <a:buNone/>
              <a:tabLst/>
              <a:defRPr sz="1600" kern="1200">
                <a:solidFill>
                  <a:schemeClr val="tx1"/>
                </a:solidFill>
                <a:latin typeface="+mn-lt"/>
                <a:ea typeface="+mn-ea"/>
                <a:cs typeface="+mn-cs"/>
              </a:defRPr>
            </a:lvl3pPr>
            <a:lvl4pPr marL="1371600" marR="0" indent="-228600" algn="l" defTabSz="914400" rtl="0" eaLnBrk="1" fontAlgn="base" latinLnBrk="0" hangingPunct="1">
              <a:lnSpc>
                <a:spcPct val="100000"/>
              </a:lnSpc>
              <a:spcBef>
                <a:spcPts val="400"/>
              </a:spcBef>
              <a:spcAft>
                <a:spcPct val="0"/>
              </a:spcAft>
              <a:buClr>
                <a:srgbClr val="A5AB81"/>
              </a:buClr>
              <a:buSzPct val="100000"/>
              <a:buFont typeface="Arial" pitchFamily="34" charset="0"/>
              <a:buChar char="•"/>
              <a:tabLst/>
              <a:defRPr sz="1600" i="0" kern="1200">
                <a:solidFill>
                  <a:schemeClr val="tx1"/>
                </a:solidFill>
                <a:latin typeface="+mn-lt"/>
                <a:ea typeface="+mn-ea"/>
                <a:cs typeface="+mn-cs"/>
              </a:defRPr>
            </a:lvl4pPr>
            <a:lvl5pPr marL="1828800" marR="0" indent="-228600" algn="l" defTabSz="914400" rtl="0" eaLnBrk="1" fontAlgn="base" latinLnBrk="0" hangingPunct="1">
              <a:lnSpc>
                <a:spcPct val="100000"/>
              </a:lnSpc>
              <a:spcBef>
                <a:spcPts val="400"/>
              </a:spcBef>
              <a:spcAft>
                <a:spcPct val="0"/>
              </a:spcAft>
              <a:buClr>
                <a:srgbClr val="D8B25C"/>
              </a:buClr>
              <a:buSzPct val="100000"/>
              <a:buFont typeface="Arial" pitchFamily="34" charset="0"/>
              <a:buChar char="•"/>
              <a:tabLst/>
              <a:defRPr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AU" dirty="0"/>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4" r:id="rId3"/>
    <p:sldLayoutId id="2147483679" r:id="rId4"/>
    <p:sldLayoutId id="2147483667" r:id="rId5"/>
    <p:sldLayoutId id="2147483668" r:id="rId6"/>
    <p:sldLayoutId id="2147483669" r:id="rId7"/>
    <p:sldLayoutId id="2147483670" r:id="rId8"/>
    <p:sldLayoutId id="2147483671" r:id="rId9"/>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marR="0" indent="-319088" algn="l" defTabSz="914400" rtl="0" eaLnBrk="1" fontAlgn="base" latinLnBrk="0" hangingPunct="1">
        <a:lnSpc>
          <a:spcPct val="100000"/>
        </a:lnSpc>
        <a:spcBef>
          <a:spcPts val="700"/>
        </a:spcBef>
        <a:spcAft>
          <a:spcPct val="0"/>
        </a:spcAft>
        <a:buClr>
          <a:srgbClr val="3FB000"/>
        </a:buClr>
        <a:buSzPct val="100000"/>
        <a:buFont typeface="Arial" pitchFamily="34" charset="0"/>
        <a:buChar char="•"/>
        <a:tabLst/>
        <a:defRPr sz="2800" kern="1200">
          <a:solidFill>
            <a:schemeClr val="tx1"/>
          </a:solidFill>
          <a:latin typeface="+mn-lt"/>
          <a:ea typeface="+mn-ea"/>
          <a:cs typeface="+mn-cs"/>
        </a:defRPr>
      </a:lvl1pPr>
      <a:lvl2pPr marL="639763" marR="0" indent="-273050" algn="l" defTabSz="914400" rtl="0" eaLnBrk="1" fontAlgn="base" latinLnBrk="0" hangingPunct="1">
        <a:lnSpc>
          <a:spcPct val="100000"/>
        </a:lnSpc>
        <a:spcBef>
          <a:spcPts val="550"/>
        </a:spcBef>
        <a:spcAft>
          <a:spcPct val="0"/>
        </a:spcAft>
        <a:buClr>
          <a:srgbClr val="55009D"/>
        </a:buClr>
        <a:buSzPct val="100000"/>
        <a:buFont typeface="Arial" pitchFamily="34" charset="0"/>
        <a:buChar char="•"/>
        <a:tabLst/>
        <a:defRPr sz="2400" kern="1200">
          <a:solidFill>
            <a:schemeClr val="tx1"/>
          </a:solidFill>
          <a:latin typeface="+mn-lt"/>
          <a:ea typeface="+mn-ea"/>
          <a:cs typeface="+mn-cs"/>
        </a:defRPr>
      </a:lvl2pPr>
      <a:lvl3pPr marL="685800" marR="0" indent="0" algn="l" defTabSz="914400" rtl="0" eaLnBrk="1" fontAlgn="base" latinLnBrk="0" hangingPunct="1">
        <a:lnSpc>
          <a:spcPct val="100000"/>
        </a:lnSpc>
        <a:spcBef>
          <a:spcPts val="500"/>
        </a:spcBef>
        <a:spcAft>
          <a:spcPct val="0"/>
        </a:spcAft>
        <a:buClr>
          <a:srgbClr val="3FB000"/>
        </a:buClr>
        <a:buSzPct val="100000"/>
        <a:buFontTx/>
        <a:buNone/>
        <a:tabLst/>
        <a:defRPr sz="2000" kern="1200">
          <a:solidFill>
            <a:schemeClr val="tx1"/>
          </a:solidFill>
          <a:latin typeface="+mn-lt"/>
          <a:ea typeface="+mn-ea"/>
          <a:cs typeface="+mn-cs"/>
        </a:defRPr>
      </a:lvl3pPr>
      <a:lvl4pPr marL="1371600" marR="0" indent="-228600" algn="l" defTabSz="914400" rtl="0" eaLnBrk="1" fontAlgn="base" latinLnBrk="0" hangingPunct="1">
        <a:lnSpc>
          <a:spcPct val="100000"/>
        </a:lnSpc>
        <a:spcBef>
          <a:spcPts val="400"/>
        </a:spcBef>
        <a:spcAft>
          <a:spcPct val="0"/>
        </a:spcAft>
        <a:buClr>
          <a:srgbClr val="A5AB81"/>
        </a:buClr>
        <a:buSzPct val="100000"/>
        <a:buFont typeface="Arial" pitchFamily="34" charset="0"/>
        <a:buChar char="•"/>
        <a:tabLst/>
        <a:defRPr sz="1400" i="0" kern="1200">
          <a:solidFill>
            <a:schemeClr val="tx1"/>
          </a:solidFill>
          <a:latin typeface="+mn-lt"/>
          <a:ea typeface="+mn-ea"/>
          <a:cs typeface="+mn-cs"/>
        </a:defRPr>
      </a:lvl4pPr>
      <a:lvl5pPr marL="1828800" marR="0" indent="-228600" algn="l" defTabSz="914400" rtl="0" eaLnBrk="1" fontAlgn="base" latinLnBrk="0" hangingPunct="1">
        <a:lnSpc>
          <a:spcPct val="100000"/>
        </a:lnSpc>
        <a:spcBef>
          <a:spcPts val="400"/>
        </a:spcBef>
        <a:spcAft>
          <a:spcPct val="0"/>
        </a:spcAft>
        <a:buClr>
          <a:srgbClr val="D8B25C"/>
        </a:buClr>
        <a:buSzPct val="100000"/>
        <a:buFont typeface="Arial" pitchFamily="34" charset="0"/>
        <a:buChar char="•"/>
        <a:tabLst/>
        <a:defRPr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71450"/>
            <a:ext cx="81534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8" name="Rectangle 7"/>
          <p:cNvSpPr/>
          <p:nvPr/>
        </p:nvSpPr>
        <p:spPr>
          <a:xfrm>
            <a:off x="0" y="959644"/>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9" name="Rectangle 8"/>
          <p:cNvSpPr/>
          <p:nvPr/>
        </p:nvSpPr>
        <p:spPr>
          <a:xfrm>
            <a:off x="590550" y="959644"/>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ndParaRPr>
          </a:p>
        </p:txBody>
      </p:sp>
      <p:sp>
        <p:nvSpPr>
          <p:cNvPr id="10" name="Text Placeholder 15"/>
          <p:cNvSpPr txBox="1">
            <a:spLocks/>
          </p:cNvSpPr>
          <p:nvPr/>
        </p:nvSpPr>
        <p:spPr>
          <a:xfrm>
            <a:off x="7812361" y="411957"/>
            <a:ext cx="936353" cy="269584"/>
          </a:xfrm>
          <a:prstGeom prst="rect">
            <a:avLst/>
          </a:prstGeom>
          <a:ln w="3175">
            <a:noFill/>
            <a:prstDash val="dashDot"/>
          </a:ln>
        </p:spPr>
        <p:txBody>
          <a:bodyPr/>
          <a:lstStyle>
            <a:lvl1pPr marL="0" marR="0" indent="0" algn="l" defTabSz="914400" rtl="0" eaLnBrk="1" fontAlgn="base" latinLnBrk="0" hangingPunct="1">
              <a:lnSpc>
                <a:spcPct val="100000"/>
              </a:lnSpc>
              <a:spcBef>
                <a:spcPts val="700"/>
              </a:spcBef>
              <a:spcAft>
                <a:spcPct val="0"/>
              </a:spcAft>
              <a:buClr>
                <a:srgbClr val="3FB000"/>
              </a:buClr>
              <a:buSzPct val="100000"/>
              <a:buFont typeface="Arial" pitchFamily="34" charset="0"/>
              <a:buNone/>
              <a:tabLst/>
              <a:defRPr sz="1600" kern="1200">
                <a:solidFill>
                  <a:schemeClr val="tx1"/>
                </a:solidFill>
                <a:latin typeface="+mn-lt"/>
                <a:ea typeface="+mn-ea"/>
                <a:cs typeface="+mn-cs"/>
              </a:defRPr>
            </a:lvl1pPr>
            <a:lvl2pPr marL="639763" marR="0" indent="-273050" algn="l" defTabSz="914400" rtl="0" eaLnBrk="1" fontAlgn="base" latinLnBrk="0" hangingPunct="1">
              <a:lnSpc>
                <a:spcPct val="100000"/>
              </a:lnSpc>
              <a:spcBef>
                <a:spcPts val="550"/>
              </a:spcBef>
              <a:spcAft>
                <a:spcPct val="0"/>
              </a:spcAft>
              <a:buClr>
                <a:srgbClr val="55009D"/>
              </a:buClr>
              <a:buSzPct val="100000"/>
              <a:buFont typeface="Arial" pitchFamily="34" charset="0"/>
              <a:buChar char="•"/>
              <a:tabLst/>
              <a:defRPr sz="1600" kern="1200">
                <a:solidFill>
                  <a:schemeClr val="tx1"/>
                </a:solidFill>
                <a:latin typeface="+mn-lt"/>
                <a:ea typeface="+mn-ea"/>
                <a:cs typeface="+mn-cs"/>
              </a:defRPr>
            </a:lvl2pPr>
            <a:lvl3pPr marL="685800" marR="0" indent="0" algn="l" defTabSz="914400" rtl="0" eaLnBrk="1" fontAlgn="base" latinLnBrk="0" hangingPunct="1">
              <a:lnSpc>
                <a:spcPct val="100000"/>
              </a:lnSpc>
              <a:spcBef>
                <a:spcPts val="500"/>
              </a:spcBef>
              <a:spcAft>
                <a:spcPct val="0"/>
              </a:spcAft>
              <a:buClr>
                <a:srgbClr val="3FB000"/>
              </a:buClr>
              <a:buSzPct val="100000"/>
              <a:buFontTx/>
              <a:buNone/>
              <a:tabLst/>
              <a:defRPr sz="1600" kern="1200">
                <a:solidFill>
                  <a:schemeClr val="tx1"/>
                </a:solidFill>
                <a:latin typeface="+mn-lt"/>
                <a:ea typeface="+mn-ea"/>
                <a:cs typeface="+mn-cs"/>
              </a:defRPr>
            </a:lvl3pPr>
            <a:lvl4pPr marL="1371600" marR="0" indent="-228600" algn="l" defTabSz="914400" rtl="0" eaLnBrk="1" fontAlgn="base" latinLnBrk="0" hangingPunct="1">
              <a:lnSpc>
                <a:spcPct val="100000"/>
              </a:lnSpc>
              <a:spcBef>
                <a:spcPts val="400"/>
              </a:spcBef>
              <a:spcAft>
                <a:spcPct val="0"/>
              </a:spcAft>
              <a:buClr>
                <a:srgbClr val="A5AB81"/>
              </a:buClr>
              <a:buSzPct val="100000"/>
              <a:buFont typeface="Arial" pitchFamily="34" charset="0"/>
              <a:buChar char="•"/>
              <a:tabLst/>
              <a:defRPr sz="1600" i="0" kern="1200">
                <a:solidFill>
                  <a:schemeClr val="tx1"/>
                </a:solidFill>
                <a:latin typeface="+mn-lt"/>
                <a:ea typeface="+mn-ea"/>
                <a:cs typeface="+mn-cs"/>
              </a:defRPr>
            </a:lvl4pPr>
            <a:lvl5pPr marL="1828800" marR="0" indent="-228600" algn="l" defTabSz="914400" rtl="0" eaLnBrk="1" fontAlgn="base" latinLnBrk="0" hangingPunct="1">
              <a:lnSpc>
                <a:spcPct val="100000"/>
              </a:lnSpc>
              <a:spcBef>
                <a:spcPts val="400"/>
              </a:spcBef>
              <a:spcAft>
                <a:spcPct val="0"/>
              </a:spcAft>
              <a:buClr>
                <a:srgbClr val="D8B25C"/>
              </a:buClr>
              <a:buSzPct val="100000"/>
              <a:buFont typeface="Arial" pitchFamily="34" charset="0"/>
              <a:buChar char="•"/>
              <a:tabLst/>
              <a:defRPr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n-AU" dirty="0">
              <a:solidFill>
                <a:srgbClr val="20180A"/>
              </a:solidFill>
            </a:endParaRPr>
          </a:p>
        </p:txBody>
      </p:sp>
    </p:spTree>
    <p:extLst>
      <p:ext uri="{BB962C8B-B14F-4D97-AF65-F5344CB8AC3E}">
        <p14:creationId xmlns:p14="http://schemas.microsoft.com/office/powerpoint/2010/main" val="11439776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Lst>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marR="0" indent="-319088" algn="l" defTabSz="914400" rtl="0" eaLnBrk="1" fontAlgn="base" latinLnBrk="0" hangingPunct="1">
        <a:lnSpc>
          <a:spcPct val="100000"/>
        </a:lnSpc>
        <a:spcBef>
          <a:spcPts val="700"/>
        </a:spcBef>
        <a:spcAft>
          <a:spcPct val="0"/>
        </a:spcAft>
        <a:buClr>
          <a:srgbClr val="3FB000"/>
        </a:buClr>
        <a:buSzPct val="100000"/>
        <a:buFont typeface="Arial" pitchFamily="34" charset="0"/>
        <a:buChar char="•"/>
        <a:tabLst/>
        <a:defRPr sz="2800" kern="1200">
          <a:solidFill>
            <a:schemeClr val="tx1"/>
          </a:solidFill>
          <a:latin typeface="+mn-lt"/>
          <a:ea typeface="+mn-ea"/>
          <a:cs typeface="+mn-cs"/>
        </a:defRPr>
      </a:lvl1pPr>
      <a:lvl2pPr marL="639763" marR="0" indent="-273050" algn="l" defTabSz="914400" rtl="0" eaLnBrk="1" fontAlgn="base" latinLnBrk="0" hangingPunct="1">
        <a:lnSpc>
          <a:spcPct val="100000"/>
        </a:lnSpc>
        <a:spcBef>
          <a:spcPts val="550"/>
        </a:spcBef>
        <a:spcAft>
          <a:spcPct val="0"/>
        </a:spcAft>
        <a:buClr>
          <a:srgbClr val="55009D"/>
        </a:buClr>
        <a:buSzPct val="100000"/>
        <a:buFont typeface="Arial" pitchFamily="34" charset="0"/>
        <a:buChar char="•"/>
        <a:tabLst/>
        <a:defRPr sz="2400" kern="1200">
          <a:solidFill>
            <a:schemeClr val="tx1"/>
          </a:solidFill>
          <a:latin typeface="+mn-lt"/>
          <a:ea typeface="+mn-ea"/>
          <a:cs typeface="+mn-cs"/>
        </a:defRPr>
      </a:lvl2pPr>
      <a:lvl3pPr marL="685800" marR="0" indent="0" algn="l" defTabSz="914400" rtl="0" eaLnBrk="1" fontAlgn="base" latinLnBrk="0" hangingPunct="1">
        <a:lnSpc>
          <a:spcPct val="100000"/>
        </a:lnSpc>
        <a:spcBef>
          <a:spcPts val="500"/>
        </a:spcBef>
        <a:spcAft>
          <a:spcPct val="0"/>
        </a:spcAft>
        <a:buClr>
          <a:srgbClr val="3FB000"/>
        </a:buClr>
        <a:buSzPct val="100000"/>
        <a:buFontTx/>
        <a:buNone/>
        <a:tabLst/>
        <a:defRPr sz="2000" kern="1200">
          <a:solidFill>
            <a:schemeClr val="tx1"/>
          </a:solidFill>
          <a:latin typeface="+mn-lt"/>
          <a:ea typeface="+mn-ea"/>
          <a:cs typeface="+mn-cs"/>
        </a:defRPr>
      </a:lvl3pPr>
      <a:lvl4pPr marL="1371600" marR="0" indent="-228600" algn="l" defTabSz="914400" rtl="0" eaLnBrk="1" fontAlgn="base" latinLnBrk="0" hangingPunct="1">
        <a:lnSpc>
          <a:spcPct val="100000"/>
        </a:lnSpc>
        <a:spcBef>
          <a:spcPts val="400"/>
        </a:spcBef>
        <a:spcAft>
          <a:spcPct val="0"/>
        </a:spcAft>
        <a:buClr>
          <a:srgbClr val="A5AB81"/>
        </a:buClr>
        <a:buSzPct val="100000"/>
        <a:buFont typeface="Arial" pitchFamily="34" charset="0"/>
        <a:buChar char="•"/>
        <a:tabLst/>
        <a:defRPr sz="1400" i="0" kern="1200">
          <a:solidFill>
            <a:schemeClr val="tx1"/>
          </a:solidFill>
          <a:latin typeface="+mn-lt"/>
          <a:ea typeface="+mn-ea"/>
          <a:cs typeface="+mn-cs"/>
        </a:defRPr>
      </a:lvl4pPr>
      <a:lvl5pPr marL="1828800" marR="0" indent="-228600" algn="l" defTabSz="914400" rtl="0" eaLnBrk="1" fontAlgn="base" latinLnBrk="0" hangingPunct="1">
        <a:lnSpc>
          <a:spcPct val="100000"/>
        </a:lnSpc>
        <a:spcBef>
          <a:spcPts val="400"/>
        </a:spcBef>
        <a:spcAft>
          <a:spcPct val="0"/>
        </a:spcAft>
        <a:buClr>
          <a:srgbClr val="D8B25C"/>
        </a:buClr>
        <a:buSzPct val="100000"/>
        <a:buFont typeface="Arial" pitchFamily="34" charset="0"/>
        <a:buChar char="•"/>
        <a:tabLst/>
        <a:defRPr sz="12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digitalaccess@visionaustralia.org"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hyperlink" Target="http://www.visionaustralia.org/digital-acc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355726"/>
            <a:ext cx="6477000" cy="1371600"/>
          </a:xfrm>
        </p:spPr>
        <p:txBody>
          <a:bodyPr/>
          <a:lstStyle/>
          <a:p>
            <a:r>
              <a:rPr lang="en-AU" sz="5400" dirty="0" smtClean="0">
                <a:latin typeface="+mn-lt"/>
              </a:rPr>
              <a:t>Document Accessibility Toolbar (DAT)</a:t>
            </a:r>
            <a:r>
              <a:rPr lang="en-AU" dirty="0"/>
              <a:t/>
            </a:r>
            <a:br>
              <a:rPr lang="en-AU" dirty="0"/>
            </a:br>
            <a:endParaRPr lang="en-AU" sz="2400" dirty="0">
              <a:solidFill>
                <a:srgbClr val="000000"/>
              </a:solidFill>
            </a:endParaRPr>
          </a:p>
        </p:txBody>
      </p:sp>
      <p:sp>
        <p:nvSpPr>
          <p:cNvPr id="8" name="Subtitle 7"/>
          <p:cNvSpPr>
            <a:spLocks noGrp="1"/>
          </p:cNvSpPr>
          <p:nvPr>
            <p:ph type="subTitle" idx="1"/>
          </p:nvPr>
        </p:nvSpPr>
        <p:spPr/>
        <p:txBody>
          <a:bodyPr>
            <a:normAutofit fontScale="62500" lnSpcReduction="20000"/>
          </a:bodyPr>
          <a:lstStyle/>
          <a:p>
            <a:r>
              <a:rPr lang="en-US" sz="1400" dirty="0"/>
              <a:t>© </a:t>
            </a:r>
            <a:r>
              <a:rPr lang="en-AU" sz="1400" dirty="0"/>
              <a:t>Digital Access Vision Australia: </a:t>
            </a:r>
          </a:p>
          <a:p>
            <a:r>
              <a:rPr lang="en-AU" sz="1400" dirty="0"/>
              <a:t>All material contained within this file remains the sole property of Vision Australia. No part can be reproduced, used  or copied without the express permission of Vision Australia.</a:t>
            </a:r>
            <a:endParaRPr lang="en-AU" sz="1400"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65516"/>
            <a:ext cx="2789880" cy="836964"/>
          </a:xfrm>
          <a:prstGeom prst="rect">
            <a:avLst/>
          </a:prstGeom>
        </p:spPr>
      </p:pic>
    </p:spTree>
    <p:extLst>
      <p:ext uri="{BB962C8B-B14F-4D97-AF65-F5344CB8AC3E}">
        <p14:creationId xmlns:p14="http://schemas.microsoft.com/office/powerpoint/2010/main" val="3496841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008" y="171450"/>
            <a:ext cx="8439472" cy="742950"/>
          </a:xfrm>
        </p:spPr>
        <p:txBody>
          <a:bodyPr>
            <a:normAutofit fontScale="90000"/>
          </a:bodyPr>
          <a:lstStyle/>
          <a:p>
            <a:r>
              <a:rPr lang="en-AU" dirty="0" smtClean="0"/>
              <a:t>Structure</a:t>
            </a:r>
            <a:endParaRPr lang="en-AU" dirty="0"/>
          </a:p>
        </p:txBody>
      </p:sp>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555776" y="1166812"/>
            <a:ext cx="3672408" cy="392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647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71450"/>
            <a:ext cx="8712968" cy="742950"/>
          </a:xfrm>
        </p:spPr>
        <p:txBody>
          <a:bodyPr>
            <a:normAutofit fontScale="90000"/>
          </a:bodyPr>
          <a:lstStyle/>
          <a:p>
            <a:r>
              <a:rPr lang="en-AU" dirty="0" smtClean="0"/>
              <a:t>Structure</a:t>
            </a:r>
            <a:endParaRPr lang="en-AU" dirty="0"/>
          </a:p>
        </p:txBody>
      </p:sp>
      <p:pic>
        <p:nvPicPr>
          <p:cNvPr id="2052"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555776" y="1203598"/>
            <a:ext cx="392161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087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Structure</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498" y="1716864"/>
            <a:ext cx="8836990" cy="7969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71733" y="2931790"/>
            <a:ext cx="4560507" cy="1368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825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Using functions in Word</a:t>
            </a:r>
            <a:endParaRPr lang="en-AU" sz="2400" dirty="0"/>
          </a:p>
        </p:txBody>
      </p:sp>
      <p:sp>
        <p:nvSpPr>
          <p:cNvPr id="3" name="Title 2"/>
          <p:cNvSpPr>
            <a:spLocks noGrp="1"/>
          </p:cNvSpPr>
          <p:nvPr>
            <p:ph type="title"/>
          </p:nvPr>
        </p:nvSpPr>
        <p:spPr/>
        <p:txBody>
          <a:bodyPr/>
          <a:lstStyle/>
          <a:p>
            <a:r>
              <a:rPr lang="en-AU" dirty="0" smtClean="0"/>
              <a:t>Alternative Text </a:t>
            </a:r>
            <a:endParaRPr lang="en-AU"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5132" y="1635646"/>
            <a:ext cx="6041204" cy="33461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358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In an existing document </a:t>
            </a:r>
            <a:r>
              <a:rPr lang="en-AU" sz="2400" dirty="0"/>
              <a:t>u</a:t>
            </a:r>
            <a:r>
              <a:rPr lang="en-AU" sz="2400" dirty="0" smtClean="0"/>
              <a:t>sing the DAT</a:t>
            </a:r>
            <a:endParaRPr lang="en-AU" sz="2400" dirty="0"/>
          </a:p>
        </p:txBody>
      </p:sp>
      <p:sp>
        <p:nvSpPr>
          <p:cNvPr id="3" name="Title 2"/>
          <p:cNvSpPr>
            <a:spLocks noGrp="1"/>
          </p:cNvSpPr>
          <p:nvPr>
            <p:ph type="title"/>
          </p:nvPr>
        </p:nvSpPr>
        <p:spPr/>
        <p:txBody>
          <a:bodyPr/>
          <a:lstStyle/>
          <a:p>
            <a:r>
              <a:rPr lang="en-AU" dirty="0" smtClean="0"/>
              <a:t>Set Image</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1707654"/>
            <a:ext cx="7052950" cy="3312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3529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In a new document using the DAT</a:t>
            </a:r>
            <a:endParaRPr lang="en-AU" sz="2400" dirty="0"/>
          </a:p>
        </p:txBody>
      </p:sp>
      <p:sp>
        <p:nvSpPr>
          <p:cNvPr id="3" name="Title 2"/>
          <p:cNvSpPr>
            <a:spLocks noGrp="1"/>
          </p:cNvSpPr>
          <p:nvPr>
            <p:ph type="title"/>
          </p:nvPr>
        </p:nvSpPr>
        <p:spPr/>
        <p:txBody>
          <a:bodyPr/>
          <a:lstStyle/>
          <a:p>
            <a:r>
              <a:rPr lang="en-AU" dirty="0" smtClean="0"/>
              <a:t>Insert Image</a:t>
            </a:r>
            <a:endParaRPr lang="en-AU"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5696" y="1635646"/>
            <a:ext cx="5184576" cy="33932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48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648" y="1221600"/>
            <a:ext cx="7620000" cy="742950"/>
          </a:xfrm>
        </p:spPr>
        <p:txBody>
          <a:bodyPr/>
          <a:lstStyle/>
          <a:p>
            <a:r>
              <a:rPr lang="en-AU" dirty="0" smtClean="0"/>
              <a:t>Data Tables</a:t>
            </a:r>
            <a:endParaRPr lang="en-AU" dirty="0"/>
          </a:p>
        </p:txBody>
      </p:sp>
    </p:spTree>
    <p:extLst>
      <p:ext uri="{BB962C8B-B14F-4D97-AF65-F5344CB8AC3E}">
        <p14:creationId xmlns:p14="http://schemas.microsoft.com/office/powerpoint/2010/main" val="1506820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Data Table</a:t>
            </a:r>
            <a:endParaRPr lang="en-AU" dirty="0"/>
          </a:p>
        </p:txBody>
      </p:sp>
      <p:pic>
        <p:nvPicPr>
          <p:cNvPr id="1433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331640" y="1275606"/>
            <a:ext cx="6433264"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Data Table</a:t>
            </a:r>
            <a:endParaRPr lang="en-AU" dirty="0"/>
          </a:p>
        </p:txBody>
      </p:sp>
      <p:pic>
        <p:nvPicPr>
          <p:cNvPr id="717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51520" y="1347614"/>
            <a:ext cx="8663167" cy="8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9871" y="2463738"/>
            <a:ext cx="2007013" cy="1836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8678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Using functions in Word – Step 1 </a:t>
            </a:r>
            <a:endParaRPr lang="en-AU" sz="2400" dirty="0"/>
          </a:p>
        </p:txBody>
      </p:sp>
      <p:sp>
        <p:nvSpPr>
          <p:cNvPr id="3" name="Title 2"/>
          <p:cNvSpPr>
            <a:spLocks noGrp="1"/>
          </p:cNvSpPr>
          <p:nvPr>
            <p:ph type="title"/>
          </p:nvPr>
        </p:nvSpPr>
        <p:spPr/>
        <p:txBody>
          <a:bodyPr/>
          <a:lstStyle/>
          <a:p>
            <a:r>
              <a:rPr lang="en-AU" dirty="0" smtClean="0"/>
              <a:t>Data Table</a:t>
            </a:r>
            <a:endParaRPr lang="en-AU"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680" y="1703629"/>
            <a:ext cx="5657856" cy="32641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09373" y="2355726"/>
            <a:ext cx="1237046" cy="220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98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r>
              <a:rPr lang="en-AU" sz="2000" dirty="0" smtClean="0"/>
              <a:t>Digital Access at Vision Australia with the support of </a:t>
            </a:r>
            <a:r>
              <a:rPr lang="en-AU" sz="2000" dirty="0"/>
              <a:t>Australian Communication Consumer Action Network </a:t>
            </a:r>
            <a:r>
              <a:rPr lang="en-AU" sz="2000" dirty="0" smtClean="0"/>
              <a:t>(ACCAN) have developed the DAT. </a:t>
            </a:r>
          </a:p>
          <a:p>
            <a:r>
              <a:rPr lang="en-AU" sz="2000" dirty="0" smtClean="0"/>
              <a:t>Document Accessibility Toolbar is a standard add-in for Microsoft Word</a:t>
            </a:r>
          </a:p>
          <a:p>
            <a:r>
              <a:rPr lang="en-AU" sz="2000" dirty="0" smtClean="0"/>
              <a:t>Provides a range of default and automated tools for the implementation of accessibility techniques</a:t>
            </a:r>
          </a:p>
          <a:p>
            <a:r>
              <a:rPr lang="en-AU" sz="2000" dirty="0" smtClean="0"/>
              <a:t>Free to download </a:t>
            </a:r>
            <a:endParaRPr lang="en-AU" sz="2000" dirty="0"/>
          </a:p>
        </p:txBody>
      </p:sp>
      <p:sp>
        <p:nvSpPr>
          <p:cNvPr id="5" name="Title 4"/>
          <p:cNvSpPr>
            <a:spLocks noGrp="1"/>
          </p:cNvSpPr>
          <p:nvPr>
            <p:ph type="title"/>
          </p:nvPr>
        </p:nvSpPr>
        <p:spPr>
          <a:xfrm>
            <a:off x="609600" y="171450"/>
            <a:ext cx="8153400" cy="742950"/>
          </a:xfrm>
        </p:spPr>
        <p:txBody>
          <a:bodyPr/>
          <a:lstStyle/>
          <a:p>
            <a:r>
              <a:rPr lang="en-US" dirty="0" smtClean="0"/>
              <a:t>DAT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121" y="3999256"/>
            <a:ext cx="8663167" cy="8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472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Using functions in Word – Step 2</a:t>
            </a:r>
            <a:endParaRPr lang="en-AU" sz="2400" dirty="0"/>
          </a:p>
        </p:txBody>
      </p:sp>
      <p:sp>
        <p:nvSpPr>
          <p:cNvPr id="3" name="Title 2"/>
          <p:cNvSpPr>
            <a:spLocks noGrp="1"/>
          </p:cNvSpPr>
          <p:nvPr>
            <p:ph type="title"/>
          </p:nvPr>
        </p:nvSpPr>
        <p:spPr/>
        <p:txBody>
          <a:bodyPr/>
          <a:lstStyle/>
          <a:p>
            <a:r>
              <a:rPr lang="en-AU" dirty="0" smtClean="0"/>
              <a:t>Data Table</a:t>
            </a:r>
            <a:endParaRPr lang="en-AU"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9672" y="1722314"/>
            <a:ext cx="5710157" cy="33172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4545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Using the DAT in an existing Word document</a:t>
            </a:r>
            <a:endParaRPr lang="en-AU" sz="2400" dirty="0"/>
          </a:p>
        </p:txBody>
      </p:sp>
      <p:sp>
        <p:nvSpPr>
          <p:cNvPr id="3" name="Title 2"/>
          <p:cNvSpPr>
            <a:spLocks noGrp="1"/>
          </p:cNvSpPr>
          <p:nvPr>
            <p:ph type="title"/>
          </p:nvPr>
        </p:nvSpPr>
        <p:spPr/>
        <p:txBody>
          <a:bodyPr/>
          <a:lstStyle/>
          <a:p>
            <a:r>
              <a:rPr lang="en-AU" dirty="0" smtClean="0"/>
              <a:t>Set Table</a:t>
            </a:r>
            <a:endParaRPr lang="en-AU"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1680" y="1635646"/>
            <a:ext cx="5616624" cy="33109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790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687" y="1635646"/>
            <a:ext cx="556004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quarter" idx="1"/>
          </p:nvPr>
        </p:nvSpPr>
        <p:spPr/>
        <p:txBody>
          <a:bodyPr/>
          <a:lstStyle/>
          <a:p>
            <a:r>
              <a:rPr lang="en-AU" sz="2400" dirty="0" smtClean="0"/>
              <a:t>Using the DAT in a new Word document</a:t>
            </a:r>
            <a:endParaRPr lang="en-AU" sz="2400" dirty="0"/>
          </a:p>
        </p:txBody>
      </p:sp>
      <p:sp>
        <p:nvSpPr>
          <p:cNvPr id="3" name="Title 2"/>
          <p:cNvSpPr>
            <a:spLocks noGrp="1"/>
          </p:cNvSpPr>
          <p:nvPr>
            <p:ph type="title"/>
          </p:nvPr>
        </p:nvSpPr>
        <p:spPr/>
        <p:txBody>
          <a:bodyPr/>
          <a:lstStyle/>
          <a:p>
            <a:r>
              <a:rPr lang="en-AU" dirty="0" smtClean="0"/>
              <a:t>Insert Table</a:t>
            </a:r>
            <a:endParaRPr lang="en-AU" dirty="0"/>
          </a:p>
        </p:txBody>
      </p:sp>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787774"/>
            <a:ext cx="124639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667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Navigation</a:t>
            </a:r>
            <a:endParaRPr lang="en-AU" dirty="0"/>
          </a:p>
        </p:txBody>
      </p:sp>
    </p:spTree>
    <p:extLst>
      <p:ext uri="{BB962C8B-B14F-4D97-AF65-F5344CB8AC3E}">
        <p14:creationId xmlns:p14="http://schemas.microsoft.com/office/powerpoint/2010/main" val="3318605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Navigation</a:t>
            </a:r>
            <a:endParaRPr lang="en-AU" dirty="0"/>
          </a:p>
        </p:txBody>
      </p:sp>
      <p:pic>
        <p:nvPicPr>
          <p:cNvPr id="5122"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4427984" y="1409623"/>
            <a:ext cx="3745064" cy="21032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3479" y="1383618"/>
            <a:ext cx="2042337" cy="357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31187" y="3651870"/>
            <a:ext cx="4493141" cy="104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476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Navigation</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4169" y="1491630"/>
            <a:ext cx="8663167" cy="8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3848" y="2568857"/>
            <a:ext cx="2371916" cy="1443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4935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Design</a:t>
            </a:r>
            <a:endParaRPr lang="en-AU" dirty="0"/>
          </a:p>
        </p:txBody>
      </p:sp>
    </p:spTree>
    <p:extLst>
      <p:ext uri="{BB962C8B-B14F-4D97-AF65-F5344CB8AC3E}">
        <p14:creationId xmlns:p14="http://schemas.microsoft.com/office/powerpoint/2010/main" val="3109418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Design</a:t>
            </a:r>
            <a:endParaRPr lang="en-AU" dirty="0"/>
          </a:p>
        </p:txBody>
      </p:sp>
      <p:pic>
        <p:nvPicPr>
          <p:cNvPr id="717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611560" y="1248172"/>
            <a:ext cx="3240360" cy="197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04048" y="1275606"/>
            <a:ext cx="2723810" cy="266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63688" y="3363838"/>
            <a:ext cx="2592288" cy="1395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74730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Inspect</a:t>
            </a:r>
            <a:endParaRPr lang="en-AU" dirty="0"/>
          </a:p>
        </p:txBody>
      </p:sp>
    </p:spTree>
    <p:extLst>
      <p:ext uri="{BB962C8B-B14F-4D97-AF65-F5344CB8AC3E}">
        <p14:creationId xmlns:p14="http://schemas.microsoft.com/office/powerpoint/2010/main" val="2610423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Inspect</a:t>
            </a:r>
            <a:endParaRPr lang="en-AU"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1321" y="1468279"/>
            <a:ext cx="8663167" cy="8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3728" y="2787774"/>
            <a:ext cx="4218352" cy="16052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9786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dirty="0" smtClean="0"/>
              <a:t>Research:</a:t>
            </a:r>
          </a:p>
          <a:p>
            <a:pPr lvl="1"/>
            <a:r>
              <a:rPr lang="en-AU" dirty="0" smtClean="0"/>
              <a:t>Task Analysis</a:t>
            </a:r>
          </a:p>
          <a:p>
            <a:pPr lvl="1"/>
            <a:r>
              <a:rPr lang="en-AU" dirty="0" smtClean="0"/>
              <a:t>Survey</a:t>
            </a:r>
          </a:p>
          <a:p>
            <a:r>
              <a:rPr lang="en-AU" dirty="0" smtClean="0"/>
              <a:t>Testing</a:t>
            </a:r>
          </a:p>
          <a:p>
            <a:pPr lvl="1"/>
            <a:r>
              <a:rPr lang="en-AU" dirty="0" smtClean="0"/>
              <a:t>Integration</a:t>
            </a:r>
          </a:p>
          <a:p>
            <a:pPr lvl="1"/>
            <a:r>
              <a:rPr lang="en-AU" dirty="0" smtClean="0"/>
              <a:t>User Acceptance  </a:t>
            </a:r>
            <a:endParaRPr lang="en-AU" dirty="0"/>
          </a:p>
        </p:txBody>
      </p:sp>
      <p:sp>
        <p:nvSpPr>
          <p:cNvPr id="3" name="Slide Number Placeholder 2"/>
          <p:cNvSpPr>
            <a:spLocks noGrp="1"/>
          </p:cNvSpPr>
          <p:nvPr>
            <p:ph type="sldNum" sz="quarter" idx="13"/>
          </p:nvPr>
        </p:nvSpPr>
        <p:spPr/>
        <p:txBody>
          <a:bodyPr/>
          <a:lstStyle/>
          <a:p>
            <a:fld id="{EEEA0CC1-1B53-4740-BDD6-E5F1798149BE}" type="slidenum">
              <a:rPr lang="en-AU" smtClean="0"/>
              <a:pPr/>
              <a:t>3</a:t>
            </a:fld>
            <a:endParaRPr lang="en-AU" dirty="0"/>
          </a:p>
        </p:txBody>
      </p:sp>
      <p:sp>
        <p:nvSpPr>
          <p:cNvPr id="4" name="Title 3"/>
          <p:cNvSpPr>
            <a:spLocks noGrp="1"/>
          </p:cNvSpPr>
          <p:nvPr>
            <p:ph type="title"/>
          </p:nvPr>
        </p:nvSpPr>
        <p:spPr/>
        <p:txBody>
          <a:bodyPr/>
          <a:lstStyle/>
          <a:p>
            <a:r>
              <a:rPr lang="en-AU" dirty="0" smtClean="0"/>
              <a:t>Research and Testing</a:t>
            </a:r>
            <a:endParaRPr lang="en-AU" dirty="0"/>
          </a:p>
        </p:txBody>
      </p:sp>
    </p:spTree>
    <p:extLst>
      <p:ext uri="{BB962C8B-B14F-4D97-AF65-F5344CB8AC3E}">
        <p14:creationId xmlns:p14="http://schemas.microsoft.com/office/powerpoint/2010/main" val="2232890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Colour Contrast</a:t>
            </a:r>
            <a:endParaRPr lang="en-AU" dirty="0"/>
          </a:p>
        </p:txBody>
      </p:sp>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2123728" y="1287821"/>
            <a:ext cx="4494653" cy="3804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99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323528" y="1923678"/>
            <a:ext cx="6460167" cy="286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3568" y="171450"/>
            <a:ext cx="7920880" cy="742950"/>
          </a:xfrm>
        </p:spPr>
        <p:txBody>
          <a:bodyPr>
            <a:normAutofit fontScale="90000"/>
          </a:bodyPr>
          <a:lstStyle/>
          <a:p>
            <a:r>
              <a:rPr lang="en-AU" dirty="0" smtClean="0"/>
              <a:t>Colour Contrast</a:t>
            </a:r>
            <a:endParaRPr lang="en-AU" dirty="0"/>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08104" y="1167595"/>
            <a:ext cx="3462418" cy="172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261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Colour Contrast</a:t>
            </a:r>
            <a:endParaRPr lang="en-AU"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3728" y="1275606"/>
            <a:ext cx="4750317" cy="36248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448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Document Inspect</a:t>
            </a:r>
            <a:endParaRPr lang="en-AU" dirty="0"/>
          </a:p>
        </p:txBody>
      </p:sp>
      <p:pic>
        <p:nvPicPr>
          <p:cNvPr id="205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91680" y="1275606"/>
            <a:ext cx="5544616" cy="36306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0917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Save HTML</a:t>
            </a:r>
            <a:endParaRPr lang="en-AU" sz="2400" dirty="0"/>
          </a:p>
        </p:txBody>
      </p:sp>
      <p:sp>
        <p:nvSpPr>
          <p:cNvPr id="3" name="Title 2"/>
          <p:cNvSpPr>
            <a:spLocks noGrp="1"/>
          </p:cNvSpPr>
          <p:nvPr>
            <p:ph type="title"/>
          </p:nvPr>
        </p:nvSpPr>
        <p:spPr/>
        <p:txBody>
          <a:bodyPr/>
          <a:lstStyle/>
          <a:p>
            <a:r>
              <a:rPr lang="en-AU" dirty="0" smtClean="0"/>
              <a:t>HTML Converter</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3648" y="1682748"/>
            <a:ext cx="6264696" cy="3265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70508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Paste HTML</a:t>
            </a:r>
            <a:endParaRPr lang="en-AU" sz="2400" dirty="0"/>
          </a:p>
        </p:txBody>
      </p:sp>
      <p:sp>
        <p:nvSpPr>
          <p:cNvPr id="3" name="Title 2"/>
          <p:cNvSpPr>
            <a:spLocks noGrp="1"/>
          </p:cNvSpPr>
          <p:nvPr>
            <p:ph type="title"/>
          </p:nvPr>
        </p:nvSpPr>
        <p:spPr/>
        <p:txBody>
          <a:bodyPr/>
          <a:lstStyle/>
          <a:p>
            <a:r>
              <a:rPr lang="en-AU" dirty="0" smtClean="0"/>
              <a:t>HTML Converter</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1640" y="1635646"/>
            <a:ext cx="6096398" cy="33288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0551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WORDS Screen Reader</a:t>
            </a:r>
            <a:endParaRPr lang="en-AU" dirty="0"/>
          </a:p>
        </p:txBody>
      </p:sp>
      <p:pic>
        <p:nvPicPr>
          <p:cNvPr id="4099"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425705" y="1347614"/>
            <a:ext cx="6170631" cy="35913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9010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dirty="0" smtClean="0"/>
              <a:t>Australian Communication Consumer Action Network (ACCAN)</a:t>
            </a:r>
          </a:p>
          <a:p>
            <a:r>
              <a:rPr lang="en-AU" dirty="0" smtClean="0"/>
              <a:t>Leona Zumbo - Project Lead</a:t>
            </a:r>
          </a:p>
          <a:p>
            <a:r>
              <a:rPr lang="en-AU" dirty="0"/>
              <a:t>Pierre Frederiksen</a:t>
            </a:r>
            <a:r>
              <a:rPr lang="en-AU" dirty="0" smtClean="0"/>
              <a:t> </a:t>
            </a:r>
            <a:r>
              <a:rPr lang="en-AU" dirty="0"/>
              <a:t>- </a:t>
            </a:r>
            <a:r>
              <a:rPr lang="en-AU" dirty="0" smtClean="0"/>
              <a:t>Developer</a:t>
            </a:r>
          </a:p>
          <a:p>
            <a:r>
              <a:rPr lang="en-AU" dirty="0" smtClean="0"/>
              <a:t>Oliver Senior - Marketing</a:t>
            </a:r>
          </a:p>
        </p:txBody>
      </p:sp>
      <p:sp>
        <p:nvSpPr>
          <p:cNvPr id="3" name="Title 2"/>
          <p:cNvSpPr>
            <a:spLocks noGrp="1"/>
          </p:cNvSpPr>
          <p:nvPr>
            <p:ph type="title"/>
          </p:nvPr>
        </p:nvSpPr>
        <p:spPr/>
        <p:txBody>
          <a:bodyPr/>
          <a:lstStyle/>
          <a:p>
            <a:r>
              <a:rPr lang="en-AU" dirty="0" smtClean="0"/>
              <a:t>DAT Team</a:t>
            </a:r>
            <a:endParaRPr lang="en-AU" dirty="0"/>
          </a:p>
        </p:txBody>
      </p:sp>
    </p:spTree>
    <p:extLst>
      <p:ext uri="{BB962C8B-B14F-4D97-AF65-F5344CB8AC3E}">
        <p14:creationId xmlns:p14="http://schemas.microsoft.com/office/powerpoint/2010/main" val="1174425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2300" dirty="0"/>
              <a:t>Learn how to create accessible documents in this practical, computer-based training course</a:t>
            </a:r>
            <a:r>
              <a:rPr lang="en-US" sz="2300" dirty="0" smtClean="0"/>
              <a:t>.</a:t>
            </a:r>
          </a:p>
          <a:p>
            <a:r>
              <a:rPr lang="en-US" sz="2300" dirty="0" smtClean="0"/>
              <a:t> </a:t>
            </a:r>
            <a:r>
              <a:rPr lang="en-US" sz="2300" dirty="0"/>
              <a:t>PDF files to WCAG 2.0 Level AA </a:t>
            </a:r>
            <a:r>
              <a:rPr lang="en-US" sz="2300" dirty="0" smtClean="0"/>
              <a:t>standards</a:t>
            </a:r>
            <a:endParaRPr lang="en-US" sz="2300" dirty="0"/>
          </a:p>
          <a:p>
            <a:r>
              <a:rPr lang="en-US" sz="2300" dirty="0" smtClean="0"/>
              <a:t> </a:t>
            </a:r>
            <a:r>
              <a:rPr lang="en-US" sz="2300" dirty="0"/>
              <a:t>Microsoft Office documents </a:t>
            </a:r>
            <a:r>
              <a:rPr lang="en-US" sz="2300" dirty="0" smtClean="0"/>
              <a:t>that </a:t>
            </a:r>
            <a:r>
              <a:rPr lang="en-US" sz="2300" dirty="0"/>
              <a:t>are fully optimised for accessibility. </a:t>
            </a:r>
            <a:endParaRPr lang="en-AU" sz="2300" dirty="0"/>
          </a:p>
        </p:txBody>
      </p:sp>
      <p:sp>
        <p:nvSpPr>
          <p:cNvPr id="3" name="Title 2"/>
          <p:cNvSpPr>
            <a:spLocks noGrp="1"/>
          </p:cNvSpPr>
          <p:nvPr>
            <p:ph type="title"/>
          </p:nvPr>
        </p:nvSpPr>
        <p:spPr>
          <a:xfrm>
            <a:off x="539552" y="171450"/>
            <a:ext cx="8223448" cy="742950"/>
          </a:xfrm>
        </p:spPr>
        <p:txBody>
          <a:bodyPr>
            <a:noAutofit/>
          </a:bodyPr>
          <a:lstStyle/>
          <a:p>
            <a:r>
              <a:rPr lang="en-AU" sz="3600" dirty="0" smtClean="0"/>
              <a:t>Creating Accessible Documents Workshop</a:t>
            </a:r>
            <a:endParaRPr lang="en-AU"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9832" y="3075806"/>
            <a:ext cx="2870870" cy="192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076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p:nvPr>
        </p:nvSpPr>
        <p:spPr/>
        <p:txBody>
          <a:bodyPr/>
          <a:lstStyle/>
          <a:p>
            <a:r>
              <a:rPr lang="en-US" smtClean="0"/>
              <a:t>Contact Details</a:t>
            </a:r>
            <a:endParaRPr lang="en-US" dirty="0" smtClean="0"/>
          </a:p>
        </p:txBody>
      </p:sp>
      <p:sp>
        <p:nvSpPr>
          <p:cNvPr id="114693" name="Rectangle 3"/>
          <p:cNvSpPr>
            <a:spLocks noGrp="1" noChangeArrowheads="1"/>
          </p:cNvSpPr>
          <p:nvPr>
            <p:ph sz="quarter" idx="1"/>
          </p:nvPr>
        </p:nvSpPr>
        <p:spPr/>
        <p:txBody>
          <a:bodyPr>
            <a:normAutofit fontScale="70000" lnSpcReduction="20000"/>
          </a:bodyPr>
          <a:lstStyle/>
          <a:p>
            <a:pPr marL="342900" lvl="0" indent="-342900" fontAlgn="base">
              <a:lnSpc>
                <a:spcPct val="150000"/>
              </a:lnSpc>
              <a:spcBef>
                <a:spcPct val="20000"/>
              </a:spcBef>
              <a:spcAft>
                <a:spcPct val="20000"/>
              </a:spcAft>
              <a:buClr>
                <a:srgbClr val="3FB000"/>
              </a:buClr>
              <a:buSzTx/>
              <a:buNone/>
            </a:pPr>
            <a:r>
              <a:rPr lang="en-AU" sz="3600" kern="0" dirty="0" smtClean="0">
                <a:solidFill>
                  <a:srgbClr val="3FB000"/>
                </a:solidFill>
                <a:cs typeface="Times New Roman"/>
              </a:rPr>
              <a:t>Digital Access: </a:t>
            </a:r>
            <a:endParaRPr lang="en-AU" sz="3600" kern="0" dirty="0">
              <a:solidFill>
                <a:srgbClr val="3FB000"/>
              </a:solidFill>
              <a:cs typeface="Times New Roman"/>
            </a:endParaRPr>
          </a:p>
          <a:p>
            <a:pPr marL="342900" lvl="0" indent="-342900" fontAlgn="base">
              <a:spcBef>
                <a:spcPct val="20000"/>
              </a:spcBef>
              <a:spcAft>
                <a:spcPct val="20000"/>
              </a:spcAft>
              <a:buClr>
                <a:srgbClr val="3FB000"/>
              </a:buClr>
              <a:buSzTx/>
              <a:buNone/>
            </a:pPr>
            <a:r>
              <a:rPr lang="en-AU" sz="2400" kern="0" dirty="0">
                <a:solidFill>
                  <a:srgbClr val="000000"/>
                </a:solidFill>
                <a:cs typeface="Times New Roman"/>
              </a:rPr>
              <a:t>P: </a:t>
            </a:r>
            <a:r>
              <a:rPr lang="en-AU" sz="2400" kern="0" dirty="0" smtClean="0">
                <a:solidFill>
                  <a:srgbClr val="000000"/>
                </a:solidFill>
                <a:cs typeface="Times New Roman"/>
              </a:rPr>
              <a:t>  1300 </a:t>
            </a:r>
            <a:r>
              <a:rPr lang="en-AU" sz="2400" kern="0" dirty="0">
                <a:solidFill>
                  <a:srgbClr val="000000"/>
                </a:solidFill>
                <a:cs typeface="Times New Roman"/>
              </a:rPr>
              <a:t>367 055</a:t>
            </a:r>
          </a:p>
          <a:p>
            <a:pPr marL="342900" lvl="0" indent="-342900" fontAlgn="base">
              <a:spcBef>
                <a:spcPct val="20000"/>
              </a:spcBef>
              <a:spcAft>
                <a:spcPct val="20000"/>
              </a:spcAft>
              <a:buClr>
                <a:srgbClr val="3FB000"/>
              </a:buClr>
              <a:buSzTx/>
              <a:buNone/>
            </a:pPr>
            <a:r>
              <a:rPr lang="en-AU" sz="2400" kern="0" dirty="0">
                <a:solidFill>
                  <a:srgbClr val="000000"/>
                </a:solidFill>
                <a:cs typeface="Times New Roman"/>
              </a:rPr>
              <a:t>E: </a:t>
            </a:r>
            <a:r>
              <a:rPr lang="en-AU" sz="2400" kern="0" dirty="0" smtClean="0">
                <a:solidFill>
                  <a:srgbClr val="000000"/>
                </a:solidFill>
                <a:cs typeface="Times New Roman"/>
              </a:rPr>
              <a:t>  </a:t>
            </a:r>
            <a:r>
              <a:rPr lang="en-AU" sz="2400" kern="0" dirty="0" smtClean="0">
                <a:solidFill>
                  <a:srgbClr val="000000"/>
                </a:solidFill>
                <a:cs typeface="Times New Roman"/>
                <a:hlinkClick r:id="rId3"/>
              </a:rPr>
              <a:t>digitalaccess@visionaustralia.org</a:t>
            </a:r>
            <a:endParaRPr lang="en-AU" sz="2400" kern="0" dirty="0" smtClean="0">
              <a:solidFill>
                <a:srgbClr val="000000"/>
              </a:solidFill>
              <a:cs typeface="Times New Roman"/>
            </a:endParaRPr>
          </a:p>
          <a:p>
            <a:pPr marL="342900" lvl="0" indent="-342900" fontAlgn="base">
              <a:spcBef>
                <a:spcPct val="20000"/>
              </a:spcBef>
              <a:spcAft>
                <a:spcPct val="20000"/>
              </a:spcAft>
              <a:buClr>
                <a:srgbClr val="3FB000"/>
              </a:buClr>
              <a:buSzTx/>
              <a:buNone/>
            </a:pPr>
            <a:r>
              <a:rPr lang="en-AU" sz="2400" kern="0" dirty="0" smtClean="0">
                <a:solidFill>
                  <a:srgbClr val="000000"/>
                </a:solidFill>
                <a:cs typeface="Times New Roman"/>
              </a:rPr>
              <a:t>W</a:t>
            </a:r>
            <a:r>
              <a:rPr lang="en-AU" sz="2400" kern="0" dirty="0">
                <a:solidFill>
                  <a:srgbClr val="000000"/>
                </a:solidFill>
                <a:cs typeface="Times New Roman"/>
              </a:rPr>
              <a:t>: </a:t>
            </a:r>
            <a:r>
              <a:rPr lang="en-AU" sz="2400" kern="0" dirty="0" smtClean="0">
                <a:solidFill>
                  <a:srgbClr val="000000"/>
                </a:solidFill>
                <a:cs typeface="Times New Roman"/>
              </a:rPr>
              <a:t>  </a:t>
            </a:r>
            <a:r>
              <a:rPr lang="en-US" sz="2200" dirty="0" smtClean="0">
                <a:hlinkClick r:id="rId4"/>
              </a:rPr>
              <a:t>www.visionaustralia.org/digitalaccess</a:t>
            </a:r>
            <a:r>
              <a:rPr lang="en-US" sz="2800" dirty="0" smtClean="0"/>
              <a:t>   </a:t>
            </a:r>
            <a:endParaRPr lang="en-US" sz="2800" dirty="0"/>
          </a:p>
          <a:p>
            <a:pPr lvl="1" fontAlgn="base">
              <a:lnSpc>
                <a:spcPct val="105000"/>
              </a:lnSpc>
              <a:spcAft>
                <a:spcPct val="20000"/>
              </a:spcAft>
            </a:pPr>
            <a:endParaRPr lang="en-AU" dirty="0" smtClean="0"/>
          </a:p>
          <a:p>
            <a:pPr lvl="1" fontAlgn="base">
              <a:lnSpc>
                <a:spcPct val="105000"/>
              </a:lnSpc>
              <a:spcAft>
                <a:spcPct val="20000"/>
              </a:spcAft>
            </a:pPr>
            <a:r>
              <a:rPr lang="en-AU" dirty="0" smtClean="0"/>
              <a:t>4 </a:t>
            </a:r>
            <a:r>
              <a:rPr lang="en-AU" dirty="0"/>
              <a:t>Mitchell Street, Enfield NSW 2136</a:t>
            </a:r>
          </a:p>
          <a:p>
            <a:pPr lvl="1" fontAlgn="base">
              <a:lnSpc>
                <a:spcPct val="105000"/>
              </a:lnSpc>
              <a:spcAft>
                <a:spcPct val="20000"/>
              </a:spcAft>
            </a:pPr>
            <a:r>
              <a:rPr lang="en-AU" dirty="0" smtClean="0"/>
              <a:t>346 </a:t>
            </a:r>
            <a:r>
              <a:rPr lang="en-AU" dirty="0"/>
              <a:t>Macaulay Road, Kensington Vic </a:t>
            </a:r>
            <a:r>
              <a:rPr lang="en-AU" dirty="0" smtClean="0"/>
              <a:t>3031</a:t>
            </a:r>
          </a:p>
          <a:p>
            <a:pPr lvl="1" fontAlgn="base">
              <a:lnSpc>
                <a:spcPct val="105000"/>
              </a:lnSpc>
              <a:spcAft>
                <a:spcPct val="20000"/>
              </a:spcAft>
            </a:pPr>
            <a:r>
              <a:rPr lang="en-AU" dirty="0" smtClean="0"/>
              <a:t>Brisbane</a:t>
            </a:r>
          </a:p>
          <a:p>
            <a:pPr lvl="1" fontAlgn="base">
              <a:lnSpc>
                <a:spcPct val="105000"/>
              </a:lnSpc>
              <a:spcAft>
                <a:spcPct val="20000"/>
              </a:spcAft>
            </a:pPr>
            <a:r>
              <a:rPr lang="en-AU" dirty="0" smtClean="0"/>
              <a:t>Canberra</a:t>
            </a:r>
            <a:endParaRPr lang="en-AU" dirty="0"/>
          </a:p>
        </p:txBody>
      </p:sp>
    </p:spTree>
    <p:extLst>
      <p:ext uri="{BB962C8B-B14F-4D97-AF65-F5344CB8AC3E}">
        <p14:creationId xmlns:p14="http://schemas.microsoft.com/office/powerpoint/2010/main" val="12605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Learning by observation </a:t>
            </a:r>
            <a:r>
              <a:rPr lang="en-AU" sz="2400" dirty="0"/>
              <a:t>of a </a:t>
            </a:r>
            <a:r>
              <a:rPr lang="en-AU" sz="2400" b="1" dirty="0"/>
              <a:t>task </a:t>
            </a:r>
            <a:r>
              <a:rPr lang="en-AU" sz="2400" b="1" dirty="0" smtClean="0"/>
              <a:t>analysis.</a:t>
            </a:r>
          </a:p>
          <a:p>
            <a:r>
              <a:rPr lang="en-AU" sz="2400" dirty="0"/>
              <a:t>D</a:t>
            </a:r>
            <a:r>
              <a:rPr lang="en-AU" sz="2400" dirty="0" smtClean="0"/>
              <a:t>emographic people </a:t>
            </a:r>
            <a:r>
              <a:rPr lang="en-AU" sz="2400" dirty="0"/>
              <a:t>that are required to publish accessible documents as part of their current role</a:t>
            </a:r>
            <a:r>
              <a:rPr lang="en-AU" sz="2400" dirty="0" smtClean="0"/>
              <a:t>.</a:t>
            </a:r>
          </a:p>
          <a:p>
            <a:r>
              <a:rPr lang="en-AU" sz="2400" dirty="0"/>
              <a:t>I</a:t>
            </a:r>
            <a:r>
              <a:rPr lang="en-AU" sz="2400" dirty="0" smtClean="0"/>
              <a:t>dentified </a:t>
            </a:r>
            <a:r>
              <a:rPr lang="en-AU" sz="2400" dirty="0"/>
              <a:t>users current skillset for creating accessible </a:t>
            </a:r>
            <a:r>
              <a:rPr lang="en-AU" sz="2400" dirty="0" smtClean="0"/>
              <a:t>documents.</a:t>
            </a:r>
          </a:p>
          <a:p>
            <a:r>
              <a:rPr lang="en-AU" sz="2400" dirty="0"/>
              <a:t>Where skill gaps in accessibility knowledge occurred we resolved the issue by providing a DAT solution.</a:t>
            </a:r>
          </a:p>
          <a:p>
            <a:endParaRPr lang="en-AU" dirty="0"/>
          </a:p>
          <a:p>
            <a:endParaRPr lang="en-AU" dirty="0" smtClean="0"/>
          </a:p>
          <a:p>
            <a:endParaRPr lang="en-AU" dirty="0"/>
          </a:p>
        </p:txBody>
      </p:sp>
      <p:sp>
        <p:nvSpPr>
          <p:cNvPr id="3" name="Title 2"/>
          <p:cNvSpPr>
            <a:spLocks noGrp="1"/>
          </p:cNvSpPr>
          <p:nvPr>
            <p:ph type="title"/>
          </p:nvPr>
        </p:nvSpPr>
        <p:spPr/>
        <p:txBody>
          <a:bodyPr/>
          <a:lstStyle/>
          <a:p>
            <a:r>
              <a:rPr lang="en-AU" dirty="0"/>
              <a:t>T</a:t>
            </a:r>
            <a:r>
              <a:rPr lang="en-AU" dirty="0" smtClean="0"/>
              <a:t>ask Analysis</a:t>
            </a:r>
            <a:endParaRPr lang="en-AU" dirty="0"/>
          </a:p>
        </p:txBody>
      </p:sp>
    </p:spTree>
    <p:extLst>
      <p:ext uri="{BB962C8B-B14F-4D97-AF65-F5344CB8AC3E}">
        <p14:creationId xmlns:p14="http://schemas.microsoft.com/office/powerpoint/2010/main" val="4114304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7494"/>
            <a:ext cx="8153400" cy="742950"/>
          </a:xfrm>
        </p:spPr>
        <p:txBody>
          <a:bodyPr/>
          <a:lstStyle/>
          <a:p>
            <a:pPr algn="ctr"/>
            <a:r>
              <a:rPr lang="en-AU" dirty="0" smtClean="0"/>
              <a:t>Questions</a:t>
            </a:r>
            <a:endParaRPr lang="en-AU" dirty="0"/>
          </a:p>
        </p:txBody>
      </p:sp>
      <p:pic>
        <p:nvPicPr>
          <p:cNvPr id="37890" name="Picture 2" descr="http://www.tap-into-it.co.uk/storage/question.jpg?__SQUARESPACE_CACHEVERSION=130754012866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2096" y="1185596"/>
            <a:ext cx="3458096" cy="345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0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A </a:t>
            </a:r>
            <a:r>
              <a:rPr lang="en-AU" sz="2400" b="1" dirty="0"/>
              <a:t>s</a:t>
            </a:r>
            <a:r>
              <a:rPr lang="en-AU" sz="2400" b="1" dirty="0" smtClean="0"/>
              <a:t>urvey</a:t>
            </a:r>
            <a:r>
              <a:rPr lang="en-AU" sz="2400" dirty="0" smtClean="0"/>
              <a:t> </a:t>
            </a:r>
            <a:r>
              <a:rPr lang="en-AU" sz="2400" dirty="0"/>
              <a:t>supported the task analysis component of this </a:t>
            </a:r>
            <a:r>
              <a:rPr lang="en-AU" sz="2400" dirty="0" smtClean="0"/>
              <a:t>study.</a:t>
            </a:r>
          </a:p>
          <a:p>
            <a:r>
              <a:rPr lang="en-AU" sz="2400" dirty="0" smtClean="0"/>
              <a:t>Established </a:t>
            </a:r>
            <a:r>
              <a:rPr lang="en-AU" sz="2400" dirty="0"/>
              <a:t>if the DAT </a:t>
            </a:r>
            <a:r>
              <a:rPr lang="en-AU" sz="2400" dirty="0" smtClean="0"/>
              <a:t>meet user </a:t>
            </a:r>
            <a:r>
              <a:rPr lang="en-AU" sz="2400" dirty="0"/>
              <a:t>requirements</a:t>
            </a:r>
            <a:r>
              <a:rPr lang="en-AU" sz="2400" dirty="0" smtClean="0"/>
              <a:t>.</a:t>
            </a:r>
          </a:p>
          <a:p>
            <a:r>
              <a:rPr lang="en-AU" sz="2400" dirty="0"/>
              <a:t>The output of the survey </a:t>
            </a:r>
            <a:r>
              <a:rPr lang="en-AU" sz="2400" dirty="0" smtClean="0"/>
              <a:t>was </a:t>
            </a:r>
            <a:r>
              <a:rPr lang="en-AU" sz="2400" dirty="0"/>
              <a:t>incorporated in the DAT design. </a:t>
            </a:r>
          </a:p>
          <a:p>
            <a:endParaRPr lang="en-AU" dirty="0"/>
          </a:p>
        </p:txBody>
      </p:sp>
      <p:sp>
        <p:nvSpPr>
          <p:cNvPr id="3" name="Slide Number Placeholder 2"/>
          <p:cNvSpPr>
            <a:spLocks noGrp="1"/>
          </p:cNvSpPr>
          <p:nvPr>
            <p:ph type="sldNum" sz="quarter" idx="13"/>
          </p:nvPr>
        </p:nvSpPr>
        <p:spPr/>
        <p:txBody>
          <a:bodyPr/>
          <a:lstStyle/>
          <a:p>
            <a:fld id="{EEEA0CC1-1B53-4740-BDD6-E5F1798149BE}" type="slidenum">
              <a:rPr lang="en-AU" smtClean="0"/>
              <a:pPr/>
              <a:t>5</a:t>
            </a:fld>
            <a:endParaRPr lang="en-AU" dirty="0"/>
          </a:p>
        </p:txBody>
      </p:sp>
      <p:sp>
        <p:nvSpPr>
          <p:cNvPr id="4" name="Title 3"/>
          <p:cNvSpPr>
            <a:spLocks noGrp="1"/>
          </p:cNvSpPr>
          <p:nvPr>
            <p:ph type="title"/>
          </p:nvPr>
        </p:nvSpPr>
        <p:spPr/>
        <p:txBody>
          <a:bodyPr/>
          <a:lstStyle/>
          <a:p>
            <a:r>
              <a:rPr lang="en-AU" dirty="0" smtClean="0"/>
              <a:t>Survey</a:t>
            </a:r>
            <a:endParaRPr lang="en-A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7664" y="2787774"/>
            <a:ext cx="5701752" cy="204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34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dirty="0"/>
              <a:t>DAT </a:t>
            </a:r>
            <a:r>
              <a:rPr lang="en-AU" dirty="0" smtClean="0"/>
              <a:t>was </a:t>
            </a:r>
            <a:r>
              <a:rPr lang="en-AU" dirty="0"/>
              <a:t>tested on Microsoft Word 2010 and 2013 in Windows 7. </a:t>
            </a:r>
            <a:endParaRPr lang="en-AU" dirty="0" smtClean="0"/>
          </a:p>
          <a:p>
            <a:r>
              <a:rPr lang="en-AU" dirty="0" smtClean="0"/>
              <a:t>Testing includes:</a:t>
            </a:r>
            <a:endParaRPr lang="en-AU" dirty="0"/>
          </a:p>
          <a:p>
            <a:pPr lvl="1"/>
            <a:r>
              <a:rPr lang="en-US" dirty="0" smtClean="0"/>
              <a:t>Integration </a:t>
            </a:r>
            <a:r>
              <a:rPr lang="en-US" dirty="0"/>
              <a:t>T</a:t>
            </a:r>
            <a:r>
              <a:rPr lang="en-US" dirty="0" smtClean="0"/>
              <a:t>esting</a:t>
            </a:r>
            <a:endParaRPr lang="en-AU" dirty="0"/>
          </a:p>
          <a:p>
            <a:pPr lvl="1"/>
            <a:r>
              <a:rPr lang="en-US" dirty="0"/>
              <a:t>User Acceptance Testing (UAT</a:t>
            </a:r>
            <a:r>
              <a:rPr lang="en-US" dirty="0" smtClean="0"/>
              <a:t>)</a:t>
            </a:r>
            <a:endParaRPr lang="en-AU" dirty="0"/>
          </a:p>
        </p:txBody>
      </p:sp>
      <p:sp>
        <p:nvSpPr>
          <p:cNvPr id="3" name="Slide Number Placeholder 2"/>
          <p:cNvSpPr>
            <a:spLocks noGrp="1"/>
          </p:cNvSpPr>
          <p:nvPr>
            <p:ph type="sldNum" sz="quarter" idx="13"/>
          </p:nvPr>
        </p:nvSpPr>
        <p:spPr/>
        <p:txBody>
          <a:bodyPr/>
          <a:lstStyle/>
          <a:p>
            <a:fld id="{EEEA0CC1-1B53-4740-BDD6-E5F1798149BE}" type="slidenum">
              <a:rPr lang="en-AU" smtClean="0"/>
              <a:pPr/>
              <a:t>6</a:t>
            </a:fld>
            <a:endParaRPr lang="en-AU" dirty="0"/>
          </a:p>
        </p:txBody>
      </p:sp>
      <p:sp>
        <p:nvSpPr>
          <p:cNvPr id="4" name="Title 3"/>
          <p:cNvSpPr>
            <a:spLocks noGrp="1"/>
          </p:cNvSpPr>
          <p:nvPr>
            <p:ph type="title"/>
          </p:nvPr>
        </p:nvSpPr>
        <p:spPr/>
        <p:txBody>
          <a:bodyPr/>
          <a:lstStyle/>
          <a:p>
            <a:r>
              <a:rPr lang="en-AU" dirty="0" smtClean="0"/>
              <a:t>Integration and UAT</a:t>
            </a:r>
            <a:endParaRPr lang="en-AU" dirty="0"/>
          </a:p>
        </p:txBody>
      </p:sp>
    </p:spTree>
    <p:extLst>
      <p:ext uri="{BB962C8B-B14F-4D97-AF65-F5344CB8AC3E}">
        <p14:creationId xmlns:p14="http://schemas.microsoft.com/office/powerpoint/2010/main" val="59817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dirty="0" smtClean="0"/>
              <a:t>DAT and Word Accessibility</a:t>
            </a:r>
            <a:endParaRPr lang="en-AU" dirty="0" smtClean="0"/>
          </a:p>
        </p:txBody>
      </p:sp>
    </p:spTree>
    <p:extLst>
      <p:ext uri="{BB962C8B-B14F-4D97-AF65-F5344CB8AC3E}">
        <p14:creationId xmlns:p14="http://schemas.microsoft.com/office/powerpoint/2010/main" val="3535951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AU" sz="2400" dirty="0" smtClean="0"/>
              <a:t>There are no global accessibility standards for documents produced in Word.</a:t>
            </a:r>
          </a:p>
          <a:p>
            <a:r>
              <a:rPr lang="en-AU" sz="2400" dirty="0" smtClean="0"/>
              <a:t>We envisage that the DAT and its resources will provide authors with guidance on how to create accessible Word documents. </a:t>
            </a:r>
          </a:p>
          <a:p>
            <a:pPr lvl="1"/>
            <a:endParaRPr lang="en-AU" dirty="0" smtClean="0"/>
          </a:p>
          <a:p>
            <a:pPr lvl="1"/>
            <a:endParaRPr lang="en-AU" dirty="0" smtClean="0"/>
          </a:p>
          <a:p>
            <a:pPr lvl="1"/>
            <a:endParaRPr lang="en-AU" dirty="0"/>
          </a:p>
        </p:txBody>
      </p:sp>
      <p:sp>
        <p:nvSpPr>
          <p:cNvPr id="3" name="Slide Number Placeholder 2"/>
          <p:cNvSpPr>
            <a:spLocks noGrp="1"/>
          </p:cNvSpPr>
          <p:nvPr>
            <p:ph type="sldNum" sz="quarter" idx="13"/>
          </p:nvPr>
        </p:nvSpPr>
        <p:spPr/>
        <p:txBody>
          <a:bodyPr/>
          <a:lstStyle/>
          <a:p>
            <a:fld id="{EEEA0CC1-1B53-4740-BDD6-E5F1798149BE}" type="slidenum">
              <a:rPr lang="en-AU" smtClean="0"/>
              <a:pPr/>
              <a:t>8</a:t>
            </a:fld>
            <a:endParaRPr lang="en-AU" dirty="0"/>
          </a:p>
        </p:txBody>
      </p:sp>
      <p:sp>
        <p:nvSpPr>
          <p:cNvPr id="4" name="Title 3"/>
          <p:cNvSpPr>
            <a:spLocks noGrp="1"/>
          </p:cNvSpPr>
          <p:nvPr>
            <p:ph type="title"/>
          </p:nvPr>
        </p:nvSpPr>
        <p:spPr/>
        <p:txBody>
          <a:bodyPr/>
          <a:lstStyle/>
          <a:p>
            <a:r>
              <a:rPr lang="en-AU" dirty="0" smtClean="0"/>
              <a:t>Word Accessibility Standards</a:t>
            </a:r>
            <a:endParaRPr lang="en-AU"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3435846"/>
            <a:ext cx="6830290" cy="1312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1630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Structure</a:t>
            </a:r>
            <a:endParaRPr lang="en-AU" dirty="0"/>
          </a:p>
        </p:txBody>
      </p:sp>
    </p:spTree>
    <p:extLst>
      <p:ext uri="{BB962C8B-B14F-4D97-AF65-F5344CB8AC3E}">
        <p14:creationId xmlns:p14="http://schemas.microsoft.com/office/powerpoint/2010/main" val="920156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gitalAccess TEMPLATE">
  <a:themeElements>
    <a:clrScheme name="VA">
      <a:dk1>
        <a:srgbClr val="20180A"/>
      </a:dk1>
      <a:lt1>
        <a:srgbClr val="FFFFFF"/>
      </a:lt1>
      <a:dk2>
        <a:srgbClr val="55009D"/>
      </a:dk2>
      <a:lt2>
        <a:srgbClr val="FFFFFF"/>
      </a:lt2>
      <a:accent1>
        <a:srgbClr val="55009D"/>
      </a:accent1>
      <a:accent2>
        <a:srgbClr val="3FB000"/>
      </a:accent2>
      <a:accent3>
        <a:srgbClr val="A5AB81"/>
      </a:accent3>
      <a:accent4>
        <a:srgbClr val="D8B25C"/>
      </a:accent4>
      <a:accent5>
        <a:srgbClr val="7BA79D"/>
      </a:accent5>
      <a:accent6>
        <a:srgbClr val="968C8C"/>
      </a:accent6>
      <a:hlink>
        <a:srgbClr val="002060"/>
      </a:hlink>
      <a:folHlink>
        <a:srgbClr val="FF0000"/>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VA TEMPLATE">
  <a:themeElements>
    <a:clrScheme name="VA">
      <a:dk1>
        <a:srgbClr val="20180A"/>
      </a:dk1>
      <a:lt1>
        <a:srgbClr val="FFFFFF"/>
      </a:lt1>
      <a:dk2>
        <a:srgbClr val="55009D"/>
      </a:dk2>
      <a:lt2>
        <a:srgbClr val="FFFFFF"/>
      </a:lt2>
      <a:accent1>
        <a:srgbClr val="55009D"/>
      </a:accent1>
      <a:accent2>
        <a:srgbClr val="3FB000"/>
      </a:accent2>
      <a:accent3>
        <a:srgbClr val="A5AB81"/>
      </a:accent3>
      <a:accent4>
        <a:srgbClr val="D8B25C"/>
      </a:accent4>
      <a:accent5>
        <a:srgbClr val="7BA79D"/>
      </a:accent5>
      <a:accent6>
        <a:srgbClr val="968C8C"/>
      </a:accent6>
      <a:hlink>
        <a:srgbClr val="002060"/>
      </a:hlink>
      <a:folHlink>
        <a:srgbClr val="FF0000"/>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DigitalAccess TEMPLATE</Template>
  <TotalTime>4956</TotalTime>
  <Words>2866</Words>
  <Application>Microsoft Office PowerPoint</Application>
  <PresentationFormat>On-screen Show (16:9)</PresentationFormat>
  <Paragraphs>296</Paragraphs>
  <Slides>40</Slides>
  <Notes>39</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DigitalAccess TEMPLATE</vt:lpstr>
      <vt:lpstr>VA TEMPLATE</vt:lpstr>
      <vt:lpstr>Document Accessibility Toolbar (DAT) </vt:lpstr>
      <vt:lpstr>DAT</vt:lpstr>
      <vt:lpstr>Research and Testing</vt:lpstr>
      <vt:lpstr>Task Analysis</vt:lpstr>
      <vt:lpstr>Survey</vt:lpstr>
      <vt:lpstr>Integration and UAT</vt:lpstr>
      <vt:lpstr>DAT and Word Accessibility</vt:lpstr>
      <vt:lpstr>Word Accessibility Standards</vt:lpstr>
      <vt:lpstr>Structure</vt:lpstr>
      <vt:lpstr>Structure</vt:lpstr>
      <vt:lpstr>Structure</vt:lpstr>
      <vt:lpstr>Structure</vt:lpstr>
      <vt:lpstr>Alternative Text </vt:lpstr>
      <vt:lpstr>Set Image</vt:lpstr>
      <vt:lpstr>Insert Image</vt:lpstr>
      <vt:lpstr>Data Tables</vt:lpstr>
      <vt:lpstr>Data Table</vt:lpstr>
      <vt:lpstr>Data Table</vt:lpstr>
      <vt:lpstr>Data Table</vt:lpstr>
      <vt:lpstr>Data Table</vt:lpstr>
      <vt:lpstr>Set Table</vt:lpstr>
      <vt:lpstr>Insert Table</vt:lpstr>
      <vt:lpstr>Navigation</vt:lpstr>
      <vt:lpstr>Navigation</vt:lpstr>
      <vt:lpstr>Navigation</vt:lpstr>
      <vt:lpstr>Design</vt:lpstr>
      <vt:lpstr>Design</vt:lpstr>
      <vt:lpstr>Inspect</vt:lpstr>
      <vt:lpstr>Inspect</vt:lpstr>
      <vt:lpstr>Colour Contrast</vt:lpstr>
      <vt:lpstr>Colour Contrast</vt:lpstr>
      <vt:lpstr>Colour Contrast</vt:lpstr>
      <vt:lpstr>Document Inspect</vt:lpstr>
      <vt:lpstr>HTML Converter</vt:lpstr>
      <vt:lpstr>HTML Converter</vt:lpstr>
      <vt:lpstr>WORDS Screen Reader</vt:lpstr>
      <vt:lpstr>DAT Team</vt:lpstr>
      <vt:lpstr>Creating Accessible Documents Workshop</vt:lpstr>
      <vt:lpstr>Contact Details</vt:lpstr>
      <vt:lpstr>Questions</vt:lpstr>
    </vt:vector>
  </TitlesOfParts>
  <Company>Vision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Leona Zumbo</dc:creator>
  <cp:lastModifiedBy>Leona Zumbo</cp:lastModifiedBy>
  <cp:revision>228</cp:revision>
  <dcterms:created xsi:type="dcterms:W3CDTF">2014-11-09T00:21:43Z</dcterms:created>
  <dcterms:modified xsi:type="dcterms:W3CDTF">2014-12-02T11:22:30Z</dcterms:modified>
</cp:coreProperties>
</file>