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4" r:id="rId2"/>
    <p:sldId id="347" r:id="rId3"/>
    <p:sldId id="348" r:id="rId4"/>
    <p:sldId id="333" r:id="rId5"/>
    <p:sldId id="334" r:id="rId6"/>
    <p:sldId id="351" r:id="rId7"/>
    <p:sldId id="352" r:id="rId8"/>
    <p:sldId id="335" r:id="rId9"/>
    <p:sldId id="336" r:id="rId10"/>
    <p:sldId id="332" r:id="rId11"/>
    <p:sldId id="307" r:id="rId12"/>
    <p:sldId id="304" r:id="rId13"/>
    <p:sldId id="350" r:id="rId14"/>
    <p:sldId id="331" r:id="rId15"/>
    <p:sldId id="329" r:id="rId16"/>
    <p:sldId id="330" r:id="rId17"/>
    <p:sldId id="345" r:id="rId18"/>
    <p:sldId id="346" r:id="rId19"/>
    <p:sldId id="342" r:id="rId20"/>
    <p:sldId id="306" r:id="rId21"/>
    <p:sldId id="293" r:id="rId22"/>
  </p:sldIdLst>
  <p:sldSz cx="9144000" cy="5143500" type="screen16x9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14124"/>
    <a:srgbClr val="D52B1E"/>
    <a:srgbClr val="FF9E1B"/>
    <a:srgbClr val="63513D"/>
    <a:srgbClr val="D6D2C4"/>
    <a:srgbClr val="AB232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775" autoAdjust="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277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4BACEE1-E345-4DF1-9669-3B2771F642EA}" type="datetimeFigureOut">
              <a:rPr lang="en-AU" altLang="en-US"/>
              <a:pPr>
                <a:defRPr/>
              </a:pPr>
              <a:t>3/12/2014</a:t>
            </a:fld>
            <a:endParaRPr lang="en-AU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09F565A-B52D-43D2-9DAB-A4A7859F5A81}" type="slidenum">
              <a:rPr lang="en-AU" altLang="en-US"/>
              <a:pPr>
                <a:defRPr/>
              </a:pPr>
              <a:t>‹#›</a:t>
            </a:fld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xmlns="" val="3990132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38F92CF-1105-407C-975F-858810E2A61E}" type="datetimeFigureOut">
              <a:rPr lang="en-AU"/>
              <a:pPr>
                <a:defRPr/>
              </a:pPr>
              <a:t>3/12/2014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9CA5560-BF18-4D87-9D2E-D12CC29B06F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483096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CA5560-BF18-4D87-9D2E-D12CC29B06F6}" type="slidenum">
              <a:rPr lang="en-AU" smtClean="0"/>
              <a:pPr>
                <a:defRPr/>
              </a:pPr>
              <a:t>1</a:t>
            </a:fld>
            <a:endParaRPr lang="en-A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Library: Robotics, wound care, wind power, decorative concrete…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169A1C51-F1DF-4977-B8F1-BB5131824CEF}" type="slidenum">
              <a:rPr lang="en-AU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defRPr/>
              </a:pPr>
              <a:t>15</a:t>
            </a:fld>
            <a:endParaRPr lang="en-AU" altLang="en-US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AU" altLang="en-US" dirty="0" smtClean="0"/>
              <a:t>Depending on time/number of participants; ask each table to give one point for each aspect or just address one aspect</a:t>
            </a:r>
          </a:p>
          <a:p>
            <a:endParaRPr lang="en-AU" altLang="en-US" dirty="0" smtClean="0"/>
          </a:p>
          <a:p>
            <a:r>
              <a:rPr lang="en-AU" altLang="en-US" dirty="0" smtClean="0"/>
              <a:t>Collect note paper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74001AD1-815D-4F2D-88D8-163A7CC73AD9}" type="slidenum">
              <a:rPr lang="en-AU" altLang="en-US" sz="1200" smtClean="0"/>
              <a:pPr eaLnBrk="1" hangingPunct="1">
                <a:defRPr/>
              </a:pPr>
              <a:t>18</a:t>
            </a:fld>
            <a:endParaRPr lang="en-AU" altLang="en-US" sz="1200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Brainstorm what could impact on ability to implement Best Practice</a:t>
            </a:r>
            <a:endParaRPr lang="en-AU" altLang="en-US" dirty="0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8D4DF923-9A56-4E3D-82DC-DC32346A9DC2}" type="slidenum">
              <a:rPr lang="en-AU" altLang="en-US" sz="1200" smtClean="0"/>
              <a:pPr eaLnBrk="1" hangingPunct="1">
                <a:defRPr/>
              </a:pPr>
              <a:t>19</a:t>
            </a:fld>
            <a:endParaRPr lang="en-AU" altLang="en-US" sz="1200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AU" altLang="en-US" dirty="0" smtClean="0"/>
              <a:t>Finish by referring to last survey question – 2 points that stood out for me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6DE77710-E6A6-438F-A33D-CA61513F60C8}" type="slidenum">
              <a:rPr lang="en-AU" altLang="en-US" sz="1200" smtClean="0"/>
              <a:pPr eaLnBrk="1" hangingPunct="1">
                <a:defRPr/>
              </a:pPr>
              <a:t>20</a:t>
            </a:fld>
            <a:endParaRPr lang="en-AU" altLang="en-US" sz="120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AU" altLang="en-US" dirty="0" smtClean="0"/>
              <a:t>Outline session</a:t>
            </a:r>
          </a:p>
          <a:p>
            <a:endParaRPr lang="en-AU" altLang="en-US" dirty="0" smtClean="0"/>
          </a:p>
          <a:p>
            <a:r>
              <a:rPr lang="en-AU" altLang="en-US" dirty="0" smtClean="0"/>
              <a:t>Purpose – distribution of LAPS; </a:t>
            </a:r>
          </a:p>
          <a:p>
            <a:endParaRPr lang="en-AU" altLang="en-US" dirty="0" smtClean="0"/>
          </a:p>
          <a:p>
            <a:r>
              <a:rPr lang="en-AU" altLang="en-US" dirty="0" smtClean="0"/>
              <a:t>Survey Background –  to see how others were distributing laps; what works and what doesn’t work</a:t>
            </a:r>
          </a:p>
          <a:p>
            <a:endParaRPr lang="en-AU" altLang="en-US" dirty="0" smtClean="0"/>
          </a:p>
          <a:p>
            <a:r>
              <a:rPr lang="en-AU" altLang="en-US" dirty="0" smtClean="0"/>
              <a:t>Can we come up with a Best Practice model?</a:t>
            </a:r>
          </a:p>
          <a:p>
            <a:endParaRPr lang="en-AU" altLang="en-US" dirty="0" smtClean="0"/>
          </a:p>
          <a:p>
            <a:r>
              <a:rPr lang="en-AU" altLang="en-US" dirty="0" smtClean="0"/>
              <a:t>Actual implementation of LAPs is a whole other issue</a:t>
            </a:r>
          </a:p>
          <a:p>
            <a:endParaRPr lang="en-AU" alt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98215707-B85F-4168-A9B4-2CF48481CE66}" type="slidenum">
              <a:rPr lang="en-AU" altLang="en-US" sz="1200" smtClean="0"/>
              <a:pPr eaLnBrk="1" hangingPunct="1">
                <a:defRPr/>
              </a:pPr>
              <a:t>2</a:t>
            </a:fld>
            <a:endParaRPr lang="en-AU" altLang="en-US" sz="120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AU" altLang="en-US" dirty="0" smtClean="0"/>
              <a:t>Terminology – </a:t>
            </a:r>
          </a:p>
          <a:p>
            <a:endParaRPr lang="en-AU" altLang="en-US" dirty="0" smtClean="0"/>
          </a:p>
          <a:p>
            <a:r>
              <a:rPr lang="en-AU" altLang="en-US" dirty="0" smtClean="0"/>
              <a:t>DLO</a:t>
            </a:r>
          </a:p>
          <a:p>
            <a:endParaRPr lang="en-AU" altLang="en-US" dirty="0" smtClean="0"/>
          </a:p>
          <a:p>
            <a:r>
              <a:rPr lang="en-AU" altLang="en-US" dirty="0" smtClean="0"/>
              <a:t>LAP  - different names but same purpose  – record of reasonable adjustments that is used as basis for negotiation</a:t>
            </a:r>
          </a:p>
          <a:p>
            <a:endParaRPr lang="en-AU" altLang="en-US" dirty="0" smtClean="0"/>
          </a:p>
          <a:p>
            <a:r>
              <a:rPr lang="en-AU" altLang="en-US" dirty="0" smtClean="0"/>
              <a:t>Best practice – need to know what we mean by this so will discuss in more detail soon</a:t>
            </a:r>
          </a:p>
          <a:p>
            <a:endParaRPr lang="en-AU" alt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CF4A815D-25D6-4899-83DF-6596F3834D69}" type="slidenum">
              <a:rPr lang="en-AU" altLang="en-US" sz="1200" smtClean="0"/>
              <a:pPr eaLnBrk="1" hangingPunct="1">
                <a:defRPr/>
              </a:pPr>
              <a:t>3</a:t>
            </a:fld>
            <a:endParaRPr lang="en-AU" altLang="en-US" sz="1200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AU" altLang="en-US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7693BD38-F139-41AB-AFA2-9F038BEEF37A}" type="slidenum">
              <a:rPr lang="en-AU" altLang="en-US" sz="1200" smtClean="0"/>
              <a:pPr eaLnBrk="1" hangingPunct="1">
                <a:defRPr/>
              </a:pPr>
              <a:t>4</a:t>
            </a:fld>
            <a:endParaRPr lang="en-AU" altLang="en-US" sz="1200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AU" altLang="en-US" dirty="0" smtClean="0"/>
              <a:t>Started to reflect on my practice  - wondered what others were doing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7A8CE5FF-CA68-4652-ABC8-6B0BC7CF379A}" type="slidenum">
              <a:rPr lang="en-AU" altLang="en-US" sz="1200" smtClean="0"/>
              <a:pPr eaLnBrk="1" hangingPunct="1">
                <a:defRPr/>
              </a:pPr>
              <a:t>6</a:t>
            </a:fld>
            <a:endParaRPr lang="en-AU" altLang="en-US" sz="1200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Brainstorm around room first</a:t>
            </a:r>
            <a:endParaRPr lang="en-AU" altLang="en-US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7600D4B2-B812-483D-AE67-F4774579DB30}" type="slidenum">
              <a:rPr lang="en-AU" altLang="en-US" sz="1200" smtClean="0"/>
              <a:pPr eaLnBrk="1" hangingPunct="1">
                <a:defRPr/>
              </a:pPr>
              <a:t>10</a:t>
            </a:fld>
            <a:endParaRPr lang="en-AU" altLang="en-US" sz="1200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Finish off with some statements from survey around effective strategies: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AU" alt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AF4D4F1B-9481-42CF-9DD7-2AD8527ABC6A}" type="slidenum">
              <a:rPr lang="en-AU" altLang="en-US" sz="1200" smtClean="0"/>
              <a:pPr eaLnBrk="1" hangingPunct="1">
                <a:defRPr/>
              </a:pPr>
              <a:t>12</a:t>
            </a:fld>
            <a:endParaRPr lang="en-AU" altLang="en-US" sz="1200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AU" altLang="en-US" dirty="0" smtClean="0"/>
              <a:t>There is one more question which we will cover at the end of the session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FB9E3CE0-348A-43D4-A833-E9893C5A447C}" type="slidenum">
              <a:rPr lang="en-AU" altLang="en-US" sz="1200" smtClean="0"/>
              <a:pPr eaLnBrk="1" hangingPunct="1">
                <a:defRPr/>
              </a:pPr>
              <a:t>13</a:t>
            </a:fld>
            <a:endParaRPr lang="en-AU" altLang="en-US" sz="1200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AU" altLang="en-US" dirty="0" smtClean="0"/>
              <a:t>Also consider this…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0D28747A-9C2F-400A-AD75-5C030FDA50AD}" type="slidenum">
              <a:rPr lang="en-AU" altLang="en-US" sz="1200" smtClean="0"/>
              <a:pPr eaLnBrk="1" hangingPunct="1">
                <a:defRPr/>
              </a:pPr>
              <a:t>14</a:t>
            </a:fld>
            <a:endParaRPr lang="en-AU" altLang="en-US" sz="12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 INT">
    <p:bg>
      <p:bgPr>
        <a:gradFill rotWithShape="0">
          <a:gsLst>
            <a:gs pos="0">
              <a:srgbClr val="FF9E1B"/>
            </a:gs>
            <a:gs pos="20000">
              <a:srgbClr val="E87722"/>
            </a:gs>
            <a:gs pos="39999">
              <a:srgbClr val="D14124"/>
            </a:gs>
            <a:gs pos="60001">
              <a:srgbClr val="D52B1E"/>
            </a:gs>
            <a:gs pos="80000">
              <a:srgbClr val="AB2328"/>
            </a:gs>
            <a:gs pos="100000">
              <a:srgbClr val="8A2A2B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75" y="415925"/>
            <a:ext cx="233362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95288" y="4762500"/>
            <a:ext cx="11001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AU" altLang="en-US" sz="1400" b="1" dirty="0">
                <a:solidFill>
                  <a:schemeClr val="bg1"/>
                </a:solidFill>
              </a:rPr>
              <a:t>latrobe.edu.au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203575" y="4298950"/>
            <a:ext cx="1319213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AU" altLang="en-US" sz="1000" dirty="0">
                <a:solidFill>
                  <a:srgbClr val="63513D"/>
                </a:solidFill>
              </a:rPr>
              <a:t>CRICOS Provider 00115M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596188" y="4862513"/>
            <a:ext cx="118110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AU" altLang="en-US" sz="900" dirty="0">
                <a:solidFill>
                  <a:schemeClr val="bg1"/>
                </a:solidFill>
              </a:rPr>
              <a:t>CRICOS Provider 00115M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961596" y="2597265"/>
            <a:ext cx="6182404" cy="1890713"/>
          </a:xfrm>
          <a:solidFill>
            <a:srgbClr val="D6D2C4"/>
          </a:solidFill>
          <a:ln>
            <a:noFill/>
          </a:ln>
        </p:spPr>
        <p:txBody>
          <a:bodyPr lIns="288000" tIns="288000" rIns="180000" bIns="180000"/>
          <a:lstStyle>
            <a:lvl1pPr marL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400" b="1" baseline="0"/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086303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Slide">
    <p:bg>
      <p:bgPr>
        <a:solidFill>
          <a:srgbClr val="D6D2C4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8313" y="0"/>
            <a:ext cx="2555875" cy="1498600"/>
          </a:xfrm>
          <a:prstGeom prst="rect">
            <a:avLst/>
          </a:prstGeom>
          <a:gradFill flip="none" rotWithShape="1">
            <a:gsLst>
              <a:gs pos="20000">
                <a:schemeClr val="accent2"/>
              </a:gs>
              <a:gs pos="0">
                <a:schemeClr val="accent1"/>
              </a:gs>
              <a:gs pos="80000">
                <a:schemeClr val="accent5"/>
              </a:gs>
              <a:gs pos="60000">
                <a:schemeClr val="accent4"/>
              </a:gs>
              <a:gs pos="40000">
                <a:schemeClr val="accent3"/>
              </a:gs>
              <a:gs pos="100000">
                <a:schemeClr val="accent6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AU" b="1" dirty="0">
                <a:latin typeface="Calibri" pitchFamily="34" charset="0"/>
                <a:cs typeface="Arial" pitchFamily="34" charset="0"/>
              </a:rPr>
              <a:t>Thank you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68313" y="4762500"/>
            <a:ext cx="11001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AU" altLang="en-US" sz="1400" b="1" dirty="0">
                <a:solidFill>
                  <a:srgbClr val="63513D"/>
                </a:solidFill>
              </a:rPr>
              <a:t>latrobe.edu.au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596188" y="4862513"/>
            <a:ext cx="118110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AU" altLang="en-US" sz="900" dirty="0">
                <a:solidFill>
                  <a:srgbClr val="63513D"/>
                </a:solidFill>
              </a:rPr>
              <a:t>CRICOS Provider 00115M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4294967295"/>
          </p:nvPr>
        </p:nvSpPr>
        <p:spPr>
          <a:xfrm>
            <a:off x="468313" y="2031690"/>
            <a:ext cx="8208962" cy="243073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011752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 DOM">
    <p:bg>
      <p:bgPr>
        <a:gradFill rotWithShape="0">
          <a:gsLst>
            <a:gs pos="0">
              <a:srgbClr val="FF9E1B"/>
            </a:gs>
            <a:gs pos="20000">
              <a:srgbClr val="E87722"/>
            </a:gs>
            <a:gs pos="39999">
              <a:srgbClr val="D14124"/>
            </a:gs>
            <a:gs pos="60001">
              <a:srgbClr val="D52B1E"/>
            </a:gs>
            <a:gs pos="80000">
              <a:srgbClr val="AB2328"/>
            </a:gs>
            <a:gs pos="100000">
              <a:srgbClr val="8A2A2B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11163"/>
            <a:ext cx="23399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95288" y="4762500"/>
            <a:ext cx="11001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AU" altLang="en-US" sz="1400" b="1" dirty="0">
                <a:solidFill>
                  <a:schemeClr val="bg1"/>
                </a:solidFill>
              </a:rPr>
              <a:t>latrobe.edu.au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596188" y="4862513"/>
            <a:ext cx="118110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AU" altLang="en-US" sz="900" dirty="0">
                <a:solidFill>
                  <a:schemeClr val="bg1"/>
                </a:solidFill>
              </a:rPr>
              <a:t>CRICOS Provider 00115M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961596" y="2597265"/>
            <a:ext cx="6182404" cy="1890713"/>
          </a:xfrm>
          <a:solidFill>
            <a:srgbClr val="D6D2C4"/>
          </a:solidFill>
          <a:ln>
            <a:noFill/>
          </a:ln>
        </p:spPr>
        <p:txBody>
          <a:bodyPr lIns="288000" tIns="288000" rIns="180000" bIns="180000"/>
          <a:lstStyle>
            <a:lvl1pPr marL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400" b="1" baseline="0"/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3794863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4992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468314" y="323850"/>
            <a:ext cx="8208143" cy="627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title style</a:t>
            </a:r>
            <a:endParaRPr lang="en-AU" dirty="0" smtClean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8314" y="1218747"/>
            <a:ext cx="8208143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7049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4" y="323850"/>
            <a:ext cx="8208143" cy="62772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8314" y="1218747"/>
            <a:ext cx="8208143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285538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68313" y="1220788"/>
          <a:ext cx="8207376" cy="1382711"/>
        </p:xfrm>
        <a:graphic>
          <a:graphicData uri="http://schemas.openxmlformats.org/drawingml/2006/table">
            <a:tbl>
              <a:tblPr/>
              <a:tblGrid>
                <a:gridCol w="2051844"/>
                <a:gridCol w="2051844"/>
                <a:gridCol w="2051844"/>
                <a:gridCol w="2051844"/>
              </a:tblGrid>
              <a:tr h="27566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513D"/>
                          </a:solidFill>
                          <a:effectLst/>
                          <a:latin typeface="Calibri" pitchFamily="34" charset="0"/>
                          <a:ea typeface="ＭＳ Ｐゴシック" charset="0"/>
                          <a:cs typeface="ＭＳ Ｐゴシック" charset="0"/>
                        </a:rPr>
                        <a:t>Click here to enter Title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63513D"/>
                        </a:solidFill>
                        <a:effectLst/>
                        <a:latin typeface="Calibri" pitchFamily="34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71974" marR="71974" marT="54004" marB="54004" anchor="ctr" horzOverflow="overflow">
                    <a:lnL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63513D"/>
                        </a:solidFill>
                        <a:effectLst/>
                        <a:latin typeface="Calibri" pitchFamily="34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71974" marR="71974" marT="54004" marB="54004" anchor="ctr" horzOverflow="overflow">
                    <a:lnL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63513D"/>
                        </a:solidFill>
                        <a:effectLst/>
                        <a:latin typeface="Calibri" pitchFamily="34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71974" marR="71974" marT="54004" marB="54004" anchor="ctr" horzOverflow="overflow">
                    <a:lnL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63513D"/>
                        </a:solidFill>
                        <a:effectLst/>
                        <a:latin typeface="Calibri" pitchFamily="34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71974" marR="71974" marT="54004" marB="54004" anchor="ctr" horzOverflow="overflow">
                    <a:lnL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2C4"/>
                    </a:solidFill>
                  </a:tcPr>
                </a:tc>
              </a:tr>
              <a:tr h="27566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513D"/>
                          </a:solidFill>
                          <a:effectLst/>
                          <a:latin typeface="Calibri" pitchFamily="34" charset="0"/>
                          <a:ea typeface="ＭＳ Ｐゴシック" charset="0"/>
                          <a:cs typeface="ＭＳ Ｐゴシック" charset="0"/>
                        </a:rPr>
                        <a:t>Click here to enter Text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63513D"/>
                        </a:solidFill>
                        <a:effectLst/>
                        <a:latin typeface="Calibri" pitchFamily="34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71974" marR="71974" marT="54004" marB="54004" horzOverflow="overflow">
                    <a:lnL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63513D"/>
                        </a:solidFill>
                        <a:effectLst/>
                        <a:latin typeface="Calibri" pitchFamily="34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71974" marR="71974" marT="54004" marB="54004" horzOverflow="overflow">
                    <a:lnL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63513D"/>
                        </a:solidFill>
                        <a:effectLst/>
                        <a:latin typeface="Calibri" pitchFamily="34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71974" marR="71974" marT="54004" marB="54004" horzOverflow="overflow">
                    <a:lnL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63513D"/>
                        </a:solidFill>
                        <a:effectLst/>
                        <a:latin typeface="Calibri" pitchFamily="34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71974" marR="71974" marT="54004" marB="54004" horzOverflow="overflow">
                    <a:lnL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513D"/>
                          </a:solidFill>
                          <a:effectLst/>
                          <a:latin typeface="Calibri" pitchFamily="34" charset="0"/>
                          <a:ea typeface="ＭＳ Ｐゴシック" charset="0"/>
                          <a:cs typeface="ＭＳ Ｐゴシック" charset="0"/>
                        </a:rPr>
                        <a:t>Click here to enter Text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63513D"/>
                        </a:solidFill>
                        <a:effectLst/>
                        <a:latin typeface="Calibri" pitchFamily="34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71974" marR="71974" marT="54004" marB="54004" horzOverflow="overflow">
                    <a:lnL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63513D"/>
                        </a:solidFill>
                        <a:effectLst/>
                        <a:latin typeface="Calibri" pitchFamily="34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71974" marR="71974" marT="54004" marB="54004" horzOverflow="overflow">
                    <a:lnL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63513D"/>
                        </a:solidFill>
                        <a:effectLst/>
                        <a:latin typeface="Calibri" pitchFamily="34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71974" marR="71974" marT="54004" marB="54004" horzOverflow="overflow">
                    <a:lnL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63513D"/>
                        </a:solidFill>
                        <a:effectLst/>
                        <a:latin typeface="Calibri" pitchFamily="34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71974" marR="71974" marT="54004" marB="54004" horzOverflow="overflow">
                    <a:lnL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66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513D"/>
                          </a:solidFill>
                          <a:effectLst/>
                          <a:latin typeface="Calibri" pitchFamily="34" charset="0"/>
                          <a:ea typeface="ＭＳ Ｐゴシック" charset="0"/>
                          <a:cs typeface="ＭＳ Ｐゴシック" charset="0"/>
                        </a:rPr>
                        <a:t>Click here to enter Text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63513D"/>
                        </a:solidFill>
                        <a:effectLst/>
                        <a:latin typeface="Calibri" pitchFamily="34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71974" marR="71974" marT="54004" marB="54004" horzOverflow="overflow">
                    <a:lnL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63513D"/>
                        </a:solidFill>
                        <a:effectLst/>
                        <a:latin typeface="Calibri" pitchFamily="34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71974" marR="71974" marT="54004" marB="54004" horzOverflow="overflow">
                    <a:lnL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63513D"/>
                        </a:solidFill>
                        <a:effectLst/>
                        <a:latin typeface="Calibri" pitchFamily="34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71974" marR="71974" marT="54004" marB="54004" horzOverflow="overflow">
                    <a:lnL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63513D"/>
                        </a:solidFill>
                        <a:effectLst/>
                        <a:latin typeface="Calibri" pitchFamily="34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71974" marR="71974" marT="54004" marB="54004" horzOverflow="overflow">
                    <a:lnL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66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513D"/>
                          </a:solidFill>
                          <a:effectLst/>
                          <a:latin typeface="Calibri" pitchFamily="34" charset="0"/>
                          <a:ea typeface="ＭＳ Ｐゴシック" charset="0"/>
                          <a:cs typeface="ＭＳ Ｐゴシック" charset="0"/>
                        </a:rPr>
                        <a:t>Click here to enter Text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63513D"/>
                        </a:solidFill>
                        <a:effectLst/>
                        <a:latin typeface="Calibri" pitchFamily="34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71974" marR="71974" marT="54004" marB="54004" horzOverflow="overflow">
                    <a:lnL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63513D"/>
                        </a:solidFill>
                        <a:effectLst/>
                        <a:latin typeface="Calibri" pitchFamily="34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71974" marR="71974" marT="54004" marB="54004" horzOverflow="overflow">
                    <a:lnL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63513D"/>
                        </a:solidFill>
                        <a:effectLst/>
                        <a:latin typeface="Calibri" pitchFamily="34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71974" marR="71974" marT="54004" marB="54004" horzOverflow="overflow">
                    <a:lnL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63513D"/>
                        </a:solidFill>
                        <a:effectLst/>
                        <a:latin typeface="Calibri" pitchFamily="34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71974" marR="71974" marT="54004" marB="54004" horzOverflow="overflow">
                    <a:lnL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63513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itle 9"/>
          <p:cNvSpPr>
            <a:spLocks noGrp="1" noChangeAspect="1"/>
          </p:cNvSpPr>
          <p:nvPr>
            <p:ph type="title"/>
          </p:nvPr>
        </p:nvSpPr>
        <p:spPr>
          <a:xfrm>
            <a:off x="468313" y="323850"/>
            <a:ext cx="8208144" cy="62772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3273820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643438" y="1220788"/>
            <a:ext cx="4032250" cy="3511550"/>
          </a:xfrm>
          <a:prstGeom prst="rect">
            <a:avLst/>
          </a:prstGeom>
          <a:noFill/>
          <a:ln w="9525">
            <a:solidFill>
              <a:srgbClr val="7F7F7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11863" y="1762125"/>
            <a:ext cx="1227137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dirty="0" smtClean="0"/>
              <a:t>Image area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68314" y="323850"/>
            <a:ext cx="8207375" cy="62772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8314" y="1218746"/>
            <a:ext cx="4031679" cy="3512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541198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4" y="323850"/>
            <a:ext cx="8208143" cy="62772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4112921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bg>
      <p:bgPr>
        <a:solidFill>
          <a:srgbClr val="D6D2C4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6350" y="1230313"/>
            <a:ext cx="288925" cy="1079500"/>
          </a:xfrm>
          <a:prstGeom prst="rect">
            <a:avLst/>
          </a:prstGeom>
          <a:gradFill flip="none" rotWithShape="1">
            <a:gsLst>
              <a:gs pos="20000">
                <a:schemeClr val="accent2"/>
              </a:gs>
              <a:gs pos="0">
                <a:schemeClr val="accent1"/>
              </a:gs>
              <a:gs pos="80000">
                <a:schemeClr val="accent5"/>
              </a:gs>
              <a:gs pos="60000">
                <a:schemeClr val="accent4"/>
              </a:gs>
              <a:gs pos="40000">
                <a:schemeClr val="accent3"/>
              </a:gs>
              <a:gs pos="100000">
                <a:schemeClr val="accent6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sz="1800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468313" y="1229916"/>
            <a:ext cx="8208143" cy="1080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AU" sz="2400" baseline="0" dirty="0" smtClean="0"/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70676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68313" y="323850"/>
            <a:ext cx="8207375" cy="62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here to enter Heading text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8313" y="1220788"/>
            <a:ext cx="8207375" cy="351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here to enter Body text</a:t>
            </a:r>
          </a:p>
          <a:p>
            <a:pPr lvl="1"/>
            <a:r>
              <a:rPr lang="en-US" altLang="en-US" smtClean="0"/>
              <a:t>Click here to enter Bullets level 1</a:t>
            </a:r>
          </a:p>
          <a:p>
            <a:pPr lvl="2"/>
            <a:r>
              <a:rPr lang="en-US" altLang="en-US" smtClean="0"/>
              <a:t>Click here to enter Bullets level 2</a:t>
            </a:r>
          </a:p>
          <a:p>
            <a:pPr lvl="3"/>
            <a:r>
              <a:rPr lang="en-US" altLang="en-US" smtClean="0"/>
              <a:t>Click here to enter Bullet level 3</a:t>
            </a:r>
          </a:p>
          <a:p>
            <a:pPr lvl="0"/>
            <a:r>
              <a:rPr lang="en-US" altLang="en-US" smtClean="0"/>
              <a:t>Click here to enter Body text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8313" y="4859338"/>
            <a:ext cx="8207375" cy="34925"/>
          </a:xfrm>
          <a:prstGeom prst="rect">
            <a:avLst/>
          </a:prstGeom>
          <a:gradFill flip="none" rotWithShape="1">
            <a:gsLst>
              <a:gs pos="20000">
                <a:schemeClr val="accent2"/>
              </a:gs>
              <a:gs pos="0">
                <a:schemeClr val="accent1"/>
              </a:gs>
              <a:gs pos="80000">
                <a:schemeClr val="accent5"/>
              </a:gs>
              <a:gs pos="60000">
                <a:schemeClr val="accent4"/>
              </a:gs>
              <a:gs pos="40000">
                <a:schemeClr val="accent3"/>
              </a:gs>
              <a:gs pos="100000">
                <a:schemeClr val="accent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 sz="1800" dirty="0"/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7885113" y="4860925"/>
            <a:ext cx="790575" cy="273050"/>
          </a:xfrm>
          <a:prstGeom prst="rect">
            <a:avLst/>
          </a:prstGeom>
        </p:spPr>
        <p:txBody>
          <a:bodyPr lIns="0" tIns="54000" rIns="0" bIns="0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r" eaLnBrk="1" hangingPunct="1">
              <a:defRPr/>
            </a:pPr>
            <a:fld id="{4CA56571-F558-4F28-9966-7F791C8F25FE}" type="slidenum">
              <a:rPr lang="en-AU" altLang="en-US" sz="1000">
                <a:solidFill>
                  <a:srgbClr val="7F7F7F"/>
                </a:solidFill>
                <a:cs typeface="Arial" pitchFamily="34" charset="0"/>
              </a:rPr>
              <a:pPr algn="r" eaLnBrk="1" hangingPunct="1">
                <a:defRPr/>
              </a:pPr>
              <a:t>‹#›</a:t>
            </a:fld>
            <a:endParaRPr lang="en-AU" altLang="en-US" sz="1000" dirty="0">
              <a:solidFill>
                <a:srgbClr val="7F7F7F"/>
              </a:solidFill>
              <a:cs typeface="Arial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68313" y="4860925"/>
            <a:ext cx="7380287" cy="273050"/>
          </a:xfrm>
          <a:prstGeom prst="rect">
            <a:avLst/>
          </a:prstGeom>
        </p:spPr>
        <p:txBody>
          <a:bodyPr lIns="0" tIns="54000" rIns="0" bIns="0"/>
          <a:lstStyle>
            <a:lvl1pPr marL="342900" indent="-342900" algn="l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 lang="en-AU" sz="1000" kern="12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1pPr>
            <a:lvl2pPr marL="341313" indent="-341313" algn="l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§"/>
              <a:defRPr lang="en-US" kern="1200" dirty="0">
                <a:solidFill>
                  <a:srgbClr val="63513D"/>
                </a:solidFill>
                <a:latin typeface="Arial" pitchFamily="34" charset="0"/>
                <a:ea typeface="Arial" charset="0"/>
                <a:cs typeface="Arial" pitchFamily="34" charset="0"/>
              </a:defRPr>
            </a:lvl2pPr>
            <a:lvl3pPr marL="863600" indent="-323850" algn="l" rtl="0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Arial" pitchFamily="34" charset="0"/>
              <a:buChar char="̶"/>
              <a:defRPr kern="1200">
                <a:solidFill>
                  <a:srgbClr val="63513D"/>
                </a:solidFill>
                <a:latin typeface="Arial"/>
                <a:ea typeface="Arial" charset="0"/>
                <a:cs typeface="Arial"/>
              </a:defRPr>
            </a:lvl3pPr>
            <a:lvl4pPr marL="1281113" indent="-4127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AB2328"/>
              </a:buClr>
              <a:buFont typeface="Courier New" pitchFamily="49" charset="0"/>
              <a:buChar char="o"/>
              <a:defRPr kern="1200">
                <a:solidFill>
                  <a:srgbClr val="63513D"/>
                </a:solidFill>
                <a:latin typeface="Arial"/>
                <a:ea typeface="Arial" charset="0"/>
                <a:cs typeface="Arial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defRPr/>
            </a:pPr>
            <a:r>
              <a:rPr lang="en-US" dirty="0">
                <a:latin typeface="Calibri" pitchFamily="34" charset="0"/>
              </a:rPr>
              <a:t>La Trobe University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4" r:id="rId1"/>
    <p:sldLayoutId id="2147484175" r:id="rId2"/>
    <p:sldLayoutId id="2147484170" r:id="rId3"/>
    <p:sldLayoutId id="2147484171" r:id="rId4"/>
    <p:sldLayoutId id="2147484172" r:id="rId5"/>
    <p:sldLayoutId id="2147484176" r:id="rId6"/>
    <p:sldLayoutId id="2147484177" r:id="rId7"/>
    <p:sldLayoutId id="2147484173" r:id="rId8"/>
    <p:sldLayoutId id="2147484178" r:id="rId9"/>
    <p:sldLayoutId id="2147484179" r:id="rId10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AB2328"/>
          </a:solidFill>
          <a:latin typeface="Calibri" pitchFamily="34" charset="0"/>
          <a:ea typeface="MS PGothic" pitchFamily="34" charset="-128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AB2328"/>
          </a:solidFill>
          <a:latin typeface="Calibri" pitchFamily="34" charset="0"/>
          <a:ea typeface="MS PGothic" pitchFamily="34" charset="-128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AB2328"/>
          </a:solidFill>
          <a:latin typeface="Calibri" pitchFamily="34" charset="0"/>
          <a:ea typeface="MS PGothic" pitchFamily="34" charset="-128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AB2328"/>
          </a:solidFill>
          <a:latin typeface="Calibri" pitchFamily="34" charset="0"/>
          <a:ea typeface="MS PGothic" pitchFamily="34" charset="-128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AB2328"/>
          </a:solidFill>
          <a:latin typeface="Calibri" pitchFamily="34" charset="0"/>
          <a:ea typeface="MS PGothic" pitchFamily="34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AB2328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AB2328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AB2328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AB2328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ts val="600"/>
        </a:spcAft>
        <a:buClr>
          <a:schemeClr val="accent2"/>
        </a:buClr>
        <a:defRPr lang="en-US" kern="1200">
          <a:solidFill>
            <a:srgbClr val="63513D"/>
          </a:solidFill>
          <a:latin typeface="Calibri" pitchFamily="34" charset="0"/>
          <a:ea typeface="MS PGothic" pitchFamily="34" charset="-128"/>
          <a:cs typeface="Arial" pitchFamily="34" charset="0"/>
        </a:defRPr>
      </a:lvl1pPr>
      <a:lvl2pPr marL="285750" indent="-285750" algn="l" rtl="0" eaLnBrk="0" fontAlgn="base" hangingPunct="0">
        <a:spcBef>
          <a:spcPts val="600"/>
        </a:spcBef>
        <a:spcAft>
          <a:spcPts val="600"/>
        </a:spcAft>
        <a:buClr>
          <a:schemeClr val="accent2"/>
        </a:buClr>
        <a:buFont typeface="Wingdings" pitchFamily="2" charset="2"/>
        <a:buChar char="§"/>
        <a:defRPr lang="en-US" kern="1200" dirty="0">
          <a:solidFill>
            <a:srgbClr val="63513D"/>
          </a:solidFill>
          <a:latin typeface="Calibri" pitchFamily="34" charset="0"/>
          <a:ea typeface="Arial" charset="0"/>
          <a:cs typeface="Arial" pitchFamily="34" charset="0"/>
        </a:defRPr>
      </a:lvl2pPr>
      <a:lvl3pPr marL="863600" indent="-323850" algn="l" rtl="0" eaLnBrk="0" fontAlgn="base" hangingPunct="0">
        <a:spcBef>
          <a:spcPts val="600"/>
        </a:spcBef>
        <a:spcAft>
          <a:spcPts val="600"/>
        </a:spcAft>
        <a:buClr>
          <a:schemeClr val="accent2"/>
        </a:buClr>
        <a:buFont typeface="Arial" pitchFamily="34" charset="0"/>
        <a:buChar char="̶"/>
        <a:defRPr kern="1200">
          <a:solidFill>
            <a:srgbClr val="63513D"/>
          </a:solidFill>
          <a:latin typeface="Calibri" pitchFamily="34" charset="0"/>
          <a:ea typeface="Arial" charset="0"/>
          <a:cs typeface="Arial"/>
        </a:defRPr>
      </a:lvl3pPr>
      <a:lvl4pPr marL="1281113" indent="-412750" algn="l" rtl="0" eaLnBrk="0" fontAlgn="base" hangingPunct="0">
        <a:spcBef>
          <a:spcPts val="600"/>
        </a:spcBef>
        <a:spcAft>
          <a:spcPct val="0"/>
        </a:spcAft>
        <a:buClr>
          <a:srgbClr val="AB2328"/>
        </a:buClr>
        <a:buFont typeface="Courier New" pitchFamily="49" charset="0"/>
        <a:buChar char="o"/>
        <a:defRPr kern="1200">
          <a:solidFill>
            <a:srgbClr val="63513D"/>
          </a:solidFill>
          <a:latin typeface="Calibri" pitchFamily="34" charset="0"/>
          <a:ea typeface="Arial" charset="0"/>
          <a:cs typeface="Arial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bestpracticehub.com/best-practice-definition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tsmf.org.au/best-practice/about-best-practice/" TargetMode="Externa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915817" y="2715766"/>
            <a:ext cx="6228184" cy="2088232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AU" altLang="en-US" sz="1800" b="0" dirty="0" smtClean="0">
                <a:solidFill>
                  <a:schemeClr val="tx1"/>
                </a:solidFill>
                <a:latin typeface="Arial" pitchFamily="34" charset="0"/>
              </a:rPr>
              <a:t>Pathways to Implementing Recommendations: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AU" altLang="en-US" sz="1800" b="0" dirty="0" smtClean="0">
                <a:solidFill>
                  <a:schemeClr val="tx1"/>
                </a:solidFill>
                <a:latin typeface="Arial" pitchFamily="34" charset="0"/>
              </a:rPr>
              <a:t>Is there a Best Practice Model?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altLang="en-US" sz="1800" b="0" dirty="0" smtClean="0">
              <a:solidFill>
                <a:schemeClr val="tx1"/>
              </a:solidFill>
              <a:latin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sz="1800" b="0" dirty="0" smtClean="0">
                <a:solidFill>
                  <a:schemeClr val="tx1"/>
                </a:solidFill>
                <a:latin typeface="Arial" pitchFamily="34" charset="0"/>
              </a:rPr>
              <a:t>Julie Kiroluch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sz="1800" b="0" dirty="0" smtClean="0">
                <a:solidFill>
                  <a:schemeClr val="tx1"/>
                </a:solidFill>
                <a:latin typeface="Arial" pitchFamily="34" charset="0"/>
              </a:rPr>
              <a:t>Senior Disability &amp; Equity Advisor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altLang="en-US" sz="1800" b="0" dirty="0" smtClean="0">
                <a:solidFill>
                  <a:schemeClr val="tx1"/>
                </a:solidFill>
                <a:latin typeface="Arial" pitchFamily="34" charset="0"/>
              </a:rPr>
              <a:t>Pathways 12 December 2014</a:t>
            </a:r>
            <a:endParaRPr lang="en-AU" altLang="en-US" dirty="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68313" y="323850"/>
            <a:ext cx="8207375" cy="735013"/>
          </a:xfrm>
        </p:spPr>
        <p:txBody>
          <a:bodyPr/>
          <a:lstStyle/>
          <a:p>
            <a:r>
              <a:rPr lang="en-AU" altLang="en-US" b="1" dirty="0" smtClean="0">
                <a:latin typeface="Arial" pitchFamily="34" charset="0"/>
              </a:rPr>
              <a:t>Q3: Do you have a mechanism to ensure that the recommendations have been implemented? </a:t>
            </a:r>
            <a:r>
              <a:rPr lang="en-AU" altLang="en-US" b="1" dirty="0" smtClean="0"/>
              <a:t/>
            </a:r>
            <a:br>
              <a:rPr lang="en-AU" altLang="en-US" b="1" dirty="0" smtClean="0"/>
            </a:br>
            <a:endParaRPr lang="en-AU" altLang="en-US" dirty="0" smtClean="0"/>
          </a:p>
        </p:txBody>
      </p:sp>
      <p:sp>
        <p:nvSpPr>
          <p:cNvPr id="17411" name="Text Placeholder 2"/>
          <p:cNvSpPr>
            <a:spLocks noGrp="1"/>
          </p:cNvSpPr>
          <p:nvPr>
            <p:ph type="body" idx="1"/>
          </p:nvPr>
        </p:nvSpPr>
        <p:spPr>
          <a:xfrm>
            <a:off x="468313" y="1219200"/>
            <a:ext cx="8207375" cy="3394075"/>
          </a:xfrm>
        </p:spPr>
        <p:txBody>
          <a:bodyPr/>
          <a:lstStyle/>
          <a:p>
            <a:endParaRPr altLang="en-US" dirty="0" smtClean="0"/>
          </a:p>
        </p:txBody>
      </p:sp>
      <p:pic>
        <p:nvPicPr>
          <p:cNvPr id="17412" name="Picture 7" descr="C:\Users\JKiroluch\AppData\Local\Temp\singleBarChart_jpg-1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0994"/>
          <a:stretch>
            <a:fillRect/>
          </a:stretch>
        </p:blipFill>
        <p:spPr bwMode="auto">
          <a:xfrm>
            <a:off x="684213" y="1385888"/>
            <a:ext cx="7235825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68313" y="323850"/>
            <a:ext cx="8207375" cy="627063"/>
          </a:xfrm>
        </p:spPr>
        <p:txBody>
          <a:bodyPr/>
          <a:lstStyle/>
          <a:p>
            <a:r>
              <a:rPr lang="en-US" altLang="en-US" b="1" dirty="0" smtClean="0">
                <a:solidFill>
                  <a:srgbClr val="C00000"/>
                </a:solidFill>
                <a:latin typeface="Arial" pitchFamily="34" charset="0"/>
              </a:rPr>
              <a:t>Other</a:t>
            </a:r>
            <a:endParaRPr lang="en-AU" altLang="en-US" b="1" dirty="0" smtClean="0">
              <a:solidFill>
                <a:srgbClr val="C00000"/>
              </a:solidFill>
              <a:latin typeface="Arial" pitchFamily="34" charset="0"/>
            </a:endParaRPr>
          </a:p>
        </p:txBody>
      </p:sp>
      <p:sp>
        <p:nvSpPr>
          <p:cNvPr id="18435" name="Text Placeholder 2"/>
          <p:cNvSpPr>
            <a:spLocks noGrp="1"/>
          </p:cNvSpPr>
          <p:nvPr>
            <p:ph type="body" idx="1"/>
          </p:nvPr>
        </p:nvSpPr>
        <p:spPr>
          <a:xfrm>
            <a:off x="395288" y="1131888"/>
            <a:ext cx="8208962" cy="3708400"/>
          </a:xfrm>
        </p:spPr>
        <p:txBody>
          <a:bodyPr/>
          <a:lstStyle/>
          <a:p>
            <a:pPr>
              <a:buFontTx/>
              <a:buChar char="•"/>
            </a:pPr>
            <a:r>
              <a:rPr lang="en-AU" altLang="en-US" sz="2400" dirty="0" smtClean="0">
                <a:solidFill>
                  <a:schemeClr val="tx1"/>
                </a:solidFill>
                <a:latin typeface="Arial" pitchFamily="34" charset="0"/>
              </a:rPr>
              <a:t>Monitoring by Disability Advisor</a:t>
            </a:r>
          </a:p>
          <a:p>
            <a:pPr>
              <a:buFontTx/>
              <a:buChar char="•"/>
            </a:pPr>
            <a:r>
              <a:rPr lang="en-AU" altLang="en-US" sz="2400" dirty="0" smtClean="0">
                <a:solidFill>
                  <a:schemeClr val="tx1"/>
                </a:solidFill>
                <a:latin typeface="Arial" pitchFamily="34" charset="0"/>
              </a:rPr>
              <a:t>Students contact the DA if they have any concerns </a:t>
            </a:r>
          </a:p>
          <a:p>
            <a:pPr>
              <a:buFontTx/>
              <a:buChar char="•"/>
            </a:pPr>
            <a:r>
              <a:rPr lang="en-AU" altLang="en-US" sz="2400" dirty="0" smtClean="0">
                <a:solidFill>
                  <a:schemeClr val="tx1"/>
                </a:solidFill>
                <a:latin typeface="Arial" pitchFamily="34" charset="0"/>
              </a:rPr>
              <a:t>University's Disability Policy - all adjustments must be implemented within five days. </a:t>
            </a:r>
          </a:p>
          <a:p>
            <a:endParaRPr lang="en-AU" altLang="en-US" sz="2400" dirty="0" smtClean="0">
              <a:solidFill>
                <a:schemeClr val="tx1"/>
              </a:solidFill>
              <a:latin typeface="Arial" pitchFamily="34" charset="0"/>
            </a:endParaRPr>
          </a:p>
          <a:p>
            <a:endParaRPr lang="en-AU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68313" y="323850"/>
            <a:ext cx="8207375" cy="808038"/>
          </a:xfrm>
        </p:spPr>
        <p:txBody>
          <a:bodyPr/>
          <a:lstStyle/>
          <a:p>
            <a:r>
              <a:rPr lang="en-AU" altLang="en-US" b="1" dirty="0" smtClean="0">
                <a:solidFill>
                  <a:srgbClr val="C00000"/>
                </a:solidFill>
                <a:latin typeface="Arial" pitchFamily="34" charset="0"/>
              </a:rPr>
              <a:t>Q4: What has been the most effective strategy to ensure distribution and implementation of your plans? </a:t>
            </a:r>
            <a:r>
              <a:rPr lang="en-AU" altLang="en-US" b="1" dirty="0" smtClean="0"/>
              <a:t/>
            </a:r>
            <a:br>
              <a:rPr lang="en-AU" altLang="en-US" b="1" dirty="0" smtClean="0"/>
            </a:br>
            <a:endParaRPr lang="en-AU" altLang="en-US" dirty="0" smtClean="0"/>
          </a:p>
        </p:txBody>
      </p:sp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>
          <a:xfrm>
            <a:off x="468313" y="1276350"/>
            <a:ext cx="8207375" cy="3382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AU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Faculty distribution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AU" alt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Following up </a:t>
            </a:r>
            <a:r>
              <a:rPr lang="en-AU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with staff - phone call; face </a:t>
            </a:r>
            <a:r>
              <a:rPr lang="en-AU" alt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to face </a:t>
            </a:r>
            <a:r>
              <a:rPr lang="en-AU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briefing</a:t>
            </a:r>
            <a:endParaRPr altLang="en-US" sz="24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AU" alt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Electronic distribution </a:t>
            </a:r>
            <a:endParaRPr lang="en-AU" altLang="en-US" sz="24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AU" alt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Automated </a:t>
            </a:r>
            <a:r>
              <a:rPr lang="en-AU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roll </a:t>
            </a:r>
            <a:r>
              <a:rPr lang="en-AU" alt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out of plans every </a:t>
            </a:r>
            <a:r>
              <a:rPr lang="en-AU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semester</a:t>
            </a:r>
            <a:endParaRPr lang="en-AU" altLang="en-US" sz="24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AU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Having plans signed </a:t>
            </a:r>
            <a:r>
              <a:rPr lang="en-AU" alt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off by </a:t>
            </a:r>
            <a:r>
              <a:rPr lang="en-AU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Course </a:t>
            </a:r>
            <a:r>
              <a:rPr lang="en-AU" alt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C</a:t>
            </a:r>
            <a:r>
              <a:rPr lang="en-AU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oordinators/Head </a:t>
            </a:r>
            <a:r>
              <a:rPr lang="en-AU" alt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of </a:t>
            </a:r>
            <a:r>
              <a:rPr lang="en-AU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dept.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AU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Ensuring students take responsibility</a:t>
            </a:r>
            <a:endParaRPr lang="en-AU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>
              <a:defRPr/>
            </a:pPr>
            <a:endParaRPr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68313" y="323850"/>
            <a:ext cx="8207375" cy="735013"/>
          </a:xfrm>
        </p:spPr>
        <p:txBody>
          <a:bodyPr/>
          <a:lstStyle/>
          <a:p>
            <a:r>
              <a:rPr lang="en-AU" altLang="en-US" b="1" dirty="0" smtClean="0">
                <a:solidFill>
                  <a:srgbClr val="C00000"/>
                </a:solidFill>
                <a:latin typeface="Arial" pitchFamily="34" charset="0"/>
              </a:rPr>
              <a:t>Q5: What barriers have you experienced in ensuring distribution and implementation of your plans? </a:t>
            </a:r>
            <a:r>
              <a:rPr lang="en-AU" altLang="en-US" b="1" dirty="0" smtClean="0"/>
              <a:t/>
            </a:r>
            <a:br>
              <a:rPr lang="en-AU" altLang="en-US" b="1" dirty="0" smtClean="0"/>
            </a:br>
            <a:endParaRPr lang="en-AU" altLang="en-US" dirty="0" smtClean="0"/>
          </a:p>
        </p:txBody>
      </p:sp>
      <p:sp>
        <p:nvSpPr>
          <p:cNvPr id="24579" name="Text Placeholder 2"/>
          <p:cNvSpPr>
            <a:spLocks noGrp="1"/>
          </p:cNvSpPr>
          <p:nvPr>
            <p:ph type="body" idx="1"/>
          </p:nvPr>
        </p:nvSpPr>
        <p:spPr>
          <a:xfrm>
            <a:off x="468313" y="1203325"/>
            <a:ext cx="8207375" cy="3394075"/>
          </a:xfrm>
        </p:spPr>
        <p:txBody>
          <a:bodyPr/>
          <a:lstStyle/>
          <a:p>
            <a:pPr>
              <a:buFontTx/>
              <a:buChar char="•"/>
              <a:defRPr/>
            </a:pPr>
            <a:r>
              <a:rPr lang="en-AU" alt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Ensuring the Colleges distribute them correctly</a:t>
            </a:r>
          </a:p>
          <a:p>
            <a:pPr>
              <a:buFontTx/>
              <a:buChar char="•"/>
              <a:defRPr/>
            </a:pPr>
            <a:r>
              <a:rPr lang="en-AU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Staff </a:t>
            </a:r>
            <a:r>
              <a:rPr lang="en-AU" alt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changes resulting in delay in sending plans out</a:t>
            </a:r>
          </a:p>
          <a:p>
            <a:pPr>
              <a:buFontTx/>
              <a:buChar char="•"/>
              <a:defRPr/>
            </a:pPr>
            <a:r>
              <a:rPr lang="en-AU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Academics </a:t>
            </a:r>
            <a:r>
              <a:rPr lang="en-AU" alt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forgetting about the reports or not reading them.</a:t>
            </a:r>
          </a:p>
          <a:p>
            <a:pPr>
              <a:buFontTx/>
              <a:buChar char="•"/>
              <a:defRPr/>
            </a:pPr>
            <a:r>
              <a:rPr lang="en-AU" alt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IT issues e.g. </a:t>
            </a:r>
            <a:r>
              <a:rPr lang="en-AU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IT ‘down’; inefficient systems</a:t>
            </a:r>
          </a:p>
          <a:p>
            <a:pPr>
              <a:buFontTx/>
              <a:buChar char="•"/>
              <a:defRPr/>
            </a:pPr>
            <a:r>
              <a:rPr lang="en-AU" alt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Students not sending the plans </a:t>
            </a:r>
            <a:r>
              <a:rPr lang="en-AU" alt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on or not doing so in a timely manner</a:t>
            </a:r>
            <a:endParaRPr lang="en-AU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buFontTx/>
              <a:buChar char="•"/>
              <a:defRPr/>
            </a:pPr>
            <a:endParaRPr lang="en-AU" altLang="en-US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AU" altLang="en-US" sz="2400" dirty="0" smtClean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323850"/>
            <a:ext cx="8207375" cy="627063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C00000"/>
                </a:solidFill>
                <a:latin typeface="+mj-lt"/>
              </a:rPr>
              <a:t>Reflecting on our current </a:t>
            </a:r>
            <a:r>
              <a:rPr lang="en-US" b="1" dirty="0" smtClean="0">
                <a:solidFill>
                  <a:srgbClr val="C00000"/>
                </a:solidFill>
                <a:latin typeface="+mj-lt"/>
              </a:rPr>
              <a:t>p</a:t>
            </a:r>
            <a:r>
              <a:rPr lang="en-US" b="1" dirty="0" smtClean="0">
                <a:solidFill>
                  <a:srgbClr val="C00000"/>
                </a:solidFill>
                <a:latin typeface="+mj-lt"/>
              </a:rPr>
              <a:t>ractice:</a:t>
            </a:r>
            <a:endParaRPr lang="en-AU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13" y="1219200"/>
            <a:ext cx="8207375" cy="3394075"/>
          </a:xfrm>
        </p:spPr>
        <p:txBody>
          <a:bodyPr/>
          <a:lstStyle/>
          <a:p>
            <a:pPr>
              <a:defRPr/>
            </a:pPr>
            <a:r>
              <a:rPr sz="2400" dirty="0" smtClean="0">
                <a:solidFill>
                  <a:schemeClr val="tx1"/>
                </a:solidFill>
                <a:latin typeface="+mj-lt"/>
              </a:rPr>
              <a:t>Is it based on best </a:t>
            </a:r>
            <a:r>
              <a:rPr sz="2400" dirty="0" smtClean="0">
                <a:solidFill>
                  <a:schemeClr val="tx1"/>
                </a:solidFill>
                <a:latin typeface="+mj-lt"/>
              </a:rPr>
              <a:t>practice?</a:t>
            </a:r>
          </a:p>
          <a:p>
            <a:pPr>
              <a:defRPr/>
            </a:pP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Is it based on</a:t>
            </a:r>
            <a:r>
              <a:rPr sz="24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sz="2400" dirty="0" smtClean="0">
                <a:solidFill>
                  <a:schemeClr val="tx1"/>
                </a:solidFill>
                <a:latin typeface="+mj-lt"/>
              </a:rPr>
              <a:t>policies </a:t>
            </a:r>
            <a:r>
              <a:rPr sz="2400" dirty="0">
                <a:solidFill>
                  <a:schemeClr val="tx1"/>
                </a:solidFill>
                <a:latin typeface="+mj-lt"/>
              </a:rPr>
              <a:t>&amp;</a:t>
            </a:r>
            <a:r>
              <a:rPr sz="24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sz="2400" dirty="0" smtClean="0">
                <a:solidFill>
                  <a:schemeClr val="tx1"/>
                </a:solidFill>
                <a:latin typeface="+mj-lt"/>
              </a:rPr>
              <a:t>procedures?</a:t>
            </a:r>
          </a:p>
          <a:p>
            <a:pPr>
              <a:defRPr/>
            </a:pPr>
            <a:r>
              <a:rPr sz="2400" smtClean="0">
                <a:solidFill>
                  <a:schemeClr val="tx1"/>
                </a:solidFill>
                <a:latin typeface="+mj-lt"/>
              </a:rPr>
              <a:t>Did </a:t>
            </a:r>
            <a:r>
              <a:rPr sz="2400" dirty="0" smtClean="0">
                <a:solidFill>
                  <a:schemeClr val="tx1"/>
                </a:solidFill>
                <a:latin typeface="+mj-lt"/>
              </a:rPr>
              <a:t>we inherit it?</a:t>
            </a:r>
          </a:p>
          <a:p>
            <a:pPr>
              <a:defRPr/>
            </a:pPr>
            <a:r>
              <a:rPr sz="2400" dirty="0" smtClean="0">
                <a:solidFill>
                  <a:schemeClr val="tx1"/>
                </a:solidFill>
                <a:latin typeface="+mj-lt"/>
              </a:rPr>
              <a:t>What drives our current practice?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N</a:t>
            </a:r>
            <a:r>
              <a:rPr sz="2400" dirty="0" smtClean="0">
                <a:solidFill>
                  <a:schemeClr val="tx1"/>
                </a:solidFill>
                <a:latin typeface="+mj-lt"/>
              </a:rPr>
              <a:t>eeds of </a:t>
            </a: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students</a:t>
            </a:r>
            <a:endParaRPr sz="2400" dirty="0" smtClean="0">
              <a:solidFill>
                <a:schemeClr val="tx1"/>
              </a:solidFill>
              <a:latin typeface="+mj-lt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AU" sz="2400" dirty="0" smtClean="0">
                <a:solidFill>
                  <a:schemeClr val="tx1"/>
                </a:solidFill>
                <a:latin typeface="+mj-lt"/>
              </a:rPr>
              <a:t>Needs of </a:t>
            </a:r>
            <a:r>
              <a:rPr lang="en-AU" sz="2400" dirty="0">
                <a:solidFill>
                  <a:schemeClr val="tx1"/>
                </a:solidFill>
                <a:latin typeface="+mj-lt"/>
              </a:rPr>
              <a:t>a</a:t>
            </a:r>
            <a:r>
              <a:rPr sz="2400" dirty="0" smtClean="0">
                <a:solidFill>
                  <a:schemeClr val="tx1"/>
                </a:solidFill>
                <a:latin typeface="+mj-lt"/>
              </a:rPr>
              <a:t>cademics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sz="2400" dirty="0" smtClean="0">
                <a:solidFill>
                  <a:schemeClr val="tx1"/>
                </a:solidFill>
                <a:latin typeface="+mj-lt"/>
              </a:rPr>
              <a:t>System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68313" y="323850"/>
            <a:ext cx="8207375" cy="627063"/>
          </a:xfrm>
        </p:spPr>
        <p:txBody>
          <a:bodyPr/>
          <a:lstStyle/>
          <a:p>
            <a:r>
              <a:rPr lang="en-US" altLang="en-US" b="1" dirty="0" smtClean="0">
                <a:solidFill>
                  <a:srgbClr val="C00000"/>
                </a:solidFill>
                <a:latin typeface="Arial" pitchFamily="34" charset="0"/>
              </a:rPr>
              <a:t>What is best practice?</a:t>
            </a:r>
            <a:r>
              <a:rPr lang="en-US" altLang="en-US" b="1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en-US" altLang="en-US" b="1" dirty="0" smtClean="0">
                <a:solidFill>
                  <a:schemeClr val="tx1"/>
                </a:solidFill>
                <a:latin typeface="Arial" pitchFamily="34" charset="0"/>
              </a:rPr>
            </a:br>
            <a:endParaRPr lang="en-US" altLang="en-US" b="1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6387" name="Text Placeholder 4"/>
          <p:cNvSpPr>
            <a:spLocks noGrp="1"/>
          </p:cNvSpPr>
          <p:nvPr>
            <p:ph type="body" idx="1"/>
          </p:nvPr>
        </p:nvSpPr>
        <p:spPr>
          <a:xfrm>
            <a:off x="468313" y="1276350"/>
            <a:ext cx="8207375" cy="3598863"/>
          </a:xfrm>
        </p:spPr>
        <p:txBody>
          <a:bodyPr/>
          <a:lstStyle/>
          <a:p>
            <a:pPr>
              <a:buFontTx/>
              <a:buChar char="•"/>
            </a:pPr>
            <a:r>
              <a:rPr lang="en-AU" altLang="en-US" sz="2400" dirty="0" smtClean="0">
                <a:solidFill>
                  <a:schemeClr val="tx1"/>
                </a:solidFill>
                <a:latin typeface="Arial" pitchFamily="34" charset="0"/>
              </a:rPr>
              <a:t>Considers all stakeholders</a:t>
            </a:r>
          </a:p>
          <a:p>
            <a:pPr>
              <a:buFontTx/>
              <a:buChar char="•"/>
            </a:pPr>
            <a:r>
              <a:rPr lang="en-AU" altLang="en-US" sz="2400" dirty="0" smtClean="0">
                <a:solidFill>
                  <a:schemeClr val="tx1"/>
                </a:solidFill>
                <a:latin typeface="Arial" pitchFamily="34" charset="0"/>
              </a:rPr>
              <a:t>Delivers consistent outcomes</a:t>
            </a:r>
          </a:p>
          <a:p>
            <a:pPr>
              <a:buFontTx/>
              <a:buChar char="•"/>
            </a:pPr>
            <a:r>
              <a:rPr lang="en-AU" altLang="en-US" sz="2400" dirty="0" smtClean="0">
                <a:solidFill>
                  <a:schemeClr val="tx1"/>
                </a:solidFill>
                <a:latin typeface="Arial" pitchFamily="34" charset="0"/>
              </a:rPr>
              <a:t>Minimises resource, maximises results</a:t>
            </a:r>
          </a:p>
          <a:p>
            <a:pPr algn="r"/>
            <a:endParaRPr lang="en-AU" altLang="en-US" sz="1200" b="1" dirty="0" smtClean="0">
              <a:solidFill>
                <a:schemeClr val="tx1"/>
              </a:solidFill>
              <a:latin typeface="Arial" pitchFamily="34" charset="0"/>
              <a:hlinkClick r:id="rId3"/>
            </a:endParaRPr>
          </a:p>
          <a:p>
            <a:pPr algn="r"/>
            <a:endParaRPr lang="en-AU" altLang="en-US" sz="1200" b="1" dirty="0" smtClean="0">
              <a:solidFill>
                <a:schemeClr val="tx1"/>
              </a:solidFill>
              <a:latin typeface="Arial" pitchFamily="34" charset="0"/>
              <a:hlinkClick r:id="rId3"/>
            </a:endParaRPr>
          </a:p>
          <a:p>
            <a:pPr algn="r"/>
            <a:endParaRPr lang="en-AU" altLang="en-US" sz="1200" b="1" dirty="0" smtClean="0">
              <a:solidFill>
                <a:schemeClr val="tx1"/>
              </a:solidFill>
              <a:latin typeface="Arial" pitchFamily="34" charset="0"/>
              <a:hlinkClick r:id="rId3"/>
            </a:endParaRPr>
          </a:p>
          <a:p>
            <a:pPr algn="r"/>
            <a:endParaRPr lang="en-AU" altLang="en-US" sz="1200" b="1" dirty="0" smtClean="0">
              <a:solidFill>
                <a:schemeClr val="tx1"/>
              </a:solidFill>
              <a:latin typeface="Arial" pitchFamily="34" charset="0"/>
              <a:hlinkClick r:id="rId3"/>
            </a:endParaRPr>
          </a:p>
          <a:p>
            <a:pPr algn="r"/>
            <a:endParaRPr lang="en-AU" altLang="en-US" sz="1200" b="1" dirty="0" smtClean="0">
              <a:solidFill>
                <a:schemeClr val="tx1"/>
              </a:solidFill>
              <a:latin typeface="Arial" pitchFamily="34" charset="0"/>
              <a:hlinkClick r:id="rId3"/>
            </a:endParaRPr>
          </a:p>
          <a:p>
            <a:pPr algn="r"/>
            <a:r>
              <a:rPr lang="en-AU" altLang="en-US" sz="1200" b="1" dirty="0" smtClean="0">
                <a:solidFill>
                  <a:schemeClr val="tx1"/>
                </a:solidFill>
                <a:latin typeface="Arial" pitchFamily="34" charset="0"/>
                <a:hlinkClick r:id="rId3"/>
              </a:rPr>
              <a:t>http://bestpracticehub.com/best-practice-definition/</a:t>
            </a:r>
            <a:r>
              <a:rPr lang="en-AU" altLang="en-US" sz="1200" b="1" dirty="0" smtClean="0">
                <a:solidFill>
                  <a:schemeClr val="tx1"/>
                </a:solidFill>
                <a:latin typeface="Arial" pitchFamily="34" charset="0"/>
              </a:rPr>
              <a:t> </a:t>
            </a:r>
            <a:endParaRPr altLang="en-US" sz="1200" b="1" dirty="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68313" y="323850"/>
            <a:ext cx="8207375" cy="627063"/>
          </a:xfrm>
        </p:spPr>
        <p:txBody>
          <a:bodyPr/>
          <a:lstStyle/>
          <a:p>
            <a:r>
              <a:rPr lang="en-AU" altLang="en-US" b="1" dirty="0" smtClean="0">
                <a:solidFill>
                  <a:srgbClr val="C00000"/>
                </a:solidFill>
                <a:latin typeface="Arial" pitchFamily="34" charset="0"/>
              </a:rPr>
              <a:t>Why Adopt Best Practice?</a:t>
            </a:r>
            <a:r>
              <a:rPr lang="en-AU" altLang="en-US" b="1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en-AU" altLang="en-US" b="1" dirty="0" smtClean="0">
                <a:solidFill>
                  <a:schemeClr val="tx1"/>
                </a:solidFill>
                <a:latin typeface="Arial" pitchFamily="34" charset="0"/>
              </a:rPr>
            </a:br>
            <a:endParaRPr lang="en-AU" altLang="en-US" b="1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7411" name="Text Placeholder 2"/>
          <p:cNvSpPr>
            <a:spLocks noGrp="1"/>
          </p:cNvSpPr>
          <p:nvPr>
            <p:ph type="body" idx="1"/>
          </p:nvPr>
        </p:nvSpPr>
        <p:spPr>
          <a:xfrm>
            <a:off x="468313" y="915988"/>
            <a:ext cx="8207375" cy="3887787"/>
          </a:xfrm>
        </p:spPr>
        <p:txBody>
          <a:bodyPr/>
          <a:lstStyle/>
          <a:p>
            <a:r>
              <a:rPr lang="en-AU" altLang="en-US" sz="2400" dirty="0" smtClean="0">
                <a:solidFill>
                  <a:schemeClr val="tx1"/>
                </a:solidFill>
                <a:latin typeface="Arial" pitchFamily="34" charset="0"/>
              </a:rPr>
              <a:t>The Best Practice approach is a systematic, professional approach that leads to ….</a:t>
            </a:r>
          </a:p>
          <a:p>
            <a:pPr>
              <a:buFontTx/>
              <a:buChar char="•"/>
            </a:pPr>
            <a:r>
              <a:rPr lang="en-AU" altLang="en-US" sz="2400" dirty="0" smtClean="0">
                <a:solidFill>
                  <a:schemeClr val="tx1"/>
                </a:solidFill>
                <a:latin typeface="Arial" pitchFamily="34" charset="0"/>
              </a:rPr>
              <a:t>A proven, quality approach to service delivery </a:t>
            </a:r>
          </a:p>
          <a:p>
            <a:pPr>
              <a:buFontTx/>
              <a:buChar char="•"/>
            </a:pPr>
            <a:r>
              <a:rPr lang="en-AU" altLang="en-US" sz="2400" dirty="0" smtClean="0">
                <a:solidFill>
                  <a:schemeClr val="tx1"/>
                </a:solidFill>
                <a:latin typeface="Arial" pitchFamily="34" charset="0"/>
              </a:rPr>
              <a:t>Increased productivity </a:t>
            </a:r>
          </a:p>
          <a:p>
            <a:pPr>
              <a:buFontTx/>
              <a:buChar char="•"/>
            </a:pPr>
            <a:r>
              <a:rPr lang="en-AU" altLang="en-US" sz="2400" dirty="0" smtClean="0">
                <a:solidFill>
                  <a:schemeClr val="tx1"/>
                </a:solidFill>
                <a:latin typeface="Arial" pitchFamily="34" charset="0"/>
              </a:rPr>
              <a:t>Increased customer satisfaction </a:t>
            </a:r>
          </a:p>
          <a:p>
            <a:pPr>
              <a:buFontTx/>
              <a:buChar char="•"/>
            </a:pPr>
            <a:r>
              <a:rPr lang="en-AU" altLang="en-US" sz="2400" dirty="0" smtClean="0">
                <a:solidFill>
                  <a:schemeClr val="tx1"/>
                </a:solidFill>
                <a:latin typeface="Arial" pitchFamily="34" charset="0"/>
              </a:rPr>
              <a:t>Minimised risk </a:t>
            </a:r>
          </a:p>
          <a:p>
            <a:pPr>
              <a:buFontTx/>
              <a:buChar char="•"/>
            </a:pPr>
            <a:r>
              <a:rPr lang="en-AU" altLang="en-US" sz="2400" dirty="0" smtClean="0">
                <a:solidFill>
                  <a:schemeClr val="tx1"/>
                </a:solidFill>
                <a:latin typeface="Arial" pitchFamily="34" charset="0"/>
              </a:rPr>
              <a:t>Reduced costs </a:t>
            </a:r>
          </a:p>
          <a:p>
            <a:pPr>
              <a:buFontTx/>
              <a:buChar char="•"/>
            </a:pPr>
            <a:r>
              <a:rPr lang="en-AU" altLang="en-US" sz="2400" dirty="0" smtClean="0">
                <a:solidFill>
                  <a:schemeClr val="tx1"/>
                </a:solidFill>
                <a:latin typeface="Arial" pitchFamily="34" charset="0"/>
              </a:rPr>
              <a:t>Improved communication </a:t>
            </a:r>
            <a:r>
              <a:rPr lang="en-AU" altLang="en-US" sz="1200" dirty="0" smtClean="0">
                <a:solidFill>
                  <a:schemeClr val="tx1"/>
                </a:solidFill>
                <a:latin typeface="Arial" pitchFamily="34" charset="0"/>
                <a:hlinkClick r:id="rId2"/>
              </a:rPr>
              <a:t>https://www.itsmf.org.au/best-practice/about-best-practice/</a:t>
            </a:r>
            <a:r>
              <a:rPr lang="en-AU" altLang="en-US" sz="1200" dirty="0" smtClean="0">
                <a:solidFill>
                  <a:schemeClr val="tx1"/>
                </a:solidFill>
                <a:latin typeface="Arial" pitchFamily="34" charset="0"/>
              </a:rPr>
              <a:t> </a:t>
            </a:r>
          </a:p>
          <a:p>
            <a:endParaRPr lang="en-AU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68313" y="323850"/>
            <a:ext cx="8207375" cy="627063"/>
          </a:xfrm>
        </p:spPr>
        <p:txBody>
          <a:bodyPr/>
          <a:lstStyle/>
          <a:p>
            <a:r>
              <a:rPr lang="en-AU" altLang="en-US" b="1" dirty="0" smtClean="0">
                <a:solidFill>
                  <a:srgbClr val="C00000"/>
                </a:solidFill>
                <a:latin typeface="Arial" pitchFamily="34" charset="0"/>
              </a:rPr>
              <a:t>Workshop</a:t>
            </a:r>
            <a:r>
              <a:rPr lang="en-AU" altLang="en-US" b="1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en-AU" altLang="en-US" b="1" dirty="0" smtClean="0">
                <a:solidFill>
                  <a:schemeClr val="tx1"/>
                </a:solidFill>
                <a:latin typeface="Arial" pitchFamily="34" charset="0"/>
              </a:rPr>
            </a:br>
            <a:endParaRPr lang="en-US" altLang="en-US" b="1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3555" name="Text Placeholder 4"/>
          <p:cNvSpPr>
            <a:spLocks noGrp="1"/>
          </p:cNvSpPr>
          <p:nvPr>
            <p:ph type="body" idx="1"/>
          </p:nvPr>
        </p:nvSpPr>
        <p:spPr>
          <a:xfrm>
            <a:off x="468313" y="1219200"/>
            <a:ext cx="8207375" cy="3394075"/>
          </a:xfrm>
        </p:spPr>
        <p:txBody>
          <a:bodyPr/>
          <a:lstStyle/>
          <a:p>
            <a:r>
              <a:rPr altLang="en-US" sz="2400" dirty="0" smtClean="0">
                <a:solidFill>
                  <a:schemeClr val="tx1"/>
                </a:solidFill>
                <a:latin typeface="Arial" pitchFamily="34" charset="0"/>
              </a:rPr>
              <a:t>Current practice:</a:t>
            </a:r>
          </a:p>
          <a:p>
            <a:pPr>
              <a:buFontTx/>
              <a:buChar char="•"/>
            </a:pPr>
            <a:r>
              <a:rPr altLang="en-US" sz="2400" dirty="0" smtClean="0">
                <a:solidFill>
                  <a:schemeClr val="tx1"/>
                </a:solidFill>
                <a:latin typeface="Arial" pitchFamily="34" charset="0"/>
              </a:rPr>
              <a:t>Why </a:t>
            </a:r>
          </a:p>
          <a:p>
            <a:pPr>
              <a:buFontTx/>
              <a:buChar char="•"/>
            </a:pPr>
            <a:r>
              <a:rPr altLang="en-US" sz="2400" dirty="0" smtClean="0">
                <a:solidFill>
                  <a:schemeClr val="tx1"/>
                </a:solidFill>
                <a:latin typeface="Arial" pitchFamily="34" charset="0"/>
              </a:rPr>
              <a:t>Strengths</a:t>
            </a:r>
          </a:p>
          <a:p>
            <a:pPr>
              <a:buFontTx/>
              <a:buChar char="•"/>
            </a:pPr>
            <a:r>
              <a:rPr altLang="en-US" sz="2400" dirty="0" smtClean="0">
                <a:solidFill>
                  <a:schemeClr val="tx1"/>
                </a:solidFill>
                <a:latin typeface="Arial" pitchFamily="34" charset="0"/>
              </a:rPr>
              <a:t>Weaknesses </a:t>
            </a:r>
          </a:p>
          <a:p>
            <a:r>
              <a:rPr altLang="en-US" sz="2400" dirty="0" smtClean="0">
                <a:solidFill>
                  <a:schemeClr val="tx1"/>
                </a:solidFill>
                <a:latin typeface="Arial" pitchFamily="34" charset="0"/>
              </a:rPr>
              <a:t>Recommendations for Best Practice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68313" y="323850"/>
            <a:ext cx="8207375" cy="627063"/>
          </a:xfrm>
        </p:spPr>
        <p:txBody>
          <a:bodyPr/>
          <a:lstStyle/>
          <a:p>
            <a:r>
              <a:rPr lang="en-AU" altLang="en-US" b="1" dirty="0" smtClean="0">
                <a:latin typeface="Arial" pitchFamily="34" charset="0"/>
              </a:rPr>
              <a:t>Summary</a:t>
            </a:r>
            <a:br>
              <a:rPr lang="en-AU" altLang="en-US" b="1" dirty="0" smtClean="0">
                <a:latin typeface="Arial" pitchFamily="34" charset="0"/>
              </a:rPr>
            </a:br>
            <a:endParaRPr lang="en-US" altLang="en-US" b="1" dirty="0" smtClean="0">
              <a:latin typeface="Arial" pitchFamily="34" charset="0"/>
            </a:endParaRPr>
          </a:p>
        </p:txBody>
      </p:sp>
      <p:sp>
        <p:nvSpPr>
          <p:cNvPr id="25603" name="Text Placeholder 4"/>
          <p:cNvSpPr>
            <a:spLocks noGrp="1"/>
          </p:cNvSpPr>
          <p:nvPr>
            <p:ph type="body" idx="1"/>
          </p:nvPr>
        </p:nvSpPr>
        <p:spPr>
          <a:xfrm>
            <a:off x="468313" y="1219200"/>
            <a:ext cx="8207375" cy="3394075"/>
          </a:xfrm>
        </p:spPr>
        <p:txBody>
          <a:bodyPr/>
          <a:lstStyle/>
          <a:p>
            <a:pPr>
              <a:buFontTx/>
              <a:buChar char="•"/>
            </a:pPr>
            <a:r>
              <a:rPr altLang="en-US" sz="2400" dirty="0" smtClean="0">
                <a:solidFill>
                  <a:schemeClr val="tx1"/>
                </a:solidFill>
                <a:latin typeface="Arial" pitchFamily="34" charset="0"/>
              </a:rPr>
              <a:t>Recommendations </a:t>
            </a:r>
            <a:r>
              <a:rPr altLang="en-US" sz="2400" dirty="0" smtClean="0">
                <a:solidFill>
                  <a:schemeClr val="tx1"/>
                </a:solidFill>
                <a:latin typeface="Arial" pitchFamily="34" charset="0"/>
              </a:rPr>
              <a:t>for Best Practice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323850"/>
            <a:ext cx="8207375" cy="627063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Best practice in context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/>
            </a:r>
            <a:br>
              <a:rPr lang="en-US" b="1" dirty="0">
                <a:solidFill>
                  <a:schemeClr val="tx1"/>
                </a:solidFill>
                <a:latin typeface="+mj-lt"/>
              </a:rPr>
            </a:br>
            <a:endParaRPr lang="en-AU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4579" name="Text Placeholder 2"/>
          <p:cNvSpPr>
            <a:spLocks noGrp="1"/>
          </p:cNvSpPr>
          <p:nvPr>
            <p:ph type="body" idx="1"/>
          </p:nvPr>
        </p:nvSpPr>
        <p:spPr>
          <a:xfrm>
            <a:off x="468313" y="1219200"/>
            <a:ext cx="8207375" cy="3394075"/>
          </a:xfrm>
        </p:spPr>
        <p:txBody>
          <a:bodyPr/>
          <a:lstStyle/>
          <a:p>
            <a:pPr>
              <a:buFontTx/>
              <a:buChar char="•"/>
            </a:pPr>
            <a:r>
              <a:rPr altLang="en-US" sz="2400" dirty="0" smtClean="0">
                <a:solidFill>
                  <a:schemeClr val="tx1"/>
                </a:solidFill>
                <a:latin typeface="Arial" pitchFamily="34" charset="0"/>
              </a:rPr>
              <a:t>Size of University/TAFE</a:t>
            </a:r>
          </a:p>
          <a:p>
            <a:pPr>
              <a:buFontTx/>
              <a:buChar char="•"/>
            </a:pPr>
            <a:r>
              <a:rPr altLang="en-US" sz="2400" dirty="0" smtClean="0">
                <a:solidFill>
                  <a:schemeClr val="tx1"/>
                </a:solidFill>
                <a:latin typeface="Arial" pitchFamily="34" charset="0"/>
              </a:rPr>
              <a:t>IT systems</a:t>
            </a:r>
          </a:p>
          <a:p>
            <a:pPr>
              <a:buFontTx/>
              <a:buChar char="•"/>
            </a:pPr>
            <a:r>
              <a:rPr altLang="en-US" sz="2400" dirty="0" smtClean="0">
                <a:solidFill>
                  <a:schemeClr val="tx1"/>
                </a:solidFill>
                <a:latin typeface="Arial" pitchFamily="34" charset="0"/>
              </a:rPr>
              <a:t>Staff turnover</a:t>
            </a:r>
          </a:p>
          <a:p>
            <a:pPr>
              <a:buFontTx/>
              <a:buChar char="•"/>
            </a:pPr>
            <a:r>
              <a:rPr altLang="en-US" sz="2400" dirty="0" smtClean="0">
                <a:solidFill>
                  <a:schemeClr val="tx1"/>
                </a:solidFill>
                <a:latin typeface="Arial" pitchFamily="34" charset="0"/>
              </a:rPr>
              <a:t>Workload</a:t>
            </a:r>
          </a:p>
          <a:p>
            <a:pPr>
              <a:buFontTx/>
              <a:buChar char="•"/>
            </a:pPr>
            <a:r>
              <a:rPr lang="en-US" altLang="en-US" sz="2400" dirty="0" smtClean="0">
                <a:solidFill>
                  <a:schemeClr val="tx1"/>
                </a:solidFill>
                <a:latin typeface="Arial" pitchFamily="34" charset="0"/>
              </a:rPr>
              <a:t>Student characteristics</a:t>
            </a:r>
            <a:endParaRPr altLang="en-US" sz="2400" dirty="0" smtClean="0">
              <a:solidFill>
                <a:schemeClr val="tx1"/>
              </a:solidFill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en-US" altLang="en-US" sz="2400" dirty="0" smtClean="0">
                <a:solidFill>
                  <a:schemeClr val="tx1"/>
                </a:solidFill>
                <a:latin typeface="Arial" pitchFamily="34" charset="0"/>
              </a:rPr>
              <a:t>……….</a:t>
            </a:r>
            <a:endParaRPr altLang="en-US" sz="2400" dirty="0" smtClean="0">
              <a:solidFill>
                <a:schemeClr val="tx1"/>
              </a:solidFill>
              <a:latin typeface="Arial" pitchFamily="34" charset="0"/>
            </a:endParaRPr>
          </a:p>
          <a:p>
            <a:pPr>
              <a:buFontTx/>
              <a:buChar char="•"/>
            </a:pPr>
            <a:endParaRPr lang="en-AU" altLang="en-US" sz="2400" dirty="0" smtClean="0">
              <a:solidFill>
                <a:schemeClr val="tx1"/>
              </a:solidFill>
              <a:latin typeface="Arial" pitchFamily="34" charset="0"/>
            </a:endParaRPr>
          </a:p>
          <a:p>
            <a:endParaRPr lang="en-AU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68313" y="323850"/>
            <a:ext cx="8207375" cy="447675"/>
          </a:xfrm>
        </p:spPr>
        <p:txBody>
          <a:bodyPr/>
          <a:lstStyle/>
          <a:p>
            <a:r>
              <a:rPr lang="en-AU" altLang="en-US" b="1" dirty="0" smtClean="0">
                <a:latin typeface="Arial" pitchFamily="34" charset="0"/>
              </a:rPr>
              <a:t>Session Overview</a:t>
            </a:r>
          </a:p>
        </p:txBody>
      </p:sp>
      <p:sp>
        <p:nvSpPr>
          <p:cNvPr id="9219" name="Text Placeholder 2"/>
          <p:cNvSpPr>
            <a:spLocks noGrp="1"/>
          </p:cNvSpPr>
          <p:nvPr>
            <p:ph type="body" idx="1"/>
          </p:nvPr>
        </p:nvSpPr>
        <p:spPr>
          <a:xfrm>
            <a:off x="468313" y="771525"/>
            <a:ext cx="8207375" cy="3841750"/>
          </a:xfrm>
        </p:spPr>
        <p:txBody>
          <a:bodyPr/>
          <a:lstStyle/>
          <a:p>
            <a:pPr>
              <a:buFontTx/>
              <a:buChar char="•"/>
              <a:defRPr/>
            </a:pPr>
            <a:r>
              <a:rPr lang="en-AU" altLang="en-US" sz="2300" dirty="0" smtClean="0">
                <a:solidFill>
                  <a:schemeClr val="tx1"/>
                </a:solidFill>
                <a:latin typeface="+mj-lt"/>
              </a:rPr>
              <a:t>Purpose – discuss distribution of plans for reasonable                     adjustments</a:t>
            </a:r>
          </a:p>
          <a:p>
            <a:pPr>
              <a:buFontTx/>
              <a:buChar char="•"/>
              <a:defRPr/>
            </a:pPr>
            <a:r>
              <a:rPr lang="en-AU" altLang="en-US" sz="2300" dirty="0" smtClean="0">
                <a:solidFill>
                  <a:schemeClr val="tx1"/>
                </a:solidFill>
                <a:latin typeface="+mj-lt"/>
              </a:rPr>
              <a:t>Clarify </a:t>
            </a:r>
            <a:r>
              <a:rPr lang="en-AU" altLang="en-US" sz="2300" dirty="0">
                <a:solidFill>
                  <a:schemeClr val="tx1"/>
                </a:solidFill>
                <a:latin typeface="+mj-lt"/>
              </a:rPr>
              <a:t>t</a:t>
            </a:r>
            <a:r>
              <a:rPr lang="en-AU" altLang="en-US" sz="2300" dirty="0" smtClean="0">
                <a:solidFill>
                  <a:schemeClr val="tx1"/>
                </a:solidFill>
                <a:latin typeface="+mj-lt"/>
              </a:rPr>
              <a:t>erminology </a:t>
            </a:r>
          </a:p>
          <a:p>
            <a:pPr>
              <a:buFontTx/>
              <a:buChar char="•"/>
              <a:defRPr/>
            </a:pPr>
            <a:r>
              <a:rPr lang="en-AU" altLang="en-US" sz="2300" dirty="0" smtClean="0">
                <a:solidFill>
                  <a:schemeClr val="tx1"/>
                </a:solidFill>
                <a:latin typeface="+mj-lt"/>
              </a:rPr>
              <a:t>Survey results</a:t>
            </a:r>
            <a:endParaRPr lang="en-AU" altLang="en-US" sz="2300" dirty="0">
              <a:solidFill>
                <a:schemeClr val="tx1"/>
              </a:solidFill>
              <a:latin typeface="+mj-lt"/>
            </a:endParaRPr>
          </a:p>
          <a:p>
            <a:pPr>
              <a:buFontTx/>
              <a:buChar char="•"/>
              <a:defRPr/>
            </a:pPr>
            <a:r>
              <a:rPr lang="en-AU" altLang="en-US" sz="2300" dirty="0" smtClean="0">
                <a:solidFill>
                  <a:schemeClr val="tx1"/>
                </a:solidFill>
                <a:latin typeface="+mj-lt"/>
              </a:rPr>
              <a:t>Are there best practice models that ensure: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en-AU" altLang="en-US" sz="2300" dirty="0" smtClean="0">
                <a:solidFill>
                  <a:schemeClr val="tx1"/>
                </a:solidFill>
                <a:latin typeface="+mj-lt"/>
                <a:ea typeface="Arial" pitchFamily="34" charset="0"/>
                <a:cs typeface="Arial" pitchFamily="34" charset="0"/>
              </a:rPr>
              <a:t>students get adjustments they need?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en-AU" altLang="en-US" sz="2300" dirty="0" smtClean="0">
                <a:solidFill>
                  <a:schemeClr val="tx1"/>
                </a:solidFill>
                <a:latin typeface="+mj-lt"/>
                <a:ea typeface="Arial" pitchFamily="34" charset="0"/>
                <a:cs typeface="Arial" pitchFamily="34" charset="0"/>
              </a:rPr>
              <a:t>academics are aware of required adjustments?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en-AU" altLang="en-US" sz="2300" dirty="0">
                <a:solidFill>
                  <a:schemeClr val="tx1"/>
                </a:solidFill>
                <a:latin typeface="+mj-lt"/>
                <a:ea typeface="Arial" pitchFamily="34" charset="0"/>
                <a:cs typeface="Arial" pitchFamily="34" charset="0"/>
              </a:rPr>
              <a:t>t</a:t>
            </a:r>
            <a:r>
              <a:rPr lang="en-AU" altLang="en-US" sz="2300" dirty="0" smtClean="0">
                <a:solidFill>
                  <a:schemeClr val="tx1"/>
                </a:solidFill>
                <a:latin typeface="+mj-lt"/>
                <a:ea typeface="Arial" pitchFamily="34" charset="0"/>
                <a:cs typeface="Arial" pitchFamily="34" charset="0"/>
              </a:rPr>
              <a:t>here is good communication between student, DLO &amp; academics?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68313" y="323850"/>
            <a:ext cx="8351837" cy="808038"/>
          </a:xfrm>
        </p:spPr>
        <p:txBody>
          <a:bodyPr/>
          <a:lstStyle/>
          <a:p>
            <a:r>
              <a:rPr lang="en-AU" altLang="en-US" b="1" dirty="0" smtClean="0">
                <a:solidFill>
                  <a:srgbClr val="C00000"/>
                </a:solidFill>
                <a:latin typeface="Arial" pitchFamily="34" charset="0"/>
              </a:rPr>
              <a:t>Q6: Do you have any other relevant comments or questions?</a:t>
            </a:r>
            <a:r>
              <a:rPr lang="en-AU" altLang="en-US" b="1" dirty="0" smtClean="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AU" altLang="en-US" b="1" dirty="0" smtClean="0"/>
              <a:t/>
            </a:r>
            <a:br>
              <a:rPr lang="en-AU" altLang="en-US" b="1" dirty="0" smtClean="0"/>
            </a:br>
            <a:endParaRPr lang="en-AU" altLang="en-US" dirty="0" smtClean="0"/>
          </a:p>
        </p:txBody>
      </p:sp>
      <p:sp>
        <p:nvSpPr>
          <p:cNvPr id="36867" name="Text Placeholder 2"/>
          <p:cNvSpPr>
            <a:spLocks noGrp="1"/>
          </p:cNvSpPr>
          <p:nvPr>
            <p:ph type="body" idx="1"/>
          </p:nvPr>
        </p:nvSpPr>
        <p:spPr>
          <a:xfrm>
            <a:off x="468313" y="1058863"/>
            <a:ext cx="8207375" cy="4321175"/>
          </a:xfrm>
        </p:spPr>
        <p:txBody>
          <a:bodyPr/>
          <a:lstStyle/>
          <a:p>
            <a:pPr>
              <a:buFontTx/>
              <a:buChar char="•"/>
              <a:defRPr/>
            </a:pPr>
            <a:endParaRPr lang="en-AU" altLang="en-US" sz="2400" dirty="0" smtClean="0">
              <a:solidFill>
                <a:schemeClr val="tx1"/>
              </a:solidFill>
              <a:latin typeface="+mj-lt"/>
            </a:endParaRPr>
          </a:p>
          <a:p>
            <a:pPr>
              <a:buFontTx/>
              <a:buChar char="•"/>
              <a:defRPr/>
            </a:pPr>
            <a:r>
              <a:rPr lang="en-AU" altLang="en-US" sz="2400" dirty="0" smtClean="0">
                <a:solidFill>
                  <a:schemeClr val="tx1"/>
                </a:solidFill>
                <a:latin typeface="+mj-lt"/>
              </a:rPr>
              <a:t>You need to find </a:t>
            </a:r>
            <a:r>
              <a:rPr lang="en-AU" altLang="en-US" sz="2400" u="sng" dirty="0" smtClean="0">
                <a:solidFill>
                  <a:schemeClr val="tx1"/>
                </a:solidFill>
                <a:latin typeface="+mj-lt"/>
              </a:rPr>
              <a:t>multiple ways to tell students about what their responsibilities are</a:t>
            </a:r>
            <a:r>
              <a:rPr lang="en-AU" altLang="en-US" sz="2400" dirty="0" smtClean="0">
                <a:solidFill>
                  <a:schemeClr val="tx1"/>
                </a:solidFill>
                <a:latin typeface="+mj-lt"/>
              </a:rPr>
              <a:t> - at interview, support information once a plan is implemented, emails during the semester as a reminder etc.</a:t>
            </a:r>
          </a:p>
          <a:p>
            <a:pPr>
              <a:buFontTx/>
              <a:buChar char="•"/>
              <a:defRPr/>
            </a:pPr>
            <a:r>
              <a:rPr lang="en-AU" altLang="en-US" sz="2400" dirty="0" smtClean="0">
                <a:solidFill>
                  <a:schemeClr val="tx1"/>
                </a:solidFill>
                <a:latin typeface="+mj-lt"/>
              </a:rPr>
              <a:t>There </a:t>
            </a:r>
            <a:r>
              <a:rPr lang="en-AU" altLang="en-US" sz="2400" dirty="0">
                <a:solidFill>
                  <a:schemeClr val="tx1"/>
                </a:solidFill>
                <a:latin typeface="+mj-lt"/>
              </a:rPr>
              <a:t>needs to be a </a:t>
            </a:r>
            <a:r>
              <a:rPr lang="en-AU" altLang="en-US" sz="2400" dirty="0" smtClean="0">
                <a:solidFill>
                  <a:schemeClr val="tx1"/>
                </a:solidFill>
                <a:latin typeface="+mj-lt"/>
              </a:rPr>
              <a:t>(state) </a:t>
            </a:r>
            <a:r>
              <a:rPr lang="en-AU" altLang="en-US" sz="2400" dirty="0">
                <a:solidFill>
                  <a:schemeClr val="tx1"/>
                </a:solidFill>
                <a:latin typeface="+mj-lt"/>
              </a:rPr>
              <a:t>guideline</a:t>
            </a:r>
          </a:p>
          <a:p>
            <a:pPr>
              <a:buFontTx/>
              <a:buChar char="•"/>
              <a:defRPr/>
            </a:pPr>
            <a:endParaRPr lang="en-AU" altLang="en-US" sz="2200" dirty="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4294967295"/>
          </p:nvPr>
        </p:nvSpPr>
        <p:spPr>
          <a:xfrm>
            <a:off x="468313" y="2032000"/>
            <a:ext cx="8208962" cy="2430463"/>
          </a:xfrm>
        </p:spPr>
        <p:txBody>
          <a:bodyPr/>
          <a:lstStyle/>
          <a:p>
            <a:endParaRPr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4"/>
          <p:cNvSpPr>
            <a:spLocks noGrp="1"/>
          </p:cNvSpPr>
          <p:nvPr>
            <p:ph type="body" idx="1"/>
          </p:nvPr>
        </p:nvSpPr>
        <p:spPr>
          <a:xfrm>
            <a:off x="468313" y="915988"/>
            <a:ext cx="8207375" cy="3743325"/>
          </a:xfrm>
        </p:spPr>
        <p:txBody>
          <a:bodyPr/>
          <a:lstStyle/>
          <a:p>
            <a:r>
              <a:rPr altLang="en-US" sz="2400" dirty="0" smtClean="0">
                <a:solidFill>
                  <a:schemeClr val="tx1"/>
                </a:solidFill>
                <a:latin typeface="Arial" pitchFamily="34" charset="0"/>
              </a:rPr>
              <a:t>Disability Advisor / Disability Liaison  Officer / Equity Officer </a:t>
            </a:r>
          </a:p>
          <a:p>
            <a:r>
              <a:rPr altLang="en-US" sz="2400" dirty="0" smtClean="0">
                <a:solidFill>
                  <a:schemeClr val="tx1"/>
                </a:solidFill>
                <a:latin typeface="Arial" pitchFamily="34" charset="0"/>
              </a:rPr>
              <a:t>Disability Access &amp; Equity </a:t>
            </a:r>
            <a:r>
              <a:rPr altLang="en-US" sz="2400" dirty="0" smtClean="0">
                <a:solidFill>
                  <a:schemeClr val="tx1"/>
                </a:solidFill>
                <a:latin typeface="Arial" pitchFamily="34" charset="0"/>
              </a:rPr>
              <a:t>Advisor</a:t>
            </a:r>
            <a:endParaRPr altLang="en-US" sz="2400" dirty="0" smtClean="0">
              <a:solidFill>
                <a:schemeClr val="tx1"/>
              </a:solidFill>
              <a:latin typeface="Arial" pitchFamily="34" charset="0"/>
            </a:endParaRPr>
          </a:p>
          <a:p>
            <a:endParaRPr altLang="en-US" sz="2400" dirty="0" smtClean="0">
              <a:solidFill>
                <a:schemeClr val="tx1"/>
              </a:solidFill>
              <a:latin typeface="Arial" pitchFamily="34" charset="0"/>
            </a:endParaRPr>
          </a:p>
          <a:p>
            <a:r>
              <a:rPr altLang="en-US" sz="2400" dirty="0" smtClean="0">
                <a:solidFill>
                  <a:schemeClr val="tx1"/>
                </a:solidFill>
                <a:latin typeface="Arial" pitchFamily="34" charset="0"/>
              </a:rPr>
              <a:t>Learning Access </a:t>
            </a:r>
            <a:r>
              <a:rPr altLang="en-US" sz="2400" dirty="0" smtClean="0">
                <a:solidFill>
                  <a:schemeClr val="tx1"/>
                </a:solidFill>
                <a:latin typeface="Arial" pitchFamily="34" charset="0"/>
              </a:rPr>
              <a:t>Plan (LAP) </a:t>
            </a:r>
            <a:r>
              <a:rPr altLang="en-US" sz="2400" dirty="0" smtClean="0">
                <a:solidFill>
                  <a:schemeClr val="tx1"/>
                </a:solidFill>
                <a:latin typeface="Arial" pitchFamily="34" charset="0"/>
              </a:rPr>
              <a:t>/ Eligibility letter / </a:t>
            </a:r>
            <a:r>
              <a:rPr lang="en-AU" altLang="en-US" sz="2400" dirty="0" smtClean="0">
                <a:solidFill>
                  <a:schemeClr val="tx1"/>
                </a:solidFill>
                <a:latin typeface="Arial" pitchFamily="34" charset="0"/>
              </a:rPr>
              <a:t>……..</a:t>
            </a:r>
            <a:endParaRPr altLang="en-US" sz="2400" dirty="0" smtClean="0">
              <a:solidFill>
                <a:schemeClr val="tx1"/>
              </a:solidFill>
              <a:latin typeface="Arial" pitchFamily="34" charset="0"/>
            </a:endParaRPr>
          </a:p>
          <a:p>
            <a:endParaRPr altLang="en-US" sz="2400" dirty="0" smtClean="0">
              <a:solidFill>
                <a:schemeClr val="tx1"/>
              </a:solidFill>
              <a:latin typeface="Arial" pitchFamily="34" charset="0"/>
            </a:endParaRPr>
          </a:p>
          <a:p>
            <a:r>
              <a:rPr altLang="en-US" sz="2400" dirty="0" smtClean="0">
                <a:solidFill>
                  <a:schemeClr val="tx1"/>
                </a:solidFill>
                <a:latin typeface="Arial" pitchFamily="34" charset="0"/>
              </a:rPr>
              <a:t>Best practice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68313" y="323850"/>
            <a:ext cx="8207375" cy="627063"/>
          </a:xfrm>
        </p:spPr>
        <p:txBody>
          <a:bodyPr/>
          <a:lstStyle/>
          <a:p>
            <a:pPr>
              <a:defRPr/>
            </a:pPr>
            <a:r>
              <a:rPr lang="en-US" altLang="en-US" b="1" dirty="0" smtClean="0">
                <a:latin typeface="+mj-lt"/>
              </a:rPr>
              <a:t>Terminology</a:t>
            </a:r>
            <a:endParaRPr lang="en-AU" altLang="en-US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68313" y="323850"/>
            <a:ext cx="8207375" cy="627063"/>
          </a:xfrm>
        </p:spPr>
        <p:txBody>
          <a:bodyPr/>
          <a:lstStyle/>
          <a:p>
            <a:r>
              <a:rPr lang="en-US" altLang="en-US" b="1" dirty="0" smtClean="0">
                <a:latin typeface="Arial" pitchFamily="34" charset="0"/>
              </a:rPr>
              <a:t>Quick Poll</a:t>
            </a:r>
            <a:endParaRPr lang="en-AU" altLang="en-US" b="1" dirty="0" smtClean="0">
              <a:latin typeface="Arial" pitchFamily="34" charset="0"/>
            </a:endParaRPr>
          </a:p>
        </p:txBody>
      </p:sp>
      <p:sp>
        <p:nvSpPr>
          <p:cNvPr id="10243" name="Text Placeholder 2"/>
          <p:cNvSpPr>
            <a:spLocks noGrp="1"/>
          </p:cNvSpPr>
          <p:nvPr>
            <p:ph type="body" idx="1"/>
          </p:nvPr>
        </p:nvSpPr>
        <p:spPr>
          <a:xfrm>
            <a:off x="468313" y="1219200"/>
            <a:ext cx="8207375" cy="3394075"/>
          </a:xfrm>
        </p:spPr>
        <p:txBody>
          <a:bodyPr/>
          <a:lstStyle/>
          <a:p>
            <a:r>
              <a:rPr altLang="en-US" sz="2400" dirty="0" smtClean="0">
                <a:solidFill>
                  <a:schemeClr val="tx1"/>
                </a:solidFill>
                <a:latin typeface="Arial" pitchFamily="34" charset="0"/>
              </a:rPr>
              <a:t>Who has a Client Management System </a:t>
            </a:r>
            <a:r>
              <a:rPr lang="en-AU" altLang="en-US" sz="2400" dirty="0" smtClean="0">
                <a:solidFill>
                  <a:schemeClr val="tx1"/>
                </a:solidFill>
                <a:latin typeface="Arial" pitchFamily="34" charset="0"/>
              </a:rPr>
              <a:t>that automatically distributes </a:t>
            </a:r>
            <a:r>
              <a:rPr lang="en-AU" altLang="en-US" sz="2400" dirty="0" smtClean="0">
                <a:solidFill>
                  <a:schemeClr val="tx1"/>
                </a:solidFill>
                <a:latin typeface="Arial" pitchFamily="34" charset="0"/>
              </a:rPr>
              <a:t>LAPs </a:t>
            </a:r>
            <a:r>
              <a:rPr lang="en-AU" altLang="en-US" sz="2400" dirty="0" smtClean="0">
                <a:solidFill>
                  <a:schemeClr val="tx1"/>
                </a:solidFill>
                <a:latin typeface="Arial" pitchFamily="34" charset="0"/>
              </a:rPr>
              <a:t>to nominated faculty contacts?</a:t>
            </a:r>
          </a:p>
          <a:p>
            <a:endParaRPr altLang="en-US" sz="2400" dirty="0" smtClean="0">
              <a:solidFill>
                <a:schemeClr val="tx1"/>
              </a:solidFill>
              <a:latin typeface="Arial" pitchFamily="34" charset="0"/>
            </a:endParaRPr>
          </a:p>
          <a:p>
            <a:r>
              <a:rPr lang="en-AU" altLang="en-US" sz="2400" dirty="0" smtClean="0">
                <a:solidFill>
                  <a:schemeClr val="tx1"/>
                </a:solidFill>
                <a:latin typeface="Arial" pitchFamily="34" charset="0"/>
              </a:rPr>
              <a:t>Who has to find out who the contacts are and then organise distribution themselves?</a:t>
            </a:r>
          </a:p>
          <a:p>
            <a:endParaRPr altLang="en-US" sz="2400" dirty="0" smtClean="0">
              <a:solidFill>
                <a:schemeClr val="tx1"/>
              </a:solidFill>
              <a:latin typeface="Arial" pitchFamily="34" charset="0"/>
            </a:endParaRPr>
          </a:p>
          <a:p>
            <a:r>
              <a:rPr lang="en-AU" altLang="en-US" sz="2400" dirty="0" smtClean="0">
                <a:solidFill>
                  <a:schemeClr val="tx1"/>
                </a:solidFill>
                <a:latin typeface="Arial" pitchFamily="34" charset="0"/>
              </a:rPr>
              <a:t>Who gets students to distribute the plans?</a:t>
            </a:r>
            <a:endParaRPr altLang="en-US" sz="2400" dirty="0" smtClean="0">
              <a:solidFill>
                <a:schemeClr val="tx1"/>
              </a:solidFill>
              <a:latin typeface="Arial" pitchFamily="34" charset="0"/>
            </a:endParaRPr>
          </a:p>
          <a:p>
            <a:endParaRPr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68313" y="323850"/>
            <a:ext cx="8207375" cy="627063"/>
          </a:xfrm>
        </p:spPr>
        <p:txBody>
          <a:bodyPr/>
          <a:lstStyle/>
          <a:p>
            <a:r>
              <a:rPr lang="en-US" altLang="en-US" b="1" dirty="0" smtClean="0">
                <a:latin typeface="Arial" pitchFamily="34" charset="0"/>
              </a:rPr>
              <a:t>Quick Poll</a:t>
            </a:r>
            <a:endParaRPr lang="en-AU" altLang="en-US" b="1" dirty="0" smtClean="0">
              <a:latin typeface="Arial" pitchFamily="34" charset="0"/>
            </a:endParaRP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>
          <a:xfrm>
            <a:off x="468313" y="1203325"/>
            <a:ext cx="8207375" cy="3394075"/>
          </a:xfrm>
        </p:spPr>
        <p:txBody>
          <a:bodyPr/>
          <a:lstStyle/>
          <a:p>
            <a:r>
              <a:rPr altLang="en-US" sz="2400" dirty="0" smtClean="0">
                <a:solidFill>
                  <a:schemeClr val="tx1"/>
                </a:solidFill>
                <a:latin typeface="Arial" pitchFamily="34" charset="0"/>
              </a:rPr>
              <a:t>Who has problems with staff passing on LAPs?</a:t>
            </a:r>
          </a:p>
          <a:p>
            <a:endParaRPr altLang="en-US" sz="2400" dirty="0" smtClean="0">
              <a:solidFill>
                <a:schemeClr val="tx1"/>
              </a:solidFill>
              <a:latin typeface="Arial" pitchFamily="34" charset="0"/>
            </a:endParaRPr>
          </a:p>
          <a:p>
            <a:r>
              <a:rPr altLang="en-US" sz="2400" dirty="0" smtClean="0">
                <a:solidFill>
                  <a:schemeClr val="tx1"/>
                </a:solidFill>
                <a:latin typeface="Arial" pitchFamily="34" charset="0"/>
              </a:rPr>
              <a:t>Who has problems with students disseminating LAPs to their academics?</a:t>
            </a:r>
          </a:p>
          <a:p>
            <a:endParaRPr altLang="en-US" sz="2400" dirty="0" smtClean="0">
              <a:solidFill>
                <a:schemeClr val="tx1"/>
              </a:solidFill>
              <a:latin typeface="Arial" pitchFamily="34" charset="0"/>
            </a:endParaRPr>
          </a:p>
          <a:p>
            <a:r>
              <a:rPr altLang="en-US" sz="2400" dirty="0" smtClean="0">
                <a:solidFill>
                  <a:schemeClr val="tx1"/>
                </a:solidFill>
                <a:latin typeface="Arial" pitchFamily="34" charset="0"/>
              </a:rPr>
              <a:t>Who has problems with ……..?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68313" y="323850"/>
            <a:ext cx="8207375" cy="627063"/>
          </a:xfrm>
        </p:spPr>
        <p:txBody>
          <a:bodyPr/>
          <a:lstStyle/>
          <a:p>
            <a:endParaRPr lang="en-US" altLang="en-US" b="1" dirty="0" smtClean="0">
              <a:latin typeface="Arial" pitchFamily="34" charset="0"/>
            </a:endParaRP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>
          <a:xfrm>
            <a:off x="468313" y="1347788"/>
            <a:ext cx="8207375" cy="3394075"/>
          </a:xfrm>
        </p:spPr>
        <p:txBody>
          <a:bodyPr/>
          <a:lstStyle/>
          <a:p>
            <a:pPr algn="ctr"/>
            <a:r>
              <a:rPr lang="en-AU" altLang="en-US" sz="2400" dirty="0" smtClean="0">
                <a:solidFill>
                  <a:schemeClr val="tx1"/>
                </a:solidFill>
                <a:latin typeface="Arial" pitchFamily="34" charset="0"/>
              </a:rPr>
              <a:t>SurveyMonkey</a:t>
            </a:r>
          </a:p>
          <a:p>
            <a:endParaRPr altLang="en-US" dirty="0" smtClean="0"/>
          </a:p>
          <a:p>
            <a:endParaRPr altLang="en-US" dirty="0" smtClean="0"/>
          </a:p>
          <a:p>
            <a:endParaRPr altLang="en-US" dirty="0" smtClean="0"/>
          </a:p>
          <a:p>
            <a:endParaRPr altLang="en-US" dirty="0" smtClean="0"/>
          </a:p>
          <a:p>
            <a:pPr algn="ctr"/>
            <a:r>
              <a:rPr altLang="en-US" sz="2400" dirty="0" smtClean="0">
                <a:solidFill>
                  <a:schemeClr val="tx1"/>
                </a:solidFill>
                <a:latin typeface="Arial" pitchFamily="34" charset="0"/>
              </a:rPr>
              <a:t>austed</a:t>
            </a:r>
            <a:endParaRPr lang="en-AU" altLang="en-US" sz="2400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2863" y="1852613"/>
            <a:ext cx="1438275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68313" y="323850"/>
            <a:ext cx="8207375" cy="627063"/>
          </a:xfrm>
        </p:spPr>
        <p:txBody>
          <a:bodyPr/>
          <a:lstStyle/>
          <a:p>
            <a:r>
              <a:rPr lang="en-AU" altLang="en-US" b="1" dirty="0" smtClean="0">
                <a:solidFill>
                  <a:srgbClr val="C00000"/>
                </a:solidFill>
                <a:latin typeface="Arial" pitchFamily="34" charset="0"/>
              </a:rPr>
              <a:t>Q1: Do you develop a document that summarises the Reasonable Academic Adjustments and Alternative Exam Arrangements you recommend for your students?</a:t>
            </a:r>
            <a:r>
              <a:rPr lang="en-AU" altLang="en-US" b="1" dirty="0" smtClean="0">
                <a:solidFill>
                  <a:srgbClr val="C00000"/>
                </a:solidFill>
              </a:rPr>
              <a:t/>
            </a:r>
            <a:br>
              <a:rPr lang="en-AU" altLang="en-US" b="1" dirty="0" smtClean="0">
                <a:solidFill>
                  <a:srgbClr val="C00000"/>
                </a:solidFill>
              </a:rPr>
            </a:br>
            <a:endParaRPr lang="en-AU" alt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13" y="1219200"/>
            <a:ext cx="8207375" cy="3394075"/>
          </a:xfrm>
        </p:spPr>
        <p:txBody>
          <a:bodyPr/>
          <a:lstStyle/>
          <a:p>
            <a:endParaRPr altLang="en-US" dirty="0" smtClean="0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708150"/>
            <a:ext cx="5035550" cy="294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787650"/>
            <a:ext cx="2541587" cy="1011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68313" y="323850"/>
            <a:ext cx="8207375" cy="627063"/>
          </a:xfrm>
        </p:spPr>
        <p:txBody>
          <a:bodyPr/>
          <a:lstStyle/>
          <a:p>
            <a:pPr>
              <a:defRPr/>
            </a:pPr>
            <a:r>
              <a:rPr lang="en-AU" altLang="en-US" b="1" dirty="0" smtClean="0">
                <a:solidFill>
                  <a:srgbClr val="C00000"/>
                </a:solidFill>
                <a:latin typeface="+mj-lt"/>
              </a:rPr>
              <a:t>Q2: To whom do you send your plans for actioning?</a:t>
            </a:r>
          </a:p>
        </p:txBody>
      </p:sp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>
          <a:xfrm>
            <a:off x="468313" y="788988"/>
            <a:ext cx="8207375" cy="3824287"/>
          </a:xfrm>
        </p:spPr>
        <p:txBody>
          <a:bodyPr/>
          <a:lstStyle/>
          <a:p>
            <a:pPr algn="ctr"/>
            <a:r>
              <a:rPr altLang="en-US" dirty="0" smtClean="0"/>
              <a:t>	</a:t>
            </a:r>
            <a:endParaRPr lang="en-AU" altLang="en-US" dirty="0" smtClean="0"/>
          </a:p>
          <a:p>
            <a:r>
              <a:rPr lang="en-AU" altLang="en-US" dirty="0" smtClean="0"/>
              <a:t>	 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768" t="21831" r="22072" b="20264"/>
          <a:stretch>
            <a:fillRect/>
          </a:stretch>
        </p:blipFill>
        <p:spPr bwMode="auto">
          <a:xfrm>
            <a:off x="2627313" y="681038"/>
            <a:ext cx="6219825" cy="364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Box 11"/>
          <p:cNvSpPr txBox="1">
            <a:spLocks noChangeArrowheads="1"/>
          </p:cNvSpPr>
          <p:nvPr/>
        </p:nvSpPr>
        <p:spPr bwMode="auto">
          <a:xfrm>
            <a:off x="6804025" y="4649788"/>
            <a:ext cx="18716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>
                <a:solidFill>
                  <a:srgbClr val="63513D"/>
                </a:solidFill>
                <a:latin typeface="Calibri" pitchFamily="34" charset="0"/>
                <a:ea typeface="MS PGothic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rgbClr val="63513D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Arial" pitchFamily="34" charset="0"/>
              <a:buChar char="̶"/>
              <a:defRPr>
                <a:solidFill>
                  <a:srgbClr val="63513D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600"/>
              </a:spcBef>
              <a:buClr>
                <a:srgbClr val="AB2328"/>
              </a:buClr>
              <a:buFont typeface="Courier New" pitchFamily="49" charset="0"/>
              <a:buChar char="o"/>
              <a:defRPr>
                <a:solidFill>
                  <a:srgbClr val="63513D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</a:pPr>
            <a:r>
              <a:rPr lang="en-AU" altLang="en-US" sz="800" dirty="0">
                <a:solidFill>
                  <a:schemeClr val="tx1"/>
                </a:solidFill>
              </a:rPr>
              <a:t>http://www.onlinecharttool.com/graph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0825" y="1633538"/>
            <a:ext cx="273685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j-lt"/>
                <a:cs typeface="Arial" pitchFamily="34" charset="0"/>
              </a:rPr>
              <a:t>Academics = 6</a:t>
            </a:r>
          </a:p>
          <a:p>
            <a:pPr>
              <a:defRPr/>
            </a:pPr>
            <a:r>
              <a:rPr lang="en-US" dirty="0">
                <a:latin typeface="+mj-lt"/>
                <a:cs typeface="Arial" pitchFamily="34" charset="0"/>
              </a:rPr>
              <a:t>Course coords = 9</a:t>
            </a:r>
          </a:p>
          <a:p>
            <a:pPr>
              <a:defRPr/>
            </a:pPr>
            <a:r>
              <a:rPr lang="en-US" dirty="0">
                <a:latin typeface="+mj-lt"/>
                <a:cs typeface="Arial" pitchFamily="34" charset="0"/>
              </a:rPr>
              <a:t>Course admin = 2</a:t>
            </a:r>
          </a:p>
          <a:p>
            <a:pPr>
              <a:defRPr/>
            </a:pPr>
            <a:r>
              <a:rPr lang="en-US" dirty="0">
                <a:latin typeface="+mj-lt"/>
                <a:cs typeface="Arial" pitchFamily="34" charset="0"/>
              </a:rPr>
              <a:t>HoD = 7</a:t>
            </a:r>
          </a:p>
          <a:p>
            <a:pPr>
              <a:defRPr/>
            </a:pPr>
            <a:r>
              <a:rPr lang="en-US" dirty="0">
                <a:latin typeface="+mj-lt"/>
                <a:cs typeface="Arial" pitchFamily="34" charset="0"/>
              </a:rPr>
              <a:t>Students = 11</a:t>
            </a:r>
          </a:p>
          <a:p>
            <a:pPr>
              <a:defRPr/>
            </a:pPr>
            <a:r>
              <a:rPr lang="en-US" dirty="0">
                <a:latin typeface="+mj-lt"/>
                <a:cs typeface="Arial" pitchFamily="34" charset="0"/>
              </a:rPr>
              <a:t>Other = 14</a:t>
            </a:r>
            <a:endParaRPr lang="en-AU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213" t="3342" r="18120" b="28516"/>
          <a:stretch>
            <a:fillRect/>
          </a:stretch>
        </p:blipFill>
        <p:spPr bwMode="auto">
          <a:xfrm>
            <a:off x="6875463" y="-17463"/>
            <a:ext cx="2268537" cy="1520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3924300" y="357188"/>
            <a:ext cx="3311525" cy="415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 eaLnBrk="0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>
                <a:solidFill>
                  <a:srgbClr val="63513D"/>
                </a:solidFill>
                <a:latin typeface="Calibri" pitchFamily="34" charset="0"/>
                <a:ea typeface="MS PGothic" pitchFamily="34" charset="-128"/>
                <a:cs typeface="Arial" pitchFamily="34" charset="0"/>
              </a:defRPr>
            </a:lvl1pPr>
            <a:lvl2pPr marL="742950" indent="-285750" eaLnBrk="0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rgbClr val="63513D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Arial" pitchFamily="34" charset="0"/>
              <a:buChar char="̶"/>
              <a:defRPr>
                <a:solidFill>
                  <a:srgbClr val="63513D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ts val="600"/>
              </a:spcBef>
              <a:buClr>
                <a:srgbClr val="AB2328"/>
              </a:buClr>
              <a:buFont typeface="Courier New" pitchFamily="49" charset="0"/>
              <a:buChar char="o"/>
              <a:defRPr>
                <a:solidFill>
                  <a:srgbClr val="63513D"/>
                </a:solidFill>
                <a:latin typeface="Calibri" pitchFamily="34" charset="0"/>
                <a:ea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Arial" pitchFamily="34" charset="0"/>
                <a:cs typeface="Arial" pitchFamily="34" charset="0"/>
              </a:defRPr>
            </a:lvl9pPr>
          </a:lstStyle>
          <a:p>
            <a:pPr>
              <a:buClr>
                <a:srgbClr val="AB2328"/>
              </a:buClr>
              <a:buFontTx/>
              <a:buChar char="•"/>
            </a:pPr>
            <a:r>
              <a:rPr lang="en-US" altLang="en-US" dirty="0">
                <a:solidFill>
                  <a:schemeClr val="tx1"/>
                </a:solidFill>
                <a:latin typeface="Arial" pitchFamily="34" charset="0"/>
              </a:rPr>
              <a:t>Central database</a:t>
            </a:r>
          </a:p>
          <a:p>
            <a:pPr>
              <a:buClr>
                <a:srgbClr val="AB2328"/>
              </a:buClr>
              <a:buFontTx/>
              <a:buChar char="•"/>
            </a:pPr>
            <a:r>
              <a:rPr lang="en-US" altLang="en-US" dirty="0">
                <a:solidFill>
                  <a:schemeClr val="tx1"/>
                </a:solidFill>
                <a:latin typeface="Arial" pitchFamily="34" charset="0"/>
              </a:rPr>
              <a:t>Faculty Equity Advisors/Disability Coordinators</a:t>
            </a:r>
          </a:p>
          <a:p>
            <a:pPr>
              <a:buClr>
                <a:srgbClr val="AB2328"/>
              </a:buClr>
              <a:buFontTx/>
              <a:buChar char="•"/>
            </a:pPr>
            <a:r>
              <a:rPr lang="en-AU" altLang="en-US" dirty="0">
                <a:solidFill>
                  <a:schemeClr val="tx1"/>
                </a:solidFill>
                <a:latin typeface="Arial" pitchFamily="34" charset="0"/>
              </a:rPr>
              <a:t>Parents</a:t>
            </a:r>
          </a:p>
          <a:p>
            <a:pPr>
              <a:buClr>
                <a:srgbClr val="AB2328"/>
              </a:buClr>
              <a:buFontTx/>
              <a:buChar char="•"/>
            </a:pPr>
            <a:r>
              <a:rPr lang="en-AU" altLang="en-US" dirty="0">
                <a:solidFill>
                  <a:schemeClr val="tx1"/>
                </a:solidFill>
                <a:latin typeface="Arial" pitchFamily="34" charset="0"/>
              </a:rPr>
              <a:t>Linked in agencies</a:t>
            </a:r>
          </a:p>
          <a:p>
            <a:pPr>
              <a:buClr>
                <a:srgbClr val="AB2328"/>
              </a:buClr>
              <a:buFontTx/>
              <a:buChar char="•"/>
            </a:pPr>
            <a:endParaRPr lang="en-AU" altLang="en-US" sz="2000" dirty="0">
              <a:solidFill>
                <a:schemeClr val="tx1"/>
              </a:solidFill>
              <a:latin typeface="Arial" pitchFamily="34" charset="0"/>
            </a:endParaRPr>
          </a:p>
          <a:p>
            <a:pPr>
              <a:buClr>
                <a:srgbClr val="AB2328"/>
              </a:buClr>
              <a:buFontTx/>
              <a:buChar char="•"/>
            </a:pPr>
            <a:endParaRPr lang="en-AU" altLang="en-US" sz="2000" dirty="0">
              <a:solidFill>
                <a:schemeClr val="tx1"/>
              </a:solidFill>
              <a:latin typeface="Arial" pitchFamily="34" charset="0"/>
            </a:endParaRPr>
          </a:p>
          <a:p>
            <a:pPr>
              <a:buClr>
                <a:srgbClr val="AB2328"/>
              </a:buClr>
              <a:buFontTx/>
              <a:buChar char="•"/>
            </a:pPr>
            <a:endParaRPr lang="en-US" altLang="en-US" sz="20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79388" y="357188"/>
            <a:ext cx="4103687" cy="4213225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altLang="en-US" sz="2400" dirty="0">
                <a:solidFill>
                  <a:schemeClr val="tx1"/>
                </a:solidFill>
                <a:latin typeface="Arial" pitchFamily="34" charset="0"/>
              </a:rPr>
              <a:t>College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Unit </a:t>
            </a: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</a:rPr>
              <a:t>coordinators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</a:rPr>
              <a:t>Directors for clinical/field placements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sz="2400" dirty="0">
                <a:solidFill>
                  <a:schemeClr val="tx1"/>
                </a:solidFill>
                <a:latin typeface="Arial" panose="020B0604020202020204" pitchFamily="34" charset="0"/>
              </a:rPr>
              <a:t>Heads of </a:t>
            </a:r>
            <a:r>
              <a:rPr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Schools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altLang="en-US" sz="2400" dirty="0" smtClean="0">
                <a:solidFill>
                  <a:schemeClr val="tx1"/>
                </a:solidFill>
                <a:latin typeface="Arial" pitchFamily="34" charset="0"/>
              </a:rPr>
              <a:t>School/Course administrators</a:t>
            </a:r>
            <a:endParaRPr altLang="en-US" sz="2400" dirty="0">
              <a:solidFill>
                <a:schemeClr val="tx1"/>
              </a:solidFill>
              <a:latin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Exams Unit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sz="20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dirty="0" smtClean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dirty="0"/>
          </a:p>
          <a:p>
            <a:pPr>
              <a:defRPr/>
            </a:pPr>
            <a:endParaRPr lang="en-A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U PowerPoint Template">
  <a:themeElements>
    <a:clrScheme name="LaTrobe Core Look">
      <a:dk1>
        <a:sysClr val="windowText" lastClr="000000"/>
      </a:dk1>
      <a:lt1>
        <a:sysClr val="window" lastClr="FFFFFF"/>
      </a:lt1>
      <a:dk2>
        <a:srgbClr val="1F497D"/>
      </a:dk2>
      <a:lt2>
        <a:srgbClr val="D6D2C4"/>
      </a:lt2>
      <a:accent1>
        <a:srgbClr val="8A2A2B"/>
      </a:accent1>
      <a:accent2>
        <a:srgbClr val="AB2328"/>
      </a:accent2>
      <a:accent3>
        <a:srgbClr val="D52B1E"/>
      </a:accent3>
      <a:accent4>
        <a:srgbClr val="D14124"/>
      </a:accent4>
      <a:accent5>
        <a:srgbClr val="E87722"/>
      </a:accent5>
      <a:accent6>
        <a:srgbClr val="FF9E1B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2912</TotalTime>
  <Words>804</Words>
  <Application>Microsoft Office PowerPoint</Application>
  <PresentationFormat>On-screen Show (16:9)</PresentationFormat>
  <Paragraphs>166</Paragraphs>
  <Slides>21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LTU PowerPoint Template</vt:lpstr>
      <vt:lpstr>Slide 1</vt:lpstr>
      <vt:lpstr>Session Overview</vt:lpstr>
      <vt:lpstr>Terminology</vt:lpstr>
      <vt:lpstr>Quick Poll</vt:lpstr>
      <vt:lpstr>Quick Poll</vt:lpstr>
      <vt:lpstr>Slide 6</vt:lpstr>
      <vt:lpstr>Q1: Do you develop a document that summarises the Reasonable Academic Adjustments and Alternative Exam Arrangements you recommend for your students? </vt:lpstr>
      <vt:lpstr>Q2: To whom do you send your plans for actioning?</vt:lpstr>
      <vt:lpstr>Slide 9</vt:lpstr>
      <vt:lpstr>Q3: Do you have a mechanism to ensure that the recommendations have been implemented?  </vt:lpstr>
      <vt:lpstr>Other</vt:lpstr>
      <vt:lpstr>Q4: What has been the most effective strategy to ensure distribution and implementation of your plans?  </vt:lpstr>
      <vt:lpstr>Q5: What barriers have you experienced in ensuring distribution and implementation of your plans?  </vt:lpstr>
      <vt:lpstr>Reflecting on our current practice:</vt:lpstr>
      <vt:lpstr>What is best practice? </vt:lpstr>
      <vt:lpstr>Why Adopt Best Practice? </vt:lpstr>
      <vt:lpstr>Workshop </vt:lpstr>
      <vt:lpstr>Summary </vt:lpstr>
      <vt:lpstr>Best practice in context </vt:lpstr>
      <vt:lpstr>Q6: Do you have any other relevant comments or questions?  </vt:lpstr>
      <vt:lpstr>Slide 21</vt:lpstr>
    </vt:vector>
  </TitlesOfParts>
  <Company>La Trobe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Damevski</dc:creator>
  <cp:lastModifiedBy>Mallu</cp:lastModifiedBy>
  <cp:revision>328</cp:revision>
  <cp:lastPrinted>2012-04-30T03:05:10Z</cp:lastPrinted>
  <dcterms:created xsi:type="dcterms:W3CDTF">2012-03-27T06:12:55Z</dcterms:created>
  <dcterms:modified xsi:type="dcterms:W3CDTF">2014-12-03T12:10:37Z</dcterms:modified>
</cp:coreProperties>
</file>