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9" r:id="rId4"/>
    <p:sldId id="258" r:id="rId5"/>
    <p:sldId id="260" r:id="rId6"/>
    <p:sldId id="262" r:id="rId7"/>
    <p:sldId id="263" r:id="rId8"/>
    <p:sldId id="264" r:id="rId9"/>
    <p:sldId id="265" r:id="rId10"/>
    <p:sldId id="266"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69" d="100"/>
          <a:sy n="69" d="100"/>
        </p:scale>
        <p:origin x="-570" y="-108"/>
      </p:cViewPr>
      <p:guideLst>
        <p:guide orient="horz" pos="2160"/>
        <p:guide pos="3840"/>
      </p:guideLst>
    </p:cSldViewPr>
  </p:slideViewPr>
  <p:notesTextViewPr>
    <p:cViewPr>
      <p:scale>
        <a:sx n="3" d="2"/>
        <a:sy n="3" d="2"/>
      </p:scale>
      <p:origin x="0" y="0"/>
    </p:cViewPr>
  </p:notesTextViewPr>
  <p:notesViewPr>
    <p:cSldViewPr snapToGrid="0">
      <p:cViewPr>
        <p:scale>
          <a:sx n="100" d="100"/>
          <a:sy n="100" d="100"/>
        </p:scale>
        <p:origin x="-1806" y="21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CBF5F9-BA38-423E-A4C8-DCEC11993EC5}" type="doc">
      <dgm:prSet loTypeId="urn:microsoft.com/office/officeart/2005/8/layout/cycle4#1" loCatId="cycle" qsTypeId="urn:microsoft.com/office/officeart/2005/8/quickstyle/simple4" qsCatId="simple" csTypeId="urn:microsoft.com/office/officeart/2005/8/colors/colorful2" csCatId="colorful" phldr="1"/>
      <dgm:spPr/>
      <dgm:t>
        <a:bodyPr/>
        <a:lstStyle/>
        <a:p>
          <a:endParaRPr lang="en-AU"/>
        </a:p>
      </dgm:t>
    </dgm:pt>
    <dgm:pt modelId="{BF074E99-19A9-41D3-BC20-946FC1FB1E4E}">
      <dgm:prSet phldrT="[Text]"/>
      <dgm:spPr>
        <a:xfrm>
          <a:off x="713728" y="259013"/>
          <a:ext cx="1488611" cy="1488611"/>
        </a:xfrm>
      </dgm:spPr>
      <dgm:t>
        <a:bodyPr/>
        <a:lstStyle/>
        <a:p>
          <a:pPr algn="l"/>
          <a:r>
            <a:rPr lang="en-AU" b="1">
              <a:latin typeface="Calibri"/>
              <a:ea typeface="+mn-ea"/>
              <a:cs typeface="+mn-cs"/>
            </a:rPr>
            <a:t>Learner at the Centre</a:t>
          </a:r>
        </a:p>
      </dgm:t>
    </dgm:pt>
    <dgm:pt modelId="{94F54A68-35B8-49F5-A9B8-FBDDBCB59DD6}" type="parTrans" cxnId="{5CED9F62-8C91-4BBF-9D57-1E3F923860B5}">
      <dgm:prSet/>
      <dgm:spPr/>
      <dgm:t>
        <a:bodyPr/>
        <a:lstStyle/>
        <a:p>
          <a:pPr algn="l"/>
          <a:endParaRPr lang="en-AU"/>
        </a:p>
      </dgm:t>
    </dgm:pt>
    <dgm:pt modelId="{667CA452-16DC-478A-901E-551A29741651}" type="sibTrans" cxnId="{5CED9F62-8C91-4BBF-9D57-1E3F923860B5}">
      <dgm:prSet/>
      <dgm:spPr/>
      <dgm:t>
        <a:bodyPr/>
        <a:lstStyle/>
        <a:p>
          <a:pPr algn="l"/>
          <a:endParaRPr lang="en-AU"/>
        </a:p>
      </dgm:t>
    </dgm:pt>
    <dgm:pt modelId="{8A065841-D897-4AAB-B812-E2FACDBDD9A5}">
      <dgm:prSet phldrT="[Text]" custT="1"/>
      <dgm:spPr>
        <a:xfrm>
          <a:off x="0" y="-129373"/>
          <a:ext cx="1698323" cy="1478572"/>
        </a:xfrm>
      </dgm:spPr>
      <dgm:t>
        <a:bodyPr/>
        <a:lstStyle/>
        <a:p>
          <a:pPr algn="l"/>
          <a:r>
            <a:rPr lang="en-AU" sz="1600" dirty="0">
              <a:latin typeface="Calibri"/>
              <a:ea typeface="+mn-ea"/>
              <a:cs typeface="+mn-cs"/>
            </a:rPr>
            <a:t>Person Centred</a:t>
          </a:r>
        </a:p>
      </dgm:t>
    </dgm:pt>
    <dgm:pt modelId="{B6B43FCF-CB06-416C-8EE8-315D35AA90F7}" type="parTrans" cxnId="{FE73A951-8494-4F2C-8A7B-C6AB158691B8}">
      <dgm:prSet/>
      <dgm:spPr/>
      <dgm:t>
        <a:bodyPr/>
        <a:lstStyle/>
        <a:p>
          <a:pPr algn="l"/>
          <a:endParaRPr lang="en-AU"/>
        </a:p>
      </dgm:t>
    </dgm:pt>
    <dgm:pt modelId="{43E659BE-F1B6-4243-BC4C-E9F1147062C1}" type="sibTrans" cxnId="{FE73A951-8494-4F2C-8A7B-C6AB158691B8}">
      <dgm:prSet/>
      <dgm:spPr/>
      <dgm:t>
        <a:bodyPr/>
        <a:lstStyle/>
        <a:p>
          <a:pPr algn="l"/>
          <a:endParaRPr lang="en-AU"/>
        </a:p>
      </dgm:t>
    </dgm:pt>
    <dgm:pt modelId="{C1F4E22F-9746-4886-841B-A195CAF0BF65}">
      <dgm:prSet phldrT="[Text]"/>
      <dgm:spPr>
        <a:xfrm rot="5400000">
          <a:off x="2271097" y="259013"/>
          <a:ext cx="1488611" cy="1488611"/>
        </a:xfrm>
      </dgm:spPr>
      <dgm:t>
        <a:bodyPr/>
        <a:lstStyle/>
        <a:p>
          <a:pPr algn="l"/>
          <a:r>
            <a:rPr lang="en-AU" b="1">
              <a:latin typeface="Calibri"/>
              <a:ea typeface="+mn-ea"/>
              <a:cs typeface="+mn-cs"/>
            </a:rPr>
            <a:t>Information</a:t>
          </a:r>
          <a:r>
            <a:rPr lang="en-AU">
              <a:latin typeface="Calibri"/>
              <a:ea typeface="+mn-ea"/>
              <a:cs typeface="+mn-cs"/>
            </a:rPr>
            <a:t> </a:t>
          </a:r>
          <a:r>
            <a:rPr lang="en-AU" b="1">
              <a:latin typeface="Calibri"/>
              <a:ea typeface="+mn-ea"/>
              <a:cs typeface="+mn-cs"/>
            </a:rPr>
            <a:t>Technology</a:t>
          </a:r>
        </a:p>
      </dgm:t>
    </dgm:pt>
    <dgm:pt modelId="{47E7619A-DA8E-45F7-B7D1-81F643DCCF21}" type="parTrans" cxnId="{B5AB7083-615D-405A-8887-8956426B9620}">
      <dgm:prSet/>
      <dgm:spPr/>
      <dgm:t>
        <a:bodyPr/>
        <a:lstStyle/>
        <a:p>
          <a:pPr algn="l"/>
          <a:endParaRPr lang="en-AU"/>
        </a:p>
      </dgm:t>
    </dgm:pt>
    <dgm:pt modelId="{D48ACB3F-CFC3-418F-AB72-CC2E278FC2D6}" type="sibTrans" cxnId="{B5AB7083-615D-405A-8887-8956426B9620}">
      <dgm:prSet/>
      <dgm:spPr/>
      <dgm:t>
        <a:bodyPr/>
        <a:lstStyle/>
        <a:p>
          <a:pPr algn="l"/>
          <a:endParaRPr lang="en-AU"/>
        </a:p>
      </dgm:t>
    </dgm:pt>
    <dgm:pt modelId="{979DC70E-174A-42BB-9FBA-7FF0335DB823}">
      <dgm:prSet phldrT="[Text]" custT="1"/>
      <dgm:spPr>
        <a:xfrm>
          <a:off x="2775113" y="-169687"/>
          <a:ext cx="1698323" cy="1559200"/>
        </a:xfrm>
      </dgm:spPr>
      <dgm:t>
        <a:bodyPr/>
        <a:lstStyle/>
        <a:p>
          <a:pPr algn="r"/>
          <a:r>
            <a:rPr lang="en-AU" sz="1600" dirty="0">
              <a:latin typeface="Calibri"/>
              <a:ea typeface="+mn-ea"/>
              <a:cs typeface="+mn-cs"/>
            </a:rPr>
            <a:t>Tools of the Trade</a:t>
          </a:r>
        </a:p>
      </dgm:t>
    </dgm:pt>
    <dgm:pt modelId="{B9DE7F58-AB7C-4536-97C1-1A6C00BCF0F5}" type="parTrans" cxnId="{3C0A256F-B3C5-483C-8E23-C38A11A99511}">
      <dgm:prSet/>
      <dgm:spPr/>
      <dgm:t>
        <a:bodyPr/>
        <a:lstStyle/>
        <a:p>
          <a:pPr algn="l"/>
          <a:endParaRPr lang="en-AU"/>
        </a:p>
      </dgm:t>
    </dgm:pt>
    <dgm:pt modelId="{FBF30543-0C6D-46FA-90D0-7EA1137EA62D}" type="sibTrans" cxnId="{3C0A256F-B3C5-483C-8E23-C38A11A99511}">
      <dgm:prSet/>
      <dgm:spPr/>
      <dgm:t>
        <a:bodyPr/>
        <a:lstStyle/>
        <a:p>
          <a:pPr algn="l"/>
          <a:endParaRPr lang="en-AU"/>
        </a:p>
      </dgm:t>
    </dgm:pt>
    <dgm:pt modelId="{2514B4F0-4916-4E3A-846A-5FCC5068BE09}">
      <dgm:prSet phldrT="[Text]"/>
      <dgm:spPr>
        <a:xfrm rot="10800000">
          <a:off x="2271097" y="1816382"/>
          <a:ext cx="1488611" cy="1488611"/>
        </a:xfrm>
      </dgm:spPr>
      <dgm:t>
        <a:bodyPr/>
        <a:lstStyle/>
        <a:p>
          <a:pPr algn="l"/>
          <a:r>
            <a:rPr lang="en-AU" b="1">
              <a:latin typeface="Calibri"/>
              <a:ea typeface="+mn-ea"/>
              <a:cs typeface="+mn-cs"/>
            </a:rPr>
            <a:t>Lifelong</a:t>
          </a:r>
          <a:r>
            <a:rPr lang="en-AU">
              <a:latin typeface="Calibri"/>
              <a:ea typeface="+mn-ea"/>
              <a:cs typeface="+mn-cs"/>
            </a:rPr>
            <a:t> </a:t>
          </a:r>
          <a:r>
            <a:rPr lang="en-AU" b="1">
              <a:latin typeface="Calibri"/>
              <a:ea typeface="+mn-ea"/>
              <a:cs typeface="+mn-cs"/>
            </a:rPr>
            <a:t>process</a:t>
          </a:r>
        </a:p>
      </dgm:t>
    </dgm:pt>
    <dgm:pt modelId="{CE2FAF21-9B51-45EC-A4D6-71DE71F5E811}" type="parTrans" cxnId="{6DD9C45B-0AB4-4645-8EF7-AC07616D2547}">
      <dgm:prSet/>
      <dgm:spPr/>
      <dgm:t>
        <a:bodyPr/>
        <a:lstStyle/>
        <a:p>
          <a:pPr algn="l"/>
          <a:endParaRPr lang="en-AU"/>
        </a:p>
      </dgm:t>
    </dgm:pt>
    <dgm:pt modelId="{491AFD0E-D900-47CF-898D-40CF4FF35556}" type="sibTrans" cxnId="{6DD9C45B-0AB4-4645-8EF7-AC07616D2547}">
      <dgm:prSet/>
      <dgm:spPr/>
      <dgm:t>
        <a:bodyPr/>
        <a:lstStyle/>
        <a:p>
          <a:pPr algn="l"/>
          <a:endParaRPr lang="en-AU"/>
        </a:p>
      </dgm:t>
    </dgm:pt>
    <dgm:pt modelId="{472250B0-FB9B-4553-A18E-9256810329BF}">
      <dgm:prSet phldrT="[Text]"/>
      <dgm:spPr>
        <a:xfrm rot="16200000">
          <a:off x="713728" y="1816382"/>
          <a:ext cx="1488611" cy="1488611"/>
        </a:xfrm>
      </dgm:spPr>
      <dgm:t>
        <a:bodyPr/>
        <a:lstStyle/>
        <a:p>
          <a:pPr algn="l">
            <a:lnSpc>
              <a:spcPct val="50000"/>
            </a:lnSpc>
          </a:pPr>
          <a:r>
            <a:rPr lang="en-AU">
              <a:latin typeface="Calibri"/>
              <a:ea typeface="+mn-ea"/>
              <a:cs typeface="+mn-cs"/>
            </a:rPr>
            <a:t> </a:t>
          </a:r>
          <a:r>
            <a:rPr lang="en-AU" b="1">
              <a:latin typeface="Calibri"/>
              <a:ea typeface="+mn-ea"/>
              <a:cs typeface="+mn-cs"/>
            </a:rPr>
            <a:t>Collaborative</a:t>
          </a:r>
        </a:p>
        <a:p>
          <a:pPr algn="l">
            <a:lnSpc>
              <a:spcPct val="50000"/>
            </a:lnSpc>
          </a:pPr>
          <a:r>
            <a:rPr lang="en-AU" b="1">
              <a:latin typeface="Calibri"/>
              <a:ea typeface="+mn-ea"/>
              <a:cs typeface="+mn-cs"/>
            </a:rPr>
            <a:t>Communities</a:t>
          </a:r>
        </a:p>
      </dgm:t>
    </dgm:pt>
    <dgm:pt modelId="{B7522843-3684-4797-B027-CD84660F0BF0}" type="parTrans" cxnId="{A84AEC63-5651-47E3-9F49-E3C80DD60F06}">
      <dgm:prSet/>
      <dgm:spPr/>
      <dgm:t>
        <a:bodyPr/>
        <a:lstStyle/>
        <a:p>
          <a:pPr algn="l"/>
          <a:endParaRPr lang="en-AU"/>
        </a:p>
      </dgm:t>
    </dgm:pt>
    <dgm:pt modelId="{C6B621DA-3070-47ED-944E-1E47F4C349D2}" type="sibTrans" cxnId="{A84AEC63-5651-47E3-9F49-E3C80DD60F06}">
      <dgm:prSet/>
      <dgm:spPr/>
      <dgm:t>
        <a:bodyPr/>
        <a:lstStyle/>
        <a:p>
          <a:pPr algn="l"/>
          <a:endParaRPr lang="en-AU"/>
        </a:p>
      </dgm:t>
    </dgm:pt>
    <dgm:pt modelId="{1ECFE84E-E0D6-4173-9F0B-1B2C05C4BCD4}">
      <dgm:prSet phldrT="[Text]" custT="1"/>
      <dgm:spPr>
        <a:xfrm>
          <a:off x="0" y="-129373"/>
          <a:ext cx="1698323" cy="1478572"/>
        </a:xfrm>
      </dgm:spPr>
      <dgm:t>
        <a:bodyPr/>
        <a:lstStyle/>
        <a:p>
          <a:pPr algn="l"/>
          <a:r>
            <a:rPr lang="en-AU" sz="1600" dirty="0">
              <a:latin typeface="Calibri"/>
              <a:ea typeface="+mn-ea"/>
              <a:cs typeface="+mn-cs"/>
            </a:rPr>
            <a:t>Strength Based</a:t>
          </a:r>
        </a:p>
      </dgm:t>
    </dgm:pt>
    <dgm:pt modelId="{09C4BAC2-093D-4AB2-8407-6CD378F0C38B}" type="parTrans" cxnId="{7970846B-7F92-4F24-BE04-19E58E17ED92}">
      <dgm:prSet/>
      <dgm:spPr/>
      <dgm:t>
        <a:bodyPr/>
        <a:lstStyle/>
        <a:p>
          <a:pPr algn="l"/>
          <a:endParaRPr lang="en-AU"/>
        </a:p>
      </dgm:t>
    </dgm:pt>
    <dgm:pt modelId="{BCBCF9D8-01F4-4605-9C64-E62219A00F22}" type="sibTrans" cxnId="{7970846B-7F92-4F24-BE04-19E58E17ED92}">
      <dgm:prSet/>
      <dgm:spPr/>
      <dgm:t>
        <a:bodyPr/>
        <a:lstStyle/>
        <a:p>
          <a:pPr algn="l"/>
          <a:endParaRPr lang="en-AU"/>
        </a:p>
      </dgm:t>
    </dgm:pt>
    <dgm:pt modelId="{E9CED93C-B4E4-4B51-B466-E5A307877661}">
      <dgm:prSet phldrT="[Text]"/>
      <dgm:spPr>
        <a:xfrm>
          <a:off x="0" y="-129373"/>
          <a:ext cx="1698323" cy="1478572"/>
        </a:xfrm>
      </dgm:spPr>
      <dgm:t>
        <a:bodyPr/>
        <a:lstStyle/>
        <a:p>
          <a:pPr algn="l"/>
          <a:endParaRPr lang="en-AU" sz="800">
            <a:solidFill>
              <a:srgbClr val="1F497D">
                <a:hueOff val="0"/>
                <a:satOff val="0"/>
                <a:lumOff val="0"/>
                <a:alphaOff val="0"/>
              </a:srgbClr>
            </a:solidFill>
            <a:latin typeface="Calibri"/>
            <a:ea typeface="+mn-ea"/>
            <a:cs typeface="+mn-cs"/>
          </a:endParaRPr>
        </a:p>
      </dgm:t>
    </dgm:pt>
    <dgm:pt modelId="{F938FDD7-DF7C-4791-BBF4-F76F3C38EC91}" type="parTrans" cxnId="{D28E2B2B-A087-4EF1-98DF-042044AFFF7A}">
      <dgm:prSet/>
      <dgm:spPr/>
      <dgm:t>
        <a:bodyPr/>
        <a:lstStyle/>
        <a:p>
          <a:pPr algn="l"/>
          <a:endParaRPr lang="en-AU"/>
        </a:p>
      </dgm:t>
    </dgm:pt>
    <dgm:pt modelId="{42E586B5-68C4-4449-9597-385011E080B4}" type="sibTrans" cxnId="{D28E2B2B-A087-4EF1-98DF-042044AFFF7A}">
      <dgm:prSet/>
      <dgm:spPr/>
      <dgm:t>
        <a:bodyPr/>
        <a:lstStyle/>
        <a:p>
          <a:pPr algn="l"/>
          <a:endParaRPr lang="en-AU"/>
        </a:p>
      </dgm:t>
    </dgm:pt>
    <dgm:pt modelId="{D857A45B-E251-49D3-8A81-81AFD78A36C8}">
      <dgm:prSet phldrT="[Text]"/>
      <dgm:spPr>
        <a:xfrm>
          <a:off x="0" y="-129373"/>
          <a:ext cx="1698323" cy="1478572"/>
        </a:xfrm>
      </dgm:spPr>
      <dgm:t>
        <a:bodyPr/>
        <a:lstStyle/>
        <a:p>
          <a:pPr algn="l"/>
          <a:endParaRPr lang="en-AU" sz="800">
            <a:solidFill>
              <a:srgbClr val="1F497D">
                <a:hueOff val="0"/>
                <a:satOff val="0"/>
                <a:lumOff val="0"/>
                <a:alphaOff val="0"/>
              </a:srgbClr>
            </a:solidFill>
            <a:latin typeface="Calibri"/>
            <a:ea typeface="+mn-ea"/>
            <a:cs typeface="+mn-cs"/>
          </a:endParaRPr>
        </a:p>
      </dgm:t>
    </dgm:pt>
    <dgm:pt modelId="{D05A3F82-7F1A-493C-B73D-73877A2C08A8}" type="parTrans" cxnId="{34161742-91C5-4418-A103-B808DE44E00C}">
      <dgm:prSet/>
      <dgm:spPr/>
      <dgm:t>
        <a:bodyPr/>
        <a:lstStyle/>
        <a:p>
          <a:pPr algn="l"/>
          <a:endParaRPr lang="en-AU"/>
        </a:p>
      </dgm:t>
    </dgm:pt>
    <dgm:pt modelId="{26B8F01F-09F7-42CF-A5F5-AFB9BB2FCF7C}" type="sibTrans" cxnId="{34161742-91C5-4418-A103-B808DE44E00C}">
      <dgm:prSet/>
      <dgm:spPr/>
      <dgm:t>
        <a:bodyPr/>
        <a:lstStyle/>
        <a:p>
          <a:pPr algn="l"/>
          <a:endParaRPr lang="en-AU"/>
        </a:p>
      </dgm:t>
    </dgm:pt>
    <dgm:pt modelId="{B0176D3A-0060-4CE0-9719-0C81E7EDB8A5}">
      <dgm:prSet phldrT="[Text]" custT="1"/>
      <dgm:spPr>
        <a:xfrm>
          <a:off x="0" y="-129373"/>
          <a:ext cx="1698323" cy="1478572"/>
        </a:xfrm>
      </dgm:spPr>
      <dgm:t>
        <a:bodyPr/>
        <a:lstStyle/>
        <a:p>
          <a:pPr algn="l"/>
          <a:r>
            <a:rPr lang="en-AU" sz="1600" dirty="0">
              <a:latin typeface="Calibri"/>
              <a:ea typeface="+mn-ea"/>
              <a:cs typeface="+mn-cs"/>
            </a:rPr>
            <a:t>Solution </a:t>
          </a:r>
          <a:r>
            <a:rPr lang="en-AU" sz="1600" dirty="0" smtClean="0">
              <a:latin typeface="Calibri"/>
              <a:ea typeface="+mn-ea"/>
              <a:cs typeface="+mn-cs"/>
            </a:rPr>
            <a:t>Focused</a:t>
          </a:r>
          <a:endParaRPr lang="en-AU" sz="1600" dirty="0">
            <a:latin typeface="Calibri"/>
            <a:ea typeface="+mn-ea"/>
            <a:cs typeface="+mn-cs"/>
          </a:endParaRPr>
        </a:p>
      </dgm:t>
    </dgm:pt>
    <dgm:pt modelId="{B77231C9-DDA6-497F-8EDC-6280788C9C0B}" type="parTrans" cxnId="{457E18B1-57B9-49D6-B7C6-3F2748BF8979}">
      <dgm:prSet/>
      <dgm:spPr/>
      <dgm:t>
        <a:bodyPr/>
        <a:lstStyle/>
        <a:p>
          <a:pPr algn="l"/>
          <a:endParaRPr lang="en-AU"/>
        </a:p>
      </dgm:t>
    </dgm:pt>
    <dgm:pt modelId="{A7985D9D-F71D-47B6-A838-801C8061014E}" type="sibTrans" cxnId="{457E18B1-57B9-49D6-B7C6-3F2748BF8979}">
      <dgm:prSet/>
      <dgm:spPr/>
      <dgm:t>
        <a:bodyPr/>
        <a:lstStyle/>
        <a:p>
          <a:pPr algn="l"/>
          <a:endParaRPr lang="en-AU"/>
        </a:p>
      </dgm:t>
    </dgm:pt>
    <dgm:pt modelId="{4C41BE13-4398-4FBF-8144-9B20CC64940C}">
      <dgm:prSet phldrT="[Text]" custT="1"/>
      <dgm:spPr>
        <a:xfrm>
          <a:off x="0" y="-129373"/>
          <a:ext cx="1698323" cy="1478572"/>
        </a:xfrm>
      </dgm:spPr>
      <dgm:t>
        <a:bodyPr/>
        <a:lstStyle/>
        <a:p>
          <a:pPr algn="l"/>
          <a:r>
            <a:rPr lang="en-AU" sz="1600" dirty="0">
              <a:latin typeface="Calibri"/>
              <a:ea typeface="+mn-ea"/>
              <a:cs typeface="+mn-cs"/>
            </a:rPr>
            <a:t>Rights Based</a:t>
          </a:r>
        </a:p>
      </dgm:t>
    </dgm:pt>
    <dgm:pt modelId="{55D28071-32DB-4A45-B970-C3350BB42341}" type="parTrans" cxnId="{959EF68C-A2D4-47CA-9C42-41F349CF6E05}">
      <dgm:prSet/>
      <dgm:spPr/>
      <dgm:t>
        <a:bodyPr/>
        <a:lstStyle/>
        <a:p>
          <a:pPr algn="l"/>
          <a:endParaRPr lang="en-AU"/>
        </a:p>
      </dgm:t>
    </dgm:pt>
    <dgm:pt modelId="{F65D7709-0B8B-469B-8836-FDB9DB07AEDF}" type="sibTrans" cxnId="{959EF68C-A2D4-47CA-9C42-41F349CF6E05}">
      <dgm:prSet/>
      <dgm:spPr/>
      <dgm:t>
        <a:bodyPr/>
        <a:lstStyle/>
        <a:p>
          <a:pPr algn="l"/>
          <a:endParaRPr lang="en-AU"/>
        </a:p>
      </dgm:t>
    </dgm:pt>
    <dgm:pt modelId="{23F7CC84-4F4C-4D8E-9C7D-6D7C0E2658F5}">
      <dgm:prSet phldrT="[Text]" custT="1"/>
      <dgm:spPr>
        <a:xfrm>
          <a:off x="2775113" y="-169687"/>
          <a:ext cx="1698323" cy="1559200"/>
        </a:xfrm>
      </dgm:spPr>
      <dgm:t>
        <a:bodyPr/>
        <a:lstStyle/>
        <a:p>
          <a:pPr algn="r"/>
          <a:r>
            <a:rPr lang="en-AU" sz="1600" dirty="0">
              <a:latin typeface="Calibri"/>
              <a:ea typeface="+mn-ea"/>
              <a:cs typeface="+mn-cs"/>
            </a:rPr>
            <a:t>Universal Design</a:t>
          </a:r>
        </a:p>
      </dgm:t>
    </dgm:pt>
    <dgm:pt modelId="{6787A39C-495B-4A40-8A22-FA57E2B37247}" type="parTrans" cxnId="{80B6E2CC-69A3-4FC4-A75D-85E982BB8A90}">
      <dgm:prSet/>
      <dgm:spPr/>
      <dgm:t>
        <a:bodyPr/>
        <a:lstStyle/>
        <a:p>
          <a:pPr algn="l"/>
          <a:endParaRPr lang="en-AU"/>
        </a:p>
      </dgm:t>
    </dgm:pt>
    <dgm:pt modelId="{24B62D9E-2F50-443B-8AFD-E85A5773C0D8}" type="sibTrans" cxnId="{80B6E2CC-69A3-4FC4-A75D-85E982BB8A90}">
      <dgm:prSet/>
      <dgm:spPr/>
      <dgm:t>
        <a:bodyPr/>
        <a:lstStyle/>
        <a:p>
          <a:pPr algn="l"/>
          <a:endParaRPr lang="en-AU"/>
        </a:p>
      </dgm:t>
    </dgm:pt>
    <dgm:pt modelId="{CBDE452D-960C-4CDA-9848-19F53087CABA}">
      <dgm:prSet phldrT="[Text]" custT="1"/>
      <dgm:spPr>
        <a:xfrm>
          <a:off x="2775113" y="-169687"/>
          <a:ext cx="1698323" cy="1559200"/>
        </a:xfrm>
      </dgm:spPr>
      <dgm:t>
        <a:bodyPr/>
        <a:lstStyle/>
        <a:p>
          <a:pPr algn="r"/>
          <a:r>
            <a:rPr lang="en-AU" sz="1600" dirty="0">
              <a:latin typeface="Calibri"/>
              <a:ea typeface="+mn-ea"/>
              <a:cs typeface="+mn-cs"/>
            </a:rPr>
            <a:t>Inclusive Practice</a:t>
          </a:r>
        </a:p>
      </dgm:t>
    </dgm:pt>
    <dgm:pt modelId="{D01F37C7-0A3F-4EC5-ADDC-0F9470D34A49}" type="parTrans" cxnId="{1FF303FA-D0B0-4497-A560-BCF10C7037D2}">
      <dgm:prSet/>
      <dgm:spPr/>
      <dgm:t>
        <a:bodyPr/>
        <a:lstStyle/>
        <a:p>
          <a:pPr algn="l"/>
          <a:endParaRPr lang="en-AU"/>
        </a:p>
      </dgm:t>
    </dgm:pt>
    <dgm:pt modelId="{5507F6A7-9A71-427A-ABD1-D0573DD8427A}" type="sibTrans" cxnId="{1FF303FA-D0B0-4497-A560-BCF10C7037D2}">
      <dgm:prSet/>
      <dgm:spPr/>
      <dgm:t>
        <a:bodyPr/>
        <a:lstStyle/>
        <a:p>
          <a:pPr algn="l"/>
          <a:endParaRPr lang="en-AU"/>
        </a:p>
      </dgm:t>
    </dgm:pt>
    <dgm:pt modelId="{75A10661-2B0E-4243-8704-27408F0DC549}">
      <dgm:prSet phldrT="[Text]" custT="1"/>
      <dgm:spPr>
        <a:xfrm>
          <a:off x="2775113" y="-169687"/>
          <a:ext cx="1698323" cy="1559200"/>
        </a:xfrm>
      </dgm:spPr>
      <dgm:t>
        <a:bodyPr/>
        <a:lstStyle/>
        <a:p>
          <a:pPr algn="r"/>
          <a:r>
            <a:rPr lang="en-AU" sz="1600" dirty="0">
              <a:latin typeface="Calibri"/>
              <a:ea typeface="+mn-ea"/>
              <a:cs typeface="+mn-cs"/>
            </a:rPr>
            <a:t>Access and Equity</a:t>
          </a:r>
        </a:p>
      </dgm:t>
    </dgm:pt>
    <dgm:pt modelId="{68C66245-2A90-4B27-86BA-A7DBD182B50C}" type="parTrans" cxnId="{639CD7CB-F870-477B-8AC9-B5075927C463}">
      <dgm:prSet/>
      <dgm:spPr/>
      <dgm:t>
        <a:bodyPr/>
        <a:lstStyle/>
        <a:p>
          <a:pPr algn="l"/>
          <a:endParaRPr lang="en-AU"/>
        </a:p>
      </dgm:t>
    </dgm:pt>
    <dgm:pt modelId="{429D0E02-693A-4CD6-B469-24066C41E4F0}" type="sibTrans" cxnId="{639CD7CB-F870-477B-8AC9-B5075927C463}">
      <dgm:prSet/>
      <dgm:spPr/>
      <dgm:t>
        <a:bodyPr/>
        <a:lstStyle/>
        <a:p>
          <a:pPr algn="l"/>
          <a:endParaRPr lang="en-AU"/>
        </a:p>
      </dgm:t>
    </dgm:pt>
    <dgm:pt modelId="{9183F1CC-523D-4E15-8B80-CC82CA13F196}">
      <dgm:prSet phldrT="[Text]" custT="1"/>
      <dgm:spPr>
        <a:xfrm>
          <a:off x="2775113" y="2161677"/>
          <a:ext cx="1698323" cy="1572017"/>
        </a:xfrm>
      </dgm:spPr>
      <dgm:t>
        <a:bodyPr/>
        <a:lstStyle/>
        <a:p>
          <a:pPr algn="r"/>
          <a:r>
            <a:rPr lang="en-AU" sz="1600" dirty="0">
              <a:latin typeface="Calibri"/>
              <a:ea typeface="+mn-ea"/>
              <a:cs typeface="+mn-cs"/>
            </a:rPr>
            <a:t>Self Management</a:t>
          </a:r>
        </a:p>
      </dgm:t>
    </dgm:pt>
    <dgm:pt modelId="{9740C8B5-A31C-4F7D-AD6C-F3E41DEEB434}" type="parTrans" cxnId="{197337AD-2AF1-4586-923E-CB7DA65DFE1C}">
      <dgm:prSet/>
      <dgm:spPr/>
      <dgm:t>
        <a:bodyPr/>
        <a:lstStyle/>
        <a:p>
          <a:pPr algn="l"/>
          <a:endParaRPr lang="en-AU"/>
        </a:p>
      </dgm:t>
    </dgm:pt>
    <dgm:pt modelId="{B840FE46-4AB5-4660-A90C-B50A50C7198A}" type="sibTrans" cxnId="{197337AD-2AF1-4586-923E-CB7DA65DFE1C}">
      <dgm:prSet/>
      <dgm:spPr/>
      <dgm:t>
        <a:bodyPr/>
        <a:lstStyle/>
        <a:p>
          <a:pPr algn="l"/>
          <a:endParaRPr lang="en-AU"/>
        </a:p>
      </dgm:t>
    </dgm:pt>
    <dgm:pt modelId="{47DBE6F0-28B8-49E3-B203-3E92B702402B}">
      <dgm:prSet phldrT="[Text]" custT="1"/>
      <dgm:spPr>
        <a:xfrm>
          <a:off x="2775113" y="2161677"/>
          <a:ext cx="1698323" cy="1572017"/>
        </a:xfrm>
      </dgm:spPr>
      <dgm:t>
        <a:bodyPr/>
        <a:lstStyle/>
        <a:p>
          <a:pPr algn="r"/>
          <a:r>
            <a:rPr lang="en-AU" sz="1600" dirty="0">
              <a:latin typeface="Calibri"/>
              <a:ea typeface="+mn-ea"/>
              <a:cs typeface="+mn-cs"/>
            </a:rPr>
            <a:t>Self Advocacy</a:t>
          </a:r>
        </a:p>
      </dgm:t>
    </dgm:pt>
    <dgm:pt modelId="{91E96591-A9F5-4FB8-9E9E-B6B3AFA02D20}" type="parTrans" cxnId="{7931F08D-3F75-4D8E-8741-F0225C277271}">
      <dgm:prSet/>
      <dgm:spPr/>
      <dgm:t>
        <a:bodyPr/>
        <a:lstStyle/>
        <a:p>
          <a:pPr algn="l"/>
          <a:endParaRPr lang="en-AU"/>
        </a:p>
      </dgm:t>
    </dgm:pt>
    <dgm:pt modelId="{34FB6B67-21C6-4193-9CCE-32D815AB5961}" type="sibTrans" cxnId="{7931F08D-3F75-4D8E-8741-F0225C277271}">
      <dgm:prSet/>
      <dgm:spPr/>
      <dgm:t>
        <a:bodyPr/>
        <a:lstStyle/>
        <a:p>
          <a:pPr algn="l"/>
          <a:endParaRPr lang="en-AU"/>
        </a:p>
      </dgm:t>
    </dgm:pt>
    <dgm:pt modelId="{B8C3AF2B-2A3F-4EC6-8970-DCDF0C93D3F6}">
      <dgm:prSet phldrT="[Text]"/>
      <dgm:spPr>
        <a:xfrm>
          <a:off x="0" y="2178388"/>
          <a:ext cx="1698323" cy="1538595"/>
        </a:xfrm>
      </dgm:spPr>
      <dgm:t>
        <a:bodyPr/>
        <a:lstStyle/>
        <a:p>
          <a:pPr algn="l"/>
          <a:endParaRPr lang="en-AU" sz="800" dirty="0">
            <a:solidFill>
              <a:srgbClr val="1F497D">
                <a:hueOff val="0"/>
                <a:satOff val="0"/>
                <a:lumOff val="0"/>
                <a:alphaOff val="0"/>
              </a:srgbClr>
            </a:solidFill>
            <a:latin typeface="Calibri"/>
            <a:ea typeface="+mn-ea"/>
            <a:cs typeface="+mn-cs"/>
          </a:endParaRPr>
        </a:p>
      </dgm:t>
    </dgm:pt>
    <dgm:pt modelId="{8E01CAB5-CBEA-431F-8307-9322B789B6B8}" type="parTrans" cxnId="{C01DCE05-19D0-4C4F-878D-A19F8A820452}">
      <dgm:prSet/>
      <dgm:spPr/>
      <dgm:t>
        <a:bodyPr/>
        <a:lstStyle/>
        <a:p>
          <a:pPr algn="l"/>
          <a:endParaRPr lang="en-AU"/>
        </a:p>
      </dgm:t>
    </dgm:pt>
    <dgm:pt modelId="{C005D980-4C55-40AB-8EB9-DDC24BA26FA8}" type="sibTrans" cxnId="{C01DCE05-19D0-4C4F-878D-A19F8A820452}">
      <dgm:prSet/>
      <dgm:spPr/>
      <dgm:t>
        <a:bodyPr/>
        <a:lstStyle/>
        <a:p>
          <a:pPr algn="l"/>
          <a:endParaRPr lang="en-AU"/>
        </a:p>
      </dgm:t>
    </dgm:pt>
    <dgm:pt modelId="{B3558190-8CAF-4606-A532-C1BD724C2611}">
      <dgm:prSet phldrT="[Text]" custT="1"/>
      <dgm:spPr>
        <a:xfrm>
          <a:off x="0" y="2178388"/>
          <a:ext cx="1698323" cy="1538595"/>
        </a:xfrm>
      </dgm:spPr>
      <dgm:t>
        <a:bodyPr/>
        <a:lstStyle/>
        <a:p>
          <a:pPr algn="l"/>
          <a:r>
            <a:rPr lang="en-AU" sz="1600" dirty="0">
              <a:latin typeface="Calibri"/>
              <a:ea typeface="+mn-ea"/>
              <a:cs typeface="+mn-cs"/>
            </a:rPr>
            <a:t>Professional Growth</a:t>
          </a:r>
        </a:p>
      </dgm:t>
    </dgm:pt>
    <dgm:pt modelId="{1B59F594-1509-43EF-9F85-E28FABD666AD}" type="parTrans" cxnId="{8CA20CA1-E615-43ED-881E-8C3C1E9B1023}">
      <dgm:prSet/>
      <dgm:spPr/>
      <dgm:t>
        <a:bodyPr/>
        <a:lstStyle/>
        <a:p>
          <a:pPr algn="l"/>
          <a:endParaRPr lang="en-AU"/>
        </a:p>
      </dgm:t>
    </dgm:pt>
    <dgm:pt modelId="{0FB62FF7-67A5-4938-AD97-A02581075063}" type="sibTrans" cxnId="{8CA20CA1-E615-43ED-881E-8C3C1E9B1023}">
      <dgm:prSet/>
      <dgm:spPr/>
      <dgm:t>
        <a:bodyPr/>
        <a:lstStyle/>
        <a:p>
          <a:pPr algn="l"/>
          <a:endParaRPr lang="en-AU"/>
        </a:p>
      </dgm:t>
    </dgm:pt>
    <dgm:pt modelId="{38397592-982F-487E-A53C-C39C321B3FD1}">
      <dgm:prSet phldrT="[Text]" custT="1"/>
      <dgm:spPr>
        <a:xfrm>
          <a:off x="0" y="2178388"/>
          <a:ext cx="1698323" cy="1538595"/>
        </a:xfrm>
      </dgm:spPr>
      <dgm:t>
        <a:bodyPr/>
        <a:lstStyle/>
        <a:p>
          <a:pPr algn="l"/>
          <a:r>
            <a:rPr lang="en-AU" sz="1600" dirty="0">
              <a:latin typeface="Calibri"/>
              <a:ea typeface="+mn-ea"/>
              <a:cs typeface="+mn-cs"/>
            </a:rPr>
            <a:t>Evidence Based</a:t>
          </a:r>
        </a:p>
      </dgm:t>
    </dgm:pt>
    <dgm:pt modelId="{27DA05B3-C1C1-4A94-966B-34C0E1FEDECE}" type="parTrans" cxnId="{6AB59A70-C2FB-4302-8DAB-0C51835F3C7B}">
      <dgm:prSet/>
      <dgm:spPr/>
      <dgm:t>
        <a:bodyPr/>
        <a:lstStyle/>
        <a:p>
          <a:pPr algn="l"/>
          <a:endParaRPr lang="en-AU"/>
        </a:p>
      </dgm:t>
    </dgm:pt>
    <dgm:pt modelId="{F5BEB287-1439-4295-9576-4646AC86ACFB}" type="sibTrans" cxnId="{6AB59A70-C2FB-4302-8DAB-0C51835F3C7B}">
      <dgm:prSet/>
      <dgm:spPr/>
      <dgm:t>
        <a:bodyPr/>
        <a:lstStyle/>
        <a:p>
          <a:pPr algn="l"/>
          <a:endParaRPr lang="en-AU"/>
        </a:p>
      </dgm:t>
    </dgm:pt>
    <dgm:pt modelId="{B8FC610B-BDA6-4CC3-A0D3-580DDD145305}">
      <dgm:prSet phldrT="[Text]" custT="1"/>
      <dgm:spPr>
        <a:xfrm>
          <a:off x="0" y="2178388"/>
          <a:ext cx="1698323" cy="1538595"/>
        </a:xfrm>
      </dgm:spPr>
      <dgm:t>
        <a:bodyPr/>
        <a:lstStyle/>
        <a:p>
          <a:pPr algn="l"/>
          <a:r>
            <a:rPr lang="en-AU" sz="1600" dirty="0">
              <a:latin typeface="Calibri"/>
              <a:ea typeface="+mn-ea"/>
              <a:cs typeface="+mn-cs"/>
            </a:rPr>
            <a:t>Reflective</a:t>
          </a:r>
        </a:p>
      </dgm:t>
    </dgm:pt>
    <dgm:pt modelId="{637FB0BE-1C9F-4DCA-8DD6-C608CF447519}" type="parTrans" cxnId="{9975C09C-B8D1-4FA3-8A0B-7798FAF8318E}">
      <dgm:prSet/>
      <dgm:spPr/>
      <dgm:t>
        <a:bodyPr/>
        <a:lstStyle/>
        <a:p>
          <a:pPr algn="l"/>
          <a:endParaRPr lang="en-AU"/>
        </a:p>
      </dgm:t>
    </dgm:pt>
    <dgm:pt modelId="{CEF15FD0-72EB-4791-A239-A2769130FDD7}" type="sibTrans" cxnId="{9975C09C-B8D1-4FA3-8A0B-7798FAF8318E}">
      <dgm:prSet/>
      <dgm:spPr/>
      <dgm:t>
        <a:bodyPr/>
        <a:lstStyle/>
        <a:p>
          <a:pPr algn="l"/>
          <a:endParaRPr lang="en-AU"/>
        </a:p>
      </dgm:t>
    </dgm:pt>
    <dgm:pt modelId="{B5D13417-70A2-4C7E-914F-62B536C08FB3}">
      <dgm:prSet phldrT="[Text]" custT="1"/>
      <dgm:spPr>
        <a:xfrm>
          <a:off x="2775113" y="2161677"/>
          <a:ext cx="1698323" cy="1572017"/>
        </a:xfrm>
      </dgm:spPr>
      <dgm:t>
        <a:bodyPr/>
        <a:lstStyle/>
        <a:p>
          <a:pPr algn="r"/>
          <a:r>
            <a:rPr lang="en-AU" sz="1600" dirty="0">
              <a:latin typeface="Calibri"/>
              <a:ea typeface="+mn-ea"/>
              <a:cs typeface="+mn-cs"/>
            </a:rPr>
            <a:t>Future Focussed</a:t>
          </a:r>
        </a:p>
      </dgm:t>
    </dgm:pt>
    <dgm:pt modelId="{AC3A0722-B018-48C9-A7B8-F2A02F5FB951}" type="parTrans" cxnId="{0BC755B8-D2DA-4912-A697-95FF37698FDC}">
      <dgm:prSet/>
      <dgm:spPr/>
      <dgm:t>
        <a:bodyPr/>
        <a:lstStyle/>
        <a:p>
          <a:pPr algn="l"/>
          <a:endParaRPr lang="en-AU"/>
        </a:p>
      </dgm:t>
    </dgm:pt>
    <dgm:pt modelId="{911500AD-C40C-450C-AF23-507A29E29E00}" type="sibTrans" cxnId="{0BC755B8-D2DA-4912-A697-95FF37698FDC}">
      <dgm:prSet/>
      <dgm:spPr/>
      <dgm:t>
        <a:bodyPr/>
        <a:lstStyle/>
        <a:p>
          <a:pPr algn="l"/>
          <a:endParaRPr lang="en-AU"/>
        </a:p>
      </dgm:t>
    </dgm:pt>
    <dgm:pt modelId="{88065563-209C-49A0-973F-C7D48E555481}">
      <dgm:prSet phldrT="[Text]" custT="1"/>
      <dgm:spPr>
        <a:xfrm>
          <a:off x="0" y="2178388"/>
          <a:ext cx="1698323" cy="1538595"/>
        </a:xfrm>
      </dgm:spPr>
      <dgm:t>
        <a:bodyPr/>
        <a:lstStyle/>
        <a:p>
          <a:pPr algn="l"/>
          <a:r>
            <a:rPr lang="en-AU" sz="1600">
              <a:latin typeface="Calibri"/>
              <a:ea typeface="+mn-ea"/>
              <a:cs typeface="+mn-cs"/>
            </a:rPr>
            <a:t>Systemic change</a:t>
          </a:r>
        </a:p>
      </dgm:t>
    </dgm:pt>
    <dgm:pt modelId="{D0E2498B-1908-4290-9941-019E87F9B9A1}" type="parTrans" cxnId="{859636B8-2540-400C-878F-40AD2D4C167A}">
      <dgm:prSet/>
      <dgm:spPr/>
      <dgm:t>
        <a:bodyPr/>
        <a:lstStyle/>
        <a:p>
          <a:pPr algn="l"/>
          <a:endParaRPr lang="en-AU"/>
        </a:p>
      </dgm:t>
    </dgm:pt>
    <dgm:pt modelId="{FB25E253-4C35-4A5D-A92B-92C1B2915811}" type="sibTrans" cxnId="{859636B8-2540-400C-878F-40AD2D4C167A}">
      <dgm:prSet/>
      <dgm:spPr/>
      <dgm:t>
        <a:bodyPr/>
        <a:lstStyle/>
        <a:p>
          <a:pPr algn="l"/>
          <a:endParaRPr lang="en-AU"/>
        </a:p>
      </dgm:t>
    </dgm:pt>
    <dgm:pt modelId="{E3AA32B4-5FDA-43AF-AAFA-0950E922D686}">
      <dgm:prSet phldrT="[Text]" custT="1"/>
      <dgm:spPr>
        <a:xfrm>
          <a:off x="0" y="-129373"/>
          <a:ext cx="1698323" cy="1478572"/>
        </a:xfrm>
      </dgm:spPr>
      <dgm:t>
        <a:bodyPr/>
        <a:lstStyle/>
        <a:p>
          <a:pPr algn="l"/>
          <a:r>
            <a:rPr lang="en-AU" sz="1600" dirty="0">
              <a:latin typeface="Calibri"/>
              <a:ea typeface="+mn-ea"/>
              <a:cs typeface="+mn-cs"/>
            </a:rPr>
            <a:t>Relational</a:t>
          </a:r>
        </a:p>
      </dgm:t>
    </dgm:pt>
    <dgm:pt modelId="{9DA063D6-C7A5-458B-9631-F383B202A7BD}" type="parTrans" cxnId="{CB23341C-8219-4234-BF2F-83E6278B3F1D}">
      <dgm:prSet/>
      <dgm:spPr/>
      <dgm:t>
        <a:bodyPr/>
        <a:lstStyle/>
        <a:p>
          <a:pPr algn="l"/>
          <a:endParaRPr lang="en-AU"/>
        </a:p>
      </dgm:t>
    </dgm:pt>
    <dgm:pt modelId="{40B06668-F589-4EB2-B327-B67DB729680E}" type="sibTrans" cxnId="{CB23341C-8219-4234-BF2F-83E6278B3F1D}">
      <dgm:prSet/>
      <dgm:spPr/>
      <dgm:t>
        <a:bodyPr/>
        <a:lstStyle/>
        <a:p>
          <a:pPr algn="l"/>
          <a:endParaRPr lang="en-AU"/>
        </a:p>
      </dgm:t>
    </dgm:pt>
    <dgm:pt modelId="{01DCA111-3BD0-4FAD-9442-6B927E3363A5}">
      <dgm:prSet phldrT="[Text]" custT="1"/>
      <dgm:spPr>
        <a:xfrm>
          <a:off x="2775113" y="2161677"/>
          <a:ext cx="1698323" cy="1572017"/>
        </a:xfrm>
      </dgm:spPr>
      <dgm:t>
        <a:bodyPr/>
        <a:lstStyle/>
        <a:p>
          <a:pPr algn="r"/>
          <a:r>
            <a:rPr lang="en-AU" sz="1600" dirty="0">
              <a:latin typeface="Calibri"/>
              <a:ea typeface="+mn-ea"/>
              <a:cs typeface="+mn-cs"/>
            </a:rPr>
            <a:t>Life Skills</a:t>
          </a:r>
        </a:p>
      </dgm:t>
    </dgm:pt>
    <dgm:pt modelId="{DD1B338A-0428-4ADD-9CF2-867C9A244EE0}" type="parTrans" cxnId="{A542B707-DC49-459E-BC8E-574B41A4B5D2}">
      <dgm:prSet/>
      <dgm:spPr/>
      <dgm:t>
        <a:bodyPr/>
        <a:lstStyle/>
        <a:p>
          <a:pPr algn="l"/>
          <a:endParaRPr lang="en-AU"/>
        </a:p>
      </dgm:t>
    </dgm:pt>
    <dgm:pt modelId="{F432102D-C2F8-4308-8779-F8453CCADD83}" type="sibTrans" cxnId="{A542B707-DC49-459E-BC8E-574B41A4B5D2}">
      <dgm:prSet/>
      <dgm:spPr/>
      <dgm:t>
        <a:bodyPr/>
        <a:lstStyle/>
        <a:p>
          <a:pPr algn="l"/>
          <a:endParaRPr lang="en-AU"/>
        </a:p>
      </dgm:t>
    </dgm:pt>
    <dgm:pt modelId="{7638D802-DB6F-4C6F-8E44-4F6EA67D7A5A}">
      <dgm:prSet phldrT="[Text]" custT="1"/>
      <dgm:spPr>
        <a:xfrm>
          <a:off x="2775113" y="-169687"/>
          <a:ext cx="1698323" cy="1559200"/>
        </a:xfrm>
      </dgm:spPr>
      <dgm:t>
        <a:bodyPr/>
        <a:lstStyle/>
        <a:p>
          <a:pPr algn="r"/>
          <a:r>
            <a:rPr lang="en-AU" sz="1600" dirty="0">
              <a:latin typeface="Calibri"/>
              <a:ea typeface="+mn-ea"/>
              <a:cs typeface="+mn-cs"/>
            </a:rPr>
            <a:t>Personalised</a:t>
          </a:r>
        </a:p>
      </dgm:t>
    </dgm:pt>
    <dgm:pt modelId="{E8C28AB7-5353-459C-A589-1A746D485AF4}" type="parTrans" cxnId="{A175E214-20CA-4392-80BA-4AA49B31B323}">
      <dgm:prSet/>
      <dgm:spPr/>
      <dgm:t>
        <a:bodyPr/>
        <a:lstStyle/>
        <a:p>
          <a:pPr algn="l"/>
          <a:endParaRPr lang="en-AU"/>
        </a:p>
      </dgm:t>
    </dgm:pt>
    <dgm:pt modelId="{29507BAD-5E7B-42DE-A671-AC77D69E9769}" type="sibTrans" cxnId="{A175E214-20CA-4392-80BA-4AA49B31B323}">
      <dgm:prSet/>
      <dgm:spPr/>
      <dgm:t>
        <a:bodyPr/>
        <a:lstStyle/>
        <a:p>
          <a:pPr algn="l"/>
          <a:endParaRPr lang="en-AU"/>
        </a:p>
      </dgm:t>
    </dgm:pt>
    <dgm:pt modelId="{CD0D9E37-1A37-4F10-9E0B-4CF1EBF95C58}">
      <dgm:prSet phldrT="[Text]" custT="1"/>
      <dgm:spPr>
        <a:xfrm>
          <a:off x="2775113" y="2161677"/>
          <a:ext cx="1698323" cy="1572017"/>
        </a:xfrm>
      </dgm:spPr>
      <dgm:t>
        <a:bodyPr/>
        <a:lstStyle/>
        <a:p>
          <a:pPr algn="r"/>
          <a:endParaRPr lang="en-AU" sz="1000" dirty="0">
            <a:latin typeface="Calibri"/>
            <a:ea typeface="+mn-ea"/>
            <a:cs typeface="+mn-cs"/>
          </a:endParaRPr>
        </a:p>
      </dgm:t>
    </dgm:pt>
    <dgm:pt modelId="{41765CAF-64BE-456D-BF56-3E405A1A45A7}" type="parTrans" cxnId="{93AA5027-ECAF-493D-99EE-0EFAE971F2A7}">
      <dgm:prSet/>
      <dgm:spPr/>
      <dgm:t>
        <a:bodyPr/>
        <a:lstStyle/>
        <a:p>
          <a:endParaRPr lang="en-AU"/>
        </a:p>
      </dgm:t>
    </dgm:pt>
    <dgm:pt modelId="{316A4F2E-416C-43B3-81D4-CF03CCD3AF6B}" type="sibTrans" cxnId="{93AA5027-ECAF-493D-99EE-0EFAE971F2A7}">
      <dgm:prSet/>
      <dgm:spPr/>
      <dgm:t>
        <a:bodyPr/>
        <a:lstStyle/>
        <a:p>
          <a:endParaRPr lang="en-AU"/>
        </a:p>
      </dgm:t>
    </dgm:pt>
    <dgm:pt modelId="{1820CE64-C18B-4205-A2C2-288B02233B45}">
      <dgm:prSet phldrT="[Text]" custT="1"/>
      <dgm:spPr>
        <a:xfrm>
          <a:off x="2775113" y="2161677"/>
          <a:ext cx="1698323" cy="1572017"/>
        </a:xfrm>
      </dgm:spPr>
      <dgm:t>
        <a:bodyPr/>
        <a:lstStyle/>
        <a:p>
          <a:pPr algn="r"/>
          <a:r>
            <a:rPr lang="en-AU" sz="1600" dirty="0" smtClean="0">
              <a:latin typeface="Calibri"/>
              <a:ea typeface="+mn-ea"/>
              <a:cs typeface="+mn-cs"/>
            </a:rPr>
            <a:t>Sustainable Solutions</a:t>
          </a:r>
          <a:endParaRPr lang="en-AU" sz="1000" dirty="0">
            <a:latin typeface="Calibri"/>
            <a:ea typeface="+mn-ea"/>
            <a:cs typeface="+mn-cs"/>
          </a:endParaRPr>
        </a:p>
      </dgm:t>
    </dgm:pt>
    <dgm:pt modelId="{988A9BEA-27EA-4D48-8B5D-74B06928A2BC}" type="parTrans" cxnId="{45B7EDC0-7A90-4B4A-B499-0988C46BE497}">
      <dgm:prSet/>
      <dgm:spPr/>
      <dgm:t>
        <a:bodyPr/>
        <a:lstStyle/>
        <a:p>
          <a:endParaRPr lang="en-AU"/>
        </a:p>
      </dgm:t>
    </dgm:pt>
    <dgm:pt modelId="{C8F44F05-EFC1-43B4-BA1E-80F887338DA0}" type="sibTrans" cxnId="{45B7EDC0-7A90-4B4A-B499-0988C46BE497}">
      <dgm:prSet/>
      <dgm:spPr/>
      <dgm:t>
        <a:bodyPr/>
        <a:lstStyle/>
        <a:p>
          <a:endParaRPr lang="en-AU"/>
        </a:p>
      </dgm:t>
    </dgm:pt>
    <dgm:pt modelId="{D2EE1342-167B-4DF6-8148-5CF2AFB3CF4D}">
      <dgm:prSet phldrT="[Text]" custT="1"/>
      <dgm:spPr>
        <a:xfrm>
          <a:off x="0" y="2178388"/>
          <a:ext cx="1698323" cy="1538595"/>
        </a:xfrm>
      </dgm:spPr>
      <dgm:t>
        <a:bodyPr/>
        <a:lstStyle/>
        <a:p>
          <a:pPr algn="l"/>
          <a:endParaRPr lang="en-AU" sz="1000">
            <a:latin typeface="Calibri"/>
            <a:ea typeface="+mn-ea"/>
            <a:cs typeface="+mn-cs"/>
          </a:endParaRPr>
        </a:p>
      </dgm:t>
    </dgm:pt>
    <dgm:pt modelId="{6C855A23-2579-4B94-BAD7-A811BF800E6E}" type="parTrans" cxnId="{7E20471B-77BF-46A5-8C2A-959F2B0A1F3B}">
      <dgm:prSet/>
      <dgm:spPr/>
      <dgm:t>
        <a:bodyPr/>
        <a:lstStyle/>
        <a:p>
          <a:endParaRPr lang="en-AU"/>
        </a:p>
      </dgm:t>
    </dgm:pt>
    <dgm:pt modelId="{DB9E3606-DB3F-4381-A7C0-3699A150434C}" type="sibTrans" cxnId="{7E20471B-77BF-46A5-8C2A-959F2B0A1F3B}">
      <dgm:prSet/>
      <dgm:spPr/>
      <dgm:t>
        <a:bodyPr/>
        <a:lstStyle/>
        <a:p>
          <a:endParaRPr lang="en-AU"/>
        </a:p>
      </dgm:t>
    </dgm:pt>
    <dgm:pt modelId="{F227A1C8-6132-4637-AE2B-E9DAB9389F28}">
      <dgm:prSet phldrT="[Text]" custT="1"/>
      <dgm:spPr>
        <a:xfrm>
          <a:off x="0" y="2178388"/>
          <a:ext cx="1698323" cy="1538595"/>
        </a:xfrm>
      </dgm:spPr>
      <dgm:t>
        <a:bodyPr/>
        <a:lstStyle/>
        <a:p>
          <a:pPr algn="l"/>
          <a:r>
            <a:rPr lang="en-AU" sz="1600" dirty="0" smtClean="0">
              <a:latin typeface="Calibri"/>
              <a:ea typeface="+mn-ea"/>
              <a:cs typeface="+mn-cs"/>
            </a:rPr>
            <a:t>Transformation</a:t>
          </a:r>
          <a:endParaRPr lang="en-AU" sz="1000" dirty="0">
            <a:latin typeface="Calibri"/>
            <a:ea typeface="+mn-ea"/>
            <a:cs typeface="+mn-cs"/>
          </a:endParaRPr>
        </a:p>
      </dgm:t>
    </dgm:pt>
    <dgm:pt modelId="{4462F350-F787-4AC0-9384-8F1955478B4C}" type="parTrans" cxnId="{182A8BB1-E8FE-48FE-AA29-EE6CB4AC8B84}">
      <dgm:prSet/>
      <dgm:spPr/>
      <dgm:t>
        <a:bodyPr/>
        <a:lstStyle/>
        <a:p>
          <a:endParaRPr lang="en-AU"/>
        </a:p>
      </dgm:t>
    </dgm:pt>
    <dgm:pt modelId="{A06993AA-B3E5-4010-90EC-51B6A1C0DFBE}" type="sibTrans" cxnId="{182A8BB1-E8FE-48FE-AA29-EE6CB4AC8B84}">
      <dgm:prSet/>
      <dgm:spPr/>
      <dgm:t>
        <a:bodyPr/>
        <a:lstStyle/>
        <a:p>
          <a:endParaRPr lang="en-AU"/>
        </a:p>
      </dgm:t>
    </dgm:pt>
    <dgm:pt modelId="{F2AFF4EF-904C-4514-8157-B2D24D259309}" type="pres">
      <dgm:prSet presAssocID="{3ECBF5F9-BA38-423E-A4C8-DCEC11993EC5}" presName="cycleMatrixDiagram" presStyleCnt="0">
        <dgm:presLayoutVars>
          <dgm:chMax val="1"/>
          <dgm:dir/>
          <dgm:animLvl val="lvl"/>
          <dgm:resizeHandles val="exact"/>
        </dgm:presLayoutVars>
      </dgm:prSet>
      <dgm:spPr/>
      <dgm:t>
        <a:bodyPr/>
        <a:lstStyle/>
        <a:p>
          <a:endParaRPr lang="en-AU"/>
        </a:p>
      </dgm:t>
    </dgm:pt>
    <dgm:pt modelId="{2BBCF98B-E4BB-4148-964B-CA8331A8A86A}" type="pres">
      <dgm:prSet presAssocID="{3ECBF5F9-BA38-423E-A4C8-DCEC11993EC5}" presName="children" presStyleCnt="0"/>
      <dgm:spPr/>
      <dgm:t>
        <a:bodyPr/>
        <a:lstStyle/>
        <a:p>
          <a:endParaRPr lang="en-AU"/>
        </a:p>
      </dgm:t>
    </dgm:pt>
    <dgm:pt modelId="{9F0CF344-48CD-421E-BC73-1504EE5D8830}" type="pres">
      <dgm:prSet presAssocID="{3ECBF5F9-BA38-423E-A4C8-DCEC11993EC5}" presName="child1group" presStyleCnt="0"/>
      <dgm:spPr/>
      <dgm:t>
        <a:bodyPr/>
        <a:lstStyle/>
        <a:p>
          <a:endParaRPr lang="en-AU"/>
        </a:p>
      </dgm:t>
    </dgm:pt>
    <dgm:pt modelId="{5CDAA8C2-89C3-41D6-9E26-953FDA18B4BB}" type="pres">
      <dgm:prSet presAssocID="{3ECBF5F9-BA38-423E-A4C8-DCEC11993EC5}" presName="child1" presStyleLbl="bgAcc1" presStyleIdx="0" presStyleCnt="4" custScaleY="134400" custLinFactNeighborX="-7193"/>
      <dgm:spPr>
        <a:prstGeom prst="roundRect">
          <a:avLst>
            <a:gd name="adj" fmla="val 10000"/>
          </a:avLst>
        </a:prstGeom>
      </dgm:spPr>
      <dgm:t>
        <a:bodyPr/>
        <a:lstStyle/>
        <a:p>
          <a:endParaRPr lang="en-AU"/>
        </a:p>
      </dgm:t>
    </dgm:pt>
    <dgm:pt modelId="{C75F8270-0C13-45D3-A8C4-51D3D38543B0}" type="pres">
      <dgm:prSet presAssocID="{3ECBF5F9-BA38-423E-A4C8-DCEC11993EC5}" presName="child1Text" presStyleLbl="bgAcc1" presStyleIdx="0" presStyleCnt="4">
        <dgm:presLayoutVars>
          <dgm:bulletEnabled val="1"/>
        </dgm:presLayoutVars>
      </dgm:prSet>
      <dgm:spPr/>
      <dgm:t>
        <a:bodyPr/>
        <a:lstStyle/>
        <a:p>
          <a:endParaRPr lang="en-AU"/>
        </a:p>
      </dgm:t>
    </dgm:pt>
    <dgm:pt modelId="{AA0E24DC-15FC-4A31-BB56-94AA92038A39}" type="pres">
      <dgm:prSet presAssocID="{3ECBF5F9-BA38-423E-A4C8-DCEC11993EC5}" presName="child2group" presStyleCnt="0"/>
      <dgm:spPr/>
      <dgm:t>
        <a:bodyPr/>
        <a:lstStyle/>
        <a:p>
          <a:endParaRPr lang="en-AU"/>
        </a:p>
      </dgm:t>
    </dgm:pt>
    <dgm:pt modelId="{A0A8CF7C-AA4C-49F5-B581-A7C4019E5EFB}" type="pres">
      <dgm:prSet presAssocID="{3ECBF5F9-BA38-423E-A4C8-DCEC11993EC5}" presName="child2" presStyleLbl="bgAcc1" presStyleIdx="1" presStyleCnt="4" custScaleY="141729" custLinFactNeighborX="6679"/>
      <dgm:spPr>
        <a:prstGeom prst="roundRect">
          <a:avLst>
            <a:gd name="adj" fmla="val 10000"/>
          </a:avLst>
        </a:prstGeom>
      </dgm:spPr>
      <dgm:t>
        <a:bodyPr/>
        <a:lstStyle/>
        <a:p>
          <a:endParaRPr lang="en-AU"/>
        </a:p>
      </dgm:t>
    </dgm:pt>
    <dgm:pt modelId="{7B34DA69-CAFF-48AD-AFCA-988E567F6E6C}" type="pres">
      <dgm:prSet presAssocID="{3ECBF5F9-BA38-423E-A4C8-DCEC11993EC5}" presName="child2Text" presStyleLbl="bgAcc1" presStyleIdx="1" presStyleCnt="4">
        <dgm:presLayoutVars>
          <dgm:bulletEnabled val="1"/>
        </dgm:presLayoutVars>
      </dgm:prSet>
      <dgm:spPr/>
      <dgm:t>
        <a:bodyPr/>
        <a:lstStyle/>
        <a:p>
          <a:endParaRPr lang="en-AU"/>
        </a:p>
      </dgm:t>
    </dgm:pt>
    <dgm:pt modelId="{668D944B-6B7B-43D8-9A8C-19C38B127425}" type="pres">
      <dgm:prSet presAssocID="{3ECBF5F9-BA38-423E-A4C8-DCEC11993EC5}" presName="child3group" presStyleCnt="0"/>
      <dgm:spPr/>
      <dgm:t>
        <a:bodyPr/>
        <a:lstStyle/>
        <a:p>
          <a:endParaRPr lang="en-AU"/>
        </a:p>
      </dgm:t>
    </dgm:pt>
    <dgm:pt modelId="{5667463B-74BF-46E3-95B4-4E52E608BD1E}" type="pres">
      <dgm:prSet presAssocID="{3ECBF5F9-BA38-423E-A4C8-DCEC11993EC5}" presName="child3" presStyleLbl="bgAcc1" presStyleIdx="2" presStyleCnt="4" custScaleY="142894" custLinFactNeighborX="5828"/>
      <dgm:spPr>
        <a:prstGeom prst="roundRect">
          <a:avLst>
            <a:gd name="adj" fmla="val 10000"/>
          </a:avLst>
        </a:prstGeom>
      </dgm:spPr>
      <dgm:t>
        <a:bodyPr/>
        <a:lstStyle/>
        <a:p>
          <a:endParaRPr lang="en-AU"/>
        </a:p>
      </dgm:t>
    </dgm:pt>
    <dgm:pt modelId="{D4FF0D1C-15D9-4E81-A778-44F8C1166294}" type="pres">
      <dgm:prSet presAssocID="{3ECBF5F9-BA38-423E-A4C8-DCEC11993EC5}" presName="child3Text" presStyleLbl="bgAcc1" presStyleIdx="2" presStyleCnt="4">
        <dgm:presLayoutVars>
          <dgm:bulletEnabled val="1"/>
        </dgm:presLayoutVars>
      </dgm:prSet>
      <dgm:spPr/>
      <dgm:t>
        <a:bodyPr/>
        <a:lstStyle/>
        <a:p>
          <a:endParaRPr lang="en-AU"/>
        </a:p>
      </dgm:t>
    </dgm:pt>
    <dgm:pt modelId="{52D85E50-3F37-44B2-AF7F-B5324CC2B0AD}" type="pres">
      <dgm:prSet presAssocID="{3ECBF5F9-BA38-423E-A4C8-DCEC11993EC5}" presName="child4group" presStyleCnt="0"/>
      <dgm:spPr/>
      <dgm:t>
        <a:bodyPr/>
        <a:lstStyle/>
        <a:p>
          <a:endParaRPr lang="en-AU"/>
        </a:p>
      </dgm:t>
    </dgm:pt>
    <dgm:pt modelId="{6D3AED07-7573-4AA4-9561-42303F9DE698}" type="pres">
      <dgm:prSet presAssocID="{3ECBF5F9-BA38-423E-A4C8-DCEC11993EC5}" presName="child4" presStyleLbl="bgAcc1" presStyleIdx="3" presStyleCnt="4" custScaleY="139856" custLinFactNeighborX="-6887"/>
      <dgm:spPr>
        <a:prstGeom prst="roundRect">
          <a:avLst>
            <a:gd name="adj" fmla="val 10000"/>
          </a:avLst>
        </a:prstGeom>
      </dgm:spPr>
      <dgm:t>
        <a:bodyPr/>
        <a:lstStyle/>
        <a:p>
          <a:endParaRPr lang="en-AU"/>
        </a:p>
      </dgm:t>
    </dgm:pt>
    <dgm:pt modelId="{38FA4804-270C-4C6C-A72C-21AC46F80538}" type="pres">
      <dgm:prSet presAssocID="{3ECBF5F9-BA38-423E-A4C8-DCEC11993EC5}" presName="child4Text" presStyleLbl="bgAcc1" presStyleIdx="3" presStyleCnt="4">
        <dgm:presLayoutVars>
          <dgm:bulletEnabled val="1"/>
        </dgm:presLayoutVars>
      </dgm:prSet>
      <dgm:spPr/>
      <dgm:t>
        <a:bodyPr/>
        <a:lstStyle/>
        <a:p>
          <a:endParaRPr lang="en-AU"/>
        </a:p>
      </dgm:t>
    </dgm:pt>
    <dgm:pt modelId="{705B683A-2050-4054-8C84-9D991F988C84}" type="pres">
      <dgm:prSet presAssocID="{3ECBF5F9-BA38-423E-A4C8-DCEC11993EC5}" presName="childPlaceholder" presStyleCnt="0"/>
      <dgm:spPr/>
      <dgm:t>
        <a:bodyPr/>
        <a:lstStyle/>
        <a:p>
          <a:endParaRPr lang="en-AU"/>
        </a:p>
      </dgm:t>
    </dgm:pt>
    <dgm:pt modelId="{5C835DB5-4E84-46DA-B6EA-0D5743B14E4C}" type="pres">
      <dgm:prSet presAssocID="{3ECBF5F9-BA38-423E-A4C8-DCEC11993EC5}" presName="circle" presStyleCnt="0"/>
      <dgm:spPr/>
      <dgm:t>
        <a:bodyPr/>
        <a:lstStyle/>
        <a:p>
          <a:endParaRPr lang="en-AU"/>
        </a:p>
      </dgm:t>
    </dgm:pt>
    <dgm:pt modelId="{B85000DD-FDC9-4D20-A5AA-B6A487DE21C2}" type="pres">
      <dgm:prSet presAssocID="{3ECBF5F9-BA38-423E-A4C8-DCEC11993EC5}" presName="quadrant1" presStyleLbl="node1" presStyleIdx="0" presStyleCnt="4">
        <dgm:presLayoutVars>
          <dgm:chMax val="1"/>
          <dgm:bulletEnabled val="1"/>
        </dgm:presLayoutVars>
      </dgm:prSet>
      <dgm:spPr>
        <a:prstGeom prst="pieWedge">
          <a:avLst/>
        </a:prstGeom>
      </dgm:spPr>
      <dgm:t>
        <a:bodyPr/>
        <a:lstStyle/>
        <a:p>
          <a:endParaRPr lang="en-AU"/>
        </a:p>
      </dgm:t>
    </dgm:pt>
    <dgm:pt modelId="{C89DDD43-ADFC-4E6B-9A8F-C5D55A01F071}" type="pres">
      <dgm:prSet presAssocID="{3ECBF5F9-BA38-423E-A4C8-DCEC11993EC5}" presName="quadrant2" presStyleLbl="node1" presStyleIdx="1" presStyleCnt="4">
        <dgm:presLayoutVars>
          <dgm:chMax val="1"/>
          <dgm:bulletEnabled val="1"/>
        </dgm:presLayoutVars>
      </dgm:prSet>
      <dgm:spPr>
        <a:prstGeom prst="pieWedge">
          <a:avLst/>
        </a:prstGeom>
      </dgm:spPr>
      <dgm:t>
        <a:bodyPr/>
        <a:lstStyle/>
        <a:p>
          <a:endParaRPr lang="en-AU"/>
        </a:p>
      </dgm:t>
    </dgm:pt>
    <dgm:pt modelId="{744FCA3B-FB51-4769-BE52-657072A7ED60}" type="pres">
      <dgm:prSet presAssocID="{3ECBF5F9-BA38-423E-A4C8-DCEC11993EC5}" presName="quadrant3" presStyleLbl="node1" presStyleIdx="2" presStyleCnt="4">
        <dgm:presLayoutVars>
          <dgm:chMax val="1"/>
          <dgm:bulletEnabled val="1"/>
        </dgm:presLayoutVars>
      </dgm:prSet>
      <dgm:spPr>
        <a:prstGeom prst="pieWedge">
          <a:avLst/>
        </a:prstGeom>
      </dgm:spPr>
      <dgm:t>
        <a:bodyPr/>
        <a:lstStyle/>
        <a:p>
          <a:endParaRPr lang="en-AU"/>
        </a:p>
      </dgm:t>
    </dgm:pt>
    <dgm:pt modelId="{6FF848EF-CD8A-41EB-AA14-31FFB366755B}" type="pres">
      <dgm:prSet presAssocID="{3ECBF5F9-BA38-423E-A4C8-DCEC11993EC5}" presName="quadrant4" presStyleLbl="node1" presStyleIdx="3" presStyleCnt="4">
        <dgm:presLayoutVars>
          <dgm:chMax val="1"/>
          <dgm:bulletEnabled val="1"/>
        </dgm:presLayoutVars>
      </dgm:prSet>
      <dgm:spPr>
        <a:prstGeom prst="pieWedge">
          <a:avLst/>
        </a:prstGeom>
      </dgm:spPr>
      <dgm:t>
        <a:bodyPr/>
        <a:lstStyle/>
        <a:p>
          <a:endParaRPr lang="en-AU"/>
        </a:p>
      </dgm:t>
    </dgm:pt>
    <dgm:pt modelId="{C1F50C6A-DA38-47FA-8A6D-2C71EB70EDD9}" type="pres">
      <dgm:prSet presAssocID="{3ECBF5F9-BA38-423E-A4C8-DCEC11993EC5}" presName="quadrantPlaceholder" presStyleCnt="0"/>
      <dgm:spPr/>
      <dgm:t>
        <a:bodyPr/>
        <a:lstStyle/>
        <a:p>
          <a:endParaRPr lang="en-AU"/>
        </a:p>
      </dgm:t>
    </dgm:pt>
    <dgm:pt modelId="{D62E4486-409E-4817-85F7-EC1CADFA1FE4}" type="pres">
      <dgm:prSet presAssocID="{3ECBF5F9-BA38-423E-A4C8-DCEC11993EC5}" presName="center1" presStyleLbl="fgShp" presStyleIdx="0" presStyleCnt="2"/>
      <dgm:spPr>
        <a:xfrm>
          <a:off x="1979735" y="1472592"/>
          <a:ext cx="513966" cy="446927"/>
        </a:xfrm>
        <a:prstGeom prst="circularArrow">
          <a:avLst/>
        </a:prstGeom>
      </dgm:spPr>
      <dgm:t>
        <a:bodyPr/>
        <a:lstStyle/>
        <a:p>
          <a:endParaRPr lang="en-AU"/>
        </a:p>
      </dgm:t>
    </dgm:pt>
    <dgm:pt modelId="{08C8AF53-5FD5-4382-A3B7-B98332F759A2}" type="pres">
      <dgm:prSet presAssocID="{3ECBF5F9-BA38-423E-A4C8-DCEC11993EC5}" presName="center2" presStyleLbl="fgShp" presStyleIdx="1" presStyleCnt="2"/>
      <dgm:spPr>
        <a:xfrm rot="10800000">
          <a:off x="1979735" y="1644487"/>
          <a:ext cx="513966" cy="446927"/>
        </a:xfrm>
        <a:prstGeom prst="circularArrow">
          <a:avLst/>
        </a:prstGeom>
      </dgm:spPr>
      <dgm:t>
        <a:bodyPr/>
        <a:lstStyle/>
        <a:p>
          <a:endParaRPr lang="en-AU"/>
        </a:p>
      </dgm:t>
    </dgm:pt>
  </dgm:ptLst>
  <dgm:cxnLst>
    <dgm:cxn modelId="{B10C7FE9-01AF-472E-8007-3D676901C187}" type="presOf" srcId="{B5D13417-70A2-4C7E-914F-62B536C08FB3}" destId="{5667463B-74BF-46E3-95B4-4E52E608BD1E}" srcOrd="0" destOrd="4" presId="urn:microsoft.com/office/officeart/2005/8/layout/cycle4#1"/>
    <dgm:cxn modelId="{3B17F429-CD16-45EA-AFEC-3987708B324F}" type="presOf" srcId="{472250B0-FB9B-4553-A18E-9256810329BF}" destId="{6FF848EF-CD8A-41EB-AA14-31FFB366755B}" srcOrd="0" destOrd="0" presId="urn:microsoft.com/office/officeart/2005/8/layout/cycle4#1"/>
    <dgm:cxn modelId="{5CED9F62-8C91-4BBF-9D57-1E3F923860B5}" srcId="{3ECBF5F9-BA38-423E-A4C8-DCEC11993EC5}" destId="{BF074E99-19A9-41D3-BC20-946FC1FB1E4E}" srcOrd="0" destOrd="0" parTransId="{94F54A68-35B8-49F5-A9B8-FBDDBCB59DD6}" sibTransId="{667CA452-16DC-478A-901E-551A29741651}"/>
    <dgm:cxn modelId="{7E20471B-77BF-46A5-8C2A-959F2B0A1F3B}" srcId="{472250B0-FB9B-4553-A18E-9256810329BF}" destId="{D2EE1342-167B-4DF6-8148-5CF2AFB3CF4D}" srcOrd="0" destOrd="0" parTransId="{6C855A23-2579-4B94-BAD7-A811BF800E6E}" sibTransId="{DB9E3606-DB3F-4381-A7C0-3699A150434C}"/>
    <dgm:cxn modelId="{A175E214-20CA-4392-80BA-4AA49B31B323}" srcId="{C1F4E22F-9746-4886-841B-A195CAF0BF65}" destId="{7638D802-DB6F-4C6F-8E44-4F6EA67D7A5A}" srcOrd="4" destOrd="0" parTransId="{E8C28AB7-5353-459C-A589-1A746D485AF4}" sibTransId="{29507BAD-5E7B-42DE-A671-AC77D69E9769}"/>
    <dgm:cxn modelId="{C78F3D4A-817A-4616-A741-0C7C133D1F7A}" type="presOf" srcId="{01DCA111-3BD0-4FAD-9442-6B927E3363A5}" destId="{5667463B-74BF-46E3-95B4-4E52E608BD1E}" srcOrd="0" destOrd="5" presId="urn:microsoft.com/office/officeart/2005/8/layout/cycle4#1"/>
    <dgm:cxn modelId="{80D45B30-44FE-46D3-B823-5691134620DE}" type="presOf" srcId="{9183F1CC-523D-4E15-8B80-CC82CA13F196}" destId="{5667463B-74BF-46E3-95B4-4E52E608BD1E}" srcOrd="0" destOrd="2" presId="urn:microsoft.com/office/officeart/2005/8/layout/cycle4#1"/>
    <dgm:cxn modelId="{B33D18BF-498A-4463-B82D-95C2DC522A17}" type="presOf" srcId="{1820CE64-C18B-4205-A2C2-288B02233B45}" destId="{D4FF0D1C-15D9-4E81-A778-44F8C1166294}" srcOrd="1" destOrd="1" presId="urn:microsoft.com/office/officeart/2005/8/layout/cycle4#1"/>
    <dgm:cxn modelId="{88DAEC4D-30F4-4906-887E-DD8F2CEF6473}" type="presOf" srcId="{E9CED93C-B4E4-4B51-B466-E5A307877661}" destId="{C75F8270-0C13-45D3-A8C4-51D3D38543B0}" srcOrd="1" destOrd="6" presId="urn:microsoft.com/office/officeart/2005/8/layout/cycle4#1"/>
    <dgm:cxn modelId="{A84AEC63-5651-47E3-9F49-E3C80DD60F06}" srcId="{3ECBF5F9-BA38-423E-A4C8-DCEC11993EC5}" destId="{472250B0-FB9B-4553-A18E-9256810329BF}" srcOrd="3" destOrd="0" parTransId="{B7522843-3684-4797-B027-CD84660F0BF0}" sibTransId="{C6B621DA-3070-47ED-944E-1E47F4C349D2}"/>
    <dgm:cxn modelId="{9975C09C-B8D1-4FA3-8A0B-7798FAF8318E}" srcId="{472250B0-FB9B-4553-A18E-9256810329BF}" destId="{B8FC610B-BDA6-4CC3-A0D3-580DDD145305}" srcOrd="4" destOrd="0" parTransId="{637FB0BE-1C9F-4DCA-8DD6-C608CF447519}" sibTransId="{CEF15FD0-72EB-4791-A239-A2769130FDD7}"/>
    <dgm:cxn modelId="{5AD04CF8-476E-46D7-8FF6-6921BE64AA06}" type="presOf" srcId="{C1F4E22F-9746-4886-841B-A195CAF0BF65}" destId="{C89DDD43-ADFC-4E6B-9A8F-C5D55A01F071}" srcOrd="0" destOrd="0" presId="urn:microsoft.com/office/officeart/2005/8/layout/cycle4#1"/>
    <dgm:cxn modelId="{71F56E18-4153-43F1-94C7-8D881158D3B2}" type="presOf" srcId="{D857A45B-E251-49D3-8A81-81AFD78A36C8}" destId="{C75F8270-0C13-45D3-A8C4-51D3D38543B0}" srcOrd="1" destOrd="5" presId="urn:microsoft.com/office/officeart/2005/8/layout/cycle4#1"/>
    <dgm:cxn modelId="{F74119D5-2D10-4C1E-9134-A0227030D0E4}" type="presOf" srcId="{D857A45B-E251-49D3-8A81-81AFD78A36C8}" destId="{5CDAA8C2-89C3-41D6-9E26-953FDA18B4BB}" srcOrd="0" destOrd="5" presId="urn:microsoft.com/office/officeart/2005/8/layout/cycle4#1"/>
    <dgm:cxn modelId="{48DD5716-ED22-4167-903B-B8F299094D2D}" type="presOf" srcId="{3ECBF5F9-BA38-423E-A4C8-DCEC11993EC5}" destId="{F2AFF4EF-904C-4514-8157-B2D24D259309}" srcOrd="0" destOrd="0" presId="urn:microsoft.com/office/officeart/2005/8/layout/cycle4#1"/>
    <dgm:cxn modelId="{08AECC0A-B48D-4553-8F6C-7C8CBF3B434D}" type="presOf" srcId="{F227A1C8-6132-4637-AE2B-E9DAB9389F28}" destId="{6D3AED07-7573-4AA4-9561-42303F9DE698}" srcOrd="0" destOrd="1" presId="urn:microsoft.com/office/officeart/2005/8/layout/cycle4#1"/>
    <dgm:cxn modelId="{CD49885D-1FFC-40EA-BE8E-2405A08CB2FE}" type="presOf" srcId="{1ECFE84E-E0D6-4173-9F0B-1B2C05C4BCD4}" destId="{C75F8270-0C13-45D3-A8C4-51D3D38543B0}" srcOrd="1" destOrd="2" presId="urn:microsoft.com/office/officeart/2005/8/layout/cycle4#1"/>
    <dgm:cxn modelId="{B85342A5-5043-4056-9CB7-E92DCFD06F3A}" type="presOf" srcId="{E9CED93C-B4E4-4B51-B466-E5A307877661}" destId="{5CDAA8C2-89C3-41D6-9E26-953FDA18B4BB}" srcOrd="0" destOrd="6" presId="urn:microsoft.com/office/officeart/2005/8/layout/cycle4#1"/>
    <dgm:cxn modelId="{44D18E15-BC02-471C-847D-5BB269DB1B75}" type="presOf" srcId="{E3AA32B4-5FDA-43AF-AAFA-0950E922D686}" destId="{5CDAA8C2-89C3-41D6-9E26-953FDA18B4BB}" srcOrd="0" destOrd="0" presId="urn:microsoft.com/office/officeart/2005/8/layout/cycle4#1"/>
    <dgm:cxn modelId="{7970846B-7F92-4F24-BE04-19E58E17ED92}" srcId="{BF074E99-19A9-41D3-BC20-946FC1FB1E4E}" destId="{1ECFE84E-E0D6-4173-9F0B-1B2C05C4BCD4}" srcOrd="2" destOrd="0" parTransId="{09C4BAC2-093D-4AB2-8407-6CD378F0C38B}" sibTransId="{BCBCF9D8-01F4-4605-9C64-E62219A00F22}"/>
    <dgm:cxn modelId="{CB23341C-8219-4234-BF2F-83E6278B3F1D}" srcId="{BF074E99-19A9-41D3-BC20-946FC1FB1E4E}" destId="{E3AA32B4-5FDA-43AF-AAFA-0950E922D686}" srcOrd="0" destOrd="0" parTransId="{9DA063D6-C7A5-458B-9631-F383B202A7BD}" sibTransId="{40B06668-F589-4EB2-B327-B67DB729680E}"/>
    <dgm:cxn modelId="{D28E2B2B-A087-4EF1-98DF-042044AFFF7A}" srcId="{BF074E99-19A9-41D3-BC20-946FC1FB1E4E}" destId="{E9CED93C-B4E4-4B51-B466-E5A307877661}" srcOrd="6" destOrd="0" parTransId="{F938FDD7-DF7C-4791-BBF4-F76F3C38EC91}" sibTransId="{42E586B5-68C4-4449-9597-385011E080B4}"/>
    <dgm:cxn modelId="{B49BAA67-1668-4F20-B3A2-4DEB2BDF8A80}" type="presOf" srcId="{9183F1CC-523D-4E15-8B80-CC82CA13F196}" destId="{D4FF0D1C-15D9-4E81-A778-44F8C1166294}" srcOrd="1" destOrd="2" presId="urn:microsoft.com/office/officeart/2005/8/layout/cycle4#1"/>
    <dgm:cxn modelId="{3C0A256F-B3C5-483C-8E23-C38A11A99511}" srcId="{C1F4E22F-9746-4886-841B-A195CAF0BF65}" destId="{979DC70E-174A-42BB-9FBA-7FF0335DB823}" srcOrd="0" destOrd="0" parTransId="{B9DE7F58-AB7C-4536-97C1-1A6C00BCF0F5}" sibTransId="{FBF30543-0C6D-46FA-90D0-7EA1137EA62D}"/>
    <dgm:cxn modelId="{E61E2CA1-87A2-41EC-BC8A-04B170840283}" type="presOf" srcId="{4C41BE13-4398-4FBF-8144-9B20CC64940C}" destId="{C75F8270-0C13-45D3-A8C4-51D3D38543B0}" srcOrd="1" destOrd="4" presId="urn:microsoft.com/office/officeart/2005/8/layout/cycle4#1"/>
    <dgm:cxn modelId="{22956E81-0FF1-4449-9288-F92F203A360A}" type="presOf" srcId="{CBDE452D-960C-4CDA-9848-19F53087CABA}" destId="{A0A8CF7C-AA4C-49F5-B581-A7C4019E5EFB}" srcOrd="0" destOrd="2" presId="urn:microsoft.com/office/officeart/2005/8/layout/cycle4#1"/>
    <dgm:cxn modelId="{1FF303FA-D0B0-4497-A560-BCF10C7037D2}" srcId="{C1F4E22F-9746-4886-841B-A195CAF0BF65}" destId="{CBDE452D-960C-4CDA-9848-19F53087CABA}" srcOrd="2" destOrd="0" parTransId="{D01F37C7-0A3F-4EC5-ADDC-0F9470D34A49}" sibTransId="{5507F6A7-9A71-427A-ABD1-D0573DD8427A}"/>
    <dgm:cxn modelId="{738DB83A-0B28-415E-A6A6-2B5294928675}" type="presOf" srcId="{B0176D3A-0060-4CE0-9719-0C81E7EDB8A5}" destId="{C75F8270-0C13-45D3-A8C4-51D3D38543B0}" srcOrd="1" destOrd="3" presId="urn:microsoft.com/office/officeart/2005/8/layout/cycle4#1"/>
    <dgm:cxn modelId="{B5AB7083-615D-405A-8887-8956426B9620}" srcId="{3ECBF5F9-BA38-423E-A4C8-DCEC11993EC5}" destId="{C1F4E22F-9746-4886-841B-A195CAF0BF65}" srcOrd="1" destOrd="0" parTransId="{47E7619A-DA8E-45F7-B7D1-81F643DCCF21}" sibTransId="{D48ACB3F-CFC3-418F-AB72-CC2E278FC2D6}"/>
    <dgm:cxn modelId="{39F49E9F-D353-46F8-9A96-2D7F9A5E21C6}" type="presOf" srcId="{B5D13417-70A2-4C7E-914F-62B536C08FB3}" destId="{D4FF0D1C-15D9-4E81-A778-44F8C1166294}" srcOrd="1" destOrd="4" presId="urn:microsoft.com/office/officeart/2005/8/layout/cycle4#1"/>
    <dgm:cxn modelId="{8CA20CA1-E615-43ED-881E-8C3C1E9B1023}" srcId="{472250B0-FB9B-4553-A18E-9256810329BF}" destId="{B3558190-8CAF-4606-A532-C1BD724C2611}" srcOrd="2" destOrd="0" parTransId="{1B59F594-1509-43EF-9F85-E28FABD666AD}" sibTransId="{0FB62FF7-67A5-4938-AD97-A02581075063}"/>
    <dgm:cxn modelId="{E2DD26CC-C2E0-4785-83EB-8CB6B1B922B9}" type="presOf" srcId="{7638D802-DB6F-4C6F-8E44-4F6EA67D7A5A}" destId="{A0A8CF7C-AA4C-49F5-B581-A7C4019E5EFB}" srcOrd="0" destOrd="4" presId="urn:microsoft.com/office/officeart/2005/8/layout/cycle4#1"/>
    <dgm:cxn modelId="{206E3E92-4A50-42E4-83D7-93BE35D842BF}" type="presOf" srcId="{BF074E99-19A9-41D3-BC20-946FC1FB1E4E}" destId="{B85000DD-FDC9-4D20-A5AA-B6A487DE21C2}" srcOrd="0" destOrd="0" presId="urn:microsoft.com/office/officeart/2005/8/layout/cycle4#1"/>
    <dgm:cxn modelId="{D00A6ED6-8741-4F93-A4C0-EFEE14D9F4CC}" type="presOf" srcId="{CBDE452D-960C-4CDA-9848-19F53087CABA}" destId="{7B34DA69-CAFF-48AD-AFCA-988E567F6E6C}" srcOrd="1" destOrd="2" presId="urn:microsoft.com/office/officeart/2005/8/layout/cycle4#1"/>
    <dgm:cxn modelId="{639CD7CB-F870-477B-8AC9-B5075927C463}" srcId="{C1F4E22F-9746-4886-841B-A195CAF0BF65}" destId="{75A10661-2B0E-4243-8704-27408F0DC549}" srcOrd="3" destOrd="0" parTransId="{68C66245-2A90-4B27-86BA-A7DBD182B50C}" sibTransId="{429D0E02-693A-4CD6-B469-24066C41E4F0}"/>
    <dgm:cxn modelId="{C29BFC02-A2FC-437A-87AD-19CBBFB830CB}" type="presOf" srcId="{CD0D9E37-1A37-4F10-9E0B-4CF1EBF95C58}" destId="{5667463B-74BF-46E3-95B4-4E52E608BD1E}" srcOrd="0" destOrd="0" presId="urn:microsoft.com/office/officeart/2005/8/layout/cycle4#1"/>
    <dgm:cxn modelId="{3C95D22A-301B-4E7D-9F50-EA4BA0F9B43E}" type="presOf" srcId="{75A10661-2B0E-4243-8704-27408F0DC549}" destId="{7B34DA69-CAFF-48AD-AFCA-988E567F6E6C}" srcOrd="1" destOrd="3" presId="urn:microsoft.com/office/officeart/2005/8/layout/cycle4#1"/>
    <dgm:cxn modelId="{591048F8-F585-4DCF-81DD-D742AF8F0A4F}" type="presOf" srcId="{01DCA111-3BD0-4FAD-9442-6B927E3363A5}" destId="{D4FF0D1C-15D9-4E81-A778-44F8C1166294}" srcOrd="1" destOrd="5" presId="urn:microsoft.com/office/officeart/2005/8/layout/cycle4#1"/>
    <dgm:cxn modelId="{432E1EAD-5E57-494B-AE78-6AFFFCE91FDF}" type="presOf" srcId="{979DC70E-174A-42BB-9FBA-7FF0335DB823}" destId="{7B34DA69-CAFF-48AD-AFCA-988E567F6E6C}" srcOrd="1" destOrd="0" presId="urn:microsoft.com/office/officeart/2005/8/layout/cycle4#1"/>
    <dgm:cxn modelId="{197337AD-2AF1-4586-923E-CB7DA65DFE1C}" srcId="{2514B4F0-4916-4E3A-846A-5FCC5068BE09}" destId="{9183F1CC-523D-4E15-8B80-CC82CA13F196}" srcOrd="2" destOrd="0" parTransId="{9740C8B5-A31C-4F7D-AD6C-F3E41DEEB434}" sibTransId="{B840FE46-4AB5-4660-A90C-B50A50C7198A}"/>
    <dgm:cxn modelId="{A952E3C1-2877-428F-A50B-5DBDFC6C8628}" type="presOf" srcId="{B3558190-8CAF-4606-A532-C1BD724C2611}" destId="{38FA4804-270C-4C6C-A72C-21AC46F80538}" srcOrd="1" destOrd="2" presId="urn:microsoft.com/office/officeart/2005/8/layout/cycle4#1"/>
    <dgm:cxn modelId="{BEBE170C-BAF4-4586-A02C-10B67910A867}" type="presOf" srcId="{23F7CC84-4F4C-4D8E-9C7D-6D7C0E2658F5}" destId="{7B34DA69-CAFF-48AD-AFCA-988E567F6E6C}" srcOrd="1" destOrd="1" presId="urn:microsoft.com/office/officeart/2005/8/layout/cycle4#1"/>
    <dgm:cxn modelId="{102C4ADA-D357-46E1-9ACA-F93AA4858725}" type="presOf" srcId="{979DC70E-174A-42BB-9FBA-7FF0335DB823}" destId="{A0A8CF7C-AA4C-49F5-B581-A7C4019E5EFB}" srcOrd="0" destOrd="0" presId="urn:microsoft.com/office/officeart/2005/8/layout/cycle4#1"/>
    <dgm:cxn modelId="{93AA5027-ECAF-493D-99EE-0EFAE971F2A7}" srcId="{2514B4F0-4916-4E3A-846A-5FCC5068BE09}" destId="{CD0D9E37-1A37-4F10-9E0B-4CF1EBF95C58}" srcOrd="0" destOrd="0" parTransId="{41765CAF-64BE-456D-BF56-3E405A1A45A7}" sibTransId="{316A4F2E-416C-43B3-81D4-CF03CCD3AF6B}"/>
    <dgm:cxn modelId="{457E18B1-57B9-49D6-B7C6-3F2748BF8979}" srcId="{BF074E99-19A9-41D3-BC20-946FC1FB1E4E}" destId="{B0176D3A-0060-4CE0-9719-0C81E7EDB8A5}" srcOrd="3" destOrd="0" parTransId="{B77231C9-DDA6-497F-8EDC-6280788C9C0B}" sibTransId="{A7985D9D-F71D-47B6-A838-801C8061014E}"/>
    <dgm:cxn modelId="{9B287908-2474-4A7B-8EC5-F0EB347819B9}" type="presOf" srcId="{38397592-982F-487E-A53C-C39C321B3FD1}" destId="{6D3AED07-7573-4AA4-9561-42303F9DE698}" srcOrd="0" destOrd="3" presId="urn:microsoft.com/office/officeart/2005/8/layout/cycle4#1"/>
    <dgm:cxn modelId="{46F5E048-AFFA-4A88-8181-7DBAB18E6222}" type="presOf" srcId="{2514B4F0-4916-4E3A-846A-5FCC5068BE09}" destId="{744FCA3B-FB51-4769-BE52-657072A7ED60}" srcOrd="0" destOrd="0" presId="urn:microsoft.com/office/officeart/2005/8/layout/cycle4#1"/>
    <dgm:cxn modelId="{FE73A951-8494-4F2C-8A7B-C6AB158691B8}" srcId="{BF074E99-19A9-41D3-BC20-946FC1FB1E4E}" destId="{8A065841-D897-4AAB-B812-E2FACDBDD9A5}" srcOrd="1" destOrd="0" parTransId="{B6B43FCF-CB06-416C-8EE8-315D35AA90F7}" sibTransId="{43E659BE-F1B6-4243-BC4C-E9F1147062C1}"/>
    <dgm:cxn modelId="{C9200456-F3A6-4567-AAB6-491D28A9EF78}" type="presOf" srcId="{88065563-209C-49A0-973F-C7D48E555481}" destId="{38FA4804-270C-4C6C-A72C-21AC46F80538}" srcOrd="1" destOrd="5" presId="urn:microsoft.com/office/officeart/2005/8/layout/cycle4#1"/>
    <dgm:cxn modelId="{45B7EDC0-7A90-4B4A-B499-0988C46BE497}" srcId="{2514B4F0-4916-4E3A-846A-5FCC5068BE09}" destId="{1820CE64-C18B-4205-A2C2-288B02233B45}" srcOrd="1" destOrd="0" parTransId="{988A9BEA-27EA-4D48-8B5D-74B06928A2BC}" sibTransId="{C8F44F05-EFC1-43B4-BA1E-80F887338DA0}"/>
    <dgm:cxn modelId="{859636B8-2540-400C-878F-40AD2D4C167A}" srcId="{472250B0-FB9B-4553-A18E-9256810329BF}" destId="{88065563-209C-49A0-973F-C7D48E555481}" srcOrd="5" destOrd="0" parTransId="{D0E2498B-1908-4290-9941-019E87F9B9A1}" sibTransId="{FB25E253-4C35-4A5D-A92B-92C1B2915811}"/>
    <dgm:cxn modelId="{8994A29E-44D8-49DB-8DF6-76602B116BE1}" type="presOf" srcId="{8A065841-D897-4AAB-B812-E2FACDBDD9A5}" destId="{5CDAA8C2-89C3-41D6-9E26-953FDA18B4BB}" srcOrd="0" destOrd="1" presId="urn:microsoft.com/office/officeart/2005/8/layout/cycle4#1"/>
    <dgm:cxn modelId="{0E0C7176-16E3-40B6-B600-ADD842986FEA}" type="presOf" srcId="{1820CE64-C18B-4205-A2C2-288B02233B45}" destId="{5667463B-74BF-46E3-95B4-4E52E608BD1E}" srcOrd="0" destOrd="1" presId="urn:microsoft.com/office/officeart/2005/8/layout/cycle4#1"/>
    <dgm:cxn modelId="{A542B707-DC49-459E-BC8E-574B41A4B5D2}" srcId="{2514B4F0-4916-4E3A-846A-5FCC5068BE09}" destId="{01DCA111-3BD0-4FAD-9442-6B927E3363A5}" srcOrd="5" destOrd="0" parTransId="{DD1B338A-0428-4ADD-9CF2-867C9A244EE0}" sibTransId="{F432102D-C2F8-4308-8779-F8453CCADD83}"/>
    <dgm:cxn modelId="{DD38FC74-1223-4314-B1DA-E51618DD3D20}" type="presOf" srcId="{88065563-209C-49A0-973F-C7D48E555481}" destId="{6D3AED07-7573-4AA4-9561-42303F9DE698}" srcOrd="0" destOrd="5" presId="urn:microsoft.com/office/officeart/2005/8/layout/cycle4#1"/>
    <dgm:cxn modelId="{6DD9C45B-0AB4-4645-8EF7-AC07616D2547}" srcId="{3ECBF5F9-BA38-423E-A4C8-DCEC11993EC5}" destId="{2514B4F0-4916-4E3A-846A-5FCC5068BE09}" srcOrd="2" destOrd="0" parTransId="{CE2FAF21-9B51-45EC-A4D6-71DE71F5E811}" sibTransId="{491AFD0E-D900-47CF-898D-40CF4FF35556}"/>
    <dgm:cxn modelId="{F354E477-DF8E-4E97-AA20-05AD7452A207}" type="presOf" srcId="{D2EE1342-167B-4DF6-8148-5CF2AFB3CF4D}" destId="{6D3AED07-7573-4AA4-9561-42303F9DE698}" srcOrd="0" destOrd="0" presId="urn:microsoft.com/office/officeart/2005/8/layout/cycle4#1"/>
    <dgm:cxn modelId="{34161742-91C5-4418-A103-B808DE44E00C}" srcId="{BF074E99-19A9-41D3-BC20-946FC1FB1E4E}" destId="{D857A45B-E251-49D3-8A81-81AFD78A36C8}" srcOrd="5" destOrd="0" parTransId="{D05A3F82-7F1A-493C-B73D-73877A2C08A8}" sibTransId="{26B8F01F-09F7-42CF-A5F5-AFB9BB2FCF7C}"/>
    <dgm:cxn modelId="{9296C47D-6F1F-4AD8-B099-8192EE1E8EE3}" type="presOf" srcId="{47DBE6F0-28B8-49E3-B203-3E92B702402B}" destId="{D4FF0D1C-15D9-4E81-A778-44F8C1166294}" srcOrd="1" destOrd="3" presId="urn:microsoft.com/office/officeart/2005/8/layout/cycle4#1"/>
    <dgm:cxn modelId="{8BE00D70-C28D-4780-A772-8388840FB078}" type="presOf" srcId="{75A10661-2B0E-4243-8704-27408F0DC549}" destId="{A0A8CF7C-AA4C-49F5-B581-A7C4019E5EFB}" srcOrd="0" destOrd="3" presId="urn:microsoft.com/office/officeart/2005/8/layout/cycle4#1"/>
    <dgm:cxn modelId="{C01DCE05-19D0-4C4F-878D-A19F8A820452}" srcId="{472250B0-FB9B-4553-A18E-9256810329BF}" destId="{B8C3AF2B-2A3F-4EC6-8970-DCDF0C93D3F6}" srcOrd="6" destOrd="0" parTransId="{8E01CAB5-CBEA-431F-8307-9322B789B6B8}" sibTransId="{C005D980-4C55-40AB-8EB9-DDC24BA26FA8}"/>
    <dgm:cxn modelId="{0BC755B8-D2DA-4912-A697-95FF37698FDC}" srcId="{2514B4F0-4916-4E3A-846A-5FCC5068BE09}" destId="{B5D13417-70A2-4C7E-914F-62B536C08FB3}" srcOrd="4" destOrd="0" parTransId="{AC3A0722-B018-48C9-A7B8-F2A02F5FB951}" sibTransId="{911500AD-C40C-450C-AF23-507A29E29E00}"/>
    <dgm:cxn modelId="{4489B1E5-0AF4-48C3-B639-804CFB672843}" type="presOf" srcId="{B8C3AF2B-2A3F-4EC6-8970-DCDF0C93D3F6}" destId="{38FA4804-270C-4C6C-A72C-21AC46F80538}" srcOrd="1" destOrd="6" presId="urn:microsoft.com/office/officeart/2005/8/layout/cycle4#1"/>
    <dgm:cxn modelId="{B1824502-2D49-42AB-9AB5-C515093EF8A0}" type="presOf" srcId="{CD0D9E37-1A37-4F10-9E0B-4CF1EBF95C58}" destId="{D4FF0D1C-15D9-4E81-A778-44F8C1166294}" srcOrd="1" destOrd="0" presId="urn:microsoft.com/office/officeart/2005/8/layout/cycle4#1"/>
    <dgm:cxn modelId="{3AE6A81B-D84B-4DF5-8FD7-9EF1B0110057}" type="presOf" srcId="{7638D802-DB6F-4C6F-8E44-4F6EA67D7A5A}" destId="{7B34DA69-CAFF-48AD-AFCA-988E567F6E6C}" srcOrd="1" destOrd="4" presId="urn:microsoft.com/office/officeart/2005/8/layout/cycle4#1"/>
    <dgm:cxn modelId="{99CA78C9-086F-4F04-9AE8-30FCB834A468}" type="presOf" srcId="{23F7CC84-4F4C-4D8E-9C7D-6D7C0E2658F5}" destId="{A0A8CF7C-AA4C-49F5-B581-A7C4019E5EFB}" srcOrd="0" destOrd="1" presId="urn:microsoft.com/office/officeart/2005/8/layout/cycle4#1"/>
    <dgm:cxn modelId="{A25FEF62-A4CF-4D1D-8DB9-5840BAFC07A4}" type="presOf" srcId="{B8C3AF2B-2A3F-4EC6-8970-DCDF0C93D3F6}" destId="{6D3AED07-7573-4AA4-9561-42303F9DE698}" srcOrd="0" destOrd="6" presId="urn:microsoft.com/office/officeart/2005/8/layout/cycle4#1"/>
    <dgm:cxn modelId="{F6116D36-50A1-40CF-A042-9A29A6DAB728}" type="presOf" srcId="{B3558190-8CAF-4606-A532-C1BD724C2611}" destId="{6D3AED07-7573-4AA4-9561-42303F9DE698}" srcOrd="0" destOrd="2" presId="urn:microsoft.com/office/officeart/2005/8/layout/cycle4#1"/>
    <dgm:cxn modelId="{C2B8D460-1833-4485-AA0F-80DC5B1031F4}" type="presOf" srcId="{B0176D3A-0060-4CE0-9719-0C81E7EDB8A5}" destId="{5CDAA8C2-89C3-41D6-9E26-953FDA18B4BB}" srcOrd="0" destOrd="3" presId="urn:microsoft.com/office/officeart/2005/8/layout/cycle4#1"/>
    <dgm:cxn modelId="{182A8BB1-E8FE-48FE-AA29-EE6CB4AC8B84}" srcId="{472250B0-FB9B-4553-A18E-9256810329BF}" destId="{F227A1C8-6132-4637-AE2B-E9DAB9389F28}" srcOrd="1" destOrd="0" parTransId="{4462F350-F787-4AC0-9384-8F1955478B4C}" sibTransId="{A06993AA-B3E5-4010-90EC-51B6A1C0DFBE}"/>
    <dgm:cxn modelId="{6AB59A70-C2FB-4302-8DAB-0C51835F3C7B}" srcId="{472250B0-FB9B-4553-A18E-9256810329BF}" destId="{38397592-982F-487E-A53C-C39C321B3FD1}" srcOrd="3" destOrd="0" parTransId="{27DA05B3-C1C1-4A94-966B-34C0E1FEDECE}" sibTransId="{F5BEB287-1439-4295-9576-4646AC86ACFB}"/>
    <dgm:cxn modelId="{0DC286F2-A876-47CE-8586-0A1BAF6DF387}" type="presOf" srcId="{B8FC610B-BDA6-4CC3-A0D3-580DDD145305}" destId="{6D3AED07-7573-4AA4-9561-42303F9DE698}" srcOrd="0" destOrd="4" presId="urn:microsoft.com/office/officeart/2005/8/layout/cycle4#1"/>
    <dgm:cxn modelId="{506D6A27-73C4-4596-832C-3B8627BF058B}" type="presOf" srcId="{D2EE1342-167B-4DF6-8148-5CF2AFB3CF4D}" destId="{38FA4804-270C-4C6C-A72C-21AC46F80538}" srcOrd="1" destOrd="0" presId="urn:microsoft.com/office/officeart/2005/8/layout/cycle4#1"/>
    <dgm:cxn modelId="{7931F08D-3F75-4D8E-8741-F0225C277271}" srcId="{2514B4F0-4916-4E3A-846A-5FCC5068BE09}" destId="{47DBE6F0-28B8-49E3-B203-3E92B702402B}" srcOrd="3" destOrd="0" parTransId="{91E96591-A9F5-4FB8-9E9E-B6B3AFA02D20}" sibTransId="{34FB6B67-21C6-4193-9CCE-32D815AB5961}"/>
    <dgm:cxn modelId="{4BE7DC58-C54F-41C0-A872-96E098B40EE5}" type="presOf" srcId="{B8FC610B-BDA6-4CC3-A0D3-580DDD145305}" destId="{38FA4804-270C-4C6C-A72C-21AC46F80538}" srcOrd="1" destOrd="4" presId="urn:microsoft.com/office/officeart/2005/8/layout/cycle4#1"/>
    <dgm:cxn modelId="{22155AF2-C326-46CD-BC2A-54595AEC2F43}" type="presOf" srcId="{38397592-982F-487E-A53C-C39C321B3FD1}" destId="{38FA4804-270C-4C6C-A72C-21AC46F80538}" srcOrd="1" destOrd="3" presId="urn:microsoft.com/office/officeart/2005/8/layout/cycle4#1"/>
    <dgm:cxn modelId="{FE197960-B096-482F-9620-A163C97DEBC8}" type="presOf" srcId="{47DBE6F0-28B8-49E3-B203-3E92B702402B}" destId="{5667463B-74BF-46E3-95B4-4E52E608BD1E}" srcOrd="0" destOrd="3" presId="urn:microsoft.com/office/officeart/2005/8/layout/cycle4#1"/>
    <dgm:cxn modelId="{3526FEC3-3F5A-4153-809E-6C0C671065F6}" type="presOf" srcId="{8A065841-D897-4AAB-B812-E2FACDBDD9A5}" destId="{C75F8270-0C13-45D3-A8C4-51D3D38543B0}" srcOrd="1" destOrd="1" presId="urn:microsoft.com/office/officeart/2005/8/layout/cycle4#1"/>
    <dgm:cxn modelId="{6BC34369-7102-40CD-91F4-CC61175027AD}" type="presOf" srcId="{4C41BE13-4398-4FBF-8144-9B20CC64940C}" destId="{5CDAA8C2-89C3-41D6-9E26-953FDA18B4BB}" srcOrd="0" destOrd="4" presId="urn:microsoft.com/office/officeart/2005/8/layout/cycle4#1"/>
    <dgm:cxn modelId="{DE6FECB0-72EC-4491-A575-3176BA642D93}" type="presOf" srcId="{1ECFE84E-E0D6-4173-9F0B-1B2C05C4BCD4}" destId="{5CDAA8C2-89C3-41D6-9E26-953FDA18B4BB}" srcOrd="0" destOrd="2" presId="urn:microsoft.com/office/officeart/2005/8/layout/cycle4#1"/>
    <dgm:cxn modelId="{9FC06C75-31E3-40F5-A46F-A50BB9678D14}" type="presOf" srcId="{E3AA32B4-5FDA-43AF-AAFA-0950E922D686}" destId="{C75F8270-0C13-45D3-A8C4-51D3D38543B0}" srcOrd="1" destOrd="0" presId="urn:microsoft.com/office/officeart/2005/8/layout/cycle4#1"/>
    <dgm:cxn modelId="{959EF68C-A2D4-47CA-9C42-41F349CF6E05}" srcId="{BF074E99-19A9-41D3-BC20-946FC1FB1E4E}" destId="{4C41BE13-4398-4FBF-8144-9B20CC64940C}" srcOrd="4" destOrd="0" parTransId="{55D28071-32DB-4A45-B970-C3350BB42341}" sibTransId="{F65D7709-0B8B-469B-8836-FDB9DB07AEDF}"/>
    <dgm:cxn modelId="{80B6E2CC-69A3-4FC4-A75D-85E982BB8A90}" srcId="{C1F4E22F-9746-4886-841B-A195CAF0BF65}" destId="{23F7CC84-4F4C-4D8E-9C7D-6D7C0E2658F5}" srcOrd="1" destOrd="0" parTransId="{6787A39C-495B-4A40-8A22-FA57E2B37247}" sibTransId="{24B62D9E-2F50-443B-8AFD-E85A5773C0D8}"/>
    <dgm:cxn modelId="{385DC429-1C32-4F6E-8D56-090896D55EED}" type="presOf" srcId="{F227A1C8-6132-4637-AE2B-E9DAB9389F28}" destId="{38FA4804-270C-4C6C-A72C-21AC46F80538}" srcOrd="1" destOrd="1" presId="urn:microsoft.com/office/officeart/2005/8/layout/cycle4#1"/>
    <dgm:cxn modelId="{1E5C14EB-B862-4E10-8DD4-C981A9F2DFE1}" type="presParOf" srcId="{F2AFF4EF-904C-4514-8157-B2D24D259309}" destId="{2BBCF98B-E4BB-4148-964B-CA8331A8A86A}" srcOrd="0" destOrd="0" presId="urn:microsoft.com/office/officeart/2005/8/layout/cycle4#1"/>
    <dgm:cxn modelId="{F5E1451D-58A6-426E-A16E-588DDA9A02A5}" type="presParOf" srcId="{2BBCF98B-E4BB-4148-964B-CA8331A8A86A}" destId="{9F0CF344-48CD-421E-BC73-1504EE5D8830}" srcOrd="0" destOrd="0" presId="urn:microsoft.com/office/officeart/2005/8/layout/cycle4#1"/>
    <dgm:cxn modelId="{FEE9BE3B-C99E-4D46-B318-8E6C5CDDAAB0}" type="presParOf" srcId="{9F0CF344-48CD-421E-BC73-1504EE5D8830}" destId="{5CDAA8C2-89C3-41D6-9E26-953FDA18B4BB}" srcOrd="0" destOrd="0" presId="urn:microsoft.com/office/officeart/2005/8/layout/cycle4#1"/>
    <dgm:cxn modelId="{B229134C-1848-4C01-A55A-B6EB69A1C092}" type="presParOf" srcId="{9F0CF344-48CD-421E-BC73-1504EE5D8830}" destId="{C75F8270-0C13-45D3-A8C4-51D3D38543B0}" srcOrd="1" destOrd="0" presId="urn:microsoft.com/office/officeart/2005/8/layout/cycle4#1"/>
    <dgm:cxn modelId="{866114E9-9DD6-4137-B4B5-219AC8BFEE3D}" type="presParOf" srcId="{2BBCF98B-E4BB-4148-964B-CA8331A8A86A}" destId="{AA0E24DC-15FC-4A31-BB56-94AA92038A39}" srcOrd="1" destOrd="0" presId="urn:microsoft.com/office/officeart/2005/8/layout/cycle4#1"/>
    <dgm:cxn modelId="{ABDFA2CA-3887-41A3-9B18-20365B1D1B87}" type="presParOf" srcId="{AA0E24DC-15FC-4A31-BB56-94AA92038A39}" destId="{A0A8CF7C-AA4C-49F5-B581-A7C4019E5EFB}" srcOrd="0" destOrd="0" presId="urn:microsoft.com/office/officeart/2005/8/layout/cycle4#1"/>
    <dgm:cxn modelId="{0E105A80-DA76-4B46-BA84-5F056C35D905}" type="presParOf" srcId="{AA0E24DC-15FC-4A31-BB56-94AA92038A39}" destId="{7B34DA69-CAFF-48AD-AFCA-988E567F6E6C}" srcOrd="1" destOrd="0" presId="urn:microsoft.com/office/officeart/2005/8/layout/cycle4#1"/>
    <dgm:cxn modelId="{88180616-05C6-4A82-8D5C-44A7E83517DD}" type="presParOf" srcId="{2BBCF98B-E4BB-4148-964B-CA8331A8A86A}" destId="{668D944B-6B7B-43D8-9A8C-19C38B127425}" srcOrd="2" destOrd="0" presId="urn:microsoft.com/office/officeart/2005/8/layout/cycle4#1"/>
    <dgm:cxn modelId="{360D58C2-A79C-4EDE-97EF-17313BA7B077}" type="presParOf" srcId="{668D944B-6B7B-43D8-9A8C-19C38B127425}" destId="{5667463B-74BF-46E3-95B4-4E52E608BD1E}" srcOrd="0" destOrd="0" presId="urn:microsoft.com/office/officeart/2005/8/layout/cycle4#1"/>
    <dgm:cxn modelId="{D9CB58A8-B38F-44F4-B5FF-0003B708C4FC}" type="presParOf" srcId="{668D944B-6B7B-43D8-9A8C-19C38B127425}" destId="{D4FF0D1C-15D9-4E81-A778-44F8C1166294}" srcOrd="1" destOrd="0" presId="urn:microsoft.com/office/officeart/2005/8/layout/cycle4#1"/>
    <dgm:cxn modelId="{9E4FDF18-7F01-4EF1-BA53-02FA4A8C60C2}" type="presParOf" srcId="{2BBCF98B-E4BB-4148-964B-CA8331A8A86A}" destId="{52D85E50-3F37-44B2-AF7F-B5324CC2B0AD}" srcOrd="3" destOrd="0" presId="urn:microsoft.com/office/officeart/2005/8/layout/cycle4#1"/>
    <dgm:cxn modelId="{B9B6E4BE-579C-4FE7-AC47-E1E28F2A5741}" type="presParOf" srcId="{52D85E50-3F37-44B2-AF7F-B5324CC2B0AD}" destId="{6D3AED07-7573-4AA4-9561-42303F9DE698}" srcOrd="0" destOrd="0" presId="urn:microsoft.com/office/officeart/2005/8/layout/cycle4#1"/>
    <dgm:cxn modelId="{60F277F1-A6F9-43A5-9C77-CC138296667C}" type="presParOf" srcId="{52D85E50-3F37-44B2-AF7F-B5324CC2B0AD}" destId="{38FA4804-270C-4C6C-A72C-21AC46F80538}" srcOrd="1" destOrd="0" presId="urn:microsoft.com/office/officeart/2005/8/layout/cycle4#1"/>
    <dgm:cxn modelId="{DE7752F6-7A40-45B0-9A8B-2CA808D3DCE4}" type="presParOf" srcId="{2BBCF98B-E4BB-4148-964B-CA8331A8A86A}" destId="{705B683A-2050-4054-8C84-9D991F988C84}" srcOrd="4" destOrd="0" presId="urn:microsoft.com/office/officeart/2005/8/layout/cycle4#1"/>
    <dgm:cxn modelId="{29CD3A71-BF51-4409-80D2-35E6A56B90C0}" type="presParOf" srcId="{F2AFF4EF-904C-4514-8157-B2D24D259309}" destId="{5C835DB5-4E84-46DA-B6EA-0D5743B14E4C}" srcOrd="1" destOrd="0" presId="urn:microsoft.com/office/officeart/2005/8/layout/cycle4#1"/>
    <dgm:cxn modelId="{BF51126E-4154-414C-B495-E93A05002D22}" type="presParOf" srcId="{5C835DB5-4E84-46DA-B6EA-0D5743B14E4C}" destId="{B85000DD-FDC9-4D20-A5AA-B6A487DE21C2}" srcOrd="0" destOrd="0" presId="urn:microsoft.com/office/officeart/2005/8/layout/cycle4#1"/>
    <dgm:cxn modelId="{B6D3262C-5B92-4D85-AC04-47BBDF9756A3}" type="presParOf" srcId="{5C835DB5-4E84-46DA-B6EA-0D5743B14E4C}" destId="{C89DDD43-ADFC-4E6B-9A8F-C5D55A01F071}" srcOrd="1" destOrd="0" presId="urn:microsoft.com/office/officeart/2005/8/layout/cycle4#1"/>
    <dgm:cxn modelId="{55B26890-1BF9-4221-9912-FDD9C23DC71D}" type="presParOf" srcId="{5C835DB5-4E84-46DA-B6EA-0D5743B14E4C}" destId="{744FCA3B-FB51-4769-BE52-657072A7ED60}" srcOrd="2" destOrd="0" presId="urn:microsoft.com/office/officeart/2005/8/layout/cycle4#1"/>
    <dgm:cxn modelId="{8CE4FE3B-23E7-43D5-A6DD-AB272381151C}" type="presParOf" srcId="{5C835DB5-4E84-46DA-B6EA-0D5743B14E4C}" destId="{6FF848EF-CD8A-41EB-AA14-31FFB366755B}" srcOrd="3" destOrd="0" presId="urn:microsoft.com/office/officeart/2005/8/layout/cycle4#1"/>
    <dgm:cxn modelId="{34DC1461-1CF1-47C8-9573-DC2170C4EBEC}" type="presParOf" srcId="{5C835DB5-4E84-46DA-B6EA-0D5743B14E4C}" destId="{C1F50C6A-DA38-47FA-8A6D-2C71EB70EDD9}" srcOrd="4" destOrd="0" presId="urn:microsoft.com/office/officeart/2005/8/layout/cycle4#1"/>
    <dgm:cxn modelId="{640EAA07-8406-462C-B4C9-FD8DDA98216B}" type="presParOf" srcId="{F2AFF4EF-904C-4514-8157-B2D24D259309}" destId="{D62E4486-409E-4817-85F7-EC1CADFA1FE4}" srcOrd="2" destOrd="0" presId="urn:microsoft.com/office/officeart/2005/8/layout/cycle4#1"/>
    <dgm:cxn modelId="{03D6138E-9EF0-470D-A863-49817AAA0484}" type="presParOf" srcId="{F2AFF4EF-904C-4514-8157-B2D24D259309}" destId="{08C8AF53-5FD5-4382-A3B7-B98332F759A2}" srcOrd="3" destOrd="0" presId="urn:microsoft.com/office/officeart/2005/8/layout/cycle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67463B-74BF-46E3-95B4-4E52E608BD1E}">
      <dsp:nvSpPr>
        <dsp:cNvPr id="0" name=""/>
        <dsp:cNvSpPr/>
      </dsp:nvSpPr>
      <dsp:spPr>
        <a:xfrm>
          <a:off x="5272945" y="3222582"/>
          <a:ext cx="2605903" cy="2412100"/>
        </a:xfrm>
        <a:prstGeom prst="roundRect">
          <a:avLst>
            <a:gd name="adj" fmla="val 10000"/>
          </a:avLst>
        </a:prstGeom>
        <a:solidFill>
          <a:schemeClr val="lt1">
            <a:alpha val="90000"/>
            <a:hueOff val="0"/>
            <a:satOff val="0"/>
            <a:lumOff val="0"/>
            <a:alphaOff val="0"/>
          </a:schemeClr>
        </a:solidFill>
        <a:ln w="12700" cap="rnd" cmpd="sng" algn="ctr">
          <a:solidFill>
            <a:schemeClr val="accent2">
              <a:hueOff val="-1976190"/>
              <a:satOff val="9467"/>
              <a:lumOff val="875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57150" lvl="1" indent="-57150" algn="r" defTabSz="444500">
            <a:lnSpc>
              <a:spcPct val="90000"/>
            </a:lnSpc>
            <a:spcBef>
              <a:spcPct val="0"/>
            </a:spcBef>
            <a:spcAft>
              <a:spcPct val="15000"/>
            </a:spcAft>
            <a:buChar char="••"/>
          </a:pPr>
          <a:endParaRPr lang="en-AU" sz="1000" kern="1200" dirty="0">
            <a:latin typeface="Calibri"/>
            <a:ea typeface="+mn-ea"/>
            <a:cs typeface="+mn-cs"/>
          </a:endParaRPr>
        </a:p>
        <a:p>
          <a:pPr marL="171450" lvl="1" indent="-171450" algn="r" defTabSz="711200">
            <a:lnSpc>
              <a:spcPct val="90000"/>
            </a:lnSpc>
            <a:spcBef>
              <a:spcPct val="0"/>
            </a:spcBef>
            <a:spcAft>
              <a:spcPct val="15000"/>
            </a:spcAft>
            <a:buChar char="••"/>
          </a:pPr>
          <a:r>
            <a:rPr lang="en-AU" sz="1600" kern="1200" dirty="0" smtClean="0">
              <a:latin typeface="Calibri"/>
              <a:ea typeface="+mn-ea"/>
              <a:cs typeface="+mn-cs"/>
            </a:rPr>
            <a:t>Sustainable Solutions</a:t>
          </a:r>
          <a:endParaRPr lang="en-AU" sz="1000" kern="1200" dirty="0">
            <a:latin typeface="Calibri"/>
            <a:ea typeface="+mn-ea"/>
            <a:cs typeface="+mn-cs"/>
          </a:endParaRPr>
        </a:p>
        <a:p>
          <a:pPr marL="171450" lvl="1" indent="-171450" algn="r" defTabSz="711200">
            <a:lnSpc>
              <a:spcPct val="90000"/>
            </a:lnSpc>
            <a:spcBef>
              <a:spcPct val="0"/>
            </a:spcBef>
            <a:spcAft>
              <a:spcPct val="15000"/>
            </a:spcAft>
            <a:buChar char="••"/>
          </a:pPr>
          <a:r>
            <a:rPr lang="en-AU" sz="1600" kern="1200" dirty="0">
              <a:latin typeface="Calibri"/>
              <a:ea typeface="+mn-ea"/>
              <a:cs typeface="+mn-cs"/>
            </a:rPr>
            <a:t>Self Management</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Self Advocacy</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Future Focussed</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Life Skills</a:t>
          </a:r>
        </a:p>
      </dsp:txBody>
      <dsp:txXfrm>
        <a:off x="6054716" y="3825607"/>
        <a:ext cx="1824132" cy="1809075"/>
      </dsp:txXfrm>
    </dsp:sp>
    <dsp:sp modelId="{6D3AED07-7573-4AA4-9561-42303F9DE698}">
      <dsp:nvSpPr>
        <dsp:cNvPr id="0" name=""/>
        <dsp:cNvSpPr/>
      </dsp:nvSpPr>
      <dsp:spPr>
        <a:xfrm>
          <a:off x="689866" y="3248224"/>
          <a:ext cx="2605903" cy="2360817"/>
        </a:xfrm>
        <a:prstGeom prst="roundRect">
          <a:avLst>
            <a:gd name="adj" fmla="val 10000"/>
          </a:avLst>
        </a:prstGeom>
        <a:solidFill>
          <a:schemeClr val="lt1">
            <a:alpha val="90000"/>
            <a:hueOff val="0"/>
            <a:satOff val="0"/>
            <a:lumOff val="0"/>
            <a:alphaOff val="0"/>
          </a:schemeClr>
        </a:solidFill>
        <a:ln w="12700" cap="rnd" cmpd="sng" algn="ctr">
          <a:solidFill>
            <a:schemeClr val="accent2">
              <a:hueOff val="-2964285"/>
              <a:satOff val="14200"/>
              <a:lumOff val="131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endParaRPr lang="en-AU" sz="1000" kern="1200">
            <a:latin typeface="Calibri"/>
            <a:ea typeface="+mn-ea"/>
            <a:cs typeface="+mn-cs"/>
          </a:endParaRPr>
        </a:p>
        <a:p>
          <a:pPr marL="171450" lvl="1" indent="-171450" algn="l" defTabSz="711200">
            <a:lnSpc>
              <a:spcPct val="90000"/>
            </a:lnSpc>
            <a:spcBef>
              <a:spcPct val="0"/>
            </a:spcBef>
            <a:spcAft>
              <a:spcPct val="15000"/>
            </a:spcAft>
            <a:buChar char="••"/>
          </a:pPr>
          <a:r>
            <a:rPr lang="en-AU" sz="1600" kern="1200" dirty="0" smtClean="0">
              <a:latin typeface="Calibri"/>
              <a:ea typeface="+mn-ea"/>
              <a:cs typeface="+mn-cs"/>
            </a:rPr>
            <a:t>Transformation</a:t>
          </a:r>
          <a:endParaRPr lang="en-AU" sz="1000" kern="1200" dirty="0">
            <a:latin typeface="Calibri"/>
            <a:ea typeface="+mn-ea"/>
            <a:cs typeface="+mn-cs"/>
          </a:endParaRPr>
        </a:p>
        <a:p>
          <a:pPr marL="171450" lvl="1" indent="-171450" algn="l" defTabSz="711200">
            <a:lnSpc>
              <a:spcPct val="90000"/>
            </a:lnSpc>
            <a:spcBef>
              <a:spcPct val="0"/>
            </a:spcBef>
            <a:spcAft>
              <a:spcPct val="15000"/>
            </a:spcAft>
            <a:buChar char="••"/>
          </a:pPr>
          <a:r>
            <a:rPr lang="en-AU" sz="1600" kern="1200" dirty="0">
              <a:latin typeface="Calibri"/>
              <a:ea typeface="+mn-ea"/>
              <a:cs typeface="+mn-cs"/>
            </a:rPr>
            <a:t>Professional Growth</a:t>
          </a:r>
        </a:p>
        <a:p>
          <a:pPr marL="171450" lvl="1" indent="-171450" algn="l" defTabSz="711200">
            <a:lnSpc>
              <a:spcPct val="90000"/>
            </a:lnSpc>
            <a:spcBef>
              <a:spcPct val="0"/>
            </a:spcBef>
            <a:spcAft>
              <a:spcPct val="15000"/>
            </a:spcAft>
            <a:buChar char="••"/>
          </a:pPr>
          <a:r>
            <a:rPr lang="en-AU" sz="1600" kern="1200" dirty="0">
              <a:latin typeface="Calibri"/>
              <a:ea typeface="+mn-ea"/>
              <a:cs typeface="+mn-cs"/>
            </a:rPr>
            <a:t>Evidence Based</a:t>
          </a:r>
        </a:p>
        <a:p>
          <a:pPr marL="171450" lvl="1" indent="-171450" algn="l" defTabSz="711200">
            <a:lnSpc>
              <a:spcPct val="90000"/>
            </a:lnSpc>
            <a:spcBef>
              <a:spcPct val="0"/>
            </a:spcBef>
            <a:spcAft>
              <a:spcPct val="15000"/>
            </a:spcAft>
            <a:buChar char="••"/>
          </a:pPr>
          <a:r>
            <a:rPr lang="en-AU" sz="1600" kern="1200" dirty="0">
              <a:latin typeface="Calibri"/>
              <a:ea typeface="+mn-ea"/>
              <a:cs typeface="+mn-cs"/>
            </a:rPr>
            <a:t>Reflective</a:t>
          </a:r>
        </a:p>
        <a:p>
          <a:pPr marL="171450" lvl="1" indent="-171450" algn="l" defTabSz="711200">
            <a:lnSpc>
              <a:spcPct val="90000"/>
            </a:lnSpc>
            <a:spcBef>
              <a:spcPct val="0"/>
            </a:spcBef>
            <a:spcAft>
              <a:spcPct val="15000"/>
            </a:spcAft>
            <a:buChar char="••"/>
          </a:pPr>
          <a:r>
            <a:rPr lang="en-AU" sz="1600" kern="1200">
              <a:latin typeface="Calibri"/>
              <a:ea typeface="+mn-ea"/>
              <a:cs typeface="+mn-cs"/>
            </a:rPr>
            <a:t>Systemic change</a:t>
          </a:r>
        </a:p>
        <a:p>
          <a:pPr marL="57150" lvl="1" indent="-57150" algn="l" defTabSz="355600">
            <a:lnSpc>
              <a:spcPct val="90000"/>
            </a:lnSpc>
            <a:spcBef>
              <a:spcPct val="0"/>
            </a:spcBef>
            <a:spcAft>
              <a:spcPct val="15000"/>
            </a:spcAft>
            <a:buChar char="••"/>
          </a:pPr>
          <a:endParaRPr lang="en-AU" sz="800" kern="1200" dirty="0">
            <a:solidFill>
              <a:srgbClr val="1F497D">
                <a:hueOff val="0"/>
                <a:satOff val="0"/>
                <a:lumOff val="0"/>
                <a:alphaOff val="0"/>
              </a:srgbClr>
            </a:solidFill>
            <a:latin typeface="Calibri"/>
            <a:ea typeface="+mn-ea"/>
            <a:cs typeface="+mn-cs"/>
          </a:endParaRPr>
        </a:p>
      </dsp:txBody>
      <dsp:txXfrm>
        <a:off x="689866" y="3838428"/>
        <a:ext cx="1824132" cy="1770613"/>
      </dsp:txXfrm>
    </dsp:sp>
    <dsp:sp modelId="{A0A8CF7C-AA4C-49F5-B581-A7C4019E5EFB}">
      <dsp:nvSpPr>
        <dsp:cNvPr id="0" name=""/>
        <dsp:cNvSpPr/>
      </dsp:nvSpPr>
      <dsp:spPr>
        <a:xfrm>
          <a:off x="5295121" y="-354658"/>
          <a:ext cx="2605903" cy="2392434"/>
        </a:xfrm>
        <a:prstGeom prst="roundRect">
          <a:avLst>
            <a:gd name="adj" fmla="val 10000"/>
          </a:avLst>
        </a:prstGeom>
        <a:solidFill>
          <a:schemeClr val="lt1">
            <a:alpha val="90000"/>
            <a:hueOff val="0"/>
            <a:satOff val="0"/>
            <a:lumOff val="0"/>
            <a:alphaOff val="0"/>
          </a:schemeClr>
        </a:solidFill>
        <a:ln w="12700" cap="rnd" cmpd="sng" algn="ctr">
          <a:solidFill>
            <a:schemeClr val="accent2">
              <a:hueOff val="-988095"/>
              <a:satOff val="4733"/>
              <a:lumOff val="437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a:lnSpc>
              <a:spcPct val="90000"/>
            </a:lnSpc>
            <a:spcBef>
              <a:spcPct val="0"/>
            </a:spcBef>
            <a:spcAft>
              <a:spcPct val="15000"/>
            </a:spcAft>
            <a:buChar char="••"/>
          </a:pPr>
          <a:r>
            <a:rPr lang="en-AU" sz="1600" kern="1200" dirty="0">
              <a:latin typeface="Calibri"/>
              <a:ea typeface="+mn-ea"/>
              <a:cs typeface="+mn-cs"/>
            </a:rPr>
            <a:t>Tools of the Trade</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Universal Design</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Inclusive Practice</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Access and Equity</a:t>
          </a:r>
        </a:p>
        <a:p>
          <a:pPr marL="171450" lvl="1" indent="-171450" algn="r" defTabSz="711200">
            <a:lnSpc>
              <a:spcPct val="90000"/>
            </a:lnSpc>
            <a:spcBef>
              <a:spcPct val="0"/>
            </a:spcBef>
            <a:spcAft>
              <a:spcPct val="15000"/>
            </a:spcAft>
            <a:buChar char="••"/>
          </a:pPr>
          <a:r>
            <a:rPr lang="en-AU" sz="1600" kern="1200" dirty="0">
              <a:latin typeface="Calibri"/>
              <a:ea typeface="+mn-ea"/>
              <a:cs typeface="+mn-cs"/>
            </a:rPr>
            <a:t>Personalised</a:t>
          </a:r>
        </a:p>
      </dsp:txBody>
      <dsp:txXfrm>
        <a:off x="6076892" y="-354658"/>
        <a:ext cx="1824132" cy="1794326"/>
      </dsp:txXfrm>
    </dsp:sp>
    <dsp:sp modelId="{5CDAA8C2-89C3-41D6-9E26-953FDA18B4BB}">
      <dsp:nvSpPr>
        <dsp:cNvPr id="0" name=""/>
        <dsp:cNvSpPr/>
      </dsp:nvSpPr>
      <dsp:spPr>
        <a:xfrm>
          <a:off x="681892" y="-292800"/>
          <a:ext cx="2605903" cy="2268718"/>
        </a:xfrm>
        <a:prstGeom prst="roundRect">
          <a:avLst>
            <a:gd name="adj" fmla="val 10000"/>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AU" sz="1600" kern="1200" dirty="0">
              <a:latin typeface="Calibri"/>
              <a:ea typeface="+mn-ea"/>
              <a:cs typeface="+mn-cs"/>
            </a:rPr>
            <a:t>Relational</a:t>
          </a:r>
        </a:p>
        <a:p>
          <a:pPr marL="171450" lvl="1" indent="-171450" algn="l" defTabSz="711200">
            <a:lnSpc>
              <a:spcPct val="90000"/>
            </a:lnSpc>
            <a:spcBef>
              <a:spcPct val="0"/>
            </a:spcBef>
            <a:spcAft>
              <a:spcPct val="15000"/>
            </a:spcAft>
            <a:buChar char="••"/>
          </a:pPr>
          <a:r>
            <a:rPr lang="en-AU" sz="1600" kern="1200" dirty="0">
              <a:latin typeface="Calibri"/>
              <a:ea typeface="+mn-ea"/>
              <a:cs typeface="+mn-cs"/>
            </a:rPr>
            <a:t>Person Centred</a:t>
          </a:r>
        </a:p>
        <a:p>
          <a:pPr marL="171450" lvl="1" indent="-171450" algn="l" defTabSz="711200">
            <a:lnSpc>
              <a:spcPct val="90000"/>
            </a:lnSpc>
            <a:spcBef>
              <a:spcPct val="0"/>
            </a:spcBef>
            <a:spcAft>
              <a:spcPct val="15000"/>
            </a:spcAft>
            <a:buChar char="••"/>
          </a:pPr>
          <a:r>
            <a:rPr lang="en-AU" sz="1600" kern="1200" dirty="0">
              <a:latin typeface="Calibri"/>
              <a:ea typeface="+mn-ea"/>
              <a:cs typeface="+mn-cs"/>
            </a:rPr>
            <a:t>Strength Based</a:t>
          </a:r>
        </a:p>
        <a:p>
          <a:pPr marL="171450" lvl="1" indent="-171450" algn="l" defTabSz="711200">
            <a:lnSpc>
              <a:spcPct val="90000"/>
            </a:lnSpc>
            <a:spcBef>
              <a:spcPct val="0"/>
            </a:spcBef>
            <a:spcAft>
              <a:spcPct val="15000"/>
            </a:spcAft>
            <a:buChar char="••"/>
          </a:pPr>
          <a:r>
            <a:rPr lang="en-AU" sz="1600" kern="1200" dirty="0">
              <a:latin typeface="Calibri"/>
              <a:ea typeface="+mn-ea"/>
              <a:cs typeface="+mn-cs"/>
            </a:rPr>
            <a:t>Solution </a:t>
          </a:r>
          <a:r>
            <a:rPr lang="en-AU" sz="1600" kern="1200" dirty="0" smtClean="0">
              <a:latin typeface="Calibri"/>
              <a:ea typeface="+mn-ea"/>
              <a:cs typeface="+mn-cs"/>
            </a:rPr>
            <a:t>Focused</a:t>
          </a:r>
          <a:endParaRPr lang="en-AU" sz="1600" kern="1200" dirty="0">
            <a:latin typeface="Calibri"/>
            <a:ea typeface="+mn-ea"/>
            <a:cs typeface="+mn-cs"/>
          </a:endParaRPr>
        </a:p>
        <a:p>
          <a:pPr marL="171450" lvl="1" indent="-171450" algn="l" defTabSz="711200">
            <a:lnSpc>
              <a:spcPct val="90000"/>
            </a:lnSpc>
            <a:spcBef>
              <a:spcPct val="0"/>
            </a:spcBef>
            <a:spcAft>
              <a:spcPct val="15000"/>
            </a:spcAft>
            <a:buChar char="••"/>
          </a:pPr>
          <a:r>
            <a:rPr lang="en-AU" sz="1600" kern="1200" dirty="0">
              <a:latin typeface="Calibri"/>
              <a:ea typeface="+mn-ea"/>
              <a:cs typeface="+mn-cs"/>
            </a:rPr>
            <a:t>Rights Based</a:t>
          </a:r>
        </a:p>
        <a:p>
          <a:pPr marL="57150" lvl="1" indent="-57150" algn="l" defTabSz="355600">
            <a:lnSpc>
              <a:spcPct val="90000"/>
            </a:lnSpc>
            <a:spcBef>
              <a:spcPct val="0"/>
            </a:spcBef>
            <a:spcAft>
              <a:spcPct val="15000"/>
            </a:spcAft>
            <a:buChar char="••"/>
          </a:pPr>
          <a:endParaRPr lang="en-AU" sz="800" kern="1200">
            <a:solidFill>
              <a:srgbClr val="1F497D">
                <a:hueOff val="0"/>
                <a:satOff val="0"/>
                <a:lumOff val="0"/>
                <a:alphaOff val="0"/>
              </a:srgbClr>
            </a:solidFill>
            <a:latin typeface="Calibri"/>
            <a:ea typeface="+mn-ea"/>
            <a:cs typeface="+mn-cs"/>
          </a:endParaRPr>
        </a:p>
        <a:p>
          <a:pPr marL="57150" lvl="1" indent="-57150" algn="l" defTabSz="355600">
            <a:lnSpc>
              <a:spcPct val="90000"/>
            </a:lnSpc>
            <a:spcBef>
              <a:spcPct val="0"/>
            </a:spcBef>
            <a:spcAft>
              <a:spcPct val="15000"/>
            </a:spcAft>
            <a:buChar char="••"/>
          </a:pPr>
          <a:endParaRPr lang="en-AU" sz="800" kern="1200">
            <a:solidFill>
              <a:srgbClr val="1F497D">
                <a:hueOff val="0"/>
                <a:satOff val="0"/>
                <a:lumOff val="0"/>
                <a:alphaOff val="0"/>
              </a:srgbClr>
            </a:solidFill>
            <a:latin typeface="Calibri"/>
            <a:ea typeface="+mn-ea"/>
            <a:cs typeface="+mn-cs"/>
          </a:endParaRPr>
        </a:p>
      </dsp:txBody>
      <dsp:txXfrm>
        <a:off x="681892" y="-292800"/>
        <a:ext cx="1824132" cy="1701539"/>
      </dsp:txXfrm>
    </dsp:sp>
    <dsp:sp modelId="{B85000DD-FDC9-4D20-A5AA-B6A487DE21C2}">
      <dsp:nvSpPr>
        <dsp:cNvPr id="0" name=""/>
        <dsp:cNvSpPr/>
      </dsp:nvSpPr>
      <dsp:spPr>
        <a:xfrm>
          <a:off x="1961282" y="303139"/>
          <a:ext cx="2284122" cy="2284122"/>
        </a:xfrm>
        <a:prstGeom prst="pieWedg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AU" sz="1900" b="1" kern="1200">
              <a:latin typeface="Calibri"/>
              <a:ea typeface="+mn-ea"/>
              <a:cs typeface="+mn-cs"/>
            </a:rPr>
            <a:t>Learner at the Centre</a:t>
          </a:r>
        </a:p>
      </dsp:txBody>
      <dsp:txXfrm>
        <a:off x="1961282" y="303139"/>
        <a:ext cx="2284122" cy="2284122"/>
      </dsp:txXfrm>
    </dsp:sp>
    <dsp:sp modelId="{C89DDD43-ADFC-4E6B-9A8F-C5D55A01F071}">
      <dsp:nvSpPr>
        <dsp:cNvPr id="0" name=""/>
        <dsp:cNvSpPr/>
      </dsp:nvSpPr>
      <dsp:spPr>
        <a:xfrm rot="5400000">
          <a:off x="4350907" y="303139"/>
          <a:ext cx="2284122" cy="2284122"/>
        </a:xfrm>
        <a:prstGeom prst="pieWedge">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AU" sz="1900" b="1" kern="1200">
              <a:latin typeface="Calibri"/>
              <a:ea typeface="+mn-ea"/>
              <a:cs typeface="+mn-cs"/>
            </a:rPr>
            <a:t>Information</a:t>
          </a:r>
          <a:r>
            <a:rPr lang="en-AU" sz="1900" kern="1200">
              <a:latin typeface="Calibri"/>
              <a:ea typeface="+mn-ea"/>
              <a:cs typeface="+mn-cs"/>
            </a:rPr>
            <a:t> </a:t>
          </a:r>
          <a:r>
            <a:rPr lang="en-AU" sz="1900" b="1" kern="1200">
              <a:latin typeface="Calibri"/>
              <a:ea typeface="+mn-ea"/>
              <a:cs typeface="+mn-cs"/>
            </a:rPr>
            <a:t>Technology</a:t>
          </a:r>
        </a:p>
      </dsp:txBody>
      <dsp:txXfrm rot="5400000">
        <a:off x="4350907" y="303139"/>
        <a:ext cx="2284122" cy="2284122"/>
      </dsp:txXfrm>
    </dsp:sp>
    <dsp:sp modelId="{744FCA3B-FB51-4769-BE52-657072A7ED60}">
      <dsp:nvSpPr>
        <dsp:cNvPr id="0" name=""/>
        <dsp:cNvSpPr/>
      </dsp:nvSpPr>
      <dsp:spPr>
        <a:xfrm rot="10800000">
          <a:off x="4350907" y="2692763"/>
          <a:ext cx="2284122" cy="2284122"/>
        </a:xfrm>
        <a:prstGeom prst="pieWedge">
          <a:avLst/>
        </a:prstGeom>
        <a:gradFill rotWithShape="0">
          <a:gsLst>
            <a:gs pos="0">
              <a:schemeClr val="accent2">
                <a:hueOff val="-1976190"/>
                <a:satOff val="9467"/>
                <a:lumOff val="8758"/>
                <a:alphaOff val="0"/>
                <a:tint val="96000"/>
                <a:lumMod val="100000"/>
              </a:schemeClr>
            </a:gs>
            <a:gs pos="78000">
              <a:schemeClr val="accent2">
                <a:hueOff val="-1976190"/>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AU" sz="1900" b="1" kern="1200">
              <a:latin typeface="Calibri"/>
              <a:ea typeface="+mn-ea"/>
              <a:cs typeface="+mn-cs"/>
            </a:rPr>
            <a:t>Lifelong</a:t>
          </a:r>
          <a:r>
            <a:rPr lang="en-AU" sz="1900" kern="1200">
              <a:latin typeface="Calibri"/>
              <a:ea typeface="+mn-ea"/>
              <a:cs typeface="+mn-cs"/>
            </a:rPr>
            <a:t> </a:t>
          </a:r>
          <a:r>
            <a:rPr lang="en-AU" sz="1900" b="1" kern="1200">
              <a:latin typeface="Calibri"/>
              <a:ea typeface="+mn-ea"/>
              <a:cs typeface="+mn-cs"/>
            </a:rPr>
            <a:t>process</a:t>
          </a:r>
        </a:p>
      </dsp:txBody>
      <dsp:txXfrm rot="10800000">
        <a:off x="4350907" y="2692763"/>
        <a:ext cx="2284122" cy="2284122"/>
      </dsp:txXfrm>
    </dsp:sp>
    <dsp:sp modelId="{6FF848EF-CD8A-41EB-AA14-31FFB366755B}">
      <dsp:nvSpPr>
        <dsp:cNvPr id="0" name=""/>
        <dsp:cNvSpPr/>
      </dsp:nvSpPr>
      <dsp:spPr>
        <a:xfrm rot="16200000">
          <a:off x="1961282" y="2692763"/>
          <a:ext cx="2284122" cy="2284122"/>
        </a:xfrm>
        <a:prstGeom prst="pieWedge">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l" defTabSz="844550">
            <a:lnSpc>
              <a:spcPct val="50000"/>
            </a:lnSpc>
            <a:spcBef>
              <a:spcPct val="0"/>
            </a:spcBef>
            <a:spcAft>
              <a:spcPct val="35000"/>
            </a:spcAft>
          </a:pPr>
          <a:r>
            <a:rPr lang="en-AU" sz="1900" kern="1200">
              <a:latin typeface="Calibri"/>
              <a:ea typeface="+mn-ea"/>
              <a:cs typeface="+mn-cs"/>
            </a:rPr>
            <a:t> </a:t>
          </a:r>
          <a:r>
            <a:rPr lang="en-AU" sz="1900" b="1" kern="1200">
              <a:latin typeface="Calibri"/>
              <a:ea typeface="+mn-ea"/>
              <a:cs typeface="+mn-cs"/>
            </a:rPr>
            <a:t>Collaborative</a:t>
          </a:r>
        </a:p>
        <a:p>
          <a:pPr lvl="0" algn="l" defTabSz="844550">
            <a:lnSpc>
              <a:spcPct val="50000"/>
            </a:lnSpc>
            <a:spcBef>
              <a:spcPct val="0"/>
            </a:spcBef>
            <a:spcAft>
              <a:spcPct val="35000"/>
            </a:spcAft>
          </a:pPr>
          <a:r>
            <a:rPr lang="en-AU" sz="1900" b="1" kern="1200">
              <a:latin typeface="Calibri"/>
              <a:ea typeface="+mn-ea"/>
              <a:cs typeface="+mn-cs"/>
            </a:rPr>
            <a:t>Communities</a:t>
          </a:r>
        </a:p>
      </dsp:txBody>
      <dsp:txXfrm rot="16200000">
        <a:off x="1961282" y="2692763"/>
        <a:ext cx="2284122" cy="2284122"/>
      </dsp:txXfrm>
    </dsp:sp>
    <dsp:sp modelId="{D62E4486-409E-4817-85F7-EC1CADFA1FE4}">
      <dsp:nvSpPr>
        <dsp:cNvPr id="0" name=""/>
        <dsp:cNvSpPr/>
      </dsp:nvSpPr>
      <dsp:spPr>
        <a:xfrm>
          <a:off x="3903841" y="2165252"/>
          <a:ext cx="788628" cy="685764"/>
        </a:xfrm>
        <a:prstGeom prst="circularArrow">
          <a:avLst/>
        </a:prstGeom>
        <a:gradFill rotWithShape="0">
          <a:gsLst>
            <a:gs pos="0">
              <a:schemeClr val="accent2">
                <a:tint val="40000"/>
                <a:hueOff val="0"/>
                <a:satOff val="0"/>
                <a:lumOff val="0"/>
                <a:alphaOff val="0"/>
                <a:tint val="96000"/>
                <a:lumMod val="100000"/>
              </a:schemeClr>
            </a:gs>
            <a:gs pos="78000">
              <a:schemeClr val="accent2">
                <a:tint val="4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08C8AF53-5FD5-4382-A3B7-B98332F759A2}">
      <dsp:nvSpPr>
        <dsp:cNvPr id="0" name=""/>
        <dsp:cNvSpPr/>
      </dsp:nvSpPr>
      <dsp:spPr>
        <a:xfrm rot="10800000">
          <a:off x="3903841" y="2429008"/>
          <a:ext cx="788628" cy="685764"/>
        </a:xfrm>
        <a:prstGeom prst="circularArrow">
          <a:avLst/>
        </a:prstGeom>
        <a:gradFill rotWithShape="0">
          <a:gsLst>
            <a:gs pos="0">
              <a:schemeClr val="accent2">
                <a:tint val="40000"/>
                <a:hueOff val="0"/>
                <a:satOff val="0"/>
                <a:lumOff val="0"/>
                <a:alphaOff val="0"/>
                <a:tint val="96000"/>
                <a:lumMod val="100000"/>
              </a:schemeClr>
            </a:gs>
            <a:gs pos="78000">
              <a:schemeClr val="accent2">
                <a:tint val="4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ED1CAD-36FF-43EF-95C6-B95C5E345152}" type="datetimeFigureOut">
              <a:rPr lang="en-AU" smtClean="0"/>
              <a:pPr/>
              <a:t>30/11/2014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4DE76-1790-4D11-A98B-B9E933A345E5}" type="slidenum">
              <a:rPr lang="en-AU" smtClean="0"/>
              <a:pPr/>
              <a:t>‹#›</a:t>
            </a:fld>
            <a:endParaRPr lang="en-AU"/>
          </a:p>
        </p:txBody>
      </p:sp>
    </p:spTree>
    <p:extLst>
      <p:ext uri="{BB962C8B-B14F-4D97-AF65-F5344CB8AC3E}">
        <p14:creationId xmlns="" xmlns:p14="http://schemas.microsoft.com/office/powerpoint/2010/main" val="2795707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A64DE76-1790-4D11-A98B-B9E933A345E5}" type="slidenum">
              <a:rPr lang="en-AU" smtClean="0"/>
              <a:pPr/>
              <a:t>1</a:t>
            </a:fld>
            <a:endParaRPr lang="en-AU"/>
          </a:p>
        </p:txBody>
      </p:sp>
    </p:spTree>
    <p:extLst>
      <p:ext uri="{BB962C8B-B14F-4D97-AF65-F5344CB8AC3E}">
        <p14:creationId xmlns="" xmlns:p14="http://schemas.microsoft.com/office/powerpoint/2010/main" val="115745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A64DE76-1790-4D11-A98B-B9E933A345E5}" type="slidenum">
              <a:rPr lang="en-AU" smtClean="0"/>
              <a:pPr/>
              <a:t>11</a:t>
            </a:fld>
            <a:endParaRPr lang="en-AU"/>
          </a:p>
        </p:txBody>
      </p:sp>
    </p:spTree>
    <p:extLst>
      <p:ext uri="{BB962C8B-B14F-4D97-AF65-F5344CB8AC3E}">
        <p14:creationId xmlns="" xmlns:p14="http://schemas.microsoft.com/office/powerpoint/2010/main" val="258517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400550"/>
            <a:ext cx="5410200" cy="4743450"/>
          </a:xfrm>
        </p:spPr>
        <p:txBody>
          <a:bodyPr/>
          <a:lstStyle/>
          <a:p>
            <a:pPr marL="171450" indent="-171450">
              <a:buFont typeface="Arial" panose="020B0604020202020204" pitchFamily="34" charset="0"/>
              <a:buChar char="•"/>
            </a:pPr>
            <a:r>
              <a:rPr lang="en-AU" sz="1600" dirty="0" smtClean="0"/>
              <a:t>Full cycle – first pathways in Fremantle as novice DLO</a:t>
            </a:r>
          </a:p>
          <a:p>
            <a:pPr marL="171450" indent="-171450">
              <a:buFont typeface="Arial" panose="020B0604020202020204" pitchFamily="34" charset="0"/>
              <a:buChar char="•"/>
            </a:pPr>
            <a:r>
              <a:rPr lang="en-AU" sz="1600" dirty="0" smtClean="0"/>
              <a:t>Ten </a:t>
            </a:r>
            <a:r>
              <a:rPr lang="en-AU" sz="1600" dirty="0" smtClean="0"/>
              <a:t>years in the DLO role before I moved on to NDCO then Team Leader of Tertiary student support service – now an educator</a:t>
            </a:r>
          </a:p>
          <a:p>
            <a:pPr marL="171450" indent="-171450">
              <a:buFont typeface="Arial" panose="020B0604020202020204" pitchFamily="34" charset="0"/>
              <a:buChar char="•"/>
            </a:pPr>
            <a:r>
              <a:rPr lang="en-AU" sz="1600" dirty="0" smtClean="0"/>
              <a:t>Through </a:t>
            </a:r>
            <a:r>
              <a:rPr lang="en-AU" sz="1600" dirty="0" smtClean="0"/>
              <a:t>experience and exposure I </a:t>
            </a:r>
            <a:r>
              <a:rPr lang="en-AU" sz="1600" dirty="0" smtClean="0"/>
              <a:t>have become </a:t>
            </a:r>
            <a:r>
              <a:rPr lang="en-AU" sz="1600" dirty="0" smtClean="0"/>
              <a:t>aware of the life changing influence that effective DLOs can have when working with people with a disability</a:t>
            </a:r>
          </a:p>
          <a:p>
            <a:pPr marL="171450" indent="-171450">
              <a:buFont typeface="Arial" panose="020B0604020202020204" pitchFamily="34" charset="0"/>
              <a:buChar char="•"/>
            </a:pPr>
            <a:r>
              <a:rPr lang="en-AU" sz="1600" dirty="0" smtClean="0"/>
              <a:t>We </a:t>
            </a:r>
            <a:r>
              <a:rPr lang="en-AU" sz="1600" dirty="0" smtClean="0"/>
              <a:t>know enough from research, practice and literature that education is life changing for anyone – but never more so than for people with a disability – my interest area is for people with specific learning disabilities such as dyslexia living the experience in Australia</a:t>
            </a:r>
            <a:r>
              <a:rPr lang="en-AU" sz="1600" dirty="0" smtClean="0"/>
              <a:t>.</a:t>
            </a:r>
          </a:p>
          <a:p>
            <a:pPr marL="171450" indent="-171450">
              <a:buFont typeface="Arial" panose="020B0604020202020204" pitchFamily="34" charset="0"/>
              <a:buChar char="•"/>
            </a:pPr>
            <a:r>
              <a:rPr lang="en-AU" sz="1600" dirty="0" smtClean="0"/>
              <a:t>SLD - people </a:t>
            </a:r>
            <a:r>
              <a:rPr lang="en-AU" sz="1600" dirty="0" smtClean="0"/>
              <a:t>with specific learning disabilities experience difficulties with one or more of the neurological processes involved in understanding or using spoken or written language. </a:t>
            </a:r>
            <a:r>
              <a:rPr lang="en-AU" sz="1600" dirty="0" smtClean="0"/>
              <a:t>Profiles for individuals differ but they will have neurological differences in one or more areas of the brain focussed on language / processing / decoding / executive functioning</a:t>
            </a:r>
            <a:endParaRPr lang="en-AU" sz="1600" dirty="0" smtClean="0"/>
          </a:p>
          <a:p>
            <a:pPr marL="171450" indent="-171450">
              <a:buFont typeface="Arial" panose="020B0604020202020204" pitchFamily="34" charset="0"/>
              <a:buChar char="•"/>
            </a:pPr>
            <a:endParaRPr lang="en-AU" sz="1600" dirty="0" smtClean="0"/>
          </a:p>
          <a:p>
            <a:pPr>
              <a:buFont typeface="Arial" pitchFamily="34" charset="0"/>
              <a:buChar char="•"/>
            </a:pPr>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2</a:t>
            </a:fld>
            <a:endParaRPr lang="en-AU"/>
          </a:p>
        </p:txBody>
      </p:sp>
    </p:spTree>
    <p:extLst>
      <p:ext uri="{BB962C8B-B14F-4D97-AF65-F5344CB8AC3E}">
        <p14:creationId xmlns="" xmlns:p14="http://schemas.microsoft.com/office/powerpoint/2010/main" val="2733094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r>
              <a:rPr lang="en-AU" dirty="0"/>
              <a:t>The term ‘word blindness’ originated in the 1800s through the works of Adolph </a:t>
            </a:r>
            <a:r>
              <a:rPr lang="en-AU" dirty="0" err="1"/>
              <a:t>Kussmaul</a:t>
            </a:r>
            <a:r>
              <a:rPr lang="en-AU" dirty="0"/>
              <a:t>  (</a:t>
            </a:r>
            <a:r>
              <a:rPr lang="en-AU" dirty="0" err="1"/>
              <a:t>Hallahan</a:t>
            </a:r>
            <a:r>
              <a:rPr lang="en-AU" dirty="0"/>
              <a:t> &amp; Mercer, 2001). </a:t>
            </a:r>
            <a:r>
              <a:rPr lang="en-AU" dirty="0" err="1"/>
              <a:t>Kussmaul’s</a:t>
            </a:r>
            <a:r>
              <a:rPr lang="en-AU" dirty="0"/>
              <a:t>  focus was on people who he defined as having complete and intact power of sight, intellect and speech but who could not read the written word (</a:t>
            </a:r>
            <a:r>
              <a:rPr lang="en-AU" dirty="0" err="1"/>
              <a:t>Duchan</a:t>
            </a:r>
            <a:r>
              <a:rPr lang="en-AU" dirty="0"/>
              <a:t>, 2008). </a:t>
            </a:r>
            <a:r>
              <a:rPr lang="en-AU" dirty="0" smtClean="0"/>
              <a:t>Learning disabilities such as dyslexia are not a new phenomenon – there is little to no excuse for Australia’s inability to recognise Dyslexia within their state funded education programs – we are lagging behind the international stage. </a:t>
            </a:r>
            <a:r>
              <a:rPr lang="en-AU" b="1" dirty="0" smtClean="0"/>
              <a:t>80% of people with an SLD have Dyslexia – I often interchange in my language as my focus is primarily dyslexia.</a:t>
            </a:r>
          </a:p>
          <a:p>
            <a:r>
              <a:rPr lang="en-AU" dirty="0" smtClean="0"/>
              <a:t>Australia has been challenged at a national and an international level to acknowledge students with specific learning disabilities such as dyslexia – at each lobby point – there has been some political response but at its best the government has defined specific learning disabilities under the umbrella of learning difficulties. In doing this they promote a belief that specific learning disabilities can be remediated through teacher intervention.</a:t>
            </a:r>
          </a:p>
          <a:p>
            <a:r>
              <a:rPr lang="en-AU" b="1" dirty="0" smtClean="0"/>
              <a:t>This has several ramifications:</a:t>
            </a:r>
          </a:p>
          <a:p>
            <a:pPr marL="228600" indent="-228600">
              <a:buAutoNum type="arabicPeriod"/>
            </a:pPr>
            <a:r>
              <a:rPr lang="en-AU" dirty="0" smtClean="0"/>
              <a:t>For students and teachers alike this has resulted in continued failure – students with SLD who are receiving intensive teaching continue to fail. Teachers who are putting in the best of what they know through their training – are also feeling like they are consistently failing.</a:t>
            </a:r>
          </a:p>
          <a:p>
            <a:pPr marL="228600" indent="-228600">
              <a:buAutoNum type="arabicPeriod"/>
            </a:pPr>
            <a:r>
              <a:rPr lang="en-AU" dirty="0" smtClean="0"/>
              <a:t>If the students presenting with indicators of an SLD are viewed as having learning difficulties that can be remediated – there is no support provided to the student or school for assessment and personalised interventions under disability programs and / or funding.</a:t>
            </a:r>
          </a:p>
          <a:p>
            <a:pPr marL="228600" indent="-228600">
              <a:buAutoNum type="arabicPeriod"/>
            </a:pPr>
            <a:r>
              <a:rPr lang="en-AU" dirty="0" smtClean="0"/>
              <a:t>Recognising and supporting students with an SLD is not the norm in Australia – More times than not these young people exit the school system as failures.</a:t>
            </a:r>
          </a:p>
          <a:p>
            <a:endParaRPr lang="en-AU" dirty="0"/>
          </a:p>
          <a:p>
            <a:endParaRPr lang="en-AU" dirty="0" smtClean="0"/>
          </a:p>
          <a:p>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3</a:t>
            </a:fld>
            <a:endParaRPr lang="en-AU"/>
          </a:p>
        </p:txBody>
      </p:sp>
    </p:spTree>
    <p:extLst>
      <p:ext uri="{BB962C8B-B14F-4D97-AF65-F5344CB8AC3E}">
        <p14:creationId xmlns="" xmlns:p14="http://schemas.microsoft.com/office/powerpoint/2010/main" val="411229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01725"/>
            <a:ext cx="5486400" cy="3086100"/>
          </a:xfrm>
        </p:spPr>
      </p:sp>
      <p:sp>
        <p:nvSpPr>
          <p:cNvPr id="3" name="Notes Placeholder 2"/>
          <p:cNvSpPr>
            <a:spLocks noGrp="1"/>
          </p:cNvSpPr>
          <p:nvPr>
            <p:ph type="body" idx="1"/>
          </p:nvPr>
        </p:nvSpPr>
        <p:spPr>
          <a:xfrm>
            <a:off x="685800" y="4400550"/>
            <a:ext cx="5486400" cy="4530090"/>
          </a:xfrm>
        </p:spPr>
        <p:txBody>
          <a:bodyPr/>
          <a:lstStyle/>
          <a:p>
            <a:r>
              <a:rPr lang="en-AU" dirty="0" smtClean="0"/>
              <a:t>Without a positive educational intervention and an awareness and understanding of why people with specific learning disabilities learn differently – or don’t learn within a traditional teaching and learning context – people who have SLD are likely to be labelled as ‘the slow learner’ ‘not academically inclined’ ‘lazy and unmotivated’ – they often prescribe their own labels of ‘dumb’ ‘stupid’ ‘useless’.</a:t>
            </a:r>
          </a:p>
          <a:p>
            <a:endParaRPr lang="en-AU" dirty="0"/>
          </a:p>
          <a:p>
            <a:r>
              <a:rPr lang="en-AU" dirty="0" smtClean="0"/>
              <a:t>The lived experience of unrecognised and unsupported learning disability is damaging to self worth and self esteem. Years of failure and shame impacts psychological and physiological well being. As a result people with specific learning disabilities such as dyslexia are over represented in our nations:</a:t>
            </a:r>
          </a:p>
          <a:p>
            <a:endParaRPr lang="en-AU" dirty="0" smtClean="0"/>
          </a:p>
          <a:p>
            <a:pPr marL="171450" indent="-171450">
              <a:buFont typeface="Arial" panose="020B0604020202020204" pitchFamily="34" charset="0"/>
              <a:buChar char="•"/>
            </a:pPr>
            <a:r>
              <a:rPr lang="en-AU" dirty="0" smtClean="0"/>
              <a:t>Suicide statistics</a:t>
            </a:r>
          </a:p>
          <a:p>
            <a:pPr marL="171450" indent="-171450">
              <a:buFont typeface="Arial" panose="020B0604020202020204" pitchFamily="34" charset="0"/>
              <a:buChar char="•"/>
            </a:pPr>
            <a:r>
              <a:rPr lang="en-AU" dirty="0" smtClean="0"/>
              <a:t>In our mental health statistics</a:t>
            </a:r>
          </a:p>
          <a:p>
            <a:pPr marL="171450" indent="-171450">
              <a:buFont typeface="Arial" panose="020B0604020202020204" pitchFamily="34" charset="0"/>
              <a:buChar char="•"/>
            </a:pPr>
            <a:r>
              <a:rPr lang="en-AU" dirty="0" smtClean="0"/>
              <a:t>In our criminal justice systems</a:t>
            </a:r>
          </a:p>
          <a:p>
            <a:pPr marL="171450" indent="-171450">
              <a:buFont typeface="Arial" panose="020B0604020202020204" pitchFamily="34" charset="0"/>
              <a:buChar char="•"/>
            </a:pPr>
            <a:r>
              <a:rPr lang="en-AU" dirty="0" smtClean="0"/>
              <a:t>In our long term unemployed,</a:t>
            </a:r>
          </a:p>
          <a:p>
            <a:pPr marL="171450" indent="-171450">
              <a:buFont typeface="Arial" panose="020B0604020202020204" pitchFamily="34" charset="0"/>
              <a:buChar char="•"/>
            </a:pPr>
            <a:r>
              <a:rPr lang="en-AU" dirty="0" smtClean="0"/>
              <a:t>And in our employed but high risk low paid jobs ( I have lost two brothers who were labelled as ‘slow’ in fatal work place accidents – too afraid to speak out or leave because they believed that their learning difficulties would get in the way of gaining another job).</a:t>
            </a:r>
          </a:p>
          <a:p>
            <a:pPr marL="171450" indent="-171450">
              <a:buFont typeface="Arial" panose="020B0604020202020204" pitchFamily="34" charset="0"/>
              <a:buChar char="•"/>
            </a:pPr>
            <a:endParaRPr lang="en-AU" dirty="0"/>
          </a:p>
          <a:p>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4</a:t>
            </a:fld>
            <a:endParaRPr lang="en-AU"/>
          </a:p>
        </p:txBody>
      </p:sp>
    </p:spTree>
    <p:extLst>
      <p:ext uri="{BB962C8B-B14F-4D97-AF65-F5344CB8AC3E}">
        <p14:creationId xmlns="" xmlns:p14="http://schemas.microsoft.com/office/powerpoint/2010/main" val="315295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743451"/>
          </a:xfrm>
        </p:spPr>
        <p:txBody>
          <a:bodyPr/>
          <a:lstStyle/>
          <a:p>
            <a:r>
              <a:rPr lang="en-AU" sz="1400" dirty="0" smtClean="0"/>
              <a:t>State governed school systems have not recognised specific learning disabilities such as dyslexia under the special needs section in their Education Acts. NSW is a recent  exception and we are just now beginning to see teacher training and awareness programs emerge in certain schools across NSW</a:t>
            </a:r>
            <a:r>
              <a:rPr lang="en-AU" sz="1400" dirty="0" smtClean="0"/>
              <a:t>. </a:t>
            </a:r>
            <a:r>
              <a:rPr lang="en-AU" sz="1400" b="1" dirty="0" smtClean="0"/>
              <a:t>I note that the newly elected Victorian </a:t>
            </a:r>
            <a:r>
              <a:rPr lang="en-AU" sz="1400" b="1" dirty="0" err="1" smtClean="0"/>
              <a:t>Labor</a:t>
            </a:r>
            <a:r>
              <a:rPr lang="en-AU" sz="1400" b="1" dirty="0" smtClean="0"/>
              <a:t> Government has stated they will recognise dyslexia in funding and support models within schools for students with disabilities within their platform agenda – lets keep them accountable!</a:t>
            </a:r>
            <a:endParaRPr lang="en-AU" sz="1400" b="1" dirty="0" smtClean="0"/>
          </a:p>
          <a:p>
            <a:endParaRPr lang="en-AU" sz="1400" dirty="0" smtClean="0"/>
          </a:p>
          <a:p>
            <a:r>
              <a:rPr lang="en-AU" sz="1400" b="1" dirty="0" smtClean="0"/>
              <a:t>Tertiary Education has stood apart from the compulsory education sectors for more than twenty years </a:t>
            </a:r>
            <a:r>
              <a:rPr lang="en-AU" sz="1400" dirty="0" smtClean="0"/>
              <a:t>- since the introduction of the DDA. In stark contrast to the State funded primary and secondary systems the Tertiary education system at both TAFE and Higher Education level has recognised specific learning disability as defined in the DDA within their disability support programs. </a:t>
            </a:r>
          </a:p>
          <a:p>
            <a:endParaRPr lang="en-AU" sz="1400" dirty="0"/>
          </a:p>
          <a:p>
            <a:r>
              <a:rPr lang="en-AU" sz="1400" dirty="0" smtClean="0"/>
              <a:t>In Australia, this means that often the first real intervention or support focussed on the specific learning disability occurs after the person has exited the secondary education </a:t>
            </a:r>
            <a:r>
              <a:rPr lang="en-AU" sz="1400" dirty="0" smtClean="0"/>
              <a:t>sector. I </a:t>
            </a:r>
            <a:r>
              <a:rPr lang="en-AU" sz="1400" dirty="0" smtClean="0"/>
              <a:t>heard through my research that parents are approaching the TAFE sector for an alternate education based on the supports that can be provided to their child who has learning difficulties.</a:t>
            </a:r>
          </a:p>
          <a:p>
            <a:r>
              <a:rPr lang="en-AU" dirty="0" smtClean="0"/>
              <a:t> </a:t>
            </a:r>
          </a:p>
          <a:p>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5</a:t>
            </a:fld>
            <a:endParaRPr lang="en-AU"/>
          </a:p>
        </p:txBody>
      </p:sp>
    </p:spTree>
    <p:extLst>
      <p:ext uri="{BB962C8B-B14F-4D97-AF65-F5344CB8AC3E}">
        <p14:creationId xmlns="" xmlns:p14="http://schemas.microsoft.com/office/powerpoint/2010/main" val="2872923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674871"/>
          </a:xfrm>
        </p:spPr>
        <p:txBody>
          <a:bodyPr/>
          <a:lstStyle/>
          <a:p>
            <a:r>
              <a:rPr lang="en-AU" dirty="0" smtClean="0"/>
              <a:t>The seed for my research was planted several years ago – a colleague at RMIT within the NDCO program was hosting  focus groups to explore the experiences of students with Specific learning disabilities in tertiary education. I sat in on a couple of these groups.</a:t>
            </a:r>
          </a:p>
          <a:p>
            <a:endParaRPr lang="en-AU" dirty="0"/>
          </a:p>
          <a:p>
            <a:r>
              <a:rPr lang="en-AU" dirty="0" smtClean="0"/>
              <a:t>I heard some very sad and distressing stories about life at school </a:t>
            </a:r>
            <a:r>
              <a:rPr lang="en-AU" dirty="0" smtClean="0"/>
              <a:t>from students in </a:t>
            </a:r>
            <a:r>
              <a:rPr lang="en-AU" dirty="0" smtClean="0"/>
              <a:t>these groups, I also heard some disturbing stories about life at TAFE and Uni – Where students felt that they were still being treated like they are dumb, </a:t>
            </a:r>
            <a:r>
              <a:rPr lang="en-AU" dirty="0" smtClean="0"/>
              <a:t>some students felt they were encouraged </a:t>
            </a:r>
            <a:r>
              <a:rPr lang="en-AU" dirty="0" smtClean="0"/>
              <a:t>or coerced into foundation studies areas – often repeatedly. Disability support practice that mirrored public misconceptions about SLD – either that you can learn if </a:t>
            </a:r>
            <a:r>
              <a:rPr lang="en-AU" b="1" dirty="0" smtClean="0"/>
              <a:t>you </a:t>
            </a:r>
            <a:r>
              <a:rPr lang="en-AU" dirty="0" smtClean="0"/>
              <a:t>just tried harder – or you will never succeed on your own in the academic arena without an academic aid.</a:t>
            </a:r>
          </a:p>
          <a:p>
            <a:endParaRPr lang="en-AU" dirty="0"/>
          </a:p>
          <a:p>
            <a:r>
              <a:rPr lang="en-AU" dirty="0" smtClean="0"/>
              <a:t>I also heard some amazing stories – these stories all recognised engagement with Disability support programs that were life changing. Where students both young and mature aged felt heard, felt they were supported to understand exactly why they were having difficulties and believed that through the support from the DLO they now knew what there strengths are, how they learn best and most importantly what tools they need to remove barriers to their </a:t>
            </a:r>
            <a:r>
              <a:rPr lang="en-AU" dirty="0" smtClean="0"/>
              <a:t>learning and to be productive in life.</a:t>
            </a:r>
            <a:endParaRPr lang="en-AU" dirty="0" smtClean="0"/>
          </a:p>
          <a:p>
            <a:endParaRPr lang="en-AU" dirty="0"/>
          </a:p>
          <a:p>
            <a:r>
              <a:rPr lang="en-AU" dirty="0" smtClean="0"/>
              <a:t>These students had transitioned far beyond foundation level studies and were studying at Diploma and Bachelor level. They no longer carried the label of ‘dumb’, they believed in themselves, they had a vision of their future that included career focussed aspirations – and they could clearly articulate when their life changed.</a:t>
            </a:r>
          </a:p>
          <a:p>
            <a:endParaRPr lang="en-AU" dirty="0" smtClean="0"/>
          </a:p>
          <a:p>
            <a:endParaRPr lang="en-AU" dirty="0"/>
          </a:p>
          <a:p>
            <a:endParaRPr lang="en-AU" dirty="0" smtClean="0"/>
          </a:p>
          <a:p>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6</a:t>
            </a:fld>
            <a:endParaRPr lang="en-AU" dirty="0"/>
          </a:p>
        </p:txBody>
      </p:sp>
    </p:spTree>
    <p:extLst>
      <p:ext uri="{BB962C8B-B14F-4D97-AF65-F5344CB8AC3E}">
        <p14:creationId xmlns="" xmlns:p14="http://schemas.microsoft.com/office/powerpoint/2010/main" val="2656561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r>
              <a:rPr lang="en-AU" dirty="0" smtClean="0"/>
              <a:t>Focussed study to DLOs in TAFEs in Victoria – this provided parameters and similarity in roles and organisational context.</a:t>
            </a:r>
          </a:p>
          <a:p>
            <a:endParaRPr lang="en-AU" dirty="0" smtClean="0"/>
          </a:p>
          <a:p>
            <a:pPr>
              <a:buFont typeface="Arial" pitchFamily="34" charset="0"/>
              <a:buChar char="•"/>
            </a:pPr>
            <a:r>
              <a:rPr lang="en-AU" dirty="0" smtClean="0"/>
              <a:t>Focus group held in Melbourne</a:t>
            </a:r>
          </a:p>
          <a:p>
            <a:pPr>
              <a:buFont typeface="Arial" pitchFamily="34" charset="0"/>
              <a:buChar char="•"/>
            </a:pPr>
            <a:r>
              <a:rPr lang="en-AU" dirty="0" smtClean="0"/>
              <a:t>In depth Interviews with individual DLOs</a:t>
            </a:r>
          </a:p>
          <a:p>
            <a:pPr>
              <a:buFont typeface="Arial" pitchFamily="34" charset="0"/>
              <a:buChar char="•"/>
            </a:pPr>
            <a:r>
              <a:rPr lang="en-AU" dirty="0" smtClean="0"/>
              <a:t>18 TAFEs in Victoria – 10 Participated in the research</a:t>
            </a:r>
          </a:p>
          <a:p>
            <a:pPr>
              <a:buFont typeface="Arial" pitchFamily="34" charset="0"/>
              <a:buChar char="•"/>
            </a:pPr>
            <a:r>
              <a:rPr lang="en-AU" dirty="0" smtClean="0"/>
              <a:t>Direct request to TAFE Disability Network for participation in the focus group</a:t>
            </a:r>
          </a:p>
          <a:p>
            <a:pPr>
              <a:buFont typeface="Arial" pitchFamily="34" charset="0"/>
              <a:buChar char="•"/>
            </a:pPr>
            <a:r>
              <a:rPr lang="en-AU" dirty="0" smtClean="0"/>
              <a:t>Snow Ball approach to interviews – DLOs were referred by colleagues based on their professional practice and level of experience working with people with specific learning disabilities – i.e. they were recognised as experienced practitioners who are having good outcomes in their practice models.</a:t>
            </a:r>
          </a:p>
          <a:p>
            <a:endParaRPr lang="en-AU" dirty="0" smtClean="0"/>
          </a:p>
          <a:p>
            <a:r>
              <a:rPr lang="en-AU" dirty="0" smtClean="0"/>
              <a:t>The group were in the main very experienced practitioners who had many years professional experience in the disability sector prior to taking on the DLO role. </a:t>
            </a:r>
          </a:p>
          <a:p>
            <a:r>
              <a:rPr lang="en-AU" dirty="0" smtClean="0"/>
              <a:t>Even those with the most experience highlighted the complexities of the DLO role and the challenges – especially in the area of SLD where it was often a new learning for them in a context where there was not a lot of local knowledge to draw upon – in the Australian context where we don’t identify SLD as a norm – it is not often a disability category that people had been exposed to in prior work roles.</a:t>
            </a:r>
          </a:p>
          <a:p>
            <a:endParaRPr lang="en-AU" dirty="0" smtClean="0"/>
          </a:p>
          <a:p>
            <a:r>
              <a:rPr lang="en-AU" dirty="0" smtClean="0"/>
              <a:t>The group also evidenced qualification levels that are at a higher level than the broader disability service sector – this may have contributed to the higher order skills that were apparent among the group – researching, critical reflection, collaborative practice – professional alignment with recognised good practice models – strength based, future focussed and person centred practice.</a:t>
            </a:r>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7</a:t>
            </a:fld>
            <a:endParaRPr lang="en-AU" dirty="0"/>
          </a:p>
        </p:txBody>
      </p:sp>
    </p:spTree>
    <p:extLst>
      <p:ext uri="{BB962C8B-B14F-4D97-AF65-F5344CB8AC3E}">
        <p14:creationId xmlns="" xmlns:p14="http://schemas.microsoft.com/office/powerpoint/2010/main" val="4279991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57175" y="4400549"/>
            <a:ext cx="6362699" cy="4743451"/>
          </a:xfrm>
        </p:spPr>
        <p:txBody>
          <a:bodyPr>
            <a:noAutofit/>
          </a:bodyPr>
          <a:lstStyle/>
          <a:p>
            <a:r>
              <a:rPr lang="en-AU" dirty="0" smtClean="0"/>
              <a:t>What fell out of this research </a:t>
            </a:r>
            <a:r>
              <a:rPr lang="en-AU" dirty="0" smtClean="0"/>
              <a:t>was that DLOs were working to a </a:t>
            </a:r>
            <a:r>
              <a:rPr lang="en-AU" dirty="0" smtClean="0"/>
              <a:t>model of personalised learning. Personalised learning is about embracing the learning and development of the ‘whole student’, supporting the learner’s right to all-round personal development - its an alternative to overly standardised, one-size-fits-all models. Within the personalised learning model the Student voice is of pivotal importance.</a:t>
            </a:r>
          </a:p>
          <a:p>
            <a:endParaRPr lang="en-AU" dirty="0" smtClean="0"/>
          </a:p>
          <a:p>
            <a:r>
              <a:rPr lang="en-AU" dirty="0" smtClean="0"/>
              <a:t>Research participants did not tell me this is </a:t>
            </a:r>
            <a:r>
              <a:rPr lang="en-AU" dirty="0" smtClean="0"/>
              <a:t>their </a:t>
            </a:r>
            <a:r>
              <a:rPr lang="en-AU" dirty="0" smtClean="0"/>
              <a:t>model of practice, in fact their practice has evolved organically and been nurtured through social equity and human rights principles that align beautifully with the personalised learning model</a:t>
            </a:r>
            <a:r>
              <a:rPr lang="en-AU" dirty="0" smtClean="0"/>
              <a:t>. </a:t>
            </a:r>
            <a:endParaRPr lang="en-AU" dirty="0" smtClean="0"/>
          </a:p>
          <a:p>
            <a:r>
              <a:rPr lang="en-AU" dirty="0" smtClean="0"/>
              <a:t>Each participant spoke about their commitment to positioning the learner at the centre – valuing the learner as expert of their experiences, recognising the need to develop lifelong learning skills and to find the technological tools that can transfer from the educational context to the workplace and beyond, for students. Each participant stated that they have developed professionally through the relationships formed within the Victorian TAFE Disability network – the practitioners community of practice where collaboration, critical reflection, support and new learning occurs.</a:t>
            </a:r>
          </a:p>
          <a:p>
            <a:endParaRPr lang="en-AU" dirty="0" smtClean="0"/>
          </a:p>
          <a:p>
            <a:r>
              <a:rPr lang="en-AU" dirty="0" smtClean="0"/>
              <a:t>They each talked about the strengths they have come to see as inherent in people with SLD – especially those of resilience, coping and adaptation. </a:t>
            </a:r>
          </a:p>
          <a:p>
            <a:endParaRPr lang="en-AU" dirty="0" smtClean="0"/>
          </a:p>
          <a:p>
            <a:r>
              <a:rPr lang="en-AU" dirty="0" smtClean="0"/>
              <a:t>Through thematic analysis with the data provided through the in depth interviews and focus group – it was very clear that good practice across this network is universal in nature </a:t>
            </a:r>
            <a:r>
              <a:rPr lang="en-AU" dirty="0" smtClean="0"/>
              <a:t>–same </a:t>
            </a:r>
            <a:r>
              <a:rPr lang="en-AU" dirty="0" smtClean="0"/>
              <a:t>purpose, practice, intent and outcomes</a:t>
            </a:r>
            <a:r>
              <a:rPr lang="en-AU" dirty="0" smtClean="0"/>
              <a:t>. The </a:t>
            </a:r>
            <a:r>
              <a:rPr lang="en-AU" dirty="0" smtClean="0"/>
              <a:t>personalised learning approach across this group of practitioners is quite advanced and </a:t>
            </a:r>
            <a:r>
              <a:rPr lang="en-AU" dirty="0" smtClean="0"/>
              <a:t>has </a:t>
            </a:r>
            <a:r>
              <a:rPr lang="en-AU" dirty="0" smtClean="0"/>
              <a:t>the power to influence good practice across all education sectors. Especially given the </a:t>
            </a:r>
            <a:r>
              <a:rPr lang="en-AU" dirty="0" smtClean="0"/>
              <a:t>current </a:t>
            </a:r>
            <a:r>
              <a:rPr lang="en-AU" dirty="0" err="1" smtClean="0"/>
              <a:t>reognition</a:t>
            </a:r>
            <a:r>
              <a:rPr lang="en-AU" dirty="0" smtClean="0"/>
              <a:t> of this model move </a:t>
            </a:r>
            <a:r>
              <a:rPr lang="en-AU" dirty="0" smtClean="0"/>
              <a:t>toward </a:t>
            </a:r>
            <a:r>
              <a:rPr lang="en-AU" dirty="0" smtClean="0"/>
              <a:t>encouraging personalised </a:t>
            </a:r>
            <a:r>
              <a:rPr lang="en-AU" dirty="0" smtClean="0"/>
              <a:t>learning at the primary and secondary levels.</a:t>
            </a:r>
            <a:endParaRPr lang="en-AU"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8</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09551" y="4400549"/>
            <a:ext cx="6524624" cy="4562476"/>
          </a:xfrm>
        </p:spPr>
        <p:txBody>
          <a:bodyPr>
            <a:noAutofit/>
          </a:bodyPr>
          <a:lstStyle/>
          <a:p>
            <a:r>
              <a:rPr lang="en-AU" sz="1400" dirty="0" smtClean="0"/>
              <a:t>Underpinning principles of these practitioners: Human Rights / Strength based / Solution and Future focussed.</a:t>
            </a:r>
          </a:p>
          <a:p>
            <a:r>
              <a:rPr lang="en-AU" sz="1400" dirty="0" smtClean="0"/>
              <a:t>Awareness that without learning how to learn strategies life opportunities for people with SLD is limited – human rights</a:t>
            </a:r>
          </a:p>
          <a:p>
            <a:r>
              <a:rPr lang="en-AU" sz="1400" dirty="0" smtClean="0"/>
              <a:t>Awareness that people with SLD can achieve but that they have not been provided information and / or developed an understanding of how they will achieve success in education – strength based</a:t>
            </a:r>
          </a:p>
          <a:p>
            <a:r>
              <a:rPr lang="en-AU" sz="1400" dirty="0" smtClean="0"/>
              <a:t>Awareness that people with SLD have carried stigma and labelling of dumb for many years and that while not advocates of labelling people – recognition that the dyslexia label was much more empowering than the label of dumb - </a:t>
            </a:r>
            <a:endParaRPr lang="en-AU" sz="1400" dirty="0" smtClean="0"/>
          </a:p>
          <a:p>
            <a:r>
              <a:rPr lang="en-AU" sz="1400" dirty="0" smtClean="0"/>
              <a:t>An understanding that interventions at the educational level needed to focus on sustainable solutions to enable the individual to move on and apply strategies in further study or education independently</a:t>
            </a:r>
          </a:p>
          <a:p>
            <a:r>
              <a:rPr lang="en-AU" sz="1400" dirty="0" smtClean="0"/>
              <a:t>An understanding that educating in the use of technologies etc can not occur in isolation of learning how to learn strategies – people with SLD who have not had diagnosis and support in former education do not have fundamental academic skills – learning to use technological aids needs to occur simultaneously with academic skills.</a:t>
            </a:r>
          </a:p>
          <a:p>
            <a:r>
              <a:rPr lang="en-AU" sz="1400" dirty="0" smtClean="0"/>
              <a:t>A belief that wherever possible the solution needs to be one that will benefit all students and wherever possible not become a special accommodation for one person –– universal design – and not fostering the special needs approach – normalising and managing for the diversity that is expected among learner groups - 1:10 </a:t>
            </a:r>
            <a:endParaRPr lang="en-AU" sz="1400" dirty="0"/>
          </a:p>
        </p:txBody>
      </p:sp>
      <p:sp>
        <p:nvSpPr>
          <p:cNvPr id="4" name="Slide Number Placeholder 3"/>
          <p:cNvSpPr>
            <a:spLocks noGrp="1"/>
          </p:cNvSpPr>
          <p:nvPr>
            <p:ph type="sldNum" sz="quarter" idx="10"/>
          </p:nvPr>
        </p:nvSpPr>
        <p:spPr/>
        <p:txBody>
          <a:bodyPr/>
          <a:lstStyle/>
          <a:p>
            <a:fld id="{FA64DE76-1790-4D11-A98B-B9E933A345E5}"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b="1" dirty="0" smtClean="0"/>
              <a:t>Supporting Students with Specific Leaning Disabilities</a:t>
            </a:r>
            <a:endParaRPr lang="en-AU" b="1" dirty="0"/>
          </a:p>
        </p:txBody>
      </p:sp>
      <p:sp>
        <p:nvSpPr>
          <p:cNvPr id="3" name="Subtitle 2"/>
          <p:cNvSpPr>
            <a:spLocks noGrp="1"/>
          </p:cNvSpPr>
          <p:nvPr>
            <p:ph type="subTitle" idx="1"/>
          </p:nvPr>
        </p:nvSpPr>
        <p:spPr>
          <a:xfrm>
            <a:off x="1507067" y="4545685"/>
            <a:ext cx="7766936" cy="1096899"/>
          </a:xfrm>
        </p:spPr>
        <p:txBody>
          <a:bodyPr>
            <a:normAutofit lnSpcReduction="10000"/>
          </a:bodyPr>
          <a:lstStyle/>
          <a:p>
            <a:r>
              <a:rPr lang="en-AU" dirty="0" smtClean="0">
                <a:solidFill>
                  <a:schemeClr val="tx1"/>
                </a:solidFill>
              </a:rPr>
              <a:t>Julie Fry (Wodonga TAFE)</a:t>
            </a:r>
          </a:p>
          <a:p>
            <a:r>
              <a:rPr lang="en-AU" dirty="0" smtClean="0">
                <a:solidFill>
                  <a:schemeClr val="tx1"/>
                </a:solidFill>
              </a:rPr>
              <a:t>Doctor of Education, Research </a:t>
            </a:r>
          </a:p>
          <a:p>
            <a:r>
              <a:rPr lang="en-AU" dirty="0" smtClean="0">
                <a:solidFill>
                  <a:schemeClr val="tx1"/>
                </a:solidFill>
              </a:rPr>
              <a:t>La Trobe University</a:t>
            </a:r>
            <a:endParaRPr lang="en-AU" dirty="0">
              <a:solidFill>
                <a:schemeClr val="tx1"/>
              </a:solidFill>
            </a:endParaRPr>
          </a:p>
        </p:txBody>
      </p:sp>
    </p:spTree>
    <p:extLst>
      <p:ext uri="{BB962C8B-B14F-4D97-AF65-F5344CB8AC3E}">
        <p14:creationId xmlns="" xmlns:p14="http://schemas.microsoft.com/office/powerpoint/2010/main" val="2173756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b="1" dirty="0" smtClean="0"/>
              <a:t>Blended Case Study</a:t>
            </a:r>
            <a:endParaRPr lang="en-AU" b="1" dirty="0"/>
          </a:p>
        </p:txBody>
      </p:sp>
      <p:sp>
        <p:nvSpPr>
          <p:cNvPr id="7" name="Content Placeholder 6"/>
          <p:cNvSpPr>
            <a:spLocks noGrp="1"/>
          </p:cNvSpPr>
          <p:nvPr>
            <p:ph idx="1"/>
          </p:nvPr>
        </p:nvSpPr>
        <p:spPr/>
        <p:txBody>
          <a:bodyPr/>
          <a:lstStyle/>
          <a:p>
            <a:endParaRPr lang="en-AU" dirty="0" smtClean="0"/>
          </a:p>
          <a:p>
            <a:endParaRPr lang="en-AU" dirty="0"/>
          </a:p>
        </p:txBody>
      </p:sp>
      <p:pic>
        <p:nvPicPr>
          <p:cNvPr id="9" name="Content Placeholder 8" descr="http://www.dyslexia-matters.com.au/images/adult3.jpg"/>
          <p:cNvPicPr>
            <a:picLocks noGrp="1"/>
          </p:cNvPicPr>
          <p:nvPr>
            <p:ph sz="half" idx="4294967295"/>
          </p:nvPr>
        </p:nvPicPr>
        <p:blipFill>
          <a:blip r:embed="rId3"/>
          <a:srcRect/>
          <a:stretch>
            <a:fillRect/>
          </a:stretch>
        </p:blipFill>
        <p:spPr bwMode="auto">
          <a:xfrm>
            <a:off x="1870364" y="1967057"/>
            <a:ext cx="7079672" cy="3754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AU" b="1" dirty="0" smtClean="0"/>
              <a:t>Written by Benny – Aged 11 years</a:t>
            </a:r>
            <a:endParaRPr lang="en-AU" b="1" dirty="0"/>
          </a:p>
        </p:txBody>
      </p:sp>
      <p:sp>
        <p:nvSpPr>
          <p:cNvPr id="13" name="Content Placeholder 12"/>
          <p:cNvSpPr>
            <a:spLocks noGrp="1"/>
          </p:cNvSpPr>
          <p:nvPr>
            <p:ph sz="half" idx="1"/>
          </p:nvPr>
        </p:nvSpPr>
        <p:spPr/>
        <p:txBody>
          <a:bodyPr>
            <a:normAutofit fontScale="85000" lnSpcReduction="10000"/>
          </a:bodyPr>
          <a:lstStyle/>
          <a:p>
            <a:pPr marL="0" indent="0">
              <a:lnSpc>
                <a:spcPct val="120000"/>
              </a:lnSpc>
              <a:spcBef>
                <a:spcPts val="0"/>
              </a:spcBef>
              <a:buNone/>
            </a:pPr>
            <a:r>
              <a:rPr lang="en-AU" dirty="0"/>
              <a:t>Only I can </a:t>
            </a:r>
            <a:r>
              <a:rPr lang="en-AU" dirty="0" smtClean="0"/>
              <a:t>understand</a:t>
            </a:r>
          </a:p>
          <a:p>
            <a:pPr marL="0" indent="0">
              <a:lnSpc>
                <a:spcPct val="120000"/>
              </a:lnSpc>
              <a:spcBef>
                <a:spcPts val="0"/>
              </a:spcBef>
              <a:buNone/>
            </a:pPr>
            <a:r>
              <a:rPr lang="en-AU" dirty="0" smtClean="0"/>
              <a:t>how </a:t>
            </a:r>
            <a:r>
              <a:rPr lang="en-AU" dirty="0"/>
              <a:t>it feels to read in front of my classmates</a:t>
            </a:r>
          </a:p>
          <a:p>
            <a:pPr marL="0" indent="0">
              <a:lnSpc>
                <a:spcPct val="120000"/>
              </a:lnSpc>
              <a:spcBef>
                <a:spcPts val="0"/>
              </a:spcBef>
              <a:buNone/>
            </a:pPr>
            <a:r>
              <a:rPr lang="en-AU" dirty="0"/>
              <a:t>and be terrified to make a mistake.</a:t>
            </a:r>
          </a:p>
          <a:p>
            <a:pPr marL="0" indent="0">
              <a:lnSpc>
                <a:spcPct val="120000"/>
              </a:lnSpc>
              <a:spcBef>
                <a:spcPts val="0"/>
              </a:spcBef>
              <a:buNone/>
            </a:pPr>
            <a:r>
              <a:rPr lang="en-AU" dirty="0"/>
              <a:t>Only I can understand</a:t>
            </a:r>
          </a:p>
          <a:p>
            <a:pPr marL="0" indent="0">
              <a:lnSpc>
                <a:spcPct val="120000"/>
              </a:lnSpc>
              <a:spcBef>
                <a:spcPts val="0"/>
              </a:spcBef>
              <a:buNone/>
            </a:pPr>
            <a:r>
              <a:rPr lang="en-AU" dirty="0"/>
              <a:t>the reason why it takes forever to read a book</a:t>
            </a:r>
          </a:p>
          <a:p>
            <a:pPr marL="0" indent="0">
              <a:lnSpc>
                <a:spcPct val="120000"/>
              </a:lnSpc>
              <a:spcBef>
                <a:spcPts val="0"/>
              </a:spcBef>
              <a:buNone/>
            </a:pPr>
            <a:r>
              <a:rPr lang="en-AU" dirty="0"/>
              <a:t>when my classmates take a week.</a:t>
            </a:r>
          </a:p>
          <a:p>
            <a:pPr marL="0" indent="0">
              <a:lnSpc>
                <a:spcPct val="120000"/>
              </a:lnSpc>
              <a:spcBef>
                <a:spcPts val="0"/>
              </a:spcBef>
              <a:buNone/>
            </a:pPr>
            <a:r>
              <a:rPr lang="en-AU" dirty="0"/>
              <a:t>Only I can understand</a:t>
            </a:r>
          </a:p>
          <a:p>
            <a:pPr marL="0" indent="0">
              <a:lnSpc>
                <a:spcPct val="120000"/>
              </a:lnSpc>
              <a:spcBef>
                <a:spcPts val="0"/>
              </a:spcBef>
              <a:buNone/>
            </a:pPr>
            <a:r>
              <a:rPr lang="en-AU" dirty="0"/>
              <a:t>the words I write on the paper</a:t>
            </a:r>
          </a:p>
          <a:p>
            <a:pPr marL="0" indent="0">
              <a:lnSpc>
                <a:spcPct val="120000"/>
              </a:lnSpc>
              <a:spcBef>
                <a:spcPts val="0"/>
              </a:spcBef>
              <a:buNone/>
            </a:pPr>
            <a:r>
              <a:rPr lang="en-AU" dirty="0"/>
              <a:t>that no one else can read.</a:t>
            </a:r>
          </a:p>
          <a:p>
            <a:pPr marL="0" indent="0">
              <a:lnSpc>
                <a:spcPct val="120000"/>
              </a:lnSpc>
              <a:spcBef>
                <a:spcPts val="0"/>
              </a:spcBef>
              <a:buNone/>
            </a:pPr>
            <a:r>
              <a:rPr lang="en-AU" dirty="0"/>
              <a:t>Only I can understand</a:t>
            </a:r>
          </a:p>
          <a:p>
            <a:pPr marL="0" indent="0">
              <a:lnSpc>
                <a:spcPct val="120000"/>
              </a:lnSpc>
              <a:spcBef>
                <a:spcPts val="0"/>
              </a:spcBef>
              <a:buNone/>
            </a:pPr>
            <a:r>
              <a:rPr lang="en-AU" dirty="0"/>
              <a:t>what it is like to read a question</a:t>
            </a:r>
          </a:p>
          <a:p>
            <a:pPr marL="0" indent="0">
              <a:lnSpc>
                <a:spcPct val="120000"/>
              </a:lnSpc>
              <a:spcBef>
                <a:spcPts val="0"/>
              </a:spcBef>
              <a:buNone/>
            </a:pPr>
            <a:r>
              <a:rPr lang="en-AU" dirty="0"/>
              <a:t>when the words </a:t>
            </a:r>
            <a:r>
              <a:rPr lang="en-AU" dirty="0" smtClean="0"/>
              <a:t>jump </a:t>
            </a:r>
            <a:r>
              <a:rPr lang="en-AU" dirty="0"/>
              <a:t>around the page.</a:t>
            </a:r>
          </a:p>
          <a:p>
            <a:pPr marL="0" indent="0">
              <a:lnSpc>
                <a:spcPct val="120000"/>
              </a:lnSpc>
              <a:spcBef>
                <a:spcPts val="0"/>
              </a:spcBef>
              <a:buNone/>
            </a:pPr>
            <a:r>
              <a:rPr lang="en-AU" dirty="0"/>
              <a:t>Only I can understand</a:t>
            </a:r>
          </a:p>
          <a:p>
            <a:pPr marL="0" indent="0">
              <a:lnSpc>
                <a:spcPct val="120000"/>
              </a:lnSpc>
              <a:spcBef>
                <a:spcPts val="0"/>
              </a:spcBef>
              <a:buNone/>
            </a:pPr>
            <a:r>
              <a:rPr lang="en-AU" dirty="0"/>
              <a:t>what it is like to work for hours</a:t>
            </a:r>
          </a:p>
          <a:p>
            <a:pPr marL="0" indent="0">
              <a:lnSpc>
                <a:spcPct val="120000"/>
              </a:lnSpc>
              <a:spcBef>
                <a:spcPts val="0"/>
              </a:spcBef>
              <a:buNone/>
            </a:pPr>
            <a:r>
              <a:rPr lang="en-AU" dirty="0"/>
              <a:t>when other kids work for 30 minutes</a:t>
            </a:r>
            <a:r>
              <a:rPr lang="en-AU" dirty="0" smtClean="0"/>
              <a:t>.</a:t>
            </a:r>
            <a:endParaRPr lang="en-AU" dirty="0"/>
          </a:p>
        </p:txBody>
      </p:sp>
      <p:sp>
        <p:nvSpPr>
          <p:cNvPr id="14" name="Content Placeholder 13"/>
          <p:cNvSpPr>
            <a:spLocks noGrp="1"/>
          </p:cNvSpPr>
          <p:nvPr>
            <p:ph sz="half" idx="2"/>
          </p:nvPr>
        </p:nvSpPr>
        <p:spPr>
          <a:xfrm>
            <a:off x="5089969" y="2160589"/>
            <a:ext cx="4444323" cy="3880773"/>
          </a:xfrm>
        </p:spPr>
        <p:txBody>
          <a:bodyPr>
            <a:normAutofit fontScale="85000" lnSpcReduction="10000"/>
          </a:bodyPr>
          <a:lstStyle/>
          <a:p>
            <a:pPr marL="0" indent="0">
              <a:lnSpc>
                <a:spcPct val="120000"/>
              </a:lnSpc>
              <a:buNone/>
            </a:pPr>
            <a:r>
              <a:rPr lang="en-AU" dirty="0" smtClean="0"/>
              <a:t>Only </a:t>
            </a:r>
            <a:r>
              <a:rPr lang="en-AU" dirty="0"/>
              <a:t>I can </a:t>
            </a:r>
            <a:r>
              <a:rPr lang="en-AU" dirty="0" smtClean="0"/>
              <a:t>understand ridiculous </a:t>
            </a:r>
            <a:r>
              <a:rPr lang="en-AU" dirty="0"/>
              <a:t>puzzles, absurd equations, extreme math, and the meaning of science </a:t>
            </a:r>
          </a:p>
          <a:p>
            <a:pPr marL="0" indent="0">
              <a:lnSpc>
                <a:spcPct val="120000"/>
              </a:lnSpc>
              <a:spcBef>
                <a:spcPts val="0"/>
              </a:spcBef>
              <a:buNone/>
            </a:pPr>
            <a:r>
              <a:rPr lang="en-AU" dirty="0"/>
              <a:t>because my brain sees things in a different way. </a:t>
            </a:r>
          </a:p>
          <a:p>
            <a:pPr marL="0" indent="0">
              <a:lnSpc>
                <a:spcPct val="120000"/>
              </a:lnSpc>
              <a:spcBef>
                <a:spcPts val="0"/>
              </a:spcBef>
              <a:buNone/>
            </a:pPr>
            <a:r>
              <a:rPr lang="en-AU" dirty="0"/>
              <a:t>Only I can understand </a:t>
            </a:r>
          </a:p>
          <a:p>
            <a:pPr marL="0" indent="0">
              <a:lnSpc>
                <a:spcPct val="120000"/>
              </a:lnSpc>
              <a:spcBef>
                <a:spcPts val="0"/>
              </a:spcBef>
              <a:buNone/>
            </a:pPr>
            <a:r>
              <a:rPr lang="en-AU" dirty="0"/>
              <a:t>what it feels like to be judged for needing help.</a:t>
            </a:r>
          </a:p>
          <a:p>
            <a:pPr marL="0" indent="0">
              <a:lnSpc>
                <a:spcPct val="120000"/>
              </a:lnSpc>
              <a:spcBef>
                <a:spcPts val="0"/>
              </a:spcBef>
              <a:buNone/>
            </a:pPr>
            <a:r>
              <a:rPr lang="en-AU" dirty="0"/>
              <a:t>Kids who need help are not dumb</a:t>
            </a:r>
          </a:p>
          <a:p>
            <a:pPr marL="0" indent="0">
              <a:lnSpc>
                <a:spcPct val="120000"/>
              </a:lnSpc>
              <a:spcBef>
                <a:spcPts val="0"/>
              </a:spcBef>
              <a:buNone/>
            </a:pPr>
            <a:r>
              <a:rPr lang="en-AU" dirty="0"/>
              <a:t>but only I can understand.</a:t>
            </a:r>
          </a:p>
          <a:p>
            <a:pPr marL="0" indent="0">
              <a:lnSpc>
                <a:spcPct val="120000"/>
              </a:lnSpc>
              <a:spcBef>
                <a:spcPts val="0"/>
              </a:spcBef>
              <a:buNone/>
            </a:pPr>
            <a:r>
              <a:rPr lang="en-AU" dirty="0"/>
              <a:t>I can understand </a:t>
            </a:r>
          </a:p>
          <a:p>
            <a:pPr marL="0" indent="0">
              <a:lnSpc>
                <a:spcPct val="120000"/>
              </a:lnSpc>
              <a:spcBef>
                <a:spcPts val="0"/>
              </a:spcBef>
              <a:buNone/>
            </a:pPr>
            <a:r>
              <a:rPr lang="en-AU" dirty="0"/>
              <a:t>because I am Dyslexic.</a:t>
            </a:r>
          </a:p>
          <a:p>
            <a:pPr marL="0" indent="0">
              <a:lnSpc>
                <a:spcPct val="120000"/>
              </a:lnSpc>
              <a:spcBef>
                <a:spcPts val="0"/>
              </a:spcBef>
              <a:buNone/>
            </a:pPr>
            <a:r>
              <a:rPr lang="en-AU" dirty="0"/>
              <a:t>Because I am dyslexic </a:t>
            </a:r>
          </a:p>
          <a:p>
            <a:pPr marL="0" indent="0">
              <a:lnSpc>
                <a:spcPct val="120000"/>
              </a:lnSpc>
              <a:spcBef>
                <a:spcPts val="0"/>
              </a:spcBef>
              <a:buNone/>
            </a:pPr>
            <a:r>
              <a:rPr lang="en-AU" dirty="0"/>
              <a:t>I can understand a lot of things</a:t>
            </a:r>
          </a:p>
          <a:p>
            <a:pPr marL="0" indent="0">
              <a:lnSpc>
                <a:spcPct val="120000"/>
              </a:lnSpc>
              <a:spcBef>
                <a:spcPts val="0"/>
              </a:spcBef>
              <a:buNone/>
            </a:pPr>
            <a:r>
              <a:rPr lang="en-AU" dirty="0"/>
              <a:t>that only I can understand.</a:t>
            </a:r>
          </a:p>
          <a:p>
            <a:pPr>
              <a:spcBef>
                <a:spcPts val="0"/>
              </a:spcBef>
            </a:pPr>
            <a:endParaRPr lang="en-AU" dirty="0"/>
          </a:p>
        </p:txBody>
      </p:sp>
    </p:spTree>
    <p:extLst>
      <p:ext uri="{BB962C8B-B14F-4D97-AF65-F5344CB8AC3E}">
        <p14:creationId xmlns="" xmlns:p14="http://schemas.microsoft.com/office/powerpoint/2010/main" val="2730566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771" y="609600"/>
            <a:ext cx="8596668" cy="1320800"/>
          </a:xfrm>
        </p:spPr>
        <p:txBody>
          <a:bodyPr/>
          <a:lstStyle/>
          <a:p>
            <a:r>
              <a:rPr lang="en-AU" b="1" dirty="0" smtClean="0"/>
              <a:t>Presentation Overview</a:t>
            </a:r>
            <a:endParaRPr lang="en-AU" b="1" dirty="0"/>
          </a:p>
        </p:txBody>
      </p:sp>
      <p:sp>
        <p:nvSpPr>
          <p:cNvPr id="3" name="Content Placeholder 2"/>
          <p:cNvSpPr>
            <a:spLocks noGrp="1"/>
          </p:cNvSpPr>
          <p:nvPr>
            <p:ph sz="half" idx="1"/>
          </p:nvPr>
        </p:nvSpPr>
        <p:spPr/>
        <p:txBody>
          <a:bodyPr>
            <a:normAutofit/>
          </a:bodyPr>
          <a:lstStyle/>
          <a:p>
            <a:r>
              <a:rPr lang="en-AU" sz="2400" dirty="0" smtClean="0">
                <a:solidFill>
                  <a:schemeClr val="tx1"/>
                </a:solidFill>
              </a:rPr>
              <a:t>A bit about me</a:t>
            </a:r>
          </a:p>
          <a:p>
            <a:r>
              <a:rPr lang="en-AU" sz="2400" dirty="0" smtClean="0">
                <a:solidFill>
                  <a:schemeClr val="tx1"/>
                </a:solidFill>
              </a:rPr>
              <a:t>Why this research</a:t>
            </a:r>
          </a:p>
          <a:p>
            <a:r>
              <a:rPr lang="en-AU" sz="2400" dirty="0" smtClean="0">
                <a:solidFill>
                  <a:schemeClr val="tx1"/>
                </a:solidFill>
              </a:rPr>
              <a:t>Importance of the findings</a:t>
            </a:r>
          </a:p>
          <a:p>
            <a:r>
              <a:rPr lang="en-AU" sz="2400" dirty="0" smtClean="0">
                <a:solidFill>
                  <a:schemeClr val="tx1"/>
                </a:solidFill>
              </a:rPr>
              <a:t>The universal model of practice</a:t>
            </a:r>
          </a:p>
          <a:p>
            <a:r>
              <a:rPr lang="en-AU" sz="2400" dirty="0" smtClean="0">
                <a:solidFill>
                  <a:schemeClr val="tx1"/>
                </a:solidFill>
              </a:rPr>
              <a:t>Where to from here</a:t>
            </a:r>
            <a:endParaRPr lang="en-AU" sz="2400" dirty="0">
              <a:solidFill>
                <a:schemeClr val="tx1"/>
              </a:solidFill>
            </a:endParaRPr>
          </a:p>
        </p:txBody>
      </p:sp>
      <p:pic>
        <p:nvPicPr>
          <p:cNvPr id="10" name="Content Placeholder 9"/>
          <p:cNvPicPr>
            <a:picLocks noGrp="1" noChangeAspect="1"/>
          </p:cNvPicPr>
          <p:nvPr>
            <p:ph sz="half" idx="2"/>
          </p:nvPr>
        </p:nvPicPr>
        <p:blipFill>
          <a:blip r:embed="rId3"/>
          <a:stretch>
            <a:fillRect/>
          </a:stretch>
        </p:blipFill>
        <p:spPr>
          <a:xfrm>
            <a:off x="5632724" y="0"/>
            <a:ext cx="6559275" cy="6857999"/>
          </a:xfrm>
          <a:prstGeom prst="rect">
            <a:avLst/>
          </a:prstGeom>
        </p:spPr>
      </p:pic>
      <p:sp>
        <p:nvSpPr>
          <p:cNvPr id="5" name="TextBox 4"/>
          <p:cNvSpPr txBox="1"/>
          <p:nvPr/>
        </p:nvSpPr>
        <p:spPr>
          <a:xfrm>
            <a:off x="5749636" y="775855"/>
            <a:ext cx="1801091" cy="369332"/>
          </a:xfrm>
          <a:prstGeom prst="rect">
            <a:avLst/>
          </a:prstGeom>
          <a:noFill/>
        </p:spPr>
        <p:txBody>
          <a:bodyPr wrap="square" rtlCol="0">
            <a:spAutoFit/>
          </a:bodyPr>
          <a:lstStyle/>
          <a:p>
            <a:r>
              <a:rPr lang="en-AU" dirty="0" smtClean="0">
                <a:solidFill>
                  <a:schemeClr val="accent5">
                    <a:lumMod val="75000"/>
                  </a:schemeClr>
                </a:solidFill>
              </a:rPr>
              <a:t>80 % of SLD</a:t>
            </a:r>
            <a:endParaRPr lang="en-AU" dirty="0">
              <a:solidFill>
                <a:schemeClr val="accent5">
                  <a:lumMod val="75000"/>
                </a:schemeClr>
              </a:solidFill>
            </a:endParaRPr>
          </a:p>
        </p:txBody>
      </p:sp>
    </p:spTree>
    <p:extLst>
      <p:ext uri="{BB962C8B-B14F-4D97-AF65-F5344CB8AC3E}">
        <p14:creationId xmlns="" xmlns:p14="http://schemas.microsoft.com/office/powerpoint/2010/main" val="2714174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Australian Context</a:t>
            </a:r>
            <a:endParaRPr lang="en-AU" b="1" dirty="0"/>
          </a:p>
        </p:txBody>
      </p:sp>
      <p:sp>
        <p:nvSpPr>
          <p:cNvPr id="3" name="Content Placeholder 2"/>
          <p:cNvSpPr>
            <a:spLocks noGrp="1"/>
          </p:cNvSpPr>
          <p:nvPr>
            <p:ph sz="half" idx="1"/>
          </p:nvPr>
        </p:nvSpPr>
        <p:spPr/>
        <p:txBody>
          <a:bodyPr>
            <a:normAutofit fontScale="92500" lnSpcReduction="20000"/>
          </a:bodyPr>
          <a:lstStyle/>
          <a:p>
            <a:r>
              <a:rPr lang="en-AU" dirty="0" smtClean="0">
                <a:solidFill>
                  <a:schemeClr val="tx1"/>
                </a:solidFill>
              </a:rPr>
              <a:t>Under study internationally since the 1800’s</a:t>
            </a:r>
          </a:p>
          <a:p>
            <a:r>
              <a:rPr lang="en-AU" dirty="0" smtClean="0">
                <a:solidFill>
                  <a:schemeClr val="tx1"/>
                </a:solidFill>
              </a:rPr>
              <a:t>One in ten people (internationally)</a:t>
            </a:r>
          </a:p>
          <a:p>
            <a:r>
              <a:rPr lang="en-AU" dirty="0" smtClean="0">
                <a:solidFill>
                  <a:schemeClr val="tx1"/>
                </a:solidFill>
              </a:rPr>
              <a:t>Recognised in Disability and Equity Legislation &amp; Education Acts:</a:t>
            </a:r>
          </a:p>
          <a:p>
            <a:pPr lvl="1"/>
            <a:r>
              <a:rPr lang="en-AU" dirty="0" smtClean="0">
                <a:solidFill>
                  <a:schemeClr val="tx1"/>
                </a:solidFill>
              </a:rPr>
              <a:t>US</a:t>
            </a:r>
          </a:p>
          <a:p>
            <a:pPr lvl="1"/>
            <a:r>
              <a:rPr lang="en-AU" dirty="0" smtClean="0">
                <a:solidFill>
                  <a:schemeClr val="tx1"/>
                </a:solidFill>
              </a:rPr>
              <a:t>UK</a:t>
            </a:r>
          </a:p>
          <a:p>
            <a:pPr lvl="1"/>
            <a:r>
              <a:rPr lang="en-AU" dirty="0" smtClean="0">
                <a:solidFill>
                  <a:schemeClr val="tx1"/>
                </a:solidFill>
              </a:rPr>
              <a:t>Canada</a:t>
            </a:r>
          </a:p>
          <a:p>
            <a:pPr marL="357188" lvl="1" indent="-357188"/>
            <a:r>
              <a:rPr lang="en-AU" sz="1800" dirty="0" smtClean="0">
                <a:solidFill>
                  <a:schemeClr val="tx1"/>
                </a:solidFill>
              </a:rPr>
              <a:t>Australian Governments have </a:t>
            </a:r>
            <a:r>
              <a:rPr lang="en-AU" sz="1800" dirty="0">
                <a:solidFill>
                  <a:schemeClr val="tx1"/>
                </a:solidFill>
              </a:rPr>
              <a:t>been challenged since the 1960’s by national and international lobby groups and </a:t>
            </a:r>
            <a:r>
              <a:rPr lang="en-AU" sz="1800" dirty="0" smtClean="0">
                <a:solidFill>
                  <a:schemeClr val="tx1"/>
                </a:solidFill>
              </a:rPr>
              <a:t>associations to enforce disability legislation across education sectors.</a:t>
            </a:r>
            <a:endParaRPr lang="en-AU" sz="1800" dirty="0">
              <a:solidFill>
                <a:schemeClr val="tx1"/>
              </a:solidFill>
            </a:endParaRPr>
          </a:p>
          <a:p>
            <a:pPr lvl="1"/>
            <a:endParaRPr lang="en-AU" dirty="0" smtClean="0"/>
          </a:p>
        </p:txBody>
      </p:sp>
      <p:sp>
        <p:nvSpPr>
          <p:cNvPr id="4" name="Content Placeholder 3"/>
          <p:cNvSpPr>
            <a:spLocks noGrp="1"/>
          </p:cNvSpPr>
          <p:nvPr>
            <p:ph sz="half" idx="2"/>
          </p:nvPr>
        </p:nvSpPr>
        <p:spPr>
          <a:xfrm>
            <a:off x="5089970" y="2160589"/>
            <a:ext cx="5113396" cy="3880773"/>
          </a:xfrm>
        </p:spPr>
        <p:txBody>
          <a:bodyPr>
            <a:normAutofit fontScale="92500" lnSpcReduction="20000"/>
          </a:bodyPr>
          <a:lstStyle/>
          <a:p>
            <a:pPr marL="0" indent="0">
              <a:buNone/>
            </a:pPr>
            <a:r>
              <a:rPr lang="en-AU" dirty="0" smtClean="0">
                <a:solidFill>
                  <a:schemeClr val="tx1"/>
                </a:solidFill>
              </a:rPr>
              <a:t>1973 - Schools </a:t>
            </a:r>
            <a:r>
              <a:rPr lang="en-AU" dirty="0">
                <a:solidFill>
                  <a:schemeClr val="tx1"/>
                </a:solidFill>
              </a:rPr>
              <a:t>in Australia </a:t>
            </a:r>
            <a:r>
              <a:rPr lang="en-AU" dirty="0" smtClean="0">
                <a:solidFill>
                  <a:schemeClr val="tx1"/>
                </a:solidFill>
              </a:rPr>
              <a:t>(</a:t>
            </a:r>
            <a:r>
              <a:rPr lang="en-AU" dirty="0" err="1" smtClean="0">
                <a:solidFill>
                  <a:schemeClr val="tx1"/>
                </a:solidFill>
              </a:rPr>
              <a:t>Karmel</a:t>
            </a:r>
            <a:r>
              <a:rPr lang="en-AU" dirty="0" smtClean="0">
                <a:solidFill>
                  <a:schemeClr val="tx1"/>
                </a:solidFill>
              </a:rPr>
              <a:t> Report)</a:t>
            </a:r>
          </a:p>
          <a:p>
            <a:pPr marL="714375" indent="-714375">
              <a:buNone/>
            </a:pPr>
            <a:r>
              <a:rPr lang="en-AU" dirty="0" smtClean="0">
                <a:solidFill>
                  <a:schemeClr val="tx1"/>
                </a:solidFill>
              </a:rPr>
              <a:t>1976 - </a:t>
            </a:r>
            <a:r>
              <a:rPr lang="en-AU" dirty="0">
                <a:solidFill>
                  <a:schemeClr val="tx1"/>
                </a:solidFill>
              </a:rPr>
              <a:t>Select Committee on Specific </a:t>
            </a:r>
            <a:r>
              <a:rPr lang="en-AU" dirty="0" smtClean="0">
                <a:solidFill>
                  <a:schemeClr val="tx1"/>
                </a:solidFill>
              </a:rPr>
              <a:t>Learning</a:t>
            </a:r>
          </a:p>
          <a:p>
            <a:pPr marL="723900" indent="-723900">
              <a:buNone/>
            </a:pPr>
            <a:r>
              <a:rPr lang="en-AU" dirty="0">
                <a:solidFill>
                  <a:schemeClr val="tx1"/>
                </a:solidFill>
              </a:rPr>
              <a:t>	</a:t>
            </a:r>
            <a:r>
              <a:rPr lang="en-AU" dirty="0" smtClean="0">
                <a:solidFill>
                  <a:schemeClr val="tx1"/>
                </a:solidFill>
              </a:rPr>
              <a:t>Difficulties</a:t>
            </a:r>
          </a:p>
          <a:p>
            <a:pPr marL="714375" indent="-714375">
              <a:buNone/>
            </a:pPr>
            <a:r>
              <a:rPr lang="en-AU" dirty="0" smtClean="0">
                <a:solidFill>
                  <a:schemeClr val="tx1"/>
                </a:solidFill>
              </a:rPr>
              <a:t>1992 – Introduction of DDA </a:t>
            </a:r>
          </a:p>
          <a:p>
            <a:pPr marL="714375" indent="-714375">
              <a:buNone/>
            </a:pPr>
            <a:r>
              <a:rPr lang="en-AU" dirty="0" smtClean="0">
                <a:solidFill>
                  <a:schemeClr val="tx1"/>
                </a:solidFill>
              </a:rPr>
              <a:t>2002 </a:t>
            </a:r>
            <a:r>
              <a:rPr lang="en-AU" i="1" dirty="0" smtClean="0">
                <a:solidFill>
                  <a:schemeClr val="tx1"/>
                </a:solidFill>
              </a:rPr>
              <a:t>- </a:t>
            </a:r>
            <a:r>
              <a:rPr lang="en-AU" dirty="0" smtClean="0">
                <a:solidFill>
                  <a:schemeClr val="tx1"/>
                </a:solidFill>
              </a:rPr>
              <a:t>Inquiry </a:t>
            </a:r>
            <a:r>
              <a:rPr lang="en-AU" dirty="0">
                <a:solidFill>
                  <a:schemeClr val="tx1"/>
                </a:solidFill>
              </a:rPr>
              <a:t>into the Education of Students with </a:t>
            </a:r>
            <a:r>
              <a:rPr lang="en-AU" dirty="0" smtClean="0">
                <a:solidFill>
                  <a:schemeClr val="tx1"/>
                </a:solidFill>
              </a:rPr>
              <a:t>Disabilities</a:t>
            </a:r>
          </a:p>
          <a:p>
            <a:pPr marL="714375" indent="-714375">
              <a:buNone/>
            </a:pPr>
            <a:r>
              <a:rPr lang="en-AU" dirty="0" smtClean="0">
                <a:solidFill>
                  <a:schemeClr val="tx1"/>
                </a:solidFill>
              </a:rPr>
              <a:t>2004 - National </a:t>
            </a:r>
            <a:r>
              <a:rPr lang="en-AU" dirty="0">
                <a:solidFill>
                  <a:schemeClr val="tx1"/>
                </a:solidFill>
              </a:rPr>
              <a:t>Inquiry into the Teaching of Literacy </a:t>
            </a:r>
            <a:endParaRPr lang="en-AU" dirty="0" smtClean="0">
              <a:solidFill>
                <a:schemeClr val="tx1"/>
              </a:solidFill>
            </a:endParaRPr>
          </a:p>
          <a:p>
            <a:pPr marL="714375" indent="-714375">
              <a:buNone/>
            </a:pPr>
            <a:r>
              <a:rPr lang="en-AU" dirty="0" smtClean="0">
                <a:solidFill>
                  <a:schemeClr val="tx1"/>
                </a:solidFill>
              </a:rPr>
              <a:t>2010 - </a:t>
            </a:r>
            <a:r>
              <a:rPr lang="en-AU" dirty="0">
                <a:solidFill>
                  <a:schemeClr val="tx1"/>
                </a:solidFill>
              </a:rPr>
              <a:t>Helping People with Dyslexia: a National Action Agenda </a:t>
            </a:r>
            <a:endParaRPr lang="en-AU" dirty="0" smtClean="0">
              <a:solidFill>
                <a:schemeClr val="tx1"/>
              </a:solidFill>
            </a:endParaRPr>
          </a:p>
          <a:p>
            <a:pPr marL="714375" indent="-714375">
              <a:buNone/>
            </a:pPr>
            <a:r>
              <a:rPr lang="en-AU" dirty="0" smtClean="0">
                <a:solidFill>
                  <a:schemeClr val="tx1"/>
                </a:solidFill>
              </a:rPr>
              <a:t>2014 – Round Table Discussion – Minister Pyne</a:t>
            </a:r>
          </a:p>
        </p:txBody>
      </p:sp>
    </p:spTree>
    <p:extLst>
      <p:ext uri="{BB962C8B-B14F-4D97-AF65-F5344CB8AC3E}">
        <p14:creationId xmlns="" xmlns:p14="http://schemas.microsoft.com/office/powerpoint/2010/main" val="2490368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Setting the Scene</a:t>
            </a:r>
            <a:endParaRPr lang="en-AU" b="1" dirty="0"/>
          </a:p>
        </p:txBody>
      </p:sp>
      <p:sp>
        <p:nvSpPr>
          <p:cNvPr id="3" name="Content Placeholder 2"/>
          <p:cNvSpPr>
            <a:spLocks noGrp="1"/>
          </p:cNvSpPr>
          <p:nvPr>
            <p:ph sz="half" idx="1"/>
          </p:nvPr>
        </p:nvSpPr>
        <p:spPr/>
        <p:txBody>
          <a:bodyPr>
            <a:normAutofit/>
          </a:bodyPr>
          <a:lstStyle/>
          <a:p>
            <a:endParaRPr lang="en-AU" sz="2400" dirty="0" smtClean="0"/>
          </a:p>
          <a:p>
            <a:r>
              <a:rPr lang="en-AU" sz="2800" dirty="0" smtClean="0">
                <a:solidFill>
                  <a:schemeClr val="tx1"/>
                </a:solidFill>
              </a:rPr>
              <a:t>The lived experience</a:t>
            </a:r>
          </a:p>
          <a:p>
            <a:r>
              <a:rPr lang="en-AU" sz="2800" dirty="0" smtClean="0">
                <a:solidFill>
                  <a:schemeClr val="tx1"/>
                </a:solidFill>
              </a:rPr>
              <a:t>Life consequences</a:t>
            </a:r>
          </a:p>
          <a:p>
            <a:r>
              <a:rPr lang="en-AU" sz="2800" dirty="0" smtClean="0">
                <a:solidFill>
                  <a:schemeClr val="tx1"/>
                </a:solidFill>
              </a:rPr>
              <a:t>Australia’s system</a:t>
            </a:r>
          </a:p>
          <a:p>
            <a:endParaRPr lang="en-AU" sz="2400" dirty="0" smtClean="0"/>
          </a:p>
          <a:p>
            <a:endParaRPr lang="en-AU" sz="2400" dirty="0" smtClean="0"/>
          </a:p>
        </p:txBody>
      </p:sp>
      <p:sp>
        <p:nvSpPr>
          <p:cNvPr id="6" name="Content Placeholder 5"/>
          <p:cNvSpPr>
            <a:spLocks noGrp="1"/>
          </p:cNvSpPr>
          <p:nvPr>
            <p:ph sz="half" idx="2"/>
          </p:nvPr>
        </p:nvSpPr>
        <p:spPr>
          <a:xfrm>
            <a:off x="5736750" y="3285022"/>
            <a:ext cx="3741971" cy="3006595"/>
          </a:xfrm>
        </p:spPr>
        <p:txBody>
          <a:bodyPr/>
          <a:lstStyle/>
          <a:p>
            <a:pPr marL="0" indent="0" algn="ctr">
              <a:buNone/>
            </a:pPr>
            <a:r>
              <a:rPr lang="en-AU" dirty="0" smtClean="0">
                <a:solidFill>
                  <a:schemeClr val="tx1"/>
                </a:solidFill>
              </a:rPr>
              <a:t>When </a:t>
            </a:r>
            <a:r>
              <a:rPr lang="en-AU" dirty="0">
                <a:solidFill>
                  <a:schemeClr val="tx1"/>
                </a:solidFill>
              </a:rPr>
              <a:t>life goes wrong for a dyslexic at school, it has a knock-on effect to life after school, thus the influence of school is profound. At school there are two curriculums: academic and social, failure in either or both will have lifelong effect on the individual (Alexander-</a:t>
            </a:r>
            <a:r>
              <a:rPr lang="en-AU" dirty="0" err="1">
                <a:solidFill>
                  <a:schemeClr val="tx1"/>
                </a:solidFill>
              </a:rPr>
              <a:t>Passe</a:t>
            </a:r>
            <a:r>
              <a:rPr lang="en-AU" dirty="0">
                <a:solidFill>
                  <a:schemeClr val="tx1"/>
                </a:solidFill>
              </a:rPr>
              <a:t>, 2009, p. 267).</a:t>
            </a:r>
          </a:p>
          <a:p>
            <a:endParaRPr lang="en-AU" dirty="0"/>
          </a:p>
        </p:txBody>
      </p:sp>
      <p:pic>
        <p:nvPicPr>
          <p:cNvPr id="1026" name="Picture 2" descr="Australia doesn’t need Gonski, instead it needs a new education ..."/>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736750" y="805967"/>
            <a:ext cx="3741971" cy="247905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75546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sz="2800" b="1" dirty="0" smtClean="0"/>
              <a:t>Specific Learning Disabilities</a:t>
            </a:r>
            <a:endParaRPr lang="en-AU" sz="2800" b="1" dirty="0"/>
          </a:p>
        </p:txBody>
      </p:sp>
      <p:sp>
        <p:nvSpPr>
          <p:cNvPr id="3" name="Content Placeholder 2"/>
          <p:cNvSpPr>
            <a:spLocks noGrp="1"/>
          </p:cNvSpPr>
          <p:nvPr>
            <p:ph idx="1"/>
          </p:nvPr>
        </p:nvSpPr>
        <p:spPr>
          <a:xfrm>
            <a:off x="5142598" y="514924"/>
            <a:ext cx="4513541" cy="5526437"/>
          </a:xfrm>
        </p:spPr>
        <p:txBody>
          <a:bodyPr>
            <a:normAutofit fontScale="92500"/>
          </a:bodyPr>
          <a:lstStyle/>
          <a:p>
            <a:pPr marL="0" indent="0">
              <a:buNone/>
            </a:pPr>
            <a:endParaRPr lang="en-AU" dirty="0" smtClean="0"/>
          </a:p>
          <a:p>
            <a:pPr marL="0" indent="0">
              <a:buNone/>
            </a:pPr>
            <a:r>
              <a:rPr lang="en-AU" dirty="0" smtClean="0">
                <a:solidFill>
                  <a:schemeClr val="tx1"/>
                </a:solidFill>
              </a:rPr>
              <a:t>The </a:t>
            </a:r>
            <a:r>
              <a:rPr lang="en-AU" dirty="0">
                <a:solidFill>
                  <a:schemeClr val="tx1"/>
                </a:solidFill>
              </a:rPr>
              <a:t>definition of "disability" in the DDA includes</a:t>
            </a:r>
            <a:r>
              <a:rPr lang="en-AU" dirty="0" smtClean="0">
                <a:solidFill>
                  <a:schemeClr val="tx1"/>
                </a:solidFill>
              </a:rPr>
              <a:t>:</a:t>
            </a:r>
          </a:p>
          <a:p>
            <a:pPr marL="0" indent="0">
              <a:buNone/>
            </a:pPr>
            <a:endParaRPr lang="en-AU" dirty="0">
              <a:solidFill>
                <a:schemeClr val="tx1"/>
              </a:solidFill>
            </a:endParaRPr>
          </a:p>
          <a:p>
            <a:r>
              <a:rPr lang="en-AU" dirty="0">
                <a:solidFill>
                  <a:schemeClr val="tx1"/>
                </a:solidFill>
              </a:rPr>
              <a:t>Physical</a:t>
            </a:r>
          </a:p>
          <a:p>
            <a:r>
              <a:rPr lang="en-AU" dirty="0">
                <a:solidFill>
                  <a:schemeClr val="tx1"/>
                </a:solidFill>
              </a:rPr>
              <a:t>Intellectual</a:t>
            </a:r>
          </a:p>
          <a:p>
            <a:r>
              <a:rPr lang="en-AU" dirty="0">
                <a:solidFill>
                  <a:schemeClr val="tx1"/>
                </a:solidFill>
              </a:rPr>
              <a:t>Psychiatric</a:t>
            </a:r>
          </a:p>
          <a:p>
            <a:r>
              <a:rPr lang="en-AU" dirty="0">
                <a:solidFill>
                  <a:schemeClr val="tx1"/>
                </a:solidFill>
              </a:rPr>
              <a:t>Sensory</a:t>
            </a:r>
          </a:p>
          <a:p>
            <a:r>
              <a:rPr lang="en-AU" dirty="0">
                <a:solidFill>
                  <a:schemeClr val="tx1"/>
                </a:solidFill>
              </a:rPr>
              <a:t>Neurological, and</a:t>
            </a:r>
          </a:p>
          <a:p>
            <a:r>
              <a:rPr lang="en-AU" dirty="0">
                <a:solidFill>
                  <a:schemeClr val="tx1"/>
                </a:solidFill>
              </a:rPr>
              <a:t>Learning disabilities, as well as</a:t>
            </a:r>
          </a:p>
          <a:p>
            <a:r>
              <a:rPr lang="en-AU" dirty="0">
                <a:solidFill>
                  <a:schemeClr val="tx1"/>
                </a:solidFill>
              </a:rPr>
              <a:t>Physical disfigurement, and</a:t>
            </a:r>
          </a:p>
          <a:p>
            <a:r>
              <a:rPr lang="en-AU" dirty="0">
                <a:solidFill>
                  <a:schemeClr val="tx1"/>
                </a:solidFill>
              </a:rPr>
              <a:t>The presence in the body of disease-causing organisms</a:t>
            </a:r>
            <a:r>
              <a:rPr lang="en-AU" dirty="0" smtClean="0">
                <a:solidFill>
                  <a:schemeClr val="tx1"/>
                </a:solidFill>
              </a:rPr>
              <a:t>.</a:t>
            </a:r>
          </a:p>
          <a:p>
            <a:endParaRPr lang="en-AU" dirty="0">
              <a:solidFill>
                <a:schemeClr val="tx1"/>
              </a:solidFill>
            </a:endParaRPr>
          </a:p>
          <a:p>
            <a:pPr marL="0" indent="0">
              <a:buNone/>
            </a:pPr>
            <a:r>
              <a:rPr lang="en-AU" dirty="0" smtClean="0">
                <a:solidFill>
                  <a:schemeClr val="tx1"/>
                </a:solidFill>
              </a:rPr>
              <a:t>Australian Human Rights Commission (2014)</a:t>
            </a:r>
            <a:endParaRPr lang="en-AU" dirty="0">
              <a:solidFill>
                <a:schemeClr val="tx1"/>
              </a:solidFill>
            </a:endParaRPr>
          </a:p>
          <a:p>
            <a:endParaRPr lang="en-AU" dirty="0"/>
          </a:p>
        </p:txBody>
      </p:sp>
      <p:sp>
        <p:nvSpPr>
          <p:cNvPr id="4" name="Text Placeholder 3"/>
          <p:cNvSpPr>
            <a:spLocks noGrp="1"/>
          </p:cNvSpPr>
          <p:nvPr>
            <p:ph type="body" sz="half" idx="2"/>
          </p:nvPr>
        </p:nvSpPr>
        <p:spPr/>
        <p:txBody>
          <a:bodyPr>
            <a:normAutofit/>
          </a:bodyPr>
          <a:lstStyle/>
          <a:p>
            <a:pPr algn="ctr"/>
            <a:endParaRPr lang="en-AU" sz="2400" dirty="0" smtClean="0"/>
          </a:p>
          <a:p>
            <a:pPr algn="ctr"/>
            <a:r>
              <a:rPr lang="en-AU" sz="2400" dirty="0">
                <a:solidFill>
                  <a:schemeClr val="tx1"/>
                </a:solidFill>
              </a:rPr>
              <a:t>A</a:t>
            </a:r>
            <a:r>
              <a:rPr lang="en-AU" sz="2400" dirty="0" smtClean="0">
                <a:solidFill>
                  <a:schemeClr val="tx1"/>
                </a:solidFill>
              </a:rPr>
              <a:t> </a:t>
            </a:r>
            <a:r>
              <a:rPr lang="en-AU" sz="2400" dirty="0">
                <a:solidFill>
                  <a:schemeClr val="tx1"/>
                </a:solidFill>
              </a:rPr>
              <a:t>disorder or malfunction that results in the person learning differently from a person without the </a:t>
            </a:r>
            <a:r>
              <a:rPr lang="en-AU" sz="2400" dirty="0" smtClean="0">
                <a:solidFill>
                  <a:schemeClr val="tx1"/>
                </a:solidFill>
              </a:rPr>
              <a:t>disorder </a:t>
            </a:r>
            <a:r>
              <a:rPr lang="en-AU" sz="2400" dirty="0">
                <a:solidFill>
                  <a:schemeClr val="tx1"/>
                </a:solidFill>
              </a:rPr>
              <a:t>or </a:t>
            </a:r>
            <a:r>
              <a:rPr lang="en-AU" sz="2400" dirty="0" smtClean="0">
                <a:solidFill>
                  <a:schemeClr val="tx1"/>
                </a:solidFill>
              </a:rPr>
              <a:t>malfunction</a:t>
            </a:r>
          </a:p>
          <a:p>
            <a:endParaRPr lang="en-AU" dirty="0"/>
          </a:p>
        </p:txBody>
      </p:sp>
    </p:spTree>
    <p:extLst>
      <p:ext uri="{BB962C8B-B14F-4D97-AF65-F5344CB8AC3E}">
        <p14:creationId xmlns="" xmlns:p14="http://schemas.microsoft.com/office/powerpoint/2010/main" val="2895482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Why this </a:t>
            </a:r>
            <a:r>
              <a:rPr lang="en-AU" b="1" dirty="0"/>
              <a:t>r</a:t>
            </a:r>
            <a:r>
              <a:rPr lang="en-AU" b="1" dirty="0" smtClean="0"/>
              <a:t>esearch focus</a:t>
            </a:r>
            <a:endParaRPr lang="en-AU" b="1" dirty="0"/>
          </a:p>
        </p:txBody>
      </p:sp>
      <p:sp>
        <p:nvSpPr>
          <p:cNvPr id="6" name="Content Placeholder 5"/>
          <p:cNvSpPr>
            <a:spLocks noGrp="1"/>
          </p:cNvSpPr>
          <p:nvPr>
            <p:ph sz="half" idx="1"/>
          </p:nvPr>
        </p:nvSpPr>
        <p:spPr>
          <a:xfrm>
            <a:off x="677334" y="1487607"/>
            <a:ext cx="8596667" cy="5056494"/>
          </a:xfrm>
        </p:spPr>
        <p:txBody>
          <a:bodyPr>
            <a:noAutofit/>
          </a:bodyPr>
          <a:lstStyle/>
          <a:p>
            <a:endParaRPr lang="en-AU" sz="2400" dirty="0" smtClean="0">
              <a:solidFill>
                <a:schemeClr val="tx1"/>
              </a:solidFill>
            </a:endParaRPr>
          </a:p>
          <a:p>
            <a:r>
              <a:rPr lang="en-AU" sz="2400" dirty="0" smtClean="0">
                <a:solidFill>
                  <a:schemeClr val="tx1"/>
                </a:solidFill>
              </a:rPr>
              <a:t>20 + years experience across Tertiary Education.</a:t>
            </a:r>
          </a:p>
          <a:p>
            <a:r>
              <a:rPr lang="en-AU" sz="2400" dirty="0" smtClean="0">
                <a:solidFill>
                  <a:schemeClr val="tx1"/>
                </a:solidFill>
              </a:rPr>
              <a:t>Good practice is occurring and it is having a life changing </a:t>
            </a:r>
            <a:r>
              <a:rPr lang="en-AU" sz="2400" dirty="0" smtClean="0">
                <a:solidFill>
                  <a:schemeClr val="tx1"/>
                </a:solidFill>
              </a:rPr>
              <a:t>impact.</a:t>
            </a:r>
            <a:endParaRPr lang="en-AU" sz="2400" dirty="0" smtClean="0">
              <a:solidFill>
                <a:schemeClr val="tx1"/>
              </a:solidFill>
            </a:endParaRPr>
          </a:p>
          <a:p>
            <a:pPr>
              <a:tabLst>
                <a:tab pos="2865438" algn="l"/>
              </a:tabLst>
            </a:pPr>
            <a:r>
              <a:rPr lang="en-AU" sz="2400" dirty="0" smtClean="0">
                <a:solidFill>
                  <a:schemeClr val="tx1"/>
                </a:solidFill>
              </a:rPr>
              <a:t>This practice has evolved in a difficult and complex context – ambiguous definitions / low levels of acceptance nationally, no educational policy or precedence.</a:t>
            </a:r>
          </a:p>
          <a:p>
            <a:r>
              <a:rPr lang="en-AU" sz="2400" dirty="0" smtClean="0">
                <a:solidFill>
                  <a:schemeClr val="tx1"/>
                </a:solidFill>
              </a:rPr>
              <a:t>What does it look like – is it universal / can it be taught / can </a:t>
            </a:r>
            <a:r>
              <a:rPr lang="en-AU" sz="2400" dirty="0" smtClean="0">
                <a:solidFill>
                  <a:schemeClr val="tx1"/>
                </a:solidFill>
              </a:rPr>
              <a:t>other education sectors </a:t>
            </a:r>
            <a:r>
              <a:rPr lang="en-AU" sz="2400" dirty="0" smtClean="0">
                <a:solidFill>
                  <a:schemeClr val="tx1"/>
                </a:solidFill>
              </a:rPr>
              <a:t>learn from the tertiary education </a:t>
            </a:r>
            <a:r>
              <a:rPr lang="en-AU" sz="2400" dirty="0" smtClean="0">
                <a:solidFill>
                  <a:schemeClr val="tx1"/>
                </a:solidFill>
              </a:rPr>
              <a:t>experience, knowledge and skills?</a:t>
            </a:r>
            <a:endParaRPr lang="en-AU" sz="2400" dirty="0">
              <a:solidFill>
                <a:schemeClr val="tx1"/>
              </a:solidFill>
            </a:endParaRPr>
          </a:p>
        </p:txBody>
      </p:sp>
    </p:spTree>
    <p:extLst>
      <p:ext uri="{BB962C8B-B14F-4D97-AF65-F5344CB8AC3E}">
        <p14:creationId xmlns="" xmlns:p14="http://schemas.microsoft.com/office/powerpoint/2010/main" val="1234679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Research Participants</a:t>
            </a:r>
            <a:endParaRPr lang="en-AU" b="1" dirty="0"/>
          </a:p>
        </p:txBody>
      </p:sp>
      <p:pic>
        <p:nvPicPr>
          <p:cNvPr id="6" name="Content Placeholder 5"/>
          <p:cNvPicPr>
            <a:picLocks noGrp="1" noChangeAspect="1"/>
          </p:cNvPicPr>
          <p:nvPr>
            <p:ph sz="half" idx="1"/>
          </p:nvPr>
        </p:nvPicPr>
        <p:blipFill>
          <a:blip r:embed="rId3"/>
          <a:stretch>
            <a:fillRect/>
          </a:stretch>
        </p:blipFill>
        <p:spPr>
          <a:xfrm>
            <a:off x="288592" y="1805746"/>
            <a:ext cx="4733480" cy="4176356"/>
          </a:xfrm>
          <a:prstGeom prst="rect">
            <a:avLst/>
          </a:prstGeom>
        </p:spPr>
      </p:pic>
      <p:pic>
        <p:nvPicPr>
          <p:cNvPr id="5" name="Content Placeholder 4"/>
          <p:cNvPicPr>
            <a:picLocks noGrp="1" noChangeAspect="1"/>
          </p:cNvPicPr>
          <p:nvPr>
            <p:ph sz="half" idx="2"/>
          </p:nvPr>
        </p:nvPicPr>
        <p:blipFill>
          <a:blip r:embed="rId4"/>
          <a:stretch>
            <a:fillRect/>
          </a:stretch>
        </p:blipFill>
        <p:spPr>
          <a:xfrm>
            <a:off x="5054829" y="1805748"/>
            <a:ext cx="4754189" cy="4208356"/>
          </a:xfrm>
          <a:prstGeom prst="rect">
            <a:avLst/>
          </a:prstGeom>
        </p:spPr>
      </p:pic>
    </p:spTree>
    <p:extLst>
      <p:ext uri="{BB962C8B-B14F-4D97-AF65-F5344CB8AC3E}">
        <p14:creationId xmlns="" xmlns:p14="http://schemas.microsoft.com/office/powerpoint/2010/main" val="381622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677863" y="762000"/>
          <a:ext cx="8596312" cy="5280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rot="16200000">
            <a:off x="-1801091" y="3031215"/>
            <a:ext cx="5541819" cy="523220"/>
          </a:xfrm>
          <a:prstGeom prst="rect">
            <a:avLst/>
          </a:prstGeom>
          <a:noFill/>
        </p:spPr>
        <p:txBody>
          <a:bodyPr wrap="square" rtlCol="0">
            <a:spAutoFit/>
          </a:bodyPr>
          <a:lstStyle/>
          <a:p>
            <a:pPr algn="ctr"/>
            <a:r>
              <a:rPr lang="en-AU" sz="2800" dirty="0" smtClean="0">
                <a:solidFill>
                  <a:schemeClr val="accent1">
                    <a:lumMod val="75000"/>
                  </a:schemeClr>
                </a:solidFill>
              </a:rPr>
              <a:t>Personalised Learning</a:t>
            </a:r>
            <a:endParaRPr lang="en-AU" sz="2800" dirty="0">
              <a:solidFill>
                <a:schemeClr val="accent1">
                  <a:lumMod val="75000"/>
                </a:schemeClr>
              </a:solidFill>
            </a:endParaRPr>
          </a:p>
        </p:txBody>
      </p:sp>
      <p:sp>
        <p:nvSpPr>
          <p:cNvPr id="10" name="TextBox 9"/>
          <p:cNvSpPr txBox="1"/>
          <p:nvPr/>
        </p:nvSpPr>
        <p:spPr>
          <a:xfrm>
            <a:off x="2092036" y="6488668"/>
            <a:ext cx="6012873" cy="276999"/>
          </a:xfrm>
          <a:prstGeom prst="rect">
            <a:avLst/>
          </a:prstGeom>
          <a:noFill/>
        </p:spPr>
        <p:txBody>
          <a:bodyPr wrap="square" rtlCol="0">
            <a:spAutoFit/>
          </a:bodyPr>
          <a:lstStyle/>
          <a:p>
            <a:pPr algn="ctr"/>
            <a:r>
              <a:rPr lang="en-AU" sz="1200" dirty="0" smtClean="0"/>
              <a:t>Adapted from Abby &amp; </a:t>
            </a:r>
            <a:r>
              <a:rPr lang="en-AU" sz="1200" dirty="0" err="1" smtClean="0"/>
              <a:t>Baylis</a:t>
            </a:r>
            <a:r>
              <a:rPr lang="en-AU" sz="1200" dirty="0" smtClean="0"/>
              <a:t> (2012)</a:t>
            </a:r>
            <a:endParaRPr lang="en-AU"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Underpinning Practice Principles</a:t>
            </a:r>
            <a:endParaRPr lang="en-AU" b="1" dirty="0"/>
          </a:p>
        </p:txBody>
      </p:sp>
      <p:sp>
        <p:nvSpPr>
          <p:cNvPr id="3" name="Content Placeholder 2"/>
          <p:cNvSpPr>
            <a:spLocks noGrp="1"/>
          </p:cNvSpPr>
          <p:nvPr>
            <p:ph sz="half" idx="1"/>
          </p:nvPr>
        </p:nvSpPr>
        <p:spPr/>
        <p:txBody>
          <a:bodyPr>
            <a:normAutofit fontScale="92500" lnSpcReduction="20000"/>
          </a:bodyPr>
          <a:lstStyle/>
          <a:p>
            <a:r>
              <a:rPr lang="en-AU" sz="2400" b="1" dirty="0" smtClean="0"/>
              <a:t>Person at the Centre</a:t>
            </a:r>
          </a:p>
          <a:p>
            <a:r>
              <a:rPr lang="en-AU" sz="2400" b="1" dirty="0" smtClean="0"/>
              <a:t>Human Rights </a:t>
            </a:r>
          </a:p>
          <a:p>
            <a:r>
              <a:rPr lang="en-AU" sz="2400" b="1" dirty="0" smtClean="0"/>
              <a:t>Strength Based</a:t>
            </a:r>
          </a:p>
          <a:p>
            <a:r>
              <a:rPr lang="en-AU" sz="2400" b="1" dirty="0" smtClean="0"/>
              <a:t>Future Focused (goal oriented)</a:t>
            </a:r>
          </a:p>
          <a:p>
            <a:r>
              <a:rPr lang="en-AU" sz="2400" b="1" dirty="0" smtClean="0"/>
              <a:t>Solution Focused</a:t>
            </a:r>
          </a:p>
          <a:p>
            <a:r>
              <a:rPr lang="en-AU" sz="2400" b="1" dirty="0" smtClean="0"/>
              <a:t>Sustainable – life beyond education</a:t>
            </a:r>
          </a:p>
          <a:p>
            <a:r>
              <a:rPr lang="en-AU" sz="2400" b="1" dirty="0" smtClean="0"/>
              <a:t>Universal Design</a:t>
            </a:r>
          </a:p>
          <a:p>
            <a:r>
              <a:rPr lang="en-AU" sz="2400" b="1" dirty="0" smtClean="0"/>
              <a:t>Transparency - Information</a:t>
            </a:r>
          </a:p>
          <a:p>
            <a:endParaRPr lang="en-AU" b="1" dirty="0" smtClean="0"/>
          </a:p>
          <a:p>
            <a:endParaRPr lang="en-AU" b="1" dirty="0"/>
          </a:p>
        </p:txBody>
      </p:sp>
      <p:pic>
        <p:nvPicPr>
          <p:cNvPr id="5" name="Content Placeholder 4" descr="http://www.open.edu/openlearn/sites/www.open.edu.openlearn/files/dreamstime_xs_10878648_life_stories_inline.jpg"/>
          <p:cNvPicPr>
            <a:picLocks noGrp="1"/>
          </p:cNvPicPr>
          <p:nvPr>
            <p:ph sz="half" idx="2"/>
          </p:nvPr>
        </p:nvPicPr>
        <p:blipFill>
          <a:blip r:embed="rId3"/>
          <a:srcRect/>
          <a:stretch>
            <a:fillRect/>
          </a:stretch>
        </p:blipFill>
        <p:spPr bwMode="auto">
          <a:xfrm>
            <a:off x="5637069" y="2594191"/>
            <a:ext cx="3810000" cy="2543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987</TotalTime>
  <Words>2599</Words>
  <Application>Microsoft Office PowerPoint</Application>
  <PresentationFormat>Custom</PresentationFormat>
  <Paragraphs>194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Supporting Students with Specific Leaning Disabilities</vt:lpstr>
      <vt:lpstr>Presentation Overview</vt:lpstr>
      <vt:lpstr>Australian Context</vt:lpstr>
      <vt:lpstr>Setting the Scene</vt:lpstr>
      <vt:lpstr>Specific Learning Disabilities</vt:lpstr>
      <vt:lpstr>Why this research focus</vt:lpstr>
      <vt:lpstr>The Research Participants</vt:lpstr>
      <vt:lpstr>Slide 8</vt:lpstr>
      <vt:lpstr>Underpinning Practice Principles</vt:lpstr>
      <vt:lpstr>Blended Case Study</vt:lpstr>
      <vt:lpstr>Written by Benny – Aged 11 years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Students with Specific Leaning Disabilities</dc:title>
  <dc:creator>julie fry</dc:creator>
  <cp:lastModifiedBy>Julie</cp:lastModifiedBy>
  <cp:revision>52</cp:revision>
  <dcterms:created xsi:type="dcterms:W3CDTF">2014-11-29T04:05:06Z</dcterms:created>
  <dcterms:modified xsi:type="dcterms:W3CDTF">2014-11-30T12:37:54Z</dcterms:modified>
</cp:coreProperties>
</file>