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57" r:id="rId4"/>
    <p:sldId id="268" r:id="rId5"/>
    <p:sldId id="263" r:id="rId6"/>
    <p:sldId id="267" r:id="rId7"/>
    <p:sldId id="258" r:id="rId8"/>
    <p:sldId id="266" r:id="rId9"/>
    <p:sldId id="259" r:id="rId10"/>
    <p:sldId id="260" r:id="rId11"/>
    <p:sldId id="261" r:id="rId12"/>
    <p:sldId id="262" r:id="rId13"/>
    <p:sldId id="269" r:id="rId14"/>
    <p:sldId id="270" r:id="rId15"/>
    <p:sldId id="271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98682-FB66-47EA-B6E1-EEA26C2C7105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057D1-F83D-4CA8-BFDB-1BADE4DB58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81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941DF-C15A-4364-822D-D4559CE3CED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761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A5C3F-5D77-4E04-8763-214AD84A847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617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7620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 hasCustomPrompt="1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800" b="1" cap="none">
                <a:solidFill>
                  <a:srgbClr val="FFFF00"/>
                </a:solidFill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title 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 hasCustomPrompt="1"/>
          </p:nvPr>
        </p:nvSpPr>
        <p:spPr>
          <a:xfrm>
            <a:off x="3354442" y="3623896"/>
            <a:ext cx="5114778" cy="1101248"/>
          </a:xfrm>
        </p:spPr>
        <p:txBody>
          <a:bodyPr lIns="45720" tIns="0" rIns="45720" bIns="0">
            <a:normAutofit/>
          </a:bodyPr>
          <a:lstStyle>
            <a:lvl1pPr marL="0" indent="0" algn="r">
              <a:buNone/>
              <a:defRPr sz="2400">
                <a:solidFill>
                  <a:srgbClr val="FFFFFF"/>
                </a:solidFill>
                <a:effectLst/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 flipH="1">
            <a:off x="-2" y="-2"/>
            <a:ext cx="2599657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2" name="Picture 1" descr="A series of freestyle coloured stripes in descending order" title="Australian Network on Disability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1"/>
            <a:ext cx="2448271" cy="64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/>
            </a:lvl3pPr>
            <a:extLst/>
          </a:lstStyle>
          <a:p>
            <a:pPr lvl="0" eaLnBrk="1" latinLnBrk="0" hangingPunct="1"/>
            <a:r>
              <a:rPr lang="en-US" dirty="0" smtClean="0"/>
              <a:t>Click to edit content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68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74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61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6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6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549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59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86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cap="none" baseline="0">
                <a:solidFill>
                  <a:srgbClr val="0033CC"/>
                </a:solidFill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buClr>
                <a:schemeClr val="tx2">
                  <a:lumMod val="75000"/>
                </a:schemeClr>
              </a:buClr>
              <a:defRPr sz="2800">
                <a:latin typeface="Calibri" panose="020F0502020204030204" pitchFamily="34" charset="0"/>
              </a:defRPr>
            </a:lvl1pPr>
            <a:lvl2pPr marL="521208" indent="-228600"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"/>
              <a:defRPr sz="2400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>
              <a:buClr>
                <a:schemeClr val="tx2"/>
              </a:buClr>
              <a:defRPr sz="2400">
                <a:latin typeface="Calibri" panose="020F0502020204030204" pitchFamily="34" charset="0"/>
              </a:defRPr>
            </a:lvl3pPr>
            <a:lvl4pPr>
              <a:buClr>
                <a:schemeClr val="tx2">
                  <a:lumMod val="60000"/>
                  <a:lumOff val="40000"/>
                </a:schemeClr>
              </a:buClr>
              <a:defRPr sz="2400">
                <a:solidFill>
                  <a:srgbClr val="0070C0"/>
                </a:solidFill>
                <a:latin typeface="Calibri" panose="020F0502020204030204" pitchFamily="34" charset="0"/>
              </a:defRPr>
            </a:lvl4pPr>
            <a:lvl5pPr marL="1280160" indent="-2286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sz="2000"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content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047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26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1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608" y="1556792"/>
            <a:ext cx="6255488" cy="1362075"/>
          </a:xfrm>
        </p:spPr>
        <p:txBody>
          <a:bodyPr tIns="0" anchor="t">
            <a:noAutofit/>
          </a:bodyPr>
          <a:lstStyle>
            <a:lvl1pPr algn="r">
              <a:buNone/>
              <a:defRPr sz="4800" b="1" cap="none"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43608" y="3284984"/>
            <a:ext cx="6255488" cy="743507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buClr>
                <a:schemeClr val="tx2">
                  <a:lumMod val="75000"/>
                </a:schemeClr>
              </a:buClr>
              <a:defRPr sz="2400"/>
            </a:lvl2pPr>
            <a:lvl3pPr>
              <a:buClr>
                <a:schemeClr val="accent2">
                  <a:lumMod val="60000"/>
                  <a:lumOff val="40000"/>
                </a:schemeClr>
              </a:buCl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content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buClr>
                <a:schemeClr val="accent1">
                  <a:lumMod val="75000"/>
                </a:schemeClr>
              </a:buClr>
              <a:defRPr sz="2400"/>
            </a:lvl2pPr>
            <a:lvl3pPr>
              <a:buClr>
                <a:schemeClr val="tx2">
                  <a:lumMod val="60000"/>
                  <a:lumOff val="40000"/>
                </a:schemeClr>
              </a:buCl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content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content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content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5897880" cy="1173480"/>
          </a:xfrm>
        </p:spPr>
        <p:txBody>
          <a:bodyPr wrap="square" anchor="b">
            <a:noAutofit/>
          </a:bodyPr>
          <a:lstStyle>
            <a:lvl1pPr algn="l">
              <a:buNone/>
              <a:defRPr lang="en-US" sz="4000" baseline="0" smtClean="0"/>
            </a:lvl1pPr>
            <a:extLst/>
          </a:lstStyle>
          <a:p>
            <a:r>
              <a:rPr kumimoji="0" lang="en-US" dirty="0" smtClean="0"/>
              <a:t>Click to edit title 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buClr>
                <a:schemeClr val="accent1">
                  <a:lumMod val="75000"/>
                </a:schemeClr>
              </a:buCl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89098" y="1143000"/>
            <a:ext cx="3429000" cy="2057400"/>
          </a:xfrm>
        </p:spPr>
        <p:txBody>
          <a:bodyPr vert="horz" anchor="b">
            <a:normAutofit/>
          </a:bodyPr>
          <a:lstStyle>
            <a:lvl1pPr algn="l">
              <a:buNone/>
              <a:defRPr sz="44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solidFill>
                  <a:srgbClr val="FFFF00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dirty="0" smtClean="0"/>
              <a:t>Click to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0800000"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dirty="0" smtClean="0"/>
              <a:t>Click to edit title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BFDBA51-1001-402B-8F54-6C9049442C71}" type="datetimeFigureOut">
              <a:rPr lang="en-AU" smtClean="0"/>
              <a:t>5/12/2014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79A28B-4FB0-46FF-A5ED-8ABBA95CC8B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series of freestyle coloured stripes in descending order" title="Australian Network on Disability logo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71420" y="5657158"/>
            <a:ext cx="1554560" cy="4106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b="1" kern="1200" cap="none" baseline="0">
          <a:ln w="500">
            <a:solidFill>
              <a:schemeClr val="tx2">
                <a:shade val="20000"/>
                <a:satMod val="120000"/>
              </a:schemeClr>
            </a:solidFill>
          </a:ln>
          <a:solidFill>
            <a:srgbClr val="0033CC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rgbClr val="0033CC"/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C96-7EF4-4249-A2F2-97E2139FC31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5/12/2014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1E7F4-0CC5-40F4-8DB0-06769ABF99F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2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Improving employment outcomes for Grads with Disability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5</a:t>
            </a:r>
            <a:r>
              <a:rPr lang="en-AU" baseline="30000" dirty="0" smtClean="0"/>
              <a:t>th</a:t>
            </a:r>
            <a:r>
              <a:rPr lang="en-AU" dirty="0" smtClean="0"/>
              <a:t> December 2014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67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AU" sz="4400" dirty="0" smtClean="0"/>
          </a:p>
          <a:p>
            <a:pPr marL="0" indent="0" algn="ctr">
              <a:buNone/>
            </a:pPr>
            <a:r>
              <a:rPr lang="en-AU" sz="4400" dirty="0" smtClean="0"/>
              <a:t>April </a:t>
            </a:r>
            <a:r>
              <a:rPr lang="en-AU" sz="4400" dirty="0" err="1" smtClean="0"/>
              <a:t>McCarrey</a:t>
            </a:r>
            <a:endParaRPr lang="en-AU" sz="4400" dirty="0" smtClean="0"/>
          </a:p>
          <a:p>
            <a:pPr marL="0" indent="0" algn="ctr">
              <a:buNone/>
            </a:pPr>
            <a:r>
              <a:rPr lang="en-AU" sz="4400" dirty="0" smtClean="0"/>
              <a:t>Student from Edith Cowan </a:t>
            </a:r>
            <a:r>
              <a:rPr lang="en-AU" sz="4400" dirty="0" err="1" smtClean="0"/>
              <a:t>uni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39292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AU" sz="4400" dirty="0" smtClean="0"/>
          </a:p>
          <a:p>
            <a:pPr marL="0" indent="0" algn="ctr">
              <a:buNone/>
            </a:pPr>
            <a:r>
              <a:rPr lang="en-AU" sz="4400" dirty="0" smtClean="0"/>
              <a:t>Michelle </a:t>
            </a:r>
            <a:r>
              <a:rPr lang="en-AU" sz="4400" dirty="0" err="1" smtClean="0"/>
              <a:t>Hayter</a:t>
            </a:r>
            <a:r>
              <a:rPr lang="en-AU" sz="4400" dirty="0" smtClean="0"/>
              <a:t>-Falconer</a:t>
            </a:r>
          </a:p>
          <a:p>
            <a:pPr marL="0" indent="0" algn="ctr">
              <a:buNone/>
            </a:pPr>
            <a:r>
              <a:rPr lang="en-AU" sz="4400" dirty="0" smtClean="0"/>
              <a:t>Macquarie </a:t>
            </a:r>
            <a:r>
              <a:rPr lang="en-AU" sz="4400" dirty="0" err="1" smtClean="0"/>
              <a:t>uni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0565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6000" b="1" dirty="0" smtClean="0"/>
              <a:t>What is </a:t>
            </a:r>
            <a:r>
              <a:rPr lang="en-AU" sz="6000" b="1" dirty="0" smtClean="0"/>
              <a:t/>
            </a:r>
            <a:br>
              <a:rPr lang="en-AU" sz="6000" b="1" dirty="0" smtClean="0"/>
            </a:br>
            <a:r>
              <a:rPr lang="en-AU" sz="6000" b="1" dirty="0" smtClean="0"/>
              <a:t>PACE</a:t>
            </a:r>
            <a:r>
              <a:rPr lang="en-AU" sz="6000" b="1" dirty="0" smtClean="0"/>
              <a:t>?</a:t>
            </a:r>
            <a:endParaRPr lang="en-AU" sz="6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 algn="just">
              <a:buNone/>
            </a:pPr>
            <a:r>
              <a:rPr lang="en-AU" dirty="0" smtClean="0"/>
              <a:t>Macquarie University’s professional and community engagement program providing students practical experience locally, regionally and internationally.</a:t>
            </a:r>
          </a:p>
          <a:p>
            <a:pPr marL="0" indent="0" algn="just">
              <a:buNone/>
            </a:pPr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616" y="241137"/>
            <a:ext cx="4659738" cy="23432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42" y="2086457"/>
            <a:ext cx="4244102" cy="21342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374" y="5702300"/>
            <a:ext cx="1371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476673"/>
            <a:ext cx="7886700" cy="5700294"/>
          </a:xfrm>
        </p:spPr>
        <p:txBody>
          <a:bodyPr>
            <a:normAutofit lnSpcReduction="10000"/>
          </a:bodyPr>
          <a:lstStyle/>
          <a:p>
            <a:endParaRPr lang="en-AU" dirty="0" smtClean="0"/>
          </a:p>
          <a:p>
            <a:r>
              <a:rPr lang="en-AU" dirty="0" smtClean="0"/>
              <a:t>Currently </a:t>
            </a:r>
            <a:r>
              <a:rPr lang="en-AU" dirty="0" smtClean="0"/>
              <a:t>a general requirement for 60% of undergraduate degree</a:t>
            </a:r>
          </a:p>
          <a:p>
            <a:endParaRPr lang="en-AU" dirty="0" smtClean="0"/>
          </a:p>
          <a:p>
            <a:r>
              <a:rPr lang="en-AU" dirty="0"/>
              <a:t>A</a:t>
            </a:r>
            <a:r>
              <a:rPr lang="en-AU" dirty="0" smtClean="0"/>
              <a:t>vailable </a:t>
            </a:r>
            <a:r>
              <a:rPr lang="en-AU" dirty="0" smtClean="0"/>
              <a:t>as an elective in other undergraduate degrees </a:t>
            </a:r>
          </a:p>
          <a:p>
            <a:endParaRPr lang="en-AU" dirty="0"/>
          </a:p>
          <a:p>
            <a:r>
              <a:rPr lang="en-AU" dirty="0" smtClean="0"/>
              <a:t>Usually happens 2</a:t>
            </a:r>
            <a:r>
              <a:rPr lang="en-AU" baseline="30000" dirty="0" smtClean="0"/>
              <a:t>nd</a:t>
            </a:r>
            <a:r>
              <a:rPr lang="en-AU" dirty="0" smtClean="0"/>
              <a:t> – 3</a:t>
            </a:r>
            <a:r>
              <a:rPr lang="en-AU" baseline="30000" dirty="0" smtClean="0"/>
              <a:t>rd</a:t>
            </a:r>
            <a:r>
              <a:rPr lang="en-AU" dirty="0" smtClean="0"/>
              <a:t> year </a:t>
            </a:r>
          </a:p>
          <a:p>
            <a:endParaRPr lang="en-AU" dirty="0"/>
          </a:p>
          <a:p>
            <a:r>
              <a:rPr lang="en-AU" dirty="0" smtClean="0"/>
              <a:t>Includes an academic framework, such as:</a:t>
            </a:r>
          </a:p>
          <a:p>
            <a:pPr lvl="1"/>
            <a:r>
              <a:rPr lang="en-AU" dirty="0" smtClean="0"/>
              <a:t>a range of lectures, workshops and/or tutorials before the PACE </a:t>
            </a:r>
            <a:r>
              <a:rPr lang="en-AU" dirty="0" smtClean="0"/>
              <a:t>activity, </a:t>
            </a:r>
            <a:r>
              <a:rPr lang="en-AU" dirty="0" smtClean="0"/>
              <a:t>and </a:t>
            </a:r>
          </a:p>
          <a:p>
            <a:pPr lvl="1"/>
            <a:r>
              <a:rPr lang="en-AU" dirty="0" smtClean="0"/>
              <a:t>an outline of assessment requirements for the academic criteria. 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6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65126"/>
            <a:ext cx="8712968" cy="1325563"/>
          </a:xfrm>
        </p:spPr>
        <p:txBody>
          <a:bodyPr/>
          <a:lstStyle/>
          <a:p>
            <a:r>
              <a:rPr lang="en-AU" dirty="0" smtClean="0"/>
              <a:t>Students with disability participating in PACE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25625"/>
            <a:ext cx="8263830" cy="4351338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2013 </a:t>
            </a:r>
            <a:r>
              <a:rPr lang="en-AU" dirty="0"/>
              <a:t>PACE developed </a:t>
            </a:r>
            <a:r>
              <a:rPr lang="en-AU" dirty="0" smtClean="0"/>
              <a:t>a </a:t>
            </a:r>
            <a:r>
              <a:rPr lang="en-AU" dirty="0" smtClean="0"/>
              <a:t>local </a:t>
            </a:r>
            <a:r>
              <a:rPr lang="en-AU" dirty="0" smtClean="0"/>
              <a:t>Disability Action Plan, correlating with university-wide DAP </a:t>
            </a:r>
          </a:p>
          <a:p>
            <a:endParaRPr lang="en-AU" dirty="0"/>
          </a:p>
          <a:p>
            <a:r>
              <a:rPr lang="en-AU" dirty="0" smtClean="0"/>
              <a:t>2013/2014 engaged AND to conduct a scoping study to predict the likely costs, and also potential sources of funding </a:t>
            </a:r>
          </a:p>
          <a:p>
            <a:endParaRPr lang="en-AU" dirty="0"/>
          </a:p>
          <a:p>
            <a:r>
              <a:rPr lang="en-AU" dirty="0" smtClean="0"/>
              <a:t>2014 developed detailed procedures on how to make reasonable adjustments within PACE activities, and guidance on encouraging early disclosure </a:t>
            </a:r>
          </a:p>
          <a:p>
            <a:endParaRPr lang="en-AU" dirty="0" smtClean="0"/>
          </a:p>
          <a:p>
            <a:r>
              <a:rPr lang="en-AU" dirty="0" smtClean="0"/>
              <a:t>Late 2014 and continuing in 2015, staff participated in a half day Disability Confidence Workshop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971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779716"/>
            <a:ext cx="3809524" cy="3809524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779716"/>
            <a:ext cx="3809524" cy="3809524"/>
          </a:xfrm>
        </p:spPr>
      </p:pic>
    </p:spTree>
    <p:extLst>
      <p:ext uri="{BB962C8B-B14F-4D97-AF65-F5344CB8AC3E}">
        <p14:creationId xmlns:p14="http://schemas.microsoft.com/office/powerpoint/2010/main" val="37074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Jenny Watts-Sampson (AND)</a:t>
            </a:r>
          </a:p>
          <a:p>
            <a:endParaRPr lang="en-AU" dirty="0"/>
          </a:p>
          <a:p>
            <a:r>
              <a:rPr lang="en-AU" dirty="0" smtClean="0"/>
              <a:t>Tracey Lopes (Dept. of Agriculture)</a:t>
            </a:r>
          </a:p>
          <a:p>
            <a:endParaRPr lang="en-AU" dirty="0"/>
          </a:p>
          <a:p>
            <a:r>
              <a:rPr lang="en-AU" dirty="0" smtClean="0"/>
              <a:t>Kate Crookes (Stockland)</a:t>
            </a:r>
          </a:p>
          <a:p>
            <a:endParaRPr lang="en-AU" dirty="0"/>
          </a:p>
          <a:p>
            <a:r>
              <a:rPr lang="en-AU" dirty="0" smtClean="0"/>
              <a:t>April </a:t>
            </a:r>
            <a:r>
              <a:rPr lang="en-AU" dirty="0" err="1" smtClean="0"/>
              <a:t>McCarrey</a:t>
            </a:r>
            <a:r>
              <a:rPr lang="en-AU" dirty="0" smtClean="0"/>
              <a:t> (student from Edith Cowan </a:t>
            </a:r>
            <a:r>
              <a:rPr lang="en-AU" dirty="0" err="1" smtClean="0"/>
              <a:t>uni</a:t>
            </a:r>
            <a:r>
              <a:rPr lang="en-AU" dirty="0" smtClean="0"/>
              <a:t>)</a:t>
            </a:r>
          </a:p>
          <a:p>
            <a:endParaRPr lang="en-AU" dirty="0"/>
          </a:p>
          <a:p>
            <a:r>
              <a:rPr lang="en-AU" dirty="0" smtClean="0"/>
              <a:t>Michelle </a:t>
            </a:r>
            <a:r>
              <a:rPr lang="en-AU" dirty="0" err="1" smtClean="0"/>
              <a:t>Hayter</a:t>
            </a:r>
            <a:r>
              <a:rPr lang="en-AU" dirty="0" smtClean="0"/>
              <a:t>-Falconer (Macquarie </a:t>
            </a:r>
            <a:r>
              <a:rPr lang="en-AU" dirty="0" err="1" smtClean="0"/>
              <a:t>uni</a:t>
            </a:r>
            <a:r>
              <a:rPr lang="en-AU" dirty="0" smtClean="0"/>
              <a:t>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38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Graduates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42" t="18976" r="17951" b="8179"/>
          <a:stretch/>
        </p:blipFill>
        <p:spPr bwMode="auto">
          <a:xfrm>
            <a:off x="432994" y="1484784"/>
            <a:ext cx="7696697" cy="5029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62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Stepping Into program evaluation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Evaluation of program between 2006 – 2010</a:t>
            </a:r>
          </a:p>
          <a:p>
            <a:r>
              <a:rPr lang="en-AU" dirty="0" smtClean="0"/>
              <a:t>In excess of 170 internships offered in this time</a:t>
            </a:r>
          </a:p>
          <a:p>
            <a:r>
              <a:rPr lang="en-AU" dirty="0" smtClean="0"/>
              <a:t>82% of candidates that were surveyed had part-time or full-time work post graduation</a:t>
            </a:r>
          </a:p>
          <a:p>
            <a:r>
              <a:rPr lang="en-AU" dirty="0" smtClean="0"/>
              <a:t>Stepping Into is closing the gap</a:t>
            </a:r>
            <a:endParaRPr lang="en-AU" dirty="0"/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2014</a:t>
            </a:r>
          </a:p>
          <a:p>
            <a:r>
              <a:rPr lang="en-AU" dirty="0" smtClean="0"/>
              <a:t>The program is growing with more and more employers taking part and providing multiple internship opportunities to students as pipeline talent.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81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interns have said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AU" sz="2900" b="1" dirty="0">
              <a:solidFill>
                <a:srgbClr val="7030A0"/>
              </a:solidFill>
            </a:endParaRPr>
          </a:p>
          <a:p>
            <a:pPr lvl="1"/>
            <a:r>
              <a:rPr lang="en-AU" sz="2600" i="1" dirty="0">
                <a:solidFill>
                  <a:srgbClr val="0070C0"/>
                </a:solidFill>
              </a:rPr>
              <a:t>The work is exactly what I have been yearning for, it wonderfully incorporates and </a:t>
            </a:r>
            <a:r>
              <a:rPr lang="en-AU" sz="2600" i="1" dirty="0" smtClean="0">
                <a:solidFill>
                  <a:srgbClr val="0070C0"/>
                </a:solidFill>
              </a:rPr>
              <a:t>compliments </a:t>
            </a:r>
            <a:r>
              <a:rPr lang="en-AU" sz="2600" i="1" dirty="0">
                <a:solidFill>
                  <a:srgbClr val="0070C0"/>
                </a:solidFill>
              </a:rPr>
              <a:t>my studies and satisfies my interests </a:t>
            </a:r>
          </a:p>
          <a:p>
            <a:pPr lvl="1"/>
            <a:r>
              <a:rPr lang="en-AU" sz="2600" i="1" dirty="0"/>
              <a:t>I have been lucky enough to receive guidance and teaching from each of the lawyers in the practice </a:t>
            </a:r>
          </a:p>
          <a:p>
            <a:pPr lvl="1"/>
            <a:r>
              <a:rPr lang="en-AU" sz="2600" i="1" dirty="0">
                <a:solidFill>
                  <a:srgbClr val="0070C0"/>
                </a:solidFill>
              </a:rPr>
              <a:t>All of my reasonable adjustments were met and my workload and work schedule were tailored to suit my University commitments.</a:t>
            </a:r>
          </a:p>
          <a:p>
            <a:pPr lvl="1"/>
            <a:r>
              <a:rPr lang="en-AU" sz="2600" i="1" dirty="0"/>
              <a:t>The program has allowed me to apply the knowledge and skills that I have acquired through tertiary education into real life work experience.</a:t>
            </a:r>
          </a:p>
          <a:p>
            <a:pPr lvl="1"/>
            <a:r>
              <a:rPr lang="en-AU" sz="2600" i="1" dirty="0">
                <a:solidFill>
                  <a:srgbClr val="0070C0"/>
                </a:solidFill>
              </a:rPr>
              <a:t>The work is for the most part stimulating, and it's pretty much a dream job.</a:t>
            </a:r>
            <a:endParaRPr lang="en-AU" sz="2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Stepping Into Perspective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</a:t>
            </a:r>
            <a:r>
              <a:rPr lang="en-AU" dirty="0" smtClean="0"/>
              <a:t>tudents:</a:t>
            </a:r>
          </a:p>
          <a:p>
            <a:pPr lvl="1"/>
            <a:r>
              <a:rPr lang="en-AU" dirty="0" smtClean="0"/>
              <a:t>Find employers who talk about diversity</a:t>
            </a:r>
          </a:p>
          <a:p>
            <a:pPr lvl="1"/>
            <a:r>
              <a:rPr lang="en-AU" dirty="0" smtClean="0"/>
              <a:t>Focus on skills and abilities</a:t>
            </a:r>
          </a:p>
          <a:p>
            <a:pPr lvl="1"/>
            <a:r>
              <a:rPr lang="en-AU" dirty="0" smtClean="0"/>
              <a:t>Understand the recruitment process</a:t>
            </a:r>
          </a:p>
          <a:p>
            <a:pPr lvl="1"/>
            <a:r>
              <a:rPr lang="en-AU" dirty="0" smtClean="0"/>
              <a:t>Confidence in their abilities</a:t>
            </a:r>
          </a:p>
          <a:p>
            <a:pPr lvl="1"/>
            <a:r>
              <a:rPr lang="en-AU" dirty="0" smtClean="0"/>
              <a:t>Confidence to discuss workplace adjustments in a positive and solutions focussed way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105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Mentoring	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/>
              <a:t>PACE</a:t>
            </a:r>
          </a:p>
          <a:p>
            <a:pPr lvl="1"/>
            <a:r>
              <a:rPr lang="en-AU" sz="2800" dirty="0" smtClean="0"/>
              <a:t>Positive Actions towards Careers Engagement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73883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AU" sz="4800" dirty="0" smtClean="0"/>
          </a:p>
          <a:p>
            <a:pPr marL="0" indent="0" algn="ctr">
              <a:buNone/>
            </a:pPr>
            <a:r>
              <a:rPr lang="en-AU" sz="4800" dirty="0" smtClean="0"/>
              <a:t>Tracey Lopes</a:t>
            </a:r>
          </a:p>
          <a:p>
            <a:pPr marL="0" indent="0" algn="ctr">
              <a:buNone/>
            </a:pPr>
            <a:r>
              <a:rPr lang="en-AU" sz="4800" dirty="0" smtClean="0"/>
              <a:t>Dept. of Agriculture</a:t>
            </a:r>
          </a:p>
          <a:p>
            <a:pPr marL="0" indent="0" algn="ctr">
              <a:buNone/>
            </a:pP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34708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AU" sz="4800" dirty="0" smtClean="0"/>
          </a:p>
          <a:p>
            <a:pPr marL="0" indent="0" algn="ctr">
              <a:buNone/>
            </a:pPr>
            <a:r>
              <a:rPr lang="en-AU" sz="4800" dirty="0" smtClean="0"/>
              <a:t>Kate Crookes</a:t>
            </a:r>
          </a:p>
          <a:p>
            <a:pPr marL="0" indent="0" algn="ctr">
              <a:buNone/>
            </a:pPr>
            <a:r>
              <a:rPr lang="en-AU" sz="4800" dirty="0" smtClean="0"/>
              <a:t>Stockland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33644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D Theme">
  <a:themeElements>
    <a:clrScheme name="Custom 5">
      <a:dk1>
        <a:sysClr val="windowText" lastClr="000000"/>
      </a:dk1>
      <a:lt1>
        <a:sysClr val="window" lastClr="FFFFFF"/>
      </a:lt1>
      <a:dk2>
        <a:srgbClr val="0072E5"/>
      </a:dk2>
      <a:lt2>
        <a:srgbClr val="E4E9EF"/>
      </a:lt2>
      <a:accent1>
        <a:srgbClr val="0072E5"/>
      </a:accent1>
      <a:accent2>
        <a:srgbClr val="0070C0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00FF"/>
      </a:hlink>
      <a:folHlink>
        <a:srgbClr val="B2B2B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AND Theme</Template>
  <TotalTime>168</TotalTime>
  <Words>429</Words>
  <Application>Microsoft Office PowerPoint</Application>
  <PresentationFormat>On-screen Show (4:3)</PresentationFormat>
  <Paragraphs>77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AND Theme</vt:lpstr>
      <vt:lpstr>Office Theme</vt:lpstr>
      <vt:lpstr>Improving employment outcomes for Grads with Disability</vt:lpstr>
      <vt:lpstr>Introductions</vt:lpstr>
      <vt:lpstr>Graduates</vt:lpstr>
      <vt:lpstr>Stepping Into program evaluation</vt:lpstr>
      <vt:lpstr>What interns have said</vt:lpstr>
      <vt:lpstr>Stepping Into Perspective</vt:lpstr>
      <vt:lpstr>Mentoring </vt:lpstr>
      <vt:lpstr>PowerPoint Presentation</vt:lpstr>
      <vt:lpstr>PowerPoint Presentation</vt:lpstr>
      <vt:lpstr>PowerPoint Presentation</vt:lpstr>
      <vt:lpstr>PowerPoint Presentation</vt:lpstr>
      <vt:lpstr>What is  PACE?</vt:lpstr>
      <vt:lpstr>PowerPoint Presentation</vt:lpstr>
      <vt:lpstr>Students with disability participating in PACE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employment outcomes for Grads with Disability</dc:title>
  <dc:creator>Jenny Watts-Sampson</dc:creator>
  <cp:lastModifiedBy>Jenny Watts-Sampson</cp:lastModifiedBy>
  <cp:revision>11</cp:revision>
  <dcterms:created xsi:type="dcterms:W3CDTF">2014-12-04T07:07:48Z</dcterms:created>
  <dcterms:modified xsi:type="dcterms:W3CDTF">2014-12-05T02:25:28Z</dcterms:modified>
</cp:coreProperties>
</file>