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56" r:id="rId2"/>
    <p:sldId id="276" r:id="rId3"/>
    <p:sldId id="278" r:id="rId4"/>
    <p:sldId id="258" r:id="rId5"/>
    <p:sldId id="260" r:id="rId6"/>
    <p:sldId id="261" r:id="rId7"/>
    <p:sldId id="262" r:id="rId8"/>
    <p:sldId id="263" r:id="rId9"/>
    <p:sldId id="264" r:id="rId10"/>
    <p:sldId id="265" r:id="rId11"/>
    <p:sldId id="266" r:id="rId12"/>
    <p:sldId id="268" r:id="rId13"/>
    <p:sldId id="269" r:id="rId14"/>
    <p:sldId id="270" r:id="rId15"/>
    <p:sldId id="271" r:id="rId16"/>
    <p:sldId id="279" r:id="rId17"/>
    <p:sldId id="273"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78"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2B59BF-3464-44F5-8F86-036CC9A3AEC5}" type="datetimeFigureOut">
              <a:rPr lang="en-AU" smtClean="0"/>
              <a:t>29/11/2014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87AB67-2F02-49E6-BA01-4857D8B2C4F8}" type="slidenum">
              <a:rPr lang="en-AU" smtClean="0"/>
              <a:t>‹#›</a:t>
            </a:fld>
            <a:endParaRPr lang="en-AU"/>
          </a:p>
        </p:txBody>
      </p:sp>
    </p:spTree>
    <p:extLst>
      <p:ext uri="{BB962C8B-B14F-4D97-AF65-F5344CB8AC3E}">
        <p14:creationId xmlns:p14="http://schemas.microsoft.com/office/powerpoint/2010/main" val="294819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087AB67-2F02-49E6-BA01-4857D8B2C4F8}" type="slidenum">
              <a:rPr lang="en-AU" smtClean="0"/>
              <a:t>8</a:t>
            </a:fld>
            <a:endParaRPr lang="en-AU"/>
          </a:p>
        </p:txBody>
      </p:sp>
    </p:spTree>
    <p:extLst>
      <p:ext uri="{BB962C8B-B14F-4D97-AF65-F5344CB8AC3E}">
        <p14:creationId xmlns:p14="http://schemas.microsoft.com/office/powerpoint/2010/main" val="330436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36360D60-E955-43FE-B793-55E76579A298}" type="datetimeFigureOut">
              <a:rPr lang="en-AU" smtClean="0"/>
              <a:t>29/11/2014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400834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6360D60-E955-43FE-B793-55E76579A298}" type="datetimeFigureOut">
              <a:rPr lang="en-AU" smtClean="0"/>
              <a:t>29/11/2014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219574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6360D60-E955-43FE-B793-55E76579A298}" type="datetimeFigureOut">
              <a:rPr lang="en-AU" smtClean="0"/>
              <a:t>29/11/2014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326949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6360D60-E955-43FE-B793-55E76579A298}" type="datetimeFigureOut">
              <a:rPr lang="en-AU" smtClean="0"/>
              <a:t>29/11/2014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291108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360D60-E955-43FE-B793-55E76579A298}" type="datetimeFigureOut">
              <a:rPr lang="en-AU" smtClean="0"/>
              <a:t>29/11/2014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4012078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6360D60-E955-43FE-B793-55E76579A298}" type="datetimeFigureOut">
              <a:rPr lang="en-AU" smtClean="0"/>
              <a:t>29/11/2014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2588892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36360D60-E955-43FE-B793-55E76579A298}" type="datetimeFigureOut">
              <a:rPr lang="en-AU" smtClean="0"/>
              <a:t>29/11/2014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246272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36360D60-E955-43FE-B793-55E76579A298}" type="datetimeFigureOut">
              <a:rPr lang="en-AU" smtClean="0"/>
              <a:t>29/11/2014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3763753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360D60-E955-43FE-B793-55E76579A298}" type="datetimeFigureOut">
              <a:rPr lang="en-AU" smtClean="0"/>
              <a:t>29/11/2014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362553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60D60-E955-43FE-B793-55E76579A298}" type="datetimeFigureOut">
              <a:rPr lang="en-AU" smtClean="0"/>
              <a:t>29/11/2014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14362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60D60-E955-43FE-B793-55E76579A298}" type="datetimeFigureOut">
              <a:rPr lang="en-AU" smtClean="0"/>
              <a:t>29/11/2014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10ACBBA-943C-41A9-A7EA-BA0ADFC8DCE7}" type="slidenum">
              <a:rPr lang="en-AU" smtClean="0"/>
              <a:t>‹#›</a:t>
            </a:fld>
            <a:endParaRPr lang="en-AU"/>
          </a:p>
        </p:txBody>
      </p:sp>
    </p:spTree>
    <p:extLst>
      <p:ext uri="{BB962C8B-B14F-4D97-AF65-F5344CB8AC3E}">
        <p14:creationId xmlns:p14="http://schemas.microsoft.com/office/powerpoint/2010/main" val="86621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60D60-E955-43FE-B793-55E76579A298}" type="datetimeFigureOut">
              <a:rPr lang="en-AU" smtClean="0"/>
              <a:t>29/11/2014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0ACBBA-943C-41A9-A7EA-BA0ADFC8DCE7}" type="slidenum">
              <a:rPr lang="en-AU" smtClean="0"/>
              <a:t>‹#›</a:t>
            </a:fld>
            <a:endParaRPr lang="en-AU"/>
          </a:p>
        </p:txBody>
      </p:sp>
    </p:spTree>
    <p:extLst>
      <p:ext uri="{BB962C8B-B14F-4D97-AF65-F5344CB8AC3E}">
        <p14:creationId xmlns:p14="http://schemas.microsoft.com/office/powerpoint/2010/main" val="10217638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admin.cam.ac.uk/univ/disability/asperger/project.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2763738"/>
          </a:xfrm>
        </p:spPr>
        <p:txBody>
          <a:bodyPr>
            <a:normAutofit/>
          </a:bodyPr>
          <a:lstStyle/>
          <a:p>
            <a:r>
              <a:rPr lang="en-AU" dirty="0" smtClean="0">
                <a:latin typeface="Arial" panose="020B0604020202020204" pitchFamily="34" charset="0"/>
                <a:cs typeface="Arial" panose="020B0604020202020204" pitchFamily="34" charset="0"/>
              </a:rPr>
              <a:t>Curtin Specialist </a:t>
            </a:r>
            <a:r>
              <a:rPr lang="en-AU" smtClean="0">
                <a:latin typeface="Arial" panose="020B0604020202020204" pitchFamily="34" charset="0"/>
                <a:cs typeface="Arial" panose="020B0604020202020204" pitchFamily="34" charset="0"/>
              </a:rPr>
              <a:t>Mentoring </a:t>
            </a:r>
            <a:r>
              <a:rPr lang="en-AU" smtClean="0">
                <a:latin typeface="Arial" panose="020B0604020202020204" pitchFamily="34" charset="0"/>
                <a:cs typeface="Arial" panose="020B0604020202020204" pitchFamily="34" charset="0"/>
              </a:rPr>
              <a:t>Program </a:t>
            </a:r>
            <a:r>
              <a:rPr lang="en-AU" dirty="0">
                <a:latin typeface="Arial" panose="020B0604020202020204" pitchFamily="34" charset="0"/>
                <a:cs typeface="Arial" panose="020B0604020202020204" pitchFamily="34" charset="0"/>
              </a:rPr>
              <a:t>(CSMP</a:t>
            </a:r>
            <a:r>
              <a:rPr lang="en-AU" dirty="0" smtClean="0">
                <a:latin typeface="Arial" panose="020B0604020202020204" pitchFamily="34" charset="0"/>
                <a:cs typeface="Arial" panose="020B0604020202020204" pitchFamily="34" charset="0"/>
              </a:rPr>
              <a:t>):</a:t>
            </a:r>
            <a:r>
              <a:rPr lang="en-AU" b="1" dirty="0" smtClean="0"/>
              <a:t/>
            </a:r>
            <a:br>
              <a:rPr lang="en-AU" b="1" dirty="0" smtClean="0"/>
            </a:br>
            <a:endParaRPr lang="en-AU"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835696" y="2636912"/>
            <a:ext cx="5688632" cy="837173"/>
          </a:xfrm>
        </p:spPr>
        <p:txBody>
          <a:bodyPr>
            <a:normAutofit fontScale="85000" lnSpcReduction="10000"/>
          </a:bodyPr>
          <a:lstStyle/>
          <a:p>
            <a:r>
              <a:rPr lang="en-AU" b="1" dirty="0" smtClean="0">
                <a:solidFill>
                  <a:schemeClr val="tx1"/>
                </a:solidFill>
                <a:latin typeface="Arial" panose="020B0604020202020204" pitchFamily="34" charset="0"/>
                <a:cs typeface="Arial" panose="020B0604020202020204" pitchFamily="34" charset="0"/>
              </a:rPr>
              <a:t>for students on the autism spectrum and related conditions</a:t>
            </a:r>
            <a:endParaRPr lang="en-AU" b="1" dirty="0">
              <a:solidFill>
                <a:schemeClr val="tx1"/>
              </a:solidFill>
              <a:latin typeface="Arial" panose="020B0604020202020204" pitchFamily="34" charset="0"/>
              <a:cs typeface="Arial" panose="020B0604020202020204" pitchFamily="34" charset="0"/>
            </a:endParaRPr>
          </a:p>
        </p:txBody>
      </p:sp>
      <p:pic>
        <p:nvPicPr>
          <p:cNvPr id="1027" name="Picture 3" descr="C:\Users\Jasmine\AppData\Local\Microsoft\Windows\Temporary Internet Files\Content.IE5\7ZLU2CZ6\MC90007879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59799" y="3645024"/>
            <a:ext cx="2024402" cy="2997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586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AU" sz="4000" dirty="0" smtClean="0">
                <a:latin typeface="Arial" panose="020B0604020202020204" pitchFamily="34" charset="0"/>
                <a:cs typeface="Arial" panose="020B0604020202020204" pitchFamily="34" charset="0"/>
              </a:rPr>
              <a:t>Who else was involved in 2014?</a:t>
            </a:r>
            <a:endParaRPr lang="en-AU" sz="40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a:bodyPr>
          <a:lstStyle/>
          <a:p>
            <a:pPr algn="l"/>
            <a:endParaRPr lang="en-AU" dirty="0" smtClean="0"/>
          </a:p>
          <a:p>
            <a:r>
              <a:rPr lang="en-AU" dirty="0" smtClean="0">
                <a:latin typeface="Arial" panose="020B0604020202020204" pitchFamily="34" charset="0"/>
                <a:cs typeface="Arial" panose="020B0604020202020204" pitchFamily="34" charset="0"/>
              </a:rPr>
              <a:t>2 CSMP Coordinators (part-time).</a:t>
            </a:r>
          </a:p>
          <a:p>
            <a:pPr algn="l"/>
            <a:r>
              <a:rPr lang="en-AU" dirty="0" smtClean="0">
                <a:latin typeface="Arial" panose="020B0604020202020204" pitchFamily="34" charset="0"/>
                <a:cs typeface="Arial" panose="020B0604020202020204" pitchFamily="34" charset="0"/>
              </a:rPr>
              <a:t>Disability &amp; Counselling Staff (as needed).</a:t>
            </a:r>
          </a:p>
          <a:p>
            <a:pPr algn="l"/>
            <a:r>
              <a:rPr lang="en-AU" dirty="0" smtClean="0">
                <a:latin typeface="Arial" panose="020B0604020202020204" pitchFamily="34" charset="0"/>
                <a:cs typeface="Arial" panose="020B0604020202020204" pitchFamily="34" charset="0"/>
              </a:rPr>
              <a:t>2 Psychology Masters’ Students conducting independent CSMP training &amp; program evaluations (Results early 2015).</a:t>
            </a:r>
          </a:p>
          <a:p>
            <a:pPr marL="0" indent="0" algn="l">
              <a:buNone/>
            </a:pPr>
            <a:endParaRPr lang="en-AU" dirty="0">
              <a:latin typeface="Arial" panose="020B0604020202020204" pitchFamily="34" charset="0"/>
              <a:cs typeface="Arial" panose="020B0604020202020204" pitchFamily="34" charset="0"/>
            </a:endParaRPr>
          </a:p>
          <a:p>
            <a:pPr algn="l"/>
            <a:endParaRPr lang="en-AU" dirty="0"/>
          </a:p>
        </p:txBody>
      </p:sp>
    </p:spTree>
    <p:extLst>
      <p:ext uri="{BB962C8B-B14F-4D97-AF65-F5344CB8AC3E}">
        <p14:creationId xmlns:p14="http://schemas.microsoft.com/office/powerpoint/2010/main" val="73959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AU" dirty="0" smtClean="0">
                <a:latin typeface="Arial" panose="020B0604020202020204" pitchFamily="34" charset="0"/>
                <a:cs typeface="Arial" panose="020B0604020202020204" pitchFamily="34" charset="0"/>
              </a:rPr>
              <a:t>What do those involved think of our program so far?</a:t>
            </a:r>
            <a:endParaRPr lang="en-AU"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fontScale="92500" lnSpcReduction="20000"/>
          </a:bodyPr>
          <a:lstStyle/>
          <a:p>
            <a:pPr marL="0" indent="0" algn="l">
              <a:buNone/>
            </a:pPr>
            <a:endParaRPr lang="en-AU" dirty="0" smtClean="0"/>
          </a:p>
          <a:p>
            <a:pPr marL="0" indent="0" algn="l">
              <a:buNone/>
            </a:pPr>
            <a:r>
              <a:rPr lang="en-AU" sz="2800" dirty="0" smtClean="0">
                <a:latin typeface="Arial" panose="020B0604020202020204" pitchFamily="34" charset="0"/>
                <a:cs typeface="Arial" panose="020B0604020202020204" pitchFamily="34" charset="0"/>
              </a:rPr>
              <a:t>“The </a:t>
            </a:r>
            <a:r>
              <a:rPr lang="en-AU" sz="2800" dirty="0">
                <a:latin typeface="Arial" panose="020B0604020202020204" pitchFamily="34" charset="0"/>
                <a:cs typeface="Arial" panose="020B0604020202020204" pitchFamily="34" charset="0"/>
              </a:rPr>
              <a:t>mentor program for me has given more confidence in what I want to do when I leave university and has also given me something to look forward to during the week along with some new friends. It also allows me to seek help from those who understand my condition and have the ability to talk to someone when there is no one else to talk to. Plus being able to recognize people around campus makes the place feel less big and full of strangers</a:t>
            </a:r>
            <a:r>
              <a:rPr lang="en-AU" sz="2800" dirty="0" smtClean="0">
                <a:latin typeface="Arial" panose="020B0604020202020204" pitchFamily="34" charset="0"/>
                <a:cs typeface="Arial" panose="020B0604020202020204" pitchFamily="34" charset="0"/>
              </a:rPr>
              <a:t>.”</a:t>
            </a:r>
            <a:endParaRPr lang="en-AU" sz="2800" dirty="0">
              <a:latin typeface="Arial" panose="020B0604020202020204" pitchFamily="34" charset="0"/>
              <a:cs typeface="Arial" panose="020B0604020202020204" pitchFamily="34" charset="0"/>
            </a:endParaRPr>
          </a:p>
          <a:p>
            <a:pPr algn="l"/>
            <a:endParaRPr lang="en-AU" sz="2800" b="1" dirty="0" smtClean="0">
              <a:latin typeface="Arial" panose="020B0604020202020204" pitchFamily="34" charset="0"/>
              <a:cs typeface="Arial" panose="020B0604020202020204" pitchFamily="34" charset="0"/>
            </a:endParaRPr>
          </a:p>
          <a:p>
            <a:pPr marL="0" indent="0" algn="l">
              <a:buNone/>
            </a:pPr>
            <a:r>
              <a:rPr lang="en-AU" sz="2800" b="1" dirty="0" smtClean="0">
                <a:latin typeface="Arial" panose="020B0604020202020204" pitchFamily="34" charset="0"/>
                <a:cs typeface="Arial" panose="020B0604020202020204" pitchFamily="34" charset="0"/>
              </a:rPr>
              <a:t>CSMP Mentee.</a:t>
            </a:r>
            <a:endParaRPr lang="en-AU" sz="2800" dirty="0">
              <a:latin typeface="Arial" panose="020B0604020202020204" pitchFamily="34" charset="0"/>
              <a:cs typeface="Arial" panose="020B0604020202020204" pitchFamily="34" charset="0"/>
            </a:endParaRPr>
          </a:p>
          <a:p>
            <a:pPr algn="l"/>
            <a:endParaRPr lang="en-AU" dirty="0"/>
          </a:p>
        </p:txBody>
      </p:sp>
    </p:spTree>
    <p:extLst>
      <p:ext uri="{BB962C8B-B14F-4D97-AF65-F5344CB8AC3E}">
        <p14:creationId xmlns:p14="http://schemas.microsoft.com/office/powerpoint/2010/main" val="2777500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AU" dirty="0">
                <a:latin typeface="Arial" panose="020B0604020202020204" pitchFamily="34" charset="0"/>
                <a:cs typeface="Arial" panose="020B0604020202020204" pitchFamily="34" charset="0"/>
              </a:rPr>
              <a:t>What do those involved think of our program so far?</a:t>
            </a:r>
          </a:p>
        </p:txBody>
      </p:sp>
      <p:sp>
        <p:nvSpPr>
          <p:cNvPr id="2" name="Content Placeholder 1"/>
          <p:cNvSpPr>
            <a:spLocks noGrp="1"/>
          </p:cNvSpPr>
          <p:nvPr>
            <p:ph idx="1"/>
          </p:nvPr>
        </p:nvSpPr>
        <p:spPr/>
        <p:txBody>
          <a:bodyPr>
            <a:normAutofit fontScale="77500" lnSpcReduction="20000"/>
          </a:bodyPr>
          <a:lstStyle/>
          <a:p>
            <a:pPr marL="0" indent="0" algn="l">
              <a:buNone/>
            </a:pPr>
            <a:r>
              <a:rPr lang="en-AU" sz="3100" dirty="0" smtClean="0">
                <a:latin typeface="Arial" panose="020B0604020202020204" pitchFamily="34" charset="0"/>
                <a:cs typeface="Arial" panose="020B0604020202020204" pitchFamily="34" charset="0"/>
              </a:rPr>
              <a:t>“Going </a:t>
            </a:r>
            <a:r>
              <a:rPr lang="en-AU" sz="3100" dirty="0">
                <a:latin typeface="Arial" panose="020B0604020202020204" pitchFamily="34" charset="0"/>
                <a:cs typeface="Arial" panose="020B0604020202020204" pitchFamily="34" charset="0"/>
              </a:rPr>
              <a:t>into university for the first time was challenging and scary yet exciting all </a:t>
            </a:r>
            <a:r>
              <a:rPr lang="en-AU" sz="3100" dirty="0" smtClean="0">
                <a:latin typeface="Arial" panose="020B0604020202020204" pitchFamily="34" charset="0"/>
                <a:cs typeface="Arial" panose="020B0604020202020204" pitchFamily="34" charset="0"/>
              </a:rPr>
              <a:t>on </a:t>
            </a:r>
            <a:r>
              <a:rPr lang="en-AU" sz="3100" dirty="0">
                <a:latin typeface="Arial" panose="020B0604020202020204" pitchFamily="34" charset="0"/>
                <a:cs typeface="Arial" panose="020B0604020202020204" pitchFamily="34" charset="0"/>
              </a:rPr>
              <a:t>its own. Struggling with new situations, structure and community made the mentoring program such a vital safety net and building bridge in becoming my own person and making a name for myself. Although I went into university with outside friends on the other side of campus, the program gave me a mentor that helped make and keep friends in my degree and yet support me with regular conversations, meetings and information. </a:t>
            </a:r>
            <a:r>
              <a:rPr lang="en-AU" sz="3100" dirty="0" smtClean="0">
                <a:latin typeface="Arial" panose="020B0604020202020204" pitchFamily="34" charset="0"/>
                <a:cs typeface="Arial" panose="020B0604020202020204" pitchFamily="34" charset="0"/>
              </a:rPr>
              <a:t>I've </a:t>
            </a:r>
            <a:r>
              <a:rPr lang="en-AU" sz="3100" dirty="0">
                <a:latin typeface="Arial" panose="020B0604020202020204" pitchFamily="34" charset="0"/>
                <a:cs typeface="Arial" panose="020B0604020202020204" pitchFamily="34" charset="0"/>
              </a:rPr>
              <a:t>been a part of programs like this before and nothing compares to support, care and thrive for my success it offers</a:t>
            </a:r>
            <a:r>
              <a:rPr lang="en-AU" sz="3100" dirty="0" smtClean="0">
                <a:latin typeface="Arial" panose="020B0604020202020204" pitchFamily="34" charset="0"/>
                <a:cs typeface="Arial" panose="020B0604020202020204" pitchFamily="34" charset="0"/>
              </a:rPr>
              <a:t>.” </a:t>
            </a:r>
            <a:endParaRPr lang="en-AU" sz="3100" dirty="0">
              <a:latin typeface="Arial" panose="020B0604020202020204" pitchFamily="34" charset="0"/>
              <a:cs typeface="Arial" panose="020B0604020202020204" pitchFamily="34" charset="0"/>
            </a:endParaRPr>
          </a:p>
          <a:p>
            <a:pPr marL="0" indent="0" algn="l">
              <a:buNone/>
            </a:pPr>
            <a:endParaRPr lang="en-AU" sz="3100" b="1" dirty="0" smtClean="0">
              <a:latin typeface="Arial" panose="020B0604020202020204" pitchFamily="34" charset="0"/>
              <a:cs typeface="Arial" panose="020B0604020202020204" pitchFamily="34" charset="0"/>
            </a:endParaRPr>
          </a:p>
          <a:p>
            <a:pPr marL="0" indent="0" algn="l">
              <a:buNone/>
            </a:pPr>
            <a:r>
              <a:rPr lang="en-AU" sz="3100" b="1" dirty="0" smtClean="0">
                <a:latin typeface="Arial" panose="020B0604020202020204" pitchFamily="34" charset="0"/>
                <a:cs typeface="Arial" panose="020B0604020202020204" pitchFamily="34" charset="0"/>
              </a:rPr>
              <a:t>CSMP Mentee.</a:t>
            </a:r>
            <a:endParaRPr lang="en-AU" sz="3100" dirty="0">
              <a:latin typeface="Arial" panose="020B0604020202020204" pitchFamily="34" charset="0"/>
              <a:cs typeface="Arial" panose="020B0604020202020204" pitchFamily="34" charset="0"/>
            </a:endParaRPr>
          </a:p>
          <a:p>
            <a:pPr algn="l"/>
            <a:endParaRPr lang="en-AU" dirty="0"/>
          </a:p>
        </p:txBody>
      </p:sp>
    </p:spTree>
    <p:extLst>
      <p:ext uri="{BB962C8B-B14F-4D97-AF65-F5344CB8AC3E}">
        <p14:creationId xmlns:p14="http://schemas.microsoft.com/office/powerpoint/2010/main" val="782752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AU" dirty="0">
                <a:latin typeface="Arial" panose="020B0604020202020204" pitchFamily="34" charset="0"/>
                <a:cs typeface="Arial" panose="020B0604020202020204" pitchFamily="34" charset="0"/>
              </a:rPr>
              <a:t>What do those involved think of our program so far?</a:t>
            </a:r>
          </a:p>
        </p:txBody>
      </p:sp>
      <p:sp>
        <p:nvSpPr>
          <p:cNvPr id="2" name="Content Placeholder 1"/>
          <p:cNvSpPr>
            <a:spLocks noGrp="1"/>
          </p:cNvSpPr>
          <p:nvPr>
            <p:ph idx="1"/>
          </p:nvPr>
        </p:nvSpPr>
        <p:spPr>
          <a:xfrm>
            <a:off x="457200" y="1556792"/>
            <a:ext cx="8229600" cy="5040560"/>
          </a:xfrm>
        </p:spPr>
        <p:txBody>
          <a:bodyPr>
            <a:normAutofit fontScale="55000" lnSpcReduction="20000"/>
          </a:bodyPr>
          <a:lstStyle/>
          <a:p>
            <a:pPr marL="0" indent="0" algn="l">
              <a:buNone/>
            </a:pPr>
            <a:r>
              <a:rPr lang="en-AU" sz="4400" dirty="0" smtClean="0">
                <a:latin typeface="Arial" panose="020B0604020202020204" pitchFamily="34" charset="0"/>
                <a:cs typeface="Arial" panose="020B0604020202020204" pitchFamily="34" charset="0"/>
              </a:rPr>
              <a:t>“My </a:t>
            </a:r>
            <a:r>
              <a:rPr lang="en-AU" sz="4400" dirty="0">
                <a:latin typeface="Arial" panose="020B0604020202020204" pitchFamily="34" charset="0"/>
                <a:cs typeface="Arial" panose="020B0604020202020204" pitchFamily="34" charset="0"/>
              </a:rPr>
              <a:t>son </a:t>
            </a:r>
            <a:r>
              <a:rPr lang="en-AU" sz="4400" dirty="0" smtClean="0">
                <a:latin typeface="Arial" panose="020B0604020202020204" pitchFamily="34" charset="0"/>
                <a:cs typeface="Arial" panose="020B0604020202020204" pitchFamily="34" charset="0"/>
              </a:rPr>
              <a:t>is </a:t>
            </a:r>
            <a:r>
              <a:rPr lang="en-AU" sz="4400" dirty="0">
                <a:latin typeface="Arial" panose="020B0604020202020204" pitchFamily="34" charset="0"/>
                <a:cs typeface="Arial" panose="020B0604020202020204" pitchFamily="34" charset="0"/>
              </a:rPr>
              <a:t>a first year Curtin university student studying Physics and Engineering. Being autistic, he finds it difficult to fit into general social environments, and consequently to make friends and feel accepted. However, the mentoring program has been instrumental in helping him settle into university life, alleviating the enormous stress he had initially been suffering. He has found guidance, support, friendship and </a:t>
            </a:r>
            <a:r>
              <a:rPr lang="en-AU" sz="4400" dirty="0" err="1" smtClean="0">
                <a:latin typeface="Arial" panose="020B0604020202020204" pitchFamily="34" charset="0"/>
                <a:cs typeface="Arial" panose="020B0604020202020204" pitchFamily="34" charset="0"/>
              </a:rPr>
              <a:t>understanding.The</a:t>
            </a:r>
            <a:r>
              <a:rPr lang="en-AU" sz="4400" dirty="0" smtClean="0">
                <a:latin typeface="Arial" panose="020B0604020202020204" pitchFamily="34" charset="0"/>
                <a:cs typeface="Arial" panose="020B0604020202020204" pitchFamily="34" charset="0"/>
              </a:rPr>
              <a:t> </a:t>
            </a:r>
            <a:r>
              <a:rPr lang="en-AU" sz="4400" dirty="0">
                <a:latin typeface="Arial" panose="020B0604020202020204" pitchFamily="34" charset="0"/>
                <a:cs typeface="Arial" panose="020B0604020202020204" pitchFamily="34" charset="0"/>
              </a:rPr>
              <a:t>weekly group meetings have also been a wonderful part of the program. They have been fun and informative and allowed </a:t>
            </a:r>
            <a:r>
              <a:rPr lang="en-AU" sz="4400" dirty="0" smtClean="0">
                <a:latin typeface="Arial" panose="020B0604020202020204" pitchFamily="34" charset="0"/>
                <a:cs typeface="Arial" panose="020B0604020202020204" pitchFamily="34" charset="0"/>
              </a:rPr>
              <a:t>my son </a:t>
            </a:r>
            <a:r>
              <a:rPr lang="en-AU" sz="4400" dirty="0">
                <a:latin typeface="Arial" panose="020B0604020202020204" pitchFamily="34" charset="0"/>
                <a:cs typeface="Arial" panose="020B0604020202020204" pitchFamily="34" charset="0"/>
              </a:rPr>
              <a:t>to make friends and meet people who understand him, in a safe and supportive environment. Without this fantastic program </a:t>
            </a:r>
            <a:r>
              <a:rPr lang="en-AU" sz="4400" dirty="0" smtClean="0">
                <a:latin typeface="Arial" panose="020B0604020202020204" pitchFamily="34" charset="0"/>
                <a:cs typeface="Arial" panose="020B0604020202020204" pitchFamily="34" charset="0"/>
              </a:rPr>
              <a:t>C. (mentee) </a:t>
            </a:r>
            <a:r>
              <a:rPr lang="en-AU" sz="4400" dirty="0">
                <a:latin typeface="Arial" panose="020B0604020202020204" pitchFamily="34" charset="0"/>
                <a:cs typeface="Arial" panose="020B0604020202020204" pitchFamily="34" charset="0"/>
              </a:rPr>
              <a:t>would still be feeling anxious and </a:t>
            </a:r>
            <a:r>
              <a:rPr lang="en-AU" sz="4400" dirty="0" smtClean="0">
                <a:latin typeface="Arial" panose="020B0604020202020204" pitchFamily="34" charset="0"/>
                <a:cs typeface="Arial" panose="020B0604020202020204" pitchFamily="34" charset="0"/>
              </a:rPr>
              <a:t>isolated. Thank </a:t>
            </a:r>
            <a:r>
              <a:rPr lang="en-AU" sz="4400" dirty="0">
                <a:latin typeface="Arial" panose="020B0604020202020204" pitchFamily="34" charset="0"/>
                <a:cs typeface="Arial" panose="020B0604020202020204" pitchFamily="34" charset="0"/>
              </a:rPr>
              <a:t>you, from a very grateful mother</a:t>
            </a:r>
            <a:r>
              <a:rPr lang="en-AU" sz="4400" dirty="0" smtClean="0">
                <a:latin typeface="Arial" panose="020B0604020202020204" pitchFamily="34" charset="0"/>
                <a:cs typeface="Arial" panose="020B0604020202020204" pitchFamily="34" charset="0"/>
              </a:rPr>
              <a:t>.”</a:t>
            </a:r>
            <a:endParaRPr lang="en-AU" sz="4400" dirty="0">
              <a:latin typeface="Arial" panose="020B0604020202020204" pitchFamily="34" charset="0"/>
              <a:cs typeface="Arial" panose="020B0604020202020204" pitchFamily="34" charset="0"/>
            </a:endParaRPr>
          </a:p>
          <a:p>
            <a:pPr marL="0" indent="0" algn="l">
              <a:buNone/>
            </a:pPr>
            <a:endParaRPr lang="en-AU" sz="4400" b="1" dirty="0" smtClean="0"/>
          </a:p>
          <a:p>
            <a:pPr marL="0" indent="0" algn="l">
              <a:buNone/>
            </a:pPr>
            <a:r>
              <a:rPr lang="en-AU" sz="4400" b="1" dirty="0" smtClean="0"/>
              <a:t>CSMP Parent.</a:t>
            </a:r>
            <a:endParaRPr lang="en-AU" sz="4400" dirty="0"/>
          </a:p>
          <a:p>
            <a:endParaRPr lang="en-AU" dirty="0"/>
          </a:p>
        </p:txBody>
      </p:sp>
    </p:spTree>
    <p:extLst>
      <p:ext uri="{BB962C8B-B14F-4D97-AF65-F5344CB8AC3E}">
        <p14:creationId xmlns:p14="http://schemas.microsoft.com/office/powerpoint/2010/main" val="695323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AU" dirty="0">
                <a:latin typeface="Arial" panose="020B0604020202020204" pitchFamily="34" charset="0"/>
                <a:cs typeface="Arial" panose="020B0604020202020204" pitchFamily="34" charset="0"/>
              </a:rPr>
              <a:t>What do those involved think of our program so far?</a:t>
            </a:r>
          </a:p>
        </p:txBody>
      </p:sp>
      <p:sp>
        <p:nvSpPr>
          <p:cNvPr id="2" name="Content Placeholder 1"/>
          <p:cNvSpPr>
            <a:spLocks noGrp="1"/>
          </p:cNvSpPr>
          <p:nvPr>
            <p:ph idx="1"/>
          </p:nvPr>
        </p:nvSpPr>
        <p:spPr/>
        <p:txBody>
          <a:bodyPr>
            <a:normAutofit lnSpcReduction="10000"/>
          </a:bodyPr>
          <a:lstStyle/>
          <a:p>
            <a:pPr marL="0" indent="0" algn="l">
              <a:buNone/>
            </a:pPr>
            <a:endParaRPr lang="en-AU" dirty="0" smtClean="0"/>
          </a:p>
          <a:p>
            <a:pPr marL="0" indent="0" algn="l">
              <a:buNone/>
            </a:pPr>
            <a:r>
              <a:rPr lang="en-AU" dirty="0" smtClean="0">
                <a:latin typeface="Arial" panose="020B0604020202020204" pitchFamily="34" charset="0"/>
                <a:cs typeface="Arial" panose="020B0604020202020204" pitchFamily="34" charset="0"/>
              </a:rPr>
              <a:t>“My </a:t>
            </a:r>
            <a:r>
              <a:rPr lang="en-AU" dirty="0">
                <a:latin typeface="Arial" panose="020B0604020202020204" pitchFamily="34" charset="0"/>
                <a:cs typeface="Arial" panose="020B0604020202020204" pitchFamily="34" charset="0"/>
              </a:rPr>
              <a:t>son would not have made it through the 1st semester without the help of his mentor. The mentoring program has given B</a:t>
            </a:r>
            <a:r>
              <a:rPr lang="en-AU" dirty="0" smtClean="0">
                <a:latin typeface="Arial" panose="020B0604020202020204" pitchFamily="34" charset="0"/>
                <a:cs typeface="Arial" panose="020B0604020202020204" pitchFamily="34" charset="0"/>
              </a:rPr>
              <a:t>. (mentee) </a:t>
            </a:r>
            <a:r>
              <a:rPr lang="en-AU" dirty="0">
                <a:latin typeface="Arial" panose="020B0604020202020204" pitchFamily="34" charset="0"/>
                <a:cs typeface="Arial" panose="020B0604020202020204" pitchFamily="34" charset="0"/>
              </a:rPr>
              <a:t>the best start we could have hoped for. Without the mentor program he would have given up his studies</a:t>
            </a:r>
            <a:r>
              <a:rPr lang="en-AU" dirty="0" smtClean="0">
                <a:latin typeface="Arial" panose="020B0604020202020204" pitchFamily="34" charset="0"/>
                <a:cs typeface="Arial" panose="020B0604020202020204" pitchFamily="34" charset="0"/>
              </a:rPr>
              <a:t>.” </a:t>
            </a:r>
            <a:endParaRPr lang="en-AU" dirty="0">
              <a:latin typeface="Arial" panose="020B0604020202020204" pitchFamily="34" charset="0"/>
              <a:cs typeface="Arial" panose="020B0604020202020204" pitchFamily="34" charset="0"/>
            </a:endParaRPr>
          </a:p>
          <a:p>
            <a:pPr algn="l"/>
            <a:endParaRPr lang="en-AU" b="1" dirty="0" smtClean="0"/>
          </a:p>
          <a:p>
            <a:pPr marL="0" indent="0" algn="l">
              <a:buNone/>
            </a:pPr>
            <a:r>
              <a:rPr lang="en-AU" b="1" dirty="0" smtClean="0"/>
              <a:t>CSMP Parent.</a:t>
            </a:r>
            <a:endParaRPr lang="en-AU" dirty="0"/>
          </a:p>
          <a:p>
            <a:pPr algn="l"/>
            <a:endParaRPr lang="en-AU" dirty="0" smtClean="0"/>
          </a:p>
        </p:txBody>
      </p:sp>
    </p:spTree>
    <p:extLst>
      <p:ext uri="{BB962C8B-B14F-4D97-AF65-F5344CB8AC3E}">
        <p14:creationId xmlns:p14="http://schemas.microsoft.com/office/powerpoint/2010/main" val="1900639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AU" dirty="0">
                <a:latin typeface="Arial" panose="020B0604020202020204" pitchFamily="34" charset="0"/>
                <a:cs typeface="Arial" panose="020B0604020202020204" pitchFamily="34" charset="0"/>
              </a:rPr>
              <a:t>What do those involved think of our program so far?</a:t>
            </a:r>
          </a:p>
        </p:txBody>
      </p:sp>
      <p:sp>
        <p:nvSpPr>
          <p:cNvPr id="2" name="Content Placeholder 1"/>
          <p:cNvSpPr>
            <a:spLocks noGrp="1"/>
          </p:cNvSpPr>
          <p:nvPr>
            <p:ph idx="1"/>
          </p:nvPr>
        </p:nvSpPr>
        <p:spPr>
          <a:xfrm>
            <a:off x="457200" y="2020824"/>
            <a:ext cx="8229600" cy="4648536"/>
          </a:xfrm>
        </p:spPr>
        <p:txBody>
          <a:bodyPr>
            <a:normAutofit fontScale="77500" lnSpcReduction="20000"/>
          </a:bodyPr>
          <a:lstStyle/>
          <a:p>
            <a:pPr marL="0" indent="0" algn="l">
              <a:buNone/>
            </a:pPr>
            <a:r>
              <a:rPr lang="en-AU" dirty="0" smtClean="0">
                <a:latin typeface="Arial" panose="020B0604020202020204" pitchFamily="34" charset="0"/>
                <a:cs typeface="Arial" panose="020B0604020202020204" pitchFamily="34" charset="0"/>
              </a:rPr>
              <a:t>“The </a:t>
            </a:r>
            <a:r>
              <a:rPr lang="en-AU" dirty="0">
                <a:latin typeface="Arial" panose="020B0604020202020204" pitchFamily="34" charset="0"/>
                <a:cs typeface="Arial" panose="020B0604020202020204" pitchFamily="34" charset="0"/>
              </a:rPr>
              <a:t>mentoring program offers the mentees a rare opportunity to meet like-minded people their age and fosters the development of interpersonal relationships. There is a scarcity of such opportunities for adults on the </a:t>
            </a:r>
            <a:r>
              <a:rPr lang="en-AU" dirty="0" smtClean="0">
                <a:latin typeface="Arial" panose="020B0604020202020204" pitchFamily="34" charset="0"/>
                <a:cs typeface="Arial" panose="020B0604020202020204" pitchFamily="34" charset="0"/>
              </a:rPr>
              <a:t>spectrum. My </a:t>
            </a:r>
            <a:r>
              <a:rPr lang="en-AU" dirty="0">
                <a:latin typeface="Arial" panose="020B0604020202020204" pitchFamily="34" charset="0"/>
                <a:cs typeface="Arial" panose="020B0604020202020204" pitchFamily="34" charset="0"/>
              </a:rPr>
              <a:t>mentee has been at Curtin for 3 years and had never made any friends. He now attends the weekly social club meetings as well as plays cards with another mentee weekly. These social gatherings mean a lot to my mentee, he continually indicates that he wants to improve his social skills. I believe the mentoring program provides him with an opportunity to reach this goal</a:t>
            </a:r>
            <a:r>
              <a:rPr lang="en-AU" dirty="0" smtClean="0">
                <a:latin typeface="Arial" panose="020B0604020202020204" pitchFamily="34" charset="0"/>
                <a:cs typeface="Arial" panose="020B0604020202020204" pitchFamily="34" charset="0"/>
              </a:rPr>
              <a:t>.” </a:t>
            </a:r>
            <a:endParaRPr lang="en-AU" dirty="0">
              <a:latin typeface="Arial" panose="020B0604020202020204" pitchFamily="34" charset="0"/>
              <a:cs typeface="Arial" panose="020B0604020202020204" pitchFamily="34" charset="0"/>
            </a:endParaRPr>
          </a:p>
          <a:p>
            <a:pPr algn="l"/>
            <a:endParaRPr lang="en-AU" b="1" dirty="0" smtClean="0">
              <a:latin typeface="Arial" panose="020B0604020202020204" pitchFamily="34" charset="0"/>
              <a:cs typeface="Arial" panose="020B0604020202020204" pitchFamily="34" charset="0"/>
            </a:endParaRPr>
          </a:p>
          <a:p>
            <a:pPr marL="0" indent="0" algn="l">
              <a:buNone/>
            </a:pPr>
            <a:r>
              <a:rPr lang="en-AU" b="1" dirty="0" smtClean="0">
                <a:latin typeface="Arial" panose="020B0604020202020204" pitchFamily="34" charset="0"/>
                <a:cs typeface="Arial" panose="020B0604020202020204" pitchFamily="34" charset="0"/>
              </a:rPr>
              <a:t>CSMP Mentor.</a:t>
            </a:r>
            <a:endParaRPr lang="en-AU" dirty="0">
              <a:latin typeface="Arial" panose="020B0604020202020204" pitchFamily="34" charset="0"/>
              <a:cs typeface="Arial" panose="020B0604020202020204" pitchFamily="34" charset="0"/>
            </a:endParaRPr>
          </a:p>
          <a:p>
            <a:endParaRPr lang="en-AU" dirty="0"/>
          </a:p>
        </p:txBody>
      </p:sp>
    </p:spTree>
    <p:extLst>
      <p:ext uri="{BB962C8B-B14F-4D97-AF65-F5344CB8AC3E}">
        <p14:creationId xmlns:p14="http://schemas.microsoft.com/office/powerpoint/2010/main" val="2896410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936104"/>
          </a:xfrm>
        </p:spPr>
        <p:txBody>
          <a:bodyPr>
            <a:normAutofit/>
          </a:bodyPr>
          <a:lstStyle/>
          <a:p>
            <a:r>
              <a:rPr lang="en-AU" sz="4000" dirty="0" smtClean="0"/>
              <a:t>What are out Future Directions?</a:t>
            </a:r>
            <a:endParaRPr lang="en-AU" sz="4000" dirty="0"/>
          </a:p>
        </p:txBody>
      </p:sp>
      <p:sp>
        <p:nvSpPr>
          <p:cNvPr id="3" name="Content Placeholder 2"/>
          <p:cNvSpPr>
            <a:spLocks noGrp="1"/>
          </p:cNvSpPr>
          <p:nvPr>
            <p:ph idx="1"/>
          </p:nvPr>
        </p:nvSpPr>
        <p:spPr>
          <a:xfrm>
            <a:off x="457200" y="1268760"/>
            <a:ext cx="8229600" cy="5328592"/>
          </a:xfrm>
        </p:spPr>
        <p:txBody>
          <a:bodyPr>
            <a:normAutofit fontScale="70000" lnSpcReduction="20000"/>
          </a:bodyPr>
          <a:lstStyle/>
          <a:p>
            <a:pPr lvl="0"/>
            <a:r>
              <a:rPr lang="en-AU" dirty="0" smtClean="0">
                <a:latin typeface="Arial" panose="020B0604020202020204" pitchFamily="34" charset="0"/>
                <a:cs typeface="Arial" panose="020B0604020202020204" pitchFamily="34" charset="0"/>
              </a:rPr>
              <a:t>To </a:t>
            </a:r>
            <a:r>
              <a:rPr lang="en-AU" dirty="0">
                <a:latin typeface="Arial" panose="020B0604020202020204" pitchFamily="34" charset="0"/>
                <a:cs typeface="Arial" panose="020B0604020202020204" pitchFamily="34" charset="0"/>
              </a:rPr>
              <a:t>gain appropriate, recurrent funding to allow CSMP to continue operating after 2015 (</a:t>
            </a:r>
            <a:r>
              <a:rPr lang="en-AU" dirty="0" smtClean="0">
                <a:latin typeface="Arial" panose="020B0604020202020204" pitchFamily="34" charset="0"/>
                <a:cs typeface="Arial" panose="020B0604020202020204" pitchFamily="34" charset="0"/>
              </a:rPr>
              <a:t>Curtin / Autism West).</a:t>
            </a:r>
            <a:endParaRPr lang="en-AU" dirty="0">
              <a:latin typeface="Arial" panose="020B0604020202020204" pitchFamily="34" charset="0"/>
              <a:cs typeface="Arial" panose="020B0604020202020204" pitchFamily="34" charset="0"/>
            </a:endParaRPr>
          </a:p>
          <a:p>
            <a:pPr lvl="0"/>
            <a:r>
              <a:rPr lang="en-AU" dirty="0">
                <a:latin typeface="Arial" panose="020B0604020202020204" pitchFamily="34" charset="0"/>
                <a:cs typeface="Arial" panose="020B0604020202020204" pitchFamily="34" charset="0"/>
              </a:rPr>
              <a:t>To gain philanthropic funding to provide </a:t>
            </a:r>
            <a:r>
              <a:rPr lang="en-AU" dirty="0" smtClean="0">
                <a:latin typeface="Arial" panose="020B0604020202020204" pitchFamily="34" charset="0"/>
                <a:cs typeface="Arial" panose="020B0604020202020204" pitchFamily="34" charset="0"/>
              </a:rPr>
              <a:t>scholarships, a </a:t>
            </a:r>
            <a:r>
              <a:rPr lang="en-AU" dirty="0">
                <a:latin typeface="Arial" panose="020B0604020202020204" pitchFamily="34" charset="0"/>
                <a:cs typeface="Arial" panose="020B0604020202020204" pitchFamily="34" charset="0"/>
              </a:rPr>
              <a:t>dedicated psychologist and an appropriate study space/common room on campus.</a:t>
            </a:r>
          </a:p>
          <a:p>
            <a:pPr lvl="0"/>
            <a:r>
              <a:rPr lang="en-AU" dirty="0">
                <a:latin typeface="Arial" panose="020B0604020202020204" pitchFamily="34" charset="0"/>
                <a:cs typeface="Arial" panose="020B0604020202020204" pitchFamily="34" charset="0"/>
              </a:rPr>
              <a:t>To continually improve and expand CSMP over successive years based on evaluation results and stakeholder feedback.</a:t>
            </a:r>
          </a:p>
          <a:p>
            <a:pPr lvl="0"/>
            <a:r>
              <a:rPr lang="en-AU" dirty="0" smtClean="0">
                <a:latin typeface="Arial" panose="020B0604020202020204" pitchFamily="34" charset="0"/>
                <a:cs typeface="Arial" panose="020B0604020202020204" pitchFamily="34" charset="0"/>
              </a:rPr>
              <a:t>To </a:t>
            </a:r>
            <a:r>
              <a:rPr lang="en-AU" dirty="0">
                <a:latin typeface="Arial" panose="020B0604020202020204" pitchFamily="34" charset="0"/>
                <a:cs typeface="Arial" panose="020B0604020202020204" pitchFamily="34" charset="0"/>
              </a:rPr>
              <a:t>increase linkage of mentees with employment/work experience opportunities</a:t>
            </a:r>
            <a:r>
              <a:rPr lang="en-AU" dirty="0" smtClean="0">
                <a:latin typeface="Arial" panose="020B0604020202020204" pitchFamily="34" charset="0"/>
                <a:cs typeface="Arial" panose="020B0604020202020204" pitchFamily="34" charset="0"/>
              </a:rPr>
              <a:t>.</a:t>
            </a:r>
          </a:p>
          <a:p>
            <a:r>
              <a:rPr lang="en-AU" dirty="0">
                <a:latin typeface="Arial" panose="020B0604020202020204" pitchFamily="34" charset="0"/>
                <a:cs typeface="Arial" panose="020B0604020202020204" pitchFamily="34" charset="0"/>
              </a:rPr>
              <a:t>To support the expansion of specialist mentoring to other Curtin disability groups</a:t>
            </a:r>
            <a:r>
              <a:rPr lang="en-AU" dirty="0" smtClean="0">
                <a:latin typeface="Arial" panose="020B0604020202020204" pitchFamily="34" charset="0"/>
                <a:cs typeface="Arial" panose="020B0604020202020204" pitchFamily="34" charset="0"/>
              </a:rPr>
              <a:t>. </a:t>
            </a:r>
          </a:p>
          <a:p>
            <a:pPr lvl="0"/>
            <a:r>
              <a:rPr lang="en-AU" dirty="0" smtClean="0">
                <a:latin typeface="Arial" panose="020B0604020202020204" pitchFamily="34" charset="0"/>
                <a:cs typeface="Arial" panose="020B0604020202020204" pitchFamily="34" charset="0"/>
              </a:rPr>
              <a:t>To </a:t>
            </a:r>
            <a:r>
              <a:rPr lang="en-AU" dirty="0">
                <a:latin typeface="Arial" panose="020B0604020202020204" pitchFamily="34" charset="0"/>
                <a:cs typeface="Arial" panose="020B0604020202020204" pitchFamily="34" charset="0"/>
              </a:rPr>
              <a:t>utilise funds gained through the Autism Cooperative Research Centre (CRC) grant to allow CSMP to be </a:t>
            </a:r>
            <a:r>
              <a:rPr lang="en-AU" dirty="0" smtClean="0">
                <a:latin typeface="Arial" panose="020B0604020202020204" pitchFamily="34" charset="0"/>
                <a:cs typeface="Arial" panose="020B0604020202020204" pitchFamily="34" charset="0"/>
              </a:rPr>
              <a:t>replicated </a:t>
            </a:r>
            <a:r>
              <a:rPr lang="en-AU" dirty="0">
                <a:latin typeface="Arial" panose="020B0604020202020204" pitchFamily="34" charset="0"/>
                <a:cs typeface="Arial" panose="020B0604020202020204" pitchFamily="34" charset="0"/>
              </a:rPr>
              <a:t>and evaluated at UWA in 2015/16. </a:t>
            </a:r>
            <a:endParaRPr lang="en-AU" dirty="0" smtClean="0">
              <a:latin typeface="Arial" panose="020B0604020202020204" pitchFamily="34" charset="0"/>
              <a:cs typeface="Arial" panose="020B0604020202020204" pitchFamily="34" charset="0"/>
            </a:endParaRPr>
          </a:p>
          <a:p>
            <a:pPr lvl="0"/>
            <a:r>
              <a:rPr lang="en-AU" dirty="0" smtClean="0">
                <a:latin typeface="Arial" panose="020B0604020202020204" pitchFamily="34" charset="0"/>
                <a:cs typeface="Arial" panose="020B0604020202020204" pitchFamily="34" charset="0"/>
              </a:rPr>
              <a:t>To </a:t>
            </a:r>
            <a:r>
              <a:rPr lang="en-AU" dirty="0">
                <a:latin typeface="Arial" panose="020B0604020202020204" pitchFamily="34" charset="0"/>
                <a:cs typeface="Arial" panose="020B0604020202020204" pitchFamily="34" charset="0"/>
              </a:rPr>
              <a:t>produce a best practice </a:t>
            </a:r>
            <a:r>
              <a:rPr lang="en-AU" dirty="0" smtClean="0">
                <a:latin typeface="Arial" panose="020B0604020202020204" pitchFamily="34" charset="0"/>
                <a:cs typeface="Arial" panose="020B0604020202020204" pitchFamily="34" charset="0"/>
              </a:rPr>
              <a:t>module </a:t>
            </a:r>
            <a:r>
              <a:rPr lang="en-AU" dirty="0">
                <a:latin typeface="Arial" panose="020B0604020202020204" pitchFamily="34" charset="0"/>
                <a:cs typeface="Arial" panose="020B0604020202020204" pitchFamily="34" charset="0"/>
              </a:rPr>
              <a:t>based </a:t>
            </a:r>
            <a:r>
              <a:rPr lang="en-AU" dirty="0" smtClean="0">
                <a:latin typeface="Arial" panose="020B0604020202020204" pitchFamily="34" charset="0"/>
                <a:cs typeface="Arial" panose="020B0604020202020204" pitchFamily="34" charset="0"/>
              </a:rPr>
              <a:t>on </a:t>
            </a:r>
            <a:r>
              <a:rPr lang="en-AU" dirty="0">
                <a:latin typeface="Arial" panose="020B0604020202020204" pitchFamily="34" charset="0"/>
                <a:cs typeface="Arial" panose="020B0604020202020204" pitchFamily="34" charset="0"/>
              </a:rPr>
              <a:t>UWA </a:t>
            </a:r>
            <a:r>
              <a:rPr lang="en-AU" dirty="0" smtClean="0">
                <a:latin typeface="Arial" panose="020B0604020202020204" pitchFamily="34" charset="0"/>
                <a:cs typeface="Arial" panose="020B0604020202020204" pitchFamily="34" charset="0"/>
              </a:rPr>
              <a:t>/ Curtin </a:t>
            </a:r>
            <a:r>
              <a:rPr lang="en-AU" dirty="0">
                <a:latin typeface="Arial" panose="020B0604020202020204" pitchFamily="34" charset="0"/>
                <a:cs typeface="Arial" panose="020B0604020202020204" pitchFamily="34" charset="0"/>
              </a:rPr>
              <a:t>experience that will </a:t>
            </a:r>
            <a:r>
              <a:rPr lang="en-AU" dirty="0" smtClean="0">
                <a:latin typeface="Arial" panose="020B0604020202020204" pitchFamily="34" charset="0"/>
                <a:cs typeface="Arial" panose="020B0604020202020204" pitchFamily="34" charset="0"/>
              </a:rPr>
              <a:t>be available </a:t>
            </a:r>
            <a:r>
              <a:rPr lang="en-AU" dirty="0">
                <a:latin typeface="Arial" panose="020B0604020202020204" pitchFamily="34" charset="0"/>
                <a:cs typeface="Arial" panose="020B0604020202020204" pitchFamily="34" charset="0"/>
              </a:rPr>
              <a:t>to other </a:t>
            </a:r>
            <a:r>
              <a:rPr lang="en-AU" dirty="0" smtClean="0">
                <a:latin typeface="Arial" panose="020B0604020202020204" pitchFamily="34" charset="0"/>
                <a:cs typeface="Arial" panose="020B0604020202020204" pitchFamily="34" charset="0"/>
              </a:rPr>
              <a:t>tertiary </a:t>
            </a:r>
            <a:r>
              <a:rPr lang="en-AU" dirty="0">
                <a:latin typeface="Arial" panose="020B0604020202020204" pitchFamily="34" charset="0"/>
                <a:cs typeface="Arial" panose="020B0604020202020204" pitchFamily="34" charset="0"/>
              </a:rPr>
              <a:t>institutions through the </a:t>
            </a:r>
            <a:r>
              <a:rPr lang="en-AU" dirty="0" smtClean="0">
                <a:latin typeface="Arial" panose="020B0604020202020204" pitchFamily="34" charset="0"/>
                <a:cs typeface="Arial" panose="020B0604020202020204" pitchFamily="34" charset="0"/>
              </a:rPr>
              <a:t>Autism CRC </a:t>
            </a:r>
            <a:r>
              <a:rPr lang="en-AU" dirty="0">
                <a:latin typeface="Arial" panose="020B0604020202020204" pitchFamily="34" charset="0"/>
                <a:cs typeface="Arial" panose="020B0604020202020204" pitchFamily="34" charset="0"/>
              </a:rPr>
              <a:t>website.</a:t>
            </a:r>
          </a:p>
          <a:p>
            <a:endParaRPr lang="en-AU" dirty="0"/>
          </a:p>
        </p:txBody>
      </p:sp>
    </p:spTree>
    <p:extLst>
      <p:ext uri="{BB962C8B-B14F-4D97-AF65-F5344CB8AC3E}">
        <p14:creationId xmlns:p14="http://schemas.microsoft.com/office/powerpoint/2010/main" val="3517396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457"/>
            <a:ext cx="8229600" cy="911335"/>
          </a:xfrm>
        </p:spPr>
        <p:txBody>
          <a:bodyPr>
            <a:normAutofit/>
          </a:bodyPr>
          <a:lstStyle/>
          <a:p>
            <a:r>
              <a:rPr lang="en-US" sz="4000" b="1" dirty="0" smtClean="0">
                <a:latin typeface="Arial" panose="020B0604020202020204" pitchFamily="34" charset="0"/>
                <a:cs typeface="Arial" panose="020B0604020202020204" pitchFamily="34" charset="0"/>
              </a:rPr>
              <a:t>References</a:t>
            </a:r>
            <a:endParaRPr lang="en-US" sz="4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20270" y="1484785"/>
            <a:ext cx="7570695" cy="5112568"/>
          </a:xfrm>
          <a:prstGeom prst="rect">
            <a:avLst/>
          </a:prstGeom>
        </p:spPr>
        <p:txBody>
          <a:bodyPr>
            <a:normAutofit fontScale="55000" lnSpcReduction="20000"/>
          </a:bodyPr>
          <a:lstStyle/>
          <a:p>
            <a:pPr algn="l"/>
            <a:r>
              <a:rPr lang="en-SG" dirty="0">
                <a:latin typeface="Arial" panose="020B0604020202020204" pitchFamily="34" charset="0"/>
                <a:cs typeface="Arial" panose="020B0604020202020204" pitchFamily="34" charset="0"/>
              </a:rPr>
              <a:t>Ames, M., </a:t>
            </a:r>
            <a:r>
              <a:rPr lang="en-SG" dirty="0" err="1">
                <a:latin typeface="Arial" panose="020B0604020202020204" pitchFamily="34" charset="0"/>
                <a:cs typeface="Arial" panose="020B0604020202020204" pitchFamily="34" charset="0"/>
              </a:rPr>
              <a:t>McMorris</a:t>
            </a:r>
            <a:r>
              <a:rPr lang="en-SG" dirty="0">
                <a:latin typeface="Arial" panose="020B0604020202020204" pitchFamily="34" charset="0"/>
                <a:cs typeface="Arial" panose="020B0604020202020204" pitchFamily="34" charset="0"/>
              </a:rPr>
              <a:t>, C., Hancock, L., </a:t>
            </a:r>
            <a:r>
              <a:rPr lang="en-SG" dirty="0" err="1">
                <a:latin typeface="Arial" panose="020B0604020202020204" pitchFamily="34" charset="0"/>
                <a:cs typeface="Arial" panose="020B0604020202020204" pitchFamily="34" charset="0"/>
              </a:rPr>
              <a:t>Bebko</a:t>
            </a:r>
            <a:r>
              <a:rPr lang="en-SG" dirty="0">
                <a:latin typeface="Arial" panose="020B0604020202020204" pitchFamily="34" charset="0"/>
                <a:cs typeface="Arial" panose="020B0604020202020204" pitchFamily="34" charset="0"/>
              </a:rPr>
              <a:t>, J., &amp; The York University Asperger Mentorship Program (Schroeder, J., Brown, S., </a:t>
            </a:r>
            <a:r>
              <a:rPr lang="en-SG" dirty="0" err="1">
                <a:latin typeface="Arial" panose="020B0604020202020204" pitchFamily="34" charset="0"/>
                <a:cs typeface="Arial" panose="020B0604020202020204" pitchFamily="34" charset="0"/>
              </a:rPr>
              <a:t>McFee</a:t>
            </a:r>
            <a:r>
              <a:rPr lang="en-SG" dirty="0">
                <a:latin typeface="Arial" panose="020B0604020202020204" pitchFamily="34" charset="0"/>
                <a:cs typeface="Arial" panose="020B0604020202020204" pitchFamily="34" charset="0"/>
              </a:rPr>
              <a:t>, K., Goldstein, G., Wells, K.). (2010). Evaluation of the York University Asperger Mentorship Program </a:t>
            </a:r>
            <a:r>
              <a:rPr lang="en-SG" i="1" dirty="0">
                <a:latin typeface="Arial" panose="020B0604020202020204" pitchFamily="34" charset="0"/>
                <a:cs typeface="Arial" panose="020B0604020202020204" pitchFamily="34" charset="0"/>
              </a:rPr>
              <a:t>International Meeting For Autism Research</a:t>
            </a:r>
            <a:r>
              <a:rPr lang="en-SG" dirty="0">
                <a:latin typeface="Arial" panose="020B0604020202020204" pitchFamily="34" charset="0"/>
                <a:cs typeface="Arial" panose="020B0604020202020204" pitchFamily="34" charset="0"/>
              </a:rPr>
              <a:t>, </a:t>
            </a:r>
            <a:r>
              <a:rPr lang="en-SG" i="1" dirty="0">
                <a:latin typeface="Arial" panose="020B0604020202020204" pitchFamily="34" charset="0"/>
                <a:cs typeface="Arial" panose="020B0604020202020204" pitchFamily="34" charset="0"/>
              </a:rPr>
              <a:t>held in</a:t>
            </a:r>
            <a:r>
              <a:rPr lang="en-SG" dirty="0">
                <a:latin typeface="Arial" panose="020B0604020202020204" pitchFamily="34" charset="0"/>
                <a:cs typeface="Arial" panose="020B0604020202020204" pitchFamily="34" charset="0"/>
              </a:rPr>
              <a:t> </a:t>
            </a:r>
            <a:r>
              <a:rPr lang="en-SG" i="1" dirty="0">
                <a:latin typeface="Arial" panose="020B0604020202020204" pitchFamily="34" charset="0"/>
                <a:cs typeface="Arial" panose="020B0604020202020204" pitchFamily="34" charset="0"/>
              </a:rPr>
              <a:t>Philadelphia, PA,</a:t>
            </a:r>
            <a:r>
              <a:rPr lang="en-SG" dirty="0">
                <a:latin typeface="Arial" panose="020B0604020202020204" pitchFamily="34" charset="0"/>
                <a:cs typeface="Arial" panose="020B0604020202020204" pitchFamily="34" charset="0"/>
              </a:rPr>
              <a:t> 23/4/2014: York University. Retrieved from https://imfar.confex.com/imfar/2010/webprogram/Paper7069.html</a:t>
            </a:r>
            <a:endParaRPr lang="en-AU" dirty="0">
              <a:latin typeface="Arial" panose="020B0604020202020204" pitchFamily="34" charset="0"/>
              <a:cs typeface="Arial" panose="020B0604020202020204" pitchFamily="34" charset="0"/>
            </a:endParaRPr>
          </a:p>
          <a:p>
            <a:pPr algn="l"/>
            <a:endParaRPr lang="en-SG" dirty="0">
              <a:latin typeface="Arial" panose="020B0604020202020204" pitchFamily="34" charset="0"/>
              <a:cs typeface="Arial" panose="020B0604020202020204" pitchFamily="34" charset="0"/>
            </a:endParaRPr>
          </a:p>
          <a:p>
            <a:pPr algn="l"/>
            <a:r>
              <a:rPr lang="en-SG" dirty="0">
                <a:latin typeface="Arial" panose="020B0604020202020204" pitchFamily="34" charset="0"/>
                <a:cs typeface="Arial" panose="020B0604020202020204" pitchFamily="34" charset="0"/>
              </a:rPr>
              <a:t>Ames, M., </a:t>
            </a:r>
            <a:r>
              <a:rPr lang="en-SG" dirty="0" err="1">
                <a:latin typeface="Arial" panose="020B0604020202020204" pitchFamily="34" charset="0"/>
                <a:cs typeface="Arial" panose="020B0604020202020204" pitchFamily="34" charset="0"/>
              </a:rPr>
              <a:t>McMorris</a:t>
            </a:r>
            <a:r>
              <a:rPr lang="en-SG" dirty="0">
                <a:latin typeface="Arial" panose="020B0604020202020204" pitchFamily="34" charset="0"/>
                <a:cs typeface="Arial" panose="020B0604020202020204" pitchFamily="34" charset="0"/>
              </a:rPr>
              <a:t>, C., Hancock, L., </a:t>
            </a:r>
            <a:r>
              <a:rPr lang="en-SG" dirty="0" err="1">
                <a:latin typeface="Arial" panose="020B0604020202020204" pitchFamily="34" charset="0"/>
                <a:cs typeface="Arial" panose="020B0604020202020204" pitchFamily="34" charset="0"/>
              </a:rPr>
              <a:t>McFee</a:t>
            </a:r>
            <a:r>
              <a:rPr lang="en-SG" dirty="0">
                <a:latin typeface="Arial" panose="020B0604020202020204" pitchFamily="34" charset="0"/>
                <a:cs typeface="Arial" panose="020B0604020202020204" pitchFamily="34" charset="0"/>
              </a:rPr>
              <a:t>, K., </a:t>
            </a:r>
            <a:r>
              <a:rPr lang="en-SG" dirty="0" err="1">
                <a:latin typeface="Arial" panose="020B0604020202020204" pitchFamily="34" charset="0"/>
                <a:cs typeface="Arial" panose="020B0604020202020204" pitchFamily="34" charset="0"/>
              </a:rPr>
              <a:t>Bebko</a:t>
            </a:r>
            <a:r>
              <a:rPr lang="en-SG" dirty="0">
                <a:latin typeface="Arial" panose="020B0604020202020204" pitchFamily="34" charset="0"/>
                <a:cs typeface="Arial" panose="020B0604020202020204" pitchFamily="34" charset="0"/>
              </a:rPr>
              <a:t>, J., &amp; The York University Asperger Mentorship Program (Schroeder, J., Brown, S., Goldstein, G. &amp; Wells, K.) (</a:t>
            </a:r>
            <a:r>
              <a:rPr lang="en-SG" dirty="0" err="1">
                <a:latin typeface="Arial" panose="020B0604020202020204" pitchFamily="34" charset="0"/>
                <a:cs typeface="Arial" panose="020B0604020202020204" pitchFamily="34" charset="0"/>
              </a:rPr>
              <a:t>n.d.</a:t>
            </a:r>
            <a:r>
              <a:rPr lang="en-SG" dirty="0">
                <a:latin typeface="Arial" panose="020B0604020202020204" pitchFamily="34" charset="0"/>
                <a:cs typeface="Arial" panose="020B0604020202020204" pitchFamily="34" charset="0"/>
              </a:rPr>
              <a:t>). [Evaluation of the York University Asperger Mentorship Program].</a:t>
            </a:r>
            <a:endParaRPr lang="en-AU" dirty="0">
              <a:latin typeface="Arial" panose="020B0604020202020204" pitchFamily="34" charset="0"/>
              <a:cs typeface="Arial" panose="020B0604020202020204" pitchFamily="34" charset="0"/>
            </a:endParaRPr>
          </a:p>
          <a:p>
            <a:pPr algn="l"/>
            <a:endParaRPr lang="en-AU" dirty="0">
              <a:latin typeface="Arial" panose="020B0604020202020204" pitchFamily="34" charset="0"/>
              <a:cs typeface="Arial" panose="020B0604020202020204" pitchFamily="34" charset="0"/>
            </a:endParaRPr>
          </a:p>
          <a:p>
            <a:pPr algn="l"/>
            <a:r>
              <a:rPr lang="en-US" dirty="0">
                <a:latin typeface="Arial" panose="020B0604020202020204" pitchFamily="34" charset="0"/>
                <a:cs typeface="Arial" panose="020B0604020202020204" pitchFamily="34" charset="0"/>
              </a:rPr>
              <a:t>Attwood, T. (2007) </a:t>
            </a:r>
            <a:r>
              <a:rPr lang="en-US" i="1" dirty="0">
                <a:latin typeface="Arial" panose="020B0604020202020204" pitchFamily="34" charset="0"/>
                <a:cs typeface="Arial" panose="020B0604020202020204" pitchFamily="34" charset="0"/>
              </a:rPr>
              <a:t>The Complete Guide to Asperger’s Syndrome. </a:t>
            </a:r>
            <a:r>
              <a:rPr lang="en-US" dirty="0">
                <a:latin typeface="Arial" panose="020B0604020202020204" pitchFamily="34" charset="0"/>
                <a:cs typeface="Arial" panose="020B0604020202020204" pitchFamily="34" charset="0"/>
              </a:rPr>
              <a:t>London: Jessica Kingsley Publishers.</a:t>
            </a:r>
          </a:p>
          <a:p>
            <a:pPr algn="l"/>
            <a:endParaRPr lang="en-AU" dirty="0">
              <a:latin typeface="Arial" panose="020B0604020202020204" pitchFamily="34" charset="0"/>
              <a:cs typeface="Arial" panose="020B0604020202020204" pitchFamily="34" charset="0"/>
            </a:endParaRPr>
          </a:p>
          <a:p>
            <a:pPr algn="l"/>
            <a:r>
              <a:rPr lang="en-AU" dirty="0">
                <a:latin typeface="Arial" panose="020B0604020202020204" pitchFamily="34" charset="0"/>
                <a:cs typeface="Arial" panose="020B0604020202020204" pitchFamily="34" charset="0"/>
              </a:rPr>
              <a:t>Autism Spectrum Australia (Aspect). (2012). </a:t>
            </a:r>
            <a:r>
              <a:rPr lang="en-AU" i="1" dirty="0">
                <a:latin typeface="Arial" panose="020B0604020202020204" pitchFamily="34" charset="0"/>
                <a:cs typeface="Arial" panose="020B0604020202020204" pitchFamily="34" charset="0"/>
              </a:rPr>
              <a:t>We  Belong: Investigating  the experiences, aspirations and needs of adults with Asperger’s disorder and high functioning autism</a:t>
            </a:r>
            <a:r>
              <a:rPr lang="en-AU" dirty="0">
                <a:latin typeface="Arial" panose="020B0604020202020204" pitchFamily="34" charset="0"/>
                <a:cs typeface="Arial" panose="020B0604020202020204" pitchFamily="34" charset="0"/>
              </a:rPr>
              <a:t>. Sydney: Author.</a:t>
            </a:r>
          </a:p>
        </p:txBody>
      </p:sp>
    </p:spTree>
    <p:extLst>
      <p:ext uri="{BB962C8B-B14F-4D97-AF65-F5344CB8AC3E}">
        <p14:creationId xmlns:p14="http://schemas.microsoft.com/office/powerpoint/2010/main" val="732400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718" y="404665"/>
            <a:ext cx="7463117" cy="1008112"/>
          </a:xfrm>
        </p:spPr>
        <p:txBody>
          <a:bodyPr>
            <a:normAutofit/>
          </a:bodyPr>
          <a:lstStyle/>
          <a:p>
            <a:r>
              <a:rPr lang="en-US" sz="4000" b="1" dirty="0" smtClean="0">
                <a:latin typeface="Arial" panose="020B0604020202020204" pitchFamily="34" charset="0"/>
                <a:cs typeface="Arial" panose="020B0604020202020204" pitchFamily="34" charset="0"/>
              </a:rPr>
              <a:t>References</a:t>
            </a:r>
            <a:endParaRPr lang="en-AU"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54742" y="1340768"/>
            <a:ext cx="7289666" cy="5328591"/>
          </a:xfrm>
          <a:prstGeom prst="rect">
            <a:avLst/>
          </a:prstGeom>
        </p:spPr>
        <p:txBody>
          <a:bodyPr>
            <a:normAutofit fontScale="55000" lnSpcReduction="20000"/>
          </a:bodyPr>
          <a:lstStyle/>
          <a:p>
            <a:pPr algn="l"/>
            <a:endParaRPr lang="en-AU" dirty="0"/>
          </a:p>
          <a:p>
            <a:pPr algn="l"/>
            <a:r>
              <a:rPr lang="en-AU" dirty="0">
                <a:latin typeface="Arial" panose="020B0604020202020204" pitchFamily="34" charset="0"/>
                <a:cs typeface="Arial" panose="020B0604020202020204" pitchFamily="34" charset="0"/>
              </a:rPr>
              <a:t>Buckley, B. (</a:t>
            </a:r>
            <a:r>
              <a:rPr lang="en-AU" dirty="0" smtClean="0">
                <a:latin typeface="Arial" panose="020B0604020202020204" pitchFamily="34" charset="0"/>
                <a:cs typeface="Arial" panose="020B0604020202020204" pitchFamily="34" charset="0"/>
              </a:rPr>
              <a:t>2013). </a:t>
            </a:r>
            <a:r>
              <a:rPr lang="en-AU" i="1" dirty="0" smtClean="0">
                <a:latin typeface="Arial" panose="020B0604020202020204" pitchFamily="34" charset="0"/>
                <a:cs typeface="Arial" panose="020B0604020202020204" pitchFamily="34" charset="0"/>
              </a:rPr>
              <a:t>Data describing Autism Spectrum Disorder in Australia.</a:t>
            </a:r>
            <a:r>
              <a:rPr lang="en-AU" dirty="0" smtClean="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Paper presented at </a:t>
            </a:r>
            <a:r>
              <a:rPr lang="en-AU" dirty="0" smtClean="0">
                <a:latin typeface="Arial" panose="020B0604020202020204" pitchFamily="34" charset="0"/>
                <a:cs typeface="Arial" panose="020B0604020202020204" pitchFamily="34" charset="0"/>
              </a:rPr>
              <a:t>Asia Pacific Autism Conference 2013, Adelaide, </a:t>
            </a:r>
            <a:r>
              <a:rPr lang="en-AU" dirty="0">
                <a:latin typeface="Arial" panose="020B0604020202020204" pitchFamily="34" charset="0"/>
                <a:cs typeface="Arial" panose="020B0604020202020204" pitchFamily="34" charset="0"/>
              </a:rPr>
              <a:t>Australia</a:t>
            </a:r>
            <a:r>
              <a:rPr lang="en-AU" dirty="0" smtClean="0">
                <a:latin typeface="Arial" panose="020B0604020202020204" pitchFamily="34" charset="0"/>
                <a:cs typeface="Arial" panose="020B0604020202020204" pitchFamily="34" charset="0"/>
              </a:rPr>
              <a:t>.</a:t>
            </a:r>
            <a:endParaRPr lang="en-AU" dirty="0">
              <a:latin typeface="Arial" panose="020B0604020202020204" pitchFamily="34" charset="0"/>
              <a:cs typeface="Arial" panose="020B0604020202020204" pitchFamily="34" charset="0"/>
            </a:endParaRPr>
          </a:p>
          <a:p>
            <a:pPr algn="l"/>
            <a:endParaRPr lang="en-GB" dirty="0" smtClean="0">
              <a:latin typeface="Arial" panose="020B0604020202020204" pitchFamily="34" charset="0"/>
              <a:cs typeface="Arial" panose="020B0604020202020204" pitchFamily="34" charset="0"/>
            </a:endParaRPr>
          </a:p>
          <a:p>
            <a:r>
              <a:rPr lang="en-GB" sz="3300" dirty="0" err="1">
                <a:latin typeface="Arial" panose="020B0604020202020204" pitchFamily="34" charset="0"/>
                <a:cs typeface="Arial" panose="020B0604020202020204" pitchFamily="34" charset="0"/>
              </a:rPr>
              <a:t>Hastwell</a:t>
            </a:r>
            <a:r>
              <a:rPr lang="en-GB" sz="3300" dirty="0">
                <a:latin typeface="Arial" panose="020B0604020202020204" pitchFamily="34" charset="0"/>
                <a:cs typeface="Arial" panose="020B0604020202020204" pitchFamily="34" charset="0"/>
              </a:rPr>
              <a:t>, J., Harding, J., Martin, N., &amp; Baron-Cohen, S. (2013). Asperger Syndrome Student Project, 2009-12: Final Project Report, June 2013. Retrieved from University of Cambridge, Disability Resource Centre website: </a:t>
            </a:r>
            <a:r>
              <a:rPr lang="en-GB" sz="3300" dirty="0">
                <a:solidFill>
                  <a:srgbClr val="FF0000"/>
                </a:solidFill>
                <a:latin typeface="Arial" panose="020B0604020202020204" pitchFamily="34" charset="0"/>
                <a:cs typeface="Arial" panose="020B0604020202020204" pitchFamily="34" charset="0"/>
                <a:hlinkClick r:id="rId2"/>
              </a:rPr>
              <a:t>http://www.admin.cam.ac.uk/univ/disability/asperger/project.html</a:t>
            </a:r>
            <a:endParaRPr lang="en-GB" sz="3300" dirty="0">
              <a:solidFill>
                <a:srgbClr val="FF0000"/>
              </a:solidFill>
              <a:latin typeface="Arial" panose="020B0604020202020204" pitchFamily="34" charset="0"/>
              <a:cs typeface="Arial" panose="020B0604020202020204" pitchFamily="34" charset="0"/>
            </a:endParaRPr>
          </a:p>
          <a:p>
            <a:pPr marL="0" indent="0">
              <a:buNone/>
            </a:pPr>
            <a:endParaRPr lang="en-GB" sz="3300" dirty="0">
              <a:latin typeface="Arial" panose="020B0604020202020204" pitchFamily="34" charset="0"/>
              <a:cs typeface="Arial" panose="020B0604020202020204" pitchFamily="34" charset="0"/>
            </a:endParaRPr>
          </a:p>
          <a:p>
            <a:pPr algn="l"/>
            <a:r>
              <a:rPr lang="en-US" dirty="0" err="1">
                <a:latin typeface="Arial" panose="020B0604020202020204" pitchFamily="34" charset="0"/>
                <a:cs typeface="Arial" panose="020B0604020202020204" pitchFamily="34" charset="0"/>
              </a:rPr>
              <a:t>Howlin</a:t>
            </a:r>
            <a:r>
              <a:rPr lang="en-US" dirty="0">
                <a:latin typeface="Arial" panose="020B0604020202020204" pitchFamily="34" charset="0"/>
                <a:cs typeface="Arial" panose="020B0604020202020204" pitchFamily="34" charset="0"/>
              </a:rPr>
              <a:t>, P. &amp; Moss, P. (2012). Adults With Autism Spectrum Disorders. </a:t>
            </a:r>
            <a:r>
              <a:rPr lang="en-US" i="1" dirty="0">
                <a:latin typeface="Arial" panose="020B0604020202020204" pitchFamily="34" charset="0"/>
                <a:cs typeface="Arial" panose="020B0604020202020204" pitchFamily="34" charset="0"/>
              </a:rPr>
              <a:t>The Canadian Journal of Psychiatry</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57</a:t>
            </a:r>
            <a:r>
              <a:rPr lang="en-US" dirty="0">
                <a:latin typeface="Arial" panose="020B0604020202020204" pitchFamily="34" charset="0"/>
                <a:cs typeface="Arial" panose="020B0604020202020204" pitchFamily="34" charset="0"/>
              </a:rPr>
              <a:t>(5), 275-283</a:t>
            </a:r>
            <a:r>
              <a:rPr lang="en-US" dirty="0" smtClean="0">
                <a:latin typeface="Arial" panose="020B0604020202020204" pitchFamily="34" charset="0"/>
                <a:cs typeface="Arial" panose="020B0604020202020204" pitchFamily="34" charset="0"/>
              </a:rPr>
              <a:t>.</a:t>
            </a:r>
            <a:endParaRPr lang="en-GB" u="sng" dirty="0" smtClean="0">
              <a:latin typeface="Arial" panose="020B0604020202020204" pitchFamily="34" charset="0"/>
              <a:cs typeface="Arial" panose="020B0604020202020204" pitchFamily="34" charset="0"/>
            </a:endParaRPr>
          </a:p>
          <a:p>
            <a:pPr algn="l"/>
            <a:endParaRPr lang="en-GB" u="sng" dirty="0">
              <a:latin typeface="Arial" panose="020B0604020202020204" pitchFamily="34" charset="0"/>
              <a:cs typeface="Arial" panose="020B0604020202020204" pitchFamily="34" charset="0"/>
            </a:endParaRPr>
          </a:p>
          <a:p>
            <a:pPr algn="l"/>
            <a:r>
              <a:rPr lang="en-US" dirty="0">
                <a:latin typeface="Arial" panose="020B0604020202020204" pitchFamily="34" charset="0"/>
                <a:cs typeface="Arial" panose="020B0604020202020204" pitchFamily="34" charset="0"/>
              </a:rPr>
              <a:t>Wolf, L.,</a:t>
            </a:r>
            <a:r>
              <a:rPr lang="en-US" dirty="0" err="1">
                <a:latin typeface="Arial" panose="020B0604020202020204" pitchFamily="34" charset="0"/>
                <a:cs typeface="Arial" panose="020B0604020202020204" pitchFamily="34" charset="0"/>
              </a:rPr>
              <a:t>Thierfeld</a:t>
            </a:r>
            <a:r>
              <a:rPr lang="en-US" dirty="0">
                <a:latin typeface="Arial" panose="020B0604020202020204" pitchFamily="34" charset="0"/>
                <a:cs typeface="Arial" panose="020B0604020202020204" pitchFamily="34" charset="0"/>
              </a:rPr>
              <a:t> Brown, J. &amp; </a:t>
            </a:r>
            <a:r>
              <a:rPr lang="en-US" dirty="0" err="1">
                <a:latin typeface="Arial" panose="020B0604020202020204" pitchFamily="34" charset="0"/>
                <a:cs typeface="Arial" panose="020B0604020202020204" pitchFamily="34" charset="0"/>
              </a:rPr>
              <a:t>Kukiela</a:t>
            </a:r>
            <a:r>
              <a:rPr lang="en-US" dirty="0">
                <a:latin typeface="Arial" panose="020B0604020202020204" pitchFamily="34" charset="0"/>
                <a:cs typeface="Arial" panose="020B0604020202020204" pitchFamily="34" charset="0"/>
              </a:rPr>
              <a:t> Bork, G. (2009). </a:t>
            </a:r>
            <a:r>
              <a:rPr lang="en-US" i="1" dirty="0">
                <a:latin typeface="Arial" panose="020B0604020202020204" pitchFamily="34" charset="0"/>
                <a:cs typeface="Arial" panose="020B0604020202020204" pitchFamily="34" charset="0"/>
              </a:rPr>
              <a:t>Students with Asperger Syndrome: A Guide for College Personnel. </a:t>
            </a:r>
            <a:r>
              <a:rPr lang="en-US" dirty="0">
                <a:latin typeface="Arial" panose="020B0604020202020204" pitchFamily="34" charset="0"/>
                <a:cs typeface="Arial" panose="020B0604020202020204" pitchFamily="34" charset="0"/>
              </a:rPr>
              <a:t> Shawnee Mission, Kansas: Autism Asperger Publishing Co.</a:t>
            </a:r>
          </a:p>
          <a:p>
            <a:pPr algn="l"/>
            <a:endParaRPr lang="en-GB" u="sng" dirty="0" smtClean="0"/>
          </a:p>
          <a:p>
            <a:pPr algn="l"/>
            <a:endParaRPr lang="en-AU" dirty="0" smtClean="0"/>
          </a:p>
          <a:p>
            <a:endParaRPr lang="en-AU" dirty="0"/>
          </a:p>
          <a:p>
            <a:endParaRPr lang="en-AU" dirty="0"/>
          </a:p>
        </p:txBody>
      </p:sp>
    </p:spTree>
    <p:extLst>
      <p:ext uri="{BB962C8B-B14F-4D97-AF65-F5344CB8AC3E}">
        <p14:creationId xmlns:p14="http://schemas.microsoft.com/office/powerpoint/2010/main" val="2172934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latin typeface="Arial" panose="020B0604020202020204" pitchFamily="34" charset="0"/>
                <a:cs typeface="Arial" panose="020B0604020202020204" pitchFamily="34" charset="0"/>
              </a:rPr>
              <a:t>History</a:t>
            </a:r>
            <a:endParaRPr lang="en-AU"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1484784"/>
            <a:ext cx="8229600" cy="5040560"/>
          </a:xfrm>
        </p:spPr>
        <p:txBody>
          <a:bodyPr>
            <a:normAutofit fontScale="77500" lnSpcReduction="20000"/>
          </a:bodyPr>
          <a:lstStyle/>
          <a:p>
            <a:pPr marL="342900" indent="-342900" algn="l">
              <a:buFont typeface="Arial" panose="020B0604020202020204" pitchFamily="34" charset="0"/>
              <a:buChar char="•"/>
            </a:pPr>
            <a:r>
              <a:rPr lang="en-AU" dirty="0" smtClean="0">
                <a:latin typeface="Arial" panose="020B0604020202020204" pitchFamily="34" charset="0"/>
                <a:cs typeface="Arial" panose="020B0604020202020204" pitchFamily="34" charset="0"/>
              </a:rPr>
              <a:t>Mid 2013 - Meeting with UWA, Curtin &amp; Telethon Kids Institute to discuss support needs/research regarding tertiary students  with high functioning autism (HFA). All agree something needs to be done!</a:t>
            </a:r>
          </a:p>
          <a:p>
            <a:pPr marL="342900" indent="-342900" algn="l">
              <a:buFont typeface="Arial" panose="020B0604020202020204" pitchFamily="34" charset="0"/>
              <a:buChar char="•"/>
            </a:pPr>
            <a:r>
              <a:rPr lang="en-AU" dirty="0" smtClean="0">
                <a:latin typeface="Arial" panose="020B0604020202020204" pitchFamily="34" charset="0"/>
                <a:cs typeface="Arial" panose="020B0604020202020204" pitchFamily="34" charset="0"/>
              </a:rPr>
              <a:t>Mid/Late 2013 - Joint funding sought through both UWA &amp; Curtin to set up specialist mentoring programs. </a:t>
            </a:r>
          </a:p>
          <a:p>
            <a:pPr marL="342900" indent="-342900" algn="l">
              <a:buFont typeface="Arial" panose="020B0604020202020204" pitchFamily="34" charset="0"/>
              <a:buChar char="•"/>
            </a:pPr>
            <a:r>
              <a:rPr lang="en-AU" dirty="0" smtClean="0">
                <a:latin typeface="Arial" panose="020B0604020202020204" pitchFamily="34" charset="0"/>
                <a:cs typeface="Arial" panose="020B0604020202020204" pitchFamily="34" charset="0"/>
              </a:rPr>
              <a:t>Mid/Late 2013 - Curtin funds a staff member (Theresa Kidd) for one day per week to begin a pilot program in 2014.  UWA unable to do so.</a:t>
            </a:r>
          </a:p>
          <a:p>
            <a:pPr marL="342900" indent="-342900" algn="l">
              <a:buFont typeface="Arial" panose="020B0604020202020204" pitchFamily="34" charset="0"/>
              <a:buChar char="•"/>
            </a:pPr>
            <a:r>
              <a:rPr lang="en-AU" dirty="0" smtClean="0">
                <a:latin typeface="Arial" panose="020B0604020202020204" pitchFamily="34" charset="0"/>
                <a:cs typeface="Arial" panose="020B0604020202020204" pitchFamily="34" charset="0"/>
              </a:rPr>
              <a:t>Late 2013 - Autism West offers to fund Dr Jasmine McDonald to support Theresa Kidd in developing pilot program.</a:t>
            </a:r>
          </a:p>
          <a:p>
            <a:pPr marL="342900" indent="-342900" algn="l">
              <a:buFont typeface="Arial" panose="020B0604020202020204" pitchFamily="34" charset="0"/>
              <a:buChar char="•"/>
            </a:pPr>
            <a:r>
              <a:rPr lang="en-AU" dirty="0" smtClean="0">
                <a:latin typeface="Arial" panose="020B0604020202020204" pitchFamily="34" charset="0"/>
                <a:cs typeface="Arial" panose="020B0604020202020204" pitchFamily="34" charset="0"/>
              </a:rPr>
              <a:t>Early 2014 to now – CSMP develops according to best practice research, staff &amp; student input and need.</a:t>
            </a:r>
          </a:p>
          <a:p>
            <a:pPr marL="342900" indent="-342900" algn="l">
              <a:buFont typeface="Arial" panose="020B0604020202020204" pitchFamily="34" charset="0"/>
              <a:buChar char="•"/>
            </a:pPr>
            <a:endParaRPr lang="en-AU" dirty="0"/>
          </a:p>
        </p:txBody>
      </p:sp>
    </p:spTree>
    <p:extLst>
      <p:ext uri="{BB962C8B-B14F-4D97-AF65-F5344CB8AC3E}">
        <p14:creationId xmlns:p14="http://schemas.microsoft.com/office/powerpoint/2010/main" val="422610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a:t>Why is this program needed?</a:t>
            </a:r>
          </a:p>
        </p:txBody>
      </p:sp>
      <p:sp>
        <p:nvSpPr>
          <p:cNvPr id="2" name="Content Placeholder 1"/>
          <p:cNvSpPr>
            <a:spLocks noGrp="1"/>
          </p:cNvSpPr>
          <p:nvPr>
            <p:ph idx="1"/>
          </p:nvPr>
        </p:nvSpPr>
        <p:spPr>
          <a:xfrm>
            <a:off x="457200" y="1340768"/>
            <a:ext cx="8229600" cy="5256584"/>
          </a:xfrm>
        </p:spPr>
        <p:txBody>
          <a:bodyPr>
            <a:normAutofit fontScale="85000" lnSpcReduction="20000"/>
          </a:bodyPr>
          <a:lstStyle/>
          <a:p>
            <a:pPr marL="342900" indent="-342900" algn="l">
              <a:buFont typeface="Arial" panose="020B0604020202020204" pitchFamily="34" charset="0"/>
              <a:buChar char="•"/>
            </a:pPr>
            <a:endParaRPr lang="en-US" sz="2400" dirty="0" smtClean="0"/>
          </a:p>
          <a:p>
            <a:pPr marL="342900" indent="-342900" algn="l">
              <a:buFont typeface="Arial" panose="020B0604020202020204" pitchFamily="34" charset="0"/>
              <a:buChar char="•"/>
            </a:pPr>
            <a:r>
              <a:rPr lang="en-US" sz="2800" dirty="0" smtClean="0">
                <a:latin typeface="Arial" panose="020B0604020202020204" pitchFamily="34" charset="0"/>
                <a:cs typeface="Arial" panose="020B0604020202020204" pitchFamily="34" charset="0"/>
              </a:rPr>
              <a:t>Rates </a:t>
            </a:r>
            <a:r>
              <a:rPr lang="en-US" sz="2800" dirty="0">
                <a:latin typeface="Arial" panose="020B0604020202020204" pitchFamily="34" charset="0"/>
                <a:cs typeface="Arial" panose="020B0604020202020204" pitchFamily="34" charset="0"/>
              </a:rPr>
              <a:t>of </a:t>
            </a:r>
            <a:r>
              <a:rPr lang="en-US" sz="2800" dirty="0" smtClean="0">
                <a:latin typeface="Arial" panose="020B0604020202020204" pitchFamily="34" charset="0"/>
                <a:cs typeface="Arial" panose="020B0604020202020204" pitchFamily="34" charset="0"/>
              </a:rPr>
              <a:t>autism spectrum disorder (ASD) diagnosis </a:t>
            </a:r>
            <a:r>
              <a:rPr lang="en-US" sz="2800" dirty="0">
                <a:latin typeface="Arial" panose="020B0604020202020204" pitchFamily="34" charset="0"/>
                <a:cs typeface="Arial" panose="020B0604020202020204" pitchFamily="34" charset="0"/>
              </a:rPr>
              <a:t>are increasing in </a:t>
            </a:r>
            <a:r>
              <a:rPr lang="en-US" sz="2800" dirty="0" smtClean="0">
                <a:latin typeface="Arial" panose="020B0604020202020204" pitchFamily="34" charset="0"/>
                <a:cs typeface="Arial" panose="020B0604020202020204" pitchFamily="34" charset="0"/>
              </a:rPr>
              <a:t>Australia (Buckley, 2013).</a:t>
            </a:r>
          </a:p>
          <a:p>
            <a:pPr marL="342900" indent="-342900" algn="l">
              <a:buFont typeface="Arial" panose="020B0604020202020204" pitchFamily="34" charset="0"/>
              <a:buChar char="•"/>
            </a:pPr>
            <a:r>
              <a:rPr lang="en-US" sz="2800" dirty="0">
                <a:latin typeface="Arial" panose="020B0604020202020204" pitchFamily="34" charset="0"/>
                <a:cs typeface="Arial" panose="020B0604020202020204" pitchFamily="34" charset="0"/>
              </a:rPr>
              <a:t>N</a:t>
            </a:r>
            <a:r>
              <a:rPr lang="en-US" sz="2800" dirty="0" smtClean="0">
                <a:latin typeface="Arial" panose="020B0604020202020204" pitchFamily="34" charset="0"/>
                <a:cs typeface="Arial" panose="020B0604020202020204" pitchFamily="34" charset="0"/>
              </a:rPr>
              <a:t>o. of Australians diagnosed with ASD doubles every 5 years approx. (Buckley, 2013).</a:t>
            </a:r>
          </a:p>
          <a:p>
            <a:pPr marL="342900" indent="-342900" algn="l">
              <a:buFont typeface="Arial" panose="020B0604020202020204" pitchFamily="34" charset="0"/>
              <a:buChar char="•"/>
            </a:pPr>
            <a:r>
              <a:rPr lang="en-US" sz="2800" dirty="0" smtClean="0">
                <a:latin typeface="Arial" panose="020B0604020202020204" pitchFamily="34" charset="0"/>
                <a:cs typeface="Arial" panose="020B0604020202020204" pitchFamily="34" charset="0"/>
              </a:rPr>
              <a:t>June 2012 </a:t>
            </a:r>
            <a:r>
              <a:rPr lang="en-AU" sz="2800" dirty="0">
                <a:latin typeface="Arial" panose="020B0604020202020204" pitchFamily="34" charset="0"/>
                <a:cs typeface="Arial" panose="020B0604020202020204" pitchFamily="34" charset="0"/>
              </a:rPr>
              <a:t>(Centrelink data – Carer allowance)</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t>
            </a:r>
            <a:r>
              <a:rPr lang="en-AU" sz="2800" dirty="0">
                <a:latin typeface="Arial" panose="020B0604020202020204" pitchFamily="34" charset="0"/>
                <a:cs typeface="Arial" panose="020B0604020202020204" pitchFamily="34" charset="0"/>
              </a:rPr>
              <a:t> 53,428 Australian children aged under 16 years diagnosed with either Autistic or Asperger’s </a:t>
            </a:r>
            <a:r>
              <a:rPr lang="en-AU" sz="2800" dirty="0" smtClean="0">
                <a:latin typeface="Arial" panose="020B0604020202020204" pitchFamily="34" charset="0"/>
                <a:cs typeface="Arial" panose="020B0604020202020204" pitchFamily="34" charset="0"/>
              </a:rPr>
              <a:t>Disorder (</a:t>
            </a:r>
            <a:r>
              <a:rPr lang="en-AU" sz="2800" dirty="0" err="1" smtClean="0">
                <a:latin typeface="Arial" panose="020B0604020202020204" pitchFamily="34" charset="0"/>
                <a:cs typeface="Arial" panose="020B0604020202020204" pitchFamily="34" charset="0"/>
              </a:rPr>
              <a:t>ie</a:t>
            </a:r>
            <a:r>
              <a:rPr lang="en-AU" sz="2800" dirty="0" smtClean="0">
                <a:latin typeface="Arial" panose="020B0604020202020204" pitchFamily="34" charset="0"/>
                <a:cs typeface="Arial" panose="020B0604020202020204" pitchFamily="34" charset="0"/>
              </a:rPr>
              <a:t>. 1 </a:t>
            </a:r>
            <a:r>
              <a:rPr lang="en-AU" sz="2800" dirty="0">
                <a:latin typeface="Arial" panose="020B0604020202020204" pitchFamily="34" charset="0"/>
                <a:cs typeface="Arial" panose="020B0604020202020204" pitchFamily="34" charset="0"/>
              </a:rPr>
              <a:t>in 61.5 of school-aged </a:t>
            </a:r>
            <a:r>
              <a:rPr lang="en-AU" sz="2800" dirty="0" smtClean="0">
                <a:latin typeface="Arial" panose="020B0604020202020204" pitchFamily="34" charset="0"/>
                <a:cs typeface="Arial" panose="020B0604020202020204" pitchFamily="34" charset="0"/>
              </a:rPr>
              <a:t>children) (Buckley, 2013).</a:t>
            </a:r>
          </a:p>
          <a:p>
            <a:pPr marL="342900" indent="-342900" algn="l">
              <a:buFont typeface="Arial" panose="020B0604020202020204" pitchFamily="34" charset="0"/>
              <a:buChar char="•"/>
            </a:pPr>
            <a:r>
              <a:rPr lang="en-AU" sz="2800" dirty="0" smtClean="0">
                <a:latin typeface="Arial" panose="020B0604020202020204" pitchFamily="34" charset="0"/>
                <a:cs typeface="Arial" panose="020B0604020202020204" pitchFamily="34" charset="0"/>
              </a:rPr>
              <a:t>More young adults with high functioning autism (HFA) are entering tertiary study and will need appropriate support and  accommodation to succeed.</a:t>
            </a:r>
          </a:p>
          <a:p>
            <a:r>
              <a:rPr lang="en-AU" sz="2800" dirty="0">
                <a:latin typeface="Arial" panose="020B0604020202020204" pitchFamily="34" charset="0"/>
                <a:cs typeface="Arial" panose="020B0604020202020204" pitchFamily="34" charset="0"/>
              </a:rPr>
              <a:t>Current international research indicates these young adults are significantly disadvantaged regarding employment, social relationships, physical /mental health and quality of life (</a:t>
            </a:r>
            <a:r>
              <a:rPr lang="en-AU" sz="2800" dirty="0" err="1">
                <a:latin typeface="Arial" panose="020B0604020202020204" pitchFamily="34" charset="0"/>
                <a:cs typeface="Arial" panose="020B0604020202020204" pitchFamily="34" charset="0"/>
              </a:rPr>
              <a:t>Howlin</a:t>
            </a:r>
            <a:r>
              <a:rPr lang="en-AU" sz="2800" dirty="0">
                <a:latin typeface="Arial" panose="020B0604020202020204" pitchFamily="34" charset="0"/>
                <a:cs typeface="Arial" panose="020B0604020202020204" pitchFamily="34" charset="0"/>
              </a:rPr>
              <a:t> &amp; Moss, 2012).</a:t>
            </a:r>
          </a:p>
          <a:p>
            <a:pPr marL="342900" indent="-342900" algn="l">
              <a:buFont typeface="Arial" panose="020B0604020202020204" pitchFamily="34" charset="0"/>
              <a:buChar char="•"/>
            </a:pPr>
            <a:endParaRPr lang="en-US" sz="2400" dirty="0"/>
          </a:p>
          <a:p>
            <a:endParaRPr lang="en-AU" dirty="0"/>
          </a:p>
        </p:txBody>
      </p:sp>
    </p:spTree>
    <p:extLst>
      <p:ext uri="{BB962C8B-B14F-4D97-AF65-F5344CB8AC3E}">
        <p14:creationId xmlns:p14="http://schemas.microsoft.com/office/powerpoint/2010/main" val="1093174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txBody>
          <a:bodyPr/>
          <a:lstStyle/>
          <a:p>
            <a:r>
              <a:rPr lang="en-AU" dirty="0">
                <a:latin typeface="Arial" panose="020B0604020202020204" pitchFamily="34" charset="0"/>
                <a:cs typeface="Arial" panose="020B0604020202020204" pitchFamily="34" charset="0"/>
              </a:rPr>
              <a:t>Why is this program needed?</a:t>
            </a:r>
          </a:p>
        </p:txBody>
      </p:sp>
      <p:sp>
        <p:nvSpPr>
          <p:cNvPr id="2" name="Content Placeholder 1"/>
          <p:cNvSpPr>
            <a:spLocks noGrp="1"/>
          </p:cNvSpPr>
          <p:nvPr>
            <p:ph idx="1"/>
          </p:nvPr>
        </p:nvSpPr>
        <p:spPr>
          <a:xfrm>
            <a:off x="457200" y="1052736"/>
            <a:ext cx="8229600" cy="6048672"/>
          </a:xfrm>
        </p:spPr>
        <p:txBody>
          <a:bodyPr>
            <a:noAutofit/>
          </a:bodyPr>
          <a:lstStyle/>
          <a:p>
            <a:r>
              <a:rPr lang="en-AU" sz="2400" dirty="0" smtClean="0">
                <a:latin typeface="Arial" panose="020B0604020202020204" pitchFamily="34" charset="0"/>
                <a:cs typeface="Arial" panose="020B0604020202020204" pitchFamily="34" charset="0"/>
              </a:rPr>
              <a:t>Survey of 300 Australian adults with HFA indicated that: </a:t>
            </a:r>
          </a:p>
          <a:p>
            <a:pPr lvl="1"/>
            <a:r>
              <a:rPr lang="en-AU" sz="2400" dirty="0" smtClean="0">
                <a:latin typeface="Arial" panose="020B0604020202020204" pitchFamily="34" charset="0"/>
                <a:cs typeface="Arial" panose="020B0604020202020204" pitchFamily="34" charset="0"/>
              </a:rPr>
              <a:t>They experience </a:t>
            </a:r>
            <a:r>
              <a:rPr lang="en-AU" sz="2400" dirty="0">
                <a:latin typeface="Arial" panose="020B0604020202020204" pitchFamily="34" charset="0"/>
                <a:cs typeface="Arial" panose="020B0604020202020204" pitchFamily="34" charset="0"/>
              </a:rPr>
              <a:t>significant struggles to realise their full educational </a:t>
            </a:r>
            <a:r>
              <a:rPr lang="en-AU" sz="2400" dirty="0" smtClean="0">
                <a:latin typeface="Arial" panose="020B0604020202020204" pitchFamily="34" charset="0"/>
                <a:cs typeface="Arial" panose="020B0604020202020204" pitchFamily="34" charset="0"/>
              </a:rPr>
              <a:t>potential.</a:t>
            </a:r>
            <a:endParaRPr lang="en-AU" sz="2400" dirty="0">
              <a:latin typeface="Arial" panose="020B0604020202020204" pitchFamily="34" charset="0"/>
              <a:cs typeface="Arial" panose="020B0604020202020204" pitchFamily="34" charset="0"/>
            </a:endParaRPr>
          </a:p>
          <a:p>
            <a:pPr lvl="1"/>
            <a:r>
              <a:rPr lang="en-AU" sz="2400" dirty="0" smtClean="0">
                <a:latin typeface="Arial" panose="020B0604020202020204" pitchFamily="34" charset="0"/>
                <a:cs typeface="Arial" panose="020B0604020202020204" pitchFamily="34" charset="0"/>
              </a:rPr>
              <a:t>80</a:t>
            </a:r>
            <a:r>
              <a:rPr lang="en-AU" sz="2400" dirty="0">
                <a:latin typeface="Arial" panose="020B0604020202020204" pitchFamily="34" charset="0"/>
                <a:cs typeface="Arial" panose="020B0604020202020204" pitchFamily="34" charset="0"/>
              </a:rPr>
              <a:t>% had tried tertiary </a:t>
            </a:r>
            <a:r>
              <a:rPr lang="en-AU" sz="2400" dirty="0" smtClean="0">
                <a:latin typeface="Arial" panose="020B0604020202020204" pitchFamily="34" charset="0"/>
                <a:cs typeface="Arial" panose="020B0604020202020204" pitchFamily="34" charset="0"/>
              </a:rPr>
              <a:t>study.</a:t>
            </a:r>
          </a:p>
          <a:p>
            <a:pPr lvl="1"/>
            <a:r>
              <a:rPr lang="en-AU" sz="2400" dirty="0" smtClean="0">
                <a:latin typeface="Arial" panose="020B0604020202020204" pitchFamily="34" charset="0"/>
                <a:cs typeface="Arial" panose="020B0604020202020204" pitchFamily="34" charset="0"/>
              </a:rPr>
              <a:t>75</a:t>
            </a:r>
            <a:r>
              <a:rPr lang="en-AU" sz="2400" dirty="0">
                <a:latin typeface="Arial" panose="020B0604020202020204" pitchFamily="34" charset="0"/>
                <a:cs typeface="Arial" panose="020B0604020202020204" pitchFamily="34" charset="0"/>
              </a:rPr>
              <a:t>% indicated they needed </a:t>
            </a:r>
            <a:r>
              <a:rPr lang="en-AU" sz="2400" dirty="0" smtClean="0">
                <a:latin typeface="Arial" panose="020B0604020202020204" pitchFamily="34" charset="0"/>
                <a:cs typeface="Arial" panose="020B0604020202020204" pitchFamily="34" charset="0"/>
              </a:rPr>
              <a:t>support.</a:t>
            </a:r>
          </a:p>
          <a:p>
            <a:pPr lvl="1"/>
            <a:r>
              <a:rPr lang="en-AU" sz="2400" dirty="0" smtClean="0">
                <a:latin typeface="Arial" panose="020B0604020202020204" pitchFamily="34" charset="0"/>
                <a:cs typeface="Arial" panose="020B0604020202020204" pitchFamily="34" charset="0"/>
              </a:rPr>
              <a:t>50</a:t>
            </a:r>
            <a:r>
              <a:rPr lang="en-AU" sz="2400" dirty="0">
                <a:latin typeface="Arial" panose="020B0604020202020204" pitchFamily="34" charset="0"/>
                <a:cs typeface="Arial" panose="020B0604020202020204" pitchFamily="34" charset="0"/>
              </a:rPr>
              <a:t>% indicated they received no or insufficient support</a:t>
            </a:r>
            <a:r>
              <a:rPr lang="en-AU" sz="2400" dirty="0" smtClean="0">
                <a:latin typeface="Arial" panose="020B0604020202020204" pitchFamily="34" charset="0"/>
                <a:cs typeface="Arial" panose="020B0604020202020204" pitchFamily="34" charset="0"/>
              </a:rPr>
              <a:t>. (Aspect, 2012)</a:t>
            </a:r>
          </a:p>
          <a:p>
            <a:r>
              <a:rPr lang="en-AU" sz="2400" dirty="0">
                <a:latin typeface="Arial" panose="020B0604020202020204" pitchFamily="34" charset="0"/>
                <a:cs typeface="Arial" panose="020B0604020202020204" pitchFamily="34" charset="0"/>
              </a:rPr>
              <a:t>Disability Officers reported this group’s difficulties with verbal comprehension, planning, organisation, social awareness and group work (Aspect, 2012).</a:t>
            </a:r>
          </a:p>
          <a:p>
            <a:r>
              <a:rPr lang="en-AU" sz="2400" dirty="0">
                <a:latin typeface="Arial" panose="020B0604020202020204" pitchFamily="34" charset="0"/>
                <a:cs typeface="Arial" panose="020B0604020202020204" pitchFamily="34" charset="0"/>
              </a:rPr>
              <a:t>Disability Officers reported a general lack of awareness and understanding of autism among tertiary educators (Aspect, 2012).</a:t>
            </a:r>
          </a:p>
          <a:p>
            <a:pPr marL="457200" lvl="1" indent="0">
              <a:buNone/>
            </a:pPr>
            <a:endParaRPr lang="en-AU" sz="2400" dirty="0" smtClean="0">
              <a:latin typeface="Arial" panose="020B0604020202020204" pitchFamily="34" charset="0"/>
              <a:cs typeface="Arial" panose="020B0604020202020204" pitchFamily="34" charset="0"/>
            </a:endParaRPr>
          </a:p>
          <a:p>
            <a:pPr marL="2743200" lvl="6" indent="0" algn="l">
              <a:buNone/>
            </a:pPr>
            <a:r>
              <a:rPr lang="en-AU" sz="2400" dirty="0"/>
              <a:t>	</a:t>
            </a:r>
          </a:p>
          <a:p>
            <a:pPr marL="342900" indent="-342900" algn="l">
              <a:buFont typeface="Arial" panose="020B0604020202020204" pitchFamily="34" charset="0"/>
              <a:buChar char="•"/>
            </a:pPr>
            <a:endParaRPr lang="en-AU" dirty="0" smtClean="0"/>
          </a:p>
          <a:p>
            <a:pPr marL="342900" indent="-342900" algn="l">
              <a:buFont typeface="Arial" panose="020B0604020202020204" pitchFamily="34" charset="0"/>
              <a:buChar char="•"/>
            </a:pPr>
            <a:endParaRPr lang="en-AU" dirty="0"/>
          </a:p>
        </p:txBody>
      </p:sp>
    </p:spTree>
    <p:extLst>
      <p:ext uri="{BB962C8B-B14F-4D97-AF65-F5344CB8AC3E}">
        <p14:creationId xmlns:p14="http://schemas.microsoft.com/office/powerpoint/2010/main" val="3419596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8640"/>
            <a:ext cx="8229600" cy="1008112"/>
          </a:xfrm>
        </p:spPr>
        <p:txBody>
          <a:bodyPr/>
          <a:lstStyle/>
          <a:p>
            <a:r>
              <a:rPr lang="en-AU" dirty="0" smtClean="0">
                <a:latin typeface="Arial" panose="020B0604020202020204" pitchFamily="34" charset="0"/>
                <a:cs typeface="Arial" panose="020B0604020202020204" pitchFamily="34" charset="0"/>
              </a:rPr>
              <a:t>What works?</a:t>
            </a:r>
            <a:endParaRPr lang="en-AU"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1124744"/>
            <a:ext cx="8229600" cy="5832648"/>
          </a:xfrm>
        </p:spPr>
        <p:txBody>
          <a:bodyPr>
            <a:normAutofit fontScale="70000" lnSpcReduction="20000"/>
          </a:bodyPr>
          <a:lstStyle/>
          <a:p>
            <a:pPr marL="0" indent="0" algn="l">
              <a:buNone/>
            </a:pPr>
            <a:r>
              <a:rPr lang="en-AU" sz="3400" dirty="0" smtClean="0">
                <a:latin typeface="Arial" panose="020B0604020202020204" pitchFamily="34" charset="0"/>
                <a:cs typeface="Arial" panose="020B0604020202020204" pitchFamily="34" charset="0"/>
              </a:rPr>
              <a:t>Limited current </a:t>
            </a:r>
            <a:r>
              <a:rPr lang="en-AU" sz="3400" dirty="0">
                <a:latin typeface="Arial" panose="020B0604020202020204" pitchFamily="34" charset="0"/>
                <a:cs typeface="Arial" panose="020B0604020202020204" pitchFamily="34" charset="0"/>
              </a:rPr>
              <a:t>research </a:t>
            </a:r>
            <a:r>
              <a:rPr lang="en-AU" sz="3400" dirty="0" smtClean="0">
                <a:latin typeface="Arial" panose="020B0604020202020204" pitchFamily="34" charset="0"/>
                <a:cs typeface="Arial" panose="020B0604020202020204" pitchFamily="34" charset="0"/>
              </a:rPr>
              <a:t>indicates:</a:t>
            </a:r>
          </a:p>
          <a:p>
            <a:r>
              <a:rPr lang="en-AU" sz="3400" dirty="0" smtClean="0">
                <a:latin typeface="Arial" panose="020B0604020202020204" pitchFamily="34" charset="0"/>
                <a:cs typeface="Arial" panose="020B0604020202020204" pitchFamily="34" charset="0"/>
              </a:rPr>
              <a:t>Promising ASD specialist support programs are presently operating in a small no. of universities/colleges in UK, USA and Canada – v. limited in Australia.</a:t>
            </a:r>
          </a:p>
          <a:p>
            <a:pPr marL="342900" indent="-342900" algn="l">
              <a:buFont typeface="Arial" panose="020B0604020202020204" pitchFamily="34" charset="0"/>
              <a:buChar char="•"/>
            </a:pPr>
            <a:r>
              <a:rPr lang="en-AU" sz="3400" dirty="0" smtClean="0">
                <a:latin typeface="Arial" panose="020B0604020202020204" pitchFamily="34" charset="0"/>
                <a:cs typeface="Arial" panose="020B0604020202020204" pitchFamily="34" charset="0"/>
              </a:rPr>
              <a:t>A community of practice occurs driven by student and staff input.</a:t>
            </a:r>
          </a:p>
          <a:p>
            <a:pPr marL="342900" indent="-342900" algn="l">
              <a:buFont typeface="Arial" panose="020B0604020202020204" pitchFamily="34" charset="0"/>
              <a:buChar char="•"/>
            </a:pPr>
            <a:r>
              <a:rPr lang="en-AU" sz="3400" dirty="0" smtClean="0">
                <a:latin typeface="Arial" panose="020B0604020202020204" pitchFamily="34" charset="0"/>
                <a:cs typeface="Arial" panose="020B0604020202020204" pitchFamily="34" charset="0"/>
              </a:rPr>
              <a:t>Support is given in the areas of: transition, accommodation, online resources, diagnosis, specialist mentoring, staff awareness training, universal design for learning, careers advice, work experience, social awareness and sensory difficulties.</a:t>
            </a:r>
          </a:p>
          <a:p>
            <a:pPr marL="342900" indent="-342900" algn="l">
              <a:buFont typeface="Arial" panose="020B0604020202020204" pitchFamily="34" charset="0"/>
              <a:buChar char="•"/>
            </a:pPr>
            <a:r>
              <a:rPr lang="en-AU" sz="3400" dirty="0" smtClean="0">
                <a:latin typeface="Arial" panose="020B0604020202020204" pitchFamily="34" charset="0"/>
                <a:cs typeface="Arial" panose="020B0604020202020204" pitchFamily="34" charset="0"/>
              </a:rPr>
              <a:t>Specialist peer mentoring is nominated as an important resource to help students navigate university life and develop increased independence and self-advocacy.</a:t>
            </a:r>
          </a:p>
          <a:p>
            <a:pPr marL="342900" indent="-342900" algn="l">
              <a:buFont typeface="Arial" panose="020B0604020202020204" pitchFamily="34" charset="0"/>
              <a:buChar char="•"/>
            </a:pPr>
            <a:r>
              <a:rPr lang="en-AU" sz="3400" dirty="0" smtClean="0">
                <a:latin typeface="Arial" panose="020B0604020202020204" pitchFamily="34" charset="0"/>
                <a:cs typeface="Arial" panose="020B0604020202020204" pitchFamily="34" charset="0"/>
              </a:rPr>
              <a:t>A social group is also nominated as important to help develop social skills and a sense of belonging at university.</a:t>
            </a:r>
          </a:p>
          <a:p>
            <a:pPr marL="0" indent="0">
              <a:buNone/>
            </a:pPr>
            <a:endParaRPr lang="en-AU"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3698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AU" dirty="0" smtClean="0"/>
              <a:t/>
            </a:r>
            <a:br>
              <a:rPr lang="en-AU" dirty="0" smtClean="0"/>
            </a:br>
            <a:r>
              <a:rPr lang="en-AU" dirty="0" smtClean="0">
                <a:latin typeface="Arial" panose="020B0604020202020204" pitchFamily="34" charset="0"/>
                <a:cs typeface="Arial" panose="020B0604020202020204" pitchFamily="34" charset="0"/>
              </a:rPr>
              <a:t>Who </a:t>
            </a:r>
            <a:r>
              <a:rPr lang="en-AU" dirty="0">
                <a:latin typeface="Arial" panose="020B0604020202020204" pitchFamily="34" charset="0"/>
                <a:cs typeface="Arial" panose="020B0604020202020204" pitchFamily="34" charset="0"/>
              </a:rPr>
              <a:t>is a CSMP Mentor?</a:t>
            </a:r>
            <a:br>
              <a:rPr lang="en-AU" dirty="0">
                <a:latin typeface="Arial" panose="020B0604020202020204" pitchFamily="34" charset="0"/>
                <a:cs typeface="Arial" panose="020B0604020202020204" pitchFamily="34" charset="0"/>
              </a:rPr>
            </a:br>
            <a:endParaRPr lang="en-AU"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lnSpcReduction="10000"/>
          </a:bodyPr>
          <a:lstStyle/>
          <a:p>
            <a:pPr algn="l"/>
            <a:endParaRPr lang="en-AU" dirty="0" smtClean="0"/>
          </a:p>
          <a:p>
            <a:pPr marL="0" indent="0" algn="l">
              <a:buNone/>
            </a:pPr>
            <a:r>
              <a:rPr lang="en-AU" dirty="0">
                <a:latin typeface="Arial" panose="020B0604020202020204" pitchFamily="34" charset="0"/>
                <a:cs typeface="Arial" panose="020B0604020202020204" pitchFamily="34" charset="0"/>
              </a:rPr>
              <a:t>A </a:t>
            </a:r>
            <a:r>
              <a:rPr lang="en-AU" dirty="0" smtClean="0">
                <a:latin typeface="Arial" panose="020B0604020202020204" pitchFamily="34" charset="0"/>
                <a:cs typeface="Arial" panose="020B0604020202020204" pitchFamily="34" charset="0"/>
              </a:rPr>
              <a:t>postgraduate Psychology or Occupational Therapy (OT) </a:t>
            </a:r>
            <a:r>
              <a:rPr lang="en-AU" dirty="0">
                <a:latin typeface="Arial" panose="020B0604020202020204" pitchFamily="34" charset="0"/>
                <a:cs typeface="Arial" panose="020B0604020202020204" pitchFamily="34" charset="0"/>
              </a:rPr>
              <a:t>student </a:t>
            </a:r>
            <a:r>
              <a:rPr lang="en-AU" dirty="0" smtClean="0">
                <a:latin typeface="Arial" panose="020B0604020202020204" pitchFamily="34" charset="0"/>
                <a:cs typeface="Arial" panose="020B0604020202020204" pitchFamily="34" charset="0"/>
              </a:rPr>
              <a:t>who uses </a:t>
            </a:r>
            <a:r>
              <a:rPr lang="en-AU" dirty="0">
                <a:latin typeface="Arial" panose="020B0604020202020204" pitchFamily="34" charset="0"/>
                <a:cs typeface="Arial" panose="020B0604020202020204" pitchFamily="34" charset="0"/>
              </a:rPr>
              <a:t>their own educational success at Curtin to help guide a student on the autism spectrum to become a more successful student in terms of </a:t>
            </a:r>
            <a:r>
              <a:rPr lang="en-AU" dirty="0" smtClean="0">
                <a:latin typeface="Arial" panose="020B0604020202020204" pitchFamily="34" charset="0"/>
                <a:cs typeface="Arial" panose="020B0604020202020204" pitchFamily="34" charset="0"/>
              </a:rPr>
              <a:t>their:</a:t>
            </a:r>
          </a:p>
          <a:p>
            <a:pPr lvl="1"/>
            <a:r>
              <a:rPr lang="en-AU" b="1" dirty="0" smtClean="0">
                <a:latin typeface="Arial" panose="020B0604020202020204" pitchFamily="34" charset="0"/>
                <a:cs typeface="Arial" panose="020B0604020202020204" pitchFamily="34" charset="0"/>
              </a:rPr>
              <a:t>retention </a:t>
            </a:r>
            <a:endParaRPr lang="en-AU" b="1" dirty="0">
              <a:latin typeface="Arial" panose="020B0604020202020204" pitchFamily="34" charset="0"/>
              <a:cs typeface="Arial" panose="020B0604020202020204" pitchFamily="34" charset="0"/>
            </a:endParaRPr>
          </a:p>
          <a:p>
            <a:pPr lvl="1"/>
            <a:r>
              <a:rPr lang="en-AU" b="1" dirty="0" smtClean="0">
                <a:latin typeface="Arial" panose="020B0604020202020204" pitchFamily="34" charset="0"/>
                <a:cs typeface="Arial" panose="020B0604020202020204" pitchFamily="34" charset="0"/>
              </a:rPr>
              <a:t>academic success</a:t>
            </a:r>
            <a:endParaRPr lang="en-AU" dirty="0">
              <a:latin typeface="Arial" panose="020B0604020202020204" pitchFamily="34" charset="0"/>
              <a:cs typeface="Arial" panose="020B0604020202020204" pitchFamily="34" charset="0"/>
            </a:endParaRPr>
          </a:p>
          <a:p>
            <a:pPr lvl="1"/>
            <a:r>
              <a:rPr lang="en-AU" b="1" dirty="0" smtClean="0">
                <a:latin typeface="Arial" panose="020B0604020202020204" pitchFamily="34" charset="0"/>
                <a:cs typeface="Arial" panose="020B0604020202020204" pitchFamily="34" charset="0"/>
              </a:rPr>
              <a:t>emotional well-being</a:t>
            </a:r>
            <a:endParaRPr lang="en-AU" b="1" dirty="0">
              <a:latin typeface="Arial" panose="020B0604020202020204" pitchFamily="34" charset="0"/>
              <a:cs typeface="Arial" panose="020B0604020202020204" pitchFamily="34" charset="0"/>
            </a:endParaRPr>
          </a:p>
          <a:p>
            <a:pPr algn="l"/>
            <a:endParaRPr lang="en-AU" dirty="0"/>
          </a:p>
        </p:txBody>
      </p:sp>
    </p:spTree>
    <p:extLst>
      <p:ext uri="{BB962C8B-B14F-4D97-AF65-F5344CB8AC3E}">
        <p14:creationId xmlns:p14="http://schemas.microsoft.com/office/powerpoint/2010/main" val="1220462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0"/>
            <a:ext cx="8229600" cy="1143000"/>
          </a:xfrm>
        </p:spPr>
        <p:txBody>
          <a:bodyPr>
            <a:normAutofit/>
          </a:bodyPr>
          <a:lstStyle/>
          <a:p>
            <a:r>
              <a:rPr lang="en-AU" sz="4000" dirty="0" smtClean="0">
                <a:latin typeface="Arial" panose="020B0604020202020204" pitchFamily="34" charset="0"/>
                <a:cs typeface="Arial" panose="020B0604020202020204" pitchFamily="34" charset="0"/>
              </a:rPr>
              <a:t>What does a CSMP Mentor do?</a:t>
            </a:r>
            <a:endParaRPr lang="en-AU" sz="40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1196752"/>
            <a:ext cx="8229600" cy="4929411"/>
          </a:xfrm>
        </p:spPr>
        <p:txBody>
          <a:bodyPr>
            <a:noAutofit/>
          </a:bodyPr>
          <a:lstStyle/>
          <a:p>
            <a:r>
              <a:rPr lang="en-US" sz="2400" dirty="0" smtClean="0">
                <a:latin typeface="Arial" panose="020B0604020202020204" pitchFamily="34" charset="0"/>
                <a:cs typeface="Arial" panose="020B0604020202020204" pitchFamily="34" charset="0"/>
              </a:rPr>
              <a:t>Meet / Communicate </a:t>
            </a:r>
            <a:r>
              <a:rPr lang="en-US" sz="2400" dirty="0">
                <a:latin typeface="Arial" panose="020B0604020202020204" pitchFamily="34" charset="0"/>
                <a:cs typeface="Arial" panose="020B0604020202020204" pitchFamily="34" charset="0"/>
              </a:rPr>
              <a:t>(all </a:t>
            </a:r>
            <a:r>
              <a:rPr lang="en-US" sz="2400" dirty="0" smtClean="0">
                <a:latin typeface="Arial" panose="020B0604020202020204" pitchFamily="34" charset="0"/>
                <a:cs typeface="Arial" panose="020B0604020202020204" pitchFamily="34" charset="0"/>
              </a:rPr>
              <a:t>forms) regularly with mentee.</a:t>
            </a:r>
          </a:p>
          <a:p>
            <a:r>
              <a:rPr lang="en-US" sz="2400" dirty="0" smtClean="0">
                <a:latin typeface="Arial" panose="020B0604020202020204" pitchFamily="34" charset="0"/>
                <a:cs typeface="Arial" panose="020B0604020202020204" pitchFamily="34" charset="0"/>
              </a:rPr>
              <a:t>Understand their </a:t>
            </a:r>
            <a:r>
              <a:rPr lang="en-US" sz="2400" dirty="0">
                <a:latin typeface="Arial" panose="020B0604020202020204" pitchFamily="34" charset="0"/>
                <a:cs typeface="Arial" panose="020B0604020202020204" pitchFamily="34" charset="0"/>
              </a:rPr>
              <a:t>mentee’s individual </a:t>
            </a:r>
            <a:r>
              <a:rPr lang="en-US" sz="2400" dirty="0" smtClean="0">
                <a:latin typeface="Arial" panose="020B0604020202020204" pitchFamily="34" charset="0"/>
                <a:cs typeface="Arial" panose="020B0604020202020204" pitchFamily="34" charset="0"/>
              </a:rPr>
              <a:t>profile/background.</a:t>
            </a:r>
            <a:endParaRPr lang="en-US" sz="2400" dirty="0">
              <a:solidFill>
                <a:srgbClr val="FFFFFF"/>
              </a:solidFill>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Be flexible and individualize their </a:t>
            </a:r>
            <a:r>
              <a:rPr lang="en-US" sz="2400" dirty="0">
                <a:latin typeface="Arial" panose="020B0604020202020204" pitchFamily="34" charset="0"/>
                <a:cs typeface="Arial" panose="020B0604020202020204" pitchFamily="34" charset="0"/>
              </a:rPr>
              <a:t>support program</a:t>
            </a:r>
            <a:r>
              <a:rPr lang="en-US" sz="2400" dirty="0" smtClean="0">
                <a:latin typeface="Arial" panose="020B0604020202020204" pitchFamily="34" charset="0"/>
                <a:cs typeface="Arial" panose="020B0604020202020204" pitchFamily="34" charset="0"/>
              </a:rPr>
              <a:t>. </a:t>
            </a:r>
          </a:p>
          <a:p>
            <a:r>
              <a:rPr lang="en-US" sz="2400" dirty="0" smtClean="0">
                <a:latin typeface="Arial" panose="020B0604020202020204" pitchFamily="34" charset="0"/>
                <a:cs typeface="Arial" panose="020B0604020202020204" pitchFamily="34" charset="0"/>
              </a:rPr>
              <a:t>Ensure mentee is registered with Curtin Counselling Disability Services (CDS) &amp; has a Curtin Access Plan to gain accommodations.</a:t>
            </a:r>
          </a:p>
          <a:p>
            <a:r>
              <a:rPr lang="en-US" sz="2400" dirty="0" smtClean="0">
                <a:latin typeface="Arial" panose="020B0604020202020204" pitchFamily="34" charset="0"/>
                <a:cs typeface="Arial" panose="020B0604020202020204" pitchFamily="34" charset="0"/>
              </a:rPr>
              <a:t>Build on their mentee’s short and long term life goals. </a:t>
            </a:r>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Link their </a:t>
            </a:r>
            <a:r>
              <a:rPr lang="en-US" sz="2400" dirty="0">
                <a:latin typeface="Arial" panose="020B0604020202020204" pitchFamily="34" charset="0"/>
                <a:cs typeface="Arial" panose="020B0604020202020204" pitchFamily="34" charset="0"/>
              </a:rPr>
              <a:t>mentee to appropriate Curtin services and clubs to support </a:t>
            </a:r>
            <a:r>
              <a:rPr lang="en-US" sz="2400" dirty="0" smtClean="0">
                <a:latin typeface="Arial" panose="020B0604020202020204" pitchFamily="34" charset="0"/>
                <a:cs typeface="Arial" panose="020B0604020202020204" pitchFamily="34" charset="0"/>
              </a:rPr>
              <a:t>their academic, social, emotional </a:t>
            </a:r>
            <a:r>
              <a:rPr lang="en-US" sz="2400" dirty="0">
                <a:latin typeface="Arial" panose="020B0604020202020204" pitchFamily="34" charset="0"/>
                <a:cs typeface="Arial" panose="020B0604020202020204" pitchFamily="34" charset="0"/>
              </a:rPr>
              <a:t>and </a:t>
            </a:r>
            <a:r>
              <a:rPr lang="en-US" sz="2400" dirty="0" smtClean="0">
                <a:latin typeface="Arial" panose="020B0604020202020204" pitchFamily="34" charset="0"/>
                <a:cs typeface="Arial" panose="020B0604020202020204" pitchFamily="34" charset="0"/>
              </a:rPr>
              <a:t>employment needs and goals.</a:t>
            </a:r>
          </a:p>
          <a:p>
            <a:r>
              <a:rPr lang="en-US" sz="2400" dirty="0" smtClean="0">
                <a:latin typeface="Arial" panose="020B0604020202020204" pitchFamily="34" charset="0"/>
                <a:cs typeface="Arial" panose="020B0604020202020204" pitchFamily="34" charset="0"/>
              </a:rPr>
              <a:t>Encourage their mentee to attend the Curtin Social Group (CSG) to develop their social skills, friendships and sense of belonging at university.</a:t>
            </a:r>
          </a:p>
          <a:p>
            <a:pPr marL="0" indent="0">
              <a:buNone/>
            </a:pPr>
            <a:endParaRPr lang="en-AU" sz="2400" dirty="0"/>
          </a:p>
        </p:txBody>
      </p:sp>
    </p:spTree>
    <p:extLst>
      <p:ext uri="{BB962C8B-B14F-4D97-AF65-F5344CB8AC3E}">
        <p14:creationId xmlns:p14="http://schemas.microsoft.com/office/powerpoint/2010/main" val="2858280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latin typeface="Arial" panose="020B0604020202020204" pitchFamily="34" charset="0"/>
                <a:cs typeface="Arial" panose="020B0604020202020204" pitchFamily="34" charset="0"/>
              </a:rPr>
              <a:t>How </a:t>
            </a:r>
            <a:r>
              <a:rPr lang="en-AU" dirty="0">
                <a:latin typeface="Arial" panose="020B0604020202020204" pitchFamily="34" charset="0"/>
                <a:cs typeface="Arial" panose="020B0604020202020204" pitchFamily="34" charset="0"/>
              </a:rPr>
              <a:t>d</a:t>
            </a:r>
            <a:r>
              <a:rPr lang="en-AU" dirty="0" smtClean="0">
                <a:latin typeface="Arial" panose="020B0604020202020204" pitchFamily="34" charset="0"/>
                <a:cs typeface="Arial" panose="020B0604020202020204" pitchFamily="34" charset="0"/>
              </a:rPr>
              <a:t>oes CSMP work?</a:t>
            </a:r>
            <a:endParaRPr lang="en-AU"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67544" y="1196752"/>
            <a:ext cx="8229600" cy="5373216"/>
          </a:xfrm>
        </p:spPr>
        <p:txBody>
          <a:bodyPr>
            <a:noAutofit/>
          </a:bodyPr>
          <a:lstStyle/>
          <a:p>
            <a:pPr marL="342900" indent="-342900" algn="l">
              <a:buFont typeface="Arial" panose="020B0604020202020204" pitchFamily="34" charset="0"/>
              <a:buChar char="•"/>
            </a:pPr>
            <a:r>
              <a:rPr lang="en-AU" sz="2400" dirty="0" smtClean="0">
                <a:latin typeface="Arial" panose="020B0604020202020204" pitchFamily="34" charset="0"/>
                <a:cs typeface="Arial" panose="020B0604020202020204" pitchFamily="34" charset="0"/>
              </a:rPr>
              <a:t>CDS recommends suitable mentees (internal/external). </a:t>
            </a:r>
          </a:p>
          <a:p>
            <a:pPr marL="342900" indent="-342900" algn="l">
              <a:buFont typeface="Arial" panose="020B0604020202020204" pitchFamily="34" charset="0"/>
              <a:buChar char="•"/>
            </a:pPr>
            <a:r>
              <a:rPr lang="en-AU" sz="2400" dirty="0" smtClean="0">
                <a:latin typeface="Arial" panose="020B0604020202020204" pitchFamily="34" charset="0"/>
                <a:cs typeface="Arial" panose="020B0604020202020204" pitchFamily="34" charset="0"/>
              </a:rPr>
              <a:t>CSMP also advertise through radio, parent networks etc. </a:t>
            </a:r>
          </a:p>
          <a:p>
            <a:r>
              <a:rPr lang="en-AU" sz="2400" dirty="0" smtClean="0">
                <a:latin typeface="Arial" panose="020B0604020202020204" pitchFamily="34" charset="0"/>
                <a:cs typeface="Arial" panose="020B0604020202020204" pitchFamily="34" charset="0"/>
              </a:rPr>
              <a:t>Mentors receive </a:t>
            </a:r>
            <a:r>
              <a:rPr lang="en-AU" sz="2400" dirty="0">
                <a:latin typeface="Arial" panose="020B0604020202020204" pitchFamily="34" charset="0"/>
                <a:cs typeface="Arial" panose="020B0604020202020204" pitchFamily="34" charset="0"/>
              </a:rPr>
              <a:t>Student Transition And Retention </a:t>
            </a:r>
            <a:r>
              <a:rPr lang="en-AU" sz="2400" dirty="0" smtClean="0">
                <a:latin typeface="Arial" panose="020B0604020202020204" pitchFamily="34" charset="0"/>
                <a:cs typeface="Arial" panose="020B0604020202020204" pitchFamily="34" charset="0"/>
              </a:rPr>
              <a:t>Team (START)mentor and CSMP  training prior to semester.</a:t>
            </a:r>
          </a:p>
          <a:p>
            <a:pPr marL="342900" indent="-342900" algn="l">
              <a:buFont typeface="Arial" panose="020B0604020202020204" pitchFamily="34" charset="0"/>
              <a:buChar char="•"/>
            </a:pPr>
            <a:r>
              <a:rPr lang="en-AU" sz="2400" dirty="0" smtClean="0">
                <a:latin typeface="Arial" panose="020B0604020202020204" pitchFamily="34" charset="0"/>
                <a:cs typeface="Arial" panose="020B0604020202020204" pitchFamily="34" charset="0"/>
              </a:rPr>
              <a:t>Mentees provide a detailed intake form.</a:t>
            </a:r>
          </a:p>
          <a:p>
            <a:pPr marL="342900" indent="-342900" algn="l">
              <a:buFont typeface="Arial" panose="020B0604020202020204" pitchFamily="34" charset="0"/>
              <a:buChar char="•"/>
            </a:pPr>
            <a:r>
              <a:rPr lang="en-AU" sz="2400" dirty="0" smtClean="0">
                <a:latin typeface="Arial" panose="020B0604020202020204" pitchFamily="34" charset="0"/>
                <a:cs typeface="Arial" panose="020B0604020202020204" pitchFamily="34" charset="0"/>
              </a:rPr>
              <a:t>Mentees and Mentors communicate on an ‘as needs’ basis.</a:t>
            </a:r>
          </a:p>
          <a:p>
            <a:pPr marL="342900" indent="-342900" algn="l">
              <a:buFont typeface="Arial" panose="020B0604020202020204" pitchFamily="34" charset="0"/>
              <a:buChar char="•"/>
            </a:pPr>
            <a:r>
              <a:rPr lang="en-AU" sz="2400" dirty="0" smtClean="0">
                <a:latin typeface="Arial" panose="020B0604020202020204" pitchFamily="34" charset="0"/>
                <a:cs typeface="Arial" panose="020B0604020202020204" pitchFamily="34" charset="0"/>
              </a:rPr>
              <a:t>Mentors and mentees are encouraged to attend CSG.</a:t>
            </a:r>
          </a:p>
          <a:p>
            <a:pPr marL="342900" indent="-342900" algn="l">
              <a:buFont typeface="Arial" panose="020B0604020202020204" pitchFamily="34" charset="0"/>
              <a:buChar char="•"/>
            </a:pPr>
            <a:r>
              <a:rPr lang="en-AU" sz="2400" dirty="0" smtClean="0">
                <a:latin typeface="Arial" panose="020B0604020202020204" pitchFamily="34" charset="0"/>
                <a:cs typeface="Arial" panose="020B0604020202020204" pitchFamily="34" charset="0"/>
              </a:rPr>
              <a:t>Regular weekly supervision meetings occur to ensure mentors/coordinators receive adequate support and follow up.</a:t>
            </a:r>
          </a:p>
          <a:p>
            <a:r>
              <a:rPr lang="en-AU" sz="2400" dirty="0">
                <a:latin typeface="Arial" panose="020B0604020202020204" pitchFamily="34" charset="0"/>
                <a:cs typeface="Arial" panose="020B0604020202020204" pitchFamily="34" charset="0"/>
              </a:rPr>
              <a:t>Mentors are paid through Commonwealth and University funding</a:t>
            </a:r>
            <a:r>
              <a:rPr lang="en-AU" sz="2400" dirty="0" smtClean="0">
                <a:latin typeface="Arial" panose="020B0604020202020204" pitchFamily="34" charset="0"/>
                <a:cs typeface="Arial" panose="020B0604020202020204" pitchFamily="34" charset="0"/>
              </a:rPr>
              <a:t>.</a:t>
            </a:r>
            <a:endParaRPr lang="en-A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7467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AU" sz="4000" dirty="0" smtClean="0">
                <a:latin typeface="Arial" panose="020B0604020202020204" pitchFamily="34" charset="0"/>
                <a:cs typeface="Arial" panose="020B0604020202020204" pitchFamily="34" charset="0"/>
              </a:rPr>
              <a:t>Who was involved in 2014?</a:t>
            </a:r>
            <a:endParaRPr lang="en-AU" sz="40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fontScale="77500" lnSpcReduction="20000"/>
          </a:bodyPr>
          <a:lstStyle/>
          <a:p>
            <a:pPr marL="0" indent="0" algn="l">
              <a:buNone/>
            </a:pPr>
            <a:r>
              <a:rPr lang="en-AU" dirty="0" smtClean="0">
                <a:latin typeface="Arial" panose="020B0604020202020204" pitchFamily="34" charset="0"/>
                <a:cs typeface="Arial" panose="020B0604020202020204" pitchFamily="34" charset="0"/>
              </a:rPr>
              <a:t>9 Mentors:</a:t>
            </a:r>
          </a:p>
          <a:p>
            <a:pPr algn="l"/>
            <a:r>
              <a:rPr lang="en-AU" dirty="0">
                <a:latin typeface="Arial" panose="020B0604020202020204" pitchFamily="34" charset="0"/>
                <a:cs typeface="Arial" panose="020B0604020202020204" pitchFamily="34" charset="0"/>
              </a:rPr>
              <a:t>5</a:t>
            </a:r>
            <a:r>
              <a:rPr lang="en-AU" dirty="0" smtClean="0">
                <a:latin typeface="Arial" panose="020B0604020202020204" pitchFamily="34" charset="0"/>
                <a:cs typeface="Arial" panose="020B0604020202020204" pitchFamily="34" charset="0"/>
              </a:rPr>
              <a:t> OT Postgraduate Students – 1 (male) 4 (female)</a:t>
            </a:r>
          </a:p>
          <a:p>
            <a:pPr algn="l"/>
            <a:r>
              <a:rPr lang="en-AU" dirty="0">
                <a:latin typeface="Arial" panose="020B0604020202020204" pitchFamily="34" charset="0"/>
                <a:cs typeface="Arial" panose="020B0604020202020204" pitchFamily="34" charset="0"/>
              </a:rPr>
              <a:t>4</a:t>
            </a:r>
            <a:r>
              <a:rPr lang="en-AU" dirty="0" smtClean="0">
                <a:latin typeface="Arial" panose="020B0604020202020204" pitchFamily="34" charset="0"/>
                <a:cs typeface="Arial" panose="020B0604020202020204" pitchFamily="34" charset="0"/>
              </a:rPr>
              <a:t> Psychology Postgraduate Students – 4 (female)</a:t>
            </a:r>
          </a:p>
          <a:p>
            <a:pPr algn="l"/>
            <a:endParaRPr lang="en-AU" dirty="0" smtClean="0">
              <a:latin typeface="Arial" panose="020B0604020202020204" pitchFamily="34" charset="0"/>
              <a:cs typeface="Arial" panose="020B0604020202020204" pitchFamily="34" charset="0"/>
            </a:endParaRPr>
          </a:p>
          <a:p>
            <a:pPr marL="0" indent="0" algn="l">
              <a:buNone/>
            </a:pPr>
            <a:r>
              <a:rPr lang="en-AU" dirty="0" smtClean="0">
                <a:latin typeface="Arial" panose="020B0604020202020204" pitchFamily="34" charset="0"/>
                <a:cs typeface="Arial" panose="020B0604020202020204" pitchFamily="34" charset="0"/>
              </a:rPr>
              <a:t>17 Mentees:</a:t>
            </a:r>
          </a:p>
          <a:p>
            <a:pPr algn="l"/>
            <a:r>
              <a:rPr lang="en-AU" dirty="0" smtClean="0">
                <a:latin typeface="Arial" panose="020B0604020202020204" pitchFamily="34" charset="0"/>
                <a:cs typeface="Arial" panose="020B0604020202020204" pitchFamily="34" charset="0"/>
              </a:rPr>
              <a:t>14 Internal Students - 10 (male</a:t>
            </a:r>
            <a:r>
              <a:rPr lang="en-AU" dirty="0">
                <a:latin typeface="Arial" panose="020B0604020202020204" pitchFamily="34" charset="0"/>
                <a:cs typeface="Arial" panose="020B0604020202020204" pitchFamily="34" charset="0"/>
              </a:rPr>
              <a:t>) 4 (female) </a:t>
            </a:r>
            <a:endParaRPr lang="en-AU" dirty="0" smtClean="0">
              <a:latin typeface="Arial" panose="020B0604020202020204" pitchFamily="34" charset="0"/>
              <a:cs typeface="Arial" panose="020B0604020202020204" pitchFamily="34" charset="0"/>
            </a:endParaRPr>
          </a:p>
          <a:p>
            <a:pPr algn="l"/>
            <a:r>
              <a:rPr lang="en-AU" dirty="0" smtClean="0">
                <a:latin typeface="Arial" panose="020B0604020202020204" pitchFamily="34" charset="0"/>
                <a:cs typeface="Arial" panose="020B0604020202020204" pitchFamily="34" charset="0"/>
              </a:rPr>
              <a:t> 3 External Students - 3 (male)</a:t>
            </a:r>
          </a:p>
          <a:p>
            <a:pPr algn="l"/>
            <a:r>
              <a:rPr lang="en-AU" dirty="0" smtClean="0">
                <a:latin typeface="Arial" panose="020B0604020202020204" pitchFamily="34" charset="0"/>
                <a:cs typeface="Arial" panose="020B0604020202020204" pitchFamily="34" charset="0"/>
              </a:rPr>
              <a:t>(16 retained for 2015)</a:t>
            </a:r>
            <a:endParaRPr lang="en-AU" dirty="0">
              <a:latin typeface="Arial" panose="020B0604020202020204" pitchFamily="34" charset="0"/>
              <a:cs typeface="Arial" panose="020B0604020202020204" pitchFamily="34" charset="0"/>
            </a:endParaRPr>
          </a:p>
          <a:p>
            <a:pPr algn="l"/>
            <a:endParaRPr lang="en-AU" dirty="0" smtClean="0">
              <a:latin typeface="Arial" panose="020B0604020202020204" pitchFamily="34" charset="0"/>
              <a:cs typeface="Arial" panose="020B0604020202020204" pitchFamily="34" charset="0"/>
            </a:endParaRPr>
          </a:p>
          <a:p>
            <a:pPr marL="0" indent="0" algn="l">
              <a:buNone/>
            </a:pPr>
            <a:r>
              <a:rPr lang="en-AU" dirty="0">
                <a:latin typeface="Arial" panose="020B0604020202020204" pitchFamily="34" charset="0"/>
                <a:cs typeface="Arial" panose="020B0604020202020204" pitchFamily="34" charset="0"/>
              </a:rPr>
              <a:t>3</a:t>
            </a:r>
            <a:r>
              <a:rPr lang="en-AU" dirty="0" smtClean="0">
                <a:latin typeface="Arial" panose="020B0604020202020204" pitchFamily="34" charset="0"/>
                <a:cs typeface="Arial" panose="020B0604020202020204" pitchFamily="34" charset="0"/>
              </a:rPr>
              <a:t> Social Group Coordinators:</a:t>
            </a:r>
          </a:p>
          <a:p>
            <a:pPr algn="l"/>
            <a:r>
              <a:rPr lang="en-AU" dirty="0">
                <a:latin typeface="Arial" panose="020B0604020202020204" pitchFamily="34" charset="0"/>
                <a:cs typeface="Arial" panose="020B0604020202020204" pitchFamily="34" charset="0"/>
              </a:rPr>
              <a:t>2</a:t>
            </a:r>
            <a:r>
              <a:rPr lang="en-AU" dirty="0" smtClean="0">
                <a:latin typeface="Arial" panose="020B0604020202020204" pitchFamily="34" charset="0"/>
                <a:cs typeface="Arial" panose="020B0604020202020204" pitchFamily="34" charset="0"/>
              </a:rPr>
              <a:t> Psychology Honours Students - 2 (female)</a:t>
            </a: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0480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TotalTime>
  <Words>1915</Words>
  <Application>Microsoft Office PowerPoint</Application>
  <PresentationFormat>On-screen Show (4:3)</PresentationFormat>
  <Paragraphs>122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Curtin Specialist Mentoring Program (CSMP): </vt:lpstr>
      <vt:lpstr>History</vt:lpstr>
      <vt:lpstr>Why is this program needed?</vt:lpstr>
      <vt:lpstr>Why is this program needed?</vt:lpstr>
      <vt:lpstr>What works?</vt:lpstr>
      <vt:lpstr> Who is a CSMP Mentor? </vt:lpstr>
      <vt:lpstr>What does a CSMP Mentor do?</vt:lpstr>
      <vt:lpstr>How does CSMP work?</vt:lpstr>
      <vt:lpstr>Who was involved in 2014?</vt:lpstr>
      <vt:lpstr>Who else was involved in 2014?</vt:lpstr>
      <vt:lpstr>What do those involved think of our program so far?</vt:lpstr>
      <vt:lpstr>What do those involved think of our program so far?</vt:lpstr>
      <vt:lpstr>What do those involved think of our program so far?</vt:lpstr>
      <vt:lpstr>What do those involved think of our program so far?</vt:lpstr>
      <vt:lpstr>What do those involved think of our program so far?</vt:lpstr>
      <vt:lpstr>What are out Future Directions?</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Curtin Specialist Mentoring program</dc:title>
  <dc:creator>Jasmine</dc:creator>
  <cp:lastModifiedBy>Jasmine</cp:lastModifiedBy>
  <cp:revision>114</cp:revision>
  <dcterms:created xsi:type="dcterms:W3CDTF">2014-06-17T05:29:19Z</dcterms:created>
  <dcterms:modified xsi:type="dcterms:W3CDTF">2014-11-28T21:52:24Z</dcterms:modified>
</cp:coreProperties>
</file>