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80" r:id="rId3"/>
    <p:sldId id="292" r:id="rId4"/>
    <p:sldId id="303" r:id="rId5"/>
    <p:sldId id="270" r:id="rId6"/>
    <p:sldId id="271" r:id="rId7"/>
    <p:sldId id="293" r:id="rId8"/>
    <p:sldId id="284" r:id="rId9"/>
    <p:sldId id="283" r:id="rId10"/>
    <p:sldId id="294" r:id="rId11"/>
    <p:sldId id="295" r:id="rId12"/>
    <p:sldId id="296" r:id="rId13"/>
    <p:sldId id="297" r:id="rId14"/>
    <p:sldId id="298" r:id="rId15"/>
    <p:sldId id="302" r:id="rId16"/>
    <p:sldId id="299" r:id="rId17"/>
    <p:sldId id="300" r:id="rId18"/>
    <p:sldId id="301" r:id="rId1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112D"/>
    <a:srgbClr val="666666"/>
    <a:srgbClr val="004B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2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1ECC85-75D8-5946-A7C2-F172AF9182DF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E7979AB-3061-9C48-A0B4-9A01AE3C2247}">
      <dgm:prSet phldrT="[Text]" custT="1"/>
      <dgm:spPr/>
      <dgm:t>
        <a:bodyPr vert="vert270"/>
        <a:lstStyle/>
        <a:p>
          <a:r>
            <a:rPr lang="en-US" sz="2800" dirty="0" smtClean="0">
              <a:latin typeface="Calibri"/>
              <a:cs typeface="Calibri"/>
            </a:rPr>
            <a:t>Disability Access &amp; Inclusion Sub-committee</a:t>
          </a:r>
          <a:endParaRPr lang="en-US" sz="2800" dirty="0">
            <a:latin typeface="Calibri"/>
            <a:cs typeface="Calibri"/>
          </a:endParaRPr>
        </a:p>
      </dgm:t>
    </dgm:pt>
    <dgm:pt modelId="{4D7CF2AD-91D9-1E44-8907-ADCD9164F4FB}" type="parTrans" cxnId="{A2981AE4-5F9F-0D46-907D-2C1E3FF3FCDE}">
      <dgm:prSet/>
      <dgm:spPr/>
      <dgm:t>
        <a:bodyPr/>
        <a:lstStyle/>
        <a:p>
          <a:endParaRPr lang="en-US"/>
        </a:p>
      </dgm:t>
    </dgm:pt>
    <dgm:pt modelId="{66480000-C0BA-524F-8ADF-DD47F13CDC66}" type="sibTrans" cxnId="{A2981AE4-5F9F-0D46-907D-2C1E3FF3FCDE}">
      <dgm:prSet/>
      <dgm:spPr/>
      <dgm:t>
        <a:bodyPr/>
        <a:lstStyle/>
        <a:p>
          <a:endParaRPr lang="en-US"/>
        </a:p>
      </dgm:t>
    </dgm:pt>
    <dgm:pt modelId="{0261713D-7293-264E-B7BB-4FC81F6DED95}">
      <dgm:prSet phldrT="[Text]" custT="1"/>
      <dgm:spPr/>
      <dgm:t>
        <a:bodyPr/>
        <a:lstStyle/>
        <a:p>
          <a:r>
            <a:rPr lang="en-US" sz="2800" dirty="0" smtClean="0">
              <a:latin typeface="Calibri"/>
              <a:cs typeface="Calibri"/>
            </a:rPr>
            <a:t>Marketing Communications</a:t>
          </a:r>
          <a:endParaRPr lang="en-US" sz="2800" dirty="0">
            <a:latin typeface="Calibri"/>
            <a:cs typeface="Calibri"/>
          </a:endParaRPr>
        </a:p>
      </dgm:t>
    </dgm:pt>
    <dgm:pt modelId="{902F505E-1E8F-6C47-B323-E002A9DF12C1}" type="parTrans" cxnId="{F52D771A-9D9E-CB49-8017-6C82FC6AB203}">
      <dgm:prSet/>
      <dgm:spPr/>
      <dgm:t>
        <a:bodyPr/>
        <a:lstStyle/>
        <a:p>
          <a:endParaRPr lang="en-US"/>
        </a:p>
      </dgm:t>
    </dgm:pt>
    <dgm:pt modelId="{BD761E01-EBC6-9A41-A231-77D246309A0F}" type="sibTrans" cxnId="{F52D771A-9D9E-CB49-8017-6C82FC6AB203}">
      <dgm:prSet/>
      <dgm:spPr/>
      <dgm:t>
        <a:bodyPr/>
        <a:lstStyle/>
        <a:p>
          <a:endParaRPr lang="en-US"/>
        </a:p>
      </dgm:t>
    </dgm:pt>
    <dgm:pt modelId="{F97D9420-F15B-F34B-AB0C-DCDEBA79F772}">
      <dgm:prSet phldrT="[Text]" custT="1"/>
      <dgm:spPr/>
      <dgm:t>
        <a:bodyPr/>
        <a:lstStyle/>
        <a:p>
          <a:r>
            <a:rPr lang="en-US" sz="2800" dirty="0" smtClean="0">
              <a:latin typeface="Calibri"/>
              <a:cs typeface="Calibri"/>
            </a:rPr>
            <a:t>Information Technology</a:t>
          </a:r>
          <a:endParaRPr lang="en-US" sz="2800" dirty="0">
            <a:latin typeface="Calibri"/>
            <a:cs typeface="Calibri"/>
          </a:endParaRPr>
        </a:p>
      </dgm:t>
    </dgm:pt>
    <dgm:pt modelId="{949FC7DF-5AB0-5E49-8D9F-A9965F9E6183}" type="parTrans" cxnId="{D4F43217-B545-FC47-87FC-23C2AA3B4CDD}">
      <dgm:prSet/>
      <dgm:spPr/>
      <dgm:t>
        <a:bodyPr/>
        <a:lstStyle/>
        <a:p>
          <a:endParaRPr lang="en-US"/>
        </a:p>
      </dgm:t>
    </dgm:pt>
    <dgm:pt modelId="{8144123B-5FF9-6B44-A762-1BB663738E7C}" type="sibTrans" cxnId="{D4F43217-B545-FC47-87FC-23C2AA3B4CDD}">
      <dgm:prSet/>
      <dgm:spPr/>
      <dgm:t>
        <a:bodyPr/>
        <a:lstStyle/>
        <a:p>
          <a:endParaRPr lang="en-US"/>
        </a:p>
      </dgm:t>
    </dgm:pt>
    <dgm:pt modelId="{4C4D9E3E-96BC-3A47-96F2-EBCF783521F9}">
      <dgm:prSet phldrT="[Text]" custT="1"/>
      <dgm:spPr/>
      <dgm:t>
        <a:bodyPr/>
        <a:lstStyle/>
        <a:p>
          <a:r>
            <a:rPr lang="en-US" sz="2800" dirty="0" smtClean="0">
              <a:latin typeface="Calibri"/>
              <a:cs typeface="Calibri"/>
            </a:rPr>
            <a:t>Student Equity, Diversity &amp; Disability Centre</a:t>
          </a:r>
          <a:endParaRPr lang="en-US" sz="2800" dirty="0">
            <a:latin typeface="Calibri"/>
            <a:cs typeface="Calibri"/>
          </a:endParaRPr>
        </a:p>
      </dgm:t>
    </dgm:pt>
    <dgm:pt modelId="{9AE45A81-14BF-8642-9A28-661FAD73BAAE}" type="parTrans" cxnId="{50F4856B-AEED-DF4B-89E6-3B2F2424DDDC}">
      <dgm:prSet/>
      <dgm:spPr/>
      <dgm:t>
        <a:bodyPr/>
        <a:lstStyle/>
        <a:p>
          <a:endParaRPr lang="en-US"/>
        </a:p>
      </dgm:t>
    </dgm:pt>
    <dgm:pt modelId="{9B40D4E2-2065-A84D-A489-9E5E22807DCD}" type="sibTrans" cxnId="{50F4856B-AEED-DF4B-89E6-3B2F2424DDDC}">
      <dgm:prSet/>
      <dgm:spPr/>
      <dgm:t>
        <a:bodyPr/>
        <a:lstStyle/>
        <a:p>
          <a:endParaRPr lang="en-US"/>
        </a:p>
      </dgm:t>
    </dgm:pt>
    <dgm:pt modelId="{8C294DD7-4627-7448-9169-2FDBCF549B3E}">
      <dgm:prSet custT="1"/>
      <dgm:spPr/>
      <dgm:t>
        <a:bodyPr/>
        <a:lstStyle/>
        <a:p>
          <a:r>
            <a:rPr lang="en-US" sz="2800" dirty="0" smtClean="0">
              <a:latin typeface="Calibri"/>
              <a:cs typeface="Calibri"/>
            </a:rPr>
            <a:t>Centre for Learning &amp; Development</a:t>
          </a:r>
          <a:endParaRPr lang="en-US" sz="2800" dirty="0">
            <a:latin typeface="Calibri"/>
            <a:cs typeface="Calibri"/>
          </a:endParaRPr>
        </a:p>
      </dgm:t>
    </dgm:pt>
    <dgm:pt modelId="{0BCC0262-9CCD-DE4C-BC8E-E7ECEB12C510}" type="parTrans" cxnId="{38048DF1-C2DE-4245-BE11-DD65E9BF0D5C}">
      <dgm:prSet/>
      <dgm:spPr/>
      <dgm:t>
        <a:bodyPr/>
        <a:lstStyle/>
        <a:p>
          <a:endParaRPr lang="en-US"/>
        </a:p>
      </dgm:t>
    </dgm:pt>
    <dgm:pt modelId="{36638600-0E0E-C24B-A497-5A249A44E440}" type="sibTrans" cxnId="{38048DF1-C2DE-4245-BE11-DD65E9BF0D5C}">
      <dgm:prSet/>
      <dgm:spPr/>
      <dgm:t>
        <a:bodyPr/>
        <a:lstStyle/>
        <a:p>
          <a:endParaRPr lang="en-US"/>
        </a:p>
      </dgm:t>
    </dgm:pt>
    <dgm:pt modelId="{7CA36337-51CC-3E4A-B83F-60D2199C9DD9}" type="pres">
      <dgm:prSet presAssocID="{211ECC85-75D8-5946-A7C2-F172AF9182DF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266533-0FF2-1547-B712-9244E9560204}" type="pres">
      <dgm:prSet presAssocID="{1E7979AB-3061-9C48-A0B4-9A01AE3C2247}" presName="root1" presStyleCnt="0"/>
      <dgm:spPr/>
      <dgm:t>
        <a:bodyPr/>
        <a:lstStyle/>
        <a:p>
          <a:endParaRPr lang="en-US"/>
        </a:p>
      </dgm:t>
    </dgm:pt>
    <dgm:pt modelId="{52F1203F-B593-2A4B-9CF3-1B504D3AA6C0}" type="pres">
      <dgm:prSet presAssocID="{1E7979AB-3061-9C48-A0B4-9A01AE3C2247}" presName="LevelOneTextNode" presStyleLbl="node0" presStyleIdx="0" presStyleCnt="1" custScaleX="268855" custScaleY="71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DCA77D-1B0C-4548-85EF-C99B53552E66}" type="pres">
      <dgm:prSet presAssocID="{1E7979AB-3061-9C48-A0B4-9A01AE3C2247}" presName="level2hierChild" presStyleCnt="0"/>
      <dgm:spPr/>
      <dgm:t>
        <a:bodyPr/>
        <a:lstStyle/>
        <a:p>
          <a:endParaRPr lang="en-US"/>
        </a:p>
      </dgm:t>
    </dgm:pt>
    <dgm:pt modelId="{28A3FEB9-7EE0-D841-B341-937F2E08958C}" type="pres">
      <dgm:prSet presAssocID="{902F505E-1E8F-6C47-B323-E002A9DF12C1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8CDFB60C-1C69-F949-9867-A6B0692A3375}" type="pres">
      <dgm:prSet presAssocID="{902F505E-1E8F-6C47-B323-E002A9DF12C1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62F3EAE-1F97-5B4C-862E-9891FEE063A8}" type="pres">
      <dgm:prSet presAssocID="{0261713D-7293-264E-B7BB-4FC81F6DED95}" presName="root2" presStyleCnt="0"/>
      <dgm:spPr/>
      <dgm:t>
        <a:bodyPr/>
        <a:lstStyle/>
        <a:p>
          <a:endParaRPr lang="en-US"/>
        </a:p>
      </dgm:t>
    </dgm:pt>
    <dgm:pt modelId="{02378A61-FD58-6443-A1D2-F0AAFA484694}" type="pres">
      <dgm:prSet presAssocID="{0261713D-7293-264E-B7BB-4FC81F6DED95}" presName="LevelTwoTextNode" presStyleLbl="node2" presStyleIdx="0" presStyleCnt="4" custScaleX="140196" custScaleY="107205" custLinFactNeighborX="498" custLinFactNeighborY="88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2F12F3-63BF-D147-A4D9-85E3BC8D90A9}" type="pres">
      <dgm:prSet presAssocID="{0261713D-7293-264E-B7BB-4FC81F6DED95}" presName="level3hierChild" presStyleCnt="0"/>
      <dgm:spPr/>
      <dgm:t>
        <a:bodyPr/>
        <a:lstStyle/>
        <a:p>
          <a:endParaRPr lang="en-US"/>
        </a:p>
      </dgm:t>
    </dgm:pt>
    <dgm:pt modelId="{B3669EAD-567B-DE41-89EE-77518F67C6B8}" type="pres">
      <dgm:prSet presAssocID="{949FC7DF-5AB0-5E49-8D9F-A9965F9E6183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2167ED92-AA77-D742-AEE5-9120A9C437DD}" type="pres">
      <dgm:prSet presAssocID="{949FC7DF-5AB0-5E49-8D9F-A9965F9E6183}" presName="connTx" presStyleLbl="parChTrans1D2" presStyleIdx="1" presStyleCnt="4"/>
      <dgm:spPr/>
      <dgm:t>
        <a:bodyPr/>
        <a:lstStyle/>
        <a:p>
          <a:endParaRPr lang="en-US"/>
        </a:p>
      </dgm:t>
    </dgm:pt>
    <dgm:pt modelId="{8ED24787-CBA8-C747-97EA-7B7132D12E56}" type="pres">
      <dgm:prSet presAssocID="{F97D9420-F15B-F34B-AB0C-DCDEBA79F772}" presName="root2" presStyleCnt="0"/>
      <dgm:spPr/>
      <dgm:t>
        <a:bodyPr/>
        <a:lstStyle/>
        <a:p>
          <a:endParaRPr lang="en-US"/>
        </a:p>
      </dgm:t>
    </dgm:pt>
    <dgm:pt modelId="{C1425731-0E61-A247-87E2-C9980526E001}" type="pres">
      <dgm:prSet presAssocID="{F97D9420-F15B-F34B-AB0C-DCDEBA79F772}" presName="LevelTwoTextNode" presStyleLbl="node2" presStyleIdx="1" presStyleCnt="4" custScaleX="139252" custScaleY="108324" custLinFactNeighborX="189" custLinFactNeighborY="36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963037-7151-2C4C-833A-4D2FD6247107}" type="pres">
      <dgm:prSet presAssocID="{F97D9420-F15B-F34B-AB0C-DCDEBA79F772}" presName="level3hierChild" presStyleCnt="0"/>
      <dgm:spPr/>
      <dgm:t>
        <a:bodyPr/>
        <a:lstStyle/>
        <a:p>
          <a:endParaRPr lang="en-US"/>
        </a:p>
      </dgm:t>
    </dgm:pt>
    <dgm:pt modelId="{FC864C58-D9D5-1E4E-818C-1E72D06314EE}" type="pres">
      <dgm:prSet presAssocID="{9AE45A81-14BF-8642-9A28-661FAD73BAAE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25697C62-7060-9246-BAFA-17052DB8631D}" type="pres">
      <dgm:prSet presAssocID="{9AE45A81-14BF-8642-9A28-661FAD73BAAE}" presName="connTx" presStyleLbl="parChTrans1D2" presStyleIdx="2" presStyleCnt="4"/>
      <dgm:spPr/>
      <dgm:t>
        <a:bodyPr/>
        <a:lstStyle/>
        <a:p>
          <a:endParaRPr lang="en-US"/>
        </a:p>
      </dgm:t>
    </dgm:pt>
    <dgm:pt modelId="{E9988670-5CFA-F34F-84F8-7293C54DF685}" type="pres">
      <dgm:prSet presAssocID="{4C4D9E3E-96BC-3A47-96F2-EBCF783521F9}" presName="root2" presStyleCnt="0"/>
      <dgm:spPr/>
      <dgm:t>
        <a:bodyPr/>
        <a:lstStyle/>
        <a:p>
          <a:endParaRPr lang="en-US"/>
        </a:p>
      </dgm:t>
    </dgm:pt>
    <dgm:pt modelId="{5F3AA011-86B3-2242-A15E-A48A48543F34}" type="pres">
      <dgm:prSet presAssocID="{4C4D9E3E-96BC-3A47-96F2-EBCF783521F9}" presName="LevelTwoTextNode" presStyleLbl="node2" presStyleIdx="2" presStyleCnt="4" custScaleX="140196" custScaleY="1077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B5FC8-3A3F-7B42-9B42-4C5790B4DD18}" type="pres">
      <dgm:prSet presAssocID="{4C4D9E3E-96BC-3A47-96F2-EBCF783521F9}" presName="level3hierChild" presStyleCnt="0"/>
      <dgm:spPr/>
      <dgm:t>
        <a:bodyPr/>
        <a:lstStyle/>
        <a:p>
          <a:endParaRPr lang="en-US"/>
        </a:p>
      </dgm:t>
    </dgm:pt>
    <dgm:pt modelId="{0F68C05E-D3DA-4C43-8307-C456FBDC2D23}" type="pres">
      <dgm:prSet presAssocID="{0BCC0262-9CCD-DE4C-BC8E-E7ECEB12C510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187F45D8-98F6-294B-B640-B5E41CDB0D2E}" type="pres">
      <dgm:prSet presAssocID="{0BCC0262-9CCD-DE4C-BC8E-E7ECEB12C510}" presName="connTx" presStyleLbl="parChTrans1D2" presStyleIdx="3" presStyleCnt="4"/>
      <dgm:spPr/>
      <dgm:t>
        <a:bodyPr/>
        <a:lstStyle/>
        <a:p>
          <a:endParaRPr lang="en-US"/>
        </a:p>
      </dgm:t>
    </dgm:pt>
    <dgm:pt modelId="{9B504344-388A-2948-A47E-27DD367EAF95}" type="pres">
      <dgm:prSet presAssocID="{8C294DD7-4627-7448-9169-2FDBCF549B3E}" presName="root2" presStyleCnt="0"/>
      <dgm:spPr/>
      <dgm:t>
        <a:bodyPr/>
        <a:lstStyle/>
        <a:p>
          <a:endParaRPr lang="en-US"/>
        </a:p>
      </dgm:t>
    </dgm:pt>
    <dgm:pt modelId="{F8404424-2975-9A4D-B013-C163DEB9305D}" type="pres">
      <dgm:prSet presAssocID="{8C294DD7-4627-7448-9169-2FDBCF549B3E}" presName="LevelTwoTextNode" presStyleLbl="node2" presStyleIdx="3" presStyleCnt="4" custScaleX="138893" custScaleY="9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3B8D95-BD29-7349-91FF-E17BF64C6D49}" type="pres">
      <dgm:prSet presAssocID="{8C294DD7-4627-7448-9169-2FDBCF549B3E}" presName="level3hierChild" presStyleCnt="0"/>
      <dgm:spPr/>
      <dgm:t>
        <a:bodyPr/>
        <a:lstStyle/>
        <a:p>
          <a:endParaRPr lang="en-US"/>
        </a:p>
      </dgm:t>
    </dgm:pt>
  </dgm:ptLst>
  <dgm:cxnLst>
    <dgm:cxn modelId="{81DBD086-9166-EF4B-AD6B-38BF3829250B}" type="presOf" srcId="{0BCC0262-9CCD-DE4C-BC8E-E7ECEB12C510}" destId="{187F45D8-98F6-294B-B640-B5E41CDB0D2E}" srcOrd="1" destOrd="0" presId="urn:microsoft.com/office/officeart/2008/layout/HorizontalMultiLevelHierarchy"/>
    <dgm:cxn modelId="{15492285-5780-D74C-967F-ADC049327AB2}" type="presOf" srcId="{949FC7DF-5AB0-5E49-8D9F-A9965F9E6183}" destId="{2167ED92-AA77-D742-AEE5-9120A9C437DD}" srcOrd="1" destOrd="0" presId="urn:microsoft.com/office/officeart/2008/layout/HorizontalMultiLevelHierarchy"/>
    <dgm:cxn modelId="{72A5C1CE-531F-F048-B5D9-BCF472F7A70F}" type="presOf" srcId="{902F505E-1E8F-6C47-B323-E002A9DF12C1}" destId="{8CDFB60C-1C69-F949-9867-A6B0692A3375}" srcOrd="1" destOrd="0" presId="urn:microsoft.com/office/officeart/2008/layout/HorizontalMultiLevelHierarchy"/>
    <dgm:cxn modelId="{F52D771A-9D9E-CB49-8017-6C82FC6AB203}" srcId="{1E7979AB-3061-9C48-A0B4-9A01AE3C2247}" destId="{0261713D-7293-264E-B7BB-4FC81F6DED95}" srcOrd="0" destOrd="0" parTransId="{902F505E-1E8F-6C47-B323-E002A9DF12C1}" sibTransId="{BD761E01-EBC6-9A41-A231-77D246309A0F}"/>
    <dgm:cxn modelId="{36AF762C-F62B-0244-95ED-5EF401DE948D}" type="presOf" srcId="{8C294DD7-4627-7448-9169-2FDBCF549B3E}" destId="{F8404424-2975-9A4D-B013-C163DEB9305D}" srcOrd="0" destOrd="0" presId="urn:microsoft.com/office/officeart/2008/layout/HorizontalMultiLevelHierarchy"/>
    <dgm:cxn modelId="{38048DF1-C2DE-4245-BE11-DD65E9BF0D5C}" srcId="{1E7979AB-3061-9C48-A0B4-9A01AE3C2247}" destId="{8C294DD7-4627-7448-9169-2FDBCF549B3E}" srcOrd="3" destOrd="0" parTransId="{0BCC0262-9CCD-DE4C-BC8E-E7ECEB12C510}" sibTransId="{36638600-0E0E-C24B-A497-5A249A44E440}"/>
    <dgm:cxn modelId="{2308F336-8998-3F46-809C-5519465BC6D8}" type="presOf" srcId="{1E7979AB-3061-9C48-A0B4-9A01AE3C2247}" destId="{52F1203F-B593-2A4B-9CF3-1B504D3AA6C0}" srcOrd="0" destOrd="0" presId="urn:microsoft.com/office/officeart/2008/layout/HorizontalMultiLevelHierarchy"/>
    <dgm:cxn modelId="{A2981AE4-5F9F-0D46-907D-2C1E3FF3FCDE}" srcId="{211ECC85-75D8-5946-A7C2-F172AF9182DF}" destId="{1E7979AB-3061-9C48-A0B4-9A01AE3C2247}" srcOrd="0" destOrd="0" parTransId="{4D7CF2AD-91D9-1E44-8907-ADCD9164F4FB}" sibTransId="{66480000-C0BA-524F-8ADF-DD47F13CDC66}"/>
    <dgm:cxn modelId="{46C47FAE-5AA3-2741-B332-EE0DA86B2AEA}" type="presOf" srcId="{902F505E-1E8F-6C47-B323-E002A9DF12C1}" destId="{28A3FEB9-7EE0-D841-B341-937F2E08958C}" srcOrd="0" destOrd="0" presId="urn:microsoft.com/office/officeart/2008/layout/HorizontalMultiLevelHierarchy"/>
    <dgm:cxn modelId="{D4F43217-B545-FC47-87FC-23C2AA3B4CDD}" srcId="{1E7979AB-3061-9C48-A0B4-9A01AE3C2247}" destId="{F97D9420-F15B-F34B-AB0C-DCDEBA79F772}" srcOrd="1" destOrd="0" parTransId="{949FC7DF-5AB0-5E49-8D9F-A9965F9E6183}" sibTransId="{8144123B-5FF9-6B44-A762-1BB663738E7C}"/>
    <dgm:cxn modelId="{6F1A4026-5396-FB47-AB9D-A9218CBE02DE}" type="presOf" srcId="{F97D9420-F15B-F34B-AB0C-DCDEBA79F772}" destId="{C1425731-0E61-A247-87E2-C9980526E001}" srcOrd="0" destOrd="0" presId="urn:microsoft.com/office/officeart/2008/layout/HorizontalMultiLevelHierarchy"/>
    <dgm:cxn modelId="{9A486ED9-A569-7F42-8676-B71A77B0354F}" type="presOf" srcId="{0261713D-7293-264E-B7BB-4FC81F6DED95}" destId="{02378A61-FD58-6443-A1D2-F0AAFA484694}" srcOrd="0" destOrd="0" presId="urn:microsoft.com/office/officeart/2008/layout/HorizontalMultiLevelHierarchy"/>
    <dgm:cxn modelId="{A0C1D711-4538-514E-BF11-1507053FED89}" type="presOf" srcId="{0BCC0262-9CCD-DE4C-BC8E-E7ECEB12C510}" destId="{0F68C05E-D3DA-4C43-8307-C456FBDC2D23}" srcOrd="0" destOrd="0" presId="urn:microsoft.com/office/officeart/2008/layout/HorizontalMultiLevelHierarchy"/>
    <dgm:cxn modelId="{B579D739-F72A-2C46-BCF1-1540D05F00BF}" type="presOf" srcId="{9AE45A81-14BF-8642-9A28-661FAD73BAAE}" destId="{FC864C58-D9D5-1E4E-818C-1E72D06314EE}" srcOrd="0" destOrd="0" presId="urn:microsoft.com/office/officeart/2008/layout/HorizontalMultiLevelHierarchy"/>
    <dgm:cxn modelId="{50F4856B-AEED-DF4B-89E6-3B2F2424DDDC}" srcId="{1E7979AB-3061-9C48-A0B4-9A01AE3C2247}" destId="{4C4D9E3E-96BC-3A47-96F2-EBCF783521F9}" srcOrd="2" destOrd="0" parTransId="{9AE45A81-14BF-8642-9A28-661FAD73BAAE}" sibTransId="{9B40D4E2-2065-A84D-A489-9E5E22807DCD}"/>
    <dgm:cxn modelId="{B73FE002-139A-4D4A-8638-FA0154AE3E0B}" type="presOf" srcId="{4C4D9E3E-96BC-3A47-96F2-EBCF783521F9}" destId="{5F3AA011-86B3-2242-A15E-A48A48543F34}" srcOrd="0" destOrd="0" presId="urn:microsoft.com/office/officeart/2008/layout/HorizontalMultiLevelHierarchy"/>
    <dgm:cxn modelId="{6C5E19A8-3C20-E841-AF52-DBDCC4BD62F6}" type="presOf" srcId="{9AE45A81-14BF-8642-9A28-661FAD73BAAE}" destId="{25697C62-7060-9246-BAFA-17052DB8631D}" srcOrd="1" destOrd="0" presId="urn:microsoft.com/office/officeart/2008/layout/HorizontalMultiLevelHierarchy"/>
    <dgm:cxn modelId="{E88FA6FF-E277-DF49-99BB-8AEB54702D53}" type="presOf" srcId="{949FC7DF-5AB0-5E49-8D9F-A9965F9E6183}" destId="{B3669EAD-567B-DE41-89EE-77518F67C6B8}" srcOrd="0" destOrd="0" presId="urn:microsoft.com/office/officeart/2008/layout/HorizontalMultiLevelHierarchy"/>
    <dgm:cxn modelId="{D3C68677-F7E6-E745-B776-E9588A6EB895}" type="presOf" srcId="{211ECC85-75D8-5946-A7C2-F172AF9182DF}" destId="{7CA36337-51CC-3E4A-B83F-60D2199C9DD9}" srcOrd="0" destOrd="0" presId="urn:microsoft.com/office/officeart/2008/layout/HorizontalMultiLevelHierarchy"/>
    <dgm:cxn modelId="{9FBB19F3-E28A-1845-A8EA-083AB26BB505}" type="presParOf" srcId="{7CA36337-51CC-3E4A-B83F-60D2199C9DD9}" destId="{06266533-0FF2-1547-B712-9244E9560204}" srcOrd="0" destOrd="0" presId="urn:microsoft.com/office/officeart/2008/layout/HorizontalMultiLevelHierarchy"/>
    <dgm:cxn modelId="{4EC83AF7-10B0-C94F-BCA8-BB5A02201D2E}" type="presParOf" srcId="{06266533-0FF2-1547-B712-9244E9560204}" destId="{52F1203F-B593-2A4B-9CF3-1B504D3AA6C0}" srcOrd="0" destOrd="0" presId="urn:microsoft.com/office/officeart/2008/layout/HorizontalMultiLevelHierarchy"/>
    <dgm:cxn modelId="{675E9C6E-A5CD-984E-AD67-3D5F247E1808}" type="presParOf" srcId="{06266533-0FF2-1547-B712-9244E9560204}" destId="{6BDCA77D-1B0C-4548-85EF-C99B53552E66}" srcOrd="1" destOrd="0" presId="urn:microsoft.com/office/officeart/2008/layout/HorizontalMultiLevelHierarchy"/>
    <dgm:cxn modelId="{990F68EC-865C-374F-A408-5BE09B846350}" type="presParOf" srcId="{6BDCA77D-1B0C-4548-85EF-C99B53552E66}" destId="{28A3FEB9-7EE0-D841-B341-937F2E08958C}" srcOrd="0" destOrd="0" presId="urn:microsoft.com/office/officeart/2008/layout/HorizontalMultiLevelHierarchy"/>
    <dgm:cxn modelId="{3060E511-3597-594B-9704-EB70A6185779}" type="presParOf" srcId="{28A3FEB9-7EE0-D841-B341-937F2E08958C}" destId="{8CDFB60C-1C69-F949-9867-A6B0692A3375}" srcOrd="0" destOrd="0" presId="urn:microsoft.com/office/officeart/2008/layout/HorizontalMultiLevelHierarchy"/>
    <dgm:cxn modelId="{99045E7F-0662-A840-AE9A-30F4A936739F}" type="presParOf" srcId="{6BDCA77D-1B0C-4548-85EF-C99B53552E66}" destId="{E62F3EAE-1F97-5B4C-862E-9891FEE063A8}" srcOrd="1" destOrd="0" presId="urn:microsoft.com/office/officeart/2008/layout/HorizontalMultiLevelHierarchy"/>
    <dgm:cxn modelId="{1313674A-0511-DB4C-AEF3-189C35DCFA0D}" type="presParOf" srcId="{E62F3EAE-1F97-5B4C-862E-9891FEE063A8}" destId="{02378A61-FD58-6443-A1D2-F0AAFA484694}" srcOrd="0" destOrd="0" presId="urn:microsoft.com/office/officeart/2008/layout/HorizontalMultiLevelHierarchy"/>
    <dgm:cxn modelId="{D89ADB5E-A212-EC49-AF0B-0B05347DF855}" type="presParOf" srcId="{E62F3EAE-1F97-5B4C-862E-9891FEE063A8}" destId="{C82F12F3-63BF-D147-A4D9-85E3BC8D90A9}" srcOrd="1" destOrd="0" presId="urn:microsoft.com/office/officeart/2008/layout/HorizontalMultiLevelHierarchy"/>
    <dgm:cxn modelId="{6CF7843F-B1AF-0B4E-B44B-C1390033B5BF}" type="presParOf" srcId="{6BDCA77D-1B0C-4548-85EF-C99B53552E66}" destId="{B3669EAD-567B-DE41-89EE-77518F67C6B8}" srcOrd="2" destOrd="0" presId="urn:microsoft.com/office/officeart/2008/layout/HorizontalMultiLevelHierarchy"/>
    <dgm:cxn modelId="{7D06CB7D-86CE-0F48-8F09-0C878229142C}" type="presParOf" srcId="{B3669EAD-567B-DE41-89EE-77518F67C6B8}" destId="{2167ED92-AA77-D742-AEE5-9120A9C437DD}" srcOrd="0" destOrd="0" presId="urn:microsoft.com/office/officeart/2008/layout/HorizontalMultiLevelHierarchy"/>
    <dgm:cxn modelId="{97CC740F-4DD2-9D4A-AEAE-5D3AEE34AE77}" type="presParOf" srcId="{6BDCA77D-1B0C-4548-85EF-C99B53552E66}" destId="{8ED24787-CBA8-C747-97EA-7B7132D12E56}" srcOrd="3" destOrd="0" presId="urn:microsoft.com/office/officeart/2008/layout/HorizontalMultiLevelHierarchy"/>
    <dgm:cxn modelId="{F0C3E960-868D-F846-AD93-890A967A301E}" type="presParOf" srcId="{8ED24787-CBA8-C747-97EA-7B7132D12E56}" destId="{C1425731-0E61-A247-87E2-C9980526E001}" srcOrd="0" destOrd="0" presId="urn:microsoft.com/office/officeart/2008/layout/HorizontalMultiLevelHierarchy"/>
    <dgm:cxn modelId="{2E24D5AD-8063-514E-B36F-F0045F395627}" type="presParOf" srcId="{8ED24787-CBA8-C747-97EA-7B7132D12E56}" destId="{AF963037-7151-2C4C-833A-4D2FD6247107}" srcOrd="1" destOrd="0" presId="urn:microsoft.com/office/officeart/2008/layout/HorizontalMultiLevelHierarchy"/>
    <dgm:cxn modelId="{3A4BEBE2-892F-EF44-ABEC-B0EBEF35681B}" type="presParOf" srcId="{6BDCA77D-1B0C-4548-85EF-C99B53552E66}" destId="{FC864C58-D9D5-1E4E-818C-1E72D06314EE}" srcOrd="4" destOrd="0" presId="urn:microsoft.com/office/officeart/2008/layout/HorizontalMultiLevelHierarchy"/>
    <dgm:cxn modelId="{59CB53CF-6FF3-B14F-98F4-3D728872DAFC}" type="presParOf" srcId="{FC864C58-D9D5-1E4E-818C-1E72D06314EE}" destId="{25697C62-7060-9246-BAFA-17052DB8631D}" srcOrd="0" destOrd="0" presId="urn:microsoft.com/office/officeart/2008/layout/HorizontalMultiLevelHierarchy"/>
    <dgm:cxn modelId="{BC537C8B-5418-C24E-A39C-CCAA8852B90B}" type="presParOf" srcId="{6BDCA77D-1B0C-4548-85EF-C99B53552E66}" destId="{E9988670-5CFA-F34F-84F8-7293C54DF685}" srcOrd="5" destOrd="0" presId="urn:microsoft.com/office/officeart/2008/layout/HorizontalMultiLevelHierarchy"/>
    <dgm:cxn modelId="{B04788C3-32B3-214D-86DE-983D4EB516A0}" type="presParOf" srcId="{E9988670-5CFA-F34F-84F8-7293C54DF685}" destId="{5F3AA011-86B3-2242-A15E-A48A48543F34}" srcOrd="0" destOrd="0" presId="urn:microsoft.com/office/officeart/2008/layout/HorizontalMultiLevelHierarchy"/>
    <dgm:cxn modelId="{D4E2901F-FBA7-084A-BDBC-093F94811935}" type="presParOf" srcId="{E9988670-5CFA-F34F-84F8-7293C54DF685}" destId="{E52B5FC8-3A3F-7B42-9B42-4C5790B4DD18}" srcOrd="1" destOrd="0" presId="urn:microsoft.com/office/officeart/2008/layout/HorizontalMultiLevelHierarchy"/>
    <dgm:cxn modelId="{8C7818E3-BD2F-B646-9ADF-FF72C9887A6F}" type="presParOf" srcId="{6BDCA77D-1B0C-4548-85EF-C99B53552E66}" destId="{0F68C05E-D3DA-4C43-8307-C456FBDC2D23}" srcOrd="6" destOrd="0" presId="urn:microsoft.com/office/officeart/2008/layout/HorizontalMultiLevelHierarchy"/>
    <dgm:cxn modelId="{184CC1E8-2709-AA45-AF72-29B2F4268E15}" type="presParOf" srcId="{0F68C05E-D3DA-4C43-8307-C456FBDC2D23}" destId="{187F45D8-98F6-294B-B640-B5E41CDB0D2E}" srcOrd="0" destOrd="0" presId="urn:microsoft.com/office/officeart/2008/layout/HorizontalMultiLevelHierarchy"/>
    <dgm:cxn modelId="{B40231D3-8CEB-6642-AE3D-18217692D1BD}" type="presParOf" srcId="{6BDCA77D-1B0C-4548-85EF-C99B53552E66}" destId="{9B504344-388A-2948-A47E-27DD367EAF95}" srcOrd="7" destOrd="0" presId="urn:microsoft.com/office/officeart/2008/layout/HorizontalMultiLevelHierarchy"/>
    <dgm:cxn modelId="{42CB54E3-39C2-F64A-97B7-17C1ACEA0CB6}" type="presParOf" srcId="{9B504344-388A-2948-A47E-27DD367EAF95}" destId="{F8404424-2975-9A4D-B013-C163DEB9305D}" srcOrd="0" destOrd="0" presId="urn:microsoft.com/office/officeart/2008/layout/HorizontalMultiLevelHierarchy"/>
    <dgm:cxn modelId="{1DD5047F-33F4-8C42-B686-F064BF452D3F}" type="presParOf" srcId="{9B504344-388A-2948-A47E-27DD367EAF95}" destId="{0B3B8D95-BD29-7349-91FF-E17BF64C6D4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68C05E-D3DA-4C43-8307-C456FBDC2D23}">
      <dsp:nvSpPr>
        <dsp:cNvPr id="0" name=""/>
        <dsp:cNvSpPr/>
      </dsp:nvSpPr>
      <dsp:spPr>
        <a:xfrm>
          <a:off x="4498942" y="2340260"/>
          <a:ext cx="582241" cy="1767301"/>
        </a:xfrm>
        <a:custGeom>
          <a:avLst/>
          <a:gdLst/>
          <a:ahLst/>
          <a:cxnLst/>
          <a:rect l="0" t="0" r="0" b="0"/>
          <a:pathLst>
            <a:path>
              <a:moveTo>
                <a:pt x="582241" y="0"/>
              </a:moveTo>
              <a:lnTo>
                <a:pt x="291120" y="0"/>
              </a:lnTo>
              <a:lnTo>
                <a:pt x="291120" y="1767301"/>
              </a:lnTo>
              <a:lnTo>
                <a:pt x="0" y="176730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743544" y="3177392"/>
        <a:ext cx="93037" cy="93037"/>
      </dsp:txXfrm>
    </dsp:sp>
    <dsp:sp modelId="{FC864C58-D9D5-1E4E-818C-1E72D06314EE}">
      <dsp:nvSpPr>
        <dsp:cNvPr id="0" name=""/>
        <dsp:cNvSpPr/>
      </dsp:nvSpPr>
      <dsp:spPr>
        <a:xfrm>
          <a:off x="4498942" y="2340260"/>
          <a:ext cx="582241" cy="632268"/>
        </a:xfrm>
        <a:custGeom>
          <a:avLst/>
          <a:gdLst/>
          <a:ahLst/>
          <a:cxnLst/>
          <a:rect l="0" t="0" r="0" b="0"/>
          <a:pathLst>
            <a:path>
              <a:moveTo>
                <a:pt x="582241" y="0"/>
              </a:moveTo>
              <a:lnTo>
                <a:pt x="291120" y="0"/>
              </a:lnTo>
              <a:lnTo>
                <a:pt x="291120" y="632268"/>
              </a:lnTo>
              <a:lnTo>
                <a:pt x="0" y="63226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68574" y="2634906"/>
        <a:ext cx="42975" cy="42975"/>
      </dsp:txXfrm>
    </dsp:sp>
    <dsp:sp modelId="{B3669EAD-567B-DE41-89EE-77518F67C6B8}">
      <dsp:nvSpPr>
        <dsp:cNvPr id="0" name=""/>
        <dsp:cNvSpPr/>
      </dsp:nvSpPr>
      <dsp:spPr>
        <a:xfrm>
          <a:off x="4504444" y="1823942"/>
          <a:ext cx="576738" cy="516317"/>
        </a:xfrm>
        <a:custGeom>
          <a:avLst/>
          <a:gdLst/>
          <a:ahLst/>
          <a:cxnLst/>
          <a:rect l="0" t="0" r="0" b="0"/>
          <a:pathLst>
            <a:path>
              <a:moveTo>
                <a:pt x="576738" y="516317"/>
              </a:moveTo>
              <a:lnTo>
                <a:pt x="288369" y="516317"/>
              </a:lnTo>
              <a:lnTo>
                <a:pt x="288369" y="0"/>
              </a:ln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73461" y="2062749"/>
        <a:ext cx="38704" cy="38704"/>
      </dsp:txXfrm>
    </dsp:sp>
    <dsp:sp modelId="{28A3FEB9-7EE0-D841-B341-937F2E08958C}">
      <dsp:nvSpPr>
        <dsp:cNvPr id="0" name=""/>
        <dsp:cNvSpPr/>
      </dsp:nvSpPr>
      <dsp:spPr>
        <a:xfrm>
          <a:off x="4513439" y="691780"/>
          <a:ext cx="567743" cy="1648479"/>
        </a:xfrm>
        <a:custGeom>
          <a:avLst/>
          <a:gdLst/>
          <a:ahLst/>
          <a:cxnLst/>
          <a:rect l="0" t="0" r="0" b="0"/>
          <a:pathLst>
            <a:path>
              <a:moveTo>
                <a:pt x="567743" y="1648479"/>
              </a:moveTo>
              <a:lnTo>
                <a:pt x="283871" y="1648479"/>
              </a:lnTo>
              <a:lnTo>
                <a:pt x="283871" y="0"/>
              </a:ln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753723" y="1472432"/>
        <a:ext cx="87175" cy="87175"/>
      </dsp:txXfrm>
    </dsp:sp>
    <dsp:sp modelId="{52F1203F-B593-2A4B-9CF3-1B504D3AA6C0}">
      <dsp:nvSpPr>
        <dsp:cNvPr id="0" name=""/>
        <dsp:cNvSpPr/>
      </dsp:nvSpPr>
      <dsp:spPr>
        <a:xfrm rot="5400000">
          <a:off x="4606534" y="1147131"/>
          <a:ext cx="3335554" cy="23862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/>
              <a:cs typeface="Calibri"/>
            </a:rPr>
            <a:t>Disability Access &amp; Inclusion Sub-committee</a:t>
          </a:r>
          <a:endParaRPr lang="en-US" sz="2800" kern="1200" dirty="0">
            <a:latin typeface="Calibri"/>
            <a:cs typeface="Calibri"/>
          </a:endParaRPr>
        </a:p>
      </dsp:txBody>
      <dsp:txXfrm rot="5400000">
        <a:off x="4606534" y="1147131"/>
        <a:ext cx="3335554" cy="2386256"/>
      </dsp:txXfrm>
    </dsp:sp>
    <dsp:sp modelId="{02378A61-FD58-6443-A1D2-F0AAFA484694}">
      <dsp:nvSpPr>
        <dsp:cNvPr id="0" name=""/>
        <dsp:cNvSpPr/>
      </dsp:nvSpPr>
      <dsp:spPr>
        <a:xfrm>
          <a:off x="432045" y="216025"/>
          <a:ext cx="4081394" cy="9515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/>
              <a:cs typeface="Calibri"/>
            </a:rPr>
            <a:t>Marketing Communications</a:t>
          </a:r>
          <a:endParaRPr lang="en-US" sz="2800" kern="1200" dirty="0">
            <a:latin typeface="Calibri"/>
            <a:cs typeface="Calibri"/>
          </a:endParaRPr>
        </a:p>
      </dsp:txBody>
      <dsp:txXfrm>
        <a:off x="432045" y="216025"/>
        <a:ext cx="4081394" cy="951511"/>
      </dsp:txXfrm>
    </dsp:sp>
    <dsp:sp modelId="{C1425731-0E61-A247-87E2-C9980526E001}">
      <dsp:nvSpPr>
        <dsp:cNvPr id="0" name=""/>
        <dsp:cNvSpPr/>
      </dsp:nvSpPr>
      <dsp:spPr>
        <a:xfrm>
          <a:off x="450531" y="1343220"/>
          <a:ext cx="4053912" cy="961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/>
              <a:cs typeface="Calibri"/>
            </a:rPr>
            <a:t>Information Technology</a:t>
          </a:r>
          <a:endParaRPr lang="en-US" sz="2800" kern="1200" dirty="0">
            <a:latin typeface="Calibri"/>
            <a:cs typeface="Calibri"/>
          </a:endParaRPr>
        </a:p>
      </dsp:txBody>
      <dsp:txXfrm>
        <a:off x="450531" y="1343220"/>
        <a:ext cx="4053912" cy="961443"/>
      </dsp:txXfrm>
    </dsp:sp>
    <dsp:sp modelId="{5F3AA011-86B3-2242-A15E-A48A48543F34}">
      <dsp:nvSpPr>
        <dsp:cNvPr id="0" name=""/>
        <dsp:cNvSpPr/>
      </dsp:nvSpPr>
      <dsp:spPr>
        <a:xfrm>
          <a:off x="417548" y="2494540"/>
          <a:ext cx="4081394" cy="955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/>
              <a:cs typeface="Calibri"/>
            </a:rPr>
            <a:t>Student Equity, Diversity &amp; Disability Centre</a:t>
          </a:r>
          <a:endParaRPr lang="en-US" sz="2800" kern="1200" dirty="0">
            <a:latin typeface="Calibri"/>
            <a:cs typeface="Calibri"/>
          </a:endParaRPr>
        </a:p>
      </dsp:txBody>
      <dsp:txXfrm>
        <a:off x="417548" y="2494540"/>
        <a:ext cx="4081394" cy="955976"/>
      </dsp:txXfrm>
    </dsp:sp>
    <dsp:sp modelId="{F8404424-2975-9A4D-B013-C163DEB9305D}">
      <dsp:nvSpPr>
        <dsp:cNvPr id="0" name=""/>
        <dsp:cNvSpPr/>
      </dsp:nvSpPr>
      <dsp:spPr>
        <a:xfrm>
          <a:off x="455481" y="3672407"/>
          <a:ext cx="4043461" cy="870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/>
              <a:cs typeface="Calibri"/>
            </a:rPr>
            <a:t>Centre for Learning &amp; Development</a:t>
          </a:r>
          <a:endParaRPr lang="en-US" sz="2800" kern="1200" dirty="0">
            <a:latin typeface="Calibri"/>
            <a:cs typeface="Calibri"/>
          </a:endParaRPr>
        </a:p>
      </dsp:txBody>
      <dsp:txXfrm>
        <a:off x="455481" y="3672407"/>
        <a:ext cx="4043461" cy="870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8B8B6-3902-E04B-BC8A-D48D1463E364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A499A-668B-1543-B0CB-C6F50301C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4130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A499A-668B-1543-B0CB-C6F50301C3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6031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A499A-668B-1543-B0CB-C6F50301C3A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619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HP</a:t>
            </a:r>
          </a:p>
          <a:p>
            <a:r>
              <a:rPr lang="en-US" dirty="0" smtClean="0"/>
              <a:t>Our programs will be relevant, inclusive</a:t>
            </a:r>
            <a:r>
              <a:rPr lang="en-US" baseline="0" dirty="0" smtClean="0"/>
              <a:t> and flexible, provided in a supportive and stimulating learning environment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A499A-668B-1543-B0CB-C6F50301C3A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7667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Web Content Accessibility Guidelines (WCAG) 2.0 AA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Relate to:</a:t>
            </a:r>
          </a:p>
          <a:p>
            <a:pPr marL="342900" indent="-342900">
              <a:buFont typeface="Arial"/>
              <a:buChar char="•"/>
            </a:pPr>
            <a:r>
              <a:rPr lang="en-US" sz="1200" dirty="0" smtClean="0"/>
              <a:t>University website and intranet</a:t>
            </a:r>
            <a:endParaRPr lang="en-AU" sz="1200" dirty="0" smtClean="0"/>
          </a:p>
          <a:p>
            <a:pPr marL="342900" indent="-342900">
              <a:buFont typeface="Arial"/>
              <a:buChar char="•"/>
            </a:pPr>
            <a:r>
              <a:rPr lang="en-US" sz="1200" dirty="0" smtClean="0"/>
              <a:t>External software packages</a:t>
            </a:r>
            <a:endParaRPr lang="en-AU" sz="1200" dirty="0" smtClean="0"/>
          </a:p>
          <a:p>
            <a:pPr marL="342900" indent="-342900">
              <a:buFont typeface="Arial"/>
              <a:buChar char="•"/>
            </a:pPr>
            <a:r>
              <a:rPr lang="en-US" sz="1200" dirty="0" smtClean="0"/>
              <a:t>All coursework and resources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A499A-668B-1543-B0CB-C6F50301C3A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0630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A499A-668B-1543-B0CB-C6F50301C3A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9836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A499A-668B-1543-B0CB-C6F50301C3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0531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A499A-668B-1543-B0CB-C6F50301C3A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668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A499A-668B-1543-B0CB-C6F50301C3A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5565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A499A-668B-1543-B0CB-C6F50301C3A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6718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988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842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755650"/>
            <a:ext cx="2160587" cy="58420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755650"/>
            <a:ext cx="6329363" cy="58420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7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140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97564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916113"/>
            <a:ext cx="424497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24497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82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0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4792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69153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51227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swirl2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57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916113"/>
            <a:ext cx="8642350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736600"/>
            <a:ext cx="9144000" cy="1079500"/>
          </a:xfrm>
          <a:prstGeom prst="rect">
            <a:avLst/>
          </a:prstGeom>
          <a:solidFill>
            <a:srgbClr val="BE112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55650"/>
            <a:ext cx="86423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pic>
        <p:nvPicPr>
          <p:cNvPr id="1030" name="Picture 13" descr="ECU_AUS_logo_C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2450" y="0"/>
            <a:ext cx="979488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79512" y="404664"/>
            <a:ext cx="53832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sz="1200" dirty="0" smtClean="0">
                <a:solidFill>
                  <a:srgbClr val="666666"/>
                </a:solidFill>
                <a:latin typeface="Arial Narrow" charset="0"/>
              </a:rPr>
              <a:t>Centre</a:t>
            </a:r>
            <a:r>
              <a:rPr lang="en-AU" sz="1200" baseline="0" dirty="0" smtClean="0">
                <a:solidFill>
                  <a:srgbClr val="666666"/>
                </a:solidFill>
                <a:latin typeface="Arial Narrow" charset="0"/>
              </a:rPr>
              <a:t> for Learning and Development</a:t>
            </a:r>
            <a:endParaRPr lang="en-AU" sz="1200" dirty="0">
              <a:solidFill>
                <a:srgbClr val="666666"/>
              </a:solidFill>
              <a:latin typeface="Arial Narrow" charset="0"/>
            </a:endParaRP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107950" y="115888"/>
            <a:ext cx="5383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sz="1600" b="1">
                <a:solidFill>
                  <a:srgbClr val="666666"/>
                </a:solidFill>
                <a:latin typeface="Arial Narrow" charset="0"/>
              </a:rPr>
              <a:t>Edith Cowan University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/>
          <a:ea typeface="ＭＳ Ｐゴシック" pitchFamily="-65" charset="-128"/>
          <a:cs typeface="ＭＳ Ｐゴシック" pitchFamily="-65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pitchFamily="-65" charset="-128"/>
          <a:cs typeface="ＭＳ Ｐゴシック" pitchFamily="-65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pitchFamily="-65" charset="-128"/>
          <a:cs typeface="ＭＳ Ｐゴシック" pitchFamily="-65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pitchFamily="-65" charset="-128"/>
          <a:cs typeface="ＭＳ Ｐゴシック" pitchFamily="-65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pitchFamily="-65" charset="-128"/>
          <a:cs typeface="ＭＳ Ｐゴシック" pitchFamily="-65" charset="-128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.scrive0@ecu.edu.au" TargetMode="External"/><Relationship Id="rId2" Type="http://schemas.openxmlformats.org/officeDocument/2006/relationships/hyperlink" Target="mailto:h.pate@ecu.edu.a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s.gov.au/ausstats/abs@.nsf/Products/3235.0~2011~Main+Features~Main+Features" TargetMode="External"/><Relationship Id="rId2" Type="http://schemas.openxmlformats.org/officeDocument/2006/relationships/hyperlink" Target="http://www.abs.gov.au/AUSSTATS/abs@.nsf/DetailsPage/3101.0Jun%202012?OpenDocumen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and.org.au/pages/disability-statistics.html" TargetMode="External"/><Relationship Id="rId4" Type="http://schemas.openxmlformats.org/officeDocument/2006/relationships/hyperlink" Target="http://acoss.org.au/uploads/ACOSS%20Poverty%20Report%202012_Final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disabilitydatapl.edu.au/" TargetMode="External"/><Relationship Id="rId2" Type="http://schemas.openxmlformats.org/officeDocument/2006/relationships/hyperlink" Target="http://www.adcet.edu.au/inclusive-teaching/understanding-disability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cu.edu.au/__data/assets/pdf_file/0014/433013/engaging-minds-engaging-communities.pdf" TargetMode="External"/><Relationship Id="rId5" Type="http://schemas.openxmlformats.org/officeDocument/2006/relationships/hyperlink" Target="http://www.ecu.edu.au/__data/assets/pdf_file/0005/606281/ECU-Annual-Report-2013.pdf" TargetMode="External"/><Relationship Id="rId4" Type="http://schemas.openxmlformats.org/officeDocument/2006/relationships/hyperlink" Target="http://www.ecu.edu.au/__data/assets/pdf_file/0005/606281/ECU-Annual-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sehe.edu.au/wp-content/uploads/2014/02/Student-Equity-Performance-in-Australian-Higher-Education-2007-to-2012-FINAL_V2.pdf" TargetMode="External"/><Relationship Id="rId2" Type="http://schemas.openxmlformats.org/officeDocument/2006/relationships/hyperlink" Target="http://www.graduatecareers.com.au/wp-content/uploads/2013/12/GCAGradStats2013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pwc.com.au/industry/government/assets/disability-in-australia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924944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5400" b="1" dirty="0" smtClean="0">
                <a:solidFill>
                  <a:schemeClr val="tx1"/>
                </a:solidFill>
                <a:ea typeface="ＭＳ Ｐゴシック" charset="0"/>
                <a:cs typeface="Arial Narrow"/>
              </a:rPr>
              <a:t>Strategies to support accessible online learning</a:t>
            </a:r>
            <a:endParaRPr lang="en-US" sz="5400" b="1" dirty="0">
              <a:solidFill>
                <a:schemeClr val="tx1"/>
              </a:solidFill>
              <a:ea typeface="ＭＳ Ｐゴシック" charset="0"/>
              <a:cs typeface="Arial Narro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5085184"/>
            <a:ext cx="7416824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sz="3200" b="1" dirty="0" smtClean="0">
                <a:latin typeface="Calibri"/>
                <a:cs typeface="Calibri"/>
              </a:rPr>
              <a:t>Heather Pate &amp; Rebecca Scriven</a:t>
            </a:r>
          </a:p>
          <a:p>
            <a:pPr algn="r">
              <a:lnSpc>
                <a:spcPct val="130000"/>
              </a:lnSpc>
            </a:pPr>
            <a:r>
              <a:rPr lang="en-US" sz="3200" b="1" dirty="0" smtClean="0">
                <a:latin typeface="Calibri"/>
                <a:cs typeface="Calibri"/>
              </a:rPr>
              <a:t>Centre for Learning and Development</a:t>
            </a:r>
            <a:endParaRPr lang="en-US" sz="3200" b="1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Our new model:</a:t>
            </a:r>
          </a:p>
          <a:p>
            <a:r>
              <a:rPr lang="en-US" dirty="0" smtClean="0">
                <a:latin typeface="Calibri"/>
                <a:cs typeface="Calibri"/>
              </a:rPr>
              <a:t>Staff training</a:t>
            </a:r>
          </a:p>
          <a:p>
            <a:r>
              <a:rPr lang="en-US" dirty="0" smtClean="0">
                <a:latin typeface="Calibri"/>
                <a:cs typeface="Calibri"/>
              </a:rPr>
              <a:t>Ongoing support</a:t>
            </a:r>
          </a:p>
          <a:p>
            <a:r>
              <a:rPr lang="en-US" dirty="0" smtClean="0">
                <a:latin typeface="Calibri"/>
                <a:cs typeface="Calibri"/>
              </a:rPr>
              <a:t>Standard practice</a:t>
            </a:r>
          </a:p>
          <a:p>
            <a:endParaRPr lang="en-US" dirty="0">
              <a:latin typeface="Calibri"/>
              <a:cs typeface="Calibri"/>
            </a:endParaRPr>
          </a:p>
        </p:txBody>
      </p:sp>
      <p:pic>
        <p:nvPicPr>
          <p:cNvPr id="4" name="Picture 3" descr="Pixabay image: darts-155726_128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4499992" y="2132856"/>
            <a:ext cx="4551660" cy="503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150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8352928" cy="46085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What we will cover:</a:t>
            </a:r>
          </a:p>
          <a:p>
            <a:r>
              <a:rPr lang="en-US" dirty="0" smtClean="0">
                <a:latin typeface="Calibri"/>
                <a:cs typeface="Calibri"/>
              </a:rPr>
              <a:t>Blackboard sites</a:t>
            </a:r>
          </a:p>
          <a:p>
            <a:r>
              <a:rPr lang="en-US" dirty="0" smtClean="0">
                <a:latin typeface="Calibri"/>
                <a:cs typeface="Calibri"/>
              </a:rPr>
              <a:t>Unit content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Videos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MS Word documents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PowerPoint presentations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PDFs</a:t>
            </a:r>
          </a:p>
          <a:p>
            <a:r>
              <a:rPr lang="en-US" dirty="0" smtClean="0">
                <a:latin typeface="Calibri"/>
                <a:cs typeface="Calibri"/>
              </a:rPr>
              <a:t>External software and resources</a:t>
            </a:r>
          </a:p>
        </p:txBody>
      </p:sp>
    </p:spTree>
    <p:extLst>
      <p:ext uri="{BB962C8B-B14F-4D97-AF65-F5344CB8AC3E}">
        <p14:creationId xmlns:p14="http://schemas.microsoft.com/office/powerpoint/2010/main" xmlns="" val="8560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Using:</a:t>
            </a:r>
          </a:p>
          <a:p>
            <a:r>
              <a:rPr lang="en-US" dirty="0" smtClean="0">
                <a:latin typeface="Calibri"/>
                <a:cs typeface="Calibri"/>
              </a:rPr>
              <a:t>How-to guides</a:t>
            </a:r>
          </a:p>
          <a:p>
            <a:r>
              <a:rPr lang="en-US" dirty="0" smtClean="0">
                <a:latin typeface="Calibri"/>
                <a:cs typeface="Calibri"/>
              </a:rPr>
              <a:t>Checklists</a:t>
            </a:r>
          </a:p>
          <a:p>
            <a:r>
              <a:rPr lang="en-US" dirty="0" smtClean="0">
                <a:latin typeface="Calibri"/>
                <a:cs typeface="Calibri"/>
              </a:rPr>
              <a:t>Blackboard templates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 descr="Within template blackboard sites, hints and tips are provided on how to make the elements accessible. For example, with a sample video, the words  &quot;Accessibility: Video must have controls&quot; appear.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5107"/>
          <a:stretch/>
        </p:blipFill>
        <p:spPr>
          <a:xfrm>
            <a:off x="4427984" y="2060848"/>
            <a:ext cx="4297477" cy="42218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2440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standard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>
                <a:latin typeface="Calibri"/>
                <a:cs typeface="Calibri"/>
              </a:rPr>
              <a:t>Online accessibility built into:</a:t>
            </a:r>
          </a:p>
          <a:p>
            <a:r>
              <a:rPr lang="en-AU" dirty="0" smtClean="0">
                <a:latin typeface="Calibri"/>
                <a:cs typeface="Calibri"/>
              </a:rPr>
              <a:t>Professional Development Courses </a:t>
            </a:r>
          </a:p>
          <a:p>
            <a:r>
              <a:rPr lang="en-US" dirty="0" smtClean="0">
                <a:latin typeface="Calibri"/>
                <a:cs typeface="Calibri"/>
              </a:rPr>
              <a:t>Blackboard training</a:t>
            </a:r>
          </a:p>
          <a:p>
            <a:r>
              <a:rPr lang="en-US" dirty="0" smtClean="0">
                <a:latin typeface="Calibri"/>
                <a:cs typeface="Calibri"/>
              </a:rPr>
              <a:t>Create support videos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03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The next step:</a:t>
            </a:r>
          </a:p>
          <a:p>
            <a:r>
              <a:rPr lang="en-US" dirty="0" smtClean="0">
                <a:latin typeface="Calibri"/>
                <a:cs typeface="Calibri"/>
              </a:rPr>
              <a:t>Making recorded lectures accessible</a:t>
            </a:r>
          </a:p>
          <a:p>
            <a:r>
              <a:rPr lang="en-US" dirty="0" smtClean="0">
                <a:latin typeface="Calibri"/>
                <a:cs typeface="Calibri"/>
              </a:rPr>
              <a:t>Keeping staff up to date</a:t>
            </a:r>
          </a:p>
          <a:p>
            <a:r>
              <a:rPr lang="en-US" dirty="0" smtClean="0">
                <a:latin typeface="Calibri"/>
                <a:cs typeface="Calibri"/>
              </a:rPr>
              <a:t>Student training 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16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496944" cy="1872927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Questions and suggestions! </a:t>
            </a:r>
            <a:endParaRPr lang="en-US" dirty="0" smtClean="0">
              <a:latin typeface="Calibri"/>
              <a:cs typeface="Calibri"/>
            </a:endParaRPr>
          </a:p>
          <a:p>
            <a:endParaRPr lang="en-US" dirty="0" smtClean="0">
              <a:latin typeface="Calibri"/>
            </a:endParaRPr>
          </a:p>
          <a:p>
            <a:pPr>
              <a:buNone/>
            </a:pPr>
            <a:endParaRPr lang="en-US" dirty="0" smtClean="0">
              <a:latin typeface="Calibri"/>
            </a:endParaRPr>
          </a:p>
          <a:p>
            <a:endParaRPr lang="en-US" dirty="0" smtClean="0">
              <a:latin typeface="Calibri"/>
            </a:endParaRPr>
          </a:p>
          <a:p>
            <a:pPr>
              <a:buNone/>
            </a:pPr>
            <a:endParaRPr lang="en-US" dirty="0" smtClean="0">
              <a:latin typeface="Calibri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11560" y="4653136"/>
            <a:ext cx="3888432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200" kern="0" noProof="0" dirty="0" smtClean="0">
                <a:latin typeface="Calibri"/>
                <a:ea typeface="ＭＳ Ｐゴシック" pitchFamily="-65" charset="-128"/>
                <a:cs typeface="Calibri"/>
              </a:rPr>
              <a:t>Heather Pate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0" cap="none" spc="0" normalizeH="0" baseline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Calibri"/>
                <a:hlinkClick r:id="rId2"/>
              </a:rPr>
              <a:t>h.pate@ecu.edu.au</a:t>
            </a:r>
            <a:endParaRPr kumimoji="0" lang="en-US" sz="3200" b="0" i="0" u="none" strike="noStrike" kern="0" cap="none" spc="0" normalizeH="0" baseline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Calibri"/>
              <a:ea typeface="ＭＳ Ｐゴシック" pitchFamily="-65" charset="-128"/>
              <a:cs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4008" y="4653136"/>
            <a:ext cx="39604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kern="0" dirty="0" smtClean="0">
                <a:latin typeface="Calibri"/>
                <a:ea typeface="ＭＳ Ｐゴシック" pitchFamily="-65" charset="-128"/>
                <a:cs typeface="Calibri"/>
              </a:rPr>
              <a:t>Rebecca </a:t>
            </a:r>
            <a:r>
              <a:rPr lang="en-US" sz="3200" kern="0" dirty="0" err="1" smtClean="0">
                <a:latin typeface="Calibri"/>
                <a:ea typeface="ＭＳ Ｐゴシック" pitchFamily="-65" charset="-128"/>
                <a:cs typeface="Calibri"/>
              </a:rPr>
              <a:t>Scriven</a:t>
            </a:r>
            <a:endParaRPr lang="en-US" sz="3200" kern="0" dirty="0" smtClean="0">
              <a:latin typeface="Calibri"/>
              <a:ea typeface="ＭＳ Ｐゴシック" pitchFamily="-65" charset="-128"/>
              <a:cs typeface="Calibri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kern="0" dirty="0" err="1" smtClean="0">
                <a:latin typeface="Calibri"/>
                <a:ea typeface="ＭＳ Ｐゴシック" pitchFamily="-65" charset="-128"/>
                <a:cs typeface="Calibri"/>
                <a:hlinkClick r:id="rId3"/>
              </a:rPr>
              <a:t>r.scriven</a:t>
            </a:r>
            <a:r>
              <a:rPr lang="en-US" sz="3200" kern="0" dirty="0" smtClean="0">
                <a:latin typeface="Calibri"/>
                <a:ea typeface="ＭＳ Ｐゴシック" pitchFamily="-65" charset="-128"/>
                <a:cs typeface="Calibri"/>
                <a:hlinkClick r:id="rId3"/>
              </a:rPr>
              <a:t> @</a:t>
            </a:r>
            <a:r>
              <a:rPr lang="en-US" sz="3200" kern="0" dirty="0" err="1" smtClean="0">
                <a:latin typeface="Calibri"/>
                <a:ea typeface="ＭＳ Ｐゴシック" pitchFamily="-65" charset="-128"/>
                <a:cs typeface="Calibri"/>
                <a:hlinkClick r:id="rId3"/>
              </a:rPr>
              <a:t>ecu.edu.au</a:t>
            </a:r>
            <a:endParaRPr lang="en-US" kern="0" dirty="0" smtClean="0">
              <a:latin typeface="Calibri"/>
              <a:ea typeface="ＭＳ Ｐゴシック" pitchFamily="-65" charset="-128"/>
              <a:cs typeface="ＭＳ Ｐゴシック" pitchFamily="-65" charset="-128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US" kern="0" dirty="0"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0495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683568" y="69269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aseline="0">
                <a:solidFill>
                  <a:schemeClr val="bg1"/>
                </a:solidFill>
                <a:latin typeface="Arial Narrow"/>
                <a:ea typeface="ＭＳ Ｐゴシック" pitchFamily="-65" charset="-128"/>
                <a:cs typeface="ＭＳ Ｐゴシック" pitchFamily="-65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 Narrow" charset="0"/>
                <a:ea typeface="ＭＳ Ｐゴシック" pitchFamily="-65" charset="-128"/>
                <a:cs typeface="ＭＳ Ｐゴシック" pitchFamily="-65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 Narrow" charset="0"/>
                <a:ea typeface="ＭＳ Ｐゴシック" pitchFamily="-65" charset="-128"/>
                <a:cs typeface="ＭＳ Ｐゴシック" pitchFamily="-65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 Narrow" charset="0"/>
                <a:ea typeface="ＭＳ Ｐゴシック" pitchFamily="-65" charset="-128"/>
                <a:cs typeface="ＭＳ Ｐゴシック" pitchFamily="-65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 Narrow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-65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-65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-65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-65" charset="0"/>
              </a:defRPr>
            </a:lvl9pPr>
          </a:lstStyle>
          <a:p>
            <a:pPr>
              <a:defRPr/>
            </a:pPr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323528" y="1916832"/>
            <a:ext cx="8568952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60000" indent="-457200" eaLnBrk="1" hangingPunct="1">
              <a:spcAft>
                <a:spcPts val="1200"/>
              </a:spcAft>
            </a:pPr>
            <a:r>
              <a:rPr lang="en-US" sz="2000" dirty="0">
                <a:latin typeface="Calibri"/>
                <a:cs typeface="Calibri"/>
              </a:rPr>
              <a:t>Australian Bureau of Statistics (2012). </a:t>
            </a:r>
            <a:r>
              <a:rPr lang="en-US" sz="2000" dirty="0" smtClean="0">
                <a:latin typeface="Calibri"/>
                <a:cs typeface="Calibri"/>
              </a:rPr>
              <a:t>3101.0 – Australian Demographic Statistics, June 2012. (December 12). </a:t>
            </a:r>
            <a:r>
              <a:rPr lang="en-US" sz="2000" dirty="0">
                <a:latin typeface="Calibri"/>
                <a:cs typeface="Calibri"/>
              </a:rPr>
              <a:t>Retrieved from </a:t>
            </a:r>
            <a:r>
              <a:rPr lang="en-US" sz="2000" dirty="0">
                <a:latin typeface="Calibri"/>
                <a:cs typeface="Calibri"/>
                <a:hlinkClick r:id="rId2"/>
              </a:rPr>
              <a:t>http://www.abs.gov.au/AUSSTATS/abs@.nsf/DetailsPage/3101.0Jun%202012?</a:t>
            </a:r>
            <a:r>
              <a:rPr lang="en-US" sz="2000" dirty="0" smtClean="0">
                <a:latin typeface="Calibri"/>
                <a:cs typeface="Calibri"/>
                <a:hlinkClick r:id="rId2"/>
              </a:rPr>
              <a:t>OpenDocument</a:t>
            </a:r>
            <a:endParaRPr lang="en-US" sz="2000" dirty="0" smtClean="0">
              <a:latin typeface="Calibri"/>
              <a:cs typeface="Calibri"/>
            </a:endParaRPr>
          </a:p>
          <a:p>
            <a:pPr marL="360000" indent="-457200" eaLnBrk="1" hangingPunct="1">
              <a:spcAft>
                <a:spcPts val="1200"/>
              </a:spcAft>
            </a:pPr>
            <a:r>
              <a:rPr lang="en-US" sz="2000" dirty="0" smtClean="0">
                <a:latin typeface="Calibri"/>
                <a:cs typeface="Calibri"/>
              </a:rPr>
              <a:t>Australian Bureau of Statistics (2012). 3235.0 – Population by Age and Sex, Regions of Australia, 2011. (August 31). Retrieved </a:t>
            </a:r>
            <a:r>
              <a:rPr lang="en-US" sz="2000" dirty="0">
                <a:latin typeface="Calibri"/>
                <a:cs typeface="Calibri"/>
              </a:rPr>
              <a:t>from </a:t>
            </a:r>
            <a:r>
              <a:rPr lang="en-US" sz="2000" dirty="0">
                <a:solidFill>
                  <a:srgbClr val="333399"/>
                </a:solidFill>
                <a:latin typeface="Calibri"/>
                <a:cs typeface="Calibri"/>
                <a:hlinkClick r:id="rId3"/>
              </a:rPr>
              <a:t>http://www.abs.gov.au/ausstats/abs@.nsf/Products/3235.0~2011~Main+Features~Main+Features#</a:t>
            </a:r>
            <a:r>
              <a:rPr lang="en-US" sz="2000" dirty="0" smtClean="0">
                <a:solidFill>
                  <a:srgbClr val="333399"/>
                </a:solidFill>
                <a:latin typeface="Calibri"/>
                <a:cs typeface="Calibri"/>
                <a:hlinkClick r:id="rId3"/>
              </a:rPr>
              <a:t>PARALINK3</a:t>
            </a:r>
            <a:endParaRPr lang="en-US" sz="2000" dirty="0" smtClean="0">
              <a:solidFill>
                <a:srgbClr val="333399"/>
              </a:solidFill>
              <a:latin typeface="Calibri"/>
              <a:cs typeface="Calibri"/>
            </a:endParaRPr>
          </a:p>
          <a:p>
            <a:pPr marL="360000" indent="-457200" eaLnBrk="1" hangingPunct="1">
              <a:spcAft>
                <a:spcPts val="1200"/>
              </a:spcAft>
            </a:pPr>
            <a:r>
              <a:rPr lang="en-US" sz="2000" dirty="0" smtClean="0">
                <a:latin typeface="Calibri"/>
                <a:cs typeface="Calibri"/>
              </a:rPr>
              <a:t>Australian Council of </a:t>
            </a:r>
            <a:r>
              <a:rPr lang="en-US" sz="2000" dirty="0">
                <a:latin typeface="Calibri"/>
                <a:cs typeface="Calibri"/>
              </a:rPr>
              <a:t>Social </a:t>
            </a:r>
            <a:r>
              <a:rPr lang="en-US" sz="2000" dirty="0" smtClean="0">
                <a:latin typeface="Calibri"/>
                <a:cs typeface="Calibri"/>
              </a:rPr>
              <a:t>Security. (2012) </a:t>
            </a:r>
            <a:r>
              <a:rPr lang="en-US" sz="2000" i="1" dirty="0" smtClean="0">
                <a:latin typeface="Calibri"/>
                <a:cs typeface="Calibri"/>
              </a:rPr>
              <a:t>Poverty in Australia. </a:t>
            </a:r>
            <a:r>
              <a:rPr lang="en-US" sz="2000" dirty="0" smtClean="0">
                <a:latin typeface="Calibri"/>
                <a:cs typeface="Calibri"/>
              </a:rPr>
              <a:t>Retrieved from </a:t>
            </a:r>
            <a:r>
              <a:rPr lang="en-US" sz="2000" dirty="0" smtClean="0">
                <a:latin typeface="Calibri"/>
                <a:cs typeface="Calibri"/>
                <a:hlinkClick r:id="rId4"/>
              </a:rPr>
              <a:t>http</a:t>
            </a:r>
            <a:r>
              <a:rPr lang="en-US" sz="2000" dirty="0">
                <a:latin typeface="Calibri"/>
                <a:cs typeface="Calibri"/>
                <a:hlinkClick r:id="rId4"/>
              </a:rPr>
              <a:t>://acoss.org.au/uploads/ACOSS%20Poverty%20Report%</a:t>
            </a:r>
            <a:r>
              <a:rPr lang="en-US" sz="2000" dirty="0" smtClean="0">
                <a:latin typeface="Calibri"/>
                <a:cs typeface="Calibri"/>
                <a:hlinkClick r:id="rId4"/>
              </a:rPr>
              <a:t>202012_Final.pdf</a:t>
            </a:r>
            <a:r>
              <a:rPr lang="en-US" sz="2000" dirty="0" smtClean="0">
                <a:latin typeface="Calibri"/>
                <a:cs typeface="Calibri"/>
              </a:rPr>
              <a:t> </a:t>
            </a:r>
          </a:p>
          <a:p>
            <a:pPr marL="360000" indent="-457200" eaLnBrk="1" hangingPunct="1">
              <a:spcAft>
                <a:spcPts val="1200"/>
              </a:spcAft>
            </a:pPr>
            <a:r>
              <a:rPr lang="en-US" sz="2000" dirty="0" smtClean="0">
                <a:latin typeface="Calibri"/>
                <a:cs typeface="Calibri"/>
              </a:rPr>
              <a:t>Australian Network on Disability (</a:t>
            </a:r>
            <a:r>
              <a:rPr lang="en-US" sz="2000" dirty="0" err="1" smtClean="0">
                <a:latin typeface="Calibri"/>
                <a:cs typeface="Calibri"/>
              </a:rPr>
              <a:t>n.d.</a:t>
            </a:r>
            <a:r>
              <a:rPr lang="en-US" sz="2000" dirty="0" smtClean="0">
                <a:latin typeface="Calibri"/>
                <a:cs typeface="Calibri"/>
              </a:rPr>
              <a:t>) Stats and Facts. </a:t>
            </a:r>
            <a:r>
              <a:rPr lang="en-US" sz="2000" dirty="0">
                <a:latin typeface="Calibri"/>
                <a:cs typeface="Calibri"/>
              </a:rPr>
              <a:t>Retrieved from </a:t>
            </a:r>
            <a:r>
              <a:rPr lang="en-US" sz="2000" dirty="0">
                <a:latin typeface="Calibri"/>
                <a:cs typeface="Calibri"/>
                <a:hlinkClick r:id="rId5"/>
              </a:rPr>
              <a:t>http://www.and.org.au/pages/disability-</a:t>
            </a:r>
            <a:r>
              <a:rPr lang="en-US" sz="2000" dirty="0" smtClean="0">
                <a:latin typeface="Calibri"/>
                <a:cs typeface="Calibri"/>
                <a:hlinkClick r:id="rId5"/>
              </a:rPr>
              <a:t>statistics.html</a:t>
            </a:r>
            <a:endParaRPr lang="en-US" sz="20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708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916832"/>
            <a:ext cx="849694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457200">
              <a:spcBef>
                <a:spcPts val="1200"/>
              </a:spcBef>
            </a:pPr>
            <a:r>
              <a:rPr lang="en-US" sz="2000" dirty="0">
                <a:latin typeface="Calibri"/>
                <a:cs typeface="Calibri"/>
              </a:rPr>
              <a:t>Australian Disability Clearinghouse on Education and Training. (</a:t>
            </a:r>
            <a:r>
              <a:rPr lang="en-US" sz="2000" dirty="0" err="1">
                <a:latin typeface="Calibri"/>
                <a:cs typeface="Calibri"/>
              </a:rPr>
              <a:t>n.d.</a:t>
            </a:r>
            <a:r>
              <a:rPr lang="en-US" sz="2000" dirty="0">
                <a:latin typeface="Calibri"/>
                <a:cs typeface="Calibri"/>
              </a:rPr>
              <a:t>) ‘Understanding Disabilities’. Retrieved from </a:t>
            </a:r>
            <a:r>
              <a:rPr lang="en-US" sz="2000" dirty="0">
                <a:latin typeface="Calibri"/>
                <a:cs typeface="Calibri"/>
                <a:hlinkClick r:id="rId2"/>
              </a:rPr>
              <a:t>http://www.adcet.edu.au/inclusive-teaching/understanding-disability/</a:t>
            </a:r>
            <a:endParaRPr lang="en-US" sz="2000" dirty="0">
              <a:latin typeface="Calibri"/>
              <a:cs typeface="Calibri"/>
            </a:endParaRPr>
          </a:p>
          <a:p>
            <a:pPr marL="360000" indent="-457200">
              <a:spcBef>
                <a:spcPts val="1200"/>
              </a:spcBef>
            </a:pPr>
            <a:r>
              <a:rPr lang="en-US" sz="2000" dirty="0">
                <a:latin typeface="Calibri"/>
                <a:cs typeface="Calibri"/>
              </a:rPr>
              <a:t>Department of Education (2005). Disability standards for education 2005 plus guidance notes. Retrieved from </a:t>
            </a:r>
            <a:r>
              <a:rPr lang="en-US" sz="2000" dirty="0">
                <a:latin typeface="Calibri"/>
                <a:cs typeface="Calibri"/>
                <a:hlinkClick r:id="rId3"/>
              </a:rPr>
              <a:t>http://www.schooldisabilitydatapl.edu.au/#</a:t>
            </a:r>
            <a:r>
              <a:rPr lang="en-US" sz="2000" dirty="0" smtClean="0">
                <a:latin typeface="Calibri"/>
                <a:cs typeface="Calibri"/>
                <a:hlinkClick r:id="rId3"/>
              </a:rPr>
              <a:t>legislation_2</a:t>
            </a:r>
            <a:endParaRPr lang="en-US" sz="2000" dirty="0" smtClean="0">
              <a:latin typeface="Calibri"/>
              <a:cs typeface="Calibri"/>
            </a:endParaRPr>
          </a:p>
          <a:p>
            <a:pPr marL="360000" indent="-457200">
              <a:spcBef>
                <a:spcPts val="1200"/>
              </a:spcBef>
            </a:pPr>
            <a:r>
              <a:rPr lang="en-US" sz="2000" dirty="0" smtClean="0">
                <a:latin typeface="Calibri"/>
                <a:cs typeface="Calibri"/>
              </a:rPr>
              <a:t>Edith </a:t>
            </a:r>
            <a:r>
              <a:rPr lang="en-US" sz="2000" dirty="0">
                <a:latin typeface="Calibri"/>
                <a:cs typeface="Calibri"/>
              </a:rPr>
              <a:t>Cowan University. (</a:t>
            </a:r>
            <a:r>
              <a:rPr lang="en-US" sz="2000" dirty="0" err="1">
                <a:latin typeface="Calibri"/>
                <a:cs typeface="Calibri"/>
              </a:rPr>
              <a:t>n.d.</a:t>
            </a:r>
            <a:r>
              <a:rPr lang="en-US" sz="2000" dirty="0">
                <a:latin typeface="Calibri"/>
                <a:cs typeface="Calibri"/>
              </a:rPr>
              <a:t>). </a:t>
            </a:r>
            <a:r>
              <a:rPr lang="en-US" sz="2000" i="1" dirty="0">
                <a:latin typeface="Calibri"/>
                <a:cs typeface="Calibri"/>
              </a:rPr>
              <a:t>ECU Annual Report 2013</a:t>
            </a:r>
            <a:r>
              <a:rPr lang="en-US" sz="2000" dirty="0">
                <a:latin typeface="Calibri"/>
                <a:cs typeface="Calibri"/>
              </a:rPr>
              <a:t>. </a:t>
            </a:r>
            <a:r>
              <a:rPr lang="en-US" sz="2000" dirty="0" smtClean="0">
                <a:latin typeface="Calibri"/>
                <a:cs typeface="Calibri"/>
              </a:rPr>
              <a:t>Retrieved from </a:t>
            </a:r>
            <a:r>
              <a:rPr lang="en-US" sz="2000" dirty="0" smtClean="0">
                <a:latin typeface="Calibri"/>
                <a:cs typeface="Calibri"/>
                <a:hlinkClick r:id="rId4"/>
              </a:rPr>
              <a:t>http</a:t>
            </a:r>
            <a:r>
              <a:rPr lang="en-US" sz="2000" dirty="0">
                <a:latin typeface="Calibri"/>
                <a:cs typeface="Calibri"/>
                <a:hlinkClick r:id="rId4"/>
              </a:rPr>
              <a:t>://www.ecu.edu.au/__data/assets/pdf_file/0005/606281/ECU-Annual</a:t>
            </a:r>
            <a:r>
              <a:rPr lang="en-US" sz="2000" dirty="0" smtClean="0">
                <a:latin typeface="Calibri"/>
                <a:cs typeface="Calibri"/>
                <a:hlinkClick r:id="rId4"/>
              </a:rPr>
              <a:t>-</a:t>
            </a:r>
            <a:r>
              <a:rPr lang="en-US" sz="2000" dirty="0" smtClean="0">
                <a:latin typeface="Calibri"/>
                <a:cs typeface="Calibri"/>
                <a:hlinkClick r:id="rId5"/>
              </a:rPr>
              <a:t> Report</a:t>
            </a:r>
            <a:r>
              <a:rPr lang="en-US" sz="2000" dirty="0">
                <a:latin typeface="Calibri"/>
                <a:cs typeface="Calibri"/>
                <a:hlinkClick r:id="rId5"/>
              </a:rPr>
              <a:t>-2013.pdf</a:t>
            </a:r>
            <a:endParaRPr lang="en-US" sz="2000" dirty="0">
              <a:latin typeface="Calibri"/>
              <a:cs typeface="Calibri"/>
            </a:endParaRPr>
          </a:p>
          <a:p>
            <a:pPr marL="360000" indent="-457200" eaLnBrk="1" hangingPunct="1">
              <a:spcBef>
                <a:spcPts val="1200"/>
              </a:spcBef>
            </a:pPr>
            <a:r>
              <a:rPr lang="en-US" sz="2000" dirty="0" smtClean="0">
                <a:latin typeface="Calibri"/>
                <a:cs typeface="Calibri"/>
              </a:rPr>
              <a:t>Edith </a:t>
            </a:r>
            <a:r>
              <a:rPr lang="en-US" sz="2000" dirty="0">
                <a:latin typeface="Calibri"/>
                <a:cs typeface="Calibri"/>
              </a:rPr>
              <a:t>Cowan University. (</a:t>
            </a:r>
            <a:r>
              <a:rPr lang="en-US" sz="2000" dirty="0" err="1">
                <a:latin typeface="Calibri"/>
                <a:cs typeface="Calibri"/>
              </a:rPr>
              <a:t>n.d.</a:t>
            </a:r>
            <a:r>
              <a:rPr lang="en-US" sz="2000" dirty="0">
                <a:latin typeface="Calibri"/>
                <a:cs typeface="Calibri"/>
              </a:rPr>
              <a:t>). </a:t>
            </a:r>
            <a:r>
              <a:rPr lang="en-US" sz="2000" i="1" dirty="0">
                <a:latin typeface="Calibri"/>
                <a:cs typeface="Calibri"/>
              </a:rPr>
              <a:t>Engaging Minds; Engaging Communities</a:t>
            </a:r>
            <a:r>
              <a:rPr lang="en-US" sz="2000" dirty="0">
                <a:latin typeface="Calibri"/>
                <a:cs typeface="Calibri"/>
              </a:rPr>
              <a:t>. </a:t>
            </a:r>
            <a:r>
              <a:rPr lang="en-US" sz="2000" dirty="0" smtClean="0">
                <a:latin typeface="Calibri"/>
                <a:cs typeface="Calibri"/>
              </a:rPr>
              <a:t>Retrieved </a:t>
            </a:r>
            <a:r>
              <a:rPr lang="en-US" sz="2000" dirty="0">
                <a:latin typeface="Calibri"/>
                <a:cs typeface="Calibri"/>
              </a:rPr>
              <a:t>from </a:t>
            </a:r>
            <a:r>
              <a:rPr lang="en-US" sz="2000" dirty="0">
                <a:latin typeface="Calibri"/>
                <a:cs typeface="Calibri"/>
                <a:hlinkClick r:id="rId6"/>
              </a:rPr>
              <a:t>https://www.ecu.edu.au/__data/assets/pdf_file/0014/433013/engaging-minds-engaging-</a:t>
            </a:r>
            <a:r>
              <a:rPr lang="en-US" sz="2000" dirty="0" smtClean="0">
                <a:latin typeface="Calibri"/>
                <a:cs typeface="Calibri"/>
                <a:hlinkClick r:id="rId6"/>
              </a:rPr>
              <a:t>communities.pdf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24128" y="908720"/>
            <a:ext cx="31683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4400" dirty="0">
                <a:solidFill>
                  <a:schemeClr val="bg1"/>
                </a:solidFill>
                <a:latin typeface="Arial Narrow"/>
                <a:cs typeface="Arial Narrow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xmlns="" val="284202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916832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457200">
              <a:spcBef>
                <a:spcPts val="1200"/>
              </a:spcBef>
            </a:pPr>
            <a:r>
              <a:rPr lang="en-US" sz="2000" dirty="0">
                <a:latin typeface="Calibri"/>
                <a:cs typeface="Calibri"/>
              </a:rPr>
              <a:t>Graduate Careers Australia (2013). Grad Stats: Employment and salary outcomes of recent higher education graduates.  Retrieved from </a:t>
            </a:r>
            <a:r>
              <a:rPr lang="en-US" sz="2000" dirty="0">
                <a:latin typeface="Calibri"/>
                <a:cs typeface="Calibri"/>
                <a:hlinkClick r:id="rId2"/>
              </a:rPr>
              <a:t>http://www.graduatecareers.com.au/wp-content/uploads/2013/12/GCAGradStats2013.pdf</a:t>
            </a:r>
            <a:r>
              <a:rPr lang="en-US" sz="2000" dirty="0">
                <a:latin typeface="Calibri"/>
                <a:cs typeface="Calibri"/>
              </a:rPr>
              <a:t> </a:t>
            </a:r>
            <a:endParaRPr lang="en-AU" sz="2000" dirty="0">
              <a:latin typeface="Calibri"/>
              <a:cs typeface="Calibri"/>
            </a:endParaRPr>
          </a:p>
          <a:p>
            <a:pPr marL="360000" indent="-457200">
              <a:spcBef>
                <a:spcPts val="1200"/>
              </a:spcBef>
            </a:pPr>
            <a:r>
              <a:rPr lang="en-US" sz="2000" dirty="0" err="1" smtClean="0">
                <a:latin typeface="Calibri"/>
                <a:cs typeface="Calibri"/>
              </a:rPr>
              <a:t>Koshy</a:t>
            </a:r>
            <a:r>
              <a:rPr lang="en-US" sz="2000" dirty="0">
                <a:latin typeface="Calibri"/>
                <a:cs typeface="Calibri"/>
              </a:rPr>
              <a:t>, P. (2014) </a:t>
            </a:r>
            <a:r>
              <a:rPr lang="en-US" sz="2000" i="1" dirty="0">
                <a:latin typeface="Calibri"/>
                <a:cs typeface="Calibri"/>
              </a:rPr>
              <a:t>Student Equity Performance in Australian Higher Education: 2007 to 2012. </a:t>
            </a:r>
            <a:r>
              <a:rPr lang="en-US" sz="2000" dirty="0">
                <a:latin typeface="Calibri"/>
                <a:cs typeface="Calibri"/>
              </a:rPr>
              <a:t>National Centre for Student Equity in Higher Education (NCSEHE)</a:t>
            </a:r>
            <a:r>
              <a:rPr lang="en-US" sz="2000" i="1" dirty="0">
                <a:latin typeface="Calibri"/>
                <a:cs typeface="Calibri"/>
              </a:rPr>
              <a:t>. </a:t>
            </a:r>
            <a:r>
              <a:rPr lang="en-US" sz="2000" dirty="0">
                <a:latin typeface="Calibri"/>
                <a:cs typeface="Calibri"/>
              </a:rPr>
              <a:t>Perth: Curtin University. Retrieved from </a:t>
            </a:r>
            <a:r>
              <a:rPr lang="en-US" sz="2000" dirty="0">
                <a:latin typeface="Calibri"/>
                <a:cs typeface="Calibri"/>
                <a:hlinkClick r:id="rId3"/>
              </a:rPr>
              <a:t>http://www.ncsehe.edu.au/wp-content/uploads/2014/02/Student-Equity-Performance-in-Australian-Higher-Education-2007-to-2012-FINAL_V2.</a:t>
            </a:r>
            <a:r>
              <a:rPr lang="en-US" sz="2000" dirty="0" smtClean="0">
                <a:latin typeface="Calibri"/>
                <a:cs typeface="Calibri"/>
                <a:hlinkClick r:id="rId3"/>
              </a:rPr>
              <a:t>pdf</a:t>
            </a:r>
            <a:endParaRPr lang="en-US" sz="2000" dirty="0" smtClean="0">
              <a:latin typeface="Calibri"/>
              <a:cs typeface="Calibri"/>
            </a:endParaRPr>
          </a:p>
          <a:p>
            <a:pPr marL="360000" indent="-457200" eaLnBrk="1" hangingPunct="1">
              <a:spcBef>
                <a:spcPts val="1200"/>
              </a:spcBef>
            </a:pPr>
            <a:r>
              <a:rPr lang="en-US" sz="2000" dirty="0" err="1" smtClean="0">
                <a:latin typeface="Calibri"/>
                <a:cs typeface="Calibri"/>
              </a:rPr>
              <a:t>PriceWaterhouseCoopers</a:t>
            </a:r>
            <a:r>
              <a:rPr lang="en-US" sz="2000" dirty="0">
                <a:latin typeface="Calibri"/>
                <a:cs typeface="Calibri"/>
              </a:rPr>
              <a:t>. (2011). Disability Expectations: Investing in a better life, a stronger Australia. Retrieved from </a:t>
            </a:r>
            <a:r>
              <a:rPr lang="en-US" sz="2000" dirty="0">
                <a:latin typeface="Calibri"/>
                <a:cs typeface="Calibri"/>
                <a:hlinkClick r:id="rId4"/>
              </a:rPr>
              <a:t>http://www.pwc.com.au/industry/government/assets/disability-in-australia.pdf</a:t>
            </a:r>
            <a:r>
              <a:rPr lang="en-US" sz="2000" dirty="0">
                <a:latin typeface="Calibri"/>
                <a:cs typeface="Calibri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6444208" y="908720"/>
            <a:ext cx="23962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rgbClr val="FFFFFF"/>
                </a:solidFill>
                <a:latin typeface="Arial Narrow"/>
                <a:cs typeface="Arial Narrow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xmlns="" val="398707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8642350" cy="4249191"/>
          </a:xfrm>
        </p:spPr>
        <p:txBody>
          <a:bodyPr/>
          <a:lstStyle/>
          <a:p>
            <a:pPr>
              <a:buFont typeface="Wingdings" charset="2"/>
              <a:buChar char="²"/>
            </a:pPr>
            <a:r>
              <a:rPr lang="en-US" dirty="0" smtClean="0">
                <a:latin typeface="Calibri"/>
                <a:cs typeface="Calibri"/>
              </a:rPr>
              <a:t> Current situation</a:t>
            </a:r>
          </a:p>
          <a:p>
            <a:pPr>
              <a:buFont typeface="Wingdings" charset="2"/>
              <a:buChar char="²"/>
            </a:pPr>
            <a:r>
              <a:rPr lang="en-US" dirty="0" smtClean="0">
                <a:latin typeface="Calibri"/>
                <a:cs typeface="Calibri"/>
              </a:rPr>
              <a:t> ECU Online Courses Project method </a:t>
            </a:r>
          </a:p>
          <a:p>
            <a:pPr>
              <a:buFont typeface="Wingdings" charset="2"/>
              <a:buChar char="²"/>
            </a:pPr>
            <a:r>
              <a:rPr lang="en-US" dirty="0" smtClean="0">
                <a:latin typeface="Calibri"/>
                <a:cs typeface="Calibri"/>
              </a:rPr>
              <a:t> Future plans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71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Edith Cowan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50" y="1916832"/>
            <a:ext cx="8642350" cy="468153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 charset="0"/>
              </a:rPr>
              <a:t>Enrolled students: 17,680</a:t>
            </a:r>
          </a:p>
          <a:p>
            <a:pPr marL="0" indent="0">
              <a:buNone/>
            </a:pPr>
            <a:r>
              <a:rPr lang="en-US" dirty="0" smtClean="0">
                <a:latin typeface="Calibri" charset="0"/>
              </a:rPr>
              <a:t>Students with disabilities: 750 (4.2%) </a:t>
            </a:r>
          </a:p>
          <a:p>
            <a:pPr marL="0" indent="0">
              <a:buNone/>
            </a:pPr>
            <a:r>
              <a:rPr lang="en-US" dirty="0" smtClean="0">
                <a:latin typeface="Calibri" charset="0"/>
              </a:rPr>
              <a:t>Actual number: Probably 5.7% or higher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latin typeface="Calibri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latin typeface="Calibri" charset="0"/>
              </a:rPr>
              <a:t>ECU Strategic </a:t>
            </a:r>
            <a:r>
              <a:rPr lang="en-US" b="1" dirty="0">
                <a:latin typeface="Calibri" charset="0"/>
              </a:rPr>
              <a:t>Priority 2: </a:t>
            </a:r>
            <a:endParaRPr lang="en-US" b="1" dirty="0" smtClean="0">
              <a:latin typeface="Calibri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Calibri" charset="0"/>
              </a:rPr>
              <a:t>“To deliver </a:t>
            </a:r>
            <a:r>
              <a:rPr lang="en-US" sz="2800" b="1" dirty="0" smtClean="0">
                <a:latin typeface="Calibri" charset="0"/>
              </a:rPr>
              <a:t>accessible</a:t>
            </a:r>
            <a:r>
              <a:rPr lang="en-US" sz="2800" dirty="0" smtClean="0">
                <a:latin typeface="Calibri" charset="0"/>
              </a:rPr>
              <a:t> world-class education and an enriching student experience.”</a:t>
            </a:r>
            <a:endParaRPr lang="en-US" sz="28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932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online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Content Accessibility Guidelines (WCAG) 2.0 AA 31 December 2014</a:t>
            </a:r>
          </a:p>
          <a:p>
            <a:pPr lvl="1"/>
            <a:r>
              <a:rPr lang="en-US" dirty="0" smtClean="0"/>
              <a:t>University website</a:t>
            </a:r>
          </a:p>
          <a:p>
            <a:pPr lvl="1"/>
            <a:r>
              <a:rPr lang="en-US" dirty="0" smtClean="0"/>
              <a:t>External software packages</a:t>
            </a:r>
          </a:p>
          <a:p>
            <a:pPr lvl="1"/>
            <a:r>
              <a:rPr lang="en-US" dirty="0" smtClean="0"/>
              <a:t>Coursework and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475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responsible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69915482"/>
              </p:ext>
            </p:extLst>
          </p:nvPr>
        </p:nvGraphicFramePr>
        <p:xfrm>
          <a:off x="611560" y="1916832"/>
          <a:ext cx="788498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20870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Our </a:t>
            </a:r>
            <a:r>
              <a:rPr lang="en-US" sz="4000" dirty="0" err="1"/>
              <a:t>c</a:t>
            </a:r>
            <a:r>
              <a:rPr lang="en-US" sz="4000" dirty="0" err="1" smtClean="0"/>
              <a:t>entre’s</a:t>
            </a:r>
            <a:r>
              <a:rPr lang="en-US" sz="4000" dirty="0" smtClean="0"/>
              <a:t> focus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58" y="1988840"/>
            <a:ext cx="8642350" cy="46085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Supporting academic staff:</a:t>
            </a:r>
          </a:p>
          <a:p>
            <a:r>
              <a:rPr lang="en-US" dirty="0" smtClean="0">
                <a:latin typeface="Calibri"/>
                <a:cs typeface="Calibri"/>
              </a:rPr>
              <a:t>Run workshops</a:t>
            </a:r>
          </a:p>
          <a:p>
            <a:r>
              <a:rPr lang="en-US" dirty="0" smtClean="0">
                <a:latin typeface="Calibri"/>
                <a:cs typeface="Calibri"/>
              </a:rPr>
              <a:t>Provide advice on teaching and learning</a:t>
            </a:r>
            <a:endParaRPr lang="en-US" dirty="0">
              <a:latin typeface="Calibri"/>
              <a:cs typeface="Calibri"/>
            </a:endParaRP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b="1" dirty="0">
                <a:latin typeface="Calibri"/>
                <a:cs typeface="Calibri"/>
              </a:rPr>
              <a:t>Disability Access and Inclusion Plan Outcome 3:</a:t>
            </a:r>
            <a:endParaRPr lang="en-US" dirty="0">
              <a:latin typeface="Calibri"/>
              <a:cs typeface="Calibri"/>
            </a:endParaRPr>
          </a:p>
          <a:p>
            <a:pPr marL="114300" indent="0">
              <a:spcAft>
                <a:spcPts val="1200"/>
              </a:spcAft>
              <a:buNone/>
            </a:pPr>
            <a:r>
              <a:rPr lang="en-US" sz="2800" dirty="0">
                <a:latin typeface="Calibri"/>
                <a:cs typeface="Calibri"/>
              </a:rPr>
              <a:t>“People with disabilities </a:t>
            </a:r>
            <a:r>
              <a:rPr lang="en-US" sz="2800" b="1" dirty="0">
                <a:latin typeface="Calibri"/>
                <a:cs typeface="Calibri"/>
              </a:rPr>
              <a:t>receive information</a:t>
            </a:r>
            <a:r>
              <a:rPr lang="en-US" sz="2800" dirty="0">
                <a:latin typeface="Calibri"/>
                <a:cs typeface="Calibri"/>
              </a:rPr>
              <a:t> … in a format that will enable them to access the information </a:t>
            </a:r>
            <a:r>
              <a:rPr lang="en-US" sz="2800" b="1" dirty="0">
                <a:latin typeface="Calibri"/>
                <a:cs typeface="Calibri"/>
              </a:rPr>
              <a:t>as readily as other people (can)</a:t>
            </a:r>
            <a:r>
              <a:rPr lang="en-US" sz="2800" dirty="0">
                <a:latin typeface="Calibri"/>
                <a:cs typeface="Calibri"/>
              </a:rPr>
              <a:t>.</a:t>
            </a:r>
            <a:r>
              <a:rPr lang="en-US" sz="2800" dirty="0" smtClean="0">
                <a:latin typeface="Calibri"/>
                <a:cs typeface="Calibri"/>
              </a:rPr>
              <a:t>”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628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ECU Online Courses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8354318" cy="468153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Online focus:</a:t>
            </a:r>
          </a:p>
          <a:p>
            <a:r>
              <a:rPr lang="en-US" dirty="0" smtClean="0">
                <a:latin typeface="Calibri"/>
                <a:cs typeface="Calibri"/>
              </a:rPr>
              <a:t>Redesign courses with coordinators </a:t>
            </a:r>
          </a:p>
          <a:p>
            <a:r>
              <a:rPr lang="en-US" dirty="0" smtClean="0">
                <a:latin typeface="Calibri"/>
                <a:cs typeface="Calibri"/>
              </a:rPr>
              <a:t>Up skill all teaching staff on project</a:t>
            </a:r>
          </a:p>
          <a:p>
            <a:r>
              <a:rPr lang="en-US" dirty="0" smtClean="0">
                <a:latin typeface="Calibri"/>
                <a:cs typeface="Calibri"/>
              </a:rPr>
              <a:t>Check unit-level </a:t>
            </a:r>
            <a:r>
              <a:rPr lang="en-US" dirty="0">
                <a:latin typeface="Calibri"/>
                <a:cs typeface="Calibri"/>
              </a:rPr>
              <a:t>software and tools are </a:t>
            </a:r>
            <a:r>
              <a:rPr lang="en-US" dirty="0" smtClean="0">
                <a:latin typeface="Calibri"/>
                <a:cs typeface="Calibri"/>
              </a:rPr>
              <a:t>accessible</a:t>
            </a:r>
          </a:p>
        </p:txBody>
      </p:sp>
    </p:spTree>
    <p:extLst>
      <p:ext uri="{BB962C8B-B14F-4D97-AF65-F5344CB8AC3E}">
        <p14:creationId xmlns:p14="http://schemas.microsoft.com/office/powerpoint/2010/main" xmlns="" val="97275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academic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16832"/>
            <a:ext cx="7908552" cy="4681537"/>
          </a:xfrm>
        </p:spPr>
        <p:txBody>
          <a:bodyPr/>
          <a:lstStyle/>
          <a:p>
            <a:pPr indent="0">
              <a:buNone/>
            </a:pPr>
            <a:r>
              <a:rPr lang="en-US" dirty="0" smtClean="0">
                <a:latin typeface="Calibri" charset="0"/>
              </a:rPr>
              <a:t>Time issues:</a:t>
            </a:r>
          </a:p>
          <a:p>
            <a:pPr marL="800100" indent="-457200">
              <a:buFont typeface="Arial" charset="0"/>
              <a:buChar char="•"/>
            </a:pPr>
            <a:r>
              <a:rPr lang="en-US" dirty="0" smtClean="0">
                <a:latin typeface="Calibri" charset="0"/>
              </a:rPr>
              <a:t>Teaching online and on campus</a:t>
            </a:r>
          </a:p>
          <a:p>
            <a:pPr marL="800100" indent="-457200">
              <a:buFont typeface="Arial" charset="0"/>
              <a:buChar char="•"/>
            </a:pPr>
            <a:r>
              <a:rPr lang="en-US" dirty="0" smtClean="0">
                <a:latin typeface="Calibri" charset="0"/>
              </a:rPr>
              <a:t>Competing demands – teaching and research</a:t>
            </a:r>
          </a:p>
          <a:p>
            <a:pPr marL="800100" indent="-457200">
              <a:buFont typeface="Arial" charset="0"/>
              <a:buChar char="•"/>
            </a:pPr>
            <a:r>
              <a:rPr lang="en-US" dirty="0" smtClean="0">
                <a:latin typeface="Calibri" charset="0"/>
              </a:rPr>
              <a:t>Additional skills required above face-to-face teaching</a:t>
            </a: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294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challenges to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189862" cy="42484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 charset="0"/>
              </a:rPr>
              <a:t>Other issues: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>
                <a:latin typeface="Calibri" charset="0"/>
              </a:rPr>
              <a:t>High sessional staff </a:t>
            </a:r>
            <a:r>
              <a:rPr lang="en-US" dirty="0">
                <a:latin typeface="Calibri" charset="0"/>
              </a:rPr>
              <a:t>turnover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>
                <a:latin typeface="Calibri" charset="0"/>
              </a:rPr>
              <a:t>Content updated every semester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latin typeface="Calibri" charset="0"/>
              </a:rPr>
              <a:t>Technology </a:t>
            </a:r>
            <a:r>
              <a:rPr lang="en-US" dirty="0" smtClean="0">
                <a:latin typeface="Calibri" charset="0"/>
              </a:rPr>
              <a:t>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743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D-Powerpoint-template-red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CLD-Powerpoint-template-red.potx</Template>
  <TotalTime>3107</TotalTime>
  <Words>643</Words>
  <Application>Microsoft Office PowerPoint</Application>
  <PresentationFormat>On-screen Show (4:3)</PresentationFormat>
  <Paragraphs>121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CLD-Powerpoint-template-red</vt:lpstr>
      <vt:lpstr>Strategies to support accessible online learning</vt:lpstr>
      <vt:lpstr>Summary</vt:lpstr>
      <vt:lpstr>Edith Cowan University</vt:lpstr>
      <vt:lpstr>Our online responsibilities</vt:lpstr>
      <vt:lpstr>Areas responsible</vt:lpstr>
      <vt:lpstr>Our centre’s focus</vt:lpstr>
      <vt:lpstr>ECU Online Courses Project</vt:lpstr>
      <vt:lpstr>Challenges for academic staff</vt:lpstr>
      <vt:lpstr>Additional challenges to sustainability</vt:lpstr>
      <vt:lpstr>Future solution</vt:lpstr>
      <vt:lpstr>Staff training</vt:lpstr>
      <vt:lpstr>Ongoing support</vt:lpstr>
      <vt:lpstr>New standard practice</vt:lpstr>
      <vt:lpstr>Future directions</vt:lpstr>
      <vt:lpstr>Thank you</vt:lpstr>
      <vt:lpstr>Slide 16</vt:lpstr>
      <vt:lpstr>Slide 17</vt:lpstr>
      <vt:lpstr>Slide 18</vt:lpstr>
    </vt:vector>
  </TitlesOfParts>
  <Company>Edith Cowan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 Ly</dc:creator>
  <cp:lastModifiedBy>Admin</cp:lastModifiedBy>
  <cp:revision>105</cp:revision>
  <dcterms:created xsi:type="dcterms:W3CDTF">2009-09-07T06:18:52Z</dcterms:created>
  <dcterms:modified xsi:type="dcterms:W3CDTF">2014-12-02T14:22:38Z</dcterms:modified>
</cp:coreProperties>
</file>