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9" r:id="rId4"/>
    <p:sldId id="260" r:id="rId5"/>
    <p:sldId id="262" r:id="rId6"/>
    <p:sldId id="263" r:id="rId7"/>
    <p:sldId id="264" r:id="rId8"/>
    <p:sldId id="272" r:id="rId9"/>
    <p:sldId id="265" r:id="rId10"/>
    <p:sldId id="267" r:id="rId11"/>
    <p:sldId id="266" r:id="rId12"/>
    <p:sldId id="270" r:id="rId13"/>
    <p:sldId id="261" r:id="rId14"/>
    <p:sldId id="268" r:id="rId15"/>
    <p:sldId id="269" r:id="rId1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65029" autoAdjust="0"/>
  </p:normalViewPr>
  <p:slideViewPr>
    <p:cSldViewPr>
      <p:cViewPr>
        <p:scale>
          <a:sx n="75" d="100"/>
          <a:sy n="75" d="100"/>
        </p:scale>
        <p:origin x="-26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4304F-47E4-4F47-B774-82907511CE85}" type="datetimeFigureOut">
              <a:rPr lang="en-AU" smtClean="0"/>
              <a:t>27/11/2014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AB040-A02C-41B9-80BC-E30FE179A5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785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WELCOME</a:t>
            </a:r>
          </a:p>
          <a:p>
            <a:endParaRPr lang="en-AU" dirty="0" smtClean="0"/>
          </a:p>
          <a:p>
            <a:r>
              <a:rPr lang="en-AU" dirty="0" smtClean="0"/>
              <a:t>INTRO</a:t>
            </a:r>
            <a:r>
              <a:rPr lang="en-AU" baseline="0" dirty="0" smtClean="0"/>
              <a:t> SELF – NOT a person with ASD – Don’t presume to speak on the part of a person with ASD</a:t>
            </a:r>
          </a:p>
          <a:p>
            <a:endParaRPr lang="en-AU" baseline="0" dirty="0" smtClean="0"/>
          </a:p>
          <a:p>
            <a:r>
              <a:rPr lang="en-AU" baseline="0" dirty="0" smtClean="0"/>
              <a:t>INTRO VIDEO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559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Second semester</a:t>
            </a:r>
          </a:p>
          <a:p>
            <a:pPr marL="0" indent="0">
              <a:buNone/>
            </a:pPr>
            <a:endParaRPr lang="en-AU" dirty="0" smtClean="0"/>
          </a:p>
          <a:p>
            <a:pPr marL="171450" indent="-171450">
              <a:buFontTx/>
              <a:buChar char="-"/>
            </a:pPr>
            <a:r>
              <a:rPr lang="en-AU" dirty="0" smtClean="0"/>
              <a:t>Facilitator</a:t>
            </a:r>
            <a:r>
              <a:rPr lang="en-AU" baseline="0" dirty="0" smtClean="0"/>
              <a:t> – 5</a:t>
            </a:r>
            <a:r>
              <a:rPr lang="en-AU" baseline="30000" dirty="0" smtClean="0"/>
              <a:t>th</a:t>
            </a:r>
            <a:r>
              <a:rPr lang="en-AU" baseline="0" dirty="0" smtClean="0"/>
              <a:t> year psychology student – negotiated a competency with the Faculty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Structured an 8 week session plan in line with SDT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Increased promotion via Student Relationship Officers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Sessions regularly attended by 3 to 4 students each week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Feedback was very encouraging with comments such as “I can be listened to here” and “I would have dropped out of </a:t>
            </a:r>
            <a:r>
              <a:rPr lang="en-AU" baseline="0" dirty="0" err="1" smtClean="0"/>
              <a:t>uni</a:t>
            </a:r>
            <a:r>
              <a:rPr lang="en-AU" baseline="0" dirty="0" smtClean="0"/>
              <a:t> this term if it wasn’t for this group”.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Word of mouth – our Toowoomba campus initiated an online and on campus group providing informal support to SWASD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Limitation – Not formally evaluated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Next we plan to</a:t>
            </a:r>
          </a:p>
          <a:p>
            <a:pPr marL="0" indent="0">
              <a:buNone/>
            </a:pPr>
            <a:endParaRPr lang="en-AU" dirty="0" smtClean="0"/>
          </a:p>
          <a:p>
            <a:pPr marL="171450" indent="-171450">
              <a:buFontTx/>
              <a:buChar char="-"/>
            </a:pPr>
            <a:r>
              <a:rPr lang="en-AU" dirty="0" smtClean="0"/>
              <a:t>Again seek a peer-facilitator from Post grad Psych or Education cohort (competency if possible)</a:t>
            </a:r>
          </a:p>
          <a:p>
            <a:pPr marL="171450" indent="-171450">
              <a:buFontTx/>
              <a:buChar char="-"/>
            </a:pPr>
            <a:r>
              <a:rPr lang="en-AU" dirty="0" smtClean="0"/>
              <a:t>Provide</a:t>
            </a:r>
            <a:r>
              <a:rPr lang="en-AU" baseline="0" dirty="0" smtClean="0"/>
              <a:t> training to PF - autonomy supportive facilitation and program goals/outline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Promote the program more heavily via email, faculty staff and at Open Day and O-Week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Students required to register for the 8 –week program (but not for DS)</a:t>
            </a:r>
          </a:p>
          <a:p>
            <a:pPr marL="171450" indent="-171450">
              <a:buFontTx/>
              <a:buChar char="-"/>
            </a:pPr>
            <a:endParaRPr lang="en-AU" baseline="0" dirty="0" smtClean="0"/>
          </a:p>
          <a:p>
            <a:pPr marL="171450" indent="-171450">
              <a:buFontTx/>
              <a:buChar char="-"/>
            </a:pPr>
            <a:endParaRPr lang="en-AU" baseline="0" dirty="0" smtClean="0"/>
          </a:p>
          <a:p>
            <a:pPr marL="171450" indent="-171450">
              <a:buFontTx/>
              <a:buChar char="-"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And</a:t>
            </a:r>
            <a:r>
              <a:rPr lang="en-AU" baseline="0" dirty="0" smtClean="0"/>
              <a:t> while we’ve had encouraging informal feedback, we need to gather evidence around the efficacy of the program.</a:t>
            </a:r>
          </a:p>
          <a:p>
            <a:pPr marL="0" indent="0">
              <a:buNone/>
            </a:pPr>
            <a:endParaRPr lang="en-AU" baseline="0" dirty="0" smtClean="0"/>
          </a:p>
          <a:p>
            <a:pPr marL="0" indent="0">
              <a:buNone/>
            </a:pPr>
            <a:r>
              <a:rPr lang="en-AU" baseline="0" dirty="0" smtClean="0"/>
              <a:t>To do so:</a:t>
            </a:r>
          </a:p>
          <a:p>
            <a:pPr marL="0" indent="0">
              <a:buNone/>
            </a:pPr>
            <a:endParaRPr lang="en-AU" baseline="0" dirty="0" smtClean="0"/>
          </a:p>
          <a:p>
            <a:pPr marL="171450" indent="-171450">
              <a:buFontTx/>
              <a:buChar char="-"/>
            </a:pPr>
            <a:r>
              <a:rPr lang="en-AU" baseline="0" dirty="0" smtClean="0"/>
              <a:t>Take pre and post measures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Qualitatively – SWASD’s expectations and experience of support while at university (semi-structured interviews  - interpretive phenomenological approach)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Quantitatively – effect on level of perceived autonomy and wellbeing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PLUS checks on enrolment status at 6 and 12 month intervals</a:t>
            </a:r>
          </a:p>
          <a:p>
            <a:pPr marL="171450" indent="-171450">
              <a:buFontTx/>
              <a:buChar char="-"/>
            </a:pPr>
            <a:endParaRPr lang="en-AU" baseline="0" dirty="0" smtClean="0"/>
          </a:p>
          <a:p>
            <a:pPr marL="0" indent="0">
              <a:buFontTx/>
              <a:buNone/>
            </a:pPr>
            <a:r>
              <a:rPr lang="en-AU" baseline="0" dirty="0" smtClean="0"/>
              <a:t>If results continue to be promising</a:t>
            </a:r>
          </a:p>
          <a:p>
            <a:pPr marL="0" indent="0">
              <a:buFontTx/>
              <a:buNone/>
            </a:pPr>
            <a:endParaRPr lang="en-AU" baseline="0" dirty="0" smtClean="0"/>
          </a:p>
          <a:p>
            <a:pPr marL="171450" indent="-171450">
              <a:buFontTx/>
              <a:buChar char="-"/>
            </a:pPr>
            <a:r>
              <a:rPr lang="en-AU" baseline="0" dirty="0" smtClean="0"/>
              <a:t>Extend program to other campuses</a:t>
            </a:r>
          </a:p>
          <a:p>
            <a:pPr marL="171450" indent="-171450">
              <a:buFontTx/>
              <a:buChar char="-"/>
            </a:pPr>
            <a:r>
              <a:rPr lang="en-AU" baseline="0" dirty="0" smtClean="0"/>
              <a:t>Adapt on line social support offerings to incorporate aspects of program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List of References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</a:p>
          <a:p>
            <a:endParaRPr lang="en-AU" dirty="0" smtClean="0"/>
          </a:p>
          <a:p>
            <a:r>
              <a:rPr lang="en-AU" dirty="0" smtClean="0"/>
              <a:t>Feedback or Questions? What are other</a:t>
            </a:r>
            <a:r>
              <a:rPr lang="en-AU" baseline="0" dirty="0" smtClean="0"/>
              <a:t> universities offering SWASD?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9960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Contact details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2898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VIDEO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54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0" baseline="0" dirty="0" smtClean="0"/>
              <a:t>POSITIVES</a:t>
            </a:r>
          </a:p>
          <a:p>
            <a:endParaRPr lang="en-AU" b="0" baseline="0" dirty="0" smtClean="0"/>
          </a:p>
          <a:p>
            <a:r>
              <a:rPr lang="en-AU" b="0" baseline="0" dirty="0" smtClean="0"/>
              <a:t>CHALLENGES WITH TRANSITION</a:t>
            </a:r>
          </a:p>
          <a:p>
            <a:endParaRPr lang="en-AU" b="0" baseline="0" dirty="0" smtClean="0"/>
          </a:p>
          <a:p>
            <a:r>
              <a:rPr lang="en-AU" b="0" baseline="0" dirty="0" smtClean="0"/>
              <a:t>IN SEM 2 2013 - SPRINGFIELD SWASD – LONELY, FRUSTRATED, ILLOGICAL CURRICULUM, DIDN’T UNDERSTAND REQUIREMENTS</a:t>
            </a:r>
          </a:p>
          <a:p>
            <a:endParaRPr lang="en-AU" b="0" baseline="0" dirty="0" smtClean="0"/>
          </a:p>
          <a:p>
            <a:r>
              <a:rPr lang="en-AU" b="0" baseline="0" dirty="0" smtClean="0"/>
              <a:t>ACADEMICS</a:t>
            </a:r>
          </a:p>
          <a:p>
            <a:endParaRPr lang="en-AU" b="0" baseline="0" dirty="0" smtClean="0"/>
          </a:p>
          <a:p>
            <a:r>
              <a:rPr lang="en-AU" b="0" baseline="0" dirty="0" smtClean="0"/>
              <a:t>NEEDS ANALYSIS –  SIGNIFICANT INCREASES - AUST BUREAU OF STATS – 79% IN ASD SINCE 2009   /   CAMPUS  SWD INCREASE IN 2 YEARS – 83 to 130 SWASD (up 64%), CONTACTS UP 93%</a:t>
            </a:r>
          </a:p>
          <a:p>
            <a:endParaRPr lang="en-AU" b="0" baseline="0" dirty="0" smtClean="0"/>
          </a:p>
          <a:p>
            <a:r>
              <a:rPr lang="en-AU" b="0" baseline="0" dirty="0" smtClean="0"/>
              <a:t>RESEARCH – POOR ACADEMIC OUTCOMES AND HIGH ATTRITION</a:t>
            </a:r>
          </a:p>
          <a:p>
            <a:endParaRPr lang="en-AU" b="1" baseline="0" dirty="0" smtClean="0"/>
          </a:p>
          <a:p>
            <a:endParaRPr lang="en-AU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r>
              <a:rPr lang="en-AU" b="1" baseline="0" dirty="0" smtClean="0"/>
              <a:t>CONSIDERED THE ISSUES OF SWASD?:</a:t>
            </a:r>
          </a:p>
          <a:p>
            <a:pPr marL="0" indent="0">
              <a:buNone/>
            </a:pPr>
            <a:endParaRPr lang="en-AU" b="1" baseline="0" dirty="0" smtClean="0"/>
          </a:p>
          <a:p>
            <a:pPr marL="0" indent="0">
              <a:buNone/>
            </a:pPr>
            <a:r>
              <a:rPr lang="en-AU" b="1" baseline="0" dirty="0" smtClean="0"/>
              <a:t>WE KNOW THAT PEOPLE WITH ASD PREFER ROUTINE, HAVE DIFFICULTIES WITH CHANGE, SOCIAL COMMUNICATION AND WITH MAINTAINING FRIENDSHIPS</a:t>
            </a:r>
          </a:p>
          <a:p>
            <a:pPr marL="0" indent="0">
              <a:buNone/>
            </a:pPr>
            <a:endParaRPr lang="en-AU" b="1" baseline="0" dirty="0" smtClean="0"/>
          </a:p>
          <a:p>
            <a:pPr marL="0" indent="0">
              <a:buNone/>
            </a:pPr>
            <a:r>
              <a:rPr lang="en-AU" b="1" baseline="0" dirty="0" smtClean="0"/>
              <a:t>RESEARCH POINTED TO SWASD HAVING:</a:t>
            </a:r>
          </a:p>
          <a:p>
            <a:pPr marL="0" indent="0">
              <a:buNone/>
            </a:pPr>
            <a:endParaRPr lang="en-AU" b="1" baseline="0" dirty="0" smtClean="0"/>
          </a:p>
          <a:p>
            <a:pPr marL="0" indent="0">
              <a:buNone/>
            </a:pPr>
            <a:r>
              <a:rPr lang="en-AU" b="1" dirty="0" smtClean="0"/>
              <a:t>- </a:t>
            </a:r>
            <a:r>
              <a:rPr lang="en-AU" b="0" i="0" dirty="0" smtClean="0"/>
              <a:t>POOR</a:t>
            </a:r>
            <a:r>
              <a:rPr lang="en-AU" b="0" i="0" baseline="0" dirty="0" smtClean="0"/>
              <a:t> ADAPTIVE SKILLS: PLANNING, TIME TABLING AND ORGANISATIONAL SKILLS</a:t>
            </a:r>
          </a:p>
          <a:p>
            <a:pPr marL="0" indent="0">
              <a:buNone/>
            </a:pPr>
            <a:endParaRPr lang="en-AU" b="0" i="0" baseline="0" dirty="0" smtClean="0"/>
          </a:p>
          <a:p>
            <a:pPr marL="0" indent="0">
              <a:buFontTx/>
              <a:buNone/>
            </a:pPr>
            <a:r>
              <a:rPr lang="en-AU" b="0" i="0" baseline="0" dirty="0" smtClean="0">
                <a:effectLst/>
              </a:rPr>
              <a:t>ALSO </a:t>
            </a:r>
          </a:p>
          <a:p>
            <a:pPr marL="0" indent="0">
              <a:buFontTx/>
              <a:buNone/>
            </a:pPr>
            <a:endParaRPr lang="en-AU" b="0" i="0" baseline="0" dirty="0" smtClean="0">
              <a:effectLst/>
            </a:endParaRPr>
          </a:p>
          <a:p>
            <a:pPr marL="171450" indent="-171450">
              <a:buFontTx/>
              <a:buChar char="-"/>
            </a:pPr>
            <a:r>
              <a:rPr lang="en-AU" b="0" i="0" baseline="0" dirty="0" smtClean="0">
                <a:effectLst/>
              </a:rPr>
              <a:t>SWASD were </a:t>
            </a:r>
            <a:r>
              <a:rPr lang="en-AU" b="0" i="0" u="sng" baseline="0" dirty="0" smtClean="0">
                <a:effectLst/>
              </a:rPr>
              <a:t>more likely to have received one-on-one support </a:t>
            </a:r>
            <a:r>
              <a:rPr lang="en-AU" b="0" i="0" baseline="0" dirty="0" smtClean="0">
                <a:effectLst/>
              </a:rPr>
              <a:t>and may have had </a:t>
            </a:r>
            <a:r>
              <a:rPr lang="en-AU" b="0" i="0" u="sng" baseline="0" dirty="0" smtClean="0">
                <a:effectLst/>
              </a:rPr>
              <a:t>well-meaning parents </a:t>
            </a:r>
            <a:r>
              <a:rPr lang="en-AU" b="0" i="0" baseline="0" dirty="0" smtClean="0">
                <a:effectLst/>
              </a:rPr>
              <a:t>who assisted them </a:t>
            </a:r>
            <a:br>
              <a:rPr lang="en-AU" b="0" i="0" baseline="0" dirty="0" smtClean="0">
                <a:effectLst/>
              </a:rPr>
            </a:br>
            <a:endParaRPr lang="en-AU" b="0" i="0" baseline="0" dirty="0" smtClean="0">
              <a:effectLst/>
            </a:endParaRPr>
          </a:p>
          <a:p>
            <a:pPr marL="171450" indent="-171450">
              <a:buFontTx/>
              <a:buChar char="-"/>
            </a:pPr>
            <a:r>
              <a:rPr lang="en-AU" b="0" i="0" baseline="0" dirty="0" smtClean="0">
                <a:effectLst/>
              </a:rPr>
              <a:t>developed a </a:t>
            </a:r>
            <a:r>
              <a:rPr lang="en-AU" b="0" i="0" u="sng" baseline="0" dirty="0" smtClean="0">
                <a:effectLst/>
              </a:rPr>
              <a:t>dependence</a:t>
            </a:r>
            <a:r>
              <a:rPr lang="en-AU" b="0" i="0" baseline="0" dirty="0" smtClean="0">
                <a:effectLst/>
              </a:rPr>
              <a:t>  or ‘learned helplessness’ on this </a:t>
            </a:r>
            <a:r>
              <a:rPr lang="en-AU" b="0" i="0" u="sng" baseline="0" dirty="0" smtClean="0">
                <a:effectLst/>
              </a:rPr>
              <a:t>level</a:t>
            </a:r>
            <a:r>
              <a:rPr lang="en-AU" b="0" i="0" baseline="0" dirty="0" smtClean="0">
                <a:effectLst/>
              </a:rPr>
              <a:t> of support, </a:t>
            </a:r>
          </a:p>
          <a:p>
            <a:pPr marL="171450" indent="-171450">
              <a:buFontTx/>
              <a:buChar char="-"/>
            </a:pPr>
            <a:r>
              <a:rPr lang="en-AU" b="0" i="0" baseline="0" dirty="0" smtClean="0">
                <a:effectLst/>
              </a:rPr>
              <a:t>a reliance on external rewards or punishments to motivate,</a:t>
            </a:r>
          </a:p>
          <a:p>
            <a:pPr marL="171450" indent="-171450">
              <a:buFontTx/>
              <a:buChar char="-"/>
            </a:pPr>
            <a:r>
              <a:rPr lang="en-AU" b="0" i="0" u="none" baseline="0" dirty="0" smtClean="0">
                <a:effectLst/>
              </a:rPr>
              <a:t>lost the opportunity to develop a sense of mastery over their environment</a:t>
            </a:r>
          </a:p>
          <a:p>
            <a:pPr marL="171450" indent="-171450">
              <a:buFontTx/>
              <a:buChar char="-"/>
            </a:pPr>
            <a:r>
              <a:rPr lang="en-AU" b="0" i="0" u="none" baseline="0" dirty="0" smtClean="0">
                <a:effectLst/>
              </a:rPr>
              <a:t>resulting in decreased self-efficacy.  </a:t>
            </a:r>
          </a:p>
          <a:p>
            <a:pPr marL="171450" indent="-171450">
              <a:buFontTx/>
              <a:buChar char="-"/>
            </a:pPr>
            <a:endParaRPr lang="en-AU" b="0" i="0" baseline="0" dirty="0" smtClean="0">
              <a:effectLst/>
            </a:endParaRPr>
          </a:p>
          <a:p>
            <a:pPr marL="171450" indent="-171450">
              <a:buFontTx/>
              <a:buChar char="-"/>
            </a:pPr>
            <a:r>
              <a:rPr lang="en-AU" b="0" i="0" u="sng" baseline="0" dirty="0" smtClean="0">
                <a:effectLst/>
              </a:rPr>
              <a:t>far reaching implications </a:t>
            </a:r>
            <a:r>
              <a:rPr lang="en-AU" b="0" i="0" baseline="0" dirty="0" smtClean="0">
                <a:effectLst/>
              </a:rPr>
              <a:t>when SWASD fail to complete higher education, including:</a:t>
            </a:r>
          </a:p>
          <a:p>
            <a:pPr marL="171450" indent="-171450">
              <a:buFontTx/>
              <a:buChar char="-"/>
            </a:pPr>
            <a:endParaRPr lang="en-AU" b="0" i="0" baseline="0" dirty="0" smtClean="0">
              <a:effectLst/>
            </a:endParaRPr>
          </a:p>
          <a:p>
            <a:pPr marL="628650" lvl="1" indent="-171450">
              <a:buFontTx/>
              <a:buChar char="-"/>
            </a:pPr>
            <a:r>
              <a:rPr lang="en-AU" b="0" i="0" u="sng" baseline="0" dirty="0" smtClean="0">
                <a:effectLst/>
              </a:rPr>
              <a:t>Individual</a:t>
            </a:r>
            <a:r>
              <a:rPr lang="en-AU" b="0" i="0" u="none" baseline="0" dirty="0" smtClean="0">
                <a:effectLst/>
              </a:rPr>
              <a:t> - </a:t>
            </a:r>
            <a:r>
              <a:rPr lang="en-AU" b="0" i="0" baseline="0" dirty="0" smtClean="0">
                <a:effectLst/>
              </a:rPr>
              <a:t> </a:t>
            </a:r>
            <a:r>
              <a:rPr lang="en-AU" b="0" i="0" u="sng" baseline="0" dirty="0" smtClean="0">
                <a:effectLst/>
              </a:rPr>
              <a:t>limit</a:t>
            </a:r>
            <a:r>
              <a:rPr lang="en-AU" b="0" i="0" baseline="0" dirty="0" smtClean="0">
                <a:effectLst/>
              </a:rPr>
              <a:t> </a:t>
            </a:r>
            <a:r>
              <a:rPr lang="en-AU" b="0" i="0" u="sng" baseline="0" dirty="0" smtClean="0">
                <a:effectLst/>
              </a:rPr>
              <a:t>employment</a:t>
            </a:r>
            <a:r>
              <a:rPr lang="en-AU" b="0" i="0" baseline="0" dirty="0" smtClean="0">
                <a:effectLst/>
              </a:rPr>
              <a:t> opportunities and </a:t>
            </a:r>
            <a:r>
              <a:rPr lang="en-AU" b="0" i="0" u="sng" baseline="0" dirty="0" smtClean="0">
                <a:effectLst/>
              </a:rPr>
              <a:t>earning</a:t>
            </a:r>
            <a:r>
              <a:rPr lang="en-AU" b="0" i="0" baseline="0" dirty="0" smtClean="0">
                <a:effectLst/>
              </a:rPr>
              <a:t> potential</a:t>
            </a:r>
          </a:p>
          <a:p>
            <a:pPr marL="628650" lvl="1" indent="-171450">
              <a:buFontTx/>
              <a:buChar char="-"/>
            </a:pPr>
            <a:r>
              <a:rPr lang="en-AU" b="0" i="0" u="none" baseline="0" dirty="0" smtClean="0">
                <a:effectLst/>
              </a:rPr>
              <a:t>Failing</a:t>
            </a:r>
            <a:r>
              <a:rPr lang="en-AU" b="0" i="0" baseline="0" dirty="0" smtClean="0">
                <a:effectLst/>
              </a:rPr>
              <a:t> to </a:t>
            </a:r>
            <a:r>
              <a:rPr lang="en-AU" b="0" i="0" u="sng" baseline="0" dirty="0" smtClean="0">
                <a:effectLst/>
              </a:rPr>
              <a:t>achieve</a:t>
            </a:r>
            <a:r>
              <a:rPr lang="en-AU" b="0" i="0" baseline="0" dirty="0" smtClean="0">
                <a:effectLst/>
              </a:rPr>
              <a:t> </a:t>
            </a:r>
            <a:r>
              <a:rPr lang="en-AU" b="0" i="0" u="sng" baseline="0" dirty="0" smtClean="0">
                <a:effectLst/>
              </a:rPr>
              <a:t>independence</a:t>
            </a:r>
            <a:r>
              <a:rPr lang="en-AU" b="0" i="0" baseline="0" dirty="0" smtClean="0">
                <a:effectLst/>
              </a:rPr>
              <a:t> - </a:t>
            </a:r>
            <a:r>
              <a:rPr lang="en-AU" b="0" i="0" u="sng" baseline="0" dirty="0" smtClean="0">
                <a:effectLst/>
              </a:rPr>
              <a:t>financial hardship, loneliness, depression, anxiety and poor overall well-being</a:t>
            </a:r>
            <a:r>
              <a:rPr lang="en-AU" b="0" i="0" baseline="0" dirty="0" smtClean="0">
                <a:effectLst/>
              </a:rPr>
              <a:t>.</a:t>
            </a:r>
          </a:p>
          <a:p>
            <a:pPr marL="628650" lvl="1" indent="-171450">
              <a:buFontTx/>
              <a:buChar char="-"/>
            </a:pPr>
            <a:endParaRPr lang="en-AU" b="0" i="0" baseline="0" dirty="0" smtClean="0">
              <a:effectLst/>
            </a:endParaRPr>
          </a:p>
          <a:p>
            <a:pPr marL="628650" lvl="1" indent="-171450">
              <a:buFontTx/>
              <a:buChar char="-"/>
            </a:pPr>
            <a:r>
              <a:rPr lang="en-AU" b="0" i="0" baseline="0" dirty="0" smtClean="0">
                <a:effectLst/>
              </a:rPr>
              <a:t>education </a:t>
            </a:r>
            <a:r>
              <a:rPr lang="en-AU" b="0" i="0" u="sng" baseline="0" dirty="0" smtClean="0">
                <a:effectLst/>
              </a:rPr>
              <a:t>providers</a:t>
            </a:r>
            <a:r>
              <a:rPr lang="en-AU" b="0" i="0" u="none" baseline="0" dirty="0" smtClean="0">
                <a:effectLst/>
              </a:rPr>
              <a:t> -</a:t>
            </a:r>
            <a:r>
              <a:rPr lang="en-AU" b="0" i="0" baseline="0" dirty="0" smtClean="0">
                <a:effectLst/>
              </a:rPr>
              <a:t> decreased enrolment has </a:t>
            </a:r>
            <a:r>
              <a:rPr lang="en-AU" b="0" i="0" u="sng" baseline="0" dirty="0" smtClean="0">
                <a:effectLst/>
              </a:rPr>
              <a:t>funding implications</a:t>
            </a:r>
            <a:r>
              <a:rPr lang="en-AU" b="0" i="0" baseline="0" dirty="0" smtClean="0">
                <a:effectLst/>
              </a:rPr>
              <a:t>.</a:t>
            </a:r>
          </a:p>
          <a:p>
            <a:pPr marL="628650" lvl="1" indent="-171450">
              <a:buFontTx/>
              <a:buChar char="-"/>
            </a:pPr>
            <a:r>
              <a:rPr lang="en-AU" b="0" i="0" baseline="0" dirty="0" smtClean="0">
                <a:effectLst/>
              </a:rPr>
              <a:t>And if we are not providing </a:t>
            </a:r>
            <a:r>
              <a:rPr lang="en-AU" b="0" i="0" u="sng" baseline="0" dirty="0" smtClean="0">
                <a:effectLst/>
              </a:rPr>
              <a:t>equitable and inclusive education</a:t>
            </a:r>
            <a:r>
              <a:rPr lang="en-AU" b="0" i="0" baseline="0" dirty="0" smtClean="0">
                <a:effectLst/>
              </a:rPr>
              <a:t> opportunities, it may also lead to </a:t>
            </a:r>
            <a:r>
              <a:rPr lang="en-AU" b="0" i="0" u="sng" baseline="0" dirty="0" smtClean="0">
                <a:effectLst/>
              </a:rPr>
              <a:t>complaints of discrimination </a:t>
            </a:r>
            <a:r>
              <a:rPr lang="en-AU" b="0" i="0" baseline="0" dirty="0" smtClean="0">
                <a:effectLst/>
              </a:rPr>
              <a:t>with subsequent </a:t>
            </a:r>
            <a:r>
              <a:rPr lang="en-AU" b="0" i="0" u="sng" baseline="0" dirty="0" smtClean="0">
                <a:effectLst/>
              </a:rPr>
              <a:t>financial and reputational consequences</a:t>
            </a:r>
            <a:r>
              <a:rPr lang="en-AU" b="0" i="0" baseline="0" dirty="0" smtClean="0">
                <a:effectLst/>
              </a:rPr>
              <a:t>.</a:t>
            </a:r>
          </a:p>
          <a:p>
            <a:pPr marL="628650" lvl="1" indent="-171450">
              <a:buFontTx/>
              <a:buChar char="-"/>
            </a:pPr>
            <a:endParaRPr lang="en-AU" b="0" i="0" baseline="0" dirty="0" smtClean="0">
              <a:effectLst/>
            </a:endParaRPr>
          </a:p>
          <a:p>
            <a:pPr marL="628650" lvl="1" indent="-171450">
              <a:buFontTx/>
              <a:buChar char="-"/>
            </a:pPr>
            <a:r>
              <a:rPr lang="en-AU" b="0" i="0" u="sng" baseline="0" dirty="0" smtClean="0">
                <a:effectLst/>
              </a:rPr>
              <a:t>wider community</a:t>
            </a:r>
            <a:r>
              <a:rPr lang="en-AU" b="0" i="0" u="none" baseline="0" dirty="0" smtClean="0">
                <a:effectLst/>
              </a:rPr>
              <a:t> -</a:t>
            </a:r>
            <a:r>
              <a:rPr lang="en-AU" b="0" i="0" baseline="0" dirty="0" smtClean="0">
                <a:effectLst/>
              </a:rPr>
              <a:t> as many SWASD have areas of interest that they are </a:t>
            </a:r>
            <a:r>
              <a:rPr lang="en-AU" b="0" i="0" u="sng" baseline="0" dirty="0" smtClean="0">
                <a:effectLst/>
              </a:rPr>
              <a:t>gifted</a:t>
            </a:r>
            <a:r>
              <a:rPr lang="en-AU" b="0" i="0" baseline="0" dirty="0" smtClean="0">
                <a:effectLst/>
              </a:rPr>
              <a:t> within, we will also see a </a:t>
            </a:r>
            <a:r>
              <a:rPr lang="en-AU" b="0" i="0" u="sng" baseline="0" dirty="0" smtClean="0">
                <a:effectLst/>
              </a:rPr>
              <a:t>loss of talent and skill potential</a:t>
            </a:r>
            <a:r>
              <a:rPr lang="en-AU" b="0" i="0" baseline="0" dirty="0" smtClean="0">
                <a:effectLst/>
              </a:rPr>
              <a:t>.”</a:t>
            </a:r>
          </a:p>
          <a:p>
            <a:pPr marL="457200" lvl="1" indent="0">
              <a:buFontTx/>
              <a:buNone/>
            </a:pPr>
            <a:endParaRPr lang="en-AU" b="0" i="0" baseline="0" dirty="0" smtClean="0">
              <a:effectLst/>
            </a:endParaRPr>
          </a:p>
          <a:p>
            <a:pPr marL="628650" lvl="1" indent="-171450">
              <a:buFontTx/>
              <a:buChar char="-"/>
            </a:pPr>
            <a:endParaRPr lang="en-AU" b="0" i="0" baseline="0" dirty="0" smtClean="0">
              <a:effectLst/>
            </a:endParaRPr>
          </a:p>
          <a:p>
            <a:pPr marL="457200" lvl="1" indent="0">
              <a:buFontTx/>
              <a:buNone/>
            </a:pPr>
            <a:endParaRPr lang="en-AU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b="0" i="0" dirty="0" smtClean="0"/>
          </a:p>
          <a:p>
            <a:pPr marL="0" indent="0">
              <a:buNone/>
            </a:pPr>
            <a:r>
              <a:rPr lang="en-AU" b="0" i="0" dirty="0" smtClean="0"/>
              <a:t>DECI</a:t>
            </a:r>
            <a:r>
              <a:rPr lang="en-AU" b="0" i="0" baseline="0" dirty="0" smtClean="0"/>
              <a:t> AND RYAN’S SELF DETERMINATIONT THEORY</a:t>
            </a:r>
          </a:p>
          <a:p>
            <a:pPr marL="0" indent="0">
              <a:buNone/>
            </a:pPr>
            <a:endParaRPr lang="en-AU" b="0" i="0" baseline="0" dirty="0" smtClean="0"/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A theory of motivation</a:t>
            </a:r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Proposes that motivation exists on a continuum from </a:t>
            </a:r>
            <a:r>
              <a:rPr lang="en-AU" b="0" i="0" baseline="0" dirty="0" err="1" smtClean="0"/>
              <a:t>amotivation</a:t>
            </a:r>
            <a:r>
              <a:rPr lang="en-AU" b="0" i="0" baseline="0" dirty="0" smtClean="0"/>
              <a:t> to extrinsic to intrinsic</a:t>
            </a:r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Research shows that moving along the continuum towards intrinsically motivated behaviour improves academic outcomes and well-being</a:t>
            </a:r>
          </a:p>
          <a:p>
            <a:pPr marL="171450" indent="-171450">
              <a:buFontTx/>
              <a:buChar char="-"/>
            </a:pPr>
            <a:endParaRPr lang="en-AU" b="0" i="0" baseline="0" dirty="0" smtClean="0"/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3 universal needs - Autonomy (choice), Competence (Mastery / Optimal Challenge), and Relatedness (at least one supportive person)</a:t>
            </a:r>
          </a:p>
          <a:p>
            <a:pPr marL="171450" indent="-171450">
              <a:buFontTx/>
              <a:buChar char="-"/>
            </a:pPr>
            <a:endParaRPr lang="en-AU" b="0" i="0" baseline="0" dirty="0" smtClean="0"/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University may not satisfy</a:t>
            </a:r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clash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AU" b="0" i="0" baseline="0" dirty="0" smtClean="0"/>
              <a:t>between traditionally structured education (</a:t>
            </a:r>
            <a:r>
              <a:rPr lang="en-AU" b="0" i="0" baseline="0" dirty="0" err="1" smtClean="0"/>
              <a:t>neurotypical</a:t>
            </a:r>
            <a:r>
              <a:rPr lang="en-AU" b="0" i="0" baseline="0" dirty="0" smtClean="0"/>
              <a:t> students) -  Restricts autonomy which limits competence </a:t>
            </a:r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AND characteristics of ASD (</a:t>
            </a:r>
            <a:r>
              <a:rPr lang="en-AU" b="0" i="0" baseline="0" dirty="0" err="1" smtClean="0"/>
              <a:t>eg</a:t>
            </a:r>
            <a:r>
              <a:rPr lang="en-AU" b="0" i="0" baseline="0" dirty="0" smtClean="0"/>
              <a:t> sensory overload V loud lecture theatre, or social communication deficit V group assessment)</a:t>
            </a:r>
          </a:p>
          <a:p>
            <a:pPr marL="171450" indent="-171450">
              <a:buFontTx/>
              <a:buChar char="-"/>
            </a:pPr>
            <a:endParaRPr lang="en-AU" b="0" i="0" baseline="0" dirty="0" smtClean="0"/>
          </a:p>
          <a:p>
            <a:pPr marL="171450" indent="-171450">
              <a:buFontTx/>
              <a:buChar char="-"/>
            </a:pPr>
            <a:r>
              <a:rPr lang="en-AU" b="0" i="0" baseline="0" dirty="0" smtClean="0"/>
              <a:t>Limitation of the theory is that the model doesn’t allow for the impact of individual and/or environmental factors of complex students</a:t>
            </a:r>
            <a:endParaRPr lang="en-AU" b="0" i="0" dirty="0" smtClean="0"/>
          </a:p>
          <a:p>
            <a:pPr marL="0" indent="0">
              <a:buNone/>
            </a:pPr>
            <a:endParaRPr lang="en-AU" b="0" i="0" dirty="0" smtClean="0"/>
          </a:p>
          <a:p>
            <a:pPr marL="0" indent="0">
              <a:buNone/>
            </a:pPr>
            <a:endParaRPr lang="en-AU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baseline="0" dirty="0" smtClean="0"/>
          </a:p>
          <a:p>
            <a:r>
              <a:rPr lang="en-AU" b="1" baseline="0" dirty="0" smtClean="0"/>
              <a:t>To  address these issues, we proposed an adjusted model of SDT – being the Students with ASD Academic Outcomes Model</a:t>
            </a:r>
          </a:p>
          <a:p>
            <a:endParaRPr lang="en-AU" baseline="0" dirty="0" smtClean="0"/>
          </a:p>
          <a:p>
            <a:r>
              <a:rPr lang="en-AU" i="1" baseline="0" dirty="0" smtClean="0"/>
              <a:t>EXPLAIN THE MODEL</a:t>
            </a:r>
          </a:p>
          <a:p>
            <a:endParaRPr lang="en-AU" baseline="0" dirty="0" smtClean="0"/>
          </a:p>
          <a:p>
            <a:r>
              <a:rPr lang="en-AU" baseline="0" dirty="0" smtClean="0"/>
              <a:t>COPIES AVAILABLE</a:t>
            </a:r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2520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i="0" u="none" baseline="0" dirty="0" smtClean="0"/>
              <a:t>Incorporating the SDT model with identified needs of SWASD –</a:t>
            </a:r>
          </a:p>
          <a:p>
            <a:pPr marL="0" indent="0">
              <a:buNone/>
            </a:pPr>
            <a:endParaRPr lang="en-AU" baseline="0" dirty="0" smtClean="0"/>
          </a:p>
          <a:p>
            <a:pPr marL="753750" lvl="2" indent="-285750"/>
            <a:r>
              <a:rPr lang="en-AU" baseline="0" dirty="0" smtClean="0"/>
              <a:t>We proposed that the 3 universal needs could be satisfied by providing:</a:t>
            </a:r>
          </a:p>
          <a:p>
            <a:pPr marL="753750" lvl="2" indent="-285750"/>
            <a:endParaRPr lang="en-AU" sz="1400" baseline="0" dirty="0" smtClean="0"/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400" b="0" dirty="0" smtClean="0"/>
              <a:t>opportunity for </a:t>
            </a:r>
            <a:r>
              <a:rPr lang="en-AU" sz="1400" b="0" i="0" u="none" dirty="0" smtClean="0"/>
              <a:t>choice</a:t>
            </a:r>
            <a:r>
              <a:rPr lang="en-AU" sz="1400" b="0" dirty="0" smtClean="0"/>
              <a:t> (decision-making/problem-solving/self-advocacy/appropriate assertion communication) = Autonomy</a:t>
            </a:r>
          </a:p>
          <a:p>
            <a:pPr marL="753750" lvl="2" indent="-285750">
              <a:buFont typeface="Arial" panose="020B0604020202020204" pitchFamily="34" charset="0"/>
              <a:buChar char="•"/>
            </a:pPr>
            <a:endParaRPr lang="en-AU" sz="1400" b="0" dirty="0" smtClean="0"/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400" b="0" dirty="0" smtClean="0"/>
              <a:t>By building on organisational and communication skills in university context (practical exercises and modelling) = Competence</a:t>
            </a:r>
          </a:p>
          <a:p>
            <a:pPr marL="753750" lvl="2" indent="-285750">
              <a:buFont typeface="Arial" panose="020B0604020202020204" pitchFamily="34" charset="0"/>
              <a:buChar char="•"/>
            </a:pPr>
            <a:endParaRPr lang="en-AU" sz="1400" b="0" dirty="0" smtClean="0"/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400" b="0" dirty="0" smtClean="0"/>
              <a:t>By providing  an autonomy-supportive relationship with peer-facilitator, and friendship formation with group members</a:t>
            </a:r>
            <a:r>
              <a:rPr lang="en-AU" sz="1400" b="0" baseline="0" dirty="0" smtClean="0"/>
              <a:t> = Relatedness</a:t>
            </a:r>
            <a:endParaRPr lang="en-AU" sz="1400" b="0" dirty="0" smtClean="0"/>
          </a:p>
          <a:p>
            <a:pPr marL="753750" lvl="2" indent="-285750"/>
            <a:endParaRPr lang="en-AU" sz="1400" b="0" baseline="0" dirty="0" smtClean="0"/>
          </a:p>
          <a:p>
            <a:pPr marL="753750" lvl="2" indent="-285750"/>
            <a:r>
              <a:rPr lang="en-AU" sz="1400" b="0" baseline="0" dirty="0" smtClean="0"/>
              <a:t>However sessions would focus on general study skills applicable to tertiary study and anxiety management techniques.</a:t>
            </a:r>
          </a:p>
          <a:p>
            <a:pPr marL="753750" lvl="2" indent="-285750"/>
            <a:endParaRPr lang="en-AU" sz="1400" b="0" baseline="0" dirty="0" smtClean="0"/>
          </a:p>
          <a:p>
            <a:pPr marL="753750" lvl="2" indent="-285750">
              <a:buFontTx/>
              <a:buChar char="-"/>
            </a:pPr>
            <a:r>
              <a:rPr lang="en-AU" sz="1400" b="0" baseline="0" dirty="0" smtClean="0"/>
              <a:t>Sought to identify preferred peer-facilitators with either lived experience or knowledge of ASD and </a:t>
            </a:r>
          </a:p>
          <a:p>
            <a:pPr marL="753750" lvl="2" indent="-285750">
              <a:buFontTx/>
              <a:buChar char="-"/>
            </a:pPr>
            <a:r>
              <a:rPr lang="en-AU" sz="1400" b="0" baseline="0" dirty="0" smtClean="0"/>
              <a:t>forwarded invitations to students with ASD and/ADHD who had registered with Disability Services.  </a:t>
            </a:r>
          </a:p>
          <a:p>
            <a:pPr marL="753750" lvl="2" indent="-285750">
              <a:buFontTx/>
              <a:buChar char="-"/>
            </a:pPr>
            <a:r>
              <a:rPr lang="en-AU" sz="1400" b="0" baseline="0" dirty="0" smtClean="0"/>
              <a:t>Attendance at the group was promoted as voluntary and informal.</a:t>
            </a:r>
          </a:p>
          <a:p>
            <a:pPr marL="753750" lvl="2" indent="-285750">
              <a:buFontTx/>
              <a:buChar char="-"/>
            </a:pPr>
            <a:r>
              <a:rPr lang="en-AU" sz="1400" b="0" baseline="0" dirty="0" smtClean="0"/>
              <a:t>ADHD diagnosis incorporated due to comorbidity and to increase attendance ‘take-up’.</a:t>
            </a:r>
          </a:p>
          <a:p>
            <a:pPr marL="753750" lvl="2" indent="-285750"/>
            <a:endParaRPr lang="en-AU" sz="1400" b="0" baseline="0" dirty="0" smtClean="0"/>
          </a:p>
          <a:p>
            <a:pPr marL="753750" lvl="2" indent="-285750"/>
            <a:endParaRPr lang="en-AU" sz="1400" b="0" dirty="0" smtClean="0"/>
          </a:p>
          <a:p>
            <a:pPr marL="0" indent="0">
              <a:buNone/>
            </a:pPr>
            <a:endParaRPr lang="en-AU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Here is an outline of the </a:t>
            </a:r>
            <a:r>
              <a:rPr lang="en-AU" baseline="0" dirty="0" smtClean="0"/>
              <a:t>goals of the program:</a:t>
            </a:r>
          </a:p>
          <a:p>
            <a:endParaRPr lang="en-AU" baseline="0" dirty="0" smtClean="0"/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Opportunity for choice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Development of study skills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Awareness of ‘campus life’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Social interaction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Stress and anxiety management</a:t>
            </a:r>
          </a:p>
          <a:p>
            <a:pPr marL="342900" lvl="0" indent="-342900">
              <a:buFontTx/>
              <a:buChar char="-"/>
            </a:pPr>
            <a:endParaRPr lang="en-AU" sz="1200" dirty="0" smtClean="0"/>
          </a:p>
          <a:p>
            <a:pPr lvl="0"/>
            <a:r>
              <a:rPr lang="en-AU" sz="1200" i="0" dirty="0" smtClean="0"/>
              <a:t>We intended for delivery of the program to include:</a:t>
            </a:r>
          </a:p>
          <a:p>
            <a:pPr lvl="0"/>
            <a:endParaRPr lang="en-AU" sz="1200" i="0" dirty="0" smtClean="0"/>
          </a:p>
          <a:p>
            <a:pPr marL="342900" indent="-342900">
              <a:buFontTx/>
              <a:buChar char="-"/>
            </a:pPr>
            <a:r>
              <a:rPr lang="en-AU" sz="1200" dirty="0" smtClean="0"/>
              <a:t>Autonomy supportive facilitation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Behavioural modelling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Interactive activities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Role playing</a:t>
            </a:r>
          </a:p>
          <a:p>
            <a:pPr marL="342900" lvl="0" indent="-342900">
              <a:buFontTx/>
              <a:buChar char="-"/>
            </a:pPr>
            <a:r>
              <a:rPr lang="en-AU" sz="1200" dirty="0" smtClean="0"/>
              <a:t>Guest facilitators (‘experts’)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8764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First</a:t>
            </a:r>
            <a:r>
              <a:rPr lang="en-AU" baseline="0" dirty="0" smtClean="0"/>
              <a:t> semester 2014</a:t>
            </a:r>
          </a:p>
          <a:p>
            <a:pPr marL="0" indent="0">
              <a:buNone/>
            </a:pPr>
            <a:endParaRPr lang="en-AU" baseline="0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aseline="0" dirty="0" smtClean="0"/>
              <a:t>Peer facilitator - </a:t>
            </a:r>
            <a:r>
              <a:rPr lang="en-AU" sz="2400" dirty="0" smtClean="0"/>
              <a:t>in her last semester of BAM – promoted AND</a:t>
            </a:r>
            <a:r>
              <a:rPr lang="en-AU" sz="2400" baseline="0" dirty="0" smtClean="0"/>
              <a:t> facilitated</a:t>
            </a:r>
            <a:endParaRPr lang="en-AU" sz="2400" dirty="0" smtClean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 smtClean="0"/>
              <a:t>A ‘meet up’ style social group throughout entire semester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dirty="0" smtClean="0"/>
              <a:t>Had between</a:t>
            </a:r>
            <a:r>
              <a:rPr lang="en-AU" sz="2400" baseline="0" dirty="0" smtClean="0"/>
              <a:t> 1 – 3 each week – attendance fell off 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baseline="0" dirty="0" smtClean="0"/>
              <a:t>Received verbal feedback sheets – overall did not meet student needs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baseline="0" dirty="0" smtClean="0"/>
              <a:t>Had a positive impact on student </a:t>
            </a:r>
            <a:r>
              <a:rPr lang="en-AU" sz="2400" baseline="0" dirty="0" err="1" smtClean="0"/>
              <a:t>faciliator</a:t>
            </a:r>
            <a:endParaRPr lang="en-AU" sz="2400" baseline="0" dirty="0" smtClean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2400" baseline="0" dirty="0" smtClean="0"/>
              <a:t>Limitations – unstructured and facilitator’s own inherent social communication deficits – missed the relatedness marker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dirty="0" smtClean="0"/>
          </a:p>
          <a:p>
            <a:pPr marL="0" indent="0">
              <a:buNone/>
            </a:pPr>
            <a:endParaRPr lang="en-AU" baseline="0" dirty="0" smtClean="0"/>
          </a:p>
          <a:p>
            <a:pPr marL="0" indent="0">
              <a:buNone/>
            </a:pPr>
            <a:endParaRPr lang="en-AU" baseline="0" dirty="0" smtClean="0"/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AB040-A02C-41B9-80BC-E30FE179A5A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88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64704"/>
            <a:ext cx="5328152" cy="972008"/>
          </a:xfrm>
          <a:prstGeom prst="rect">
            <a:avLst/>
          </a:prstGeom>
        </p:spPr>
        <p:txBody>
          <a:bodyPr/>
          <a:lstStyle>
            <a:lvl1pPr algn="l">
              <a:defRPr sz="3200" b="1" i="0"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920880" cy="439248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800" b="1" baseline="0">
                <a:solidFill>
                  <a:schemeClr val="tx1"/>
                </a:solidFill>
                <a:latin typeface="+mn-lt"/>
              </a:defRPr>
            </a:lvl1pPr>
            <a:lvl2pPr marL="0" indent="0" algn="l">
              <a:spcBef>
                <a:spcPts val="600"/>
              </a:spcBef>
              <a:buNone/>
              <a:defRPr sz="2400" baseline="0">
                <a:solidFill>
                  <a:schemeClr val="tx1"/>
                </a:solidFill>
              </a:defRPr>
            </a:lvl2pPr>
            <a:lvl3pPr marL="468000" indent="-252000" algn="l">
              <a:spcBef>
                <a:spcPts val="600"/>
              </a:spcBef>
              <a:buClr>
                <a:schemeClr val="accent4"/>
              </a:buClr>
              <a:buSzPct val="130000"/>
              <a:buFont typeface="Wingdings" pitchFamily="2" charset="2"/>
              <a:buChar char="§"/>
              <a:defRPr sz="2000" baseline="0">
                <a:solidFill>
                  <a:schemeClr val="tx1"/>
                </a:solidFill>
              </a:defRPr>
            </a:lvl3pPr>
            <a:lvl4pPr marL="720000" indent="-252000" algn="l">
              <a:spcBef>
                <a:spcPts val="600"/>
              </a:spcBef>
              <a:buClr>
                <a:schemeClr val="accent4"/>
              </a:buClr>
              <a:buSzPct val="130000"/>
              <a:buFont typeface="Arial" pitchFamily="34" charset="0"/>
              <a:buChar char="•"/>
              <a:defRPr sz="1800" baseline="0">
                <a:solidFill>
                  <a:schemeClr val="tx1"/>
                </a:solidFill>
              </a:defRPr>
            </a:lvl4pPr>
            <a:lvl5pPr marL="972000" indent="-252000" algn="l">
              <a:spcBef>
                <a:spcPts val="600"/>
              </a:spcBef>
              <a:buClr>
                <a:schemeClr val="accent4"/>
              </a:buClr>
              <a:buSzPct val="13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5pPr>
            <a:lvl6pPr marL="1224000" indent="-252000" algn="l">
              <a:spcBef>
                <a:spcPts val="600"/>
              </a:spcBef>
              <a:buClr>
                <a:schemeClr val="accent4"/>
              </a:buClr>
              <a:buSzPct val="130000"/>
              <a:buFont typeface="Arial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</a:p>
          <a:p>
            <a:pPr lvl="1"/>
            <a:r>
              <a:rPr lang="en-AU" dirty="0" smtClean="0">
                <a:latin typeface="+mn-lt"/>
              </a:rPr>
              <a:t>Body</a:t>
            </a:r>
          </a:p>
          <a:p>
            <a:pPr lvl="2"/>
            <a:r>
              <a:rPr lang="en-AU" dirty="0" smtClean="0">
                <a:latin typeface="+mn-lt"/>
              </a:rPr>
              <a:t>Bullet 1</a:t>
            </a:r>
          </a:p>
          <a:p>
            <a:pPr lvl="3"/>
            <a:r>
              <a:rPr lang="en-AU" dirty="0" smtClean="0">
                <a:latin typeface="+mn-lt"/>
              </a:rPr>
              <a:t>Bullet 2</a:t>
            </a:r>
          </a:p>
          <a:p>
            <a:pPr lvl="4"/>
            <a:r>
              <a:rPr lang="en-AU" dirty="0" smtClean="0">
                <a:latin typeface="+mn-lt"/>
              </a:rPr>
              <a:t>Bullet 3</a:t>
            </a:r>
          </a:p>
          <a:p>
            <a:pPr lvl="5"/>
            <a:r>
              <a:rPr lang="en-AU" dirty="0" smtClean="0">
                <a:latin typeface="+mn-lt"/>
              </a:rPr>
              <a:t>Bullet 4</a:t>
            </a:r>
          </a:p>
          <a:p>
            <a:pPr lvl="3"/>
            <a:endParaRPr lang="en-AU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77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09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s.gov.a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otarc.blogs.latrobe.edu.au/life-issues-for-adults-with-asd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onna-Marie.Thompson@usq.edu.a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youtube.com/watch?v=ZfzqBCC30as" TargetMode="External"/><Relationship Id="rId5" Type="http://schemas.openxmlformats.org/officeDocument/2006/relationships/hyperlink" Target="http://www.youtube.com/watch?v=eZv1lAn1qC8" TargetMode="Externa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2420888"/>
            <a:ext cx="7272808" cy="1368152"/>
          </a:xfrm>
        </p:spPr>
        <p:txBody>
          <a:bodyPr/>
          <a:lstStyle/>
          <a:p>
            <a:r>
              <a:rPr lang="en-AU" sz="3600" dirty="0" smtClean="0">
                <a:solidFill>
                  <a:schemeClr val="tx1"/>
                </a:solidFill>
              </a:rPr>
              <a:t>Building Blocks Over Barriers</a:t>
            </a:r>
            <a:br>
              <a:rPr lang="en-AU" sz="3600" dirty="0" smtClean="0">
                <a:solidFill>
                  <a:schemeClr val="tx1"/>
                </a:solidFill>
              </a:rPr>
            </a:br>
            <a:endParaRPr lang="en-AU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149080"/>
            <a:ext cx="7273248" cy="1449120"/>
          </a:xfrm>
        </p:spPr>
        <p:txBody>
          <a:bodyPr/>
          <a:lstStyle/>
          <a:p>
            <a:pPr lvl="1">
              <a:spcAft>
                <a:spcPts val="1200"/>
              </a:spcAft>
            </a:pPr>
            <a:r>
              <a:rPr lang="en-AU" dirty="0" smtClean="0"/>
              <a:t>A peer-facilitated group skills program for students with autism spectrum disorder (SWASD)</a:t>
            </a:r>
          </a:p>
          <a:p>
            <a:pPr lvl="1"/>
            <a:r>
              <a:rPr lang="en-AU" sz="2000" dirty="0" smtClean="0"/>
              <a:t>Donna-Marie Thompson</a:t>
            </a:r>
          </a:p>
        </p:txBody>
      </p:sp>
    </p:spTree>
    <p:extLst>
      <p:ext uri="{BB962C8B-B14F-4D97-AF65-F5344CB8AC3E}">
        <p14:creationId xmlns:p14="http://schemas.microsoft.com/office/powerpoint/2010/main" val="22549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20880" cy="5112568"/>
          </a:xfrm>
        </p:spPr>
        <p:txBody>
          <a:bodyPr/>
          <a:lstStyle/>
          <a:p>
            <a:r>
              <a:rPr lang="en-AU" dirty="0" smtClean="0"/>
              <a:t>First Steps </a:t>
            </a:r>
            <a:r>
              <a:rPr lang="en-AU" sz="2000" dirty="0" smtClean="0"/>
              <a:t>(continued)</a:t>
            </a:r>
          </a:p>
          <a:p>
            <a:endParaRPr lang="en-AU" sz="900" dirty="0" smtClean="0"/>
          </a:p>
          <a:p>
            <a:pPr marL="342900" lvl="1" indent="-342900">
              <a:buFontTx/>
              <a:buChar char="-"/>
            </a:pPr>
            <a:r>
              <a:rPr lang="en-AU" i="1" dirty="0" smtClean="0"/>
              <a:t>Second semester – Springfield campus</a:t>
            </a:r>
            <a:endParaRPr lang="en-AU" i="1" dirty="0"/>
          </a:p>
          <a:p>
            <a:pPr marL="639450" lvl="2" indent="-171450"/>
            <a:r>
              <a:rPr lang="en-AU" sz="2400" dirty="0"/>
              <a:t>Facilitated by a </a:t>
            </a:r>
            <a:r>
              <a:rPr lang="en-AU" sz="2400" dirty="0" smtClean="0"/>
              <a:t>Provisional Psych in 5</a:t>
            </a:r>
            <a:r>
              <a:rPr lang="en-AU" sz="2400" baseline="30000" dirty="0" smtClean="0"/>
              <a:t>th</a:t>
            </a:r>
            <a:r>
              <a:rPr lang="en-AU" sz="2400" dirty="0" smtClean="0"/>
              <a:t> year Pre-planned sessions </a:t>
            </a:r>
            <a:r>
              <a:rPr lang="en-AU" sz="2400" dirty="0"/>
              <a:t>for </a:t>
            </a:r>
            <a:r>
              <a:rPr lang="en-AU" sz="2400" dirty="0" smtClean="0"/>
              <a:t>8 week program</a:t>
            </a:r>
          </a:p>
          <a:p>
            <a:pPr marL="639450" lvl="2" indent="-171450"/>
            <a:r>
              <a:rPr lang="en-AU" sz="2400" dirty="0" smtClean="0"/>
              <a:t>Students referred to program by SRO’s</a:t>
            </a:r>
            <a:endParaRPr lang="en-AU" sz="2400" dirty="0"/>
          </a:p>
          <a:p>
            <a:pPr marL="639450" lvl="2" indent="-171450"/>
            <a:r>
              <a:rPr lang="en-AU" sz="2400" dirty="0" smtClean="0"/>
              <a:t>3-4 SWASD attended </a:t>
            </a:r>
            <a:r>
              <a:rPr lang="en-AU" sz="2400" dirty="0"/>
              <a:t>each week</a:t>
            </a:r>
          </a:p>
          <a:p>
            <a:pPr marL="639450" lvl="2" indent="-171450"/>
            <a:r>
              <a:rPr lang="en-AU" sz="2400" dirty="0" smtClean="0"/>
              <a:t>Promising qualitative feedback</a:t>
            </a:r>
          </a:p>
          <a:p>
            <a:pPr marL="639450" lvl="2" indent="-171450"/>
            <a:r>
              <a:rPr lang="en-AU" sz="2400" i="1" dirty="0" smtClean="0"/>
              <a:t>Highlight</a:t>
            </a:r>
            <a:r>
              <a:rPr lang="en-AU" sz="2400" dirty="0" smtClean="0"/>
              <a:t> - Facilitator </a:t>
            </a:r>
            <a:r>
              <a:rPr lang="en-AU" sz="2400" dirty="0"/>
              <a:t>received </a:t>
            </a:r>
            <a:r>
              <a:rPr lang="en-AU" sz="2400" dirty="0" smtClean="0"/>
              <a:t>‘competency’</a:t>
            </a:r>
          </a:p>
          <a:p>
            <a:pPr lvl="2" indent="0">
              <a:buNone/>
            </a:pPr>
            <a:endParaRPr lang="en-AU" sz="800" dirty="0"/>
          </a:p>
          <a:p>
            <a:pPr marL="639450" lvl="2" indent="-171450"/>
            <a:r>
              <a:rPr lang="en-AU" dirty="0"/>
              <a:t>Social Connections Group at Toowoomba </a:t>
            </a:r>
            <a:r>
              <a:rPr lang="en-AU" dirty="0" smtClean="0"/>
              <a:t>campus/online </a:t>
            </a:r>
            <a:r>
              <a:rPr lang="en-AU" dirty="0"/>
              <a:t>provided informal </a:t>
            </a:r>
            <a:r>
              <a:rPr lang="en-AU" dirty="0" smtClean="0"/>
              <a:t>support to SWASD by Psych and DA.</a:t>
            </a:r>
            <a:endParaRPr lang="en-AU" dirty="0"/>
          </a:p>
          <a:p>
            <a:pPr marL="639450" lvl="2" indent="-171450"/>
            <a:endParaRPr lang="en-AU" dirty="0"/>
          </a:p>
          <a:p>
            <a:pPr lvl="1"/>
            <a:endParaRPr lang="en-AU" sz="1200" dirty="0" smtClean="0"/>
          </a:p>
          <a:p>
            <a:pPr marL="342900" lvl="1" indent="-342900">
              <a:buFontTx/>
              <a:buChar char="-"/>
            </a:pPr>
            <a:endParaRPr lang="en-AU" sz="1200" dirty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15343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20880" cy="5112568"/>
          </a:xfrm>
        </p:spPr>
        <p:txBody>
          <a:bodyPr/>
          <a:lstStyle/>
          <a:p>
            <a:r>
              <a:rPr lang="en-AU" dirty="0" smtClean="0"/>
              <a:t>Next Steps…</a:t>
            </a:r>
            <a:endParaRPr lang="en-AU" sz="900" dirty="0" smtClean="0"/>
          </a:p>
          <a:p>
            <a:pPr lvl="1"/>
            <a:r>
              <a:rPr lang="en-AU" i="1" dirty="0" smtClean="0"/>
              <a:t>Next offering</a:t>
            </a:r>
          </a:p>
          <a:p>
            <a:pPr marL="639450" lvl="2" indent="-171450"/>
            <a:r>
              <a:rPr lang="en-AU" sz="2400" dirty="0" smtClean="0"/>
              <a:t>Promote peer-facilitation opportunity to senior/postgrad Psychology and Education students (negotiate competency with faculty)</a:t>
            </a:r>
          </a:p>
          <a:p>
            <a:pPr marL="639450" lvl="2" indent="-171450"/>
            <a:r>
              <a:rPr lang="en-AU" sz="2400" dirty="0" smtClean="0"/>
              <a:t>Induct peer-facilitator/s – autonomy-support skills / program outline</a:t>
            </a:r>
          </a:p>
          <a:p>
            <a:pPr marL="639450" lvl="2" indent="-171450"/>
            <a:r>
              <a:rPr lang="en-AU" sz="2400" dirty="0" smtClean="0"/>
              <a:t>Promote program to all USQ students</a:t>
            </a:r>
          </a:p>
          <a:p>
            <a:pPr marL="639450" lvl="2" indent="-171450"/>
            <a:r>
              <a:rPr lang="en-AU" sz="2400" dirty="0" smtClean="0"/>
              <a:t>Offer as weekly 8 week program with limited places</a:t>
            </a:r>
          </a:p>
          <a:p>
            <a:pPr marL="639450" lvl="2" indent="-171450"/>
            <a:r>
              <a:rPr lang="en-AU" sz="2400" dirty="0" smtClean="0"/>
              <a:t>SWASD to ‘enrol’ into program</a:t>
            </a:r>
          </a:p>
          <a:p>
            <a:pPr marL="639450" lvl="2" indent="-171450"/>
            <a:endParaRPr lang="en-AU" sz="1600" dirty="0"/>
          </a:p>
          <a:p>
            <a:pPr lvl="1"/>
            <a:endParaRPr lang="en-AU" sz="1200" dirty="0" smtClean="0"/>
          </a:p>
          <a:p>
            <a:pPr marL="342900" lvl="1" indent="-342900">
              <a:buFontTx/>
              <a:buChar char="-"/>
            </a:pPr>
            <a:endParaRPr lang="en-AU" sz="1200" dirty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39747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20880" cy="5112568"/>
          </a:xfrm>
        </p:spPr>
        <p:txBody>
          <a:bodyPr/>
          <a:lstStyle/>
          <a:p>
            <a:r>
              <a:rPr lang="en-AU" dirty="0" smtClean="0"/>
              <a:t>Next Steps…</a:t>
            </a:r>
            <a:endParaRPr lang="en-AU" sz="900" dirty="0"/>
          </a:p>
          <a:p>
            <a:endParaRPr lang="en-AU" sz="1600" dirty="0"/>
          </a:p>
          <a:p>
            <a:pPr marL="171450" lvl="1" indent="-171450"/>
            <a:r>
              <a:rPr lang="en-AU" u="sng" dirty="0" smtClean="0"/>
              <a:t>Evaluate</a:t>
            </a:r>
            <a:r>
              <a:rPr lang="en-AU" dirty="0" smtClean="0"/>
              <a:t> program:</a:t>
            </a:r>
          </a:p>
          <a:p>
            <a:pPr marL="639450" lvl="2" indent="-171450"/>
            <a:r>
              <a:rPr lang="en-AU" sz="2400" dirty="0" smtClean="0"/>
              <a:t>Pre and post measures – qualitative and quantitative</a:t>
            </a:r>
          </a:p>
          <a:p>
            <a:pPr marL="639450" lvl="2" indent="-171450"/>
            <a:r>
              <a:rPr lang="en-AU" sz="2400" dirty="0" smtClean="0"/>
              <a:t>6 &amp; 12 month follow-up (retention)</a:t>
            </a:r>
          </a:p>
          <a:p>
            <a:pPr lvl="2" indent="0">
              <a:buNone/>
            </a:pPr>
            <a:endParaRPr lang="en-AU" sz="800" dirty="0" smtClean="0"/>
          </a:p>
          <a:p>
            <a:pPr lvl="1" algn="ctr"/>
            <a:r>
              <a:rPr lang="en-AU" dirty="0"/>
              <a:t>	</a:t>
            </a:r>
            <a:r>
              <a:rPr lang="en-AU" sz="1800" i="1" dirty="0" smtClean="0"/>
              <a:t>Should results indicate program efficacy:</a:t>
            </a:r>
          </a:p>
          <a:p>
            <a:pPr lvl="1" algn="ctr"/>
            <a:endParaRPr lang="en-AU" sz="800" dirty="0" smtClean="0"/>
          </a:p>
          <a:p>
            <a:pPr marL="171450" lvl="1" indent="-171450"/>
            <a:r>
              <a:rPr lang="en-AU" dirty="0" smtClean="0"/>
              <a:t>Continue and Extend program:</a:t>
            </a:r>
          </a:p>
          <a:p>
            <a:pPr marL="639450" lvl="2" indent="-171450"/>
            <a:r>
              <a:rPr lang="en-AU" dirty="0"/>
              <a:t>	other campuses if </a:t>
            </a:r>
            <a:r>
              <a:rPr lang="en-AU" dirty="0" smtClean="0"/>
              <a:t>appropriate</a:t>
            </a:r>
          </a:p>
          <a:p>
            <a:pPr marL="639450" lvl="2" indent="-171450"/>
            <a:r>
              <a:rPr lang="en-AU" dirty="0"/>
              <a:t> </a:t>
            </a:r>
            <a:r>
              <a:rPr lang="en-AU" dirty="0" smtClean="0"/>
              <a:t>  online </a:t>
            </a:r>
            <a:r>
              <a:rPr lang="en-AU" dirty="0"/>
              <a:t>offerings (chat room/social media </a:t>
            </a:r>
            <a:r>
              <a:rPr lang="en-AU" dirty="0" smtClean="0"/>
              <a:t>platforms)</a:t>
            </a:r>
            <a:endParaRPr lang="en-AU" dirty="0"/>
          </a:p>
          <a:p>
            <a:pPr lvl="1"/>
            <a:endParaRPr lang="en-AU" sz="1200" dirty="0" smtClean="0"/>
          </a:p>
          <a:p>
            <a:pPr marL="342900" lvl="1" indent="-342900">
              <a:buFontTx/>
              <a:buChar char="-"/>
            </a:pPr>
            <a:endParaRPr lang="en-AU" sz="1200" dirty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12756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20880" cy="5256584"/>
          </a:xfrm>
        </p:spPr>
        <p:txBody>
          <a:bodyPr/>
          <a:lstStyle/>
          <a:p>
            <a:r>
              <a:rPr lang="en-AU" dirty="0" smtClean="0"/>
              <a:t>References</a:t>
            </a:r>
          </a:p>
          <a:p>
            <a:endParaRPr lang="en-AU" sz="1100" dirty="0" smtClean="0"/>
          </a:p>
          <a:p>
            <a:r>
              <a:rPr lang="en-US" sz="1000" b="0" dirty="0"/>
              <a:t>American Psychiatric Association. (2013). </a:t>
            </a:r>
            <a:r>
              <a:rPr lang="en-US" sz="1000" b="0" i="1" dirty="0"/>
              <a:t>Diagnostic and statistical manual of mental disorders</a:t>
            </a:r>
            <a:r>
              <a:rPr lang="en-US" sz="1000" b="0" dirty="0"/>
              <a:t> (5th ed.). Arlington, VA: American Psychiatric Publishing.</a:t>
            </a:r>
            <a:endParaRPr lang="en-AU" sz="1000" b="0" dirty="0"/>
          </a:p>
          <a:p>
            <a:endParaRPr lang="en-AU" sz="1000" b="0" dirty="0" smtClean="0"/>
          </a:p>
          <a:p>
            <a:r>
              <a:rPr lang="en-GB" sz="1000" b="0" dirty="0" smtClean="0"/>
              <a:t>Australian </a:t>
            </a:r>
            <a:r>
              <a:rPr lang="en-GB" sz="1000" b="0" dirty="0"/>
              <a:t>Bureau of Statistics. (2014). </a:t>
            </a:r>
            <a:r>
              <a:rPr lang="en-GB" sz="1000" b="0" i="1" dirty="0"/>
              <a:t>Autism in Australia, 2012. </a:t>
            </a:r>
            <a:r>
              <a:rPr lang="en-GB" sz="1000" b="0" dirty="0"/>
              <a:t>(cat. no. 4428.0). Retrieved from </a:t>
            </a:r>
            <a:r>
              <a:rPr lang="en-GB" sz="1000" b="0" u="sng" dirty="0">
                <a:hlinkClick r:id="rId3"/>
              </a:rPr>
              <a:t>http://</a:t>
            </a:r>
            <a:r>
              <a:rPr lang="en-GB" sz="1000" b="0" u="sng" dirty="0" smtClean="0">
                <a:hlinkClick r:id="rId3"/>
              </a:rPr>
              <a:t>www.abs.gov.au</a:t>
            </a:r>
            <a:endParaRPr lang="en-GB" sz="1000" b="0" u="sng" dirty="0" smtClean="0"/>
          </a:p>
          <a:p>
            <a:endParaRPr lang="en-GB" sz="1000" b="0" u="sng" dirty="0"/>
          </a:p>
          <a:p>
            <a:r>
              <a:rPr lang="en-US" sz="1000" b="0" dirty="0" err="1" smtClean="0"/>
              <a:t>Ackles</a:t>
            </a:r>
            <a:r>
              <a:rPr lang="en-US" sz="1000" b="0" dirty="0"/>
              <a:t>, L., Fields, H., &amp; Skinner, R. (2013). A collaborative support model for students on the autism spectrum in college and university housing. </a:t>
            </a:r>
            <a:r>
              <a:rPr lang="en-US" sz="1000" b="0" i="1" dirty="0"/>
              <a:t>Journal of College and University Student Housing, 39/40</a:t>
            </a:r>
            <a:r>
              <a:rPr lang="en-US" sz="1000" b="0" dirty="0"/>
              <a:t>(2/1), 200-212. </a:t>
            </a:r>
            <a:endParaRPr lang="en-US" sz="1000" b="0" dirty="0" smtClean="0"/>
          </a:p>
          <a:p>
            <a:endParaRPr lang="en-US" sz="1000" b="0" dirty="0"/>
          </a:p>
          <a:p>
            <a:r>
              <a:rPr lang="en-GB" sz="1000" b="0" dirty="0" err="1"/>
              <a:t>Petrina</a:t>
            </a:r>
            <a:r>
              <a:rPr lang="en-GB" sz="1000" b="0" dirty="0"/>
              <a:t>, N., Carter M., &amp; Stephenson, J. (2014). The nature of friendship in children with autism spectrum disorders: A systematic review.</a:t>
            </a:r>
            <a:r>
              <a:rPr lang="en-GB" sz="1000" b="0" i="1" dirty="0"/>
              <a:t> Research in Autism Spectrum Disorders, 8, </a:t>
            </a:r>
            <a:r>
              <a:rPr lang="en-GB" sz="1000" b="0" dirty="0"/>
              <a:t>111-126. </a:t>
            </a:r>
            <a:endParaRPr lang="en-GB" sz="1000" b="0" dirty="0" smtClean="0"/>
          </a:p>
          <a:p>
            <a:endParaRPr lang="en-GB" sz="1000" b="0" dirty="0"/>
          </a:p>
          <a:p>
            <a:r>
              <a:rPr lang="en-GB" sz="1000" b="0" dirty="0" err="1"/>
              <a:t>Richdale</a:t>
            </a:r>
            <a:r>
              <a:rPr lang="en-GB" sz="1000" b="0" dirty="0"/>
              <a:t>, A. (2014). </a:t>
            </a:r>
            <a:r>
              <a:rPr lang="en-GB" sz="1000" b="0" i="1" dirty="0"/>
              <a:t>Life issues for adults with ASD</a:t>
            </a:r>
            <a:r>
              <a:rPr lang="en-GB" sz="1000" b="0" dirty="0"/>
              <a:t>. Retrieved from the Latrobe University, The Olga </a:t>
            </a:r>
            <a:r>
              <a:rPr lang="en-GB" sz="1000" b="0" dirty="0" err="1"/>
              <a:t>Tennison</a:t>
            </a:r>
            <a:r>
              <a:rPr lang="en-GB" sz="1000" b="0" dirty="0"/>
              <a:t> Autism Research Centre website: </a:t>
            </a:r>
            <a:r>
              <a:rPr lang="en-GB" sz="1000" b="0" u="sng" dirty="0">
                <a:hlinkClick r:id="rId4"/>
              </a:rPr>
              <a:t>http://otarc.blogs.latrobe.edu.au/life-issues-for-adults-with-asd/</a:t>
            </a:r>
            <a:r>
              <a:rPr lang="en-GB" sz="1000" b="0" dirty="0"/>
              <a:t> </a:t>
            </a:r>
            <a:endParaRPr lang="en-GB" sz="1000" b="0" dirty="0" smtClean="0"/>
          </a:p>
          <a:p>
            <a:endParaRPr lang="en-GB" sz="1000" b="0" dirty="0"/>
          </a:p>
          <a:p>
            <a:r>
              <a:rPr lang="en-GB" sz="1000" b="0" dirty="0"/>
              <a:t>Ryan, R. M., &amp; </a:t>
            </a:r>
            <a:r>
              <a:rPr lang="en-GB" sz="1000" b="0" dirty="0" err="1"/>
              <a:t>Deci</a:t>
            </a:r>
            <a:r>
              <a:rPr lang="en-GB" sz="1000" b="0" dirty="0"/>
              <a:t>, E. L. (2002). Overview of self-determination theory: An organismic dialectical perspective. In E. L. </a:t>
            </a:r>
            <a:r>
              <a:rPr lang="en-GB" sz="1000" b="0" dirty="0" err="1"/>
              <a:t>Deci</a:t>
            </a:r>
            <a:r>
              <a:rPr lang="en-GB" sz="1000" b="0" dirty="0"/>
              <a:t>, &amp; R. M. Ryan (Ed.), </a:t>
            </a:r>
            <a:r>
              <a:rPr lang="en-GB" sz="1000" b="0" i="1" dirty="0"/>
              <a:t>Handbook of self-determination research </a:t>
            </a:r>
            <a:r>
              <a:rPr lang="en-GB" sz="1000" b="0" dirty="0"/>
              <a:t>(pp. 3-33). Rochester, NY: University of Rochester.</a:t>
            </a:r>
            <a:endParaRPr lang="en-AU" sz="1000" b="0" dirty="0"/>
          </a:p>
          <a:p>
            <a:endParaRPr lang="en-GB" sz="1000" b="0" dirty="0"/>
          </a:p>
          <a:p>
            <a:r>
              <a:rPr lang="en-GB" sz="1000" b="0" dirty="0" smtClean="0"/>
              <a:t>Thompson, D. (2014). </a:t>
            </a:r>
            <a:r>
              <a:rPr lang="en-GB" sz="1000" b="0" i="1" dirty="0" smtClean="0"/>
              <a:t>Retention of University Students with Autism Spectrum Disorder: Self-determination </a:t>
            </a:r>
            <a:r>
              <a:rPr lang="en-GB" sz="1000" b="0" i="1" dirty="0"/>
              <a:t>t</a:t>
            </a:r>
            <a:r>
              <a:rPr lang="en-GB" sz="1000" b="0" i="1" dirty="0" smtClean="0"/>
              <a:t>hrough group </a:t>
            </a:r>
            <a:r>
              <a:rPr lang="en-GB" sz="1000" b="0" i="1" dirty="0"/>
              <a:t>s</a:t>
            </a:r>
            <a:r>
              <a:rPr lang="en-GB" sz="1000" b="0" i="1" dirty="0" smtClean="0"/>
              <a:t>upport.</a:t>
            </a:r>
            <a:r>
              <a:rPr lang="en-GB" sz="1000" b="0" dirty="0" smtClean="0"/>
              <a:t>. Unpublished manuscript.</a:t>
            </a:r>
            <a:endParaRPr lang="en-GB" sz="1000" b="0" dirty="0"/>
          </a:p>
          <a:p>
            <a:r>
              <a:rPr lang="en-GB" sz="1000" b="0" dirty="0" err="1"/>
              <a:t>VanBergeijk</a:t>
            </a:r>
            <a:r>
              <a:rPr lang="en-GB" sz="1000" b="0" dirty="0"/>
              <a:t>, E., </a:t>
            </a:r>
            <a:r>
              <a:rPr lang="en-GB" sz="1000" b="0" dirty="0" err="1"/>
              <a:t>Klin</a:t>
            </a:r>
            <a:r>
              <a:rPr lang="en-GB" sz="1000" b="0" dirty="0"/>
              <a:t> A., &amp; </a:t>
            </a:r>
            <a:r>
              <a:rPr lang="en-GB" sz="1000" b="0" dirty="0" err="1"/>
              <a:t>Volkmar</a:t>
            </a:r>
            <a:r>
              <a:rPr lang="en-GB" sz="1000" b="0" dirty="0"/>
              <a:t>, F. (2008). Supporting more able students on the autism spectrum: College and beyond. </a:t>
            </a:r>
            <a:r>
              <a:rPr lang="en-GB" sz="1000" b="0" i="1" dirty="0"/>
              <a:t>Journal of Autism &amp; Developmental Disorders, 38</a:t>
            </a:r>
            <a:r>
              <a:rPr lang="en-GB" sz="1000" b="0" dirty="0"/>
              <a:t>(7), 1359-1370. doi:10.1007/s10803-007-0524-8</a:t>
            </a:r>
            <a:endParaRPr lang="en-AU" sz="1000" b="0" dirty="0"/>
          </a:p>
          <a:p>
            <a:endParaRPr lang="en-AU" sz="1000" dirty="0"/>
          </a:p>
          <a:p>
            <a:endParaRPr lang="en-AU" sz="1000" b="0" dirty="0"/>
          </a:p>
          <a:p>
            <a:endParaRPr lang="en-AU" sz="1000" b="0" dirty="0"/>
          </a:p>
          <a:p>
            <a:endParaRPr lang="en-AU" sz="1000" b="0" dirty="0"/>
          </a:p>
          <a:p>
            <a:endParaRPr lang="en-AU" sz="1000" dirty="0" smtClean="0"/>
          </a:p>
        </p:txBody>
      </p:sp>
    </p:spTree>
    <p:extLst>
      <p:ext uri="{BB962C8B-B14F-4D97-AF65-F5344CB8AC3E}">
        <p14:creationId xmlns:p14="http://schemas.microsoft.com/office/powerpoint/2010/main" val="32408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03108"/>
            <a:ext cx="7920880" cy="5122236"/>
          </a:xfrm>
        </p:spPr>
        <p:txBody>
          <a:bodyPr/>
          <a:lstStyle/>
          <a:p>
            <a:r>
              <a:rPr lang="en-AU" i="1" dirty="0" smtClean="0"/>
              <a:t>Discussion:</a:t>
            </a:r>
          </a:p>
          <a:p>
            <a:endParaRPr lang="en-AU" dirty="0" smtClean="0"/>
          </a:p>
          <a:p>
            <a:pPr marL="457200" indent="-457200">
              <a:buFontTx/>
              <a:buChar char="-"/>
            </a:pPr>
            <a:r>
              <a:rPr lang="en-AU" dirty="0" smtClean="0"/>
              <a:t>Feedback – suggestions?</a:t>
            </a:r>
          </a:p>
          <a:p>
            <a:endParaRPr lang="en-AU" dirty="0"/>
          </a:p>
          <a:p>
            <a:pPr marL="457200" indent="-457200">
              <a:buFontTx/>
              <a:buChar char="-"/>
            </a:pPr>
            <a:r>
              <a:rPr lang="en-AU" dirty="0" smtClean="0"/>
              <a:t>What supports are other Providers offering to SWASD?</a:t>
            </a:r>
          </a:p>
          <a:p>
            <a:endParaRPr lang="en-AU" dirty="0" smtClean="0"/>
          </a:p>
          <a:p>
            <a:pPr marL="457200" indent="-457200">
              <a:buFontTx/>
              <a:buChar char="-"/>
            </a:pPr>
            <a:r>
              <a:rPr lang="en-AU" dirty="0" smtClean="0"/>
              <a:t>Questions?</a:t>
            </a:r>
          </a:p>
          <a:p>
            <a:endParaRPr lang="en-A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4400" y="917104"/>
            <a:ext cx="5328152" cy="972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464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03108"/>
            <a:ext cx="7920880" cy="5122236"/>
          </a:xfrm>
        </p:spPr>
        <p:txBody>
          <a:bodyPr/>
          <a:lstStyle/>
          <a:p>
            <a:r>
              <a:rPr lang="en-AU" dirty="0" smtClean="0"/>
              <a:t>Contact Details:</a:t>
            </a:r>
          </a:p>
          <a:p>
            <a:endParaRPr lang="en-AU" dirty="0"/>
          </a:p>
          <a:p>
            <a:r>
              <a:rPr lang="en-AU" b="0" dirty="0" smtClean="0"/>
              <a:t>Donna-Marie Thompson</a:t>
            </a:r>
          </a:p>
          <a:p>
            <a:r>
              <a:rPr lang="en-AU" sz="2400" b="0" dirty="0" smtClean="0"/>
              <a:t>Disability Support Coordinator</a:t>
            </a:r>
          </a:p>
          <a:p>
            <a:r>
              <a:rPr lang="en-AU" sz="2000" b="0" dirty="0" smtClean="0"/>
              <a:t>University of Southern Queensland</a:t>
            </a:r>
          </a:p>
          <a:p>
            <a:r>
              <a:rPr lang="en-AU" sz="2000" b="0" dirty="0" smtClean="0"/>
              <a:t>(Springfield Campus)</a:t>
            </a:r>
          </a:p>
          <a:p>
            <a:endParaRPr lang="en-AU" sz="800" b="0" dirty="0" smtClean="0"/>
          </a:p>
          <a:p>
            <a:r>
              <a:rPr lang="en-AU" sz="2000" b="0" dirty="0" err="1" smtClean="0"/>
              <a:t>Ph</a:t>
            </a:r>
            <a:r>
              <a:rPr lang="en-AU" sz="2000" b="0" dirty="0" smtClean="0"/>
              <a:t>: 07 3470 4279</a:t>
            </a:r>
          </a:p>
          <a:p>
            <a:r>
              <a:rPr lang="en-AU" sz="2000" b="0" dirty="0" smtClean="0"/>
              <a:t>E: </a:t>
            </a:r>
            <a:r>
              <a:rPr lang="en-AU" sz="2000" b="0" dirty="0" smtClean="0">
                <a:hlinkClick r:id="rId3"/>
              </a:rPr>
              <a:t>Donna-Marie.Thompson@usq.edu.au</a:t>
            </a:r>
            <a:endParaRPr lang="en-AU" sz="2000" b="0" dirty="0" smtClean="0"/>
          </a:p>
          <a:p>
            <a:endParaRPr lang="en-AU" sz="2000" b="0" dirty="0"/>
          </a:p>
          <a:p>
            <a:pPr algn="ctr"/>
            <a:r>
              <a:rPr lang="en-AU" sz="3200" i="1" dirty="0" smtClean="0"/>
              <a:t>Thank you!</a:t>
            </a:r>
            <a:endParaRPr lang="en-AU" sz="32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4400" y="917104"/>
            <a:ext cx="5328152" cy="972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06826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64704"/>
            <a:ext cx="6480280" cy="972008"/>
          </a:xfrm>
        </p:spPr>
        <p:txBody>
          <a:bodyPr/>
          <a:lstStyle/>
          <a:p>
            <a:r>
              <a:rPr lang="en-AU" sz="2800" dirty="0"/>
              <a:t>Building Blocks Over Barriers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5112568"/>
          </a:xfrm>
        </p:spPr>
        <p:txBody>
          <a:bodyPr/>
          <a:lstStyle/>
          <a:p>
            <a:r>
              <a:rPr lang="en-AU" dirty="0" smtClean="0"/>
              <a:t>In their own words: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>
              <a:hlinkClick r:id="rId5"/>
            </a:endParaRPr>
          </a:p>
          <a:p>
            <a:endParaRPr lang="en-AU" sz="1600" dirty="0" smtClean="0">
              <a:hlinkClick r:id="rId6"/>
            </a:endParaRPr>
          </a:p>
          <a:p>
            <a:endParaRPr lang="en-AU" sz="1600" dirty="0">
              <a:hlinkClick r:id="rId6"/>
            </a:endParaRPr>
          </a:p>
          <a:p>
            <a:endParaRPr lang="en-AU" sz="1600" dirty="0" smtClean="0">
              <a:hlinkClick r:id="rId6"/>
            </a:endParaRPr>
          </a:p>
          <a:p>
            <a:endParaRPr lang="en-AU" sz="1600" dirty="0">
              <a:hlinkClick r:id="rId6"/>
            </a:endParaRPr>
          </a:p>
          <a:p>
            <a:endParaRPr lang="en-AU" sz="1600" dirty="0" smtClean="0">
              <a:hlinkClick r:id="rId6"/>
            </a:endParaRPr>
          </a:p>
          <a:p>
            <a:endParaRPr lang="en-AU" sz="1600" dirty="0">
              <a:hlinkClick r:id="rId6"/>
            </a:endParaRPr>
          </a:p>
          <a:p>
            <a:r>
              <a:rPr lang="en-AU" sz="1600" dirty="0" smtClean="0">
                <a:hlinkClick r:id="rId6"/>
              </a:rPr>
              <a:t>http</a:t>
            </a:r>
            <a:r>
              <a:rPr lang="en-AU" sz="1600" dirty="0">
                <a:hlinkClick r:id="rId6"/>
              </a:rPr>
              <a:t>://</a:t>
            </a:r>
            <a:r>
              <a:rPr lang="en-AU" sz="1600" dirty="0" smtClean="0">
                <a:hlinkClick r:id="rId6"/>
              </a:rPr>
              <a:t>www.youtube.com/watch?v=ZfzqBCC30as</a:t>
            </a:r>
            <a:endParaRPr lang="en-AU" sz="1600" dirty="0" smtClean="0"/>
          </a:p>
          <a:p>
            <a:endParaRPr lang="en-AU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7632610" imgH="3742857"/>
        </mc:Choice>
        <mc:Fallback>
          <p:control name="ShockwaveFlash1" r:id="rId2" imgW="7632610" imgH="374285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2133600"/>
                  <a:ext cx="7632700" cy="3743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966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4392488"/>
          </a:xfrm>
        </p:spPr>
        <p:txBody>
          <a:bodyPr/>
          <a:lstStyle/>
          <a:p>
            <a:r>
              <a:rPr lang="en-AU" dirty="0" smtClean="0"/>
              <a:t>Background</a:t>
            </a:r>
          </a:p>
          <a:p>
            <a:endParaRPr lang="en-AU" sz="1800" dirty="0" smtClean="0"/>
          </a:p>
          <a:p>
            <a:pPr marL="342900" lvl="1" indent="-342900">
              <a:buFontTx/>
              <a:buChar char="-"/>
            </a:pPr>
            <a:r>
              <a:rPr lang="en-AU" dirty="0" smtClean="0"/>
              <a:t>Student requirement and requests – loneliness, difficulties with university expectations, behavioural issues.</a:t>
            </a:r>
          </a:p>
          <a:p>
            <a:pPr lvl="1"/>
            <a:endParaRPr lang="en-AU" dirty="0" smtClean="0"/>
          </a:p>
          <a:p>
            <a:pPr marL="342900" lvl="1" indent="-342900">
              <a:buFontTx/>
              <a:buChar char="-"/>
            </a:pPr>
            <a:r>
              <a:rPr lang="en-AU" dirty="0" smtClean="0"/>
              <a:t>Significant increases in enrolments of SWASD</a:t>
            </a:r>
          </a:p>
          <a:p>
            <a:pPr lvl="1"/>
            <a:endParaRPr lang="en-AU" dirty="0" smtClean="0"/>
          </a:p>
          <a:p>
            <a:pPr marL="342900" lvl="1" indent="-342900">
              <a:buFontTx/>
              <a:buChar char="-"/>
            </a:pPr>
            <a:r>
              <a:rPr lang="en-AU" dirty="0" smtClean="0"/>
              <a:t>Needs analysis</a:t>
            </a:r>
          </a:p>
          <a:p>
            <a:pPr marL="810900" lvl="2" indent="-342900"/>
            <a:r>
              <a:rPr lang="en-AU" sz="1600" dirty="0" smtClean="0"/>
              <a:t>79% increase in ASD since 2009</a:t>
            </a:r>
          </a:p>
          <a:p>
            <a:pPr marL="810900" lvl="2" indent="-342900"/>
            <a:r>
              <a:rPr lang="en-AU" sz="1600" dirty="0" smtClean="0"/>
              <a:t>Tertiary enrolments of SWASD increasing across Australia</a:t>
            </a:r>
          </a:p>
          <a:p>
            <a:pPr marL="810900" lvl="2" indent="-342900"/>
            <a:r>
              <a:rPr lang="en-AU" sz="1600" dirty="0"/>
              <a:t>Poor academic </a:t>
            </a:r>
            <a:r>
              <a:rPr lang="en-AU" sz="1600" dirty="0" smtClean="0"/>
              <a:t>outcomes / increased attrition of SWASD</a:t>
            </a:r>
            <a:endParaRPr lang="en-AU" sz="1600" dirty="0"/>
          </a:p>
          <a:p>
            <a:pPr marL="810900" lvl="2" indent="-342900"/>
            <a:endParaRPr lang="en-AU" sz="16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38997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5112568"/>
          </a:xfrm>
        </p:spPr>
        <p:txBody>
          <a:bodyPr/>
          <a:lstStyle/>
          <a:p>
            <a:r>
              <a:rPr lang="en-AU" dirty="0" smtClean="0"/>
              <a:t>Issues and Impacts</a:t>
            </a:r>
          </a:p>
          <a:p>
            <a:pPr marL="342900" lvl="1" indent="-342900">
              <a:buFontTx/>
              <a:buChar char="-"/>
            </a:pPr>
            <a:r>
              <a:rPr lang="en-AU" i="1" dirty="0" smtClean="0"/>
              <a:t>Difficulties with adaptive skills, change (transitions), social relationships and communication.</a:t>
            </a:r>
            <a:endParaRPr lang="en-AU" sz="800" dirty="0" smtClean="0"/>
          </a:p>
          <a:p>
            <a:pPr marL="342900" lvl="1" indent="-342900">
              <a:buFontTx/>
              <a:buChar char="-"/>
            </a:pPr>
            <a:r>
              <a:rPr lang="en-AU" dirty="0" smtClean="0"/>
              <a:t>“Learned Helplessness” – individual support in earlier schooling and greater guardian advocacy.</a:t>
            </a:r>
          </a:p>
          <a:p>
            <a:pPr marL="342900" lvl="1" indent="-342900">
              <a:buFontTx/>
              <a:buChar char="-"/>
            </a:pPr>
            <a:r>
              <a:rPr lang="en-AU" dirty="0" smtClean="0"/>
              <a:t>Impacts of SWASD Attrition:</a:t>
            </a:r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600" i="1" dirty="0" smtClean="0"/>
              <a:t>Individual</a:t>
            </a:r>
            <a:r>
              <a:rPr lang="en-AU" sz="1600" dirty="0" smtClean="0"/>
              <a:t> - limited employment and earning opportunities, failure to achieve independence, reduced self-worth, loneliness, depression, anxiety, and well-being.</a:t>
            </a:r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600" i="1" dirty="0" smtClean="0"/>
              <a:t>Education Providers </a:t>
            </a:r>
            <a:r>
              <a:rPr lang="en-AU" sz="1600" dirty="0" smtClean="0"/>
              <a:t>– lower enrolments of SWD = lower funding plus financial and reputational risk.</a:t>
            </a:r>
          </a:p>
          <a:p>
            <a:pPr marL="753750" lvl="2" indent="-285750">
              <a:buFont typeface="Arial" panose="020B0604020202020204" pitchFamily="34" charset="0"/>
              <a:buChar char="•"/>
            </a:pPr>
            <a:r>
              <a:rPr lang="en-AU" sz="1600" i="1" dirty="0" smtClean="0"/>
              <a:t>Societal </a:t>
            </a:r>
            <a:r>
              <a:rPr lang="en-AU" sz="1600" dirty="0" smtClean="0"/>
              <a:t>– loss of ‘talent’ and skills.</a:t>
            </a:r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2001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5112568"/>
          </a:xfrm>
        </p:spPr>
        <p:txBody>
          <a:bodyPr/>
          <a:lstStyle/>
          <a:p>
            <a:r>
              <a:rPr lang="en-AU" dirty="0" smtClean="0"/>
              <a:t>A Theory … </a:t>
            </a:r>
            <a:r>
              <a:rPr lang="en-AU" i="1" dirty="0" smtClean="0"/>
              <a:t>and</a:t>
            </a:r>
            <a:r>
              <a:rPr lang="en-AU" dirty="0" smtClean="0"/>
              <a:t> Solution?</a:t>
            </a:r>
            <a:endParaRPr lang="en-AU" sz="1800" dirty="0" smtClean="0"/>
          </a:p>
          <a:p>
            <a:pPr marL="342900" lvl="1" indent="-342900">
              <a:buFontTx/>
              <a:buChar char="-"/>
            </a:pPr>
            <a:r>
              <a:rPr lang="en-AU" sz="2000" dirty="0" err="1" smtClean="0"/>
              <a:t>Deci</a:t>
            </a:r>
            <a:r>
              <a:rPr lang="en-AU" sz="2000" dirty="0" smtClean="0"/>
              <a:t> &amp; Ryan’s </a:t>
            </a:r>
            <a:r>
              <a:rPr lang="en-AU" sz="2000" i="1" dirty="0" smtClean="0"/>
              <a:t>Self-Determination Theory</a:t>
            </a:r>
            <a:endParaRPr lang="en-AU" sz="1800" i="1" dirty="0" smtClean="0"/>
          </a:p>
          <a:p>
            <a:pPr lvl="1"/>
            <a:endParaRPr lang="en-AU" sz="1200" dirty="0" smtClean="0"/>
          </a:p>
          <a:p>
            <a:pPr marL="810900" lvl="2" indent="-342900">
              <a:spcAft>
                <a:spcPts val="600"/>
              </a:spcAft>
            </a:pPr>
            <a:r>
              <a:rPr lang="en-AU" sz="2400" dirty="0" smtClean="0"/>
              <a:t>Continuum of motivation</a:t>
            </a:r>
          </a:p>
          <a:p>
            <a:pPr marL="810900" lvl="2" indent="-342900">
              <a:spcAft>
                <a:spcPts val="600"/>
              </a:spcAft>
            </a:pPr>
            <a:r>
              <a:rPr lang="en-AU" sz="2400" dirty="0" smtClean="0"/>
              <a:t>Improving sense of self-determination = positive motivation, academic outcomes, and well-being.</a:t>
            </a:r>
          </a:p>
          <a:p>
            <a:pPr marL="810900" lvl="2" indent="-342900">
              <a:spcAft>
                <a:spcPts val="600"/>
              </a:spcAft>
            </a:pPr>
            <a:r>
              <a:rPr lang="en-AU" sz="2400" dirty="0" smtClean="0"/>
              <a:t>Achieved by satisfying three (3) universal basic psychological needs:</a:t>
            </a:r>
          </a:p>
          <a:p>
            <a:pPr marL="1062900" lvl="3" indent="-342900">
              <a:spcAft>
                <a:spcPts val="600"/>
              </a:spcAft>
            </a:pPr>
            <a:r>
              <a:rPr lang="en-AU" dirty="0" smtClean="0"/>
              <a:t>Autonomy</a:t>
            </a:r>
            <a:r>
              <a:rPr lang="en-AU" dirty="0"/>
              <a:t> </a:t>
            </a:r>
            <a:r>
              <a:rPr lang="en-AU" dirty="0" smtClean="0"/>
              <a:t>+ Competence + Relatedness</a:t>
            </a:r>
            <a:endParaRPr lang="en-AU" dirty="0"/>
          </a:p>
          <a:p>
            <a:pPr marL="810900" lvl="2" indent="-342900">
              <a:spcAft>
                <a:spcPts val="600"/>
              </a:spcAft>
            </a:pPr>
            <a:r>
              <a:rPr lang="en-AU" sz="2400" i="1" dirty="0" smtClean="0"/>
              <a:t>Limitation</a:t>
            </a:r>
            <a:r>
              <a:rPr lang="en-AU" sz="2400" dirty="0" smtClean="0"/>
              <a:t> –individual/environmental factors of complex students</a:t>
            </a:r>
          </a:p>
          <a:p>
            <a:pPr lvl="2" indent="0">
              <a:buNone/>
            </a:pPr>
            <a:endParaRPr lang="en-AU" sz="1400" dirty="0" smtClean="0"/>
          </a:p>
          <a:p>
            <a:pPr marL="1062900" lvl="3" indent="-342900"/>
            <a:endParaRPr lang="en-AU" sz="1000" dirty="0"/>
          </a:p>
          <a:p>
            <a:pPr marL="1062900" lvl="3" indent="-342900"/>
            <a:endParaRPr lang="en-AU" sz="1000" dirty="0" smtClean="0"/>
          </a:p>
          <a:p>
            <a:pPr marL="1062900" lvl="3" indent="-342900"/>
            <a:endParaRPr lang="en-AU" sz="1000" dirty="0" smtClean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12534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/>
              <a:t>Building Blocks Over Barriers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949280"/>
            <a:ext cx="7920880" cy="576064"/>
          </a:xfrm>
        </p:spPr>
        <p:txBody>
          <a:bodyPr/>
          <a:lstStyle/>
          <a:p>
            <a:r>
              <a:rPr lang="en-AU" sz="1600" dirty="0" smtClean="0"/>
              <a:t>SWASD Academic Outcomes Model </a:t>
            </a:r>
            <a:r>
              <a:rPr lang="en-AU" sz="1200" dirty="0" smtClean="0"/>
              <a:t>(incorporating Self-determination Theory)</a:t>
            </a:r>
          </a:p>
          <a:p>
            <a:pPr algn="r"/>
            <a:r>
              <a:rPr lang="en-AU" sz="1200" dirty="0" smtClean="0"/>
              <a:t>© </a:t>
            </a:r>
            <a:r>
              <a:rPr lang="en-AU" sz="1000" dirty="0" smtClean="0"/>
              <a:t>2014 D Thompson</a:t>
            </a:r>
            <a:endParaRPr lang="en-AU" sz="10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4463583" cy="445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5112568"/>
          </a:xfrm>
        </p:spPr>
        <p:txBody>
          <a:bodyPr/>
          <a:lstStyle/>
          <a:p>
            <a:r>
              <a:rPr lang="en-AU" dirty="0" smtClean="0"/>
              <a:t>First Steps</a:t>
            </a:r>
          </a:p>
          <a:p>
            <a:endParaRPr lang="en-AU" sz="800" dirty="0" smtClean="0"/>
          </a:p>
          <a:p>
            <a:pPr marL="342900" lvl="1" indent="-342900">
              <a:spcAft>
                <a:spcPts val="1200"/>
              </a:spcAft>
              <a:buFontTx/>
              <a:buChar char="-"/>
            </a:pPr>
            <a:r>
              <a:rPr lang="en-AU" dirty="0" smtClean="0"/>
              <a:t>Tailored a program to SWASD strengths and challenges addressing:</a:t>
            </a:r>
          </a:p>
          <a:p>
            <a:pPr marL="753750" lvl="2" indent="-285750">
              <a:spcAft>
                <a:spcPts val="1200"/>
              </a:spcAft>
            </a:pPr>
            <a:r>
              <a:rPr lang="en-AU" sz="1400" dirty="0" smtClean="0"/>
              <a:t>Autonomy  + Competence + Relatedness</a:t>
            </a:r>
            <a:endParaRPr lang="en-AU" sz="1200" dirty="0" smtClean="0"/>
          </a:p>
          <a:p>
            <a:pPr marL="342900" lvl="1" indent="-342900">
              <a:spcAft>
                <a:spcPts val="1200"/>
              </a:spcAft>
              <a:buFontTx/>
              <a:buChar char="-"/>
            </a:pPr>
            <a:r>
              <a:rPr lang="en-AU" dirty="0" smtClean="0"/>
              <a:t>Peer-facilitator with lived experience or knowledge of ASD</a:t>
            </a:r>
          </a:p>
          <a:p>
            <a:pPr marL="342900" lvl="1" indent="-342900">
              <a:spcAft>
                <a:spcPts val="1200"/>
              </a:spcAft>
              <a:buFontTx/>
              <a:buChar char="-"/>
            </a:pPr>
            <a:r>
              <a:rPr lang="en-AU" dirty="0" smtClean="0"/>
              <a:t>Invitations to SWASD and/or ADHD through Disability Services and wider USQ community (voluntary attendance)</a:t>
            </a:r>
          </a:p>
          <a:p>
            <a:pPr marL="342900" lvl="1" indent="-342900">
              <a:spcAft>
                <a:spcPts val="1200"/>
              </a:spcAft>
              <a:buFontTx/>
              <a:buChar char="-"/>
            </a:pPr>
            <a:r>
              <a:rPr lang="en-AU" dirty="0" smtClean="0"/>
              <a:t>ADHD included due to comorbidity  and to increase no’s</a:t>
            </a:r>
          </a:p>
          <a:p>
            <a:pPr marL="342900" lvl="1" indent="-342900">
              <a:spcAft>
                <a:spcPts val="1200"/>
              </a:spcAft>
              <a:buFontTx/>
              <a:buChar char="-"/>
            </a:pPr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1200" dirty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424935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/>
              <a:t>Building Blocks Over Barriers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20880" cy="5256584"/>
          </a:xfrm>
        </p:spPr>
        <p:txBody>
          <a:bodyPr/>
          <a:lstStyle/>
          <a:p>
            <a:pPr lvl="0"/>
            <a:r>
              <a:rPr lang="en-AU" sz="2400" i="1" dirty="0" smtClean="0"/>
              <a:t>Program goals: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Opportunity for choice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Development of study skills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Awareness of ‘campus life’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Social interaction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Stress and anxiety management</a:t>
            </a:r>
          </a:p>
          <a:p>
            <a:pPr lvl="0"/>
            <a:r>
              <a:rPr lang="en-AU" sz="2400" i="1" dirty="0" smtClean="0"/>
              <a:t>Included:</a:t>
            </a:r>
          </a:p>
          <a:p>
            <a:pPr marL="342900" indent="-342900">
              <a:buFontTx/>
              <a:buChar char="-"/>
            </a:pPr>
            <a:r>
              <a:rPr lang="en-AU" sz="2400" dirty="0" smtClean="0"/>
              <a:t>Autonomy </a:t>
            </a:r>
            <a:r>
              <a:rPr lang="en-AU" sz="2400" dirty="0"/>
              <a:t>supportive </a:t>
            </a:r>
            <a:r>
              <a:rPr lang="en-AU" sz="2400" dirty="0" smtClean="0"/>
              <a:t>facilitation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Behavioural modelling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Interactive activities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Role playing</a:t>
            </a:r>
          </a:p>
          <a:p>
            <a:pPr marL="342900" lvl="0" indent="-342900">
              <a:buFontTx/>
              <a:buChar char="-"/>
            </a:pPr>
            <a:r>
              <a:rPr lang="en-AU" sz="2400" dirty="0" smtClean="0"/>
              <a:t>Guest facilitators (‘experts’)</a:t>
            </a:r>
            <a:endParaRPr lang="en-AU" sz="2400" dirty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07402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400" dirty="0" smtClean="0"/>
              <a:t>Building Blocks Over Barriers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5112568"/>
          </a:xfrm>
        </p:spPr>
        <p:txBody>
          <a:bodyPr/>
          <a:lstStyle/>
          <a:p>
            <a:r>
              <a:rPr lang="en-AU" dirty="0" smtClean="0"/>
              <a:t>First Steps </a:t>
            </a:r>
            <a:r>
              <a:rPr lang="en-AU" sz="2000" dirty="0" smtClean="0"/>
              <a:t>(continued)</a:t>
            </a:r>
          </a:p>
          <a:p>
            <a:endParaRPr lang="en-AU" sz="900" dirty="0" smtClean="0"/>
          </a:p>
          <a:p>
            <a:pPr marL="342900" lvl="1" indent="-342900">
              <a:buFontTx/>
              <a:buChar char="-"/>
            </a:pPr>
            <a:r>
              <a:rPr lang="en-AU" i="1" dirty="0" smtClean="0"/>
              <a:t>First semester – Springfield campus</a:t>
            </a:r>
          </a:p>
          <a:p>
            <a:pPr lvl="1"/>
            <a:endParaRPr lang="en-AU" sz="800" dirty="0" smtClean="0"/>
          </a:p>
          <a:p>
            <a:pPr marL="639450" lvl="2" indent="-171450"/>
            <a:r>
              <a:rPr lang="en-AU" sz="2400" dirty="0" smtClean="0"/>
              <a:t>Facilitated and promoted by a SWASD </a:t>
            </a:r>
          </a:p>
          <a:p>
            <a:pPr marL="639450" lvl="2" indent="-171450"/>
            <a:r>
              <a:rPr lang="en-AU" sz="2400" dirty="0" smtClean="0"/>
              <a:t>Weekly sessions attended by 1-3 SWASD</a:t>
            </a:r>
          </a:p>
          <a:p>
            <a:pPr marL="639450" lvl="2" indent="-171450"/>
            <a:r>
              <a:rPr lang="en-AU" sz="2400" dirty="0" smtClean="0"/>
              <a:t>‘Social’ support</a:t>
            </a:r>
          </a:p>
          <a:p>
            <a:pPr marL="639450" lvl="2" indent="-171450"/>
            <a:r>
              <a:rPr lang="en-AU" sz="2400" dirty="0" smtClean="0"/>
              <a:t>Only verbal feedback</a:t>
            </a:r>
          </a:p>
          <a:p>
            <a:pPr marL="639450" lvl="2" indent="-171450"/>
            <a:r>
              <a:rPr lang="en-AU" sz="2400" i="1" dirty="0" smtClean="0"/>
              <a:t>Highlight</a:t>
            </a:r>
            <a:r>
              <a:rPr lang="en-AU" sz="2400" dirty="0" smtClean="0"/>
              <a:t> – personal growth of peer-facilitator</a:t>
            </a:r>
          </a:p>
          <a:p>
            <a:pPr marL="639450" lvl="2" indent="-171450"/>
            <a:r>
              <a:rPr lang="en-AU" sz="2400" i="1" dirty="0" smtClean="0"/>
              <a:t>Limitations</a:t>
            </a:r>
            <a:r>
              <a:rPr lang="en-AU" sz="2400" dirty="0" smtClean="0"/>
              <a:t> – peer-facilitator’s own social-communication deficits</a:t>
            </a:r>
            <a:endParaRPr lang="en-AU" sz="2400" dirty="0"/>
          </a:p>
          <a:p>
            <a:pPr marL="171450" lvl="1" indent="-171450"/>
            <a:endParaRPr lang="en-AU" sz="2000" dirty="0" smtClean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/>
          </a:p>
          <a:p>
            <a:pPr lvl="1"/>
            <a:endParaRPr lang="en-AU" sz="2000" dirty="0" smtClean="0"/>
          </a:p>
          <a:p>
            <a:pPr marL="342900" lvl="1" indent="-342900">
              <a:buFontTx/>
              <a:buChar char="-"/>
            </a:pPr>
            <a:endParaRPr lang="en-AU" sz="2000" dirty="0" smtClean="0"/>
          </a:p>
          <a:p>
            <a:pPr lvl="1"/>
            <a:endParaRPr lang="en-AU" sz="2000" dirty="0" smtClean="0"/>
          </a:p>
          <a:p>
            <a:pPr marL="810900" lvl="2" indent="-342900"/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28598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Q Colours">
      <a:dk1>
        <a:srgbClr val="000000"/>
      </a:dk1>
      <a:lt1>
        <a:srgbClr val="FFFFFF"/>
      </a:lt1>
      <a:dk2>
        <a:srgbClr val="FFC000"/>
      </a:dk2>
      <a:lt2>
        <a:srgbClr val="E0DED8"/>
      </a:lt2>
      <a:accent1>
        <a:srgbClr val="F2CE00"/>
      </a:accent1>
      <a:accent2>
        <a:srgbClr val="F2CE00"/>
      </a:accent2>
      <a:accent3>
        <a:srgbClr val="E9B800"/>
      </a:accent3>
      <a:accent4>
        <a:srgbClr val="EC6C10"/>
      </a:accent4>
      <a:accent5>
        <a:srgbClr val="818A8F"/>
      </a:accent5>
      <a:accent6>
        <a:srgbClr val="988F86"/>
      </a:accent6>
      <a:hlink>
        <a:srgbClr val="0000FF"/>
      </a:hlink>
      <a:folHlink>
        <a:srgbClr val="800080"/>
      </a:folHlink>
    </a:clrScheme>
    <a:fontScheme name="USQ 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1734</Words>
  <Application>Microsoft Office PowerPoint</Application>
  <PresentationFormat>On-screen Show (4:3)</PresentationFormat>
  <Paragraphs>344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Building Blocks Over Barriers 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Building Blocks Over Barriers</vt:lpstr>
      <vt:lpstr>PowerPoint Presentation</vt:lpstr>
      <vt:lpstr>PowerPoint Presentation</vt:lpstr>
    </vt:vector>
  </TitlesOfParts>
  <Company>University of Southern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McLachlan</dc:creator>
  <cp:lastModifiedBy>Donna-Marie Thompson</cp:lastModifiedBy>
  <cp:revision>85</cp:revision>
  <cp:lastPrinted>2014-11-27T06:24:54Z</cp:lastPrinted>
  <dcterms:created xsi:type="dcterms:W3CDTF">2013-11-06T02:29:54Z</dcterms:created>
  <dcterms:modified xsi:type="dcterms:W3CDTF">2014-11-27T06:48:10Z</dcterms:modified>
</cp:coreProperties>
</file>