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65" r:id="rId2"/>
    <p:sldId id="256" r:id="rId3"/>
    <p:sldId id="257" r:id="rId4"/>
    <p:sldId id="264" r:id="rId5"/>
    <p:sldId id="268" r:id="rId6"/>
    <p:sldId id="258" r:id="rId7"/>
    <p:sldId id="266" r:id="rId8"/>
    <p:sldId id="259" r:id="rId9"/>
    <p:sldId id="260" r:id="rId10"/>
    <p:sldId id="261" r:id="rId11"/>
    <p:sldId id="274" r:id="rId12"/>
    <p:sldId id="270" r:id="rId13"/>
    <p:sldId id="263" r:id="rId14"/>
    <p:sldId id="269"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83909" autoAdjust="0"/>
  </p:normalViewPr>
  <p:slideViewPr>
    <p:cSldViewPr snapToGrid="0">
      <p:cViewPr varScale="1">
        <p:scale>
          <a:sx n="94" d="100"/>
          <a:sy n="94" d="100"/>
        </p:scale>
        <p:origin x="468"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16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F2DA7D-A74A-45B9-B6F7-9C7E112A9427}" type="datetimeFigureOut">
              <a:rPr lang="en-AU" smtClean="0"/>
              <a:t>16/12/2014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42A4DE-44DA-4BBB-B987-AB04176F4C2A}" type="slidenum">
              <a:rPr lang="en-AU" smtClean="0"/>
              <a:t>‹#›</a:t>
            </a:fld>
            <a:endParaRPr lang="en-AU"/>
          </a:p>
        </p:txBody>
      </p:sp>
    </p:spTree>
    <p:extLst>
      <p:ext uri="{BB962C8B-B14F-4D97-AF65-F5344CB8AC3E}">
        <p14:creationId xmlns:p14="http://schemas.microsoft.com/office/powerpoint/2010/main" val="978193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8A42A4DE-44DA-4BBB-B987-AB04176F4C2A}" type="slidenum">
              <a:rPr lang="en-AU" smtClean="0"/>
              <a:t>1</a:t>
            </a:fld>
            <a:endParaRPr lang="en-AU"/>
          </a:p>
        </p:txBody>
      </p:sp>
    </p:spTree>
    <p:extLst>
      <p:ext uri="{BB962C8B-B14F-4D97-AF65-F5344CB8AC3E}">
        <p14:creationId xmlns:p14="http://schemas.microsoft.com/office/powerpoint/2010/main" val="522842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smtClean="0">
                <a:solidFill>
                  <a:schemeClr val="tx1"/>
                </a:solidFill>
                <a:effectLst/>
                <a:latin typeface="+mn-lt"/>
                <a:ea typeface="+mn-ea"/>
                <a:cs typeface="+mn-cs"/>
              </a:rPr>
              <a:t>Additional Support for Students with Disability (ASSD)</a:t>
            </a:r>
          </a:p>
          <a:p>
            <a:r>
              <a:rPr lang="en-AU" sz="1200" kern="1200" dirty="0" smtClean="0">
                <a:solidFill>
                  <a:schemeClr val="tx1"/>
                </a:solidFill>
                <a:effectLst/>
                <a:latin typeface="+mn-lt"/>
                <a:ea typeface="+mn-ea"/>
                <a:cs typeface="+mn-cs"/>
              </a:rPr>
              <a:t>The objectives of the ASSD component of the program are to: provide funding to eligible higher education providers to assist with the high costs incurred in providing educational support and/or equipment to students with disability to enable them to participate in higher education; and encourage efficient and effective use of equipment and education resources to support students with disability.</a:t>
            </a:r>
          </a:p>
          <a:p>
            <a:r>
              <a:rPr lang="en-AU" sz="1200" kern="1200" dirty="0" smtClean="0">
                <a:solidFill>
                  <a:schemeClr val="tx1"/>
                </a:solidFill>
                <a:effectLst/>
                <a:latin typeface="+mn-lt"/>
                <a:ea typeface="+mn-ea"/>
                <a:cs typeface="+mn-cs"/>
              </a:rPr>
              <a:t> </a:t>
            </a:r>
          </a:p>
          <a:p>
            <a:r>
              <a:rPr lang="en-AU" sz="1200" b="1" kern="1200" dirty="0" smtClean="0">
                <a:solidFill>
                  <a:schemeClr val="tx1"/>
                </a:solidFill>
                <a:effectLst/>
                <a:latin typeface="+mn-lt"/>
                <a:ea typeface="+mn-ea"/>
                <a:cs typeface="+mn-cs"/>
              </a:rPr>
              <a:t>Performance-based Disability Support Funding</a:t>
            </a:r>
          </a:p>
          <a:p>
            <a:r>
              <a:rPr lang="en-AU" sz="1200" kern="1200" dirty="0" smtClean="0">
                <a:solidFill>
                  <a:schemeClr val="tx1"/>
                </a:solidFill>
                <a:effectLst/>
                <a:latin typeface="+mn-lt"/>
                <a:ea typeface="+mn-ea"/>
                <a:cs typeface="+mn-cs"/>
              </a:rPr>
              <a:t>The objective of the Performance-based Disability Support Funding component of the Disability Support Program is to encourage higher education providers to implement strategies to attract and support students with disability.</a:t>
            </a:r>
          </a:p>
          <a:p>
            <a:r>
              <a:rPr lang="en-AU" sz="1200" kern="1200" dirty="0" smtClean="0">
                <a:solidFill>
                  <a:schemeClr val="tx1"/>
                </a:solidFill>
                <a:effectLst/>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8A42A4DE-44DA-4BBB-B987-AB04176F4C2A}" type="slidenum">
              <a:rPr lang="en-AU" smtClean="0"/>
              <a:t>2</a:t>
            </a:fld>
            <a:endParaRPr lang="en-AU"/>
          </a:p>
        </p:txBody>
      </p:sp>
    </p:spTree>
    <p:extLst>
      <p:ext uri="{BB962C8B-B14F-4D97-AF65-F5344CB8AC3E}">
        <p14:creationId xmlns:p14="http://schemas.microsoft.com/office/powerpoint/2010/main" val="4012920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$70,000</a:t>
            </a:r>
            <a:endParaRPr lang="en-AU" dirty="0"/>
          </a:p>
        </p:txBody>
      </p:sp>
      <p:sp>
        <p:nvSpPr>
          <p:cNvPr id="4" name="Slide Number Placeholder 3"/>
          <p:cNvSpPr>
            <a:spLocks noGrp="1"/>
          </p:cNvSpPr>
          <p:nvPr>
            <p:ph type="sldNum" sz="quarter" idx="10"/>
          </p:nvPr>
        </p:nvSpPr>
        <p:spPr/>
        <p:txBody>
          <a:bodyPr/>
          <a:lstStyle/>
          <a:p>
            <a:fld id="{8A42A4DE-44DA-4BBB-B987-AB04176F4C2A}" type="slidenum">
              <a:rPr lang="en-AU" smtClean="0"/>
              <a:t>3</a:t>
            </a:fld>
            <a:endParaRPr lang="en-AU"/>
          </a:p>
        </p:txBody>
      </p:sp>
    </p:spTree>
    <p:extLst>
      <p:ext uri="{BB962C8B-B14F-4D97-AF65-F5344CB8AC3E}">
        <p14:creationId xmlns:p14="http://schemas.microsoft.com/office/powerpoint/2010/main" val="2673071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8A42A4DE-44DA-4BBB-B987-AB04176F4C2A}" type="slidenum">
              <a:rPr lang="en-AU" smtClean="0"/>
              <a:t>4</a:t>
            </a:fld>
            <a:endParaRPr lang="en-AU"/>
          </a:p>
        </p:txBody>
      </p:sp>
    </p:spTree>
    <p:extLst>
      <p:ext uri="{BB962C8B-B14F-4D97-AF65-F5344CB8AC3E}">
        <p14:creationId xmlns:p14="http://schemas.microsoft.com/office/powerpoint/2010/main" val="855253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r>
              <a:rPr lang="en-AU" sz="1200" b="0" kern="1200" dirty="0" smtClean="0">
                <a:solidFill>
                  <a:schemeClr val="tx1"/>
                </a:solidFill>
                <a:effectLst/>
                <a:latin typeface="+mn-lt"/>
                <a:ea typeface="+mn-ea"/>
                <a:cs typeface="+mn-cs"/>
              </a:rPr>
              <a:t>Improve the navigation tools used to effectively search, making it easier for the end user to access the right information quickly</a:t>
            </a:r>
            <a:endParaRPr lang="en-AU" sz="1600" b="1" kern="1200" dirty="0" smtClean="0">
              <a:solidFill>
                <a:schemeClr val="tx1"/>
              </a:solidFill>
              <a:effectLst/>
              <a:latin typeface="+mn-lt"/>
              <a:ea typeface="+mn-ea"/>
              <a:cs typeface="+mn-cs"/>
            </a:endParaRPr>
          </a:p>
          <a:p>
            <a:pPr lvl="0"/>
            <a:r>
              <a:rPr lang="en-AU" sz="1200" b="0" kern="1200" dirty="0" smtClean="0">
                <a:solidFill>
                  <a:schemeClr val="tx1"/>
                </a:solidFill>
                <a:effectLst/>
                <a:latin typeface="+mn-lt"/>
                <a:ea typeface="+mn-ea"/>
                <a:cs typeface="+mn-cs"/>
              </a:rPr>
              <a:t>Embed interactive tools within the website to enable forums, professional development and other information sharing options for the sector</a:t>
            </a:r>
            <a:endParaRPr lang="en-AU" sz="1600" b="1" kern="1200" dirty="0" smtClean="0">
              <a:solidFill>
                <a:schemeClr val="tx1"/>
              </a:solidFill>
              <a:effectLst/>
              <a:latin typeface="+mn-lt"/>
              <a:ea typeface="+mn-ea"/>
              <a:cs typeface="+mn-cs"/>
            </a:endParaRPr>
          </a:p>
          <a:p>
            <a:pPr lvl="0"/>
            <a:r>
              <a:rPr lang="en-AU" sz="1200" b="0" kern="1200" dirty="0" smtClean="0">
                <a:solidFill>
                  <a:schemeClr val="tx1"/>
                </a:solidFill>
                <a:effectLst/>
                <a:latin typeface="+mn-lt"/>
                <a:ea typeface="+mn-ea"/>
                <a:cs typeface="+mn-cs"/>
              </a:rPr>
              <a:t>Revise content and amalgamate the information from a number of Portals including Creating Accessible Teaching and Support www.cats.edu.au, Opening All Options II http://www.adcet.edu.au/oao/, Mature age study  http://www.adcet.edu.au/Mature/ into ADCET.  Once completed these portals to be closed</a:t>
            </a:r>
            <a:endParaRPr lang="en-AU" sz="1600" b="1" kern="1200" dirty="0" smtClean="0">
              <a:solidFill>
                <a:schemeClr val="tx1"/>
              </a:solidFill>
              <a:effectLst/>
              <a:latin typeface="+mn-lt"/>
              <a:ea typeface="+mn-ea"/>
              <a:cs typeface="+mn-cs"/>
            </a:endParaRPr>
          </a:p>
          <a:p>
            <a:pPr lvl="0"/>
            <a:r>
              <a:rPr lang="en-AU" sz="1200" b="0" kern="1200" dirty="0" smtClean="0">
                <a:solidFill>
                  <a:schemeClr val="tx1"/>
                </a:solidFill>
                <a:effectLst/>
                <a:latin typeface="+mn-lt"/>
                <a:ea typeface="+mn-ea"/>
                <a:cs typeface="+mn-cs"/>
              </a:rPr>
              <a:t>Create a responsive design to enable access on both computers and mobile devices and </a:t>
            </a:r>
            <a:endParaRPr lang="en-AU" sz="1600" b="1" kern="1200" dirty="0" smtClean="0">
              <a:solidFill>
                <a:schemeClr val="tx1"/>
              </a:solidFill>
              <a:effectLst/>
              <a:latin typeface="+mn-lt"/>
              <a:ea typeface="+mn-ea"/>
              <a:cs typeface="+mn-cs"/>
            </a:endParaRPr>
          </a:p>
          <a:p>
            <a:pPr lvl="0"/>
            <a:r>
              <a:rPr lang="en-AU" sz="1200" b="0" kern="1200" dirty="0" smtClean="0">
                <a:solidFill>
                  <a:schemeClr val="tx1"/>
                </a:solidFill>
                <a:effectLst/>
                <a:latin typeface="+mn-lt"/>
                <a:ea typeface="+mn-ea"/>
                <a:cs typeface="+mn-cs"/>
              </a:rPr>
              <a:t>Enhance the experience and ease with which information can be sourced by:</a:t>
            </a:r>
            <a:endParaRPr lang="en-AU" sz="1600" b="1" kern="1200" dirty="0" smtClean="0">
              <a:solidFill>
                <a:schemeClr val="tx1"/>
              </a:solidFill>
              <a:effectLst/>
              <a:latin typeface="+mn-lt"/>
              <a:ea typeface="+mn-ea"/>
              <a:cs typeface="+mn-cs"/>
            </a:endParaRPr>
          </a:p>
          <a:p>
            <a:pPr lvl="1"/>
            <a:r>
              <a:rPr lang="en-AU" sz="1200" b="0" kern="1200" dirty="0" smtClean="0">
                <a:solidFill>
                  <a:schemeClr val="tx1"/>
                </a:solidFill>
                <a:effectLst/>
                <a:latin typeface="+mn-lt"/>
                <a:ea typeface="+mn-ea"/>
                <a:cs typeface="+mn-cs"/>
              </a:rPr>
              <a:t>Developing content and categories for key areas-which will include Disability Practitioners, Inclusive teaching and student </a:t>
            </a:r>
            <a:endParaRPr lang="en-AU" sz="1600" b="1"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8A42A4DE-44DA-4BBB-B987-AB04176F4C2A}" type="slidenum">
              <a:rPr lang="en-AU" smtClean="0"/>
              <a:t>7</a:t>
            </a:fld>
            <a:endParaRPr lang="en-AU"/>
          </a:p>
        </p:txBody>
      </p:sp>
    </p:spTree>
    <p:extLst>
      <p:ext uri="{BB962C8B-B14F-4D97-AF65-F5344CB8AC3E}">
        <p14:creationId xmlns:p14="http://schemas.microsoft.com/office/powerpoint/2010/main" val="3566780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smtClean="0">
                <a:solidFill>
                  <a:schemeClr val="tx1"/>
                </a:solidFill>
                <a:effectLst/>
                <a:latin typeface="+mn-lt"/>
                <a:ea typeface="+mn-ea"/>
                <a:cs typeface="+mn-cs"/>
              </a:rPr>
              <a:t>To provide strategic direction and leadership to ensure the ongoing development and improvement of the website, resources and projects undertaken by ADCET and that they reflect the current best practise across the sector.</a:t>
            </a:r>
          </a:p>
          <a:p>
            <a:r>
              <a:rPr lang="en-AU" sz="1200" kern="1200" dirty="0" smtClean="0">
                <a:solidFill>
                  <a:schemeClr val="tx1"/>
                </a:solidFill>
                <a:effectLst/>
                <a:latin typeface="+mn-lt"/>
                <a:ea typeface="+mn-ea"/>
                <a:cs typeface="+mn-cs"/>
              </a:rPr>
              <a:t>Monitor content and work undertaken by the ADCET project team and to advise around the continued sustainability and ongoing development of the site.</a:t>
            </a:r>
          </a:p>
          <a:p>
            <a:r>
              <a:rPr lang="en-AU" sz="1200" kern="1200" dirty="0" smtClean="0">
                <a:solidFill>
                  <a:schemeClr val="tx1"/>
                </a:solidFill>
                <a:effectLst/>
                <a:latin typeface="+mn-lt"/>
                <a:ea typeface="+mn-ea"/>
                <a:cs typeface="+mn-cs"/>
              </a:rPr>
              <a:t>To effectively provide advice and guidance on issues and key themes that are emerging from across the sector</a:t>
            </a:r>
          </a:p>
          <a:p>
            <a:r>
              <a:rPr lang="en-AU" sz="1200" kern="1200" dirty="0" smtClean="0">
                <a:solidFill>
                  <a:schemeClr val="tx1"/>
                </a:solidFill>
                <a:effectLst/>
                <a:latin typeface="+mn-lt"/>
                <a:ea typeface="+mn-ea"/>
                <a:cs typeface="+mn-cs"/>
              </a:rPr>
              <a:t>Participate in working groups, as required, on developing or reviewing resources, facts sheets and other relevant materials.</a:t>
            </a:r>
          </a:p>
          <a:p>
            <a:r>
              <a:rPr lang="en-AU" sz="1200" kern="1200" dirty="0" smtClean="0">
                <a:solidFill>
                  <a:schemeClr val="tx1"/>
                </a:solidFill>
                <a:effectLst/>
                <a:latin typeface="+mn-lt"/>
                <a:ea typeface="+mn-ea"/>
                <a:cs typeface="+mn-cs"/>
              </a:rPr>
              <a:t>Actively work to increase the profile of ADCET</a:t>
            </a:r>
          </a:p>
          <a:p>
            <a:r>
              <a:rPr lang="en-AU" sz="1200" kern="1200" dirty="0" smtClean="0">
                <a:solidFill>
                  <a:schemeClr val="tx1"/>
                </a:solidFill>
                <a:effectLst/>
                <a:latin typeface="+mn-lt"/>
                <a:ea typeface="+mn-ea"/>
                <a:cs typeface="+mn-cs"/>
              </a:rPr>
              <a:t>To provide advice and strategies in seeking ongoing financial support from government and other funding sources.</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Darlene McLennan (chair) - ATEND/NDCO, University of Tasmania</a:t>
            </a:r>
          </a:p>
          <a:p>
            <a:r>
              <a:rPr lang="en-AU" sz="1200" kern="1200" dirty="0" smtClean="0">
                <a:solidFill>
                  <a:schemeClr val="tx1"/>
                </a:solidFill>
                <a:effectLst/>
                <a:latin typeface="+mn-lt"/>
                <a:ea typeface="+mn-ea"/>
                <a:cs typeface="+mn-cs"/>
              </a:rPr>
              <a:t>Jane </a:t>
            </a:r>
            <a:r>
              <a:rPr lang="en-AU" sz="1200" kern="1200" dirty="0" err="1" smtClean="0">
                <a:solidFill>
                  <a:schemeClr val="tx1"/>
                </a:solidFill>
                <a:effectLst/>
                <a:latin typeface="+mn-lt"/>
                <a:ea typeface="+mn-ea"/>
                <a:cs typeface="+mn-cs"/>
              </a:rPr>
              <a:t>Hawkeswood</a:t>
            </a:r>
            <a:r>
              <a:rPr lang="en-AU" sz="1200" kern="1200" dirty="0" smtClean="0">
                <a:solidFill>
                  <a:schemeClr val="tx1"/>
                </a:solidFill>
                <a:effectLst/>
                <a:latin typeface="+mn-lt"/>
                <a:ea typeface="+mn-ea"/>
                <a:cs typeface="+mn-cs"/>
              </a:rPr>
              <a:t> - ADCET Project Coordinator, University of Tasmania</a:t>
            </a:r>
          </a:p>
          <a:p>
            <a:r>
              <a:rPr lang="en-AU" sz="1200" kern="1200" dirty="0" smtClean="0">
                <a:solidFill>
                  <a:schemeClr val="tx1"/>
                </a:solidFill>
                <a:effectLst/>
                <a:latin typeface="+mn-lt"/>
                <a:ea typeface="+mn-ea"/>
                <a:cs typeface="+mn-cs"/>
              </a:rPr>
              <a:t>Darren Britten - Senior Advisor, Inclusive Resources Development (IRD) and Projects.| Curriculum, Teaching and Learning Centre (CTLC), </a:t>
            </a:r>
            <a:r>
              <a:rPr lang="en-AU" sz="1200" kern="1200" dirty="0" err="1" smtClean="0">
                <a:solidFill>
                  <a:schemeClr val="tx1"/>
                </a:solidFill>
                <a:effectLst/>
                <a:latin typeface="+mn-lt"/>
                <a:ea typeface="+mn-ea"/>
                <a:cs typeface="+mn-cs"/>
              </a:rPr>
              <a:t>LaTrobe</a:t>
            </a:r>
            <a:r>
              <a:rPr lang="en-AU" sz="1200" kern="1200" dirty="0" smtClean="0">
                <a:solidFill>
                  <a:schemeClr val="tx1"/>
                </a:solidFill>
                <a:effectLst/>
                <a:latin typeface="+mn-lt"/>
                <a:ea typeface="+mn-ea"/>
                <a:cs typeface="+mn-cs"/>
              </a:rPr>
              <a:t> University</a:t>
            </a:r>
          </a:p>
          <a:p>
            <a:r>
              <a:rPr lang="en-AU" sz="1200" kern="1200" dirty="0" smtClean="0">
                <a:solidFill>
                  <a:schemeClr val="tx1"/>
                </a:solidFill>
                <a:effectLst/>
                <a:latin typeface="+mn-lt"/>
                <a:ea typeface="+mn-ea"/>
                <a:cs typeface="+mn-cs"/>
              </a:rPr>
              <a:t>Hayley </a:t>
            </a:r>
            <a:r>
              <a:rPr lang="en-AU" sz="1200" kern="1200" dirty="0" err="1" smtClean="0">
                <a:solidFill>
                  <a:schemeClr val="tx1"/>
                </a:solidFill>
                <a:effectLst/>
                <a:latin typeface="+mn-lt"/>
                <a:ea typeface="+mn-ea"/>
                <a:cs typeface="+mn-cs"/>
              </a:rPr>
              <a:t>Torabi</a:t>
            </a:r>
            <a:r>
              <a:rPr lang="en-AU" sz="1200" kern="1200" dirty="0" smtClean="0">
                <a:solidFill>
                  <a:schemeClr val="tx1"/>
                </a:solidFill>
                <a:effectLst/>
                <a:latin typeface="+mn-lt"/>
                <a:ea typeface="+mn-ea"/>
                <a:cs typeface="+mn-cs"/>
              </a:rPr>
              <a:t> - Disability Advisor, University of Canberra</a:t>
            </a:r>
          </a:p>
          <a:p>
            <a:r>
              <a:rPr lang="en-AU" sz="1200" kern="1200" dirty="0" smtClean="0">
                <a:solidFill>
                  <a:schemeClr val="tx1"/>
                </a:solidFill>
                <a:effectLst/>
                <a:latin typeface="+mn-lt"/>
                <a:ea typeface="+mn-ea"/>
                <a:cs typeface="+mn-cs"/>
              </a:rPr>
              <a:t>Max </a:t>
            </a:r>
            <a:r>
              <a:rPr lang="en-AU" sz="1200" kern="1200" dirty="0" err="1" smtClean="0">
                <a:solidFill>
                  <a:schemeClr val="tx1"/>
                </a:solidFill>
                <a:effectLst/>
                <a:latin typeface="+mn-lt"/>
                <a:ea typeface="+mn-ea"/>
                <a:cs typeface="+mn-cs"/>
              </a:rPr>
              <a:t>Bini</a:t>
            </a:r>
            <a:r>
              <a:rPr lang="en-AU" sz="1200" kern="1200" dirty="0" smtClean="0">
                <a:solidFill>
                  <a:schemeClr val="tx1"/>
                </a:solidFill>
                <a:effectLst/>
                <a:latin typeface="+mn-lt"/>
                <a:ea typeface="+mn-ea"/>
                <a:cs typeface="+mn-cs"/>
              </a:rPr>
              <a:t> (Dr) - Tertiary Education Consultant, Vision Australia</a:t>
            </a:r>
          </a:p>
          <a:p>
            <a:r>
              <a:rPr lang="en-AU" sz="1200" kern="1200" dirty="0" smtClean="0">
                <a:solidFill>
                  <a:schemeClr val="tx1"/>
                </a:solidFill>
                <a:effectLst/>
                <a:latin typeface="+mn-lt"/>
                <a:ea typeface="+mn-ea"/>
                <a:cs typeface="+mn-cs"/>
              </a:rPr>
              <a:t>Shaun Corcoran - Disability Liaison Coordinator, Bendigo TAFE</a:t>
            </a:r>
          </a:p>
          <a:p>
            <a:r>
              <a:rPr lang="en-AU" sz="1200" kern="1200" dirty="0" smtClean="0">
                <a:solidFill>
                  <a:schemeClr val="tx1"/>
                </a:solidFill>
                <a:effectLst/>
                <a:latin typeface="+mn-lt"/>
                <a:ea typeface="+mn-ea"/>
                <a:cs typeface="+mn-cs"/>
              </a:rPr>
              <a:t>Stephen Manson - Disability Manager, Learning &amp;Teaching Unit, University of South Australia</a:t>
            </a:r>
          </a:p>
          <a:p>
            <a:r>
              <a:rPr lang="en-AU" sz="1200" kern="1200" dirty="0" err="1" smtClean="0">
                <a:solidFill>
                  <a:schemeClr val="tx1"/>
                </a:solidFill>
                <a:effectLst/>
                <a:latin typeface="+mn-lt"/>
                <a:ea typeface="+mn-ea"/>
                <a:cs typeface="+mn-cs"/>
              </a:rPr>
              <a:t>Sumon</a:t>
            </a:r>
            <a:r>
              <a:rPr lang="en-AU" sz="1200" kern="1200" dirty="0" smtClean="0">
                <a:solidFill>
                  <a:schemeClr val="tx1"/>
                </a:solidFill>
                <a:effectLst/>
                <a:latin typeface="+mn-lt"/>
                <a:ea typeface="+mn-ea"/>
                <a:cs typeface="+mn-cs"/>
              </a:rPr>
              <a:t> Aye - Assistant Director, Equity Branch, Higher Education, </a:t>
            </a:r>
            <a:r>
              <a:rPr lang="en-AU" sz="1200" kern="1200" dirty="0" err="1" smtClean="0">
                <a:solidFill>
                  <a:schemeClr val="tx1"/>
                </a:solidFill>
                <a:effectLst/>
                <a:latin typeface="+mn-lt"/>
                <a:ea typeface="+mn-ea"/>
                <a:cs typeface="+mn-cs"/>
              </a:rPr>
              <a:t>Dept</a:t>
            </a:r>
            <a:r>
              <a:rPr lang="en-AU" sz="1200" kern="1200" dirty="0" smtClean="0">
                <a:solidFill>
                  <a:schemeClr val="tx1"/>
                </a:solidFill>
                <a:effectLst/>
                <a:latin typeface="+mn-lt"/>
                <a:ea typeface="+mn-ea"/>
                <a:cs typeface="+mn-cs"/>
              </a:rPr>
              <a:t> of Education</a:t>
            </a:r>
          </a:p>
          <a:p>
            <a:r>
              <a:rPr lang="en-AU" sz="1200" kern="1200" dirty="0" smtClean="0">
                <a:solidFill>
                  <a:schemeClr val="tx1"/>
                </a:solidFill>
                <a:effectLst/>
                <a:latin typeface="+mn-lt"/>
                <a:ea typeface="+mn-ea"/>
                <a:cs typeface="+mn-cs"/>
              </a:rPr>
              <a:t>Natalie Call - Equity Programmes Team  Access and Participation Branch Research and Strategy Group, </a:t>
            </a:r>
            <a:r>
              <a:rPr lang="en-AU" sz="1200" kern="1200" dirty="0" err="1" smtClean="0">
                <a:solidFill>
                  <a:schemeClr val="tx1"/>
                </a:solidFill>
                <a:effectLst/>
                <a:latin typeface="+mn-lt"/>
                <a:ea typeface="+mn-ea"/>
                <a:cs typeface="+mn-cs"/>
              </a:rPr>
              <a:t>Dept</a:t>
            </a:r>
            <a:r>
              <a:rPr lang="en-AU" sz="1200" kern="1200" dirty="0" smtClean="0">
                <a:solidFill>
                  <a:schemeClr val="tx1"/>
                </a:solidFill>
                <a:effectLst/>
                <a:latin typeface="+mn-lt"/>
                <a:ea typeface="+mn-ea"/>
                <a:cs typeface="+mn-cs"/>
              </a:rPr>
              <a:t> of Education</a:t>
            </a:r>
          </a:p>
          <a:p>
            <a:r>
              <a:rPr lang="en-AU" sz="1200" kern="1200" dirty="0" smtClean="0">
                <a:solidFill>
                  <a:schemeClr val="tx1"/>
                </a:solidFill>
                <a:effectLst/>
                <a:latin typeface="+mn-lt"/>
                <a:ea typeface="+mn-ea"/>
                <a:cs typeface="+mn-cs"/>
              </a:rPr>
              <a:t>Alisha Larkin - NDCO, Busy </a:t>
            </a:r>
            <a:r>
              <a:rPr lang="en-AU" sz="1200" kern="1200" dirty="0" err="1" smtClean="0">
                <a:solidFill>
                  <a:schemeClr val="tx1"/>
                </a:solidFill>
                <a:effectLst/>
                <a:latin typeface="+mn-lt"/>
                <a:ea typeface="+mn-ea"/>
                <a:cs typeface="+mn-cs"/>
              </a:rPr>
              <a:t>Inc</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Judy Hartley - Manager, Student Equity Services, Griffith University</a:t>
            </a:r>
          </a:p>
          <a:p>
            <a:r>
              <a:rPr lang="en-AU" sz="1200" kern="1200" dirty="0" smtClean="0">
                <a:solidFill>
                  <a:schemeClr val="tx1"/>
                </a:solidFill>
                <a:effectLst/>
                <a:latin typeface="+mn-lt"/>
                <a:ea typeface="+mn-ea"/>
                <a:cs typeface="+mn-cs"/>
              </a:rPr>
              <a:t>Jodie </a:t>
            </a:r>
            <a:r>
              <a:rPr lang="en-AU" sz="1200" kern="1200" dirty="0" err="1" smtClean="0">
                <a:solidFill>
                  <a:schemeClr val="tx1"/>
                </a:solidFill>
                <a:effectLst/>
                <a:latin typeface="+mn-lt"/>
                <a:ea typeface="+mn-ea"/>
                <a:cs typeface="+mn-cs"/>
              </a:rPr>
              <a:t>Hoger</a:t>
            </a:r>
            <a:r>
              <a:rPr lang="en-AU" sz="1200" kern="1200" dirty="0" smtClean="0">
                <a:solidFill>
                  <a:schemeClr val="tx1"/>
                </a:solidFill>
                <a:effectLst/>
                <a:latin typeface="+mn-lt"/>
                <a:ea typeface="+mn-ea"/>
                <a:cs typeface="+mn-cs"/>
              </a:rPr>
              <a:t> - Teacher Consultant (Vision), TAFE NSW - Illawarra</a:t>
            </a:r>
          </a:p>
          <a:p>
            <a:r>
              <a:rPr lang="en-AU" sz="1200" kern="1200" dirty="0" smtClean="0">
                <a:solidFill>
                  <a:schemeClr val="tx1"/>
                </a:solidFill>
                <a:effectLst/>
                <a:latin typeface="+mn-lt"/>
                <a:ea typeface="+mn-ea"/>
                <a:cs typeface="+mn-cs"/>
              </a:rPr>
              <a:t>Lauren </a:t>
            </a:r>
            <a:r>
              <a:rPr lang="en-AU" sz="1200" kern="1200" dirty="0" err="1" smtClean="0">
                <a:solidFill>
                  <a:schemeClr val="tx1"/>
                </a:solidFill>
                <a:effectLst/>
                <a:latin typeface="+mn-lt"/>
                <a:ea typeface="+mn-ea"/>
                <a:cs typeface="+mn-cs"/>
              </a:rPr>
              <a:t>Shivvan</a:t>
            </a:r>
            <a:r>
              <a:rPr lang="en-AU" sz="1200" kern="1200" dirty="0" smtClean="0">
                <a:solidFill>
                  <a:schemeClr val="tx1"/>
                </a:solidFill>
                <a:effectLst/>
                <a:latin typeface="+mn-lt"/>
                <a:ea typeface="+mn-ea"/>
                <a:cs typeface="+mn-cs"/>
              </a:rPr>
              <a:t> - NDCO | ATEND, University of South Australia</a:t>
            </a:r>
          </a:p>
          <a:p>
            <a:r>
              <a:rPr lang="en-AU" sz="1200" kern="1200" dirty="0" smtClean="0">
                <a:solidFill>
                  <a:schemeClr val="tx1"/>
                </a:solidFill>
                <a:effectLst/>
                <a:latin typeface="+mn-lt"/>
                <a:ea typeface="+mn-ea"/>
                <a:cs typeface="+mn-cs"/>
              </a:rPr>
              <a:t>Marion </a:t>
            </a:r>
            <a:r>
              <a:rPr lang="en-AU" sz="1200" kern="1200" dirty="0" err="1" smtClean="0">
                <a:solidFill>
                  <a:schemeClr val="tx1"/>
                </a:solidFill>
                <a:effectLst/>
                <a:latin typeface="+mn-lt"/>
                <a:ea typeface="+mn-ea"/>
                <a:cs typeface="+mn-cs"/>
              </a:rPr>
              <a:t>MacGregor</a:t>
            </a:r>
            <a:r>
              <a:rPr lang="en-AU" sz="1200" kern="1200" dirty="0" smtClean="0">
                <a:solidFill>
                  <a:schemeClr val="tx1"/>
                </a:solidFill>
                <a:effectLst/>
                <a:latin typeface="+mn-lt"/>
                <a:ea typeface="+mn-ea"/>
                <a:cs typeface="+mn-cs"/>
              </a:rPr>
              <a:t> Burgess - Team Leader, </a:t>
            </a:r>
            <a:r>
              <a:rPr lang="en-AU" sz="1200" kern="1200" dirty="0" err="1" smtClean="0">
                <a:solidFill>
                  <a:schemeClr val="tx1"/>
                </a:solidFill>
                <a:effectLst/>
                <a:latin typeface="+mn-lt"/>
                <a:ea typeface="+mn-ea"/>
                <a:cs typeface="+mn-cs"/>
              </a:rPr>
              <a:t>AccessAbility</a:t>
            </a:r>
            <a:r>
              <a:rPr lang="en-AU" sz="1200" kern="1200" dirty="0" smtClean="0">
                <a:solidFill>
                  <a:schemeClr val="tx1"/>
                </a:solidFill>
                <a:effectLst/>
                <a:latin typeface="+mn-lt"/>
                <a:ea typeface="+mn-ea"/>
                <a:cs typeface="+mn-cs"/>
              </a:rPr>
              <a:t> Services, James Cook University</a:t>
            </a:r>
          </a:p>
          <a:p>
            <a:r>
              <a:rPr lang="en-AU" sz="1200" kern="1200" dirty="0" smtClean="0">
                <a:solidFill>
                  <a:schemeClr val="tx1"/>
                </a:solidFill>
                <a:effectLst/>
                <a:latin typeface="+mn-lt"/>
                <a:ea typeface="+mn-ea"/>
                <a:cs typeface="+mn-cs"/>
              </a:rPr>
              <a:t>Vicki Ratliff - Director, Equity Programs, Equity Branch, Higher Education, </a:t>
            </a:r>
            <a:r>
              <a:rPr lang="en-AU" sz="1200" kern="1200" dirty="0" err="1" smtClean="0">
                <a:solidFill>
                  <a:schemeClr val="tx1"/>
                </a:solidFill>
                <a:effectLst/>
                <a:latin typeface="+mn-lt"/>
                <a:ea typeface="+mn-ea"/>
                <a:cs typeface="+mn-cs"/>
              </a:rPr>
              <a:t>Dept</a:t>
            </a:r>
            <a:r>
              <a:rPr lang="en-AU" sz="1200" kern="1200" dirty="0" smtClean="0">
                <a:solidFill>
                  <a:schemeClr val="tx1"/>
                </a:solidFill>
                <a:effectLst/>
                <a:latin typeface="+mn-lt"/>
                <a:ea typeface="+mn-ea"/>
                <a:cs typeface="+mn-cs"/>
              </a:rPr>
              <a:t> of Education</a:t>
            </a:r>
          </a:p>
          <a:p>
            <a:r>
              <a:rPr lang="en-AU" sz="1200" kern="1200" dirty="0" smtClean="0">
                <a:solidFill>
                  <a:schemeClr val="tx1"/>
                </a:solidFill>
                <a:effectLst/>
                <a:latin typeface="+mn-lt"/>
                <a:ea typeface="+mn-ea"/>
                <a:cs typeface="+mn-cs"/>
              </a:rPr>
              <a:t>Effie </a:t>
            </a:r>
            <a:r>
              <a:rPr lang="en-AU" sz="1200" kern="1200" dirty="0" err="1" smtClean="0">
                <a:solidFill>
                  <a:schemeClr val="tx1"/>
                </a:solidFill>
                <a:effectLst/>
                <a:latin typeface="+mn-lt"/>
                <a:ea typeface="+mn-ea"/>
                <a:cs typeface="+mn-cs"/>
              </a:rPr>
              <a:t>Kapsalos</a:t>
            </a:r>
            <a:r>
              <a:rPr lang="en-AU" sz="1200" kern="1200" dirty="0" smtClean="0">
                <a:solidFill>
                  <a:schemeClr val="tx1"/>
                </a:solidFill>
                <a:effectLst/>
                <a:latin typeface="+mn-lt"/>
                <a:ea typeface="+mn-ea"/>
                <a:cs typeface="+mn-cs"/>
              </a:rPr>
              <a:t> - NDCO, Inner Melbourne VET Cluster (IMVC)</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A42A4DE-44DA-4BBB-B987-AB04176F4C2A}" type="slidenum">
              <a:rPr lang="en-AU" smtClean="0"/>
              <a:t>8</a:t>
            </a:fld>
            <a:endParaRPr lang="en-AU"/>
          </a:p>
        </p:txBody>
      </p:sp>
    </p:spTree>
    <p:extLst>
      <p:ext uri="{BB962C8B-B14F-4D97-AF65-F5344CB8AC3E}">
        <p14:creationId xmlns:p14="http://schemas.microsoft.com/office/powerpoint/2010/main" val="3125633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smtClean="0"/>
              <a:t>Disabilit</a:t>
            </a:r>
            <a:r>
              <a:rPr lang="en-AU" b="1" baseline="0" dirty="0" smtClean="0"/>
              <a:t>y Practitioner</a:t>
            </a:r>
          </a:p>
          <a:p>
            <a:pPr marL="171450" indent="-171450">
              <a:buFont typeface="Arial" panose="020B0604020202020204" pitchFamily="34" charset="0"/>
              <a:buChar char="•"/>
            </a:pPr>
            <a:r>
              <a:rPr lang="en-AU" baseline="0" dirty="0" smtClean="0"/>
              <a:t>Your role</a:t>
            </a:r>
          </a:p>
          <a:p>
            <a:pPr marL="171450" indent="-171450">
              <a:buFont typeface="Arial" panose="020B0604020202020204" pitchFamily="34" charset="0"/>
              <a:buChar char="•"/>
            </a:pPr>
            <a:r>
              <a:rPr lang="en-AU" baseline="0" dirty="0" smtClean="0"/>
              <a:t>Reasonable Adjustments</a:t>
            </a:r>
          </a:p>
          <a:p>
            <a:pPr marL="171450" indent="-171450">
              <a:buFont typeface="Arial" panose="020B0604020202020204" pitchFamily="34" charset="0"/>
              <a:buChar char="•"/>
            </a:pPr>
            <a:r>
              <a:rPr lang="en-AU" baseline="0" dirty="0" smtClean="0"/>
              <a:t>Universal Design</a:t>
            </a:r>
          </a:p>
          <a:p>
            <a:pPr marL="171450" indent="-171450">
              <a:buFont typeface="Arial" panose="020B0604020202020204" pitchFamily="34" charset="0"/>
              <a:buChar char="•"/>
            </a:pPr>
            <a:r>
              <a:rPr lang="en-AU" baseline="0" dirty="0" smtClean="0"/>
              <a:t>Inherent Course design</a:t>
            </a:r>
          </a:p>
          <a:p>
            <a:pPr marL="171450" indent="-171450">
              <a:buFont typeface="Arial" panose="020B0604020202020204" pitchFamily="34" charset="0"/>
              <a:buChar char="•"/>
            </a:pPr>
            <a:r>
              <a:rPr lang="en-AU" baseline="0" dirty="0" smtClean="0"/>
              <a:t>Information and technology</a:t>
            </a:r>
          </a:p>
          <a:p>
            <a:pPr marL="171450" indent="-171450">
              <a:buFont typeface="Arial" panose="020B0604020202020204" pitchFamily="34" charset="0"/>
              <a:buChar char="•"/>
            </a:pPr>
            <a:r>
              <a:rPr lang="en-AU" baseline="0" dirty="0" smtClean="0"/>
              <a:t>Legislation/guidelines</a:t>
            </a:r>
          </a:p>
          <a:p>
            <a:pPr marL="171450" indent="-171450">
              <a:buFont typeface="Arial" panose="020B0604020202020204" pitchFamily="34" charset="0"/>
              <a:buChar char="•"/>
            </a:pPr>
            <a:r>
              <a:rPr lang="en-AU" baseline="0" dirty="0" smtClean="0"/>
              <a:t>Disability information</a:t>
            </a:r>
          </a:p>
          <a:p>
            <a:pPr marL="171450" indent="-171450">
              <a:buFont typeface="Arial" panose="020B0604020202020204" pitchFamily="34" charset="0"/>
              <a:buChar char="•"/>
            </a:pPr>
            <a:r>
              <a:rPr lang="en-AU" baseline="0" dirty="0" smtClean="0"/>
              <a:t>Student Lifecycle</a:t>
            </a:r>
          </a:p>
          <a:p>
            <a:pPr marL="171450" indent="-171450">
              <a:buFont typeface="Arial" panose="020B0604020202020204" pitchFamily="34" charset="0"/>
              <a:buChar char="•"/>
            </a:pPr>
            <a:r>
              <a:rPr lang="en-AU" baseline="0" dirty="0" smtClean="0"/>
              <a:t>Campus Life</a:t>
            </a:r>
          </a:p>
          <a:p>
            <a:pPr marL="171450" indent="-171450">
              <a:buFont typeface="Arial" panose="020B0604020202020204" pitchFamily="34" charset="0"/>
              <a:buChar char="•"/>
            </a:pPr>
            <a:endParaRPr lang="en-AU" baseline="0" dirty="0" smtClean="0"/>
          </a:p>
          <a:p>
            <a:pPr marL="0" indent="0">
              <a:buFont typeface="Arial" panose="020B0604020202020204" pitchFamily="34" charset="0"/>
              <a:buNone/>
            </a:pPr>
            <a:r>
              <a:rPr lang="en-AU" b="1" baseline="0" dirty="0" smtClean="0"/>
              <a:t>Inclusive Teaching</a:t>
            </a:r>
          </a:p>
          <a:p>
            <a:pPr marL="171450" indent="-171450">
              <a:buFont typeface="Arial" panose="020B0604020202020204" pitchFamily="34" charset="0"/>
              <a:buChar char="•"/>
            </a:pPr>
            <a:r>
              <a:rPr lang="en-AU" baseline="0" dirty="0" smtClean="0"/>
              <a:t>Understanding Disability</a:t>
            </a:r>
          </a:p>
          <a:p>
            <a:pPr marL="171450" indent="-171450">
              <a:buFont typeface="Arial" panose="020B0604020202020204" pitchFamily="34" charset="0"/>
              <a:buChar char="•"/>
            </a:pPr>
            <a:r>
              <a:rPr lang="en-AU" baseline="0" dirty="0" smtClean="0"/>
              <a:t>Specific Disabilities</a:t>
            </a:r>
          </a:p>
          <a:p>
            <a:pPr marL="171450" indent="-171450">
              <a:buFont typeface="Arial" panose="020B0604020202020204" pitchFamily="34" charset="0"/>
              <a:buChar char="•"/>
            </a:pPr>
            <a:r>
              <a:rPr lang="en-AU" baseline="0" dirty="0" smtClean="0"/>
              <a:t>Working with Students</a:t>
            </a:r>
          </a:p>
          <a:p>
            <a:pPr marL="171450" indent="-171450">
              <a:buFont typeface="Arial" panose="020B0604020202020204" pitchFamily="34" charset="0"/>
              <a:buChar char="•"/>
            </a:pPr>
            <a:r>
              <a:rPr lang="en-AU" baseline="0" dirty="0" smtClean="0"/>
              <a:t>Teaching and assessment</a:t>
            </a:r>
          </a:p>
          <a:p>
            <a:pPr marL="171450" indent="-171450">
              <a:buFont typeface="Arial" panose="020B0604020202020204" pitchFamily="34" charset="0"/>
              <a:buChar char="•"/>
            </a:pPr>
            <a:r>
              <a:rPr lang="en-AU" baseline="0" dirty="0" smtClean="0"/>
              <a:t>Policy and Assessment</a:t>
            </a:r>
          </a:p>
          <a:p>
            <a:pPr marL="171450" indent="-171450">
              <a:buFont typeface="Arial" panose="020B0604020202020204" pitchFamily="34" charset="0"/>
              <a:buChar char="•"/>
            </a:pPr>
            <a:r>
              <a:rPr lang="en-AU" baseline="0" dirty="0" smtClean="0"/>
              <a:t>Policy and Administration</a:t>
            </a:r>
          </a:p>
          <a:p>
            <a:pPr marL="171450" indent="-171450">
              <a:buFont typeface="Arial" panose="020B0604020202020204" pitchFamily="34" charset="0"/>
              <a:buChar char="•"/>
            </a:pPr>
            <a:r>
              <a:rPr lang="en-AU" baseline="0" dirty="0" smtClean="0"/>
              <a:t>Technology &amp; Facilities</a:t>
            </a:r>
          </a:p>
          <a:p>
            <a:pPr marL="171450" indent="-171450">
              <a:buFont typeface="Arial" panose="020B0604020202020204" pitchFamily="34" charset="0"/>
              <a:buChar char="•"/>
            </a:pPr>
            <a:endParaRPr lang="en-AU" baseline="0" dirty="0" smtClean="0"/>
          </a:p>
          <a:p>
            <a:pPr marL="0" indent="0">
              <a:buFont typeface="Arial" panose="020B0604020202020204" pitchFamily="34" charset="0"/>
              <a:buNone/>
            </a:pPr>
            <a:r>
              <a:rPr lang="en-AU" b="1" baseline="0" dirty="0" smtClean="0"/>
              <a:t>Students with Disability</a:t>
            </a:r>
          </a:p>
          <a:p>
            <a:pPr marL="171450" indent="-171450">
              <a:buFont typeface="Arial" panose="020B0604020202020204" pitchFamily="34" charset="0"/>
              <a:buChar char="•"/>
            </a:pPr>
            <a:r>
              <a:rPr lang="en-AU" baseline="0" dirty="0" smtClean="0"/>
              <a:t>Planning for Post Secondary Education</a:t>
            </a:r>
          </a:p>
          <a:p>
            <a:pPr marL="171450" indent="-171450">
              <a:buFont typeface="Arial" panose="020B0604020202020204" pitchFamily="34" charset="0"/>
              <a:buChar char="•"/>
            </a:pPr>
            <a:r>
              <a:rPr lang="en-AU" baseline="0" dirty="0" smtClean="0"/>
              <a:t>Entry Pathways</a:t>
            </a:r>
          </a:p>
          <a:p>
            <a:pPr marL="171450" indent="-171450">
              <a:buFont typeface="Arial" panose="020B0604020202020204" pitchFamily="34" charset="0"/>
              <a:buChar char="•"/>
            </a:pPr>
            <a:r>
              <a:rPr lang="en-AU" baseline="0" dirty="0" smtClean="0"/>
              <a:t>State and Territory information</a:t>
            </a:r>
          </a:p>
          <a:p>
            <a:pPr marL="171450" indent="-171450">
              <a:buFont typeface="Arial" panose="020B0604020202020204" pitchFamily="34" charset="0"/>
              <a:buChar char="•"/>
            </a:pPr>
            <a:r>
              <a:rPr lang="en-AU" baseline="0" dirty="0" smtClean="0"/>
              <a:t>Disability and Discrimination</a:t>
            </a:r>
          </a:p>
          <a:p>
            <a:pPr marL="171450" indent="-171450">
              <a:buFont typeface="Arial" panose="020B0604020202020204" pitchFamily="34" charset="0"/>
              <a:buChar char="•"/>
            </a:pPr>
            <a:r>
              <a:rPr lang="en-AU" baseline="0" dirty="0" smtClean="0"/>
              <a:t>Support needs</a:t>
            </a:r>
          </a:p>
          <a:p>
            <a:pPr marL="171450" indent="-171450">
              <a:buFont typeface="Arial" panose="020B0604020202020204" pitchFamily="34" charset="0"/>
              <a:buChar char="•"/>
            </a:pPr>
            <a:r>
              <a:rPr lang="en-AU" baseline="0" dirty="0" smtClean="0"/>
              <a:t>Resources</a:t>
            </a:r>
          </a:p>
          <a:p>
            <a:pPr marL="171450" indent="-171450">
              <a:buFont typeface="Arial" panose="020B0604020202020204" pitchFamily="34" charset="0"/>
              <a:buChar char="•"/>
            </a:pPr>
            <a:r>
              <a:rPr lang="en-AU" baseline="0" dirty="0" smtClean="0"/>
              <a:t>Disclosure</a:t>
            </a:r>
          </a:p>
          <a:p>
            <a:pPr marL="171450" indent="-171450">
              <a:buFont typeface="Arial" panose="020B0604020202020204" pitchFamily="34" charset="0"/>
              <a:buChar char="•"/>
            </a:pPr>
            <a:r>
              <a:rPr lang="en-AU" baseline="0" dirty="0" smtClean="0"/>
              <a:t>Employment-what next</a:t>
            </a:r>
          </a:p>
          <a:p>
            <a:pPr marL="171450" indent="-171450">
              <a:buFont typeface="Arial" panose="020B0604020202020204" pitchFamily="34" charset="0"/>
              <a:buChar char="•"/>
            </a:pPr>
            <a:r>
              <a:rPr lang="en-AU" baseline="0" dirty="0" err="1" smtClean="0"/>
              <a:t>Studetn</a:t>
            </a:r>
            <a:r>
              <a:rPr lang="en-AU" baseline="0" dirty="0" smtClean="0"/>
              <a:t> </a:t>
            </a:r>
            <a:r>
              <a:rPr lang="en-AU" baseline="0" dirty="0" err="1" smtClean="0"/>
              <a:t>acc</a:t>
            </a:r>
            <a:r>
              <a:rPr lang="en-AU" baseline="0" dirty="0" smtClean="0"/>
              <a:t> &amp; services</a:t>
            </a:r>
          </a:p>
          <a:p>
            <a:pPr marL="171450" indent="-171450">
              <a:buFont typeface="Arial" panose="020B0604020202020204" pitchFamily="34" charset="0"/>
              <a:buChar char="•"/>
            </a:pPr>
            <a:endParaRPr lang="en-AU" baseline="0" dirty="0" smtClean="0"/>
          </a:p>
          <a:p>
            <a:pPr marL="171450" indent="-171450">
              <a:buFont typeface="Arial" panose="020B0604020202020204" pitchFamily="34" charset="0"/>
              <a:buChar char="•"/>
            </a:pPr>
            <a:endParaRPr lang="en-AU" baseline="0" dirty="0" smtClean="0"/>
          </a:p>
          <a:p>
            <a:pPr marL="0" indent="0">
              <a:buFont typeface="Arial" panose="020B0604020202020204" pitchFamily="34" charset="0"/>
              <a:buNone/>
            </a:pPr>
            <a:endParaRPr lang="en-AU" baseline="0" dirty="0" smtClean="0"/>
          </a:p>
          <a:p>
            <a:pPr marL="171450" indent="-171450">
              <a:buFont typeface="Arial" panose="020B0604020202020204" pitchFamily="34" charset="0"/>
              <a:buChar char="•"/>
            </a:pPr>
            <a:endParaRPr lang="en-AU" baseline="0" dirty="0" smtClean="0"/>
          </a:p>
          <a:p>
            <a:pPr marL="171450" indent="-171450">
              <a:buFont typeface="Arial" panose="020B0604020202020204" pitchFamily="34" charset="0"/>
              <a:buChar char="•"/>
            </a:pPr>
            <a:endParaRPr lang="en-AU" baseline="0" dirty="0" smtClean="0"/>
          </a:p>
        </p:txBody>
      </p:sp>
      <p:sp>
        <p:nvSpPr>
          <p:cNvPr id="4" name="Slide Number Placeholder 3"/>
          <p:cNvSpPr>
            <a:spLocks noGrp="1"/>
          </p:cNvSpPr>
          <p:nvPr>
            <p:ph type="sldNum" sz="quarter" idx="10"/>
          </p:nvPr>
        </p:nvSpPr>
        <p:spPr/>
        <p:txBody>
          <a:bodyPr/>
          <a:lstStyle/>
          <a:p>
            <a:fld id="{8A42A4DE-44DA-4BBB-B987-AB04176F4C2A}" type="slidenum">
              <a:rPr lang="en-AU" smtClean="0"/>
              <a:t>9</a:t>
            </a:fld>
            <a:endParaRPr lang="en-AU"/>
          </a:p>
        </p:txBody>
      </p:sp>
    </p:spTree>
    <p:extLst>
      <p:ext uri="{BB962C8B-B14F-4D97-AF65-F5344CB8AC3E}">
        <p14:creationId xmlns:p14="http://schemas.microsoft.com/office/powerpoint/2010/main" val="2779454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i="0" kern="1200" dirty="0" smtClean="0">
                <a:solidFill>
                  <a:schemeClr val="tx1"/>
                </a:solidFill>
                <a:effectLst/>
                <a:latin typeface="+mn-lt"/>
                <a:ea typeface="+mn-ea"/>
                <a:cs typeface="+mn-cs"/>
              </a:rPr>
              <a:t>Search tips</a:t>
            </a:r>
            <a:endParaRPr lang="en-AU" sz="1200" b="0" i="0" kern="1200" dirty="0" smtClean="0">
              <a:solidFill>
                <a:schemeClr val="tx1"/>
              </a:solidFill>
              <a:effectLst/>
              <a:latin typeface="+mn-lt"/>
              <a:ea typeface="+mn-ea"/>
              <a:cs typeface="+mn-cs"/>
            </a:endParaRPr>
          </a:p>
          <a:p>
            <a:r>
              <a:rPr lang="en-AU" sz="1200" b="0" i="0" kern="1200" dirty="0" smtClean="0">
                <a:solidFill>
                  <a:schemeClr val="tx1"/>
                </a:solidFill>
                <a:effectLst/>
                <a:latin typeface="+mn-lt"/>
                <a:ea typeface="+mn-ea"/>
                <a:cs typeface="+mn-cs"/>
              </a:rPr>
              <a:t>If you enter two or more words in the search field, the search results will include matches for </a:t>
            </a:r>
            <a:r>
              <a:rPr lang="en-AU" sz="1200" b="0" i="1" kern="1200" dirty="0" smtClean="0">
                <a:solidFill>
                  <a:schemeClr val="tx1"/>
                </a:solidFill>
                <a:effectLst/>
                <a:latin typeface="+mn-lt"/>
                <a:ea typeface="+mn-ea"/>
                <a:cs typeface="+mn-cs"/>
              </a:rPr>
              <a:t>any</a:t>
            </a:r>
            <a:r>
              <a:rPr lang="en-AU" sz="1200" b="0" i="0" kern="1200" dirty="0" smtClean="0">
                <a:solidFill>
                  <a:schemeClr val="tx1"/>
                </a:solidFill>
                <a:effectLst/>
                <a:latin typeface="+mn-lt"/>
                <a:ea typeface="+mn-ea"/>
                <a:cs typeface="+mn-cs"/>
              </a:rPr>
              <a:t> of those words.</a:t>
            </a:r>
          </a:p>
          <a:p>
            <a:r>
              <a:rPr lang="en-AU" sz="1200" b="0" i="0" kern="1200" dirty="0" smtClean="0">
                <a:solidFill>
                  <a:schemeClr val="tx1"/>
                </a:solidFill>
                <a:effectLst/>
                <a:latin typeface="+mn-lt"/>
                <a:ea typeface="+mn-ea"/>
                <a:cs typeface="+mn-cs"/>
              </a:rPr>
              <a:t>To optimise the search results, you can use the following operators in the search field:</a:t>
            </a:r>
          </a:p>
          <a:p>
            <a:r>
              <a:rPr lang="en-AU" sz="1200" b="0" i="0" kern="1200" dirty="0" smtClean="0">
                <a:solidFill>
                  <a:schemeClr val="tx1"/>
                </a:solidFill>
                <a:effectLst/>
                <a:latin typeface="+mn-lt"/>
                <a:ea typeface="+mn-ea"/>
                <a:cs typeface="+mn-cs"/>
              </a:rPr>
              <a:t>Surround a phrase with double quotes (</a:t>
            </a:r>
            <a:r>
              <a:rPr lang="en-AU" sz="1200" b="1" i="0" kern="1200" dirty="0" smtClean="0">
                <a:solidFill>
                  <a:schemeClr val="tx1"/>
                </a:solidFill>
                <a:effectLst/>
                <a:latin typeface="+mn-lt"/>
                <a:ea typeface="+mn-ea"/>
                <a:cs typeface="+mn-cs"/>
              </a:rPr>
              <a:t>" "</a:t>
            </a:r>
            <a:r>
              <a:rPr lang="en-AU" sz="1200" b="0" i="0" kern="1200" dirty="0" smtClean="0">
                <a:solidFill>
                  <a:schemeClr val="tx1"/>
                </a:solidFill>
                <a:effectLst/>
                <a:latin typeface="+mn-lt"/>
                <a:ea typeface="+mn-ea"/>
                <a:cs typeface="+mn-cs"/>
              </a:rPr>
              <a:t>) to search for the whole phrase.</a:t>
            </a:r>
          </a:p>
          <a:p>
            <a:r>
              <a:rPr lang="en-AU" sz="1200" b="0" i="0" kern="1200" dirty="0" smtClean="0">
                <a:solidFill>
                  <a:schemeClr val="tx1"/>
                </a:solidFill>
                <a:effectLst/>
                <a:latin typeface="+mn-lt"/>
                <a:ea typeface="+mn-ea"/>
                <a:cs typeface="+mn-cs"/>
              </a:rPr>
              <a:t>Prefix a word with </a:t>
            </a:r>
            <a:r>
              <a:rPr lang="en-AU" sz="1200" b="1" i="0" kern="1200" dirty="0" smtClean="0">
                <a:solidFill>
                  <a:schemeClr val="tx1"/>
                </a:solidFill>
                <a:effectLst/>
                <a:latin typeface="+mn-lt"/>
                <a:ea typeface="+mn-ea"/>
                <a:cs typeface="+mn-cs"/>
              </a:rPr>
              <a:t>+</a:t>
            </a:r>
            <a:r>
              <a:rPr lang="en-AU" sz="1200" b="0" i="0" kern="1200" dirty="0" smtClean="0">
                <a:solidFill>
                  <a:schemeClr val="tx1"/>
                </a:solidFill>
                <a:effectLst/>
                <a:latin typeface="+mn-lt"/>
                <a:ea typeface="+mn-ea"/>
                <a:cs typeface="+mn-cs"/>
              </a:rPr>
              <a:t> if all search results </a:t>
            </a:r>
            <a:r>
              <a:rPr lang="en-AU" sz="1200" b="0" i="1" kern="1200" dirty="0" smtClean="0">
                <a:solidFill>
                  <a:schemeClr val="tx1"/>
                </a:solidFill>
                <a:effectLst/>
                <a:latin typeface="+mn-lt"/>
                <a:ea typeface="+mn-ea"/>
                <a:cs typeface="+mn-cs"/>
              </a:rPr>
              <a:t>must</a:t>
            </a:r>
            <a:r>
              <a:rPr lang="en-AU" sz="1200" b="0" i="0" kern="1200" dirty="0" smtClean="0">
                <a:solidFill>
                  <a:schemeClr val="tx1"/>
                </a:solidFill>
                <a:effectLst/>
                <a:latin typeface="+mn-lt"/>
                <a:ea typeface="+mn-ea"/>
                <a:cs typeface="+mn-cs"/>
              </a:rPr>
              <a:t> include the word.</a:t>
            </a:r>
          </a:p>
          <a:p>
            <a:r>
              <a:rPr lang="en-AU" sz="1200" b="0" i="0" kern="1200" dirty="0" smtClean="0">
                <a:solidFill>
                  <a:schemeClr val="tx1"/>
                </a:solidFill>
                <a:effectLst/>
                <a:latin typeface="+mn-lt"/>
                <a:ea typeface="+mn-ea"/>
                <a:cs typeface="+mn-cs"/>
              </a:rPr>
              <a:t>Prefix a word with </a:t>
            </a:r>
            <a:r>
              <a:rPr lang="en-AU" sz="1200" b="1" i="0" kern="1200" dirty="0" smtClean="0">
                <a:solidFill>
                  <a:schemeClr val="tx1"/>
                </a:solidFill>
                <a:effectLst/>
                <a:latin typeface="+mn-lt"/>
                <a:ea typeface="+mn-ea"/>
                <a:cs typeface="+mn-cs"/>
              </a:rPr>
              <a:t>-</a:t>
            </a:r>
            <a:r>
              <a:rPr lang="en-AU" sz="1200" b="0" i="0" kern="1200" dirty="0" smtClean="0">
                <a:solidFill>
                  <a:schemeClr val="tx1"/>
                </a:solidFill>
                <a:effectLst/>
                <a:latin typeface="+mn-lt"/>
                <a:ea typeface="+mn-ea"/>
                <a:cs typeface="+mn-cs"/>
              </a:rPr>
              <a:t> if the search results </a:t>
            </a:r>
            <a:r>
              <a:rPr lang="en-AU" sz="1200" b="0" i="1" kern="1200" dirty="0" smtClean="0">
                <a:solidFill>
                  <a:schemeClr val="tx1"/>
                </a:solidFill>
                <a:effectLst/>
                <a:latin typeface="+mn-lt"/>
                <a:ea typeface="+mn-ea"/>
                <a:cs typeface="+mn-cs"/>
              </a:rPr>
              <a:t>must not</a:t>
            </a:r>
            <a:r>
              <a:rPr lang="en-AU" sz="1200" b="0" i="0" kern="1200" dirty="0" smtClean="0">
                <a:solidFill>
                  <a:schemeClr val="tx1"/>
                </a:solidFill>
                <a:effectLst/>
                <a:latin typeface="+mn-lt"/>
                <a:ea typeface="+mn-ea"/>
                <a:cs typeface="+mn-cs"/>
              </a:rPr>
              <a:t> include the word.</a:t>
            </a:r>
          </a:p>
          <a:p>
            <a:r>
              <a:rPr lang="en-AU" sz="1200" b="0" i="0" kern="1200" dirty="0" smtClean="0">
                <a:solidFill>
                  <a:schemeClr val="tx1"/>
                </a:solidFill>
                <a:effectLst/>
                <a:latin typeface="+mn-lt"/>
                <a:ea typeface="+mn-ea"/>
                <a:cs typeface="+mn-cs"/>
              </a:rPr>
              <a:t>Examples:</a:t>
            </a:r>
          </a:p>
          <a:p>
            <a:r>
              <a:rPr lang="en-AU" sz="1200" b="1" i="0" kern="1200" dirty="0" smtClean="0">
                <a:solidFill>
                  <a:schemeClr val="tx1"/>
                </a:solidFill>
                <a:effectLst/>
                <a:latin typeface="+mn-lt"/>
                <a:ea typeface="+mn-ea"/>
                <a:cs typeface="+mn-cs"/>
              </a:rPr>
              <a:t>one two</a:t>
            </a:r>
            <a:r>
              <a:rPr lang="en-AU" sz="1200" b="0" i="0" kern="1200" dirty="0" smtClean="0">
                <a:solidFill>
                  <a:schemeClr val="tx1"/>
                </a:solidFill>
                <a:effectLst/>
                <a:latin typeface="+mn-lt"/>
                <a:ea typeface="+mn-ea"/>
                <a:cs typeface="+mn-cs"/>
              </a:rPr>
              <a:t/>
            </a:r>
            <a:br>
              <a:rPr lang="en-AU" sz="1200" b="0" i="0" kern="1200" dirty="0" smtClean="0">
                <a:solidFill>
                  <a:schemeClr val="tx1"/>
                </a:solidFill>
                <a:effectLst/>
                <a:latin typeface="+mn-lt"/>
                <a:ea typeface="+mn-ea"/>
                <a:cs typeface="+mn-cs"/>
              </a:rPr>
            </a:br>
            <a:r>
              <a:rPr lang="en-AU" sz="1200" b="0" i="0" kern="1200" dirty="0" smtClean="0">
                <a:solidFill>
                  <a:schemeClr val="tx1"/>
                </a:solidFill>
                <a:effectLst/>
                <a:latin typeface="+mn-lt"/>
                <a:ea typeface="+mn-ea"/>
                <a:cs typeface="+mn-cs"/>
              </a:rPr>
              <a:t>Search for either </a:t>
            </a:r>
            <a:r>
              <a:rPr lang="en-AU" sz="1200" b="0" i="1" kern="1200" dirty="0" smtClean="0">
                <a:solidFill>
                  <a:schemeClr val="tx1"/>
                </a:solidFill>
                <a:effectLst/>
                <a:latin typeface="+mn-lt"/>
                <a:ea typeface="+mn-ea"/>
                <a:cs typeface="+mn-cs"/>
              </a:rPr>
              <a:t>one</a:t>
            </a:r>
            <a:r>
              <a:rPr lang="en-AU" sz="1200" b="0" i="0" kern="1200" dirty="0" smtClean="0">
                <a:solidFill>
                  <a:schemeClr val="tx1"/>
                </a:solidFill>
                <a:effectLst/>
                <a:latin typeface="+mn-lt"/>
                <a:ea typeface="+mn-ea"/>
                <a:cs typeface="+mn-cs"/>
              </a:rPr>
              <a:t> or </a:t>
            </a:r>
            <a:r>
              <a:rPr lang="en-AU" sz="1200" b="0" i="1" kern="1200" dirty="0" smtClean="0">
                <a:solidFill>
                  <a:schemeClr val="tx1"/>
                </a:solidFill>
                <a:effectLst/>
                <a:latin typeface="+mn-lt"/>
                <a:ea typeface="+mn-ea"/>
                <a:cs typeface="+mn-cs"/>
              </a:rPr>
              <a:t>two</a:t>
            </a:r>
            <a:r>
              <a:rPr lang="en-AU" sz="1200" b="0" i="0" kern="1200" dirty="0" smtClean="0">
                <a:solidFill>
                  <a:schemeClr val="tx1"/>
                </a:solidFill>
                <a:effectLst/>
                <a:latin typeface="+mn-lt"/>
                <a:ea typeface="+mn-ea"/>
                <a:cs typeface="+mn-cs"/>
              </a:rPr>
              <a:t>.</a:t>
            </a:r>
          </a:p>
          <a:p>
            <a:r>
              <a:rPr lang="en-AU" sz="1200" b="1" i="0" kern="1200" dirty="0" smtClean="0">
                <a:solidFill>
                  <a:schemeClr val="tx1"/>
                </a:solidFill>
                <a:effectLst/>
                <a:latin typeface="+mn-lt"/>
                <a:ea typeface="+mn-ea"/>
                <a:cs typeface="+mn-cs"/>
              </a:rPr>
              <a:t>"one two"</a:t>
            </a:r>
            <a:r>
              <a:rPr lang="en-AU" sz="1200" b="0" i="0" kern="1200" dirty="0" smtClean="0">
                <a:solidFill>
                  <a:schemeClr val="tx1"/>
                </a:solidFill>
                <a:effectLst/>
                <a:latin typeface="+mn-lt"/>
                <a:ea typeface="+mn-ea"/>
                <a:cs typeface="+mn-cs"/>
              </a:rPr>
              <a:t/>
            </a:r>
            <a:br>
              <a:rPr lang="en-AU" sz="1200" b="0" i="0" kern="1200" dirty="0" smtClean="0">
                <a:solidFill>
                  <a:schemeClr val="tx1"/>
                </a:solidFill>
                <a:effectLst/>
                <a:latin typeface="+mn-lt"/>
                <a:ea typeface="+mn-ea"/>
                <a:cs typeface="+mn-cs"/>
              </a:rPr>
            </a:br>
            <a:r>
              <a:rPr lang="en-AU" sz="1200" b="0" i="0" kern="1200" dirty="0" smtClean="0">
                <a:solidFill>
                  <a:schemeClr val="tx1"/>
                </a:solidFill>
                <a:effectLst/>
                <a:latin typeface="+mn-lt"/>
                <a:ea typeface="+mn-ea"/>
                <a:cs typeface="+mn-cs"/>
              </a:rPr>
              <a:t>Search for the whole phrase </a:t>
            </a:r>
            <a:r>
              <a:rPr lang="en-AU" sz="1200" b="0" i="1" kern="1200" dirty="0" smtClean="0">
                <a:solidFill>
                  <a:schemeClr val="tx1"/>
                </a:solidFill>
                <a:effectLst/>
                <a:latin typeface="+mn-lt"/>
                <a:ea typeface="+mn-ea"/>
                <a:cs typeface="+mn-cs"/>
              </a:rPr>
              <a:t>"one two"</a:t>
            </a:r>
            <a:r>
              <a:rPr lang="en-AU" sz="1200" b="0" i="0" kern="1200" dirty="0" smtClean="0">
                <a:solidFill>
                  <a:schemeClr val="tx1"/>
                </a:solidFill>
                <a:effectLst/>
                <a:latin typeface="+mn-lt"/>
                <a:ea typeface="+mn-ea"/>
                <a:cs typeface="+mn-cs"/>
              </a:rPr>
              <a:t> rather than the </a:t>
            </a:r>
            <a:r>
              <a:rPr lang="en-AU" sz="1200" b="0" i="0" kern="1200" dirty="0" err="1" smtClean="0">
                <a:solidFill>
                  <a:schemeClr val="tx1"/>
                </a:solidFill>
                <a:effectLst/>
                <a:latin typeface="+mn-lt"/>
                <a:ea typeface="+mn-ea"/>
                <a:cs typeface="+mn-cs"/>
              </a:rPr>
              <a:t>inidividual</a:t>
            </a:r>
            <a:r>
              <a:rPr lang="en-AU" sz="1200" b="0" i="0" kern="1200" dirty="0" smtClean="0">
                <a:solidFill>
                  <a:schemeClr val="tx1"/>
                </a:solidFill>
                <a:effectLst/>
                <a:latin typeface="+mn-lt"/>
                <a:ea typeface="+mn-ea"/>
                <a:cs typeface="+mn-cs"/>
              </a:rPr>
              <a:t> words </a:t>
            </a:r>
            <a:r>
              <a:rPr lang="en-AU" sz="1200" b="0" i="1" kern="1200" dirty="0" smtClean="0">
                <a:solidFill>
                  <a:schemeClr val="tx1"/>
                </a:solidFill>
                <a:effectLst/>
                <a:latin typeface="+mn-lt"/>
                <a:ea typeface="+mn-ea"/>
                <a:cs typeface="+mn-cs"/>
              </a:rPr>
              <a:t>one</a:t>
            </a:r>
            <a:r>
              <a:rPr lang="en-AU" sz="1200" b="0" i="0" kern="1200" dirty="0" smtClean="0">
                <a:solidFill>
                  <a:schemeClr val="tx1"/>
                </a:solidFill>
                <a:effectLst/>
                <a:latin typeface="+mn-lt"/>
                <a:ea typeface="+mn-ea"/>
                <a:cs typeface="+mn-cs"/>
              </a:rPr>
              <a:t> or </a:t>
            </a:r>
            <a:r>
              <a:rPr lang="en-AU" sz="1200" b="0" i="1" kern="1200" dirty="0" smtClean="0">
                <a:solidFill>
                  <a:schemeClr val="tx1"/>
                </a:solidFill>
                <a:effectLst/>
                <a:latin typeface="+mn-lt"/>
                <a:ea typeface="+mn-ea"/>
                <a:cs typeface="+mn-cs"/>
              </a:rPr>
              <a:t>two</a:t>
            </a:r>
            <a:r>
              <a:rPr lang="en-AU" sz="1200" b="0" i="0" kern="1200" dirty="0" smtClean="0">
                <a:solidFill>
                  <a:schemeClr val="tx1"/>
                </a:solidFill>
                <a:effectLst/>
                <a:latin typeface="+mn-lt"/>
                <a:ea typeface="+mn-ea"/>
                <a:cs typeface="+mn-cs"/>
              </a:rPr>
              <a:t>.</a:t>
            </a:r>
          </a:p>
          <a:p>
            <a:r>
              <a:rPr lang="en-AU" sz="1200" b="1" i="0" kern="1200" dirty="0" smtClean="0">
                <a:solidFill>
                  <a:schemeClr val="tx1"/>
                </a:solidFill>
                <a:effectLst/>
                <a:latin typeface="+mn-lt"/>
                <a:ea typeface="+mn-ea"/>
                <a:cs typeface="+mn-cs"/>
              </a:rPr>
              <a:t>+one two</a:t>
            </a:r>
            <a:r>
              <a:rPr lang="en-AU" sz="1200" b="0" i="0" kern="1200" dirty="0" smtClean="0">
                <a:solidFill>
                  <a:schemeClr val="tx1"/>
                </a:solidFill>
                <a:effectLst/>
                <a:latin typeface="+mn-lt"/>
                <a:ea typeface="+mn-ea"/>
                <a:cs typeface="+mn-cs"/>
              </a:rPr>
              <a:t/>
            </a:r>
            <a:br>
              <a:rPr lang="en-AU" sz="1200" b="0" i="0" kern="1200" dirty="0" smtClean="0">
                <a:solidFill>
                  <a:schemeClr val="tx1"/>
                </a:solidFill>
                <a:effectLst/>
                <a:latin typeface="+mn-lt"/>
                <a:ea typeface="+mn-ea"/>
                <a:cs typeface="+mn-cs"/>
              </a:rPr>
            </a:br>
            <a:r>
              <a:rPr lang="en-AU" sz="1200" b="0" i="0" kern="1200" dirty="0" smtClean="0">
                <a:solidFill>
                  <a:schemeClr val="tx1"/>
                </a:solidFill>
                <a:effectLst/>
                <a:latin typeface="+mn-lt"/>
                <a:ea typeface="+mn-ea"/>
                <a:cs typeface="+mn-cs"/>
              </a:rPr>
              <a:t>All search results must include </a:t>
            </a:r>
            <a:r>
              <a:rPr lang="en-AU" sz="1200" b="0" i="1" kern="1200" dirty="0" smtClean="0">
                <a:solidFill>
                  <a:schemeClr val="tx1"/>
                </a:solidFill>
                <a:effectLst/>
                <a:latin typeface="+mn-lt"/>
                <a:ea typeface="+mn-ea"/>
                <a:cs typeface="+mn-cs"/>
              </a:rPr>
              <a:t>one</a:t>
            </a:r>
            <a:r>
              <a:rPr lang="en-AU" sz="1200" b="0" i="0" kern="1200" dirty="0" smtClean="0">
                <a:solidFill>
                  <a:schemeClr val="tx1"/>
                </a:solidFill>
                <a:effectLst/>
                <a:latin typeface="+mn-lt"/>
                <a:ea typeface="+mn-ea"/>
                <a:cs typeface="+mn-cs"/>
              </a:rPr>
              <a:t>, and will rank higher if they also contain </a:t>
            </a:r>
            <a:r>
              <a:rPr lang="en-AU" sz="1200" b="0" i="1" kern="1200" dirty="0" smtClean="0">
                <a:solidFill>
                  <a:schemeClr val="tx1"/>
                </a:solidFill>
                <a:effectLst/>
                <a:latin typeface="+mn-lt"/>
                <a:ea typeface="+mn-ea"/>
                <a:cs typeface="+mn-cs"/>
              </a:rPr>
              <a:t>two</a:t>
            </a:r>
            <a:r>
              <a:rPr lang="en-AU" sz="1200" b="0" i="0" kern="1200" dirty="0" smtClean="0">
                <a:solidFill>
                  <a:schemeClr val="tx1"/>
                </a:solidFill>
                <a:effectLst/>
                <a:latin typeface="+mn-lt"/>
                <a:ea typeface="+mn-ea"/>
                <a:cs typeface="+mn-cs"/>
              </a:rPr>
              <a:t>.</a:t>
            </a:r>
          </a:p>
          <a:p>
            <a:r>
              <a:rPr lang="en-AU" sz="1200" b="1" i="0" kern="1200" dirty="0" smtClean="0">
                <a:solidFill>
                  <a:schemeClr val="tx1"/>
                </a:solidFill>
                <a:effectLst/>
                <a:latin typeface="+mn-lt"/>
                <a:ea typeface="+mn-ea"/>
                <a:cs typeface="+mn-cs"/>
              </a:rPr>
              <a:t>+one -two</a:t>
            </a:r>
            <a:r>
              <a:rPr lang="en-AU" sz="1200" b="0" i="0" kern="1200" dirty="0" smtClean="0">
                <a:solidFill>
                  <a:schemeClr val="tx1"/>
                </a:solidFill>
                <a:effectLst/>
                <a:latin typeface="+mn-lt"/>
                <a:ea typeface="+mn-ea"/>
                <a:cs typeface="+mn-cs"/>
              </a:rPr>
              <a:t/>
            </a:r>
            <a:br>
              <a:rPr lang="en-AU" sz="1200" b="0" i="0" kern="1200" dirty="0" smtClean="0">
                <a:solidFill>
                  <a:schemeClr val="tx1"/>
                </a:solidFill>
                <a:effectLst/>
                <a:latin typeface="+mn-lt"/>
                <a:ea typeface="+mn-ea"/>
                <a:cs typeface="+mn-cs"/>
              </a:rPr>
            </a:br>
            <a:r>
              <a:rPr lang="en-AU" sz="1200" b="0" i="0" kern="1200" dirty="0" smtClean="0">
                <a:solidFill>
                  <a:schemeClr val="tx1"/>
                </a:solidFill>
                <a:effectLst/>
                <a:latin typeface="+mn-lt"/>
                <a:ea typeface="+mn-ea"/>
                <a:cs typeface="+mn-cs"/>
              </a:rPr>
              <a:t>All search results must include </a:t>
            </a:r>
            <a:r>
              <a:rPr lang="en-AU" sz="1200" b="0" i="1" kern="1200" dirty="0" smtClean="0">
                <a:solidFill>
                  <a:schemeClr val="tx1"/>
                </a:solidFill>
                <a:effectLst/>
                <a:latin typeface="+mn-lt"/>
                <a:ea typeface="+mn-ea"/>
                <a:cs typeface="+mn-cs"/>
              </a:rPr>
              <a:t>one</a:t>
            </a:r>
            <a:r>
              <a:rPr lang="en-AU" sz="1200" b="0" i="0" kern="1200" dirty="0" smtClean="0">
                <a:solidFill>
                  <a:schemeClr val="tx1"/>
                </a:solidFill>
                <a:effectLst/>
                <a:latin typeface="+mn-lt"/>
                <a:ea typeface="+mn-ea"/>
                <a:cs typeface="+mn-cs"/>
              </a:rPr>
              <a:t>, but none will include </a:t>
            </a:r>
            <a:r>
              <a:rPr lang="en-AU" sz="1200" b="0" i="1" kern="1200" dirty="0" smtClean="0">
                <a:solidFill>
                  <a:schemeClr val="tx1"/>
                </a:solidFill>
                <a:effectLst/>
                <a:latin typeface="+mn-lt"/>
                <a:ea typeface="+mn-ea"/>
                <a:cs typeface="+mn-cs"/>
              </a:rPr>
              <a:t>two</a:t>
            </a:r>
            <a:r>
              <a:rPr lang="en-AU" sz="1200" b="0" i="0" kern="1200" dirty="0" smtClean="0">
                <a:solidFill>
                  <a:schemeClr val="tx1"/>
                </a:solidFill>
                <a:effectLst/>
                <a:latin typeface="+mn-lt"/>
                <a:ea typeface="+mn-ea"/>
                <a:cs typeface="+mn-cs"/>
              </a:rPr>
              <a:t>.</a:t>
            </a:r>
          </a:p>
          <a:p>
            <a:endParaRPr lang="en-AU" dirty="0"/>
          </a:p>
        </p:txBody>
      </p:sp>
      <p:sp>
        <p:nvSpPr>
          <p:cNvPr id="4" name="Slide Number Placeholder 3"/>
          <p:cNvSpPr>
            <a:spLocks noGrp="1"/>
          </p:cNvSpPr>
          <p:nvPr>
            <p:ph type="sldNum" sz="quarter" idx="10"/>
          </p:nvPr>
        </p:nvSpPr>
        <p:spPr/>
        <p:txBody>
          <a:bodyPr/>
          <a:lstStyle/>
          <a:p>
            <a:fld id="{8A42A4DE-44DA-4BBB-B987-AB04176F4C2A}" type="slidenum">
              <a:rPr lang="en-AU" smtClean="0"/>
              <a:t>10</a:t>
            </a:fld>
            <a:endParaRPr lang="en-AU"/>
          </a:p>
        </p:txBody>
      </p:sp>
    </p:spTree>
    <p:extLst>
      <p:ext uri="{BB962C8B-B14F-4D97-AF65-F5344CB8AC3E}">
        <p14:creationId xmlns:p14="http://schemas.microsoft.com/office/powerpoint/2010/main" val="290949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12/16/2014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12/16/2014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12/16/2014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12/16/2014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12/16/2014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12/16/2014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12/16/2014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www.adcet.edu.au/search/"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hyperlink" Target="http://www.adcet.edu.au/disability-practitioner/" TargetMode="External"/><Relationship Id="rId2" Type="http://schemas.openxmlformats.org/officeDocument/2006/relationships/image" Target="../media/image2.jpg"/><Relationship Id="rId1" Type="http://schemas.openxmlformats.org/officeDocument/2006/relationships/slideLayout" Target="../slideLayouts/slideLayout7.xml"/><Relationship Id="rId5" Type="http://schemas.openxmlformats.org/officeDocument/2006/relationships/hyperlink" Target="http://www.adcet.edu.au/students-with-disability/" TargetMode="External"/><Relationship Id="rId4" Type="http://schemas.openxmlformats.org/officeDocument/2006/relationships/hyperlink" Target="http://www.adcet.edu.au/inclusive-teaching/"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adcet.edu.au/advisory-committee-member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9" name="TextBox 8"/>
          <p:cNvSpPr txBox="1"/>
          <p:nvPr/>
        </p:nvSpPr>
        <p:spPr>
          <a:xfrm>
            <a:off x="446049" y="524107"/>
            <a:ext cx="11541512" cy="4524315"/>
          </a:xfrm>
          <a:prstGeom prst="rect">
            <a:avLst/>
          </a:prstGeom>
          <a:noFill/>
        </p:spPr>
        <p:txBody>
          <a:bodyPr wrap="square" rtlCol="0">
            <a:spAutoFit/>
          </a:bodyPr>
          <a:lstStyle/>
          <a:p>
            <a:pPr algn="ctr"/>
            <a:endParaRPr lang="en-AU" sz="3200" dirty="0" smtClean="0">
              <a:latin typeface="Verdana" panose="020B0604030504040204" pitchFamily="34" charset="0"/>
              <a:ea typeface="Verdana" panose="020B0604030504040204" pitchFamily="34" charset="0"/>
              <a:cs typeface="Verdana" panose="020B0604030504040204" pitchFamily="34" charset="0"/>
            </a:endParaRPr>
          </a:p>
          <a:p>
            <a:pPr algn="ctr"/>
            <a:r>
              <a:rPr lang="en-AU" sz="3200" dirty="0">
                <a:latin typeface="Verdana" panose="020B0604030504040204" pitchFamily="34" charset="0"/>
                <a:ea typeface="Verdana" panose="020B0604030504040204" pitchFamily="34" charset="0"/>
                <a:cs typeface="Verdana" panose="020B0604030504040204" pitchFamily="34" charset="0"/>
              </a:rPr>
              <a:t>Australian Disability Clearinghouse on Education and Training (ADCET) </a:t>
            </a:r>
          </a:p>
          <a:p>
            <a:pPr algn="ctr"/>
            <a:endParaRPr lang="en-AU" sz="3200" dirty="0" smtClean="0">
              <a:latin typeface="Verdana" panose="020B0604030504040204" pitchFamily="34" charset="0"/>
              <a:ea typeface="Verdana" panose="020B0604030504040204" pitchFamily="34" charset="0"/>
              <a:cs typeface="Verdana" panose="020B0604030504040204" pitchFamily="34" charset="0"/>
            </a:endParaRPr>
          </a:p>
          <a:p>
            <a:pPr algn="ctr"/>
            <a:endParaRPr lang="en-AU" sz="3200" dirty="0" smtClean="0">
              <a:latin typeface="Verdana" panose="020B0604030504040204" pitchFamily="34" charset="0"/>
              <a:ea typeface="Verdana" panose="020B0604030504040204" pitchFamily="34" charset="0"/>
              <a:cs typeface="Verdana" panose="020B0604030504040204" pitchFamily="34" charset="0"/>
            </a:endParaRPr>
          </a:p>
          <a:p>
            <a:pPr algn="ctr"/>
            <a:r>
              <a:rPr lang="en-AU" sz="3200" dirty="0" smtClean="0">
                <a:latin typeface="Verdana" panose="020B0604030504040204" pitchFamily="34" charset="0"/>
                <a:ea typeface="Verdana" panose="020B0604030504040204" pitchFamily="34" charset="0"/>
                <a:cs typeface="Verdana" panose="020B0604030504040204" pitchFamily="34" charset="0"/>
              </a:rPr>
              <a:t>Redeveloped </a:t>
            </a:r>
            <a:r>
              <a:rPr lang="en-AU" sz="3200" dirty="0">
                <a:latin typeface="Verdana" panose="020B0604030504040204" pitchFamily="34" charset="0"/>
                <a:ea typeface="Verdana" panose="020B0604030504040204" pitchFamily="34" charset="0"/>
                <a:cs typeface="Verdana" panose="020B0604030504040204" pitchFamily="34" charset="0"/>
              </a:rPr>
              <a:t>&amp; </a:t>
            </a:r>
            <a:r>
              <a:rPr lang="en-AU" sz="3200" dirty="0" smtClean="0">
                <a:latin typeface="Verdana" panose="020B0604030504040204" pitchFamily="34" charset="0"/>
                <a:ea typeface="Verdana" panose="020B0604030504040204" pitchFamily="34" charset="0"/>
                <a:cs typeface="Verdana" panose="020B0604030504040204" pitchFamily="34" charset="0"/>
              </a:rPr>
              <a:t>Redefined </a:t>
            </a:r>
          </a:p>
          <a:p>
            <a:pPr algn="ctr"/>
            <a:endParaRPr lang="en-AU" sz="3200" dirty="0" smtClean="0">
              <a:latin typeface="Verdana" panose="020B0604030504040204" pitchFamily="34" charset="0"/>
              <a:ea typeface="Verdana" panose="020B0604030504040204" pitchFamily="34" charset="0"/>
              <a:cs typeface="Verdana" panose="020B0604030504040204" pitchFamily="34" charset="0"/>
            </a:endParaRPr>
          </a:p>
          <a:p>
            <a:pPr algn="ctr"/>
            <a:endParaRPr lang="en-AU" sz="3200" dirty="0">
              <a:latin typeface="Verdana" panose="020B0604030504040204" pitchFamily="34" charset="0"/>
              <a:ea typeface="Verdana" panose="020B0604030504040204" pitchFamily="34" charset="0"/>
              <a:cs typeface="Verdana" panose="020B0604030504040204" pitchFamily="34" charset="0"/>
            </a:endParaRPr>
          </a:p>
          <a:p>
            <a:pPr algn="ctr"/>
            <a:endParaRPr lang="en-AU" sz="32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08705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6502400" y="843280"/>
            <a:ext cx="5110480" cy="1569660"/>
          </a:xfrm>
          <a:prstGeom prst="rect">
            <a:avLst/>
          </a:prstGeom>
          <a:noFill/>
        </p:spPr>
        <p:txBody>
          <a:bodyPr wrap="square" rtlCol="0">
            <a:spAutoFit/>
          </a:bodyPr>
          <a:lstStyle/>
          <a:p>
            <a:pPr algn="ctr"/>
            <a:r>
              <a:rPr lang="en-AU" sz="2400" dirty="0" smtClean="0">
                <a:latin typeface="Verdana" panose="020B0604030504040204" pitchFamily="34" charset="0"/>
                <a:ea typeface="Verdana" panose="020B0604030504040204" pitchFamily="34" charset="0"/>
                <a:cs typeface="Verdana" panose="020B0604030504040204" pitchFamily="34" charset="0"/>
              </a:rPr>
              <a:t>New and improved search capabilities </a:t>
            </a: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endParaRPr lang="en-AU" sz="2400"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descr="Search for text&#10;Icons to search&#10;filtered resources by selcted categories:&#10;-Tags&#10;-Audiences&#10;-regions&#10;-Sectors&#10;&#10;Sort results by&#10;results per page" title="screen shot of ADCET search tool"/>
          <p:cNvPicPr>
            <a:picLocks noChangeAspect="1"/>
          </p:cNvPicPr>
          <p:nvPr/>
        </p:nvPicPr>
        <p:blipFill>
          <a:blip r:embed="rId4"/>
          <a:stretch>
            <a:fillRect/>
          </a:stretch>
        </p:blipFill>
        <p:spPr>
          <a:xfrm>
            <a:off x="977265" y="685800"/>
            <a:ext cx="4933950" cy="5486400"/>
          </a:xfrm>
          <a:prstGeom prst="rect">
            <a:avLst/>
          </a:prstGeom>
        </p:spPr>
      </p:pic>
    </p:spTree>
    <p:extLst>
      <p:ext uri="{BB962C8B-B14F-4D97-AF65-F5344CB8AC3E}">
        <p14:creationId xmlns:p14="http://schemas.microsoft.com/office/powerpoint/2010/main" val="1798337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780585" y="947854"/>
            <a:ext cx="10426391" cy="3077766"/>
          </a:xfrm>
          <a:prstGeom prst="rect">
            <a:avLst/>
          </a:prstGeom>
          <a:noFill/>
        </p:spPr>
        <p:txBody>
          <a:bodyPr wrap="square" rtlCol="0">
            <a:spAutoFit/>
          </a:bodyPr>
          <a:lstStyle/>
          <a:p>
            <a:pPr algn="ctr"/>
            <a:r>
              <a:rPr lang="en-AU" sz="3200" dirty="0" smtClean="0"/>
              <a:t>Using the search engine</a:t>
            </a:r>
          </a:p>
          <a:p>
            <a:endParaRPr lang="en-AU" dirty="0" smtClean="0"/>
          </a:p>
          <a:p>
            <a:endParaRPr lang="en-AU" dirty="0" smtClean="0">
              <a:hlinkClick r:id="rId3"/>
            </a:endParaRPr>
          </a:p>
          <a:p>
            <a:endParaRPr lang="en-AU" dirty="0">
              <a:hlinkClick r:id="rId3"/>
            </a:endParaRPr>
          </a:p>
          <a:p>
            <a:endParaRPr lang="en-AU" dirty="0" smtClean="0">
              <a:hlinkClick r:id="rId3"/>
            </a:endParaRPr>
          </a:p>
          <a:p>
            <a:endParaRPr lang="en-AU" dirty="0">
              <a:hlinkClick r:id="rId3"/>
            </a:endParaRPr>
          </a:p>
          <a:p>
            <a:pPr algn="ctr"/>
            <a:r>
              <a:rPr lang="en-AU" dirty="0" smtClean="0">
                <a:hlinkClick r:id="rId3"/>
              </a:rPr>
              <a:t>http</a:t>
            </a:r>
            <a:r>
              <a:rPr lang="en-AU" dirty="0">
                <a:hlinkClick r:id="rId3"/>
              </a:rPr>
              <a:t>://www.adcet.edu.au/search</a:t>
            </a:r>
            <a:r>
              <a:rPr lang="en-AU" dirty="0" smtClean="0">
                <a:hlinkClick r:id="rId3"/>
              </a:rPr>
              <a:t>/</a:t>
            </a:r>
            <a:endParaRPr lang="en-AU" dirty="0" smtClean="0"/>
          </a:p>
          <a:p>
            <a:endParaRPr lang="en-AU" dirty="0"/>
          </a:p>
          <a:p>
            <a:endParaRPr lang="en-AU" dirty="0" smtClean="0"/>
          </a:p>
          <a:p>
            <a:endParaRPr lang="en-AU" dirty="0"/>
          </a:p>
        </p:txBody>
      </p:sp>
    </p:spTree>
    <p:extLst>
      <p:ext uri="{BB962C8B-B14F-4D97-AF65-F5344CB8AC3E}">
        <p14:creationId xmlns:p14="http://schemas.microsoft.com/office/powerpoint/2010/main" val="2927993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pic>
        <p:nvPicPr>
          <p:cNvPr id="2" name="Picture 1" descr="Image of a calendar in green.&#10;" title="Event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590" y="543485"/>
            <a:ext cx="855634" cy="998307"/>
          </a:xfrm>
          <a:prstGeom prst="rect">
            <a:avLst/>
          </a:prstGeom>
        </p:spPr>
      </p:pic>
      <p:pic>
        <p:nvPicPr>
          <p:cNvPr id="3" name="Picture 2" descr="Image of a video camera in green." title="Video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0589" y="1980980"/>
            <a:ext cx="990686" cy="777307"/>
          </a:xfrm>
          <a:prstGeom prst="rect">
            <a:avLst/>
          </a:prstGeom>
        </p:spPr>
      </p:pic>
      <p:pic>
        <p:nvPicPr>
          <p:cNvPr id="1026" name="Picture 2" descr="Image of a laptop computer in green." title="General Pag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1448" y="3195252"/>
            <a:ext cx="1034586" cy="78245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mage of three chain links in green." title="Weblink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9519" y="4280352"/>
            <a:ext cx="975445" cy="94496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of a speech bubble in green." title="Blog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54172" y="543486"/>
            <a:ext cx="1326258" cy="1326258"/>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Image of a sheet of paper with 3 lines on it and top right hand corner folded over." title="Article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89224" y="2633898"/>
            <a:ext cx="883997" cy="9525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of a page of a newspaper in green." title="New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88529" y="4107976"/>
            <a:ext cx="1117338" cy="111733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088379" y="715582"/>
            <a:ext cx="3668751" cy="1569660"/>
          </a:xfrm>
          <a:prstGeom prst="rect">
            <a:avLst/>
          </a:prstGeom>
          <a:noFill/>
        </p:spPr>
        <p:txBody>
          <a:bodyPr wrap="square" rtlCol="0">
            <a:spAutoFit/>
          </a:bodyPr>
          <a:lstStyle/>
          <a:p>
            <a:r>
              <a:rPr lang="en-AU" sz="2400" dirty="0" smtClean="0">
                <a:latin typeface="Verdana" panose="020B0604030504040204" pitchFamily="34" charset="0"/>
                <a:ea typeface="Verdana" panose="020B0604030504040204" pitchFamily="34" charset="0"/>
                <a:cs typeface="Verdana" panose="020B0604030504040204" pitchFamily="34" charset="0"/>
              </a:rPr>
              <a:t>Icons that are used throughout the website that depict the resource type</a:t>
            </a:r>
            <a:endParaRPr lang="en-AU" sz="2400" dirty="0">
              <a:latin typeface="Verdana" panose="020B0604030504040204" pitchFamily="34" charset="0"/>
              <a:ea typeface="Verdana" panose="020B0604030504040204" pitchFamily="34" charset="0"/>
              <a:cs typeface="Verdana" panose="020B0604030504040204" pitchFamily="34" charset="0"/>
            </a:endParaRPr>
          </a:p>
        </p:txBody>
      </p:sp>
      <p:sp>
        <p:nvSpPr>
          <p:cNvPr id="6" name="TextBox 5"/>
          <p:cNvSpPr txBox="1"/>
          <p:nvPr/>
        </p:nvSpPr>
        <p:spPr>
          <a:xfrm>
            <a:off x="1744964" y="802888"/>
            <a:ext cx="2302929" cy="461665"/>
          </a:xfrm>
          <a:prstGeom prst="rect">
            <a:avLst/>
          </a:prstGeom>
          <a:noFill/>
        </p:spPr>
        <p:txBody>
          <a:bodyPr wrap="square" rtlCol="0">
            <a:spAutoFit/>
          </a:bodyPr>
          <a:lstStyle/>
          <a:p>
            <a:r>
              <a:rPr lang="en-AU" sz="2400" dirty="0" smtClean="0">
                <a:latin typeface="Verdana" panose="020B0604030504040204" pitchFamily="34" charset="0"/>
                <a:ea typeface="Verdana" panose="020B0604030504040204" pitchFamily="34" charset="0"/>
                <a:cs typeface="Verdana" panose="020B0604030504040204" pitchFamily="34" charset="0"/>
              </a:rPr>
              <a:t> Events</a:t>
            </a:r>
            <a:endParaRPr lang="en-AU" sz="2400" dirty="0">
              <a:latin typeface="Verdana" panose="020B0604030504040204" pitchFamily="34" charset="0"/>
              <a:ea typeface="Verdana" panose="020B0604030504040204" pitchFamily="34" charset="0"/>
              <a:cs typeface="Verdana" panose="020B0604030504040204" pitchFamily="34" charset="0"/>
            </a:endParaRPr>
          </a:p>
        </p:txBody>
      </p:sp>
      <p:sp>
        <p:nvSpPr>
          <p:cNvPr id="7" name="TextBox 6"/>
          <p:cNvSpPr txBox="1"/>
          <p:nvPr/>
        </p:nvSpPr>
        <p:spPr>
          <a:xfrm>
            <a:off x="1744965" y="2163337"/>
            <a:ext cx="1600402" cy="461665"/>
          </a:xfrm>
          <a:prstGeom prst="rect">
            <a:avLst/>
          </a:prstGeom>
          <a:noFill/>
        </p:spPr>
        <p:txBody>
          <a:bodyPr wrap="square" rtlCol="0">
            <a:spAutoFit/>
          </a:bodyPr>
          <a:lstStyle/>
          <a:p>
            <a:r>
              <a:rPr lang="en-AU" sz="2400" dirty="0" smtClean="0">
                <a:latin typeface="Verdana" panose="020B0604030504040204" pitchFamily="34" charset="0"/>
                <a:ea typeface="Verdana" panose="020B0604030504040204" pitchFamily="34" charset="0"/>
                <a:cs typeface="Verdana" panose="020B0604030504040204" pitchFamily="34" charset="0"/>
              </a:rPr>
              <a:t> Video </a:t>
            </a:r>
            <a:endParaRPr lang="en-AU" sz="2400" dirty="0">
              <a:latin typeface="Verdana" panose="020B0604030504040204" pitchFamily="34" charset="0"/>
              <a:ea typeface="Verdana" panose="020B0604030504040204" pitchFamily="34" charset="0"/>
              <a:cs typeface="Verdana" panose="020B0604030504040204" pitchFamily="34" charset="0"/>
            </a:endParaRPr>
          </a:p>
        </p:txBody>
      </p:sp>
      <p:sp>
        <p:nvSpPr>
          <p:cNvPr id="8" name="TextBox 7"/>
          <p:cNvSpPr txBox="1"/>
          <p:nvPr/>
        </p:nvSpPr>
        <p:spPr>
          <a:xfrm>
            <a:off x="1744964" y="3334215"/>
            <a:ext cx="2409208" cy="461665"/>
          </a:xfrm>
          <a:prstGeom prst="rect">
            <a:avLst/>
          </a:prstGeom>
          <a:noFill/>
        </p:spPr>
        <p:txBody>
          <a:bodyPr wrap="square" rtlCol="0">
            <a:spAutoFit/>
          </a:bodyPr>
          <a:lstStyle/>
          <a:p>
            <a:r>
              <a:rPr lang="en-AU" sz="2400" dirty="0" smtClean="0">
                <a:latin typeface="Verdana" panose="020B0604030504040204" pitchFamily="34" charset="0"/>
                <a:ea typeface="Verdana" panose="020B0604030504040204" pitchFamily="34" charset="0"/>
                <a:cs typeface="Verdana" panose="020B0604030504040204" pitchFamily="34" charset="0"/>
              </a:rPr>
              <a:t>General pages</a:t>
            </a:r>
            <a:endParaRPr lang="en-AU" sz="2400" dirty="0">
              <a:latin typeface="Verdana" panose="020B0604030504040204" pitchFamily="34" charset="0"/>
              <a:ea typeface="Verdana" panose="020B0604030504040204" pitchFamily="34" charset="0"/>
              <a:cs typeface="Verdana" panose="020B0604030504040204" pitchFamily="34" charset="0"/>
            </a:endParaRPr>
          </a:p>
        </p:txBody>
      </p:sp>
      <p:sp>
        <p:nvSpPr>
          <p:cNvPr id="9" name="TextBox 8"/>
          <p:cNvSpPr txBox="1"/>
          <p:nvPr/>
        </p:nvSpPr>
        <p:spPr>
          <a:xfrm>
            <a:off x="1851103" y="4638907"/>
            <a:ext cx="2007220" cy="461665"/>
          </a:xfrm>
          <a:prstGeom prst="rect">
            <a:avLst/>
          </a:prstGeom>
          <a:noFill/>
        </p:spPr>
        <p:txBody>
          <a:bodyPr wrap="square" rtlCol="0">
            <a:spAutoFit/>
          </a:bodyPr>
          <a:lstStyle/>
          <a:p>
            <a:r>
              <a:rPr lang="en-AU" sz="2400" dirty="0" smtClean="0">
                <a:latin typeface="Verdana" panose="020B0604030504040204" pitchFamily="34" charset="0"/>
                <a:ea typeface="Verdana" panose="020B0604030504040204" pitchFamily="34" charset="0"/>
                <a:cs typeface="Verdana" panose="020B0604030504040204" pitchFamily="34" charset="0"/>
              </a:rPr>
              <a:t>Web links</a:t>
            </a:r>
            <a:endParaRPr lang="en-AU" sz="2400" dirty="0">
              <a:latin typeface="Verdana" panose="020B0604030504040204" pitchFamily="34" charset="0"/>
              <a:ea typeface="Verdana" panose="020B0604030504040204" pitchFamily="34" charset="0"/>
              <a:cs typeface="Verdana" panose="020B0604030504040204" pitchFamily="34" charset="0"/>
            </a:endParaRPr>
          </a:p>
        </p:txBody>
      </p:sp>
      <p:sp>
        <p:nvSpPr>
          <p:cNvPr id="10" name="TextBox 9"/>
          <p:cNvSpPr txBox="1"/>
          <p:nvPr/>
        </p:nvSpPr>
        <p:spPr>
          <a:xfrm>
            <a:off x="5586709" y="1003610"/>
            <a:ext cx="2274901" cy="461665"/>
          </a:xfrm>
          <a:prstGeom prst="rect">
            <a:avLst/>
          </a:prstGeom>
          <a:noFill/>
        </p:spPr>
        <p:txBody>
          <a:bodyPr wrap="square" rtlCol="0">
            <a:spAutoFit/>
          </a:bodyPr>
          <a:lstStyle/>
          <a:p>
            <a:r>
              <a:rPr lang="en-AU" sz="2400" dirty="0" smtClean="0">
                <a:latin typeface="Verdana" panose="020B0604030504040204" pitchFamily="34" charset="0"/>
                <a:ea typeface="Verdana" panose="020B0604030504040204" pitchFamily="34" charset="0"/>
                <a:cs typeface="Verdana" panose="020B0604030504040204" pitchFamily="34" charset="0"/>
              </a:rPr>
              <a:t>Blogs</a:t>
            </a:r>
            <a:endParaRPr lang="en-AU" sz="2400" dirty="0">
              <a:latin typeface="Verdana" panose="020B0604030504040204" pitchFamily="34" charset="0"/>
              <a:ea typeface="Verdana" panose="020B0604030504040204" pitchFamily="34" charset="0"/>
              <a:cs typeface="Verdana" panose="020B0604030504040204" pitchFamily="34" charset="0"/>
            </a:endParaRPr>
          </a:p>
        </p:txBody>
      </p:sp>
      <p:sp>
        <p:nvSpPr>
          <p:cNvPr id="11" name="TextBox 10"/>
          <p:cNvSpPr txBox="1"/>
          <p:nvPr/>
        </p:nvSpPr>
        <p:spPr>
          <a:xfrm>
            <a:off x="5505867" y="2843561"/>
            <a:ext cx="2582512" cy="461665"/>
          </a:xfrm>
          <a:prstGeom prst="rect">
            <a:avLst/>
          </a:prstGeom>
          <a:noFill/>
        </p:spPr>
        <p:txBody>
          <a:bodyPr wrap="square" rtlCol="0">
            <a:spAutoFit/>
          </a:bodyPr>
          <a:lstStyle/>
          <a:p>
            <a:r>
              <a:rPr lang="en-AU" sz="2400" dirty="0" smtClean="0">
                <a:latin typeface="Verdana" panose="020B0604030504040204" pitchFamily="34" charset="0"/>
                <a:ea typeface="Verdana" panose="020B0604030504040204" pitchFamily="34" charset="0"/>
                <a:cs typeface="Verdana" panose="020B0604030504040204" pitchFamily="34" charset="0"/>
              </a:rPr>
              <a:t> Articles </a:t>
            </a:r>
            <a:endParaRPr lang="en-AU" sz="2400" dirty="0">
              <a:latin typeface="Verdana" panose="020B0604030504040204" pitchFamily="34" charset="0"/>
              <a:ea typeface="Verdana" panose="020B0604030504040204" pitchFamily="34" charset="0"/>
              <a:cs typeface="Verdana" panose="020B0604030504040204" pitchFamily="34" charset="0"/>
            </a:endParaRPr>
          </a:p>
        </p:txBody>
      </p:sp>
      <p:sp>
        <p:nvSpPr>
          <p:cNvPr id="12" name="TextBox 11"/>
          <p:cNvSpPr txBox="1"/>
          <p:nvPr/>
        </p:nvSpPr>
        <p:spPr>
          <a:xfrm>
            <a:off x="5720576" y="4360127"/>
            <a:ext cx="2367803" cy="461665"/>
          </a:xfrm>
          <a:prstGeom prst="rect">
            <a:avLst/>
          </a:prstGeom>
          <a:noFill/>
        </p:spPr>
        <p:txBody>
          <a:bodyPr wrap="square" rtlCol="0">
            <a:spAutoFit/>
          </a:bodyPr>
          <a:lstStyle/>
          <a:p>
            <a:r>
              <a:rPr lang="en-AU" sz="2400" dirty="0" smtClean="0">
                <a:latin typeface="Verdana" panose="020B0604030504040204" pitchFamily="34" charset="0"/>
                <a:ea typeface="Verdana" panose="020B0604030504040204" pitchFamily="34" charset="0"/>
                <a:cs typeface="Verdana" panose="020B0604030504040204" pitchFamily="34" charset="0"/>
              </a:rPr>
              <a:t>News item</a:t>
            </a:r>
            <a:endParaRPr lang="en-AU"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71317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1623865" y="1439570"/>
            <a:ext cx="10426391" cy="3416320"/>
          </a:xfrm>
          <a:prstGeom prst="rect">
            <a:avLst/>
          </a:prstGeom>
          <a:noFill/>
        </p:spPr>
        <p:txBody>
          <a:bodyPr wrap="square" rtlCol="0">
            <a:spAutoFit/>
          </a:bodyPr>
          <a:lstStyle/>
          <a:p>
            <a:pPr algn="ctr"/>
            <a:endParaRPr lang="en-AU" dirty="0" smtClean="0"/>
          </a:p>
          <a:p>
            <a:endParaRPr lang="en-AU" dirty="0">
              <a:hlinkClick r:id="rId3"/>
            </a:endParaRPr>
          </a:p>
          <a:p>
            <a:endParaRPr lang="en-AU" dirty="0" smtClean="0">
              <a:hlinkClick r:id="rId3"/>
            </a:endParaRPr>
          </a:p>
          <a:p>
            <a:r>
              <a:rPr lang="en-AU" dirty="0" smtClean="0">
                <a:hlinkClick r:id="rId3"/>
              </a:rPr>
              <a:t>http</a:t>
            </a:r>
            <a:r>
              <a:rPr lang="en-AU" dirty="0">
                <a:hlinkClick r:id="rId3"/>
              </a:rPr>
              <a:t>://www.adcet.edu.au/disability-practitioner</a:t>
            </a:r>
            <a:r>
              <a:rPr lang="en-AU" dirty="0" smtClean="0">
                <a:hlinkClick r:id="rId3"/>
              </a:rPr>
              <a:t>/</a:t>
            </a:r>
            <a:endParaRPr lang="en-AU" dirty="0" smtClean="0"/>
          </a:p>
          <a:p>
            <a:endParaRPr lang="en-AU" dirty="0"/>
          </a:p>
          <a:p>
            <a:endParaRPr lang="en-AU" dirty="0" smtClean="0"/>
          </a:p>
          <a:p>
            <a:r>
              <a:rPr lang="en-AU" dirty="0">
                <a:hlinkClick r:id="rId4"/>
              </a:rPr>
              <a:t>http://www.adcet.edu.au/inclusive-teaching</a:t>
            </a:r>
            <a:r>
              <a:rPr lang="en-AU" dirty="0" smtClean="0">
                <a:hlinkClick r:id="rId4"/>
              </a:rPr>
              <a:t>/</a:t>
            </a:r>
            <a:endParaRPr lang="en-AU" dirty="0" smtClean="0"/>
          </a:p>
          <a:p>
            <a:endParaRPr lang="en-AU" dirty="0"/>
          </a:p>
          <a:p>
            <a:endParaRPr lang="en-AU" dirty="0" smtClean="0"/>
          </a:p>
          <a:p>
            <a:r>
              <a:rPr lang="en-AU" dirty="0">
                <a:hlinkClick r:id="rId5"/>
              </a:rPr>
              <a:t>http://www.adcet.edu.au/students-with-disability</a:t>
            </a:r>
            <a:r>
              <a:rPr lang="en-AU" dirty="0" smtClean="0">
                <a:hlinkClick r:id="rId5"/>
              </a:rPr>
              <a:t>/</a:t>
            </a:r>
            <a:endParaRPr lang="en-AU" dirty="0" smtClean="0"/>
          </a:p>
          <a:p>
            <a:endParaRPr lang="en-AU" dirty="0" smtClean="0"/>
          </a:p>
          <a:p>
            <a:endParaRPr lang="en-AU" dirty="0"/>
          </a:p>
        </p:txBody>
      </p:sp>
      <p:sp>
        <p:nvSpPr>
          <p:cNvPr id="4" name="TextBox 3"/>
          <p:cNvSpPr txBox="1"/>
          <p:nvPr/>
        </p:nvSpPr>
        <p:spPr>
          <a:xfrm>
            <a:off x="2052320" y="741680"/>
            <a:ext cx="8707120" cy="923330"/>
          </a:xfrm>
          <a:prstGeom prst="rect">
            <a:avLst/>
          </a:prstGeom>
          <a:noFill/>
        </p:spPr>
        <p:txBody>
          <a:bodyPr wrap="square" rtlCol="0">
            <a:spAutoFit/>
          </a:bodyPr>
          <a:lstStyle/>
          <a:p>
            <a:endParaRPr lang="en-AU" dirty="0" smtClean="0"/>
          </a:p>
          <a:p>
            <a:endParaRPr lang="en-AU" dirty="0"/>
          </a:p>
          <a:p>
            <a:r>
              <a:rPr lang="en-AU" dirty="0" smtClean="0"/>
              <a:t>Three key areas</a:t>
            </a:r>
            <a:endParaRPr lang="en-AU" dirty="0"/>
          </a:p>
        </p:txBody>
      </p:sp>
    </p:spTree>
    <p:extLst>
      <p:ext uri="{BB962C8B-B14F-4D97-AF65-F5344CB8AC3E}">
        <p14:creationId xmlns:p14="http://schemas.microsoft.com/office/powerpoint/2010/main" val="2210205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780585" y="947854"/>
            <a:ext cx="10426391" cy="923330"/>
          </a:xfrm>
          <a:prstGeom prst="rect">
            <a:avLst/>
          </a:prstGeom>
          <a:noFill/>
        </p:spPr>
        <p:txBody>
          <a:bodyPr wrap="square" rtlCol="0">
            <a:spAutoFit/>
          </a:bodyPr>
          <a:lstStyle/>
          <a:p>
            <a:endParaRPr lang="en-AU" dirty="0" smtClean="0"/>
          </a:p>
          <a:p>
            <a:endParaRPr lang="en-AU" dirty="0" smtClean="0"/>
          </a:p>
          <a:p>
            <a:endParaRPr lang="en-AU" dirty="0"/>
          </a:p>
        </p:txBody>
      </p:sp>
      <p:sp>
        <p:nvSpPr>
          <p:cNvPr id="3" name="TextBox 2"/>
          <p:cNvSpPr txBox="1"/>
          <p:nvPr/>
        </p:nvSpPr>
        <p:spPr>
          <a:xfrm>
            <a:off x="1159727" y="1037063"/>
            <a:ext cx="9511990" cy="4955203"/>
          </a:xfrm>
          <a:prstGeom prst="rect">
            <a:avLst/>
          </a:prstGeom>
          <a:noFill/>
        </p:spPr>
        <p:txBody>
          <a:bodyPr wrap="square" rtlCol="0">
            <a:spAutoFit/>
          </a:bodyPr>
          <a:lstStyle/>
          <a:p>
            <a:r>
              <a:rPr lang="en-AU" sz="2800" b="1" dirty="0" smtClean="0">
                <a:latin typeface="Verdana" panose="020B0604030504040204" pitchFamily="34" charset="0"/>
                <a:ea typeface="Verdana" panose="020B0604030504040204" pitchFamily="34" charset="0"/>
                <a:cs typeface="Verdana" panose="020B0604030504040204" pitchFamily="34" charset="0"/>
              </a:rPr>
              <a:t>What's next</a:t>
            </a: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Disability Practitioner in residence</a:t>
            </a: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Continue to update key resources</a:t>
            </a: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Development of new content from </a:t>
            </a:r>
            <a:r>
              <a:rPr lang="en-AU" sz="2400" dirty="0" err="1">
                <a:latin typeface="Verdana" panose="020B0604030504040204" pitchFamily="34" charset="0"/>
                <a:ea typeface="Verdana" panose="020B0604030504040204" pitchFamily="34" charset="0"/>
                <a:cs typeface="Verdana" panose="020B0604030504040204" pitchFamily="34" charset="0"/>
              </a:rPr>
              <a:t>a</a:t>
            </a:r>
            <a:r>
              <a:rPr lang="en-AU" sz="2400" dirty="0" err="1" smtClean="0">
                <a:latin typeface="Verdana" panose="020B0604030504040204" pitchFamily="34" charset="0"/>
                <a:ea typeface="Verdana" panose="020B0604030504040204" pitchFamily="34" charset="0"/>
                <a:cs typeface="Verdana" panose="020B0604030504040204" pitchFamily="34" charset="0"/>
              </a:rPr>
              <a:t>ust-ed</a:t>
            </a:r>
            <a:r>
              <a:rPr lang="en-AU" sz="2400" dirty="0" smtClean="0">
                <a:latin typeface="Verdana" panose="020B0604030504040204" pitchFamily="34" charset="0"/>
                <a:ea typeface="Verdana" panose="020B0604030504040204" pitchFamily="34" charset="0"/>
                <a:cs typeface="Verdana" panose="020B0604030504040204" pitchFamily="34" charset="0"/>
              </a:rPr>
              <a:t> discussions</a:t>
            </a: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Ongoing funding</a:t>
            </a:r>
          </a:p>
          <a:p>
            <a:pPr marL="342900" indent="-342900">
              <a:buFont typeface="Arial" panose="020B0604020202020204" pitchFamily="34" charset="0"/>
              <a:buChar char="•"/>
            </a:pPr>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endParaRPr lang="en-AU" sz="2400" dirty="0">
              <a:latin typeface="Verdana" panose="020B0604030504040204" pitchFamily="34" charset="0"/>
              <a:ea typeface="Verdana" panose="020B0604030504040204" pitchFamily="34" charset="0"/>
              <a:cs typeface="Verdana" panose="020B0604030504040204" pitchFamily="34" charset="0"/>
            </a:endParaRPr>
          </a:p>
          <a:p>
            <a:endParaRPr lang="en-AU"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69725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624468" y="947854"/>
            <a:ext cx="10426391" cy="5139869"/>
          </a:xfrm>
          <a:prstGeom prst="rect">
            <a:avLst/>
          </a:prstGeom>
          <a:noFill/>
        </p:spPr>
        <p:txBody>
          <a:bodyPr wrap="square" rtlCol="0">
            <a:spAutoFit/>
          </a:bodyPr>
          <a:lstStyle/>
          <a:p>
            <a:r>
              <a:rPr lang="en-AU" sz="2800" b="1" dirty="0" smtClean="0">
                <a:latin typeface="Verdana" panose="020B0604030504040204" pitchFamily="34" charset="0"/>
                <a:ea typeface="Verdana" panose="020B0604030504040204" pitchFamily="34" charset="0"/>
                <a:cs typeface="Verdana" panose="020B0604030504040204" pitchFamily="34" charset="0"/>
              </a:rPr>
              <a:t>Get involved</a:t>
            </a: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Send newly developed resources, policies and guidelines to ADCET</a:t>
            </a:r>
          </a:p>
          <a:p>
            <a:pPr marL="342900" indent="-342900">
              <a:buFont typeface="Arial" panose="020B0604020202020204" pitchFamily="34" charset="0"/>
              <a:buChar char="•"/>
            </a:pPr>
            <a:endParaRPr lang="en-AU" sz="2400"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Register to receive our newsletter</a:t>
            </a:r>
          </a:p>
          <a:p>
            <a:pPr marL="342900" indent="-342900">
              <a:buFont typeface="Arial" panose="020B0604020202020204" pitchFamily="34" charset="0"/>
              <a:buChar char="•"/>
            </a:pPr>
            <a:endParaRPr lang="en-AU" sz="2400"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Follow us on social media</a:t>
            </a:r>
          </a:p>
          <a:p>
            <a:pPr marL="342900" indent="-342900">
              <a:buFont typeface="Arial" panose="020B0604020202020204" pitchFamily="34" charset="0"/>
              <a:buChar char="•"/>
            </a:pPr>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Became a blogger</a:t>
            </a: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Join </a:t>
            </a:r>
            <a:r>
              <a:rPr lang="en-AU" sz="2400" dirty="0" err="1" smtClean="0">
                <a:latin typeface="Verdana" panose="020B0604030504040204" pitchFamily="34" charset="0"/>
                <a:ea typeface="Verdana" panose="020B0604030504040204" pitchFamily="34" charset="0"/>
                <a:cs typeface="Verdana" panose="020B0604030504040204" pitchFamily="34" charset="0"/>
              </a:rPr>
              <a:t>aust-ed</a:t>
            </a:r>
            <a:endParaRPr lang="en-AU" sz="2400" dirty="0" smtClean="0">
              <a:latin typeface="Verdana" panose="020B0604030504040204" pitchFamily="34" charset="0"/>
              <a:ea typeface="Verdana" panose="020B0604030504040204" pitchFamily="34" charset="0"/>
              <a:cs typeface="Verdana" panose="020B0604030504040204" pitchFamily="34" charset="0"/>
            </a:endParaRPr>
          </a:p>
          <a:p>
            <a:endParaRPr lang="en-AU" dirty="0" smtClean="0"/>
          </a:p>
          <a:p>
            <a:pPr marL="285750" indent="-285750">
              <a:buFont typeface="Arial" panose="020B0604020202020204" pitchFamily="34" charset="0"/>
              <a:buChar char="•"/>
            </a:pPr>
            <a:endParaRPr lang="en-AU" dirty="0" smtClean="0"/>
          </a:p>
        </p:txBody>
      </p:sp>
    </p:spTree>
    <p:extLst>
      <p:ext uri="{BB962C8B-B14F-4D97-AF65-F5344CB8AC3E}">
        <p14:creationId xmlns:p14="http://schemas.microsoft.com/office/powerpoint/2010/main" val="936910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624468" y="947854"/>
            <a:ext cx="10426391" cy="2523768"/>
          </a:xfrm>
          <a:prstGeom prst="rect">
            <a:avLst/>
          </a:prstGeom>
          <a:noFill/>
        </p:spPr>
        <p:txBody>
          <a:bodyPr wrap="square" rtlCol="0">
            <a:spAutoFit/>
          </a:bodyPr>
          <a:lstStyle/>
          <a:p>
            <a:pPr algn="ctr"/>
            <a:endParaRPr lang="en-AU" sz="2800" dirty="0" smtClean="0">
              <a:latin typeface="Verdana" panose="020B0604030504040204" pitchFamily="34" charset="0"/>
              <a:ea typeface="Verdana" panose="020B0604030504040204" pitchFamily="34" charset="0"/>
              <a:cs typeface="Verdana" panose="020B0604030504040204" pitchFamily="34" charset="0"/>
            </a:endParaRPr>
          </a:p>
          <a:p>
            <a:pPr algn="ctr"/>
            <a:endParaRPr lang="en-AU" sz="2800" dirty="0">
              <a:latin typeface="Verdana" panose="020B0604030504040204" pitchFamily="34" charset="0"/>
              <a:ea typeface="Verdana" panose="020B0604030504040204" pitchFamily="34" charset="0"/>
              <a:cs typeface="Verdana" panose="020B0604030504040204" pitchFamily="34" charset="0"/>
            </a:endParaRPr>
          </a:p>
          <a:p>
            <a:pPr algn="ctr"/>
            <a:endParaRPr lang="en-AU" sz="2800" dirty="0" smtClean="0">
              <a:latin typeface="Verdana" panose="020B0604030504040204" pitchFamily="34" charset="0"/>
              <a:ea typeface="Verdana" panose="020B0604030504040204" pitchFamily="34" charset="0"/>
              <a:cs typeface="Verdana" panose="020B0604030504040204" pitchFamily="34" charset="0"/>
            </a:endParaRPr>
          </a:p>
          <a:p>
            <a:pPr algn="ctr"/>
            <a:endParaRPr lang="en-AU" sz="2800" dirty="0">
              <a:latin typeface="Verdana" panose="020B0604030504040204" pitchFamily="34" charset="0"/>
              <a:ea typeface="Verdana" panose="020B0604030504040204" pitchFamily="34" charset="0"/>
              <a:cs typeface="Verdana" panose="020B0604030504040204" pitchFamily="34" charset="0"/>
            </a:endParaRPr>
          </a:p>
          <a:p>
            <a:pPr algn="ctr"/>
            <a:r>
              <a:rPr lang="en-AU" sz="2800" dirty="0" smtClean="0">
                <a:latin typeface="Verdana" panose="020B0604030504040204" pitchFamily="34" charset="0"/>
                <a:ea typeface="Verdana" panose="020B0604030504040204" pitchFamily="34" charset="0"/>
                <a:cs typeface="Verdana" panose="020B0604030504040204" pitchFamily="34" charset="0"/>
              </a:rPr>
              <a:t>Thank you and any questions?</a:t>
            </a:r>
          </a:p>
          <a:p>
            <a:pPr marL="285750" indent="-285750">
              <a:buFont typeface="Arial" panose="020B0604020202020204" pitchFamily="34" charset="0"/>
              <a:buChar char="•"/>
            </a:pPr>
            <a:endParaRPr lang="en-AU" dirty="0" smtClean="0"/>
          </a:p>
        </p:txBody>
      </p:sp>
    </p:spTree>
    <p:extLst>
      <p:ext uri="{BB962C8B-B14F-4D97-AF65-F5344CB8AC3E}">
        <p14:creationId xmlns:p14="http://schemas.microsoft.com/office/powerpoint/2010/main" val="2188887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9" name="TextBox 8"/>
          <p:cNvSpPr txBox="1"/>
          <p:nvPr/>
        </p:nvSpPr>
        <p:spPr>
          <a:xfrm>
            <a:off x="446049" y="524107"/>
            <a:ext cx="11541512" cy="4893647"/>
          </a:xfrm>
          <a:prstGeom prst="rect">
            <a:avLst/>
          </a:prstGeom>
          <a:noFill/>
        </p:spPr>
        <p:txBody>
          <a:bodyPr wrap="square" rtlCol="0">
            <a:spAutoFit/>
          </a:bodyPr>
          <a:lstStyle/>
          <a:p>
            <a:endParaRPr lang="en-AU" sz="2400" dirty="0">
              <a:latin typeface="Verdana" panose="020B0604030504040204" pitchFamily="34" charset="0"/>
              <a:ea typeface="Verdana" panose="020B0604030504040204" pitchFamily="34" charset="0"/>
              <a:cs typeface="Verdana" panose="020B0604030504040204" pitchFamily="34" charset="0"/>
            </a:endParaRPr>
          </a:p>
          <a:p>
            <a:r>
              <a:rPr lang="en-AU" sz="2400" dirty="0" smtClean="0">
                <a:latin typeface="Verdana" panose="020B0604030504040204" pitchFamily="34" charset="0"/>
                <a:ea typeface="Verdana" panose="020B0604030504040204" pitchFamily="34" charset="0"/>
                <a:cs typeface="Verdana" panose="020B0604030504040204" pitchFamily="34" charset="0"/>
              </a:rPr>
              <a:t>ADCET is hosted by </a:t>
            </a:r>
            <a:r>
              <a:rPr lang="en-AU" sz="2400" dirty="0">
                <a:latin typeface="Verdana" panose="020B0604030504040204" pitchFamily="34" charset="0"/>
                <a:ea typeface="Verdana" panose="020B0604030504040204" pitchFamily="34" charset="0"/>
                <a:cs typeface="Verdana" panose="020B0604030504040204" pitchFamily="34" charset="0"/>
              </a:rPr>
              <a:t>the University of </a:t>
            </a:r>
            <a:r>
              <a:rPr lang="en-AU" sz="2400" dirty="0" smtClean="0">
                <a:latin typeface="Verdana" panose="020B0604030504040204" pitchFamily="34" charset="0"/>
                <a:ea typeface="Verdana" panose="020B0604030504040204" pitchFamily="34" charset="0"/>
                <a:cs typeface="Verdana" panose="020B0604030504040204" pitchFamily="34" charset="0"/>
              </a:rPr>
              <a:t>Tasmania and was </a:t>
            </a:r>
            <a:r>
              <a:rPr lang="en-AU" sz="2400" dirty="0">
                <a:latin typeface="Verdana" panose="020B0604030504040204" pitchFamily="34" charset="0"/>
                <a:ea typeface="Verdana" panose="020B0604030504040204" pitchFamily="34" charset="0"/>
                <a:cs typeface="Verdana" panose="020B0604030504040204" pitchFamily="34" charset="0"/>
              </a:rPr>
              <a:t>officially launched on </a:t>
            </a:r>
            <a:r>
              <a:rPr lang="en-AU" sz="2400" dirty="0" err="1" smtClean="0">
                <a:latin typeface="Verdana" panose="020B0604030504040204" pitchFamily="34" charset="0"/>
                <a:ea typeface="Verdana" panose="020B0604030504040204" pitchFamily="34" charset="0"/>
                <a:cs typeface="Verdana" panose="020B0604030504040204" pitchFamily="34" charset="0"/>
              </a:rPr>
              <a:t>IDPwD</a:t>
            </a:r>
            <a:r>
              <a:rPr lang="en-AU" sz="2400" dirty="0" smtClean="0">
                <a:latin typeface="Verdana" panose="020B0604030504040204" pitchFamily="34" charset="0"/>
                <a:ea typeface="Verdana" panose="020B0604030504040204" pitchFamily="34" charset="0"/>
                <a:cs typeface="Verdana" panose="020B0604030504040204" pitchFamily="34" charset="0"/>
              </a:rPr>
              <a:t> </a:t>
            </a:r>
            <a:r>
              <a:rPr lang="en-AU" sz="2400" dirty="0">
                <a:latin typeface="Verdana" panose="020B0604030504040204" pitchFamily="34" charset="0"/>
                <a:ea typeface="Verdana" panose="020B0604030504040204" pitchFamily="34" charset="0"/>
                <a:cs typeface="Verdana" panose="020B0604030504040204" pitchFamily="34" charset="0"/>
              </a:rPr>
              <a:t>on 3 December 2003</a:t>
            </a:r>
            <a:r>
              <a:rPr lang="en-AU" sz="2400" dirty="0" smtClean="0">
                <a:latin typeface="Verdana" panose="020B0604030504040204" pitchFamily="34" charset="0"/>
                <a:ea typeface="Verdana" panose="020B0604030504040204" pitchFamily="34" charset="0"/>
                <a:cs typeface="Verdana" panose="020B0604030504040204" pitchFamily="34" charset="0"/>
              </a:rPr>
              <a:t>. </a:t>
            </a:r>
          </a:p>
          <a:p>
            <a:endParaRPr lang="en-AU" sz="2400" dirty="0">
              <a:latin typeface="Verdana" panose="020B0604030504040204" pitchFamily="34" charset="0"/>
              <a:ea typeface="Verdana" panose="020B0604030504040204" pitchFamily="34" charset="0"/>
              <a:cs typeface="Verdana" panose="020B0604030504040204" pitchFamily="34" charset="0"/>
            </a:endParaRPr>
          </a:p>
          <a:p>
            <a:r>
              <a:rPr lang="en-AU" sz="2400" dirty="0">
                <a:latin typeface="Verdana" panose="020B0604030504040204" pitchFamily="34" charset="0"/>
                <a:ea typeface="Verdana" panose="020B0604030504040204" pitchFamily="34" charset="0"/>
                <a:cs typeface="Verdana" panose="020B0604030504040204" pitchFamily="34" charset="0"/>
              </a:rPr>
              <a:t>F</a:t>
            </a:r>
            <a:r>
              <a:rPr lang="en-AU" sz="2400" dirty="0" smtClean="0">
                <a:latin typeface="Verdana" panose="020B0604030504040204" pitchFamily="34" charset="0"/>
                <a:ea typeface="Verdana" panose="020B0604030504040204" pitchFamily="34" charset="0"/>
                <a:cs typeface="Verdana" panose="020B0604030504040204" pitchFamily="34" charset="0"/>
              </a:rPr>
              <a:t>unded as a part </a:t>
            </a:r>
            <a:r>
              <a:rPr lang="en-AU" sz="2400" dirty="0">
                <a:latin typeface="Verdana" panose="020B0604030504040204" pitchFamily="34" charset="0"/>
                <a:ea typeface="Verdana" panose="020B0604030504040204" pitchFamily="34" charset="0"/>
                <a:cs typeface="Verdana" panose="020B0604030504040204" pitchFamily="34" charset="0"/>
              </a:rPr>
              <a:t>t</a:t>
            </a:r>
            <a:r>
              <a:rPr lang="en-AU" sz="2400" dirty="0" smtClean="0">
                <a:latin typeface="Verdana" panose="020B0604030504040204" pitchFamily="34" charset="0"/>
                <a:ea typeface="Verdana" panose="020B0604030504040204" pitchFamily="34" charset="0"/>
                <a:cs typeface="Verdana" panose="020B0604030504040204" pitchFamily="34" charset="0"/>
              </a:rPr>
              <a:t>he </a:t>
            </a:r>
            <a:r>
              <a:rPr lang="en-AU" sz="2400" dirty="0">
                <a:latin typeface="Verdana" panose="020B0604030504040204" pitchFamily="34" charset="0"/>
                <a:ea typeface="Verdana" panose="020B0604030504040204" pitchFamily="34" charset="0"/>
                <a:cs typeface="Verdana" panose="020B0604030504040204" pitchFamily="34" charset="0"/>
              </a:rPr>
              <a:t>Disability Support </a:t>
            </a:r>
            <a:r>
              <a:rPr lang="en-AU" sz="2400" dirty="0" smtClean="0">
                <a:latin typeface="Verdana" panose="020B0604030504040204" pitchFamily="34" charset="0"/>
                <a:ea typeface="Verdana" panose="020B0604030504040204" pitchFamily="34" charset="0"/>
                <a:cs typeface="Verdana" panose="020B0604030504040204" pitchFamily="34" charset="0"/>
              </a:rPr>
              <a:t>Program which </a:t>
            </a:r>
            <a:r>
              <a:rPr lang="en-AU" sz="2400" dirty="0">
                <a:latin typeface="Verdana" panose="020B0604030504040204" pitchFamily="34" charset="0"/>
                <a:ea typeface="Verdana" panose="020B0604030504040204" pitchFamily="34" charset="0"/>
                <a:cs typeface="Verdana" panose="020B0604030504040204" pitchFamily="34" charset="0"/>
              </a:rPr>
              <a:t>provides funding to eligible higher education providers to undertake activities that assist in removing barriers to access for students with disability. </a:t>
            </a:r>
            <a:endParaRPr lang="en-AU" sz="2400" dirty="0" smtClean="0">
              <a:latin typeface="Verdana" panose="020B0604030504040204" pitchFamily="34" charset="0"/>
              <a:ea typeface="Verdana" panose="020B0604030504040204" pitchFamily="34" charset="0"/>
              <a:cs typeface="Verdana" panose="020B0604030504040204" pitchFamily="34" charset="0"/>
            </a:endParaRP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r>
              <a:rPr lang="en-AU" sz="2400" dirty="0" smtClean="0">
                <a:latin typeface="Verdana" panose="020B0604030504040204" pitchFamily="34" charset="0"/>
                <a:ea typeface="Verdana" panose="020B0604030504040204" pitchFamily="34" charset="0"/>
                <a:cs typeface="Verdana" panose="020B0604030504040204" pitchFamily="34" charset="0"/>
              </a:rPr>
              <a:t>There </a:t>
            </a:r>
            <a:r>
              <a:rPr lang="en-AU" sz="2400" dirty="0">
                <a:latin typeface="Verdana" panose="020B0604030504040204" pitchFamily="34" charset="0"/>
                <a:ea typeface="Verdana" panose="020B0604030504040204" pitchFamily="34" charset="0"/>
                <a:cs typeface="Verdana" panose="020B0604030504040204" pitchFamily="34" charset="0"/>
              </a:rPr>
              <a:t>are three components to support </a:t>
            </a:r>
            <a:r>
              <a:rPr lang="en-AU" sz="2400" dirty="0" smtClean="0">
                <a:latin typeface="Verdana" panose="020B0604030504040204" pitchFamily="34" charset="0"/>
                <a:ea typeface="Verdana" panose="020B0604030504040204" pitchFamily="34" charset="0"/>
                <a:cs typeface="Verdana" panose="020B0604030504040204" pitchFamily="34" charset="0"/>
              </a:rPr>
              <a:t>universities to do this</a:t>
            </a:r>
          </a:p>
          <a:p>
            <a:pPr marL="342900" indent="-342900">
              <a:buFont typeface="Arial" panose="020B0604020202020204" pitchFamily="34" charset="0"/>
              <a:buChar char="•"/>
            </a:pPr>
            <a:r>
              <a:rPr lang="en-AU" sz="2400" dirty="0">
                <a:latin typeface="Verdana" panose="020B0604030504040204" pitchFamily="34" charset="0"/>
                <a:ea typeface="Verdana" panose="020B0604030504040204" pitchFamily="34" charset="0"/>
                <a:cs typeface="Verdana" panose="020B0604030504040204" pitchFamily="34" charset="0"/>
              </a:rPr>
              <a:t>Additional Support for Students with Disability (ASSD</a:t>
            </a:r>
            <a:r>
              <a:rPr lang="en-AU" sz="2400" dirty="0" smtClean="0">
                <a:latin typeface="Verdana" panose="020B0604030504040204" pitchFamily="34" charset="0"/>
                <a:ea typeface="Verdana" panose="020B0604030504040204" pitchFamily="34" charset="0"/>
                <a:cs typeface="Verdana" panose="020B0604030504040204" pitchFamily="34" charset="0"/>
              </a:rPr>
              <a:t>)</a:t>
            </a:r>
          </a:p>
          <a:p>
            <a:pPr marL="342900" indent="-342900">
              <a:buFont typeface="Arial" panose="020B0604020202020204" pitchFamily="34" charset="0"/>
              <a:buChar char="•"/>
            </a:pPr>
            <a:r>
              <a:rPr lang="en-AU" sz="2400" dirty="0">
                <a:latin typeface="Verdana" panose="020B0604030504040204" pitchFamily="34" charset="0"/>
                <a:ea typeface="Verdana" panose="020B0604030504040204" pitchFamily="34" charset="0"/>
                <a:cs typeface="Verdana" panose="020B0604030504040204" pitchFamily="34" charset="0"/>
              </a:rPr>
              <a:t>Performance-based Disability Support Funding</a:t>
            </a:r>
          </a:p>
          <a:p>
            <a:pPr marL="342900" indent="-34290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ADCET</a:t>
            </a:r>
            <a:endParaRPr lang="en-AU" sz="2400"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endParaRPr lang="en-AU" sz="2400" b="1" dirty="0"/>
          </a:p>
        </p:txBody>
      </p:sp>
    </p:spTree>
    <p:extLst>
      <p:ext uri="{BB962C8B-B14F-4D97-AF65-F5344CB8AC3E}">
        <p14:creationId xmlns:p14="http://schemas.microsoft.com/office/powerpoint/2010/main" val="3195776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490654" y="591015"/>
            <a:ext cx="11296185" cy="2677656"/>
          </a:xfrm>
          <a:prstGeom prst="rect">
            <a:avLst/>
          </a:prstGeom>
          <a:noFill/>
        </p:spPr>
        <p:txBody>
          <a:bodyPr wrap="square" rtlCol="0">
            <a:spAutoFit/>
          </a:bodyPr>
          <a:lstStyle/>
          <a:p>
            <a:endParaRPr lang="en-AU" sz="2400" b="1" dirty="0" smtClean="0">
              <a:latin typeface="Verdana" panose="020B0604030504040204" pitchFamily="34" charset="0"/>
              <a:ea typeface="Verdana" panose="020B0604030504040204" pitchFamily="34" charset="0"/>
              <a:cs typeface="Verdana" panose="020B0604030504040204" pitchFamily="34" charset="0"/>
            </a:endParaRPr>
          </a:p>
          <a:p>
            <a:endParaRPr lang="en-AU" sz="2400" b="1" dirty="0">
              <a:latin typeface="Verdana" panose="020B0604030504040204" pitchFamily="34" charset="0"/>
              <a:ea typeface="Verdana" panose="020B0604030504040204" pitchFamily="34" charset="0"/>
              <a:cs typeface="Verdana" panose="020B0604030504040204" pitchFamily="34" charset="0"/>
            </a:endParaRPr>
          </a:p>
          <a:p>
            <a:endParaRPr lang="en-AU" sz="2400" b="1" dirty="0" smtClean="0">
              <a:latin typeface="Verdana" panose="020B0604030504040204" pitchFamily="34" charset="0"/>
              <a:ea typeface="Verdana" panose="020B0604030504040204" pitchFamily="34" charset="0"/>
              <a:cs typeface="Verdana" panose="020B0604030504040204" pitchFamily="34" charset="0"/>
            </a:endParaRPr>
          </a:p>
          <a:p>
            <a:r>
              <a:rPr lang="en-AU" sz="2400" b="1" dirty="0" smtClean="0">
                <a:latin typeface="Verdana" panose="020B0604030504040204" pitchFamily="34" charset="0"/>
                <a:ea typeface="Verdana" panose="020B0604030504040204" pitchFamily="34" charset="0"/>
                <a:cs typeface="Verdana" panose="020B0604030504040204" pitchFamily="34" charset="0"/>
              </a:rPr>
              <a:t>ADCET</a:t>
            </a:r>
            <a:r>
              <a:rPr lang="en-AU" sz="2400" b="1" dirty="0">
                <a:latin typeface="Verdana" panose="020B0604030504040204" pitchFamily="34" charset="0"/>
                <a:ea typeface="Verdana" panose="020B0604030504040204" pitchFamily="34" charset="0"/>
                <a:cs typeface="Verdana" panose="020B0604030504040204" pitchFamily="34" charset="0"/>
              </a:rPr>
              <a:t> </a:t>
            </a:r>
            <a:r>
              <a:rPr lang="en-AU" sz="2400" dirty="0" smtClean="0">
                <a:latin typeface="Verdana" panose="020B0604030504040204" pitchFamily="34" charset="0"/>
                <a:ea typeface="Verdana" panose="020B0604030504040204" pitchFamily="34" charset="0"/>
                <a:cs typeface="Verdana" panose="020B0604030504040204" pitchFamily="34" charset="0"/>
              </a:rPr>
              <a:t>is </a:t>
            </a:r>
            <a:r>
              <a:rPr lang="en-AU" sz="2400" dirty="0">
                <a:latin typeface="Verdana" panose="020B0604030504040204" pitchFamily="34" charset="0"/>
                <a:ea typeface="Verdana" panose="020B0604030504040204" pitchFamily="34" charset="0"/>
                <a:cs typeface="Verdana" panose="020B0604030504040204" pitchFamily="34" charset="0"/>
              </a:rPr>
              <a:t>funded to facilitate equitable access to education and training for people with disability by providing information and resources to support the work of disability practitioners and other staff in the post-secondary education and training sector. </a:t>
            </a:r>
          </a:p>
        </p:txBody>
      </p:sp>
    </p:spTree>
    <p:extLst>
      <p:ext uri="{BB962C8B-B14F-4D97-AF65-F5344CB8AC3E}">
        <p14:creationId xmlns:p14="http://schemas.microsoft.com/office/powerpoint/2010/main" val="955814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1115122" y="1126272"/>
            <a:ext cx="9188605" cy="3108543"/>
          </a:xfrm>
          <a:prstGeom prst="rect">
            <a:avLst/>
          </a:prstGeom>
          <a:noFill/>
        </p:spPr>
        <p:txBody>
          <a:bodyPr wrap="square" rtlCol="0">
            <a:spAutoFit/>
          </a:bodyPr>
          <a:lstStyle/>
          <a:p>
            <a:pPr algn="ctr"/>
            <a:r>
              <a:rPr lang="en-AU" sz="2800" b="1" dirty="0" smtClean="0">
                <a:latin typeface="Verdana" panose="020B0604030504040204" pitchFamily="34" charset="0"/>
                <a:ea typeface="Verdana" panose="020B0604030504040204" pitchFamily="34" charset="0"/>
                <a:cs typeface="Verdana" panose="020B0604030504040204" pitchFamily="34" charset="0"/>
              </a:rPr>
              <a:t>Our </a:t>
            </a:r>
            <a:r>
              <a:rPr lang="en-AU" sz="2800" b="1" dirty="0">
                <a:latin typeface="Verdana" panose="020B0604030504040204" pitchFamily="34" charset="0"/>
                <a:ea typeface="Verdana" panose="020B0604030504040204" pitchFamily="34" charset="0"/>
                <a:cs typeface="Verdana" panose="020B0604030504040204" pitchFamily="34" charset="0"/>
              </a:rPr>
              <a:t>M</a:t>
            </a:r>
            <a:r>
              <a:rPr lang="en-AU" sz="2800" b="1" dirty="0" smtClean="0">
                <a:latin typeface="Verdana" panose="020B0604030504040204" pitchFamily="34" charset="0"/>
                <a:ea typeface="Verdana" panose="020B0604030504040204" pitchFamily="34" charset="0"/>
                <a:cs typeface="Verdana" panose="020B0604030504040204" pitchFamily="34" charset="0"/>
              </a:rPr>
              <a:t>ission </a:t>
            </a:r>
          </a:p>
          <a:p>
            <a:pPr algn="ctr"/>
            <a:endParaRPr lang="en-AU" sz="2800" dirty="0">
              <a:latin typeface="Verdana" panose="020B0604030504040204" pitchFamily="34" charset="0"/>
              <a:ea typeface="Verdana" panose="020B0604030504040204" pitchFamily="34" charset="0"/>
              <a:cs typeface="Verdana" panose="020B0604030504040204" pitchFamily="34" charset="0"/>
            </a:endParaRPr>
          </a:p>
          <a:p>
            <a:pPr algn="ctr"/>
            <a:r>
              <a:rPr lang="en-AU" sz="2800" dirty="0">
                <a:latin typeface="Verdana" panose="020B0604030504040204" pitchFamily="34" charset="0"/>
                <a:ea typeface="Verdana" panose="020B0604030504040204" pitchFamily="34" charset="0"/>
                <a:cs typeface="Verdana" panose="020B0604030504040204" pitchFamily="34" charset="0"/>
              </a:rPr>
              <a:t>T</a:t>
            </a:r>
            <a:r>
              <a:rPr lang="en-AU" sz="2800" dirty="0" smtClean="0">
                <a:latin typeface="Verdana" panose="020B0604030504040204" pitchFamily="34" charset="0"/>
                <a:ea typeface="Verdana" panose="020B0604030504040204" pitchFamily="34" charset="0"/>
                <a:cs typeface="Verdana" panose="020B0604030504040204" pitchFamily="34" charset="0"/>
              </a:rPr>
              <a:t>o </a:t>
            </a:r>
            <a:r>
              <a:rPr lang="en-AU" sz="2800" dirty="0">
                <a:latin typeface="Verdana" panose="020B0604030504040204" pitchFamily="34" charset="0"/>
                <a:ea typeface="Verdana" panose="020B0604030504040204" pitchFamily="34" charset="0"/>
                <a:cs typeface="Verdana" panose="020B0604030504040204" pitchFamily="34" charset="0"/>
              </a:rPr>
              <a:t>promote and contribute to inclusive teaching practices within the post-secondary education sector in order to facilitate successful outcomes and improve the educational experiences of students with disability. </a:t>
            </a:r>
          </a:p>
        </p:txBody>
      </p:sp>
    </p:spTree>
    <p:extLst>
      <p:ext uri="{BB962C8B-B14F-4D97-AF65-F5344CB8AC3E}">
        <p14:creationId xmlns:p14="http://schemas.microsoft.com/office/powerpoint/2010/main" val="640316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780585" y="947854"/>
            <a:ext cx="10426391" cy="923330"/>
          </a:xfrm>
          <a:prstGeom prst="rect">
            <a:avLst/>
          </a:prstGeom>
          <a:noFill/>
        </p:spPr>
        <p:txBody>
          <a:bodyPr wrap="square" rtlCol="0">
            <a:spAutoFit/>
          </a:bodyPr>
          <a:lstStyle/>
          <a:p>
            <a:endParaRPr lang="en-AU" dirty="0" smtClean="0"/>
          </a:p>
          <a:p>
            <a:endParaRPr lang="en-AU" dirty="0" smtClean="0"/>
          </a:p>
          <a:p>
            <a:endParaRPr lang="en-AU" dirty="0"/>
          </a:p>
        </p:txBody>
      </p:sp>
      <p:sp>
        <p:nvSpPr>
          <p:cNvPr id="3" name="TextBox 2"/>
          <p:cNvSpPr txBox="1"/>
          <p:nvPr/>
        </p:nvSpPr>
        <p:spPr>
          <a:xfrm>
            <a:off x="535259" y="947854"/>
            <a:ext cx="11363092" cy="4524315"/>
          </a:xfrm>
          <a:prstGeom prst="rect">
            <a:avLst/>
          </a:prstGeom>
          <a:noFill/>
        </p:spPr>
        <p:txBody>
          <a:bodyPr wrap="square" rtlCol="0">
            <a:spAutoFit/>
          </a:bodyPr>
          <a:lstStyle/>
          <a:p>
            <a:pPr marL="285750" lvl="0" indent="-285750" fontAlgn="base">
              <a:buFont typeface="Arial" panose="020B0604020202020204" pitchFamily="34" charset="0"/>
              <a:buChar char="•"/>
            </a:pPr>
            <a:r>
              <a:rPr lang="en-AU" sz="2400" dirty="0">
                <a:latin typeface="Verdana" panose="020B0604030504040204" pitchFamily="34" charset="0"/>
                <a:ea typeface="Verdana" panose="020B0604030504040204" pitchFamily="34" charset="0"/>
                <a:cs typeface="Verdana" panose="020B0604030504040204" pitchFamily="34" charset="0"/>
              </a:rPr>
              <a:t>Providing guidelines and information on inclusive teaching, universal design, and best practice for staff and students with disability within the post-secondary education </a:t>
            </a:r>
            <a:r>
              <a:rPr lang="en-AU" sz="2400" dirty="0" smtClean="0">
                <a:latin typeface="Verdana" panose="020B0604030504040204" pitchFamily="34" charset="0"/>
                <a:ea typeface="Verdana" panose="020B0604030504040204" pitchFamily="34" charset="0"/>
                <a:cs typeface="Verdana" panose="020B0604030504040204" pitchFamily="34" charset="0"/>
              </a:rPr>
              <a:t>sector</a:t>
            </a:r>
          </a:p>
          <a:p>
            <a:pPr lvl="0" fontAlgn="base"/>
            <a:endParaRPr lang="en-AU" sz="2400" dirty="0">
              <a:latin typeface="Verdana" panose="020B0604030504040204" pitchFamily="34" charset="0"/>
              <a:ea typeface="Verdana" panose="020B0604030504040204" pitchFamily="34" charset="0"/>
              <a:cs typeface="Verdana" panose="020B0604030504040204" pitchFamily="34" charset="0"/>
            </a:endParaRPr>
          </a:p>
          <a:p>
            <a:pPr marL="285750" lvl="0" indent="-285750" fontAlgn="base">
              <a:buFont typeface="Arial" panose="020B0604020202020204" pitchFamily="34" charset="0"/>
              <a:buChar char="•"/>
            </a:pPr>
            <a:r>
              <a:rPr lang="en-AU" sz="2400" dirty="0">
                <a:latin typeface="Verdana" panose="020B0604030504040204" pitchFamily="34" charset="0"/>
                <a:ea typeface="Verdana" panose="020B0604030504040204" pitchFamily="34" charset="0"/>
                <a:cs typeface="Verdana" panose="020B0604030504040204" pitchFamily="34" charset="0"/>
              </a:rPr>
              <a:t>Disseminating up to date information and research which can inform best practice within the </a:t>
            </a:r>
            <a:r>
              <a:rPr lang="en-AU" sz="2400" dirty="0" smtClean="0">
                <a:latin typeface="Verdana" panose="020B0604030504040204" pitchFamily="34" charset="0"/>
                <a:ea typeface="Verdana" panose="020B0604030504040204" pitchFamily="34" charset="0"/>
                <a:cs typeface="Verdana" panose="020B0604030504040204" pitchFamily="34" charset="0"/>
              </a:rPr>
              <a:t>sector</a:t>
            </a:r>
          </a:p>
          <a:p>
            <a:pPr lvl="0" fontAlgn="base"/>
            <a:r>
              <a:rPr lang="en-AU" sz="2400" dirty="0" smtClean="0">
                <a:latin typeface="Verdana" panose="020B0604030504040204" pitchFamily="34" charset="0"/>
                <a:ea typeface="Verdana" panose="020B0604030504040204" pitchFamily="34" charset="0"/>
                <a:cs typeface="Verdana" panose="020B0604030504040204" pitchFamily="34" charset="0"/>
              </a:rPr>
              <a:t> </a:t>
            </a:r>
            <a:endParaRPr lang="en-AU" sz="2400" dirty="0">
              <a:latin typeface="Verdana" panose="020B0604030504040204" pitchFamily="34" charset="0"/>
              <a:ea typeface="Verdana" panose="020B0604030504040204" pitchFamily="34" charset="0"/>
              <a:cs typeface="Verdana" panose="020B0604030504040204" pitchFamily="34" charset="0"/>
            </a:endParaRPr>
          </a:p>
          <a:p>
            <a:pPr marL="285750" lvl="0" indent="-285750" fontAlgn="base">
              <a:buFont typeface="Arial" panose="020B0604020202020204" pitchFamily="34" charset="0"/>
              <a:buChar char="•"/>
            </a:pPr>
            <a:r>
              <a:rPr lang="en-AU" sz="2400" dirty="0">
                <a:latin typeface="Verdana" panose="020B0604030504040204" pitchFamily="34" charset="0"/>
                <a:ea typeface="Verdana" panose="020B0604030504040204" pitchFamily="34" charset="0"/>
                <a:cs typeface="Verdana" panose="020B0604030504040204" pitchFamily="34" charset="0"/>
              </a:rPr>
              <a:t>Providing information about key issues which may impact on post-secondary students with disability </a:t>
            </a:r>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lvl="0" fontAlgn="base"/>
            <a:endParaRPr lang="en-AU" sz="2400" dirty="0">
              <a:latin typeface="Verdana" panose="020B0604030504040204" pitchFamily="34" charset="0"/>
              <a:ea typeface="Verdana" panose="020B0604030504040204" pitchFamily="34" charset="0"/>
              <a:cs typeface="Verdana" panose="020B0604030504040204" pitchFamily="34" charset="0"/>
            </a:endParaRPr>
          </a:p>
          <a:p>
            <a:pPr marL="285750" lvl="0" indent="-285750" fontAlgn="base">
              <a:buFont typeface="Arial" panose="020B0604020202020204" pitchFamily="34" charset="0"/>
              <a:buChar char="•"/>
            </a:pPr>
            <a:r>
              <a:rPr lang="en-AU" sz="2400" dirty="0">
                <a:latin typeface="Verdana" panose="020B0604030504040204" pitchFamily="34" charset="0"/>
                <a:ea typeface="Verdana" panose="020B0604030504040204" pitchFamily="34" charset="0"/>
                <a:cs typeface="Verdana" panose="020B0604030504040204" pitchFamily="34" charset="0"/>
              </a:rPr>
              <a:t>Encouraging and supporting information-sharing among practitioners and highlighting achievements </a:t>
            </a:r>
          </a:p>
        </p:txBody>
      </p:sp>
    </p:spTree>
    <p:extLst>
      <p:ext uri="{BB962C8B-B14F-4D97-AF65-F5344CB8AC3E}">
        <p14:creationId xmlns:p14="http://schemas.microsoft.com/office/powerpoint/2010/main" val="1021750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546410" y="457200"/>
            <a:ext cx="11541512" cy="4708981"/>
          </a:xfrm>
          <a:prstGeom prst="rect">
            <a:avLst/>
          </a:prstGeom>
          <a:noFill/>
        </p:spPr>
        <p:txBody>
          <a:bodyPr wrap="square" rtlCol="0">
            <a:spAutoFit/>
          </a:bodyPr>
          <a:lstStyle/>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endParaRPr lang="en-AU" sz="2400" dirty="0">
              <a:latin typeface="Verdana" panose="020B0604030504040204" pitchFamily="34" charset="0"/>
              <a:ea typeface="Verdana" panose="020B0604030504040204" pitchFamily="34" charset="0"/>
              <a:cs typeface="Verdana" panose="020B0604030504040204" pitchFamily="34" charset="0"/>
            </a:endParaRPr>
          </a:p>
          <a:p>
            <a:r>
              <a:rPr lang="en-AU" sz="2400" dirty="0" smtClean="0">
                <a:latin typeface="Verdana" panose="020B0604030504040204" pitchFamily="34" charset="0"/>
                <a:ea typeface="Verdana" panose="020B0604030504040204" pitchFamily="34" charset="0"/>
                <a:cs typeface="Verdana" panose="020B0604030504040204" pitchFamily="34" charset="0"/>
              </a:rPr>
              <a:t>2013-2014 </a:t>
            </a:r>
            <a:r>
              <a:rPr lang="en-AU" sz="2400" dirty="0" smtClean="0">
                <a:latin typeface="Verdana" panose="020B0604030504040204" pitchFamily="34" charset="0"/>
                <a:ea typeface="Verdana" panose="020B0604030504040204" pitchFamily="34" charset="0"/>
                <a:cs typeface="Verdana" panose="020B0604030504040204" pitchFamily="34" charset="0"/>
              </a:rPr>
              <a:t>review of ADCET made a number of key recommendations </a:t>
            </a: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AU" sz="2400" dirty="0">
                <a:latin typeface="Verdana" panose="020B0604030504040204" pitchFamily="34" charset="0"/>
                <a:ea typeface="Verdana" panose="020B0604030504040204" pitchFamily="34" charset="0"/>
                <a:cs typeface="Verdana" panose="020B0604030504040204" pitchFamily="34" charset="0"/>
              </a:rPr>
              <a:t>R</a:t>
            </a:r>
            <a:r>
              <a:rPr lang="en-AU" sz="2400" dirty="0" smtClean="0">
                <a:latin typeface="Verdana" panose="020B0604030504040204" pitchFamily="34" charset="0"/>
                <a:ea typeface="Verdana" panose="020B0604030504040204" pitchFamily="34" charset="0"/>
                <a:cs typeface="Verdana" panose="020B0604030504040204" pitchFamily="34" charset="0"/>
              </a:rPr>
              <a:t>edesign the website so that it was easier to navigate</a:t>
            </a: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Develop specific content for each stakeholder group</a:t>
            </a:r>
          </a:p>
          <a:p>
            <a:pPr marL="285750" indent="-285750">
              <a:buFont typeface="Arial" panose="020B0604020202020204" pitchFamily="34" charset="0"/>
              <a:buChar char="•"/>
            </a:pPr>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More dynamic &amp; responsive design</a:t>
            </a:r>
          </a:p>
          <a:p>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endParaRPr lang="en-AU" dirty="0"/>
          </a:p>
          <a:p>
            <a:endParaRPr lang="en-AU" dirty="0"/>
          </a:p>
        </p:txBody>
      </p:sp>
    </p:spTree>
    <p:extLst>
      <p:ext uri="{BB962C8B-B14F-4D97-AF65-F5344CB8AC3E}">
        <p14:creationId xmlns:p14="http://schemas.microsoft.com/office/powerpoint/2010/main" val="1425317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490654" y="591015"/>
            <a:ext cx="11296185" cy="5632311"/>
          </a:xfrm>
          <a:prstGeom prst="rect">
            <a:avLst/>
          </a:prstGeom>
          <a:noFill/>
        </p:spPr>
        <p:txBody>
          <a:bodyPr wrap="square" rtlCol="0">
            <a:spAutoFit/>
          </a:bodyPr>
          <a:lstStyle/>
          <a:p>
            <a:pPr lvl="0"/>
            <a:r>
              <a:rPr lang="en-AU" sz="2400" dirty="0" smtClean="0">
                <a:latin typeface="Verdana" panose="020B0604030504040204" pitchFamily="34" charset="0"/>
                <a:ea typeface="Verdana" panose="020B0604030504040204" pitchFamily="34" charset="0"/>
                <a:cs typeface="Verdana" panose="020B0604030504040204" pitchFamily="34" charset="0"/>
              </a:rPr>
              <a:t>We received a grant </a:t>
            </a:r>
            <a:r>
              <a:rPr lang="en-AU" sz="2400" dirty="0" smtClean="0">
                <a:latin typeface="Verdana" panose="020B0604030504040204" pitchFamily="34" charset="0"/>
                <a:ea typeface="Verdana" panose="020B0604030504040204" pitchFamily="34" charset="0"/>
                <a:cs typeface="Verdana" panose="020B0604030504040204" pitchFamily="34" charset="0"/>
              </a:rPr>
              <a:t>through Department of Education to:</a:t>
            </a:r>
          </a:p>
          <a:p>
            <a:pPr lvl="0"/>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Improve </a:t>
            </a:r>
            <a:r>
              <a:rPr lang="en-AU" sz="2400" dirty="0">
                <a:latin typeface="Verdana" panose="020B0604030504040204" pitchFamily="34" charset="0"/>
                <a:ea typeface="Verdana" panose="020B0604030504040204" pitchFamily="34" charset="0"/>
                <a:cs typeface="Verdana" panose="020B0604030504040204" pitchFamily="34" charset="0"/>
              </a:rPr>
              <a:t>the navigation </a:t>
            </a:r>
            <a:r>
              <a:rPr lang="en-AU" sz="2400" dirty="0" smtClean="0">
                <a:latin typeface="Verdana" panose="020B0604030504040204" pitchFamily="34" charset="0"/>
                <a:ea typeface="Verdana" panose="020B0604030504040204" pitchFamily="34" charset="0"/>
                <a:cs typeface="Verdana" panose="020B0604030504040204" pitchFamily="34" charset="0"/>
              </a:rPr>
              <a:t>tools</a:t>
            </a:r>
          </a:p>
          <a:p>
            <a:pPr lvl="0"/>
            <a:endParaRPr lang="en-AU" sz="2400" b="1"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AU" sz="2400" dirty="0">
                <a:latin typeface="Verdana" panose="020B0604030504040204" pitchFamily="34" charset="0"/>
                <a:ea typeface="Verdana" panose="020B0604030504040204" pitchFamily="34" charset="0"/>
                <a:cs typeface="Verdana" panose="020B0604030504040204" pitchFamily="34" charset="0"/>
              </a:rPr>
              <a:t>Embed interactive tools within the </a:t>
            </a:r>
            <a:r>
              <a:rPr lang="en-AU" sz="2400" dirty="0" smtClean="0">
                <a:latin typeface="Verdana" panose="020B0604030504040204" pitchFamily="34" charset="0"/>
                <a:ea typeface="Verdana" panose="020B0604030504040204" pitchFamily="34" charset="0"/>
                <a:cs typeface="Verdana" panose="020B0604030504040204" pitchFamily="34" charset="0"/>
              </a:rPr>
              <a:t>website</a:t>
            </a:r>
          </a:p>
          <a:p>
            <a:pPr lvl="0"/>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Revise </a:t>
            </a:r>
            <a:r>
              <a:rPr lang="en-AU" sz="2400" dirty="0">
                <a:latin typeface="Verdana" panose="020B0604030504040204" pitchFamily="34" charset="0"/>
                <a:ea typeface="Verdana" panose="020B0604030504040204" pitchFamily="34" charset="0"/>
                <a:cs typeface="Verdana" panose="020B0604030504040204" pitchFamily="34" charset="0"/>
              </a:rPr>
              <a:t>content and amalgamate the information from a number of </a:t>
            </a:r>
            <a:r>
              <a:rPr lang="en-AU" sz="2400" dirty="0" smtClean="0">
                <a:latin typeface="Verdana" panose="020B0604030504040204" pitchFamily="34" charset="0"/>
                <a:ea typeface="Verdana" panose="020B0604030504040204" pitchFamily="34" charset="0"/>
                <a:cs typeface="Verdana" panose="020B0604030504040204" pitchFamily="34" charset="0"/>
              </a:rPr>
              <a:t>websites such as CATS</a:t>
            </a:r>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endParaRPr lang="en-AU" sz="2400"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AU" sz="2400" dirty="0" smtClean="0">
                <a:latin typeface="Verdana" panose="020B0604030504040204" pitchFamily="34" charset="0"/>
                <a:ea typeface="Verdana" panose="020B0604030504040204" pitchFamily="34" charset="0"/>
                <a:cs typeface="Verdana" panose="020B0604030504040204" pitchFamily="34" charset="0"/>
              </a:rPr>
              <a:t>Create </a:t>
            </a:r>
            <a:r>
              <a:rPr lang="en-AU" sz="2400" dirty="0">
                <a:latin typeface="Verdana" panose="020B0604030504040204" pitchFamily="34" charset="0"/>
                <a:ea typeface="Verdana" panose="020B0604030504040204" pitchFamily="34" charset="0"/>
                <a:cs typeface="Verdana" panose="020B0604030504040204" pitchFamily="34" charset="0"/>
              </a:rPr>
              <a:t>a responsive design to enable access on both computers and mobile devices </a:t>
            </a:r>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lvl="0"/>
            <a:endParaRPr lang="en-AU" sz="2400" b="1"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AU" sz="2400" dirty="0">
                <a:latin typeface="Verdana" panose="020B0604030504040204" pitchFamily="34" charset="0"/>
                <a:ea typeface="Verdana" panose="020B0604030504040204" pitchFamily="34" charset="0"/>
                <a:cs typeface="Verdana" panose="020B0604030504040204" pitchFamily="34" charset="0"/>
              </a:rPr>
              <a:t>Enhance the experience and ease with which </a:t>
            </a:r>
            <a:endParaRPr lang="en-AU" sz="2400" dirty="0" smtClean="0">
              <a:latin typeface="Verdana" panose="020B0604030504040204" pitchFamily="34" charset="0"/>
              <a:ea typeface="Verdana" panose="020B0604030504040204" pitchFamily="34" charset="0"/>
              <a:cs typeface="Verdana" panose="020B0604030504040204" pitchFamily="34" charset="0"/>
            </a:endParaRPr>
          </a:p>
          <a:p>
            <a:pPr lvl="0"/>
            <a:r>
              <a:rPr lang="en-AU" sz="2400" dirty="0">
                <a:latin typeface="Verdana" panose="020B0604030504040204" pitchFamily="34" charset="0"/>
                <a:ea typeface="Verdana" panose="020B0604030504040204" pitchFamily="34" charset="0"/>
                <a:cs typeface="Verdana" panose="020B0604030504040204" pitchFamily="34" charset="0"/>
              </a:rPr>
              <a:t> </a:t>
            </a:r>
            <a:r>
              <a:rPr lang="en-AU" sz="2400" dirty="0" smtClean="0">
                <a:latin typeface="Verdana" panose="020B0604030504040204" pitchFamily="34" charset="0"/>
                <a:ea typeface="Verdana" panose="020B0604030504040204" pitchFamily="34" charset="0"/>
                <a:cs typeface="Verdana" panose="020B0604030504040204" pitchFamily="34" charset="0"/>
              </a:rPr>
              <a:t>  </a:t>
            </a:r>
            <a:r>
              <a:rPr lang="en-AU" sz="2400" dirty="0" smtClean="0">
                <a:latin typeface="Verdana" panose="020B0604030504040204" pitchFamily="34" charset="0"/>
                <a:ea typeface="Verdana" panose="020B0604030504040204" pitchFamily="34" charset="0"/>
                <a:cs typeface="Verdana" panose="020B0604030504040204" pitchFamily="34" charset="0"/>
              </a:rPr>
              <a:t>information </a:t>
            </a:r>
            <a:r>
              <a:rPr lang="en-AU" sz="2400" dirty="0">
                <a:latin typeface="Verdana" panose="020B0604030504040204" pitchFamily="34" charset="0"/>
                <a:ea typeface="Verdana" panose="020B0604030504040204" pitchFamily="34" charset="0"/>
                <a:cs typeface="Verdana" panose="020B0604030504040204" pitchFamily="34" charset="0"/>
              </a:rPr>
              <a:t>can be </a:t>
            </a:r>
            <a:r>
              <a:rPr lang="en-AU" sz="2400" dirty="0" smtClean="0">
                <a:latin typeface="Verdana" panose="020B0604030504040204" pitchFamily="34" charset="0"/>
                <a:ea typeface="Verdana" panose="020B0604030504040204" pitchFamily="34" charset="0"/>
                <a:cs typeface="Verdana" panose="020B0604030504040204" pitchFamily="34" charset="0"/>
              </a:rPr>
              <a:t>sourced</a:t>
            </a:r>
          </a:p>
          <a:p>
            <a:pPr marL="285750" lvl="0" indent="-285750">
              <a:buFont typeface="Arial" panose="020B0604020202020204" pitchFamily="34" charset="0"/>
              <a:buChar char="•"/>
            </a:pPr>
            <a:endParaRPr lang="en-AU" sz="24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86333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sp>
        <p:nvSpPr>
          <p:cNvPr id="2" name="TextBox 1"/>
          <p:cNvSpPr txBox="1"/>
          <p:nvPr/>
        </p:nvSpPr>
        <p:spPr>
          <a:xfrm>
            <a:off x="363894" y="457200"/>
            <a:ext cx="11597951" cy="5447645"/>
          </a:xfrm>
          <a:prstGeom prst="rect">
            <a:avLst/>
          </a:prstGeom>
          <a:noFill/>
        </p:spPr>
        <p:txBody>
          <a:bodyPr wrap="square" rtlCol="0">
            <a:spAutoFit/>
          </a:bodyPr>
          <a:lstStyle/>
          <a:p>
            <a:pPr algn="ctr"/>
            <a:r>
              <a:rPr lang="en-AU" sz="2400" b="1" dirty="0" smtClean="0">
                <a:latin typeface="Verdana" panose="020B0604030504040204" pitchFamily="34" charset="0"/>
                <a:ea typeface="Verdana" panose="020B0604030504040204" pitchFamily="34" charset="0"/>
                <a:cs typeface="Verdana" panose="020B0604030504040204" pitchFamily="34" charset="0"/>
              </a:rPr>
              <a:t>We are supported by an </a:t>
            </a:r>
            <a:r>
              <a:rPr lang="en-AU" sz="2400" b="1" dirty="0" smtClean="0">
                <a:latin typeface="Verdana" panose="020B0604030504040204" pitchFamily="34" charset="0"/>
                <a:ea typeface="Verdana" panose="020B0604030504040204" pitchFamily="34" charset="0"/>
                <a:cs typeface="Verdana" panose="020B0604030504040204" pitchFamily="34" charset="0"/>
              </a:rPr>
              <a:t>Advisory </a:t>
            </a:r>
            <a:r>
              <a:rPr lang="en-AU" sz="2400" b="1" dirty="0" smtClean="0">
                <a:latin typeface="Verdana" panose="020B0604030504040204" pitchFamily="34" charset="0"/>
                <a:ea typeface="Verdana" panose="020B0604030504040204" pitchFamily="34" charset="0"/>
                <a:cs typeface="Verdana" panose="020B0604030504040204" pitchFamily="34" charset="0"/>
              </a:rPr>
              <a:t>Committee</a:t>
            </a:r>
          </a:p>
          <a:p>
            <a:pPr algn="ctr"/>
            <a:r>
              <a:rPr lang="en-AU" sz="2400" b="1" dirty="0" smtClean="0">
                <a:latin typeface="Verdana" panose="020B0604030504040204" pitchFamily="34" charset="0"/>
                <a:ea typeface="Verdana" panose="020B0604030504040204" pitchFamily="34" charset="0"/>
                <a:cs typeface="Verdana" panose="020B0604030504040204" pitchFamily="34" charset="0"/>
              </a:rPr>
              <a:t>Who's role is to provide:</a:t>
            </a:r>
          </a:p>
          <a:p>
            <a:pPr algn="ctr"/>
            <a:r>
              <a:rPr lang="en-AU" sz="1600" dirty="0">
                <a:hlinkClick r:id="rId4"/>
              </a:rPr>
              <a:t>http://www.adcet.edu.au/advisory-committee-members</a:t>
            </a:r>
            <a:r>
              <a:rPr lang="en-AU" sz="1600" dirty="0" smtClean="0">
                <a:hlinkClick r:id="rId4"/>
              </a:rPr>
              <a:t>/</a:t>
            </a:r>
            <a:endParaRPr lang="en-AU" sz="1600" dirty="0" smtClean="0"/>
          </a:p>
          <a:p>
            <a:pPr algn="ctr"/>
            <a:endParaRPr lang="en-AU" sz="24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AU" sz="2000" dirty="0" smtClean="0">
                <a:latin typeface="Verdana" panose="020B0604030504040204" pitchFamily="34" charset="0"/>
                <a:ea typeface="Verdana" panose="020B0604030504040204" pitchFamily="34" charset="0"/>
                <a:cs typeface="Verdana" panose="020B0604030504040204" pitchFamily="34" charset="0"/>
              </a:rPr>
              <a:t>Strategic </a:t>
            </a:r>
            <a:r>
              <a:rPr lang="en-AU" sz="2000" dirty="0">
                <a:latin typeface="Verdana" panose="020B0604030504040204" pitchFamily="34" charset="0"/>
                <a:ea typeface="Verdana" panose="020B0604030504040204" pitchFamily="34" charset="0"/>
                <a:cs typeface="Verdana" panose="020B0604030504040204" pitchFamily="34" charset="0"/>
              </a:rPr>
              <a:t>direction and leadership </a:t>
            </a:r>
            <a:endParaRPr lang="en-AU" sz="2000" dirty="0" smtClean="0">
              <a:latin typeface="Verdana" panose="020B0604030504040204" pitchFamily="34" charset="0"/>
              <a:ea typeface="Verdana" panose="020B0604030504040204" pitchFamily="34" charset="0"/>
              <a:cs typeface="Verdana" panose="020B0604030504040204" pitchFamily="34" charset="0"/>
            </a:endParaRPr>
          </a:p>
          <a:p>
            <a:endParaRPr lang="en-AU" sz="20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AU" sz="2000" dirty="0" smtClean="0">
                <a:latin typeface="Verdana" panose="020B0604030504040204" pitchFamily="34" charset="0"/>
                <a:ea typeface="Verdana" panose="020B0604030504040204" pitchFamily="34" charset="0"/>
                <a:cs typeface="Verdana" panose="020B0604030504040204" pitchFamily="34" charset="0"/>
              </a:rPr>
              <a:t>Monitor </a:t>
            </a:r>
            <a:r>
              <a:rPr lang="en-AU" sz="2000" dirty="0">
                <a:latin typeface="Verdana" panose="020B0604030504040204" pitchFamily="34" charset="0"/>
                <a:ea typeface="Verdana" panose="020B0604030504040204" pitchFamily="34" charset="0"/>
                <a:cs typeface="Verdana" panose="020B0604030504040204" pitchFamily="34" charset="0"/>
              </a:rPr>
              <a:t>content and work </a:t>
            </a:r>
            <a:endParaRPr lang="en-AU" sz="2000" dirty="0" smtClean="0">
              <a:latin typeface="Verdana" panose="020B0604030504040204" pitchFamily="34" charset="0"/>
              <a:ea typeface="Verdana" panose="020B0604030504040204" pitchFamily="34" charset="0"/>
              <a:cs typeface="Verdana" panose="020B0604030504040204" pitchFamily="34" charset="0"/>
            </a:endParaRPr>
          </a:p>
          <a:p>
            <a:endParaRPr lang="en-AU" sz="20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AU" sz="2000" dirty="0" smtClean="0">
                <a:latin typeface="Verdana" panose="020B0604030504040204" pitchFamily="34" charset="0"/>
                <a:ea typeface="Verdana" panose="020B0604030504040204" pitchFamily="34" charset="0"/>
                <a:cs typeface="Verdana" panose="020B0604030504040204" pitchFamily="34" charset="0"/>
              </a:rPr>
              <a:t>Provide advice </a:t>
            </a:r>
            <a:r>
              <a:rPr lang="en-AU" sz="2000" dirty="0">
                <a:latin typeface="Verdana" panose="020B0604030504040204" pitchFamily="34" charset="0"/>
                <a:ea typeface="Verdana" panose="020B0604030504040204" pitchFamily="34" charset="0"/>
                <a:cs typeface="Verdana" panose="020B0604030504040204" pitchFamily="34" charset="0"/>
              </a:rPr>
              <a:t>and guidance on issues and key themes that are emerging from across the </a:t>
            </a:r>
            <a:r>
              <a:rPr lang="en-AU" sz="2000" dirty="0" smtClean="0">
                <a:latin typeface="Verdana" panose="020B0604030504040204" pitchFamily="34" charset="0"/>
                <a:ea typeface="Verdana" panose="020B0604030504040204" pitchFamily="34" charset="0"/>
                <a:cs typeface="Verdana" panose="020B0604030504040204" pitchFamily="34" charset="0"/>
              </a:rPr>
              <a:t>sector</a:t>
            </a:r>
          </a:p>
          <a:p>
            <a:pPr marL="285750" indent="-285750">
              <a:buFont typeface="Arial" panose="020B0604020202020204" pitchFamily="34" charset="0"/>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AU" sz="2000" dirty="0">
                <a:latin typeface="Verdana" panose="020B0604030504040204" pitchFamily="34" charset="0"/>
                <a:ea typeface="Verdana" panose="020B0604030504040204" pitchFamily="34" charset="0"/>
                <a:cs typeface="Verdana" panose="020B0604030504040204" pitchFamily="34" charset="0"/>
              </a:rPr>
              <a:t>Participate in working groups, as required, on developing or reviewing resources, facts sheets and other relevant </a:t>
            </a:r>
            <a:r>
              <a:rPr lang="en-AU" sz="2000" dirty="0" smtClean="0">
                <a:latin typeface="Verdana" panose="020B0604030504040204" pitchFamily="34" charset="0"/>
                <a:ea typeface="Verdana" panose="020B0604030504040204" pitchFamily="34" charset="0"/>
                <a:cs typeface="Verdana" panose="020B0604030504040204" pitchFamily="34" charset="0"/>
              </a:rPr>
              <a:t>materials</a:t>
            </a:r>
          </a:p>
          <a:p>
            <a:endParaRPr lang="en-AU" sz="20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AU" sz="2000" dirty="0">
                <a:latin typeface="Verdana" panose="020B0604030504040204" pitchFamily="34" charset="0"/>
                <a:ea typeface="Verdana" panose="020B0604030504040204" pitchFamily="34" charset="0"/>
                <a:cs typeface="Verdana" panose="020B0604030504040204" pitchFamily="34" charset="0"/>
              </a:rPr>
              <a:t>Actively work to increase the profile of </a:t>
            </a:r>
            <a:r>
              <a:rPr lang="en-AU" sz="2000" dirty="0" smtClean="0">
                <a:latin typeface="Verdana" panose="020B0604030504040204" pitchFamily="34" charset="0"/>
                <a:ea typeface="Verdana" panose="020B0604030504040204" pitchFamily="34" charset="0"/>
                <a:cs typeface="Verdana" panose="020B0604030504040204" pitchFamily="34" charset="0"/>
              </a:rPr>
              <a:t>ADCET</a:t>
            </a:r>
          </a:p>
          <a:p>
            <a:endParaRPr lang="en-AU" sz="20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AU" sz="2000" dirty="0">
                <a:latin typeface="Verdana" panose="020B0604030504040204" pitchFamily="34" charset="0"/>
                <a:ea typeface="Verdana" panose="020B0604030504040204" pitchFamily="34" charset="0"/>
                <a:cs typeface="Verdana" panose="020B0604030504040204" pitchFamily="34" charset="0"/>
              </a:rPr>
              <a:t>P</a:t>
            </a:r>
            <a:r>
              <a:rPr lang="en-AU" sz="2000" dirty="0" smtClean="0">
                <a:latin typeface="Verdana" panose="020B0604030504040204" pitchFamily="34" charset="0"/>
                <a:ea typeface="Verdana" panose="020B0604030504040204" pitchFamily="34" charset="0"/>
                <a:cs typeface="Verdana" panose="020B0604030504040204" pitchFamily="34" charset="0"/>
              </a:rPr>
              <a:t>rovide </a:t>
            </a:r>
            <a:r>
              <a:rPr lang="en-AU" sz="2000" dirty="0">
                <a:latin typeface="Verdana" panose="020B0604030504040204" pitchFamily="34" charset="0"/>
                <a:ea typeface="Verdana" panose="020B0604030504040204" pitchFamily="34" charset="0"/>
                <a:cs typeface="Verdana" panose="020B0604030504040204" pitchFamily="34" charset="0"/>
              </a:rPr>
              <a:t>advice and </a:t>
            </a:r>
            <a:r>
              <a:rPr lang="en-AU" sz="2000" dirty="0" smtClean="0">
                <a:latin typeface="Verdana" panose="020B0604030504040204" pitchFamily="34" charset="0"/>
                <a:ea typeface="Verdana" panose="020B0604030504040204" pitchFamily="34" charset="0"/>
                <a:cs typeface="Verdana" panose="020B0604030504040204" pitchFamily="34" charset="0"/>
              </a:rPr>
              <a:t>strategies around ongoing funding</a:t>
            </a: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76690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DCET written in white writing on a bluish green rectangular shape, with two of the diagonal corners rounded.  Shadowed underneath and to the left in orangey/brown. To the right is Australian Disability Clearinghouse on Education and Training written in an orangey/brown colour.  Fonts used are Caviar dreams and Moonflower." title="ADCET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2824" y="5094263"/>
            <a:ext cx="3589176" cy="1185248"/>
          </a:xfrm>
          <a:prstGeom prst="rect">
            <a:avLst/>
          </a:prstGeom>
        </p:spPr>
      </p:pic>
      <p:pic>
        <p:nvPicPr>
          <p:cNvPr id="3" name="Picture 2" descr="ADCET logo-ADCET written in white writing on a bluish green rectangular shape, with two of the diagonal corners rounded.  Shadowed underneath and to the left in orangey/brown. To the right is Australian Disability Clearinghouse on Education and Training written in an orangey/brown colour.  Three areas identified Disability Practitioner, Inclusive Teaching &amp; Students with Disability.  On righthand side latest news, Up and Coming events &amp; Latest links and articles." title="screen shot of front page of ADCET website"/>
          <p:cNvPicPr>
            <a:picLocks noChangeAspect="1"/>
          </p:cNvPicPr>
          <p:nvPr/>
        </p:nvPicPr>
        <p:blipFill>
          <a:blip r:embed="rId4"/>
          <a:stretch>
            <a:fillRect/>
          </a:stretch>
        </p:blipFill>
        <p:spPr>
          <a:xfrm>
            <a:off x="193040" y="1143294"/>
            <a:ext cx="8485907" cy="4663149"/>
          </a:xfrm>
          <a:prstGeom prst="rect">
            <a:avLst/>
          </a:prstGeom>
        </p:spPr>
      </p:pic>
      <p:sp>
        <p:nvSpPr>
          <p:cNvPr id="2" name="TextBox 1"/>
          <p:cNvSpPr txBox="1"/>
          <p:nvPr/>
        </p:nvSpPr>
        <p:spPr>
          <a:xfrm>
            <a:off x="2418080" y="233680"/>
            <a:ext cx="5689600" cy="369332"/>
          </a:xfrm>
          <a:prstGeom prst="rect">
            <a:avLst/>
          </a:prstGeom>
          <a:noFill/>
        </p:spPr>
        <p:txBody>
          <a:bodyPr wrap="square" rtlCol="0">
            <a:spAutoFit/>
          </a:bodyPr>
          <a:lstStyle/>
          <a:p>
            <a:r>
              <a:rPr lang="en-AU" dirty="0" smtClean="0"/>
              <a:t>Our new look- Launched 3</a:t>
            </a:r>
            <a:r>
              <a:rPr lang="en-AU" baseline="30000" dirty="0" smtClean="0"/>
              <a:t>rd</a:t>
            </a:r>
            <a:r>
              <a:rPr lang="en-AU" dirty="0" smtClean="0"/>
              <a:t> December 2014</a:t>
            </a:r>
            <a:endParaRPr lang="en-AU" dirty="0"/>
          </a:p>
        </p:txBody>
      </p:sp>
    </p:spTree>
    <p:extLst>
      <p:ext uri="{BB962C8B-B14F-4D97-AF65-F5344CB8AC3E}">
        <p14:creationId xmlns:p14="http://schemas.microsoft.com/office/powerpoint/2010/main" val="3324812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908</TotalTime>
  <Words>998</Words>
  <Application>Microsoft Office PowerPoint</Application>
  <PresentationFormat>Widescreen</PresentationFormat>
  <Paragraphs>215</Paragraphs>
  <Slides>16</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Verdana</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Tasmania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Darlene McLennan</dc:creator>
  <cp:lastModifiedBy>Darlene McLennan</cp:lastModifiedBy>
  <cp:revision>27</cp:revision>
  <dcterms:created xsi:type="dcterms:W3CDTF">2014-11-13T05:05:39Z</dcterms:created>
  <dcterms:modified xsi:type="dcterms:W3CDTF">2014-12-15T22:00:53Z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