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Lst>
  <p:notesMasterIdLst>
    <p:notesMasterId r:id="rId25"/>
  </p:notesMasterIdLst>
  <p:sldIdLst>
    <p:sldId id="256" r:id="rId2"/>
    <p:sldId id="267" r:id="rId3"/>
    <p:sldId id="257" r:id="rId4"/>
    <p:sldId id="268" r:id="rId5"/>
    <p:sldId id="271" r:id="rId6"/>
    <p:sldId id="272" r:id="rId7"/>
    <p:sldId id="278" r:id="rId8"/>
    <p:sldId id="274" r:id="rId9"/>
    <p:sldId id="286" r:id="rId10"/>
    <p:sldId id="273" r:id="rId11"/>
    <p:sldId id="279" r:id="rId12"/>
    <p:sldId id="285" r:id="rId13"/>
    <p:sldId id="258" r:id="rId14"/>
    <p:sldId id="275" r:id="rId15"/>
    <p:sldId id="284" r:id="rId16"/>
    <p:sldId id="277" r:id="rId17"/>
    <p:sldId id="287" r:id="rId18"/>
    <p:sldId id="262" r:id="rId19"/>
    <p:sldId id="281" r:id="rId20"/>
    <p:sldId id="261" r:id="rId21"/>
    <p:sldId id="282" r:id="rId22"/>
    <p:sldId id="283" r:id="rId23"/>
    <p:sldId id="26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353" autoAdjust="0"/>
  </p:normalViewPr>
  <p:slideViewPr>
    <p:cSldViewPr snapToGrid="0" snapToObjects="1">
      <p:cViewPr>
        <p:scale>
          <a:sx n="76" d="100"/>
          <a:sy n="76" d="100"/>
        </p:scale>
        <p:origin x="-1568"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8E1E4E-9411-D448-ACED-4C1CE5035EF7}" type="datetimeFigureOut">
              <a:rPr lang="en-US" smtClean="0"/>
              <a:t>4/12/2014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4E0A31-9E2C-9846-9F4F-F9FE4C7211CA}" type="slidenum">
              <a:rPr lang="en-US" smtClean="0"/>
              <a:t>‹#›</a:t>
            </a:fld>
            <a:endParaRPr lang="en-US"/>
          </a:p>
        </p:txBody>
      </p:sp>
    </p:spTree>
    <p:extLst>
      <p:ext uri="{BB962C8B-B14F-4D97-AF65-F5344CB8AC3E}">
        <p14:creationId xmlns:p14="http://schemas.microsoft.com/office/powerpoint/2010/main" val="229195851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4E0A31-9E2C-9846-9F4F-F9FE4C7211CA}" type="slidenum">
              <a:rPr lang="en-US" smtClean="0"/>
              <a:t>1</a:t>
            </a:fld>
            <a:endParaRPr lang="en-US"/>
          </a:p>
        </p:txBody>
      </p:sp>
    </p:spTree>
    <p:extLst>
      <p:ext uri="{BB962C8B-B14F-4D97-AF65-F5344CB8AC3E}">
        <p14:creationId xmlns:p14="http://schemas.microsoft.com/office/powerpoint/2010/main" val="42796537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4E0A31-9E2C-9846-9F4F-F9FE4C7211CA}" type="slidenum">
              <a:rPr lang="en-US" smtClean="0"/>
              <a:t>14</a:t>
            </a:fld>
            <a:endParaRPr lang="en-US"/>
          </a:p>
        </p:txBody>
      </p:sp>
    </p:spTree>
    <p:extLst>
      <p:ext uri="{BB962C8B-B14F-4D97-AF65-F5344CB8AC3E}">
        <p14:creationId xmlns:p14="http://schemas.microsoft.com/office/powerpoint/2010/main" val="1935251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4E0A31-9E2C-9846-9F4F-F9FE4C7211CA}" type="slidenum">
              <a:rPr lang="en-US" smtClean="0"/>
              <a:t>16</a:t>
            </a:fld>
            <a:endParaRPr lang="en-US"/>
          </a:p>
        </p:txBody>
      </p:sp>
    </p:spTree>
    <p:extLst>
      <p:ext uri="{BB962C8B-B14F-4D97-AF65-F5344CB8AC3E}">
        <p14:creationId xmlns:p14="http://schemas.microsoft.com/office/powerpoint/2010/main" val="2735406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4E0A31-9E2C-9846-9F4F-F9FE4C7211CA}" type="slidenum">
              <a:rPr lang="en-US" smtClean="0"/>
              <a:t>2</a:t>
            </a:fld>
            <a:endParaRPr lang="en-US"/>
          </a:p>
        </p:txBody>
      </p:sp>
    </p:spTree>
    <p:extLst>
      <p:ext uri="{BB962C8B-B14F-4D97-AF65-F5344CB8AC3E}">
        <p14:creationId xmlns:p14="http://schemas.microsoft.com/office/powerpoint/2010/main" val="3952671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4E0A31-9E2C-9846-9F4F-F9FE4C7211CA}" type="slidenum">
              <a:rPr lang="en-US" smtClean="0"/>
              <a:t>3</a:t>
            </a:fld>
            <a:endParaRPr lang="en-US"/>
          </a:p>
        </p:txBody>
      </p:sp>
    </p:spTree>
    <p:extLst>
      <p:ext uri="{BB962C8B-B14F-4D97-AF65-F5344CB8AC3E}">
        <p14:creationId xmlns:p14="http://schemas.microsoft.com/office/powerpoint/2010/main" val="8352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4E0A31-9E2C-9846-9F4F-F9FE4C7211CA}" type="slidenum">
              <a:rPr lang="en-US" smtClean="0"/>
              <a:t>4</a:t>
            </a:fld>
            <a:endParaRPr lang="en-US"/>
          </a:p>
        </p:txBody>
      </p:sp>
    </p:spTree>
    <p:extLst>
      <p:ext uri="{BB962C8B-B14F-4D97-AF65-F5344CB8AC3E}">
        <p14:creationId xmlns:p14="http://schemas.microsoft.com/office/powerpoint/2010/main" val="3554085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4E0A31-9E2C-9846-9F4F-F9FE4C7211CA}" type="slidenum">
              <a:rPr lang="en-US" smtClean="0"/>
              <a:t>5</a:t>
            </a:fld>
            <a:endParaRPr lang="en-US"/>
          </a:p>
        </p:txBody>
      </p:sp>
    </p:spTree>
    <p:extLst>
      <p:ext uri="{BB962C8B-B14F-4D97-AF65-F5344CB8AC3E}">
        <p14:creationId xmlns:p14="http://schemas.microsoft.com/office/powerpoint/2010/main" val="2106080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4E0A31-9E2C-9846-9F4F-F9FE4C7211CA}" type="slidenum">
              <a:rPr lang="en-US" smtClean="0"/>
              <a:t>6</a:t>
            </a:fld>
            <a:endParaRPr lang="en-US"/>
          </a:p>
        </p:txBody>
      </p:sp>
    </p:spTree>
    <p:extLst>
      <p:ext uri="{BB962C8B-B14F-4D97-AF65-F5344CB8AC3E}">
        <p14:creationId xmlns:p14="http://schemas.microsoft.com/office/powerpoint/2010/main" val="2072119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4E0A31-9E2C-9846-9F4F-F9FE4C7211CA}" type="slidenum">
              <a:rPr lang="en-US" smtClean="0"/>
              <a:t>8</a:t>
            </a:fld>
            <a:endParaRPr lang="en-US"/>
          </a:p>
        </p:txBody>
      </p:sp>
    </p:spTree>
    <p:extLst>
      <p:ext uri="{BB962C8B-B14F-4D97-AF65-F5344CB8AC3E}">
        <p14:creationId xmlns:p14="http://schemas.microsoft.com/office/powerpoint/2010/main" val="2880826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baseline="0" dirty="0" smtClean="0">
              <a:solidFill>
                <a:srgbClr val="000000"/>
              </a:solidFill>
              <a:latin typeface="American Typewriter"/>
              <a:cs typeface="American Typewriter"/>
            </a:endParaRPr>
          </a:p>
        </p:txBody>
      </p:sp>
      <p:sp>
        <p:nvSpPr>
          <p:cNvPr id="4" name="Slide Number Placeholder 3"/>
          <p:cNvSpPr>
            <a:spLocks noGrp="1"/>
          </p:cNvSpPr>
          <p:nvPr>
            <p:ph type="sldNum" sz="quarter" idx="10"/>
          </p:nvPr>
        </p:nvSpPr>
        <p:spPr/>
        <p:txBody>
          <a:bodyPr/>
          <a:lstStyle/>
          <a:p>
            <a:fld id="{EE4E0A31-9E2C-9846-9F4F-F9FE4C7211CA}" type="slidenum">
              <a:rPr lang="en-US" smtClean="0"/>
              <a:t>10</a:t>
            </a:fld>
            <a:endParaRPr lang="en-US"/>
          </a:p>
        </p:txBody>
      </p:sp>
    </p:spTree>
    <p:extLst>
      <p:ext uri="{BB962C8B-B14F-4D97-AF65-F5344CB8AC3E}">
        <p14:creationId xmlns:p14="http://schemas.microsoft.com/office/powerpoint/2010/main" val="10646687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4E0A31-9E2C-9846-9F4F-F9FE4C7211CA}" type="slidenum">
              <a:rPr lang="en-US" smtClean="0"/>
              <a:t>13</a:t>
            </a:fld>
            <a:endParaRPr lang="en-US"/>
          </a:p>
        </p:txBody>
      </p:sp>
    </p:spTree>
    <p:extLst>
      <p:ext uri="{BB962C8B-B14F-4D97-AF65-F5344CB8AC3E}">
        <p14:creationId xmlns:p14="http://schemas.microsoft.com/office/powerpoint/2010/main" val="1534685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AU"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4/12/2014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AU"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D85AC8A2-C63C-49A4-89E9-2E4420D2ECA8}" type="datetimeFigureOut">
              <a:rPr lang="en-US" smtClean="0"/>
              <a:t>4/12/2014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7E049-B585-4EE6-96C0-EEB30EAA14FD}"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4/12/2014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AU"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4/12/2014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4/12/2014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AU"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4/12/2014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AU"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D85AC8A2-C63C-49A4-89E9-2E4420D2ECA8}" type="datetimeFigureOut">
              <a:rPr lang="en-US" smtClean="0"/>
              <a:t>4/12/2014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AU"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5" name="Date Placeholder 4"/>
          <p:cNvSpPr>
            <a:spLocks noGrp="1"/>
          </p:cNvSpPr>
          <p:nvPr>
            <p:ph type="dt" sz="half" idx="10"/>
          </p:nvPr>
        </p:nvSpPr>
        <p:spPr/>
        <p:txBody>
          <a:bodyPr/>
          <a:lstStyle/>
          <a:p>
            <a:fld id="{D85AC8A2-C63C-49A4-89E9-2E4420D2ECA8}" type="datetimeFigureOut">
              <a:rPr lang="en-US" smtClean="0"/>
              <a:t>4/12/2014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AU"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7" name="Date Placeholder 6"/>
          <p:cNvSpPr>
            <a:spLocks noGrp="1"/>
          </p:cNvSpPr>
          <p:nvPr>
            <p:ph type="dt" sz="half" idx="10"/>
          </p:nvPr>
        </p:nvSpPr>
        <p:spPr/>
        <p:txBody>
          <a:bodyPr/>
          <a:lstStyle/>
          <a:p>
            <a:fld id="{D85AC8A2-C63C-49A4-89E9-2E4420D2ECA8}" type="datetimeFigureOut">
              <a:rPr lang="en-US" smtClean="0"/>
              <a:t>4/12/2014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a:p>
        </p:txBody>
      </p:sp>
      <p:sp>
        <p:nvSpPr>
          <p:cNvPr id="3" name="Date Placeholder 2"/>
          <p:cNvSpPr>
            <a:spLocks noGrp="1"/>
          </p:cNvSpPr>
          <p:nvPr>
            <p:ph type="dt" sz="half" idx="10"/>
          </p:nvPr>
        </p:nvSpPr>
        <p:spPr/>
        <p:txBody>
          <a:bodyPr/>
          <a:lstStyle/>
          <a:p>
            <a:fld id="{D85AC8A2-C63C-49A4-89E9-2E4420D2ECA8}" type="datetimeFigureOut">
              <a:rPr lang="en-US" smtClean="0"/>
              <a:t>4/12/2014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5AC8A2-C63C-49A4-89E9-2E4420D2ECA8}" type="datetimeFigureOut">
              <a:rPr lang="en-US" smtClean="0"/>
              <a:t>4/12/2014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AU"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D85AC8A2-C63C-49A4-89E9-2E4420D2ECA8}" type="datetimeFigureOut">
              <a:rPr lang="en-US" smtClean="0"/>
              <a:t>4/12/2014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AU"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D85AC8A2-C63C-49A4-89E9-2E4420D2ECA8}" type="datetimeFigureOut">
              <a:rPr lang="en-US" smtClean="0"/>
              <a:t>4/12/2014</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4C7E049-B585-4EE6-96C0-EEB30EAA14F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0053" y="1306624"/>
            <a:ext cx="6551619" cy="2951031"/>
          </a:xfrm>
        </p:spPr>
        <p:txBody>
          <a:bodyPr>
            <a:noAutofit/>
          </a:bodyPr>
          <a:lstStyle/>
          <a:p>
            <a:r>
              <a:rPr lang="en-US" sz="4400" b="1" dirty="0" smtClean="0">
                <a:solidFill>
                  <a:schemeClr val="accent2"/>
                </a:solidFill>
                <a:latin typeface="Arial"/>
                <a:cs typeface="Arial"/>
              </a:rPr>
              <a:t>Experiencing </a:t>
            </a:r>
            <a:r>
              <a:rPr lang="en-US" sz="4400" b="1" dirty="0">
                <a:solidFill>
                  <a:schemeClr val="accent2"/>
                </a:solidFill>
                <a:latin typeface="Arial"/>
                <a:cs typeface="Arial"/>
              </a:rPr>
              <a:t>inclusive policy in higher education: </a:t>
            </a:r>
            <a:r>
              <a:rPr lang="en-US" sz="4400" b="1" dirty="0" smtClean="0">
                <a:solidFill>
                  <a:schemeClr val="accent2"/>
                </a:solidFill>
                <a:latin typeface="Arial"/>
                <a:cs typeface="Arial"/>
              </a:rPr>
              <a:t/>
            </a:r>
            <a:br>
              <a:rPr lang="en-US" sz="4400" b="1" dirty="0" smtClean="0">
                <a:solidFill>
                  <a:schemeClr val="accent2"/>
                </a:solidFill>
                <a:latin typeface="Arial"/>
                <a:cs typeface="Arial"/>
              </a:rPr>
            </a:br>
            <a:r>
              <a:rPr lang="en-US" sz="4400" b="1" dirty="0" smtClean="0">
                <a:solidFill>
                  <a:schemeClr val="accent2"/>
                </a:solidFill>
                <a:latin typeface="Arial"/>
                <a:cs typeface="Arial"/>
              </a:rPr>
              <a:t>A </a:t>
            </a:r>
            <a:r>
              <a:rPr lang="en-US" sz="4400" b="1" dirty="0">
                <a:solidFill>
                  <a:schemeClr val="accent2"/>
                </a:solidFill>
                <a:latin typeface="Arial"/>
                <a:cs typeface="Arial"/>
              </a:rPr>
              <a:t>narrative </a:t>
            </a:r>
            <a:r>
              <a:rPr lang="en-US" sz="4400" b="1" dirty="0" smtClean="0">
                <a:solidFill>
                  <a:schemeClr val="accent2"/>
                </a:solidFill>
                <a:latin typeface="Arial"/>
                <a:cs typeface="Arial"/>
              </a:rPr>
              <a:t>study</a:t>
            </a:r>
            <a:endParaRPr lang="en-US" sz="4400" b="1" dirty="0">
              <a:solidFill>
                <a:schemeClr val="accent2"/>
              </a:solidFill>
              <a:latin typeface="Arial"/>
              <a:cs typeface="Arial"/>
            </a:endParaRPr>
          </a:p>
        </p:txBody>
      </p:sp>
      <p:sp>
        <p:nvSpPr>
          <p:cNvPr id="3" name="Subtitle 2"/>
          <p:cNvSpPr>
            <a:spLocks noGrp="1"/>
          </p:cNvSpPr>
          <p:nvPr>
            <p:ph type="subTitle" idx="1"/>
          </p:nvPr>
        </p:nvSpPr>
        <p:spPr>
          <a:xfrm>
            <a:off x="1270053" y="5001559"/>
            <a:ext cx="6551619" cy="851647"/>
          </a:xfrm>
        </p:spPr>
        <p:txBody>
          <a:bodyPr>
            <a:noAutofit/>
          </a:bodyPr>
          <a:lstStyle/>
          <a:p>
            <a:r>
              <a:rPr lang="en-US" sz="2400" dirty="0" smtClean="0">
                <a:solidFill>
                  <a:schemeClr val="tx1"/>
                </a:solidFill>
                <a:latin typeface="Arial"/>
                <a:cs typeface="Arial"/>
              </a:rPr>
              <a:t>Chantel Bongiovanni</a:t>
            </a:r>
          </a:p>
          <a:p>
            <a:r>
              <a:rPr lang="en-US" sz="2400" dirty="0" smtClean="0">
                <a:solidFill>
                  <a:schemeClr val="tx1"/>
                </a:solidFill>
                <a:latin typeface="Arial"/>
                <a:cs typeface="Arial"/>
              </a:rPr>
              <a:t>Research Centre for Languages and Cultures</a:t>
            </a:r>
          </a:p>
          <a:p>
            <a:r>
              <a:rPr lang="en-US" sz="2400" dirty="0" smtClean="0">
                <a:solidFill>
                  <a:schemeClr val="tx1"/>
                </a:solidFill>
                <a:latin typeface="Arial"/>
                <a:cs typeface="Arial"/>
              </a:rPr>
              <a:t>University of South Australia</a:t>
            </a:r>
            <a:endParaRPr lang="en-US" sz="2400" dirty="0">
              <a:solidFill>
                <a:schemeClr val="tx1"/>
              </a:solidFill>
              <a:latin typeface="Arial"/>
              <a:cs typeface="Arial"/>
            </a:endParaRPr>
          </a:p>
        </p:txBody>
      </p:sp>
    </p:spTree>
    <p:extLst>
      <p:ext uri="{BB962C8B-B14F-4D97-AF65-F5344CB8AC3E}">
        <p14:creationId xmlns:p14="http://schemas.microsoft.com/office/powerpoint/2010/main" val="261307395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47" y="219871"/>
            <a:ext cx="7024744" cy="1143000"/>
          </a:xfrm>
        </p:spPr>
        <p:txBody>
          <a:bodyPr>
            <a:normAutofit/>
          </a:bodyPr>
          <a:lstStyle/>
          <a:p>
            <a:pPr algn="l"/>
            <a:r>
              <a:rPr lang="en-US" dirty="0" smtClean="0">
                <a:latin typeface="Arial"/>
                <a:cs typeface="Arial"/>
              </a:rPr>
              <a:t>Inclusion &amp; Disability</a:t>
            </a:r>
            <a:endParaRPr lang="en-US" dirty="0">
              <a:latin typeface="Arial"/>
              <a:cs typeface="Arial"/>
            </a:endParaRPr>
          </a:p>
        </p:txBody>
      </p:sp>
      <p:sp>
        <p:nvSpPr>
          <p:cNvPr id="3" name="Content Placeholder 2"/>
          <p:cNvSpPr>
            <a:spLocks noGrp="1"/>
          </p:cNvSpPr>
          <p:nvPr>
            <p:ph idx="1"/>
          </p:nvPr>
        </p:nvSpPr>
        <p:spPr>
          <a:xfrm>
            <a:off x="470416" y="1396051"/>
            <a:ext cx="8225976" cy="4472010"/>
          </a:xfrm>
        </p:spPr>
        <p:txBody>
          <a:bodyPr>
            <a:noAutofit/>
          </a:bodyPr>
          <a:lstStyle/>
          <a:p>
            <a:pPr marL="411480" indent="-342900"/>
            <a:r>
              <a:rPr lang="en-US" dirty="0" smtClean="0">
                <a:solidFill>
                  <a:srgbClr val="000000"/>
                </a:solidFill>
                <a:latin typeface="Arial"/>
                <a:cs typeface="Arial"/>
              </a:rPr>
              <a:t>“Inclusion means different things to different people” (Armstrong, Armstrong &amp; </a:t>
            </a:r>
            <a:r>
              <a:rPr lang="en-US" dirty="0" err="1" smtClean="0">
                <a:solidFill>
                  <a:srgbClr val="000000"/>
                </a:solidFill>
                <a:latin typeface="Arial"/>
                <a:cs typeface="Arial"/>
              </a:rPr>
              <a:t>Spandagou</a:t>
            </a:r>
            <a:r>
              <a:rPr lang="en-US" dirty="0" smtClean="0">
                <a:solidFill>
                  <a:srgbClr val="000000"/>
                </a:solidFill>
                <a:latin typeface="Arial"/>
                <a:cs typeface="Arial"/>
              </a:rPr>
              <a:t>, 2010, p. 29) </a:t>
            </a:r>
          </a:p>
          <a:p>
            <a:pPr marL="411480" indent="-342900"/>
            <a:endParaRPr lang="en-US" dirty="0">
              <a:solidFill>
                <a:srgbClr val="000000"/>
              </a:solidFill>
              <a:latin typeface="Arial"/>
              <a:cs typeface="Arial"/>
            </a:endParaRPr>
          </a:p>
          <a:p>
            <a:pPr marL="68580" indent="0">
              <a:buNone/>
            </a:pPr>
            <a:endParaRPr lang="en-US" dirty="0" smtClean="0">
              <a:solidFill>
                <a:srgbClr val="000000"/>
              </a:solidFill>
              <a:latin typeface="Arial"/>
              <a:cs typeface="Arial"/>
            </a:endParaRPr>
          </a:p>
          <a:p>
            <a:pPr marL="68580" indent="0">
              <a:buNone/>
            </a:pPr>
            <a:endParaRPr lang="en-US" dirty="0" smtClean="0">
              <a:solidFill>
                <a:srgbClr val="000000"/>
              </a:solidFill>
              <a:latin typeface="Arial"/>
              <a:cs typeface="Arial"/>
            </a:endParaRPr>
          </a:p>
          <a:p>
            <a:pPr marL="411480" indent="-342900"/>
            <a:r>
              <a:rPr lang="en-US" dirty="0">
                <a:solidFill>
                  <a:srgbClr val="000000"/>
                </a:solidFill>
                <a:latin typeface="Arial"/>
                <a:cs typeface="Arial"/>
              </a:rPr>
              <a:t>What does this mean for those who are experiencing processes of inclusion everyday?</a:t>
            </a:r>
          </a:p>
          <a:p>
            <a:pPr marL="68580" indent="0">
              <a:buNone/>
            </a:pPr>
            <a:endParaRPr lang="en-US" dirty="0" smtClean="0">
              <a:latin typeface="American Typewriter"/>
              <a:cs typeface="American Typewriter"/>
            </a:endParaRPr>
          </a:p>
        </p:txBody>
      </p:sp>
      <p:sp>
        <p:nvSpPr>
          <p:cNvPr id="7" name="Down Arrow 6"/>
          <p:cNvSpPr/>
          <p:nvPr/>
        </p:nvSpPr>
        <p:spPr>
          <a:xfrm>
            <a:off x="3598508" y="2487403"/>
            <a:ext cx="1234782" cy="1834681"/>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877504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956" y="91664"/>
            <a:ext cx="8042276" cy="1336956"/>
          </a:xfrm>
        </p:spPr>
        <p:txBody>
          <a:bodyPr/>
          <a:lstStyle/>
          <a:p>
            <a:pPr algn="l"/>
            <a:r>
              <a:rPr lang="en-US" dirty="0" smtClean="0">
                <a:latin typeface="Arial"/>
                <a:cs typeface="Arial"/>
              </a:rPr>
              <a:t>Inclusion &amp; Disability </a:t>
            </a:r>
            <a:r>
              <a:rPr lang="en-US" dirty="0" err="1" smtClean="0">
                <a:latin typeface="Arial"/>
                <a:cs typeface="Arial"/>
              </a:rPr>
              <a:t>cont</a:t>
            </a:r>
            <a:r>
              <a:rPr lang="en-US" dirty="0" smtClean="0">
                <a:latin typeface="Arial"/>
                <a:cs typeface="Arial"/>
              </a:rPr>
              <a:t>…</a:t>
            </a:r>
            <a:endParaRPr lang="en-US" dirty="0">
              <a:latin typeface="Arial"/>
              <a:cs typeface="Arial"/>
            </a:endParaRPr>
          </a:p>
        </p:txBody>
      </p:sp>
      <p:sp>
        <p:nvSpPr>
          <p:cNvPr id="3" name="Content Placeholder 2"/>
          <p:cNvSpPr>
            <a:spLocks noGrp="1"/>
          </p:cNvSpPr>
          <p:nvPr>
            <p:ph idx="1"/>
          </p:nvPr>
        </p:nvSpPr>
        <p:spPr>
          <a:xfrm>
            <a:off x="246956" y="1545808"/>
            <a:ext cx="8731671" cy="5069626"/>
          </a:xfrm>
        </p:spPr>
        <p:txBody>
          <a:bodyPr>
            <a:normAutofit lnSpcReduction="10000"/>
          </a:bodyPr>
          <a:lstStyle/>
          <a:p>
            <a:r>
              <a:rPr lang="en-US" dirty="0">
                <a:solidFill>
                  <a:srgbClr val="000000"/>
                </a:solidFill>
                <a:latin typeface="Arial"/>
                <a:cs typeface="Arial"/>
              </a:rPr>
              <a:t>“Disability is an extraordinarily complex phenomenon but this complexity derives, primarily, not from the intricacies of physical lesions but from the social and political use to which the construct of disability is put, independent of the presence, or intricacies, of an impairment” (Fulcher, 1989, p. 25</a:t>
            </a:r>
            <a:r>
              <a:rPr lang="en-US" dirty="0" smtClean="0">
                <a:solidFill>
                  <a:srgbClr val="000000"/>
                </a:solidFill>
                <a:latin typeface="Arial"/>
                <a:cs typeface="Arial"/>
              </a:rPr>
              <a:t>)</a:t>
            </a:r>
          </a:p>
          <a:p>
            <a:endParaRPr lang="en-US" dirty="0">
              <a:solidFill>
                <a:srgbClr val="000000"/>
              </a:solidFill>
              <a:latin typeface="Arial"/>
              <a:cs typeface="Arial"/>
            </a:endParaRPr>
          </a:p>
          <a:p>
            <a:endParaRPr lang="en-US" dirty="0" smtClean="0">
              <a:solidFill>
                <a:srgbClr val="000000"/>
              </a:solidFill>
              <a:latin typeface="Arial"/>
              <a:cs typeface="Arial"/>
            </a:endParaRPr>
          </a:p>
          <a:p>
            <a:r>
              <a:rPr lang="en-US" dirty="0">
                <a:solidFill>
                  <a:srgbClr val="000000"/>
                </a:solidFill>
                <a:latin typeface="Arial"/>
                <a:cs typeface="Arial"/>
              </a:rPr>
              <a:t>How do people with disabilities negotiate and experience the complexity of disability in light of policies promoting inclusion? Does this complexity disappear because we have ‘inclusion’?</a:t>
            </a:r>
          </a:p>
          <a:p>
            <a:endParaRPr lang="en-US" dirty="0">
              <a:solidFill>
                <a:srgbClr val="000000"/>
              </a:solidFill>
              <a:latin typeface="Arial"/>
              <a:cs typeface="Arial"/>
            </a:endParaRPr>
          </a:p>
        </p:txBody>
      </p:sp>
      <p:sp>
        <p:nvSpPr>
          <p:cNvPr id="4" name="Down Arrow 3"/>
          <p:cNvSpPr/>
          <p:nvPr/>
        </p:nvSpPr>
        <p:spPr>
          <a:xfrm>
            <a:off x="3633786" y="3387102"/>
            <a:ext cx="1076024" cy="141129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439306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244" y="150581"/>
            <a:ext cx="8042276" cy="1336956"/>
          </a:xfrm>
        </p:spPr>
        <p:txBody>
          <a:bodyPr/>
          <a:lstStyle/>
          <a:p>
            <a:pPr algn="l"/>
            <a:r>
              <a:rPr lang="en-US" dirty="0" smtClean="0">
                <a:latin typeface="Arial"/>
                <a:cs typeface="Arial"/>
              </a:rPr>
              <a:t>Policy</a:t>
            </a:r>
            <a:endParaRPr lang="en-US" dirty="0">
              <a:latin typeface="Arial"/>
              <a:cs typeface="Arial"/>
            </a:endParaRPr>
          </a:p>
        </p:txBody>
      </p:sp>
      <p:sp>
        <p:nvSpPr>
          <p:cNvPr id="3" name="Content Placeholder 2"/>
          <p:cNvSpPr>
            <a:spLocks noGrp="1"/>
          </p:cNvSpPr>
          <p:nvPr>
            <p:ph idx="1"/>
          </p:nvPr>
        </p:nvSpPr>
        <p:spPr>
          <a:xfrm>
            <a:off x="140244" y="1650692"/>
            <a:ext cx="9003756" cy="5207307"/>
          </a:xfrm>
        </p:spPr>
        <p:txBody>
          <a:bodyPr/>
          <a:lstStyle/>
          <a:p>
            <a:r>
              <a:rPr lang="en-US" b="1" dirty="0">
                <a:solidFill>
                  <a:srgbClr val="000000"/>
                </a:solidFill>
                <a:latin typeface="Arial"/>
                <a:cs typeface="Arial"/>
              </a:rPr>
              <a:t>Students with disabilities: Code of practice for Australian tertiary institutions </a:t>
            </a:r>
            <a:endParaRPr lang="en-US" b="1" dirty="0" smtClean="0">
              <a:solidFill>
                <a:srgbClr val="000000"/>
              </a:solidFill>
              <a:latin typeface="Arial"/>
              <a:cs typeface="Arial"/>
            </a:endParaRPr>
          </a:p>
          <a:p>
            <a:endParaRPr lang="en-US" dirty="0">
              <a:solidFill>
                <a:srgbClr val="000000"/>
              </a:solidFill>
              <a:latin typeface="Arial"/>
              <a:cs typeface="Arial"/>
            </a:endParaRPr>
          </a:p>
          <a:p>
            <a:r>
              <a:rPr lang="en-US" dirty="0" smtClean="0">
                <a:solidFill>
                  <a:srgbClr val="000000"/>
                </a:solidFill>
                <a:latin typeface="Arial"/>
                <a:cs typeface="Arial"/>
              </a:rPr>
              <a:t>The institution has a responsibility to establish an inclusive learning environment, it’s staff to learn about those principles and for policies to be regularly reviewed to embed good practice (A4, A7.2(f), B1.6(b), C1, D1).</a:t>
            </a:r>
          </a:p>
          <a:p>
            <a:endParaRPr lang="en-US" dirty="0">
              <a:solidFill>
                <a:srgbClr val="000000"/>
              </a:solidFill>
              <a:latin typeface="Arial"/>
              <a:cs typeface="Arial"/>
            </a:endParaRPr>
          </a:p>
          <a:p>
            <a:r>
              <a:rPr lang="en-US" dirty="0" smtClean="0">
                <a:solidFill>
                  <a:srgbClr val="000000"/>
                </a:solidFill>
                <a:latin typeface="Arial"/>
                <a:cs typeface="Arial"/>
              </a:rPr>
              <a:t>What does making an “inclusive learning environment” mean? What does it implicate for the experiences of those it directly affects?</a:t>
            </a:r>
          </a:p>
          <a:p>
            <a:endParaRPr lang="en-US" dirty="0">
              <a:solidFill>
                <a:srgbClr val="000000"/>
              </a:solidFill>
              <a:latin typeface="Arial"/>
              <a:cs typeface="Arial"/>
            </a:endParaRPr>
          </a:p>
          <a:p>
            <a:endParaRPr lang="en-US" dirty="0">
              <a:solidFill>
                <a:srgbClr val="000000"/>
              </a:solidFill>
              <a:latin typeface="Arial"/>
              <a:cs typeface="Arial"/>
            </a:endParaRPr>
          </a:p>
        </p:txBody>
      </p:sp>
    </p:spTree>
    <p:extLst>
      <p:ext uri="{BB962C8B-B14F-4D97-AF65-F5344CB8AC3E}">
        <p14:creationId xmlns:p14="http://schemas.microsoft.com/office/powerpoint/2010/main" val="16764258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125" y="68723"/>
            <a:ext cx="8905875" cy="1411941"/>
          </a:xfrm>
        </p:spPr>
        <p:txBody>
          <a:bodyPr/>
          <a:lstStyle/>
          <a:p>
            <a:pPr algn="l"/>
            <a:r>
              <a:rPr lang="en-US" dirty="0" smtClean="0">
                <a:latin typeface="Arial"/>
                <a:cs typeface="Arial"/>
              </a:rPr>
              <a:t>Xavier &amp; </a:t>
            </a:r>
            <a:r>
              <a:rPr lang="en-US" dirty="0" err="1" smtClean="0">
                <a:latin typeface="Arial"/>
                <a:cs typeface="Arial"/>
              </a:rPr>
              <a:t>Relatability</a:t>
            </a:r>
            <a:endParaRPr lang="en-US" dirty="0">
              <a:latin typeface="Arial"/>
              <a:cs typeface="Arial"/>
            </a:endParaRPr>
          </a:p>
        </p:txBody>
      </p:sp>
      <p:sp>
        <p:nvSpPr>
          <p:cNvPr id="3" name="Content Placeholder 2"/>
          <p:cNvSpPr>
            <a:spLocks noGrp="1"/>
          </p:cNvSpPr>
          <p:nvPr>
            <p:ph idx="1"/>
          </p:nvPr>
        </p:nvSpPr>
        <p:spPr>
          <a:xfrm>
            <a:off x="238125" y="1755687"/>
            <a:ext cx="8100464" cy="4600398"/>
          </a:xfrm>
        </p:spPr>
        <p:txBody>
          <a:bodyPr>
            <a:normAutofit/>
          </a:bodyPr>
          <a:lstStyle/>
          <a:p>
            <a:pPr marL="68580" indent="0">
              <a:buNone/>
            </a:pPr>
            <a:r>
              <a:rPr lang="en-US" i="1" dirty="0" smtClean="0">
                <a:solidFill>
                  <a:srgbClr val="000000"/>
                </a:solidFill>
                <a:latin typeface="Arial"/>
                <a:cs typeface="Arial"/>
              </a:rPr>
              <a:t>X</a:t>
            </a:r>
            <a:r>
              <a:rPr lang="en-US" i="1" dirty="0">
                <a:solidFill>
                  <a:srgbClr val="000000"/>
                </a:solidFill>
                <a:latin typeface="Arial"/>
                <a:cs typeface="Arial"/>
              </a:rPr>
              <a:t>: -Many of my friends I’ve made at university have been people who’ve never met a person with a disability before</a:t>
            </a:r>
            <a:r>
              <a:rPr lang="en-US" i="1" dirty="0" smtClean="0">
                <a:solidFill>
                  <a:srgbClr val="000000"/>
                </a:solidFill>
                <a:latin typeface="Arial"/>
                <a:cs typeface="Arial"/>
              </a:rPr>
              <a:t>-</a:t>
            </a:r>
            <a:endParaRPr lang="en-AU" i="1" dirty="0">
              <a:solidFill>
                <a:srgbClr val="000000"/>
              </a:solidFill>
              <a:latin typeface="Arial"/>
              <a:cs typeface="Arial"/>
            </a:endParaRPr>
          </a:p>
          <a:p>
            <a:pPr marL="68580" indent="0">
              <a:buNone/>
            </a:pPr>
            <a:r>
              <a:rPr lang="en-US" i="1" dirty="0">
                <a:solidFill>
                  <a:srgbClr val="000000"/>
                </a:solidFill>
                <a:latin typeface="Arial"/>
                <a:cs typeface="Arial"/>
              </a:rPr>
              <a:t>C: Okay</a:t>
            </a:r>
            <a:r>
              <a:rPr lang="en-US" i="1" dirty="0" smtClean="0">
                <a:solidFill>
                  <a:srgbClr val="000000"/>
                </a:solidFill>
                <a:latin typeface="Arial"/>
                <a:cs typeface="Arial"/>
              </a:rPr>
              <a:t>.</a:t>
            </a:r>
            <a:r>
              <a:rPr lang="en-US" i="1" dirty="0">
                <a:solidFill>
                  <a:srgbClr val="000000"/>
                </a:solidFill>
                <a:latin typeface="Arial"/>
                <a:cs typeface="Arial"/>
              </a:rPr>
              <a:t> </a:t>
            </a:r>
            <a:endParaRPr lang="en-AU" i="1" dirty="0">
              <a:solidFill>
                <a:srgbClr val="000000"/>
              </a:solidFill>
              <a:latin typeface="Arial"/>
              <a:cs typeface="Arial"/>
            </a:endParaRPr>
          </a:p>
          <a:p>
            <a:pPr marL="68580" indent="0">
              <a:buNone/>
            </a:pPr>
            <a:r>
              <a:rPr lang="en-US" i="1" dirty="0">
                <a:solidFill>
                  <a:srgbClr val="000000"/>
                </a:solidFill>
                <a:latin typeface="Arial"/>
                <a:cs typeface="Arial"/>
              </a:rPr>
              <a:t>X: -Meeting me and so I think there is a degree of reassuring them that you know I am- I am capable of being their friend-</a:t>
            </a:r>
            <a:endParaRPr lang="en-AU" i="1" dirty="0">
              <a:solidFill>
                <a:srgbClr val="000000"/>
              </a:solidFill>
              <a:latin typeface="Arial"/>
              <a:cs typeface="Arial"/>
            </a:endParaRPr>
          </a:p>
          <a:p>
            <a:pPr marL="68580" indent="0">
              <a:buNone/>
            </a:pPr>
            <a:endParaRPr lang="en-AU" sz="1700" dirty="0">
              <a:solidFill>
                <a:srgbClr val="000000"/>
              </a:solidFill>
              <a:latin typeface="American Typewriter"/>
              <a:cs typeface="American Typewriter"/>
            </a:endParaRPr>
          </a:p>
        </p:txBody>
      </p:sp>
      <p:sp>
        <p:nvSpPr>
          <p:cNvPr id="4" name="TextBox 3"/>
          <p:cNvSpPr txBox="1"/>
          <p:nvPr/>
        </p:nvSpPr>
        <p:spPr>
          <a:xfrm>
            <a:off x="3229194" y="4888220"/>
            <a:ext cx="5552745" cy="830997"/>
          </a:xfrm>
          <a:prstGeom prst="rect">
            <a:avLst/>
          </a:prstGeom>
          <a:noFill/>
        </p:spPr>
        <p:txBody>
          <a:bodyPr wrap="square" rtlCol="0">
            <a:spAutoFit/>
          </a:bodyPr>
          <a:lstStyle/>
          <a:p>
            <a:pPr marL="285750" indent="-285750">
              <a:buFont typeface="Arial"/>
              <a:buChar char="•"/>
            </a:pPr>
            <a:r>
              <a:rPr lang="en-US" sz="2400" dirty="0" smtClean="0">
                <a:latin typeface="Arial"/>
                <a:cs typeface="Arial"/>
              </a:rPr>
              <a:t>“Doors are my natural enemy!”</a:t>
            </a:r>
          </a:p>
          <a:p>
            <a:pPr marL="285750" indent="-285750">
              <a:buFont typeface="Arial"/>
              <a:buChar char="•"/>
            </a:pPr>
            <a:r>
              <a:rPr lang="en-US" sz="2400" dirty="0" smtClean="0">
                <a:latin typeface="Arial"/>
                <a:cs typeface="Arial"/>
              </a:rPr>
              <a:t>“I should just take the stairs”</a:t>
            </a:r>
            <a:endParaRPr lang="en-US" sz="2400" dirty="0">
              <a:latin typeface="Arial"/>
              <a:cs typeface="Arial"/>
            </a:endParaRPr>
          </a:p>
        </p:txBody>
      </p:sp>
    </p:spTree>
    <p:extLst>
      <p:ext uri="{BB962C8B-B14F-4D97-AF65-F5344CB8AC3E}">
        <p14:creationId xmlns:p14="http://schemas.microsoft.com/office/powerpoint/2010/main" val="2934161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677" y="284200"/>
            <a:ext cx="8225661" cy="1405893"/>
          </a:xfrm>
        </p:spPr>
        <p:txBody>
          <a:bodyPr>
            <a:noAutofit/>
          </a:bodyPr>
          <a:lstStyle/>
          <a:p>
            <a:pPr algn="l"/>
            <a:r>
              <a:rPr lang="en-US" sz="4400" dirty="0" smtClean="0">
                <a:latin typeface="Arial"/>
                <a:cs typeface="Arial"/>
              </a:rPr>
              <a:t>Xavier &amp; the Paradox of Independence</a:t>
            </a:r>
            <a:endParaRPr lang="en-US" sz="4400" dirty="0">
              <a:latin typeface="Arial"/>
              <a:cs typeface="Arial"/>
            </a:endParaRPr>
          </a:p>
        </p:txBody>
      </p:sp>
      <p:sp>
        <p:nvSpPr>
          <p:cNvPr id="3" name="Content Placeholder 2"/>
          <p:cNvSpPr>
            <a:spLocks noGrp="1"/>
          </p:cNvSpPr>
          <p:nvPr>
            <p:ph idx="1"/>
          </p:nvPr>
        </p:nvSpPr>
        <p:spPr>
          <a:xfrm>
            <a:off x="211677" y="1707734"/>
            <a:ext cx="8784590" cy="4956439"/>
          </a:xfrm>
        </p:spPr>
        <p:txBody>
          <a:bodyPr>
            <a:noAutofit/>
          </a:bodyPr>
          <a:lstStyle/>
          <a:p>
            <a:pPr marL="68580" indent="0">
              <a:buNone/>
            </a:pPr>
            <a:r>
              <a:rPr lang="en-US" i="1" dirty="0" smtClean="0">
                <a:solidFill>
                  <a:srgbClr val="000000"/>
                </a:solidFill>
                <a:latin typeface="Arial"/>
                <a:cs typeface="Arial"/>
              </a:rPr>
              <a:t>X: </a:t>
            </a:r>
            <a:r>
              <a:rPr lang="en-US" i="1" dirty="0">
                <a:solidFill>
                  <a:srgbClr val="000000"/>
                </a:solidFill>
                <a:latin typeface="Arial"/>
                <a:cs typeface="Arial"/>
              </a:rPr>
              <a:t>…I think it’s about making things as subtle and unobvious- if that’s a word-as possible-</a:t>
            </a:r>
          </a:p>
          <a:p>
            <a:pPr marL="68580" indent="0">
              <a:buNone/>
            </a:pPr>
            <a:r>
              <a:rPr lang="tr-TR" i="1" dirty="0">
                <a:solidFill>
                  <a:srgbClr val="000000"/>
                </a:solidFill>
                <a:latin typeface="Arial"/>
                <a:cs typeface="Arial"/>
              </a:rPr>
              <a:t>C: </a:t>
            </a:r>
            <a:r>
              <a:rPr lang="tr-TR" i="1" dirty="0" err="1">
                <a:solidFill>
                  <a:srgbClr val="000000"/>
                </a:solidFill>
                <a:latin typeface="Arial"/>
                <a:cs typeface="Arial"/>
              </a:rPr>
              <a:t>Yes</a:t>
            </a:r>
            <a:r>
              <a:rPr lang="tr-TR" i="1" dirty="0">
                <a:solidFill>
                  <a:srgbClr val="000000"/>
                </a:solidFill>
                <a:latin typeface="Arial"/>
                <a:cs typeface="Arial"/>
              </a:rPr>
              <a:t>.</a:t>
            </a:r>
          </a:p>
          <a:p>
            <a:pPr marL="68580" indent="0">
              <a:buNone/>
            </a:pPr>
            <a:r>
              <a:rPr lang="tr-TR" i="1" dirty="0">
                <a:solidFill>
                  <a:srgbClr val="000000"/>
                </a:solidFill>
                <a:latin typeface="Arial"/>
                <a:cs typeface="Arial"/>
              </a:rPr>
              <a:t>X: -</a:t>
            </a:r>
            <a:r>
              <a:rPr lang="tr-TR" i="1" dirty="0" err="1">
                <a:solidFill>
                  <a:srgbClr val="000000"/>
                </a:solidFill>
                <a:latin typeface="Arial"/>
                <a:cs typeface="Arial"/>
              </a:rPr>
              <a:t>In</a:t>
            </a:r>
            <a:r>
              <a:rPr lang="tr-TR" i="1" dirty="0">
                <a:solidFill>
                  <a:srgbClr val="000000"/>
                </a:solidFill>
                <a:latin typeface="Arial"/>
                <a:cs typeface="Arial"/>
              </a:rPr>
              <a:t> </a:t>
            </a:r>
            <a:r>
              <a:rPr lang="tr-TR" i="1" dirty="0" err="1">
                <a:solidFill>
                  <a:srgbClr val="000000"/>
                </a:solidFill>
                <a:latin typeface="Arial"/>
                <a:cs typeface="Arial"/>
              </a:rPr>
              <a:t>terms</a:t>
            </a:r>
            <a:r>
              <a:rPr lang="tr-TR" i="1" dirty="0">
                <a:solidFill>
                  <a:srgbClr val="000000"/>
                </a:solidFill>
                <a:latin typeface="Arial"/>
                <a:cs typeface="Arial"/>
              </a:rPr>
              <a:t> of </a:t>
            </a:r>
            <a:r>
              <a:rPr lang="tr-TR" i="1" dirty="0" err="1">
                <a:solidFill>
                  <a:srgbClr val="000000"/>
                </a:solidFill>
                <a:latin typeface="Arial"/>
                <a:cs typeface="Arial"/>
              </a:rPr>
              <a:t>giving</a:t>
            </a:r>
            <a:r>
              <a:rPr lang="tr-TR" i="1" dirty="0">
                <a:solidFill>
                  <a:srgbClr val="000000"/>
                </a:solidFill>
                <a:latin typeface="Arial"/>
                <a:cs typeface="Arial"/>
              </a:rPr>
              <a:t> </a:t>
            </a:r>
            <a:r>
              <a:rPr lang="tr-TR" i="1" dirty="0" err="1">
                <a:solidFill>
                  <a:srgbClr val="000000"/>
                </a:solidFill>
                <a:latin typeface="Arial"/>
                <a:cs typeface="Arial"/>
              </a:rPr>
              <a:t>you</a:t>
            </a:r>
            <a:r>
              <a:rPr lang="tr-TR" i="1" dirty="0">
                <a:solidFill>
                  <a:srgbClr val="000000"/>
                </a:solidFill>
                <a:latin typeface="Arial"/>
                <a:cs typeface="Arial"/>
              </a:rPr>
              <a:t> </a:t>
            </a:r>
            <a:r>
              <a:rPr lang="tr-TR" i="1" dirty="0" err="1">
                <a:solidFill>
                  <a:srgbClr val="000000"/>
                </a:solidFill>
                <a:latin typeface="Arial"/>
                <a:cs typeface="Arial"/>
              </a:rPr>
              <a:t>support</a:t>
            </a:r>
            <a:r>
              <a:rPr lang="tr-TR" i="1" dirty="0">
                <a:solidFill>
                  <a:srgbClr val="000000"/>
                </a:solidFill>
                <a:latin typeface="Arial"/>
                <a:cs typeface="Arial"/>
              </a:rPr>
              <a:t> but not </a:t>
            </a:r>
            <a:r>
              <a:rPr lang="tr-TR" i="1" dirty="0" err="1">
                <a:solidFill>
                  <a:srgbClr val="000000"/>
                </a:solidFill>
                <a:latin typeface="Arial"/>
                <a:cs typeface="Arial"/>
              </a:rPr>
              <a:t>the</a:t>
            </a:r>
            <a:r>
              <a:rPr lang="tr-TR" i="1" dirty="0">
                <a:solidFill>
                  <a:srgbClr val="000000"/>
                </a:solidFill>
                <a:latin typeface="Arial"/>
                <a:cs typeface="Arial"/>
              </a:rPr>
              <a:t> </a:t>
            </a:r>
            <a:r>
              <a:rPr lang="tr-TR" i="1" dirty="0" err="1">
                <a:solidFill>
                  <a:srgbClr val="000000"/>
                </a:solidFill>
                <a:latin typeface="Arial"/>
                <a:cs typeface="Arial"/>
              </a:rPr>
              <a:t>sort</a:t>
            </a:r>
            <a:r>
              <a:rPr lang="tr-TR" i="1" dirty="0">
                <a:solidFill>
                  <a:srgbClr val="000000"/>
                </a:solidFill>
                <a:latin typeface="Arial"/>
                <a:cs typeface="Arial"/>
              </a:rPr>
              <a:t> </a:t>
            </a:r>
            <a:r>
              <a:rPr lang="tr-TR" i="1" dirty="0" err="1">
                <a:solidFill>
                  <a:srgbClr val="000000"/>
                </a:solidFill>
                <a:latin typeface="Arial"/>
                <a:cs typeface="Arial"/>
              </a:rPr>
              <a:t>that’s</a:t>
            </a:r>
            <a:r>
              <a:rPr lang="tr-TR" i="1" dirty="0">
                <a:solidFill>
                  <a:srgbClr val="000000"/>
                </a:solidFill>
                <a:latin typeface="Arial"/>
                <a:cs typeface="Arial"/>
              </a:rPr>
              <a:t> </a:t>
            </a:r>
            <a:r>
              <a:rPr lang="tr-TR" i="1" dirty="0" err="1">
                <a:solidFill>
                  <a:srgbClr val="000000"/>
                </a:solidFill>
                <a:latin typeface="Arial"/>
                <a:cs typeface="Arial"/>
              </a:rPr>
              <a:t>advertising</a:t>
            </a:r>
            <a:r>
              <a:rPr lang="tr-TR" i="1" dirty="0">
                <a:solidFill>
                  <a:srgbClr val="000000"/>
                </a:solidFill>
                <a:latin typeface="Arial"/>
                <a:cs typeface="Arial"/>
              </a:rPr>
              <a:t> </a:t>
            </a:r>
            <a:r>
              <a:rPr lang="tr-TR" i="1" dirty="0" err="1">
                <a:solidFill>
                  <a:srgbClr val="000000"/>
                </a:solidFill>
                <a:latin typeface="Arial"/>
                <a:cs typeface="Arial"/>
              </a:rPr>
              <a:t>that</a:t>
            </a:r>
            <a:r>
              <a:rPr lang="tr-TR" i="1" dirty="0">
                <a:solidFill>
                  <a:srgbClr val="000000"/>
                </a:solidFill>
                <a:latin typeface="Arial"/>
                <a:cs typeface="Arial"/>
              </a:rPr>
              <a:t> </a:t>
            </a:r>
            <a:r>
              <a:rPr lang="tr-TR" i="1" dirty="0" err="1">
                <a:solidFill>
                  <a:srgbClr val="000000"/>
                </a:solidFill>
                <a:latin typeface="Arial"/>
                <a:cs typeface="Arial"/>
              </a:rPr>
              <a:t>support</a:t>
            </a:r>
            <a:r>
              <a:rPr lang="tr-TR" i="1" dirty="0">
                <a:solidFill>
                  <a:srgbClr val="000000"/>
                </a:solidFill>
                <a:latin typeface="Arial"/>
                <a:cs typeface="Arial"/>
              </a:rPr>
              <a:t>-um, </a:t>
            </a:r>
            <a:r>
              <a:rPr lang="tr-TR" i="1" dirty="0" err="1">
                <a:solidFill>
                  <a:srgbClr val="000000"/>
                </a:solidFill>
                <a:latin typeface="Arial"/>
                <a:cs typeface="Arial"/>
              </a:rPr>
              <a:t>or</a:t>
            </a:r>
            <a:r>
              <a:rPr lang="tr-TR" i="1" dirty="0">
                <a:solidFill>
                  <a:srgbClr val="000000"/>
                </a:solidFill>
                <a:latin typeface="Arial"/>
                <a:cs typeface="Arial"/>
              </a:rPr>
              <a:t> </a:t>
            </a:r>
            <a:r>
              <a:rPr lang="tr-TR" i="1" dirty="0" err="1">
                <a:solidFill>
                  <a:srgbClr val="000000"/>
                </a:solidFill>
                <a:latin typeface="Arial"/>
                <a:cs typeface="Arial"/>
              </a:rPr>
              <a:t>ensuring</a:t>
            </a:r>
            <a:r>
              <a:rPr lang="tr-TR" i="1" dirty="0">
                <a:solidFill>
                  <a:srgbClr val="000000"/>
                </a:solidFill>
                <a:latin typeface="Arial"/>
                <a:cs typeface="Arial"/>
              </a:rPr>
              <a:t> </a:t>
            </a:r>
            <a:r>
              <a:rPr lang="tr-TR" i="1" dirty="0" err="1">
                <a:solidFill>
                  <a:srgbClr val="000000"/>
                </a:solidFill>
                <a:latin typeface="Arial"/>
                <a:cs typeface="Arial"/>
              </a:rPr>
              <a:t>that</a:t>
            </a:r>
            <a:r>
              <a:rPr lang="tr-TR" i="1" dirty="0">
                <a:solidFill>
                  <a:srgbClr val="000000"/>
                </a:solidFill>
                <a:latin typeface="Arial"/>
                <a:cs typeface="Arial"/>
              </a:rPr>
              <a:t> </a:t>
            </a:r>
            <a:r>
              <a:rPr lang="tr-TR" i="1" dirty="0" err="1">
                <a:solidFill>
                  <a:srgbClr val="000000"/>
                </a:solidFill>
                <a:latin typeface="Arial"/>
                <a:cs typeface="Arial"/>
              </a:rPr>
              <a:t>support</a:t>
            </a:r>
            <a:r>
              <a:rPr lang="tr-TR" i="1" dirty="0">
                <a:solidFill>
                  <a:srgbClr val="000000"/>
                </a:solidFill>
                <a:latin typeface="Arial"/>
                <a:cs typeface="Arial"/>
              </a:rPr>
              <a:t> </a:t>
            </a:r>
            <a:r>
              <a:rPr lang="tr-TR" i="1" dirty="0" err="1">
                <a:solidFill>
                  <a:srgbClr val="000000"/>
                </a:solidFill>
                <a:latin typeface="Arial"/>
                <a:cs typeface="Arial"/>
              </a:rPr>
              <a:t>allows</a:t>
            </a:r>
            <a:r>
              <a:rPr lang="tr-TR" i="1" dirty="0">
                <a:solidFill>
                  <a:srgbClr val="000000"/>
                </a:solidFill>
                <a:latin typeface="Arial"/>
                <a:cs typeface="Arial"/>
              </a:rPr>
              <a:t> </a:t>
            </a:r>
            <a:r>
              <a:rPr lang="tr-TR" i="1" dirty="0" err="1">
                <a:solidFill>
                  <a:srgbClr val="000000"/>
                </a:solidFill>
                <a:latin typeface="Arial"/>
                <a:cs typeface="Arial"/>
              </a:rPr>
              <a:t>you</a:t>
            </a:r>
            <a:r>
              <a:rPr lang="tr-TR" i="1" dirty="0">
                <a:solidFill>
                  <a:srgbClr val="000000"/>
                </a:solidFill>
                <a:latin typeface="Arial"/>
                <a:cs typeface="Arial"/>
              </a:rPr>
              <a:t> </a:t>
            </a:r>
            <a:r>
              <a:rPr lang="tr-TR" i="1" dirty="0" err="1">
                <a:solidFill>
                  <a:srgbClr val="000000"/>
                </a:solidFill>
                <a:latin typeface="Arial"/>
                <a:cs typeface="Arial"/>
              </a:rPr>
              <a:t>to</a:t>
            </a:r>
            <a:r>
              <a:rPr lang="tr-TR" i="1" dirty="0">
                <a:solidFill>
                  <a:srgbClr val="000000"/>
                </a:solidFill>
                <a:latin typeface="Arial"/>
                <a:cs typeface="Arial"/>
              </a:rPr>
              <a:t> do as </a:t>
            </a:r>
            <a:r>
              <a:rPr lang="tr-TR" i="1" dirty="0" err="1">
                <a:solidFill>
                  <a:srgbClr val="000000"/>
                </a:solidFill>
                <a:latin typeface="Arial"/>
                <a:cs typeface="Arial"/>
              </a:rPr>
              <a:t>much</a:t>
            </a:r>
            <a:r>
              <a:rPr lang="tr-TR" i="1" dirty="0">
                <a:solidFill>
                  <a:srgbClr val="000000"/>
                </a:solidFill>
                <a:latin typeface="Arial"/>
                <a:cs typeface="Arial"/>
              </a:rPr>
              <a:t> in </a:t>
            </a:r>
            <a:r>
              <a:rPr lang="tr-TR" i="1" dirty="0" err="1">
                <a:solidFill>
                  <a:srgbClr val="000000"/>
                </a:solidFill>
                <a:latin typeface="Arial"/>
                <a:cs typeface="Arial"/>
              </a:rPr>
              <a:t>the</a:t>
            </a:r>
            <a:r>
              <a:rPr lang="tr-TR" i="1" dirty="0">
                <a:solidFill>
                  <a:srgbClr val="000000"/>
                </a:solidFill>
                <a:latin typeface="Arial"/>
                <a:cs typeface="Arial"/>
              </a:rPr>
              <a:t> </a:t>
            </a:r>
            <a:r>
              <a:rPr lang="tr-TR" i="1" dirty="0" err="1">
                <a:solidFill>
                  <a:srgbClr val="000000"/>
                </a:solidFill>
                <a:latin typeface="Arial"/>
                <a:cs typeface="Arial"/>
              </a:rPr>
              <a:t>classroom</a:t>
            </a:r>
            <a:r>
              <a:rPr lang="tr-TR" i="1" dirty="0">
                <a:solidFill>
                  <a:srgbClr val="000000"/>
                </a:solidFill>
                <a:latin typeface="Arial"/>
                <a:cs typeface="Arial"/>
              </a:rPr>
              <a:t> as </a:t>
            </a:r>
            <a:r>
              <a:rPr lang="tr-TR" i="1" dirty="0" err="1">
                <a:solidFill>
                  <a:srgbClr val="000000"/>
                </a:solidFill>
                <a:latin typeface="Arial"/>
                <a:cs typeface="Arial"/>
              </a:rPr>
              <a:t>possible</a:t>
            </a:r>
            <a:r>
              <a:rPr lang="tr-TR" i="1" dirty="0">
                <a:solidFill>
                  <a:srgbClr val="000000"/>
                </a:solidFill>
                <a:latin typeface="Arial"/>
                <a:cs typeface="Arial"/>
              </a:rPr>
              <a:t>-</a:t>
            </a:r>
          </a:p>
          <a:p>
            <a:pPr marL="68580" indent="0">
              <a:buNone/>
            </a:pPr>
            <a:r>
              <a:rPr lang="tr-TR" i="1" dirty="0">
                <a:solidFill>
                  <a:srgbClr val="000000"/>
                </a:solidFill>
                <a:latin typeface="Arial"/>
                <a:cs typeface="Arial"/>
              </a:rPr>
              <a:t>C: </a:t>
            </a:r>
            <a:r>
              <a:rPr lang="tr-TR" i="1" dirty="0" err="1">
                <a:solidFill>
                  <a:srgbClr val="000000"/>
                </a:solidFill>
                <a:latin typeface="Arial"/>
                <a:cs typeface="Arial"/>
              </a:rPr>
              <a:t>Mhm</a:t>
            </a:r>
            <a:r>
              <a:rPr lang="tr-TR" i="1" dirty="0">
                <a:solidFill>
                  <a:srgbClr val="000000"/>
                </a:solidFill>
                <a:latin typeface="Arial"/>
                <a:cs typeface="Arial"/>
              </a:rPr>
              <a:t>.</a:t>
            </a:r>
          </a:p>
          <a:p>
            <a:pPr marL="68580" indent="0">
              <a:buNone/>
            </a:pPr>
            <a:r>
              <a:rPr lang="tr-TR" i="1" dirty="0">
                <a:solidFill>
                  <a:srgbClr val="000000"/>
                </a:solidFill>
                <a:latin typeface="Arial"/>
                <a:cs typeface="Arial"/>
              </a:rPr>
              <a:t>X: -‘</a:t>
            </a:r>
            <a:r>
              <a:rPr lang="tr-TR" i="1" dirty="0" err="1">
                <a:solidFill>
                  <a:srgbClr val="000000"/>
                </a:solidFill>
                <a:latin typeface="Arial"/>
                <a:cs typeface="Arial"/>
              </a:rPr>
              <a:t>Cause</a:t>
            </a:r>
            <a:r>
              <a:rPr lang="tr-TR" i="1" dirty="0">
                <a:solidFill>
                  <a:srgbClr val="000000"/>
                </a:solidFill>
                <a:latin typeface="Arial"/>
                <a:cs typeface="Arial"/>
              </a:rPr>
              <a:t> </a:t>
            </a:r>
            <a:r>
              <a:rPr lang="tr-TR" i="1" dirty="0" err="1">
                <a:solidFill>
                  <a:srgbClr val="000000"/>
                </a:solidFill>
                <a:latin typeface="Arial"/>
                <a:cs typeface="Arial"/>
              </a:rPr>
              <a:t>there</a:t>
            </a:r>
            <a:r>
              <a:rPr lang="tr-TR" i="1" dirty="0">
                <a:solidFill>
                  <a:srgbClr val="000000"/>
                </a:solidFill>
                <a:latin typeface="Arial"/>
                <a:cs typeface="Arial"/>
              </a:rPr>
              <a:t> </a:t>
            </a:r>
            <a:r>
              <a:rPr lang="tr-TR" i="1" dirty="0" err="1">
                <a:solidFill>
                  <a:srgbClr val="000000"/>
                </a:solidFill>
                <a:latin typeface="Arial"/>
                <a:cs typeface="Arial"/>
              </a:rPr>
              <a:t>are</a:t>
            </a:r>
            <a:r>
              <a:rPr lang="tr-TR" i="1" dirty="0">
                <a:solidFill>
                  <a:srgbClr val="000000"/>
                </a:solidFill>
                <a:latin typeface="Arial"/>
                <a:cs typeface="Arial"/>
              </a:rPr>
              <a:t> </a:t>
            </a:r>
            <a:r>
              <a:rPr lang="tr-TR" i="1" dirty="0" err="1">
                <a:solidFill>
                  <a:srgbClr val="000000"/>
                </a:solidFill>
                <a:latin typeface="Arial"/>
                <a:cs typeface="Arial"/>
              </a:rPr>
              <a:t>certainly</a:t>
            </a:r>
            <a:r>
              <a:rPr lang="tr-TR" i="1" dirty="0">
                <a:solidFill>
                  <a:srgbClr val="000000"/>
                </a:solidFill>
                <a:latin typeface="Arial"/>
                <a:cs typeface="Arial"/>
              </a:rPr>
              <a:t> </a:t>
            </a:r>
            <a:r>
              <a:rPr lang="tr-TR" i="1" dirty="0" err="1">
                <a:solidFill>
                  <a:srgbClr val="000000"/>
                </a:solidFill>
                <a:latin typeface="Arial"/>
                <a:cs typeface="Arial"/>
              </a:rPr>
              <a:t>some</a:t>
            </a:r>
            <a:r>
              <a:rPr lang="tr-TR" i="1" dirty="0">
                <a:solidFill>
                  <a:srgbClr val="000000"/>
                </a:solidFill>
                <a:latin typeface="Arial"/>
                <a:cs typeface="Arial"/>
              </a:rPr>
              <a:t> </a:t>
            </a:r>
            <a:r>
              <a:rPr lang="tr-TR" i="1" dirty="0" err="1">
                <a:solidFill>
                  <a:srgbClr val="000000"/>
                </a:solidFill>
                <a:latin typeface="Arial"/>
                <a:cs typeface="Arial"/>
              </a:rPr>
              <a:t>things</a:t>
            </a:r>
            <a:r>
              <a:rPr lang="tr-TR" i="1" dirty="0">
                <a:solidFill>
                  <a:srgbClr val="000000"/>
                </a:solidFill>
                <a:latin typeface="Arial"/>
                <a:cs typeface="Arial"/>
              </a:rPr>
              <a:t> </a:t>
            </a:r>
            <a:r>
              <a:rPr lang="tr-TR" i="1" dirty="0" err="1">
                <a:solidFill>
                  <a:srgbClr val="000000"/>
                </a:solidFill>
                <a:latin typeface="Arial"/>
                <a:cs typeface="Arial"/>
              </a:rPr>
              <a:t>that</a:t>
            </a:r>
            <a:r>
              <a:rPr lang="tr-TR" i="1" dirty="0">
                <a:solidFill>
                  <a:srgbClr val="000000"/>
                </a:solidFill>
                <a:latin typeface="Arial"/>
                <a:cs typeface="Arial"/>
              </a:rPr>
              <a:t> I </a:t>
            </a:r>
            <a:r>
              <a:rPr lang="tr-TR" i="1" dirty="0" err="1">
                <a:solidFill>
                  <a:srgbClr val="000000"/>
                </a:solidFill>
                <a:latin typeface="Arial"/>
                <a:cs typeface="Arial"/>
              </a:rPr>
              <a:t>just</a:t>
            </a:r>
            <a:r>
              <a:rPr lang="tr-TR" i="1" dirty="0">
                <a:solidFill>
                  <a:srgbClr val="000000"/>
                </a:solidFill>
                <a:latin typeface="Arial"/>
                <a:cs typeface="Arial"/>
              </a:rPr>
              <a:t> </a:t>
            </a:r>
            <a:r>
              <a:rPr lang="tr-TR" i="1" dirty="0" err="1">
                <a:solidFill>
                  <a:srgbClr val="000000"/>
                </a:solidFill>
                <a:latin typeface="Arial"/>
                <a:cs typeface="Arial"/>
              </a:rPr>
              <a:t>cannot</a:t>
            </a:r>
            <a:r>
              <a:rPr lang="tr-TR" i="1" dirty="0">
                <a:solidFill>
                  <a:srgbClr val="000000"/>
                </a:solidFill>
                <a:latin typeface="Arial"/>
                <a:cs typeface="Arial"/>
              </a:rPr>
              <a:t> do </a:t>
            </a:r>
            <a:r>
              <a:rPr lang="tr-TR" i="1" dirty="0" err="1">
                <a:solidFill>
                  <a:srgbClr val="000000"/>
                </a:solidFill>
                <a:latin typeface="Arial"/>
                <a:cs typeface="Arial"/>
              </a:rPr>
              <a:t>and</a:t>
            </a:r>
            <a:r>
              <a:rPr lang="tr-TR" i="1" dirty="0">
                <a:solidFill>
                  <a:srgbClr val="000000"/>
                </a:solidFill>
                <a:latin typeface="Arial"/>
                <a:cs typeface="Arial"/>
              </a:rPr>
              <a:t> </a:t>
            </a:r>
            <a:r>
              <a:rPr lang="tr-TR" i="1" dirty="0" err="1">
                <a:solidFill>
                  <a:srgbClr val="000000"/>
                </a:solidFill>
                <a:latin typeface="Arial"/>
                <a:cs typeface="Arial"/>
              </a:rPr>
              <a:t>obviously</a:t>
            </a:r>
            <a:r>
              <a:rPr lang="tr-TR" i="1" dirty="0">
                <a:solidFill>
                  <a:srgbClr val="000000"/>
                </a:solidFill>
                <a:latin typeface="Arial"/>
                <a:cs typeface="Arial"/>
              </a:rPr>
              <a:t> I </a:t>
            </a:r>
            <a:r>
              <a:rPr lang="tr-TR" i="1" dirty="0" err="1">
                <a:solidFill>
                  <a:srgbClr val="000000"/>
                </a:solidFill>
                <a:latin typeface="Arial"/>
                <a:cs typeface="Arial"/>
              </a:rPr>
              <a:t>need</a:t>
            </a:r>
            <a:r>
              <a:rPr lang="tr-TR" i="1" dirty="0">
                <a:solidFill>
                  <a:srgbClr val="000000"/>
                </a:solidFill>
                <a:latin typeface="Arial"/>
                <a:cs typeface="Arial"/>
              </a:rPr>
              <a:t> </a:t>
            </a:r>
            <a:r>
              <a:rPr lang="tr-TR" i="1" dirty="0" err="1">
                <a:solidFill>
                  <a:srgbClr val="000000"/>
                </a:solidFill>
                <a:latin typeface="Arial"/>
                <a:cs typeface="Arial"/>
              </a:rPr>
              <a:t>support</a:t>
            </a:r>
            <a:r>
              <a:rPr lang="tr-TR" i="1" dirty="0">
                <a:solidFill>
                  <a:srgbClr val="000000"/>
                </a:solidFill>
                <a:latin typeface="Arial"/>
                <a:cs typeface="Arial"/>
              </a:rPr>
              <a:t> </a:t>
            </a:r>
            <a:r>
              <a:rPr lang="tr-TR" i="1" dirty="0" err="1">
                <a:solidFill>
                  <a:srgbClr val="000000"/>
                </a:solidFill>
                <a:latin typeface="Arial"/>
                <a:cs typeface="Arial"/>
              </a:rPr>
              <a:t>to</a:t>
            </a:r>
            <a:r>
              <a:rPr lang="tr-TR" i="1" dirty="0">
                <a:solidFill>
                  <a:srgbClr val="000000"/>
                </a:solidFill>
                <a:latin typeface="Arial"/>
                <a:cs typeface="Arial"/>
              </a:rPr>
              <a:t> do </a:t>
            </a:r>
            <a:r>
              <a:rPr lang="tr-TR" i="1" dirty="0" err="1">
                <a:solidFill>
                  <a:srgbClr val="000000"/>
                </a:solidFill>
                <a:latin typeface="Arial"/>
                <a:cs typeface="Arial"/>
              </a:rPr>
              <a:t>that</a:t>
            </a:r>
            <a:r>
              <a:rPr lang="tr-TR" i="1" dirty="0">
                <a:solidFill>
                  <a:srgbClr val="000000"/>
                </a:solidFill>
                <a:latin typeface="Arial"/>
                <a:cs typeface="Arial"/>
              </a:rPr>
              <a:t> but </a:t>
            </a:r>
            <a:r>
              <a:rPr lang="tr-TR" i="1" dirty="0" err="1">
                <a:solidFill>
                  <a:srgbClr val="000000"/>
                </a:solidFill>
                <a:latin typeface="Arial"/>
                <a:cs typeface="Arial"/>
              </a:rPr>
              <a:t>it’s</a:t>
            </a:r>
            <a:r>
              <a:rPr lang="tr-TR" i="1" dirty="0">
                <a:solidFill>
                  <a:srgbClr val="000000"/>
                </a:solidFill>
                <a:latin typeface="Arial"/>
                <a:cs typeface="Arial"/>
              </a:rPr>
              <a:t> </a:t>
            </a:r>
            <a:r>
              <a:rPr lang="tr-TR" i="1" dirty="0" err="1">
                <a:solidFill>
                  <a:srgbClr val="000000"/>
                </a:solidFill>
                <a:latin typeface="Arial"/>
                <a:cs typeface="Arial"/>
              </a:rPr>
              <a:t>ensuring</a:t>
            </a:r>
            <a:r>
              <a:rPr lang="tr-TR" i="1" dirty="0">
                <a:solidFill>
                  <a:srgbClr val="000000"/>
                </a:solidFill>
                <a:latin typeface="Arial"/>
                <a:cs typeface="Arial"/>
              </a:rPr>
              <a:t> </a:t>
            </a:r>
            <a:r>
              <a:rPr lang="tr-TR" i="1" dirty="0" err="1">
                <a:solidFill>
                  <a:srgbClr val="000000"/>
                </a:solidFill>
                <a:latin typeface="Arial"/>
                <a:cs typeface="Arial"/>
              </a:rPr>
              <a:t>that</a:t>
            </a:r>
            <a:r>
              <a:rPr lang="tr-TR" i="1" dirty="0">
                <a:solidFill>
                  <a:srgbClr val="000000"/>
                </a:solidFill>
                <a:latin typeface="Arial"/>
                <a:cs typeface="Arial"/>
              </a:rPr>
              <a:t> </a:t>
            </a:r>
            <a:r>
              <a:rPr lang="tr-TR" i="1" dirty="0" err="1">
                <a:solidFill>
                  <a:srgbClr val="000000"/>
                </a:solidFill>
                <a:latin typeface="Arial"/>
                <a:cs typeface="Arial"/>
              </a:rPr>
              <a:t>support</a:t>
            </a:r>
            <a:r>
              <a:rPr lang="tr-TR" i="1" dirty="0">
                <a:solidFill>
                  <a:srgbClr val="000000"/>
                </a:solidFill>
                <a:latin typeface="Arial"/>
                <a:cs typeface="Arial"/>
              </a:rPr>
              <a:t> </a:t>
            </a:r>
            <a:r>
              <a:rPr lang="tr-TR" i="1" dirty="0" err="1">
                <a:solidFill>
                  <a:srgbClr val="000000"/>
                </a:solidFill>
                <a:latin typeface="Arial"/>
                <a:cs typeface="Arial"/>
              </a:rPr>
              <a:t>breeds</a:t>
            </a:r>
            <a:r>
              <a:rPr lang="tr-TR" i="1" dirty="0">
                <a:solidFill>
                  <a:srgbClr val="000000"/>
                </a:solidFill>
                <a:latin typeface="Arial"/>
                <a:cs typeface="Arial"/>
              </a:rPr>
              <a:t> </a:t>
            </a:r>
            <a:r>
              <a:rPr lang="tr-TR" i="1" dirty="0" err="1" smtClean="0">
                <a:solidFill>
                  <a:srgbClr val="000000"/>
                </a:solidFill>
                <a:latin typeface="Arial"/>
                <a:cs typeface="Arial"/>
              </a:rPr>
              <a:t>independence</a:t>
            </a:r>
            <a:r>
              <a:rPr lang="tr-TR" i="1" dirty="0" smtClean="0">
                <a:solidFill>
                  <a:srgbClr val="000000"/>
                </a:solidFill>
                <a:latin typeface="Arial"/>
                <a:cs typeface="Arial"/>
              </a:rPr>
              <a:t>...</a:t>
            </a:r>
          </a:p>
          <a:p>
            <a:pPr marL="68580" indent="0">
              <a:buNone/>
            </a:pPr>
            <a:endParaRPr lang="tr-TR" dirty="0">
              <a:latin typeface="American Typewriter"/>
              <a:cs typeface="American Typewriter"/>
            </a:endParaRPr>
          </a:p>
          <a:p>
            <a:pPr marL="68580" indent="0">
              <a:buNone/>
            </a:pPr>
            <a:endParaRPr lang="en-AU" dirty="0">
              <a:latin typeface="American Typewriter"/>
              <a:cs typeface="American Typewriter"/>
            </a:endParaRPr>
          </a:p>
        </p:txBody>
      </p:sp>
    </p:spTree>
    <p:extLst>
      <p:ext uri="{BB962C8B-B14F-4D97-AF65-F5344CB8AC3E}">
        <p14:creationId xmlns:p14="http://schemas.microsoft.com/office/powerpoint/2010/main" val="220958371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752" y="64529"/>
            <a:ext cx="8042276" cy="1162324"/>
          </a:xfrm>
        </p:spPr>
        <p:txBody>
          <a:bodyPr/>
          <a:lstStyle/>
          <a:p>
            <a:pPr algn="l"/>
            <a:r>
              <a:rPr lang="en-US" sz="4400" dirty="0" smtClean="0">
                <a:latin typeface="Arial"/>
                <a:cs typeface="Arial"/>
              </a:rPr>
              <a:t>Anna &amp; Stigma</a:t>
            </a:r>
            <a:endParaRPr lang="en-US" sz="4400" dirty="0">
              <a:latin typeface="Arial"/>
              <a:cs typeface="Arial"/>
            </a:endParaRPr>
          </a:p>
        </p:txBody>
      </p:sp>
      <p:sp>
        <p:nvSpPr>
          <p:cNvPr id="3" name="Content Placeholder 2"/>
          <p:cNvSpPr>
            <a:spLocks noGrp="1"/>
          </p:cNvSpPr>
          <p:nvPr>
            <p:ph idx="1"/>
          </p:nvPr>
        </p:nvSpPr>
        <p:spPr>
          <a:xfrm>
            <a:off x="0" y="1226853"/>
            <a:ext cx="9144000" cy="5631147"/>
          </a:xfrm>
        </p:spPr>
        <p:txBody>
          <a:bodyPr>
            <a:normAutofit fontScale="92500" lnSpcReduction="10000"/>
          </a:bodyPr>
          <a:lstStyle/>
          <a:p>
            <a:r>
              <a:rPr lang="en-US" sz="2600" i="1" dirty="0">
                <a:solidFill>
                  <a:schemeClr val="tx1"/>
                </a:solidFill>
                <a:latin typeface="Arial"/>
                <a:cs typeface="Arial"/>
              </a:rPr>
              <a:t>You just don’t want to have tell- be the one hounding [emphasis] the lecturers, you don’t want to have that</a:t>
            </a:r>
            <a:r>
              <a:rPr lang="en-US" sz="2600" i="1" dirty="0" smtClean="0">
                <a:solidFill>
                  <a:schemeClr val="tx1"/>
                </a:solidFill>
                <a:latin typeface="Arial"/>
                <a:cs typeface="Arial"/>
              </a:rPr>
              <a:t>-</a:t>
            </a:r>
            <a:endParaRPr lang="en-AU" sz="2600" i="1" dirty="0">
              <a:solidFill>
                <a:schemeClr val="tx1"/>
              </a:solidFill>
              <a:latin typeface="Arial"/>
              <a:cs typeface="Arial"/>
            </a:endParaRPr>
          </a:p>
          <a:p>
            <a:r>
              <a:rPr lang="en-US" sz="2600" i="1" dirty="0">
                <a:solidFill>
                  <a:schemeClr val="tx1"/>
                </a:solidFill>
                <a:latin typeface="Arial"/>
                <a:cs typeface="Arial"/>
              </a:rPr>
              <a:t>C: No</a:t>
            </a:r>
            <a:r>
              <a:rPr lang="en-US" sz="2600" i="1" dirty="0" smtClean="0">
                <a:solidFill>
                  <a:schemeClr val="tx1"/>
                </a:solidFill>
                <a:latin typeface="Arial"/>
                <a:cs typeface="Arial"/>
              </a:rPr>
              <a:t>.</a:t>
            </a:r>
            <a:endParaRPr lang="en-AU" sz="2600" i="1" dirty="0">
              <a:solidFill>
                <a:schemeClr val="tx1"/>
              </a:solidFill>
              <a:latin typeface="Arial"/>
              <a:cs typeface="Arial"/>
            </a:endParaRPr>
          </a:p>
          <a:p>
            <a:r>
              <a:rPr lang="en-US" sz="2600" i="1" dirty="0">
                <a:solidFill>
                  <a:schemeClr val="tx1"/>
                </a:solidFill>
                <a:latin typeface="Arial"/>
                <a:cs typeface="Arial"/>
              </a:rPr>
              <a:t>A: -Stigma of being the annoying um, “oh gosh, that girl in the wheelchair that needs all that help” like</a:t>
            </a:r>
            <a:r>
              <a:rPr lang="en-US" sz="2600" i="1" dirty="0" smtClean="0">
                <a:solidFill>
                  <a:schemeClr val="tx1"/>
                </a:solidFill>
                <a:latin typeface="Arial"/>
                <a:cs typeface="Arial"/>
              </a:rPr>
              <a:t>-</a:t>
            </a:r>
            <a:endParaRPr lang="en-AU" sz="2600" i="1" dirty="0">
              <a:solidFill>
                <a:schemeClr val="tx1"/>
              </a:solidFill>
              <a:latin typeface="Arial"/>
              <a:cs typeface="Arial"/>
            </a:endParaRPr>
          </a:p>
          <a:p>
            <a:r>
              <a:rPr lang="en-US" sz="2600" i="1" dirty="0">
                <a:solidFill>
                  <a:schemeClr val="tx1"/>
                </a:solidFill>
                <a:latin typeface="Arial"/>
                <a:cs typeface="Arial"/>
              </a:rPr>
              <a:t>C: Yeah [laughs] exactly… I mean, did you like so did you feel that um, like is that something that worries you a lot? Like just being the one that’s like</a:t>
            </a:r>
            <a:r>
              <a:rPr lang="en-US" sz="2600" i="1" dirty="0" smtClean="0">
                <a:solidFill>
                  <a:schemeClr val="tx1"/>
                </a:solidFill>
                <a:latin typeface="Arial"/>
                <a:cs typeface="Arial"/>
              </a:rPr>
              <a:t>-</a:t>
            </a:r>
            <a:endParaRPr lang="en-AU" sz="2600" i="1" dirty="0">
              <a:solidFill>
                <a:schemeClr val="tx1"/>
              </a:solidFill>
              <a:latin typeface="Arial"/>
              <a:cs typeface="Arial"/>
            </a:endParaRPr>
          </a:p>
          <a:p>
            <a:r>
              <a:rPr lang="en-US" sz="2600" i="1" dirty="0">
                <a:solidFill>
                  <a:schemeClr val="tx1"/>
                </a:solidFill>
                <a:latin typeface="Arial"/>
                <a:cs typeface="Arial"/>
              </a:rPr>
              <a:t>A: </a:t>
            </a:r>
            <a:r>
              <a:rPr lang="en-US" sz="2600" i="1" dirty="0" err="1">
                <a:solidFill>
                  <a:schemeClr val="tx1"/>
                </a:solidFill>
                <a:latin typeface="Arial"/>
                <a:cs typeface="Arial"/>
              </a:rPr>
              <a:t>Aww</a:t>
            </a:r>
            <a:r>
              <a:rPr lang="en-US" sz="2600" i="1" dirty="0">
                <a:solidFill>
                  <a:schemeClr val="tx1"/>
                </a:solidFill>
                <a:latin typeface="Arial"/>
                <a:cs typeface="Arial"/>
              </a:rPr>
              <a:t>, I just- I hate having the focus of needing the extra assistance I-I </a:t>
            </a:r>
            <a:r>
              <a:rPr lang="en-US" sz="2600" i="1" dirty="0" err="1">
                <a:solidFill>
                  <a:schemeClr val="tx1"/>
                </a:solidFill>
                <a:latin typeface="Arial"/>
                <a:cs typeface="Arial"/>
              </a:rPr>
              <a:t>wanna</a:t>
            </a:r>
            <a:r>
              <a:rPr lang="en-US" sz="2600" i="1" dirty="0">
                <a:solidFill>
                  <a:schemeClr val="tx1"/>
                </a:solidFill>
                <a:latin typeface="Arial"/>
                <a:cs typeface="Arial"/>
              </a:rPr>
              <a:t> be on a level playing field with everybody else, I don’t want to feel like I need special treatment um, because academically I’m fine I don’t need- I just need a book that’s digital it’s not like difficult-</a:t>
            </a:r>
            <a:endParaRPr lang="en-AU" sz="2600" i="1" dirty="0">
              <a:solidFill>
                <a:schemeClr val="tx1"/>
              </a:solidFill>
              <a:latin typeface="Arial"/>
              <a:cs typeface="Arial"/>
            </a:endParaRPr>
          </a:p>
          <a:p>
            <a:endParaRPr lang="en-US" dirty="0">
              <a:latin typeface="Arial"/>
              <a:cs typeface="Arial"/>
            </a:endParaRPr>
          </a:p>
        </p:txBody>
      </p:sp>
    </p:spTree>
    <p:extLst>
      <p:ext uri="{BB962C8B-B14F-4D97-AF65-F5344CB8AC3E}">
        <p14:creationId xmlns:p14="http://schemas.microsoft.com/office/powerpoint/2010/main" val="184410419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135" y="234680"/>
            <a:ext cx="7024744" cy="1143000"/>
          </a:xfrm>
        </p:spPr>
        <p:txBody>
          <a:bodyPr/>
          <a:lstStyle/>
          <a:p>
            <a:pPr algn="l"/>
            <a:r>
              <a:rPr lang="en-US" sz="4400" dirty="0" smtClean="0">
                <a:latin typeface="Arial"/>
                <a:cs typeface="Arial"/>
              </a:rPr>
              <a:t>Preliminary Discussion</a:t>
            </a:r>
            <a:endParaRPr lang="en-US" sz="4400" dirty="0">
              <a:latin typeface="Arial"/>
              <a:cs typeface="Arial"/>
            </a:endParaRPr>
          </a:p>
        </p:txBody>
      </p:sp>
      <p:sp>
        <p:nvSpPr>
          <p:cNvPr id="3" name="Content Placeholder 2"/>
          <p:cNvSpPr>
            <a:spLocks noGrp="1"/>
          </p:cNvSpPr>
          <p:nvPr>
            <p:ph idx="1"/>
          </p:nvPr>
        </p:nvSpPr>
        <p:spPr>
          <a:xfrm>
            <a:off x="0" y="1641892"/>
            <a:ext cx="9144000" cy="5216107"/>
          </a:xfrm>
        </p:spPr>
        <p:txBody>
          <a:bodyPr>
            <a:noAutofit/>
          </a:bodyPr>
          <a:lstStyle/>
          <a:p>
            <a:r>
              <a:rPr lang="en-US" dirty="0" smtClean="0">
                <a:solidFill>
                  <a:srgbClr val="000000"/>
                </a:solidFill>
                <a:latin typeface="Arial"/>
                <a:cs typeface="Arial"/>
              </a:rPr>
              <a:t>There’s a difference between inclusive policies and inclusion taking place: is it more than just support structures?</a:t>
            </a:r>
          </a:p>
          <a:p>
            <a:endParaRPr lang="en-US" dirty="0" smtClean="0">
              <a:solidFill>
                <a:srgbClr val="000000"/>
              </a:solidFill>
              <a:latin typeface="Arial"/>
              <a:cs typeface="Arial"/>
            </a:endParaRPr>
          </a:p>
          <a:p>
            <a:r>
              <a:rPr lang="en-US" dirty="0" smtClean="0">
                <a:solidFill>
                  <a:srgbClr val="000000"/>
                </a:solidFill>
                <a:latin typeface="Arial"/>
                <a:cs typeface="Arial"/>
              </a:rPr>
              <a:t>In Xavier’s examples, who is creating an inclusive experience? By making himself relatable to others, is he meaningfully included in this environment?</a:t>
            </a:r>
          </a:p>
          <a:p>
            <a:endParaRPr lang="en-US" dirty="0">
              <a:solidFill>
                <a:srgbClr val="000000"/>
              </a:solidFill>
              <a:latin typeface="Arial"/>
              <a:cs typeface="Arial"/>
            </a:endParaRPr>
          </a:p>
          <a:p>
            <a:r>
              <a:rPr lang="en-US" dirty="0" smtClean="0">
                <a:solidFill>
                  <a:srgbClr val="000000"/>
                </a:solidFill>
                <a:latin typeface="Arial"/>
                <a:cs typeface="Arial"/>
              </a:rPr>
              <a:t>For Anna, how do you obtain appropriate support without alienating yourself from others? </a:t>
            </a:r>
          </a:p>
          <a:p>
            <a:endParaRPr lang="en-US" dirty="0" smtClean="0">
              <a:solidFill>
                <a:srgbClr val="000000"/>
              </a:solidFill>
              <a:latin typeface="Arial"/>
              <a:cs typeface="Arial"/>
            </a:endParaRPr>
          </a:p>
          <a:p>
            <a:endParaRPr lang="en-US" dirty="0">
              <a:solidFill>
                <a:srgbClr val="000000"/>
              </a:solidFill>
              <a:latin typeface="Arial"/>
              <a:cs typeface="Arial"/>
            </a:endParaRPr>
          </a:p>
        </p:txBody>
      </p:sp>
    </p:spTree>
    <p:extLst>
      <p:ext uri="{BB962C8B-B14F-4D97-AF65-F5344CB8AC3E}">
        <p14:creationId xmlns:p14="http://schemas.microsoft.com/office/powerpoint/2010/main" val="322127716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300" y="64486"/>
            <a:ext cx="8042276" cy="1336956"/>
          </a:xfrm>
        </p:spPr>
        <p:txBody>
          <a:bodyPr/>
          <a:lstStyle/>
          <a:p>
            <a:pPr algn="l"/>
            <a:r>
              <a:rPr lang="en-US" dirty="0" smtClean="0">
                <a:latin typeface="Arial"/>
                <a:cs typeface="Arial"/>
              </a:rPr>
              <a:t>…What next?</a:t>
            </a:r>
            <a:endParaRPr lang="en-US" dirty="0">
              <a:latin typeface="Arial"/>
              <a:cs typeface="Arial"/>
            </a:endParaRPr>
          </a:p>
        </p:txBody>
      </p:sp>
      <p:sp>
        <p:nvSpPr>
          <p:cNvPr id="3" name="Content Placeholder 2"/>
          <p:cNvSpPr>
            <a:spLocks noGrp="1"/>
          </p:cNvSpPr>
          <p:nvPr>
            <p:ph idx="1"/>
          </p:nvPr>
        </p:nvSpPr>
        <p:spPr>
          <a:xfrm>
            <a:off x="0" y="1586121"/>
            <a:ext cx="9144000" cy="5271879"/>
          </a:xfrm>
        </p:spPr>
        <p:txBody>
          <a:bodyPr/>
          <a:lstStyle/>
          <a:p>
            <a:r>
              <a:rPr lang="en-US" dirty="0" smtClean="0">
                <a:solidFill>
                  <a:schemeClr val="tx1"/>
                </a:solidFill>
                <a:latin typeface="Arial"/>
                <a:cs typeface="Arial"/>
              </a:rPr>
              <a:t>Completion of interview data set – what do the participants’ stories tell about their experiences of inclusion?</a:t>
            </a:r>
          </a:p>
          <a:p>
            <a:endParaRPr lang="en-US" dirty="0">
              <a:solidFill>
                <a:schemeClr val="tx1"/>
              </a:solidFill>
              <a:latin typeface="Arial"/>
              <a:cs typeface="Arial"/>
            </a:endParaRPr>
          </a:p>
          <a:p>
            <a:r>
              <a:rPr lang="en-US" dirty="0" smtClean="0">
                <a:solidFill>
                  <a:schemeClr val="tx1"/>
                </a:solidFill>
                <a:latin typeface="Arial"/>
                <a:cs typeface="Arial"/>
              </a:rPr>
              <a:t>Completion of review of policy documents – how do these policies understand inclusion, disability and support? What does this mean for the experiences participants retold in interviews?</a:t>
            </a:r>
          </a:p>
          <a:p>
            <a:endParaRPr lang="en-US" dirty="0">
              <a:solidFill>
                <a:schemeClr val="tx1"/>
              </a:solidFill>
              <a:latin typeface="Arial"/>
              <a:cs typeface="Arial"/>
            </a:endParaRPr>
          </a:p>
          <a:p>
            <a:r>
              <a:rPr lang="en-US" dirty="0" smtClean="0">
                <a:solidFill>
                  <a:schemeClr val="tx1"/>
                </a:solidFill>
                <a:latin typeface="Arial"/>
                <a:cs typeface="Arial"/>
              </a:rPr>
              <a:t>Bringing it all together – How do we understand and experience inclusion and inclusive practices?</a:t>
            </a:r>
            <a:endParaRPr lang="en-US" dirty="0">
              <a:solidFill>
                <a:schemeClr val="tx1"/>
              </a:solidFill>
              <a:latin typeface="Arial"/>
              <a:cs typeface="Arial"/>
            </a:endParaRPr>
          </a:p>
        </p:txBody>
      </p:sp>
    </p:spTree>
    <p:extLst>
      <p:ext uri="{BB962C8B-B14F-4D97-AF65-F5344CB8AC3E}">
        <p14:creationId xmlns:p14="http://schemas.microsoft.com/office/powerpoint/2010/main" val="189798580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97" y="232404"/>
            <a:ext cx="7024744" cy="1143000"/>
          </a:xfrm>
        </p:spPr>
        <p:txBody>
          <a:bodyPr/>
          <a:lstStyle/>
          <a:p>
            <a:pPr algn="l"/>
            <a:r>
              <a:rPr lang="en-US" dirty="0" smtClean="0">
                <a:latin typeface="Arial"/>
                <a:cs typeface="Arial"/>
              </a:rPr>
              <a:t>References</a:t>
            </a:r>
            <a:endParaRPr lang="en-US" dirty="0">
              <a:latin typeface="Arial"/>
              <a:cs typeface="Arial"/>
            </a:endParaRPr>
          </a:p>
        </p:txBody>
      </p:sp>
      <p:sp>
        <p:nvSpPr>
          <p:cNvPr id="3" name="Content Placeholder 2"/>
          <p:cNvSpPr>
            <a:spLocks noGrp="1"/>
          </p:cNvSpPr>
          <p:nvPr>
            <p:ph idx="1"/>
          </p:nvPr>
        </p:nvSpPr>
        <p:spPr>
          <a:xfrm>
            <a:off x="176397" y="1612165"/>
            <a:ext cx="8466164" cy="5130640"/>
          </a:xfrm>
        </p:spPr>
        <p:txBody>
          <a:bodyPr>
            <a:noAutofit/>
          </a:bodyPr>
          <a:lstStyle/>
          <a:p>
            <a:r>
              <a:rPr lang="en-US" sz="2000" dirty="0" err="1">
                <a:solidFill>
                  <a:srgbClr val="000000"/>
                </a:solidFill>
                <a:latin typeface="Arial"/>
                <a:cs typeface="Arial"/>
              </a:rPr>
              <a:t>Ainscow</a:t>
            </a:r>
            <a:r>
              <a:rPr lang="en-US" sz="2000" dirty="0">
                <a:solidFill>
                  <a:srgbClr val="000000"/>
                </a:solidFill>
                <a:latin typeface="Arial"/>
                <a:cs typeface="Arial"/>
              </a:rPr>
              <a:t>, M., Booth, T., &amp; Dyson, A. (2006). Improving schools, developing inclusion. London: </a:t>
            </a:r>
            <a:r>
              <a:rPr lang="en-US" sz="2000" dirty="0" err="1">
                <a:solidFill>
                  <a:srgbClr val="000000"/>
                </a:solidFill>
                <a:latin typeface="Arial"/>
                <a:cs typeface="Arial"/>
              </a:rPr>
              <a:t>Routledge</a:t>
            </a:r>
            <a:r>
              <a:rPr lang="en-US" sz="2000" dirty="0" smtClean="0">
                <a:solidFill>
                  <a:srgbClr val="000000"/>
                </a:solidFill>
                <a:latin typeface="Arial"/>
                <a:cs typeface="Arial"/>
              </a:rPr>
              <a:t>.</a:t>
            </a:r>
          </a:p>
          <a:p>
            <a:r>
              <a:rPr lang="en-US" sz="2000" dirty="0" smtClean="0">
                <a:solidFill>
                  <a:srgbClr val="000000"/>
                </a:solidFill>
                <a:latin typeface="Arial"/>
                <a:cs typeface="Arial"/>
              </a:rPr>
              <a:t>Allan</a:t>
            </a:r>
            <a:r>
              <a:rPr lang="en-US" sz="2000" dirty="0">
                <a:solidFill>
                  <a:srgbClr val="000000"/>
                </a:solidFill>
                <a:latin typeface="Arial"/>
                <a:cs typeface="Arial"/>
              </a:rPr>
              <a:t>, J. (2008). Rethinking inclusive education: The philosophers of difference in practice. </a:t>
            </a:r>
            <a:r>
              <a:rPr lang="en-US" sz="2000" dirty="0" err="1">
                <a:solidFill>
                  <a:srgbClr val="000000"/>
                </a:solidFill>
                <a:latin typeface="Arial"/>
                <a:cs typeface="Arial"/>
              </a:rPr>
              <a:t>Dordecht</a:t>
            </a:r>
            <a:r>
              <a:rPr lang="en-US" sz="2000" dirty="0">
                <a:solidFill>
                  <a:srgbClr val="000000"/>
                </a:solidFill>
                <a:latin typeface="Arial"/>
                <a:cs typeface="Arial"/>
              </a:rPr>
              <a:t>: Springer</a:t>
            </a:r>
            <a:r>
              <a:rPr lang="en-US" sz="2000" dirty="0" smtClean="0">
                <a:solidFill>
                  <a:srgbClr val="000000"/>
                </a:solidFill>
                <a:latin typeface="Arial"/>
                <a:cs typeface="Arial"/>
              </a:rPr>
              <a:t>.</a:t>
            </a:r>
          </a:p>
          <a:p>
            <a:r>
              <a:rPr lang="en-US" sz="2000" dirty="0" smtClean="0">
                <a:solidFill>
                  <a:srgbClr val="000000"/>
                </a:solidFill>
                <a:latin typeface="Arial"/>
                <a:cs typeface="Arial"/>
              </a:rPr>
              <a:t>Armstrong</a:t>
            </a:r>
            <a:r>
              <a:rPr lang="en-US" sz="2000" dirty="0">
                <a:solidFill>
                  <a:srgbClr val="000000"/>
                </a:solidFill>
                <a:latin typeface="Arial"/>
                <a:cs typeface="Arial"/>
              </a:rPr>
              <a:t>, A. C., Armstrong, D., &amp; </a:t>
            </a:r>
            <a:r>
              <a:rPr lang="en-US" sz="2000" dirty="0" err="1">
                <a:solidFill>
                  <a:srgbClr val="000000"/>
                </a:solidFill>
                <a:latin typeface="Arial"/>
                <a:cs typeface="Arial"/>
              </a:rPr>
              <a:t>Spandagou</a:t>
            </a:r>
            <a:r>
              <a:rPr lang="en-US" sz="2000" dirty="0">
                <a:solidFill>
                  <a:srgbClr val="000000"/>
                </a:solidFill>
                <a:latin typeface="Arial"/>
                <a:cs typeface="Arial"/>
              </a:rPr>
              <a:t>, I. (2010). Inclusive education: International policy &amp; practice. Thousand Oaks, CA: Sage</a:t>
            </a:r>
            <a:r>
              <a:rPr lang="en-US" sz="2000" dirty="0" smtClean="0">
                <a:solidFill>
                  <a:srgbClr val="000000"/>
                </a:solidFill>
                <a:latin typeface="Arial"/>
                <a:cs typeface="Arial"/>
              </a:rPr>
              <a:t>.</a:t>
            </a:r>
          </a:p>
          <a:p>
            <a:r>
              <a:rPr lang="en-US" sz="2000" dirty="0" smtClean="0">
                <a:solidFill>
                  <a:srgbClr val="000000"/>
                </a:solidFill>
                <a:latin typeface="Arial"/>
                <a:cs typeface="Arial"/>
              </a:rPr>
              <a:t>Barnes</a:t>
            </a:r>
            <a:r>
              <a:rPr lang="en-US" sz="2000" dirty="0">
                <a:solidFill>
                  <a:srgbClr val="000000"/>
                </a:solidFill>
                <a:latin typeface="Arial"/>
                <a:cs typeface="Arial"/>
              </a:rPr>
              <a:t>, C., &amp; Mercer, G. (1997). Breaking the </a:t>
            </a:r>
            <a:r>
              <a:rPr lang="en-US" sz="2000" dirty="0" err="1">
                <a:solidFill>
                  <a:srgbClr val="000000"/>
                </a:solidFill>
                <a:latin typeface="Arial"/>
                <a:cs typeface="Arial"/>
              </a:rPr>
              <a:t>mould</a:t>
            </a:r>
            <a:r>
              <a:rPr lang="en-US" sz="2000" dirty="0">
                <a:solidFill>
                  <a:srgbClr val="000000"/>
                </a:solidFill>
                <a:latin typeface="Arial"/>
                <a:cs typeface="Arial"/>
              </a:rPr>
              <a:t>? An introduction to doing disability research. In C. Barnes &amp; G. Mercer (Eds.), Doing disability research. Leeds: The Disability Press</a:t>
            </a:r>
            <a:r>
              <a:rPr lang="en-US" sz="2000" dirty="0" smtClean="0">
                <a:solidFill>
                  <a:srgbClr val="000000"/>
                </a:solidFill>
                <a:latin typeface="Arial"/>
                <a:cs typeface="Arial"/>
              </a:rPr>
              <a:t>.</a:t>
            </a:r>
          </a:p>
          <a:p>
            <a:r>
              <a:rPr lang="en-US" sz="2000" dirty="0">
                <a:solidFill>
                  <a:srgbClr val="000000"/>
                </a:solidFill>
                <a:latin typeface="Arial"/>
                <a:cs typeface="Arial"/>
              </a:rPr>
              <a:t>Bourke, P. E. (2010). Inclusive education reform in Queensland: Implications for policy and practice. International Journal for Inclusive Education, 14(2), 183-193. </a:t>
            </a:r>
          </a:p>
          <a:p>
            <a:endParaRPr lang="en-US" sz="2000" dirty="0" smtClean="0">
              <a:solidFill>
                <a:srgbClr val="000000"/>
              </a:solidFill>
              <a:latin typeface="Arial"/>
              <a:cs typeface="Arial"/>
            </a:endParaRPr>
          </a:p>
        </p:txBody>
      </p:sp>
    </p:spTree>
    <p:extLst>
      <p:ext uri="{BB962C8B-B14F-4D97-AF65-F5344CB8AC3E}">
        <p14:creationId xmlns:p14="http://schemas.microsoft.com/office/powerpoint/2010/main" val="181037725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038" y="0"/>
            <a:ext cx="8042276" cy="1336956"/>
          </a:xfrm>
        </p:spPr>
        <p:txBody>
          <a:bodyPr/>
          <a:lstStyle/>
          <a:p>
            <a:pPr algn="l"/>
            <a:r>
              <a:rPr lang="en-US" dirty="0" smtClean="0">
                <a:latin typeface="Arial"/>
                <a:cs typeface="Arial"/>
              </a:rPr>
              <a:t>References</a:t>
            </a:r>
            <a:endParaRPr lang="en-US" dirty="0">
              <a:latin typeface="Arial"/>
              <a:cs typeface="Arial"/>
            </a:endParaRPr>
          </a:p>
        </p:txBody>
      </p:sp>
      <p:sp>
        <p:nvSpPr>
          <p:cNvPr id="3" name="Content Placeholder 2"/>
          <p:cNvSpPr>
            <a:spLocks noGrp="1"/>
          </p:cNvSpPr>
          <p:nvPr>
            <p:ph idx="1"/>
          </p:nvPr>
        </p:nvSpPr>
        <p:spPr>
          <a:xfrm>
            <a:off x="194038" y="1444532"/>
            <a:ext cx="8949962" cy="5100337"/>
          </a:xfrm>
        </p:spPr>
        <p:txBody>
          <a:bodyPr>
            <a:noAutofit/>
          </a:bodyPr>
          <a:lstStyle/>
          <a:p>
            <a:r>
              <a:rPr lang="en-US" sz="2000" dirty="0" smtClean="0">
                <a:solidFill>
                  <a:srgbClr val="000000"/>
                </a:solidFill>
                <a:latin typeface="Arial"/>
                <a:cs typeface="Arial"/>
              </a:rPr>
              <a:t>Bury</a:t>
            </a:r>
            <a:r>
              <a:rPr lang="en-US" sz="2000" dirty="0">
                <a:solidFill>
                  <a:srgbClr val="000000"/>
                </a:solidFill>
                <a:latin typeface="Arial"/>
                <a:cs typeface="Arial"/>
              </a:rPr>
              <a:t>, M. (1996). Defining and researching disability: Challenges and responses. In C. Barnes &amp; G. Mercer (Eds.), Exploring the divide (pp. 18-38). Leeds: The Disability Press.</a:t>
            </a:r>
          </a:p>
          <a:p>
            <a:r>
              <a:rPr lang="en-US" sz="2000" dirty="0">
                <a:solidFill>
                  <a:srgbClr val="000000"/>
                </a:solidFill>
                <a:latin typeface="Arial"/>
                <a:cs typeface="Arial"/>
              </a:rPr>
              <a:t>Commonwealth of Australia. (1992). Disability Discrimination Act.  Canberra, ACT: Commonwealth of Australia.</a:t>
            </a:r>
          </a:p>
          <a:p>
            <a:r>
              <a:rPr lang="en-US" sz="2000" dirty="0">
                <a:solidFill>
                  <a:srgbClr val="000000"/>
                </a:solidFill>
                <a:latin typeface="Arial"/>
                <a:cs typeface="Arial"/>
              </a:rPr>
              <a:t>                                                    - (2006). Disability standards for education.  Canberra, ACT: Commonwealth of Australia.</a:t>
            </a:r>
          </a:p>
          <a:p>
            <a:r>
              <a:rPr lang="en-US" sz="2000" dirty="0">
                <a:solidFill>
                  <a:srgbClr val="000000"/>
                </a:solidFill>
                <a:latin typeface="Arial"/>
                <a:cs typeface="Arial"/>
              </a:rPr>
              <a:t>                                             </a:t>
            </a:r>
            <a:r>
              <a:rPr lang="en-US" sz="2000" dirty="0" smtClean="0">
                <a:solidFill>
                  <a:srgbClr val="000000"/>
                </a:solidFill>
                <a:latin typeface="Arial"/>
                <a:cs typeface="Arial"/>
              </a:rPr>
              <a:t>      </a:t>
            </a:r>
            <a:r>
              <a:rPr lang="en-US" sz="2000" dirty="0">
                <a:solidFill>
                  <a:srgbClr val="000000"/>
                </a:solidFill>
                <a:latin typeface="Arial"/>
                <a:cs typeface="Arial"/>
              </a:rPr>
              <a:t>-  (2011). National disability strategy: Summary document. ACT: Commonwealth of Australia.</a:t>
            </a:r>
          </a:p>
          <a:p>
            <a:r>
              <a:rPr lang="en-US" sz="2000" dirty="0">
                <a:solidFill>
                  <a:srgbClr val="000000"/>
                </a:solidFill>
                <a:latin typeface="Arial"/>
                <a:cs typeface="Arial"/>
              </a:rPr>
              <a:t>Finkelstein, V. (2001). The social model of disability repossessed. Paper presented at the Manchester Coalition of Disabled People, Manchester. </a:t>
            </a:r>
          </a:p>
          <a:p>
            <a:endParaRPr lang="en-US" dirty="0"/>
          </a:p>
        </p:txBody>
      </p:sp>
    </p:spTree>
    <p:extLst>
      <p:ext uri="{BB962C8B-B14F-4D97-AF65-F5344CB8AC3E}">
        <p14:creationId xmlns:p14="http://schemas.microsoft.com/office/powerpoint/2010/main" val="387705641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069" y="239311"/>
            <a:ext cx="7024744" cy="1143000"/>
          </a:xfrm>
        </p:spPr>
        <p:txBody>
          <a:bodyPr/>
          <a:lstStyle/>
          <a:p>
            <a:pPr algn="l"/>
            <a:r>
              <a:rPr lang="en-US" dirty="0" smtClean="0">
                <a:latin typeface="Arial"/>
                <a:cs typeface="Arial"/>
              </a:rPr>
              <a:t>Outline</a:t>
            </a:r>
            <a:endParaRPr lang="en-US" dirty="0">
              <a:latin typeface="Arial"/>
              <a:cs typeface="Arial"/>
            </a:endParaRPr>
          </a:p>
        </p:txBody>
      </p:sp>
      <p:sp>
        <p:nvSpPr>
          <p:cNvPr id="3" name="Content Placeholder 2"/>
          <p:cNvSpPr>
            <a:spLocks noGrp="1"/>
          </p:cNvSpPr>
          <p:nvPr>
            <p:ph idx="1"/>
          </p:nvPr>
        </p:nvSpPr>
        <p:spPr>
          <a:xfrm>
            <a:off x="430559" y="1764946"/>
            <a:ext cx="8137567" cy="4498462"/>
          </a:xfrm>
        </p:spPr>
        <p:txBody>
          <a:bodyPr>
            <a:normAutofit/>
          </a:bodyPr>
          <a:lstStyle/>
          <a:p>
            <a:pPr marL="514350" indent="-514350">
              <a:buFont typeface="+mj-lt"/>
              <a:buAutoNum type="arabicPeriod"/>
            </a:pPr>
            <a:r>
              <a:rPr lang="en-US" dirty="0" smtClean="0">
                <a:solidFill>
                  <a:srgbClr val="000000"/>
                </a:solidFill>
                <a:latin typeface="Arial"/>
                <a:cs typeface="Arial"/>
              </a:rPr>
              <a:t>Scope &amp; background to the study </a:t>
            </a:r>
          </a:p>
          <a:p>
            <a:pPr marL="514350" indent="-514350">
              <a:buFont typeface="+mj-lt"/>
              <a:buAutoNum type="arabicPeriod"/>
            </a:pPr>
            <a:endParaRPr lang="en-US" dirty="0">
              <a:solidFill>
                <a:srgbClr val="000000"/>
              </a:solidFill>
              <a:latin typeface="Arial"/>
              <a:cs typeface="Arial"/>
            </a:endParaRPr>
          </a:p>
          <a:p>
            <a:pPr marL="514350" indent="-514350">
              <a:buFont typeface="+mj-lt"/>
              <a:buAutoNum type="arabicPeriod"/>
            </a:pPr>
            <a:r>
              <a:rPr lang="en-US" dirty="0" smtClean="0">
                <a:solidFill>
                  <a:srgbClr val="000000"/>
                </a:solidFill>
                <a:latin typeface="Arial"/>
                <a:cs typeface="Arial"/>
              </a:rPr>
              <a:t>Data: Policy</a:t>
            </a:r>
            <a:endParaRPr lang="en-US" dirty="0">
              <a:solidFill>
                <a:srgbClr val="000000"/>
              </a:solidFill>
              <a:latin typeface="Arial"/>
              <a:cs typeface="Arial"/>
            </a:endParaRPr>
          </a:p>
          <a:p>
            <a:pPr marL="0" indent="0">
              <a:buNone/>
            </a:pPr>
            <a:endParaRPr lang="en-US" dirty="0" smtClean="0">
              <a:solidFill>
                <a:srgbClr val="000000"/>
              </a:solidFill>
              <a:latin typeface="Arial"/>
              <a:cs typeface="Arial"/>
            </a:endParaRPr>
          </a:p>
          <a:p>
            <a:pPr marL="514350" indent="-514350">
              <a:buFont typeface="+mj-lt"/>
              <a:buAutoNum type="arabicPeriod"/>
            </a:pPr>
            <a:r>
              <a:rPr lang="en-US" dirty="0" smtClean="0">
                <a:solidFill>
                  <a:srgbClr val="000000"/>
                </a:solidFill>
                <a:latin typeface="Arial"/>
                <a:cs typeface="Arial"/>
              </a:rPr>
              <a:t>Data: Xavier &amp; Anna</a:t>
            </a:r>
          </a:p>
          <a:p>
            <a:pPr marL="514350" indent="-514350">
              <a:buFont typeface="+mj-lt"/>
              <a:buAutoNum type="arabicPeriod"/>
            </a:pPr>
            <a:endParaRPr lang="en-US" dirty="0">
              <a:solidFill>
                <a:srgbClr val="000000"/>
              </a:solidFill>
              <a:latin typeface="Arial"/>
              <a:cs typeface="Arial"/>
            </a:endParaRPr>
          </a:p>
          <a:p>
            <a:pPr marL="514350" indent="-514350">
              <a:buFont typeface="+mj-lt"/>
              <a:buAutoNum type="arabicPeriod"/>
            </a:pPr>
            <a:r>
              <a:rPr lang="en-US" dirty="0" smtClean="0">
                <a:solidFill>
                  <a:srgbClr val="000000"/>
                </a:solidFill>
                <a:latin typeface="Arial"/>
                <a:cs typeface="Arial"/>
              </a:rPr>
              <a:t>Preliminary discussion</a:t>
            </a:r>
          </a:p>
          <a:p>
            <a:pPr marL="514350" indent="-514350">
              <a:buFont typeface="+mj-lt"/>
              <a:buAutoNum type="arabicPeriod"/>
            </a:pPr>
            <a:endParaRPr lang="en-US" dirty="0">
              <a:latin typeface="American Typewriter"/>
              <a:cs typeface="American Typewriter"/>
            </a:endParaRPr>
          </a:p>
        </p:txBody>
      </p:sp>
    </p:spTree>
    <p:extLst>
      <p:ext uri="{BB962C8B-B14F-4D97-AF65-F5344CB8AC3E}">
        <p14:creationId xmlns:p14="http://schemas.microsoft.com/office/powerpoint/2010/main" val="129292026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483"/>
            <a:ext cx="7024744" cy="1143000"/>
          </a:xfrm>
        </p:spPr>
        <p:txBody>
          <a:bodyPr/>
          <a:lstStyle/>
          <a:p>
            <a:pPr algn="l"/>
            <a:r>
              <a:rPr lang="en-US" dirty="0" smtClean="0">
                <a:latin typeface="Arial"/>
                <a:cs typeface="Arial"/>
              </a:rPr>
              <a:t>References</a:t>
            </a:r>
            <a:endParaRPr lang="en-US" dirty="0">
              <a:latin typeface="Arial"/>
              <a:cs typeface="Arial"/>
            </a:endParaRPr>
          </a:p>
        </p:txBody>
      </p:sp>
      <p:sp>
        <p:nvSpPr>
          <p:cNvPr id="3" name="Content Placeholder 2"/>
          <p:cNvSpPr>
            <a:spLocks noGrp="1"/>
          </p:cNvSpPr>
          <p:nvPr>
            <p:ph idx="1"/>
          </p:nvPr>
        </p:nvSpPr>
        <p:spPr>
          <a:xfrm>
            <a:off x="1" y="1202881"/>
            <a:ext cx="9143999" cy="5704973"/>
          </a:xfrm>
        </p:spPr>
        <p:txBody>
          <a:bodyPr>
            <a:noAutofit/>
          </a:bodyPr>
          <a:lstStyle/>
          <a:p>
            <a:r>
              <a:rPr lang="en-US" sz="2000" dirty="0">
                <a:solidFill>
                  <a:srgbClr val="000000"/>
                </a:solidFill>
                <a:latin typeface="Arial"/>
                <a:cs typeface="Arial"/>
              </a:rPr>
              <a:t>Fulcher, G. (1989). Disabling policies? A comparative approach to education policy and disability. </a:t>
            </a:r>
            <a:r>
              <a:rPr lang="en-US" sz="2000" dirty="0" err="1">
                <a:solidFill>
                  <a:srgbClr val="000000"/>
                </a:solidFill>
                <a:latin typeface="Arial"/>
                <a:cs typeface="Arial"/>
              </a:rPr>
              <a:t>Philadephlia</a:t>
            </a:r>
            <a:r>
              <a:rPr lang="en-US" sz="2000" dirty="0">
                <a:solidFill>
                  <a:srgbClr val="000000"/>
                </a:solidFill>
                <a:latin typeface="Arial"/>
                <a:cs typeface="Arial"/>
              </a:rPr>
              <a:t>: The </a:t>
            </a:r>
            <a:r>
              <a:rPr lang="en-US" sz="2000" dirty="0" err="1">
                <a:solidFill>
                  <a:srgbClr val="000000"/>
                </a:solidFill>
                <a:latin typeface="Arial"/>
                <a:cs typeface="Arial"/>
              </a:rPr>
              <a:t>Falmer</a:t>
            </a:r>
            <a:r>
              <a:rPr lang="en-US" sz="2000" dirty="0">
                <a:solidFill>
                  <a:srgbClr val="000000"/>
                </a:solidFill>
                <a:latin typeface="Arial"/>
                <a:cs typeface="Arial"/>
              </a:rPr>
              <a:t> Press. </a:t>
            </a:r>
          </a:p>
          <a:p>
            <a:r>
              <a:rPr lang="en-US" sz="2000" dirty="0" err="1">
                <a:solidFill>
                  <a:srgbClr val="000000"/>
                </a:solidFill>
                <a:latin typeface="Arial"/>
                <a:cs typeface="Arial"/>
              </a:rPr>
              <a:t>Hegarty</a:t>
            </a:r>
            <a:r>
              <a:rPr lang="en-US" sz="2000" dirty="0">
                <a:solidFill>
                  <a:srgbClr val="000000"/>
                </a:solidFill>
                <a:latin typeface="Arial"/>
                <a:cs typeface="Arial"/>
              </a:rPr>
              <a:t>, S. (2001). Inclusive education - A case to answer. Journal of Moral Education, 30(3), 243-249. </a:t>
            </a:r>
          </a:p>
          <a:p>
            <a:r>
              <a:rPr lang="en-US" sz="2000" dirty="0" err="1" smtClean="0">
                <a:solidFill>
                  <a:srgbClr val="000000"/>
                </a:solidFill>
                <a:latin typeface="Arial"/>
                <a:cs typeface="Arial"/>
              </a:rPr>
              <a:t>Kajee</a:t>
            </a:r>
            <a:r>
              <a:rPr lang="en-US" sz="2000" dirty="0">
                <a:solidFill>
                  <a:srgbClr val="000000"/>
                </a:solidFill>
                <a:latin typeface="Arial"/>
                <a:cs typeface="Arial"/>
              </a:rPr>
              <a:t>, L. (2010). Disability, social inclusion and technological positioning in a South African higher education institution: Carmen's story. The Language Learning Journal, 38(3), 379-392. </a:t>
            </a:r>
            <a:endParaRPr lang="en-US" sz="2000" dirty="0" smtClean="0">
              <a:solidFill>
                <a:srgbClr val="000000"/>
              </a:solidFill>
              <a:latin typeface="Arial"/>
              <a:cs typeface="Arial"/>
            </a:endParaRPr>
          </a:p>
          <a:p>
            <a:r>
              <a:rPr lang="en-US" sz="2000" dirty="0">
                <a:solidFill>
                  <a:srgbClr val="000000"/>
                </a:solidFill>
                <a:latin typeface="Arial"/>
                <a:cs typeface="Arial"/>
              </a:rPr>
              <a:t>O'Connor, B., Power, D., Watson, R., &amp; Hartley, J. (1998). </a:t>
            </a:r>
            <a:r>
              <a:rPr lang="en-US" sz="2000" i="1" dirty="0">
                <a:solidFill>
                  <a:srgbClr val="000000"/>
                </a:solidFill>
                <a:latin typeface="Arial"/>
                <a:cs typeface="Arial"/>
              </a:rPr>
              <a:t>Students with disabilities: Code of practice for Australian tertiary institutions</a:t>
            </a:r>
            <a:r>
              <a:rPr lang="en-US" sz="2000" dirty="0">
                <a:solidFill>
                  <a:srgbClr val="000000"/>
                </a:solidFill>
                <a:latin typeface="Arial"/>
                <a:cs typeface="Arial"/>
              </a:rPr>
              <a:t>.  Kelvin Grove, QLD: QUT Publications</a:t>
            </a:r>
            <a:r>
              <a:rPr lang="en-US" sz="2000" dirty="0" smtClean="0">
                <a:solidFill>
                  <a:srgbClr val="000000"/>
                </a:solidFill>
                <a:latin typeface="Arial"/>
                <a:cs typeface="Arial"/>
              </a:rPr>
              <a:t>.</a:t>
            </a:r>
            <a:endParaRPr lang="en-US" sz="2000" dirty="0">
              <a:solidFill>
                <a:srgbClr val="000000"/>
              </a:solidFill>
              <a:latin typeface="Arial"/>
              <a:cs typeface="Arial"/>
            </a:endParaRPr>
          </a:p>
          <a:p>
            <a:r>
              <a:rPr lang="en-US" sz="2000" dirty="0">
                <a:solidFill>
                  <a:srgbClr val="000000"/>
                </a:solidFill>
                <a:latin typeface="Arial"/>
                <a:cs typeface="Arial"/>
              </a:rPr>
              <a:t>Oliver, M. (1990). The politics of disablement. London: The Macmillan </a:t>
            </a:r>
            <a:r>
              <a:rPr lang="en-US" sz="2000" dirty="0" smtClean="0">
                <a:solidFill>
                  <a:srgbClr val="000000"/>
                </a:solidFill>
                <a:latin typeface="Arial"/>
                <a:cs typeface="Arial"/>
              </a:rPr>
              <a:t>Press</a:t>
            </a:r>
            <a:endParaRPr lang="en-US" sz="2000" dirty="0">
              <a:solidFill>
                <a:srgbClr val="000000"/>
              </a:solidFill>
              <a:latin typeface="Arial"/>
              <a:cs typeface="Arial"/>
            </a:endParaRPr>
          </a:p>
        </p:txBody>
      </p:sp>
    </p:spTree>
    <p:extLst>
      <p:ext uri="{BB962C8B-B14F-4D97-AF65-F5344CB8AC3E}">
        <p14:creationId xmlns:p14="http://schemas.microsoft.com/office/powerpoint/2010/main" val="257796217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808" y="107576"/>
            <a:ext cx="8042276" cy="1336956"/>
          </a:xfrm>
        </p:spPr>
        <p:txBody>
          <a:bodyPr/>
          <a:lstStyle/>
          <a:p>
            <a:pPr algn="l"/>
            <a:r>
              <a:rPr lang="en-US" dirty="0" smtClean="0">
                <a:latin typeface="Arial"/>
                <a:cs typeface="Arial"/>
              </a:rPr>
              <a:t>References</a:t>
            </a:r>
            <a:endParaRPr lang="en-US" dirty="0">
              <a:latin typeface="Arial"/>
              <a:cs typeface="Arial"/>
            </a:endParaRPr>
          </a:p>
        </p:txBody>
      </p:sp>
      <p:sp>
        <p:nvSpPr>
          <p:cNvPr id="3" name="Content Placeholder 2"/>
          <p:cNvSpPr>
            <a:spLocks noGrp="1"/>
          </p:cNvSpPr>
          <p:nvPr>
            <p:ph idx="1"/>
          </p:nvPr>
        </p:nvSpPr>
        <p:spPr>
          <a:xfrm>
            <a:off x="0" y="1621724"/>
            <a:ext cx="8977158" cy="5257799"/>
          </a:xfrm>
        </p:spPr>
        <p:txBody>
          <a:bodyPr>
            <a:normAutofit fontScale="25000" lnSpcReduction="20000"/>
          </a:bodyPr>
          <a:lstStyle/>
          <a:p>
            <a:r>
              <a:rPr lang="en-US" sz="8000" dirty="0" err="1">
                <a:solidFill>
                  <a:srgbClr val="000000"/>
                </a:solidFill>
                <a:latin typeface="Arial"/>
                <a:cs typeface="Arial"/>
              </a:rPr>
              <a:t>Pavan</a:t>
            </a:r>
            <a:r>
              <a:rPr lang="en-US" sz="8000" dirty="0">
                <a:solidFill>
                  <a:srgbClr val="000000"/>
                </a:solidFill>
                <a:latin typeface="Arial"/>
                <a:cs typeface="Arial"/>
              </a:rPr>
              <a:t>, J. A. (2013). Segregation hurts: Voices of youth with disabilities and their families in India (Vol. 19). Rotterdam, Netherlands: Sense Publishers</a:t>
            </a:r>
            <a:r>
              <a:rPr lang="en-US" sz="8000" dirty="0" smtClean="0">
                <a:solidFill>
                  <a:srgbClr val="000000"/>
                </a:solidFill>
                <a:latin typeface="Arial"/>
                <a:cs typeface="Arial"/>
              </a:rPr>
              <a:t>.</a:t>
            </a:r>
          </a:p>
          <a:p>
            <a:r>
              <a:rPr lang="en-US" sz="8000" dirty="0" err="1" smtClean="0">
                <a:solidFill>
                  <a:srgbClr val="000000"/>
                </a:solidFill>
                <a:latin typeface="Arial"/>
                <a:cs typeface="Arial"/>
              </a:rPr>
              <a:t>Slee</a:t>
            </a:r>
            <a:r>
              <a:rPr lang="en-US" sz="8000" dirty="0">
                <a:solidFill>
                  <a:srgbClr val="000000"/>
                </a:solidFill>
                <a:latin typeface="Arial"/>
                <a:cs typeface="Arial"/>
              </a:rPr>
              <a:t>, R. (2007). Inclusive education - Aspirations scrambled by the yoke of history? In M. Keefe &amp; S. Carrington (Eds.), Schools and diversity (2nd ed., pp. 1-16). NSW: Pearson Education Australia.</a:t>
            </a:r>
          </a:p>
          <a:p>
            <a:r>
              <a:rPr lang="en-US" sz="8000" dirty="0">
                <a:solidFill>
                  <a:srgbClr val="000000"/>
                </a:solidFill>
                <a:latin typeface="Arial"/>
                <a:cs typeface="Arial"/>
              </a:rPr>
              <a:t>Thomas, C. (2007). Sociologies of disability and illness: Contested ideas in disability studies and medical sociology. New York: Palgrave Macmillan.</a:t>
            </a:r>
          </a:p>
          <a:p>
            <a:r>
              <a:rPr lang="en-US" sz="8000" dirty="0">
                <a:solidFill>
                  <a:srgbClr val="000000"/>
                </a:solidFill>
                <a:latin typeface="Arial"/>
                <a:cs typeface="Arial"/>
              </a:rPr>
              <a:t>Thomas, G., &amp; Loxley, A. (2007). Deconstructing special education and constructing inclusion. Buckingham, GBR: Open University Press.</a:t>
            </a:r>
          </a:p>
          <a:p>
            <a:r>
              <a:rPr lang="en-US" sz="8000" dirty="0" err="1">
                <a:solidFill>
                  <a:srgbClr val="000000"/>
                </a:solidFill>
                <a:latin typeface="Arial"/>
                <a:cs typeface="Arial"/>
              </a:rPr>
              <a:t>Warschauer</a:t>
            </a:r>
            <a:r>
              <a:rPr lang="en-US" sz="8000" dirty="0">
                <a:solidFill>
                  <a:srgbClr val="000000"/>
                </a:solidFill>
                <a:latin typeface="Arial"/>
                <a:cs typeface="Arial"/>
              </a:rPr>
              <a:t>, M. (2003). Technology and social inclusion: Rethinking the digital divide. Cambridge, MA: MIT Press.</a:t>
            </a:r>
          </a:p>
          <a:p>
            <a:r>
              <a:rPr lang="en-US" sz="8000" dirty="0" err="1">
                <a:solidFill>
                  <a:srgbClr val="000000"/>
                </a:solidFill>
                <a:latin typeface="Arial"/>
                <a:cs typeface="Arial"/>
              </a:rPr>
              <a:t>Winzer</a:t>
            </a:r>
            <a:r>
              <a:rPr lang="en-US" sz="8000" dirty="0">
                <a:solidFill>
                  <a:srgbClr val="000000"/>
                </a:solidFill>
                <a:latin typeface="Arial"/>
                <a:cs typeface="Arial"/>
              </a:rPr>
              <a:t>, M., &amp; </a:t>
            </a:r>
            <a:r>
              <a:rPr lang="en-US" sz="8000" dirty="0" err="1">
                <a:solidFill>
                  <a:srgbClr val="000000"/>
                </a:solidFill>
                <a:latin typeface="Arial"/>
                <a:cs typeface="Arial"/>
              </a:rPr>
              <a:t>Mazurek</a:t>
            </a:r>
            <a:r>
              <a:rPr lang="en-US" sz="8000" dirty="0">
                <a:solidFill>
                  <a:srgbClr val="000000"/>
                </a:solidFill>
                <a:latin typeface="Arial"/>
                <a:cs typeface="Arial"/>
              </a:rPr>
              <a:t>, K. (2005). Current reforms in special education: Delusion or solution? In J. </a:t>
            </a:r>
            <a:r>
              <a:rPr lang="en-US" sz="8000" dirty="0" err="1">
                <a:solidFill>
                  <a:srgbClr val="000000"/>
                </a:solidFill>
                <a:latin typeface="Arial"/>
                <a:cs typeface="Arial"/>
              </a:rPr>
              <a:t>Zajda</a:t>
            </a:r>
            <a:r>
              <a:rPr lang="en-US" sz="8000" dirty="0">
                <a:solidFill>
                  <a:srgbClr val="000000"/>
                </a:solidFill>
                <a:latin typeface="Arial"/>
                <a:cs typeface="Arial"/>
              </a:rPr>
              <a:t> (Ed.), International handbook on </a:t>
            </a:r>
            <a:r>
              <a:rPr lang="en-US" sz="8000" dirty="0" err="1">
                <a:solidFill>
                  <a:srgbClr val="000000"/>
                </a:solidFill>
                <a:latin typeface="Arial"/>
                <a:cs typeface="Arial"/>
              </a:rPr>
              <a:t>globalisation</a:t>
            </a:r>
            <a:r>
              <a:rPr lang="en-US" sz="8000" dirty="0">
                <a:solidFill>
                  <a:srgbClr val="000000"/>
                </a:solidFill>
                <a:latin typeface="Arial"/>
                <a:cs typeface="Arial"/>
              </a:rPr>
              <a:t>, education and policy research (pp. 643-658). Netherlands: Springer</a:t>
            </a:r>
            <a:r>
              <a:rPr lang="en-US" sz="8000" dirty="0" smtClean="0">
                <a:solidFill>
                  <a:srgbClr val="000000"/>
                </a:solidFill>
                <a:latin typeface="Arial"/>
                <a:cs typeface="Arial"/>
              </a:rPr>
              <a:t>.</a:t>
            </a:r>
            <a:endParaRPr lang="en-US" sz="8000" dirty="0">
              <a:solidFill>
                <a:srgbClr val="000000"/>
              </a:solidFill>
              <a:latin typeface="Arial"/>
              <a:cs typeface="Arial"/>
            </a:endParaRPr>
          </a:p>
        </p:txBody>
      </p:sp>
    </p:spTree>
    <p:extLst>
      <p:ext uri="{BB962C8B-B14F-4D97-AF65-F5344CB8AC3E}">
        <p14:creationId xmlns:p14="http://schemas.microsoft.com/office/powerpoint/2010/main" val="221419833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752" y="86010"/>
            <a:ext cx="8042276" cy="1336956"/>
          </a:xfrm>
        </p:spPr>
        <p:txBody>
          <a:bodyPr/>
          <a:lstStyle/>
          <a:p>
            <a:pPr algn="l"/>
            <a:r>
              <a:rPr lang="en-US" dirty="0" smtClean="0">
                <a:latin typeface="Arial"/>
                <a:cs typeface="Arial"/>
              </a:rPr>
              <a:t>References</a:t>
            </a:r>
            <a:endParaRPr lang="en-US" dirty="0">
              <a:latin typeface="Arial"/>
              <a:cs typeface="Arial"/>
            </a:endParaRPr>
          </a:p>
        </p:txBody>
      </p:sp>
      <p:sp>
        <p:nvSpPr>
          <p:cNvPr id="3" name="Content Placeholder 2"/>
          <p:cNvSpPr>
            <a:spLocks noGrp="1"/>
          </p:cNvSpPr>
          <p:nvPr>
            <p:ph idx="1"/>
          </p:nvPr>
        </p:nvSpPr>
        <p:spPr>
          <a:xfrm>
            <a:off x="193752" y="1600200"/>
            <a:ext cx="8761878" cy="5050634"/>
          </a:xfrm>
        </p:spPr>
        <p:txBody>
          <a:bodyPr/>
          <a:lstStyle/>
          <a:p>
            <a:r>
              <a:rPr lang="en-US" sz="2000" dirty="0">
                <a:solidFill>
                  <a:srgbClr val="000000"/>
                </a:solidFill>
                <a:latin typeface="Arial"/>
                <a:cs typeface="Arial"/>
              </a:rPr>
              <a:t>UNESCO. (1994). The </a:t>
            </a:r>
            <a:r>
              <a:rPr lang="en-US" sz="2000" dirty="0" err="1">
                <a:solidFill>
                  <a:srgbClr val="000000"/>
                </a:solidFill>
                <a:latin typeface="Arial"/>
                <a:cs typeface="Arial"/>
              </a:rPr>
              <a:t>salamanca</a:t>
            </a:r>
            <a:r>
              <a:rPr lang="en-US" sz="2000" dirty="0">
                <a:solidFill>
                  <a:srgbClr val="000000"/>
                </a:solidFill>
                <a:latin typeface="Arial"/>
                <a:cs typeface="Arial"/>
              </a:rPr>
              <a:t> statement and framework for action on special needs education.  Salamanca, Spain: UNESCO.</a:t>
            </a:r>
          </a:p>
          <a:p>
            <a:r>
              <a:rPr lang="en-US" sz="2000" dirty="0">
                <a:solidFill>
                  <a:srgbClr val="000000"/>
                </a:solidFill>
                <a:latin typeface="Arial"/>
                <a:cs typeface="Arial"/>
              </a:rPr>
              <a:t>UNESCO. (2009). Towards inclusive education for children with disabilities: A guideline.  Bangkok, Thailand: UNESCO Bangkok.</a:t>
            </a:r>
          </a:p>
          <a:p>
            <a:r>
              <a:rPr lang="en-US" sz="2000" dirty="0">
                <a:solidFill>
                  <a:srgbClr val="000000"/>
                </a:solidFill>
                <a:latin typeface="Arial"/>
                <a:cs typeface="Arial"/>
              </a:rPr>
              <a:t>United Nations. (2006). Convention on the rights of persons with disabilities.  Geneva, Switzerland: United Nations.</a:t>
            </a:r>
          </a:p>
          <a:p>
            <a:endParaRPr lang="en-US" dirty="0">
              <a:solidFill>
                <a:srgbClr val="000000"/>
              </a:solidFill>
            </a:endParaRPr>
          </a:p>
        </p:txBody>
      </p:sp>
    </p:spTree>
    <p:extLst>
      <p:ext uri="{BB962C8B-B14F-4D97-AF65-F5344CB8AC3E}">
        <p14:creationId xmlns:p14="http://schemas.microsoft.com/office/powerpoint/2010/main" val="243009564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merican Typewriter"/>
                <a:cs typeface="American Typewriter"/>
              </a:rPr>
              <a:t>Questions?</a:t>
            </a:r>
            <a:endParaRPr lang="en-US" b="1" dirty="0">
              <a:latin typeface="American Typewriter"/>
              <a:cs typeface="American Typewriter"/>
            </a:endParaRPr>
          </a:p>
        </p:txBody>
      </p:sp>
      <p:pic>
        <p:nvPicPr>
          <p:cNvPr id="4" name="Content Placeholder 3"/>
          <p:cNvPicPr>
            <a:picLocks noGrp="1" noChangeAspect="1"/>
          </p:cNvPicPr>
          <p:nvPr>
            <p:ph idx="1"/>
          </p:nvPr>
        </p:nvPicPr>
        <p:blipFill>
          <a:blip r:embed="rId2"/>
          <a:srcRect t="11077" b="11077"/>
          <a:stretch>
            <a:fillRect/>
          </a:stretch>
        </p:blipFill>
        <p:spPr>
          <a:xfrm>
            <a:off x="0" y="0"/>
            <a:ext cx="9144000" cy="6857999"/>
          </a:xfrm>
        </p:spPr>
      </p:pic>
    </p:spTree>
    <p:extLst>
      <p:ext uri="{BB962C8B-B14F-4D97-AF65-F5344CB8AC3E}">
        <p14:creationId xmlns:p14="http://schemas.microsoft.com/office/powerpoint/2010/main" val="351334011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459" y="13788"/>
            <a:ext cx="8042276" cy="1336956"/>
          </a:xfrm>
        </p:spPr>
        <p:txBody>
          <a:bodyPr/>
          <a:lstStyle/>
          <a:p>
            <a:pPr algn="l"/>
            <a:r>
              <a:rPr lang="en-US" dirty="0" smtClean="0">
                <a:latin typeface="Arial"/>
                <a:cs typeface="Arial"/>
              </a:rPr>
              <a:t>Focus</a:t>
            </a:r>
            <a:endParaRPr lang="en-US" dirty="0">
              <a:latin typeface="Arial"/>
              <a:cs typeface="Arial"/>
            </a:endParaRPr>
          </a:p>
        </p:txBody>
      </p:sp>
      <p:sp>
        <p:nvSpPr>
          <p:cNvPr id="3" name="Content Placeholder 2"/>
          <p:cNvSpPr>
            <a:spLocks noGrp="1"/>
          </p:cNvSpPr>
          <p:nvPr>
            <p:ph idx="1"/>
          </p:nvPr>
        </p:nvSpPr>
        <p:spPr/>
        <p:txBody>
          <a:bodyPr/>
          <a:lstStyle/>
          <a:p>
            <a:pPr marL="0" indent="0">
              <a:buNone/>
            </a:pPr>
            <a:endParaRPr lang="en-US" dirty="0" smtClean="0">
              <a:latin typeface="American Typewriter"/>
              <a:cs typeface="American Typewriter"/>
            </a:endParaRPr>
          </a:p>
          <a:p>
            <a:pPr marL="0" indent="0">
              <a:buNone/>
            </a:pPr>
            <a:endParaRPr lang="en-US" sz="1200" dirty="0" smtClean="0">
              <a:latin typeface="American Typewriter"/>
              <a:cs typeface="American Typewriter"/>
            </a:endParaRPr>
          </a:p>
          <a:p>
            <a:pPr marL="0" indent="0">
              <a:buNone/>
            </a:pPr>
            <a:endParaRPr lang="en-US" sz="1200" dirty="0" smtClean="0">
              <a:latin typeface="American Typewriter"/>
              <a:cs typeface="American Typewriter"/>
            </a:endParaRPr>
          </a:p>
          <a:p>
            <a:pPr marL="0" indent="0" algn="ctr">
              <a:buNone/>
            </a:pPr>
            <a:r>
              <a:rPr lang="en-US" dirty="0" smtClean="0">
                <a:solidFill>
                  <a:srgbClr val="000000"/>
                </a:solidFill>
                <a:latin typeface="Arial"/>
                <a:cs typeface="Arial"/>
              </a:rPr>
              <a:t>“How do students with disabilities experience higher education in the context of policies for ‘inclusion’”?</a:t>
            </a:r>
            <a:endParaRPr lang="en-US" dirty="0">
              <a:solidFill>
                <a:srgbClr val="000000"/>
              </a:solidFill>
              <a:latin typeface="Arial"/>
              <a:cs typeface="Arial"/>
            </a:endParaRPr>
          </a:p>
        </p:txBody>
      </p:sp>
    </p:spTree>
    <p:extLst>
      <p:ext uri="{BB962C8B-B14F-4D97-AF65-F5344CB8AC3E}">
        <p14:creationId xmlns:p14="http://schemas.microsoft.com/office/powerpoint/2010/main" val="20757549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068" y="222207"/>
            <a:ext cx="7024744" cy="1143000"/>
          </a:xfrm>
        </p:spPr>
        <p:txBody>
          <a:bodyPr/>
          <a:lstStyle/>
          <a:p>
            <a:pPr algn="l"/>
            <a:r>
              <a:rPr lang="en-US" dirty="0" smtClean="0">
                <a:latin typeface="Arial"/>
                <a:cs typeface="Arial"/>
              </a:rPr>
              <a:t>The Study</a:t>
            </a:r>
            <a:endParaRPr lang="en-US" dirty="0">
              <a:latin typeface="Arial"/>
              <a:cs typeface="Arial"/>
            </a:endParaRPr>
          </a:p>
        </p:txBody>
      </p:sp>
      <p:sp>
        <p:nvSpPr>
          <p:cNvPr id="3" name="Content Placeholder 2"/>
          <p:cNvSpPr>
            <a:spLocks noGrp="1"/>
          </p:cNvSpPr>
          <p:nvPr>
            <p:ph idx="1"/>
          </p:nvPr>
        </p:nvSpPr>
        <p:spPr>
          <a:xfrm>
            <a:off x="402700" y="1502488"/>
            <a:ext cx="8523008" cy="5187254"/>
          </a:xfrm>
        </p:spPr>
        <p:txBody>
          <a:bodyPr>
            <a:noAutofit/>
          </a:bodyPr>
          <a:lstStyle/>
          <a:p>
            <a:r>
              <a:rPr lang="en-US" b="1" dirty="0" smtClean="0">
                <a:solidFill>
                  <a:schemeClr val="tx1"/>
                </a:solidFill>
                <a:latin typeface="Arial"/>
                <a:cs typeface="Arial"/>
              </a:rPr>
              <a:t>First </a:t>
            </a:r>
            <a:r>
              <a:rPr lang="en-US" b="1" dirty="0">
                <a:solidFill>
                  <a:schemeClr val="tx1"/>
                </a:solidFill>
                <a:latin typeface="Arial"/>
                <a:cs typeface="Arial"/>
              </a:rPr>
              <a:t>data set: </a:t>
            </a:r>
            <a:r>
              <a:rPr lang="en-US" dirty="0">
                <a:solidFill>
                  <a:schemeClr val="tx1"/>
                </a:solidFill>
                <a:latin typeface="Arial"/>
                <a:cs typeface="Arial"/>
              </a:rPr>
              <a:t>Analysis of relevant policies on ‘inclusion’</a:t>
            </a:r>
          </a:p>
          <a:p>
            <a:r>
              <a:rPr lang="en-US" dirty="0">
                <a:solidFill>
                  <a:schemeClr val="tx1"/>
                </a:solidFill>
                <a:latin typeface="Arial"/>
                <a:cs typeface="Arial"/>
              </a:rPr>
              <a:t>What do these policies say about disability, support and inclusion</a:t>
            </a:r>
            <a:r>
              <a:rPr lang="en-US" dirty="0" smtClean="0">
                <a:solidFill>
                  <a:schemeClr val="tx1"/>
                </a:solidFill>
                <a:latin typeface="Arial"/>
                <a:cs typeface="Arial"/>
              </a:rPr>
              <a:t>?</a:t>
            </a:r>
            <a:endParaRPr lang="en-US" b="1" dirty="0">
              <a:solidFill>
                <a:schemeClr val="tx1"/>
              </a:solidFill>
              <a:latin typeface="Arial"/>
              <a:cs typeface="Arial"/>
            </a:endParaRPr>
          </a:p>
          <a:p>
            <a:r>
              <a:rPr lang="en-US" b="1" dirty="0" smtClean="0">
                <a:solidFill>
                  <a:schemeClr val="tx1"/>
                </a:solidFill>
                <a:latin typeface="Arial"/>
                <a:cs typeface="Arial"/>
              </a:rPr>
              <a:t>Second data set: </a:t>
            </a:r>
            <a:r>
              <a:rPr lang="en-US" dirty="0" smtClean="0">
                <a:solidFill>
                  <a:schemeClr val="tx1"/>
                </a:solidFill>
                <a:latin typeface="Arial"/>
                <a:cs typeface="Arial"/>
              </a:rPr>
              <a:t>12 participants – current university students with a physical disability</a:t>
            </a:r>
            <a:endParaRPr lang="en-US" dirty="0">
              <a:solidFill>
                <a:schemeClr val="tx1"/>
              </a:solidFill>
              <a:latin typeface="Arial"/>
              <a:cs typeface="Arial"/>
            </a:endParaRPr>
          </a:p>
          <a:p>
            <a:r>
              <a:rPr lang="en-US" dirty="0" smtClean="0">
                <a:solidFill>
                  <a:schemeClr val="tx1"/>
                </a:solidFill>
                <a:latin typeface="Arial"/>
                <a:cs typeface="Arial"/>
              </a:rPr>
              <a:t>3-interviews over a 3-month period</a:t>
            </a:r>
          </a:p>
          <a:p>
            <a:r>
              <a:rPr lang="en-US" dirty="0" smtClean="0">
                <a:solidFill>
                  <a:schemeClr val="tx1"/>
                </a:solidFill>
                <a:latin typeface="Arial"/>
                <a:cs typeface="Arial"/>
              </a:rPr>
              <a:t>A narrative approach, aiming to look at how policies for ‘inclusion’ are understood and experienced by participants in their stories</a:t>
            </a:r>
          </a:p>
        </p:txBody>
      </p:sp>
    </p:spTree>
    <p:extLst>
      <p:ext uri="{BB962C8B-B14F-4D97-AF65-F5344CB8AC3E}">
        <p14:creationId xmlns:p14="http://schemas.microsoft.com/office/powerpoint/2010/main" val="92298903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602" y="253186"/>
            <a:ext cx="7024744" cy="1143000"/>
          </a:xfrm>
        </p:spPr>
        <p:txBody>
          <a:bodyPr/>
          <a:lstStyle/>
          <a:p>
            <a:pPr algn="l"/>
            <a:r>
              <a:rPr lang="en-US" dirty="0" smtClean="0">
                <a:latin typeface="Arial"/>
                <a:cs typeface="Arial"/>
              </a:rPr>
              <a:t>Background</a:t>
            </a:r>
            <a:endParaRPr lang="en-US" dirty="0">
              <a:latin typeface="Arial"/>
              <a:cs typeface="Arial"/>
            </a:endParaRPr>
          </a:p>
        </p:txBody>
      </p:sp>
      <p:sp>
        <p:nvSpPr>
          <p:cNvPr id="3" name="Content Placeholder 2"/>
          <p:cNvSpPr>
            <a:spLocks noGrp="1"/>
          </p:cNvSpPr>
          <p:nvPr>
            <p:ph idx="1"/>
          </p:nvPr>
        </p:nvSpPr>
        <p:spPr>
          <a:xfrm>
            <a:off x="563348" y="1644019"/>
            <a:ext cx="8156655" cy="4861594"/>
          </a:xfrm>
        </p:spPr>
        <p:txBody>
          <a:bodyPr>
            <a:noAutofit/>
          </a:bodyPr>
          <a:lstStyle/>
          <a:p>
            <a:r>
              <a:rPr lang="en-US" dirty="0" smtClean="0">
                <a:solidFill>
                  <a:srgbClr val="000000"/>
                </a:solidFill>
                <a:latin typeface="Arial"/>
                <a:cs typeface="Arial"/>
              </a:rPr>
              <a:t>Emergence of social model of disability as a critique of medical model in interpreting disability (Barnes &amp;</a:t>
            </a:r>
            <a:r>
              <a:rPr lang="en-US" dirty="0">
                <a:solidFill>
                  <a:srgbClr val="000000"/>
                </a:solidFill>
                <a:latin typeface="Arial"/>
                <a:cs typeface="Arial"/>
              </a:rPr>
              <a:t> </a:t>
            </a:r>
            <a:r>
              <a:rPr lang="en-US" dirty="0" smtClean="0">
                <a:solidFill>
                  <a:srgbClr val="000000"/>
                </a:solidFill>
                <a:latin typeface="Arial"/>
                <a:cs typeface="Arial"/>
              </a:rPr>
              <a:t>Mercer, 1997; Bury, 1996; Finkelstein, 2001; Oliver, 1990; Thomas, 2007).</a:t>
            </a:r>
          </a:p>
          <a:p>
            <a:endParaRPr lang="en-US" dirty="0" smtClean="0">
              <a:solidFill>
                <a:srgbClr val="000000"/>
              </a:solidFill>
              <a:latin typeface="Arial"/>
              <a:cs typeface="Arial"/>
            </a:endParaRPr>
          </a:p>
          <a:p>
            <a:r>
              <a:rPr lang="en-US" dirty="0" smtClean="0">
                <a:solidFill>
                  <a:srgbClr val="000000"/>
                </a:solidFill>
                <a:latin typeface="Arial"/>
                <a:cs typeface="Arial"/>
              </a:rPr>
              <a:t>A gradual paradigm shift from segregation, to integration and currently to inclusion (</a:t>
            </a:r>
            <a:r>
              <a:rPr lang="en-US" dirty="0" err="1" smtClean="0">
                <a:solidFill>
                  <a:srgbClr val="000000"/>
                </a:solidFill>
                <a:latin typeface="Arial"/>
                <a:cs typeface="Arial"/>
              </a:rPr>
              <a:t>Hegarty</a:t>
            </a:r>
            <a:r>
              <a:rPr lang="en-US" dirty="0" smtClean="0">
                <a:solidFill>
                  <a:srgbClr val="000000"/>
                </a:solidFill>
                <a:latin typeface="Arial"/>
                <a:cs typeface="Arial"/>
              </a:rPr>
              <a:t>, 2001; </a:t>
            </a:r>
            <a:r>
              <a:rPr lang="en-US" dirty="0" err="1" smtClean="0">
                <a:solidFill>
                  <a:srgbClr val="000000"/>
                </a:solidFill>
                <a:latin typeface="Arial"/>
                <a:cs typeface="Arial"/>
              </a:rPr>
              <a:t>Pavan</a:t>
            </a:r>
            <a:r>
              <a:rPr lang="en-US" dirty="0" smtClean="0">
                <a:solidFill>
                  <a:srgbClr val="000000"/>
                </a:solidFill>
                <a:latin typeface="Arial"/>
                <a:cs typeface="Arial"/>
              </a:rPr>
              <a:t>, 2013; </a:t>
            </a:r>
            <a:r>
              <a:rPr lang="en-US" dirty="0" err="1" smtClean="0">
                <a:solidFill>
                  <a:srgbClr val="000000"/>
                </a:solidFill>
                <a:latin typeface="Arial"/>
                <a:cs typeface="Arial"/>
              </a:rPr>
              <a:t>Winzer</a:t>
            </a:r>
            <a:r>
              <a:rPr lang="en-US" dirty="0" smtClean="0">
                <a:solidFill>
                  <a:srgbClr val="000000"/>
                </a:solidFill>
                <a:latin typeface="Arial"/>
                <a:cs typeface="Arial"/>
              </a:rPr>
              <a:t> &amp; </a:t>
            </a:r>
            <a:r>
              <a:rPr lang="en-US" dirty="0" err="1" smtClean="0">
                <a:solidFill>
                  <a:srgbClr val="000000"/>
                </a:solidFill>
                <a:latin typeface="Arial"/>
                <a:cs typeface="Arial"/>
              </a:rPr>
              <a:t>Mazurek</a:t>
            </a:r>
            <a:r>
              <a:rPr lang="en-US" dirty="0" smtClean="0">
                <a:solidFill>
                  <a:srgbClr val="000000"/>
                </a:solidFill>
                <a:latin typeface="Arial"/>
                <a:cs typeface="Arial"/>
              </a:rPr>
              <a:t>, 2005).</a:t>
            </a:r>
          </a:p>
          <a:p>
            <a:endParaRPr lang="en-US" dirty="0" smtClean="0">
              <a:solidFill>
                <a:srgbClr val="000000"/>
              </a:solidFill>
              <a:latin typeface="Arial"/>
              <a:cs typeface="Arial"/>
            </a:endParaRPr>
          </a:p>
          <a:p>
            <a:r>
              <a:rPr lang="en-US" dirty="0" smtClean="0">
                <a:solidFill>
                  <a:srgbClr val="000000"/>
                </a:solidFill>
                <a:latin typeface="Arial"/>
                <a:cs typeface="Arial"/>
              </a:rPr>
              <a:t>Inclusion today is a major policy initiative.</a:t>
            </a:r>
          </a:p>
        </p:txBody>
      </p:sp>
      <p:sp>
        <p:nvSpPr>
          <p:cNvPr id="4" name="TextBox 3"/>
          <p:cNvSpPr txBox="1"/>
          <p:nvPr/>
        </p:nvSpPr>
        <p:spPr>
          <a:xfrm>
            <a:off x="-3186138" y="2862657"/>
            <a:ext cx="184666" cy="646331"/>
          </a:xfrm>
          <a:prstGeom prst="rect">
            <a:avLst/>
          </a:prstGeom>
          <a:noFill/>
        </p:spPr>
        <p:txBody>
          <a:bodyPr wrap="none" rtlCol="0">
            <a:spAutoFit/>
          </a:bodyPr>
          <a:lstStyle/>
          <a:p>
            <a:endParaRPr lang="en-US" dirty="0" smtClean="0"/>
          </a:p>
          <a:p>
            <a:endParaRPr lang="en-US" dirty="0"/>
          </a:p>
        </p:txBody>
      </p:sp>
    </p:spTree>
    <p:extLst>
      <p:ext uri="{BB962C8B-B14F-4D97-AF65-F5344CB8AC3E}">
        <p14:creationId xmlns:p14="http://schemas.microsoft.com/office/powerpoint/2010/main" val="355949479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558" y="243488"/>
            <a:ext cx="7024744" cy="1143000"/>
          </a:xfrm>
        </p:spPr>
        <p:txBody>
          <a:bodyPr/>
          <a:lstStyle/>
          <a:p>
            <a:pPr algn="l"/>
            <a:r>
              <a:rPr lang="en-US" dirty="0" smtClean="0">
                <a:latin typeface="Arial"/>
                <a:cs typeface="Arial"/>
              </a:rPr>
              <a:t>Policies</a:t>
            </a:r>
            <a:endParaRPr lang="en-US" dirty="0">
              <a:latin typeface="Arial"/>
              <a:cs typeface="Arial"/>
            </a:endParaRPr>
          </a:p>
        </p:txBody>
      </p:sp>
      <p:sp>
        <p:nvSpPr>
          <p:cNvPr id="3" name="Content Placeholder 2"/>
          <p:cNvSpPr>
            <a:spLocks noGrp="1"/>
          </p:cNvSpPr>
          <p:nvPr>
            <p:ph idx="1"/>
          </p:nvPr>
        </p:nvSpPr>
        <p:spPr>
          <a:xfrm>
            <a:off x="449166" y="2553430"/>
            <a:ext cx="8177908" cy="4951883"/>
          </a:xfrm>
        </p:spPr>
        <p:txBody>
          <a:bodyPr>
            <a:noAutofit/>
          </a:bodyPr>
          <a:lstStyle/>
          <a:p>
            <a:r>
              <a:rPr lang="en-US" b="1" dirty="0" smtClean="0">
                <a:solidFill>
                  <a:srgbClr val="000000"/>
                </a:solidFill>
                <a:latin typeface="Arial"/>
                <a:cs typeface="Arial"/>
              </a:rPr>
              <a:t>International declarations/statements:</a:t>
            </a:r>
            <a:endParaRPr lang="en-US" dirty="0" smtClean="0">
              <a:solidFill>
                <a:srgbClr val="000000"/>
              </a:solidFill>
              <a:latin typeface="Arial"/>
              <a:cs typeface="Arial"/>
            </a:endParaRPr>
          </a:p>
          <a:p>
            <a:pPr lvl="1"/>
            <a:r>
              <a:rPr lang="en-US" sz="2400" dirty="0" smtClean="0">
                <a:solidFill>
                  <a:srgbClr val="000000"/>
                </a:solidFill>
                <a:latin typeface="Arial"/>
                <a:cs typeface="Arial"/>
              </a:rPr>
              <a:t>Convention </a:t>
            </a:r>
            <a:r>
              <a:rPr lang="en-US" sz="2400" dirty="0">
                <a:solidFill>
                  <a:srgbClr val="000000"/>
                </a:solidFill>
                <a:latin typeface="Arial"/>
                <a:cs typeface="Arial"/>
              </a:rPr>
              <a:t>on the rights of persons with </a:t>
            </a:r>
            <a:r>
              <a:rPr lang="en-US" sz="2400" dirty="0" smtClean="0">
                <a:solidFill>
                  <a:srgbClr val="000000"/>
                </a:solidFill>
                <a:latin typeface="Arial"/>
                <a:cs typeface="Arial"/>
              </a:rPr>
              <a:t>disabilities</a:t>
            </a:r>
            <a:r>
              <a:rPr lang="en-US" sz="2400" dirty="0">
                <a:solidFill>
                  <a:srgbClr val="000000"/>
                </a:solidFill>
                <a:latin typeface="Arial"/>
                <a:cs typeface="Arial"/>
              </a:rPr>
              <a:t> </a:t>
            </a:r>
            <a:r>
              <a:rPr lang="en-US" sz="2400" dirty="0" smtClean="0">
                <a:solidFill>
                  <a:srgbClr val="000000"/>
                </a:solidFill>
                <a:latin typeface="Arial"/>
                <a:cs typeface="Arial"/>
              </a:rPr>
              <a:t>(United Nations, 2006)</a:t>
            </a:r>
          </a:p>
          <a:p>
            <a:pPr lvl="1"/>
            <a:r>
              <a:rPr lang="en-US" sz="2400" dirty="0" smtClean="0">
                <a:solidFill>
                  <a:srgbClr val="000000"/>
                </a:solidFill>
                <a:latin typeface="Arial"/>
                <a:cs typeface="Arial"/>
              </a:rPr>
              <a:t>The Salamanca statement – </a:t>
            </a:r>
            <a:r>
              <a:rPr lang="en-US" sz="2400" i="1" dirty="0" smtClean="0">
                <a:solidFill>
                  <a:srgbClr val="000000"/>
                </a:solidFill>
                <a:latin typeface="Arial"/>
                <a:cs typeface="Arial"/>
              </a:rPr>
              <a:t>“…calls for a policy shift which would require all schools… to become inclusive”   </a:t>
            </a:r>
            <a:r>
              <a:rPr lang="en-US" sz="2400" dirty="0" smtClean="0">
                <a:solidFill>
                  <a:srgbClr val="000000"/>
                </a:solidFill>
                <a:latin typeface="Arial"/>
                <a:cs typeface="Arial"/>
              </a:rPr>
              <a:t>(UNESCO, 1994; UNESCO, 2009, p. 12) </a:t>
            </a:r>
          </a:p>
        </p:txBody>
      </p:sp>
    </p:spTree>
    <p:extLst>
      <p:ext uri="{BB962C8B-B14F-4D97-AF65-F5344CB8AC3E}">
        <p14:creationId xmlns:p14="http://schemas.microsoft.com/office/powerpoint/2010/main" val="94854277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155" y="107576"/>
            <a:ext cx="8042276" cy="1336956"/>
          </a:xfrm>
        </p:spPr>
        <p:txBody>
          <a:bodyPr/>
          <a:lstStyle/>
          <a:p>
            <a:pPr algn="l"/>
            <a:r>
              <a:rPr lang="en-US" dirty="0" smtClean="0">
                <a:latin typeface="Arial"/>
                <a:cs typeface="Arial"/>
              </a:rPr>
              <a:t>Policies </a:t>
            </a:r>
            <a:r>
              <a:rPr lang="en-US" dirty="0" err="1" smtClean="0">
                <a:latin typeface="Arial"/>
                <a:cs typeface="Arial"/>
              </a:rPr>
              <a:t>cont</a:t>
            </a:r>
            <a:r>
              <a:rPr lang="en-US" dirty="0" smtClean="0">
                <a:latin typeface="Arial"/>
                <a:cs typeface="Arial"/>
              </a:rPr>
              <a:t>…</a:t>
            </a:r>
            <a:endParaRPr lang="en-US" dirty="0">
              <a:latin typeface="Arial"/>
              <a:cs typeface="Arial"/>
            </a:endParaRPr>
          </a:p>
        </p:txBody>
      </p:sp>
      <p:sp>
        <p:nvSpPr>
          <p:cNvPr id="3" name="Content Placeholder 2"/>
          <p:cNvSpPr>
            <a:spLocks noGrp="1"/>
          </p:cNvSpPr>
          <p:nvPr>
            <p:ph idx="1"/>
          </p:nvPr>
        </p:nvSpPr>
        <p:spPr>
          <a:xfrm>
            <a:off x="0" y="1600200"/>
            <a:ext cx="9143999" cy="5257800"/>
          </a:xfrm>
        </p:spPr>
        <p:txBody>
          <a:bodyPr>
            <a:normAutofit lnSpcReduction="10000"/>
          </a:bodyPr>
          <a:lstStyle/>
          <a:p>
            <a:r>
              <a:rPr lang="en-US" b="1" dirty="0">
                <a:solidFill>
                  <a:srgbClr val="000000"/>
                </a:solidFill>
                <a:latin typeface="Arial"/>
                <a:cs typeface="Arial"/>
              </a:rPr>
              <a:t>Australian national </a:t>
            </a:r>
            <a:r>
              <a:rPr lang="en-US" b="1" dirty="0" smtClean="0">
                <a:solidFill>
                  <a:srgbClr val="000000"/>
                </a:solidFill>
                <a:latin typeface="Arial"/>
                <a:cs typeface="Arial"/>
              </a:rPr>
              <a:t>policies:</a:t>
            </a:r>
            <a:endParaRPr lang="en-US" b="1" dirty="0">
              <a:solidFill>
                <a:srgbClr val="000000"/>
              </a:solidFill>
              <a:latin typeface="Arial"/>
              <a:cs typeface="Arial"/>
            </a:endParaRPr>
          </a:p>
          <a:p>
            <a:pPr lvl="1"/>
            <a:r>
              <a:rPr lang="en-US" sz="2400" dirty="0">
                <a:solidFill>
                  <a:srgbClr val="000000"/>
                </a:solidFill>
                <a:latin typeface="Arial"/>
                <a:cs typeface="Arial"/>
              </a:rPr>
              <a:t>Disability discrimination act (Commonwealth of Australia, 1992)</a:t>
            </a:r>
          </a:p>
          <a:p>
            <a:pPr lvl="1"/>
            <a:r>
              <a:rPr lang="en-US" sz="2400" dirty="0">
                <a:solidFill>
                  <a:srgbClr val="000000"/>
                </a:solidFill>
                <a:latin typeface="Arial"/>
                <a:cs typeface="Arial"/>
              </a:rPr>
              <a:t>Disability standards for education (Commonwealth of Australia, 2006</a:t>
            </a:r>
            <a:r>
              <a:rPr lang="en-US" sz="2400" dirty="0" smtClean="0">
                <a:solidFill>
                  <a:srgbClr val="000000"/>
                </a:solidFill>
                <a:latin typeface="Arial"/>
                <a:cs typeface="Arial"/>
              </a:rPr>
              <a:t>)</a:t>
            </a:r>
            <a:endParaRPr lang="en-US" sz="2400" dirty="0">
              <a:solidFill>
                <a:srgbClr val="000000"/>
              </a:solidFill>
              <a:latin typeface="Arial"/>
              <a:cs typeface="Arial"/>
            </a:endParaRPr>
          </a:p>
          <a:p>
            <a:pPr lvl="1"/>
            <a:r>
              <a:rPr lang="en-US" sz="2400" dirty="0">
                <a:solidFill>
                  <a:srgbClr val="000000"/>
                </a:solidFill>
                <a:latin typeface="Arial"/>
                <a:cs typeface="Arial"/>
              </a:rPr>
              <a:t>National Disability Strategy – </a:t>
            </a:r>
            <a:r>
              <a:rPr lang="en-US" sz="2400" i="1" dirty="0">
                <a:solidFill>
                  <a:srgbClr val="000000"/>
                </a:solidFill>
                <a:latin typeface="Arial"/>
                <a:cs typeface="Arial"/>
              </a:rPr>
              <a:t>“an inclusive Australia society that enables people with disability to fulfill their potential as equal citizens” </a:t>
            </a:r>
            <a:r>
              <a:rPr lang="en-US" sz="2400" dirty="0">
                <a:solidFill>
                  <a:srgbClr val="000000"/>
                </a:solidFill>
                <a:latin typeface="Arial"/>
                <a:cs typeface="Arial"/>
              </a:rPr>
              <a:t>(Commonwealth of Australia, 2011, p. 1)</a:t>
            </a:r>
            <a:r>
              <a:rPr lang="en-US" sz="2400" dirty="0" smtClean="0">
                <a:solidFill>
                  <a:srgbClr val="000000"/>
                </a:solidFill>
                <a:latin typeface="Arial"/>
                <a:cs typeface="Arial"/>
              </a:rPr>
              <a:t>.</a:t>
            </a:r>
          </a:p>
          <a:p>
            <a:pPr lvl="1"/>
            <a:endParaRPr lang="en-US" sz="2400" dirty="0">
              <a:solidFill>
                <a:srgbClr val="000000"/>
              </a:solidFill>
              <a:latin typeface="Arial"/>
              <a:cs typeface="Arial"/>
            </a:endParaRPr>
          </a:p>
          <a:p>
            <a:r>
              <a:rPr lang="en-US" b="1" dirty="0">
                <a:solidFill>
                  <a:srgbClr val="000000"/>
                </a:solidFill>
                <a:latin typeface="Arial"/>
                <a:cs typeface="Arial"/>
              </a:rPr>
              <a:t>University </a:t>
            </a:r>
            <a:r>
              <a:rPr lang="en-US" b="1" dirty="0" smtClean="0">
                <a:solidFill>
                  <a:srgbClr val="000000"/>
                </a:solidFill>
                <a:latin typeface="Arial"/>
                <a:cs typeface="Arial"/>
              </a:rPr>
              <a:t>policies:</a:t>
            </a:r>
            <a:endParaRPr lang="en-US" b="1" dirty="0">
              <a:solidFill>
                <a:srgbClr val="000000"/>
              </a:solidFill>
              <a:latin typeface="Arial"/>
              <a:cs typeface="Arial"/>
            </a:endParaRPr>
          </a:p>
          <a:p>
            <a:pPr lvl="1"/>
            <a:r>
              <a:rPr lang="en-US" sz="2400" dirty="0" smtClean="0">
                <a:solidFill>
                  <a:srgbClr val="000000"/>
                </a:solidFill>
                <a:latin typeface="Arial"/>
                <a:cs typeface="Arial"/>
              </a:rPr>
              <a:t>Students with disabilities: Code </a:t>
            </a:r>
            <a:r>
              <a:rPr lang="en-US" sz="2400" dirty="0">
                <a:solidFill>
                  <a:srgbClr val="000000"/>
                </a:solidFill>
                <a:latin typeface="Arial"/>
                <a:cs typeface="Arial"/>
              </a:rPr>
              <a:t>of </a:t>
            </a:r>
            <a:r>
              <a:rPr lang="en-US" sz="2400" dirty="0" smtClean="0">
                <a:solidFill>
                  <a:srgbClr val="000000"/>
                </a:solidFill>
                <a:latin typeface="Arial"/>
                <a:cs typeface="Arial"/>
              </a:rPr>
              <a:t>practice for Australian tertiary institutions (</a:t>
            </a:r>
            <a:r>
              <a:rPr lang="en-US" sz="2400" dirty="0" smtClean="0">
                <a:solidFill>
                  <a:schemeClr val="tx1"/>
                </a:solidFill>
                <a:latin typeface="Arial"/>
                <a:cs typeface="Arial"/>
              </a:rPr>
              <a:t>O'Connor, Power, Watson, </a:t>
            </a:r>
            <a:r>
              <a:rPr lang="en-US" sz="2400" dirty="0">
                <a:solidFill>
                  <a:schemeClr val="tx1"/>
                </a:solidFill>
                <a:latin typeface="Arial"/>
                <a:cs typeface="Arial"/>
              </a:rPr>
              <a:t>&amp; </a:t>
            </a:r>
            <a:r>
              <a:rPr lang="en-US" sz="2400" dirty="0" smtClean="0">
                <a:solidFill>
                  <a:schemeClr val="tx1"/>
                </a:solidFill>
                <a:latin typeface="Arial"/>
                <a:cs typeface="Arial"/>
              </a:rPr>
              <a:t>Hartley, 1998)</a:t>
            </a:r>
            <a:endParaRPr lang="en-US" sz="2400" dirty="0">
              <a:solidFill>
                <a:schemeClr val="tx1"/>
              </a:solidFill>
              <a:latin typeface="Arial"/>
              <a:cs typeface="Arial"/>
            </a:endParaRPr>
          </a:p>
          <a:p>
            <a:endParaRPr lang="en-US" dirty="0"/>
          </a:p>
        </p:txBody>
      </p:sp>
    </p:spTree>
    <p:extLst>
      <p:ext uri="{BB962C8B-B14F-4D97-AF65-F5344CB8AC3E}">
        <p14:creationId xmlns:p14="http://schemas.microsoft.com/office/powerpoint/2010/main" val="364331726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423" y="264591"/>
            <a:ext cx="7024744" cy="1143000"/>
          </a:xfrm>
        </p:spPr>
        <p:txBody>
          <a:bodyPr/>
          <a:lstStyle/>
          <a:p>
            <a:pPr algn="l"/>
            <a:r>
              <a:rPr lang="en-US" dirty="0" smtClean="0">
                <a:latin typeface="Arial"/>
                <a:cs typeface="Arial"/>
              </a:rPr>
              <a:t>Inclusion</a:t>
            </a:r>
            <a:endParaRPr lang="en-US" dirty="0">
              <a:latin typeface="Arial"/>
              <a:cs typeface="Arial"/>
            </a:endParaRPr>
          </a:p>
        </p:txBody>
      </p:sp>
      <p:sp>
        <p:nvSpPr>
          <p:cNvPr id="3" name="Content Placeholder 2"/>
          <p:cNvSpPr>
            <a:spLocks noGrp="1"/>
          </p:cNvSpPr>
          <p:nvPr>
            <p:ph idx="1"/>
          </p:nvPr>
        </p:nvSpPr>
        <p:spPr>
          <a:xfrm>
            <a:off x="480142" y="1589736"/>
            <a:ext cx="8239861" cy="4814004"/>
          </a:xfrm>
        </p:spPr>
        <p:txBody>
          <a:bodyPr>
            <a:noAutofit/>
          </a:bodyPr>
          <a:lstStyle/>
          <a:p>
            <a:r>
              <a:rPr lang="en-US" dirty="0" smtClean="0">
                <a:solidFill>
                  <a:srgbClr val="000000"/>
                </a:solidFill>
                <a:latin typeface="Arial"/>
                <a:cs typeface="Arial"/>
              </a:rPr>
              <a:t>‘Inclusion’ refers to the notion that a person can participate and be in control of their life </a:t>
            </a:r>
            <a:r>
              <a:rPr lang="en-US" dirty="0">
                <a:solidFill>
                  <a:srgbClr val="000000"/>
                </a:solidFill>
                <a:latin typeface="Arial"/>
                <a:cs typeface="Arial"/>
              </a:rPr>
              <a:t>circumstances (</a:t>
            </a:r>
            <a:r>
              <a:rPr lang="en-US" dirty="0" err="1">
                <a:solidFill>
                  <a:srgbClr val="000000"/>
                </a:solidFill>
                <a:latin typeface="Arial"/>
                <a:cs typeface="Arial"/>
              </a:rPr>
              <a:t>Kajee</a:t>
            </a:r>
            <a:r>
              <a:rPr lang="en-US" dirty="0">
                <a:solidFill>
                  <a:srgbClr val="000000"/>
                </a:solidFill>
                <a:latin typeface="Arial"/>
                <a:cs typeface="Arial"/>
              </a:rPr>
              <a:t>, 2010; </a:t>
            </a:r>
            <a:r>
              <a:rPr lang="en-US" dirty="0" err="1">
                <a:solidFill>
                  <a:srgbClr val="000000"/>
                </a:solidFill>
                <a:latin typeface="Arial"/>
                <a:cs typeface="Arial"/>
              </a:rPr>
              <a:t>Warschauer</a:t>
            </a:r>
            <a:r>
              <a:rPr lang="en-US" dirty="0">
                <a:solidFill>
                  <a:srgbClr val="000000"/>
                </a:solidFill>
                <a:latin typeface="Arial"/>
                <a:cs typeface="Arial"/>
              </a:rPr>
              <a:t>, 2003</a:t>
            </a:r>
            <a:r>
              <a:rPr lang="en-US" dirty="0" smtClean="0">
                <a:solidFill>
                  <a:srgbClr val="000000"/>
                </a:solidFill>
                <a:latin typeface="Arial"/>
                <a:cs typeface="Arial"/>
              </a:rPr>
              <a:t>)</a:t>
            </a:r>
            <a:endParaRPr lang="en-US" dirty="0">
              <a:solidFill>
                <a:srgbClr val="000000"/>
              </a:solidFill>
              <a:latin typeface="Arial"/>
              <a:cs typeface="Arial"/>
            </a:endParaRPr>
          </a:p>
          <a:p>
            <a:r>
              <a:rPr lang="en-US" dirty="0" smtClean="0">
                <a:solidFill>
                  <a:srgbClr val="000000"/>
                </a:solidFill>
                <a:latin typeface="Arial"/>
                <a:cs typeface="Arial"/>
              </a:rPr>
              <a:t>In education, ‘inclusion’ emphasises that ‘barriers’ need to be removed in order to accomplish inclusivity; it “assumes acceptance and respect of difference” (Allan, 2008; Bourke, 2010, p. 184) </a:t>
            </a:r>
          </a:p>
          <a:p>
            <a:r>
              <a:rPr lang="en-US" dirty="0" smtClean="0">
                <a:solidFill>
                  <a:srgbClr val="000000"/>
                </a:solidFill>
                <a:latin typeface="Arial"/>
                <a:cs typeface="Arial"/>
              </a:rPr>
              <a:t>There is growing body of work that has critiqued ‘inclusion’ itself (</a:t>
            </a:r>
            <a:r>
              <a:rPr lang="en-US" dirty="0" err="1" smtClean="0">
                <a:solidFill>
                  <a:srgbClr val="000000"/>
                </a:solidFill>
                <a:latin typeface="Arial"/>
                <a:cs typeface="Arial"/>
              </a:rPr>
              <a:t>Ainscow</a:t>
            </a:r>
            <a:r>
              <a:rPr lang="en-US" dirty="0" smtClean="0">
                <a:solidFill>
                  <a:srgbClr val="000000"/>
                </a:solidFill>
                <a:latin typeface="Arial"/>
                <a:cs typeface="Arial"/>
              </a:rPr>
              <a:t>, Booth &amp; Dyson, 2006; Armstrong et al., 2010; </a:t>
            </a:r>
            <a:r>
              <a:rPr lang="en-US" dirty="0" err="1" smtClean="0">
                <a:solidFill>
                  <a:srgbClr val="000000"/>
                </a:solidFill>
                <a:latin typeface="Arial"/>
                <a:cs typeface="Arial"/>
              </a:rPr>
              <a:t>Slee</a:t>
            </a:r>
            <a:r>
              <a:rPr lang="en-US" dirty="0" smtClean="0">
                <a:solidFill>
                  <a:srgbClr val="000000"/>
                </a:solidFill>
                <a:latin typeface="Arial"/>
                <a:cs typeface="Arial"/>
              </a:rPr>
              <a:t>, 2007; Thomas &amp; Loxley, 2007)</a:t>
            </a:r>
          </a:p>
        </p:txBody>
      </p:sp>
    </p:spTree>
    <p:extLst>
      <p:ext uri="{BB962C8B-B14F-4D97-AF65-F5344CB8AC3E}">
        <p14:creationId xmlns:p14="http://schemas.microsoft.com/office/powerpoint/2010/main" val="133992315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696" y="107576"/>
            <a:ext cx="8042276" cy="1336956"/>
          </a:xfrm>
        </p:spPr>
        <p:txBody>
          <a:bodyPr/>
          <a:lstStyle/>
          <a:p>
            <a:pPr algn="l"/>
            <a:r>
              <a:rPr lang="en-US" dirty="0" smtClean="0">
                <a:latin typeface="Arial"/>
                <a:cs typeface="Arial"/>
              </a:rPr>
              <a:t>Inclusion </a:t>
            </a:r>
            <a:r>
              <a:rPr lang="en-US" dirty="0" err="1" smtClean="0">
                <a:latin typeface="Arial"/>
                <a:cs typeface="Arial"/>
              </a:rPr>
              <a:t>cont</a:t>
            </a:r>
            <a:r>
              <a:rPr lang="en-US" dirty="0" smtClean="0">
                <a:latin typeface="Arial"/>
                <a:cs typeface="Arial"/>
              </a:rPr>
              <a:t>…</a:t>
            </a:r>
            <a:endParaRPr lang="en-US" dirty="0">
              <a:latin typeface="Arial"/>
              <a:cs typeface="Arial"/>
            </a:endParaRPr>
          </a:p>
        </p:txBody>
      </p:sp>
      <p:sp>
        <p:nvSpPr>
          <p:cNvPr id="3" name="Content Placeholder 2"/>
          <p:cNvSpPr>
            <a:spLocks noGrp="1"/>
          </p:cNvSpPr>
          <p:nvPr>
            <p:ph idx="1"/>
          </p:nvPr>
        </p:nvSpPr>
        <p:spPr>
          <a:xfrm>
            <a:off x="150696" y="1600200"/>
            <a:ext cx="8993304" cy="5257800"/>
          </a:xfrm>
        </p:spPr>
        <p:txBody>
          <a:bodyPr>
            <a:normAutofit/>
          </a:bodyPr>
          <a:lstStyle/>
          <a:p>
            <a:r>
              <a:rPr lang="en-US" b="1" dirty="0" smtClean="0">
                <a:solidFill>
                  <a:srgbClr val="000000"/>
                </a:solidFill>
                <a:latin typeface="Arial"/>
                <a:cs typeface="Arial"/>
              </a:rPr>
              <a:t>The critique relates to:</a:t>
            </a:r>
          </a:p>
          <a:p>
            <a:endParaRPr lang="en-US" b="1" dirty="0" smtClean="0">
              <a:solidFill>
                <a:srgbClr val="000000"/>
              </a:solidFill>
              <a:latin typeface="Arial"/>
              <a:cs typeface="Arial"/>
            </a:endParaRPr>
          </a:p>
          <a:p>
            <a:r>
              <a:rPr lang="en-US" dirty="0" smtClean="0">
                <a:solidFill>
                  <a:srgbClr val="000000"/>
                </a:solidFill>
                <a:latin typeface="Arial"/>
                <a:cs typeface="Arial"/>
              </a:rPr>
              <a:t>What does being included actually mean?</a:t>
            </a:r>
            <a:endParaRPr lang="en-US" dirty="0">
              <a:solidFill>
                <a:srgbClr val="000000"/>
              </a:solidFill>
              <a:latin typeface="Arial"/>
              <a:cs typeface="Arial"/>
            </a:endParaRPr>
          </a:p>
          <a:p>
            <a:r>
              <a:rPr lang="en-US" dirty="0" smtClean="0">
                <a:solidFill>
                  <a:srgbClr val="000000"/>
                </a:solidFill>
                <a:latin typeface="Arial"/>
                <a:cs typeface="Arial"/>
              </a:rPr>
              <a:t>How do we talk about inclusion? What do we mean when we talk to others about it?</a:t>
            </a:r>
          </a:p>
          <a:p>
            <a:r>
              <a:rPr lang="en-US" dirty="0" smtClean="0">
                <a:solidFill>
                  <a:srgbClr val="000000"/>
                </a:solidFill>
                <a:latin typeface="Arial"/>
                <a:cs typeface="Arial"/>
              </a:rPr>
              <a:t>How do we know when it’s being achieved and when it’s not? How far do we go?</a:t>
            </a:r>
          </a:p>
          <a:p>
            <a:r>
              <a:rPr lang="en-US" dirty="0" smtClean="0">
                <a:solidFill>
                  <a:srgbClr val="000000"/>
                </a:solidFill>
                <a:latin typeface="Arial"/>
                <a:cs typeface="Arial"/>
              </a:rPr>
              <a:t>How do we go about creating meaningful inclusion? How is “it” actually experienced?</a:t>
            </a:r>
            <a:endParaRPr lang="en-US" dirty="0">
              <a:solidFill>
                <a:srgbClr val="000000"/>
              </a:solidFill>
              <a:latin typeface="Arial"/>
              <a:cs typeface="Arial"/>
            </a:endParaRPr>
          </a:p>
        </p:txBody>
      </p:sp>
    </p:spTree>
    <p:extLst>
      <p:ext uri="{BB962C8B-B14F-4D97-AF65-F5344CB8AC3E}">
        <p14:creationId xmlns:p14="http://schemas.microsoft.com/office/powerpoint/2010/main" val="11203024"/>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5185</TotalTime>
  <Words>1968</Words>
  <Application>Microsoft Macintosh PowerPoint</Application>
  <PresentationFormat>On-screen Show (4:3)</PresentationFormat>
  <Paragraphs>140</Paragraphs>
  <Slides>23</Slides>
  <Notes>11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Breeze</vt:lpstr>
      <vt:lpstr>Experiencing inclusive policy in higher education:  A narrative study</vt:lpstr>
      <vt:lpstr>Outline</vt:lpstr>
      <vt:lpstr>Focus</vt:lpstr>
      <vt:lpstr>The Study</vt:lpstr>
      <vt:lpstr>Background</vt:lpstr>
      <vt:lpstr>Policies</vt:lpstr>
      <vt:lpstr>Policies cont…</vt:lpstr>
      <vt:lpstr>Inclusion</vt:lpstr>
      <vt:lpstr>Inclusion cont…</vt:lpstr>
      <vt:lpstr>Inclusion &amp; Disability</vt:lpstr>
      <vt:lpstr>Inclusion &amp; Disability cont…</vt:lpstr>
      <vt:lpstr>Policy</vt:lpstr>
      <vt:lpstr>Xavier &amp; Relatability</vt:lpstr>
      <vt:lpstr>Xavier &amp; the Paradox of Independence</vt:lpstr>
      <vt:lpstr>Anna &amp; Stigma</vt:lpstr>
      <vt:lpstr>Preliminary Discussion</vt:lpstr>
      <vt:lpstr>…What next?</vt:lpstr>
      <vt:lpstr>References</vt:lpstr>
      <vt:lpstr>References</vt:lpstr>
      <vt:lpstr>References</vt:lpstr>
      <vt:lpstr>References</vt:lpstr>
      <vt:lpstr>References</vt:lpstr>
      <vt:lpstr>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Chantel Bongiovanni</dc:creator>
  <cp:lastModifiedBy>Chantel Bongiovanni</cp:lastModifiedBy>
  <cp:revision>123</cp:revision>
  <cp:lastPrinted>2014-08-05T13:09:45Z</cp:lastPrinted>
  <dcterms:created xsi:type="dcterms:W3CDTF">2014-07-25T12:58:33Z</dcterms:created>
  <dcterms:modified xsi:type="dcterms:W3CDTF">2014-12-03T23:45:21Z</dcterms:modified>
</cp:coreProperties>
</file>