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3"/>
  </p:notesMasterIdLst>
  <p:sldIdLst>
    <p:sldId id="256" r:id="rId2"/>
    <p:sldId id="257" r:id="rId3"/>
    <p:sldId id="289" r:id="rId4"/>
    <p:sldId id="258" r:id="rId5"/>
    <p:sldId id="261" r:id="rId6"/>
    <p:sldId id="260" r:id="rId7"/>
    <p:sldId id="288" r:id="rId8"/>
    <p:sldId id="290" r:id="rId9"/>
    <p:sldId id="291" r:id="rId10"/>
    <p:sldId id="292" r:id="rId11"/>
    <p:sldId id="294" r:id="rId12"/>
    <p:sldId id="293" r:id="rId13"/>
    <p:sldId id="295" r:id="rId14"/>
    <p:sldId id="296" r:id="rId15"/>
    <p:sldId id="259"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2" r:id="rId30"/>
    <p:sldId id="310" r:id="rId31"/>
    <p:sldId id="311" r:id="rId32"/>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ylie Colvin"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0" d="100"/>
          <a:sy n="110" d="100"/>
        </p:scale>
        <p:origin x="-776" y="-7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idx="1">
    <p:pos x="6000" y="0"/>
    <p:text>I don't think there's enough detail about the technology solution - presentation refers to assistive technologies but not which ones. You refer to device but no details as to why it was selected as the solution for these students over say a laptop. Was the make/model important?</p:text>
  </p:cm>
  <p:cm authorId="0" idx="2">
    <p:pos x="6000" y="100"/>
    <p:text>Overall, I'm concerned it positions GAP as specialists in accessibility for indigenous Australians rather than students with a disability. Can we expand on the GAP parts to talk include examples of work we do for each type of student disability (sight/hearing impaired) and then say that you are going to talk about a  specific case study involving indigenous students with a disability?</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lvl1pPr marL="0" marR="0" indent="0" algn="r" rtl="0">
              <a:spcBef>
                <a:spcPts val="0"/>
              </a:spcBef>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extLst>
      <p:ext uri="{BB962C8B-B14F-4D97-AF65-F5344CB8AC3E}">
        <p14:creationId xmlns:p14="http://schemas.microsoft.com/office/powerpoint/2010/main" val="1738126752"/>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6" name="Shape 1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17" name="Shape 1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 name="Shape 1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 name="Shape 1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74" name="Shape 7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6" name="Shape 7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80" name="Shape 8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1" name="Shape 8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2" name="Shape 8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23" name="Shape 2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 name="Shape 2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5" name="Shape 2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9" name="Shape 2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0" name="Shape 3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1" name="Shape 3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6" name="Shape 3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8" name="Shape 3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2" name="Shape 4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4" name="Shape 4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6" name="Shape 4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7" name="Shape 4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sp>
      <p:sp>
        <p:nvSpPr>
          <p:cNvPr id="67" name="Shape 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0" name="Shape 10"/>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a:lvl1pPr>
            <a:lvl2pPr marL="742950" marR="0" indent="-107950" algn="l" rtl="0">
              <a:spcBef>
                <a:spcPts val="560"/>
              </a:spcBef>
              <a:buClr>
                <a:schemeClr val="dk1"/>
              </a:buClr>
              <a:buFont typeface="Arial"/>
              <a:buChar char="–"/>
              <a:defRPr/>
            </a:lvl2pPr>
            <a:lvl3pPr marL="1143000" marR="0" indent="-76200" algn="l" rtl="0">
              <a:spcBef>
                <a:spcPts val="480"/>
              </a:spcBef>
              <a:buClr>
                <a:schemeClr val="dk1"/>
              </a:buClr>
              <a:buFont typeface="Arial"/>
              <a:buChar char="•"/>
              <a:defRPr/>
            </a:lvl3pPr>
            <a:lvl4pPr marL="1600200" marR="0" indent="-101600" algn="l" rtl="0">
              <a:spcBef>
                <a:spcPts val="400"/>
              </a:spcBef>
              <a:buClr>
                <a:schemeClr val="dk1"/>
              </a:buClr>
              <a:buFont typeface="Arial"/>
              <a:buChar char="–"/>
              <a:defRPr/>
            </a:lvl4pPr>
            <a:lvl5pPr marL="2057400" marR="0" indent="-101600" algn="l" rtl="0">
              <a:spcBef>
                <a:spcPts val="400"/>
              </a:spcBef>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
        <p:nvSpPr>
          <p:cNvPr id="11" name="Shape 1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 name="Shape 1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lvl1pPr marL="0" marR="0" indent="0" algn="r" rtl="0">
              <a:spcBef>
                <a:spcPts val="0"/>
              </a:spcBef>
              <a:buNone/>
              <a:defRPr sz="1200" b="0" i="0" u="none" strike="noStrike" cap="none" baseline="0">
                <a:solidFill>
                  <a:srgbClr val="888888"/>
                </a:solidFill>
                <a:latin typeface="Calibri"/>
                <a:ea typeface="Calibri"/>
                <a:cs typeface="Calibri"/>
                <a:sym typeface="Calibri"/>
              </a:defRPr>
            </a:lvl1pPr>
          </a:lstStyle>
          <a:p>
            <a:pPr marL="0" lvl="0" indent="0">
              <a:spcBef>
                <a:spcPts val="0"/>
              </a:spcBef>
              <a:buSzPct val="25000"/>
              <a:buNone/>
            </a:pPr>
            <a:fld id="{00000000-1234-1234-1234-123412341234}" type="slidenum">
              <a:rPr lang="en-US"/>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www.youtube.com/watch?v=IK97XMibEws&amp;fmt=18" TargetMode="External"/><Relationship Id="rId6"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9.jpeg"/><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6.png"/><Relationship Id="rId6" Type="http://schemas.openxmlformats.org/officeDocument/2006/relationships/image" Target="../media/image11.jpeg"/><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hyperlink" Target="http://www.dancingdots.com/main/productsandservices.htm" TargetMode="External"/><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6.png"/><Relationship Id="rId6" Type="http://schemas.openxmlformats.org/officeDocument/2006/relationships/image" Target="../media/image12.jpg"/><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hyperlink" Target="http://www.tobii.com/en/assistive-technology/global/hidden-pages/rehab-sci/benefits-of-eyegaze/sci-computer-access/" TargetMode="External"/><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6.png"/><Relationship Id="rId7" Type="http://schemas.openxmlformats.org/officeDocument/2006/relationships/image" Target="../media/image13.jpeg"/><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hyperlink" Target="globalaccessproject.com" TargetMode="External"/><Relationship Id="rId4" Type="http://schemas.openxmlformats.org/officeDocument/2006/relationships/hyperlink" Target="mailto:Sharon.kerr@globalaccessproject.com" TargetMode="External"/><Relationship Id="rId5" Type="http://schemas.openxmlformats.org/officeDocument/2006/relationships/hyperlink" Target="http://www.globalaccessproject.com" TargetMode="External"/><Relationship Id="rId6" Type="http://schemas.openxmlformats.org/officeDocument/2006/relationships/image" Target="../media/image1.png"/><Relationship Id="rId7"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83"/>
        <p:cNvGrpSpPr/>
        <p:nvPr/>
      </p:nvGrpSpPr>
      <p:grpSpPr>
        <a:xfrm>
          <a:off x="0" y="0"/>
          <a:ext cx="0" cy="0"/>
          <a:chOff x="0" y="0"/>
          <a:chExt cx="0" cy="0"/>
        </a:xfrm>
      </p:grpSpPr>
      <p:pic>
        <p:nvPicPr>
          <p:cNvPr id="84" name="Shape 84"/>
          <p:cNvPicPr preferRelativeResize="0"/>
          <p:nvPr/>
        </p:nvPicPr>
        <p:blipFill rotWithShape="1">
          <a:blip r:embed="rId3">
            <a:alphaModFix/>
          </a:blip>
          <a:srcRect/>
          <a:stretch/>
        </p:blipFill>
        <p:spPr>
          <a:xfrm>
            <a:off x="3607567" y="291932"/>
            <a:ext cx="1756015" cy="1391305"/>
          </a:xfrm>
          <a:prstGeom prst="rect">
            <a:avLst/>
          </a:prstGeom>
          <a:noFill/>
          <a:ln>
            <a:noFill/>
          </a:ln>
        </p:spPr>
      </p:pic>
      <p:sp>
        <p:nvSpPr>
          <p:cNvPr id="85" name="Shape 85"/>
          <p:cNvSpPr txBox="1">
            <a:spLocks noGrp="1"/>
          </p:cNvSpPr>
          <p:nvPr>
            <p:ph type="ctrTitle"/>
          </p:nvPr>
        </p:nvSpPr>
        <p:spPr>
          <a:xfrm>
            <a:off x="0" y="2387602"/>
            <a:ext cx="9144000" cy="3243941"/>
          </a:xfrm>
          <a:prstGeom prst="rect">
            <a:avLst/>
          </a:prstGeom>
          <a:solidFill>
            <a:schemeClr val="lt1"/>
          </a:solidFill>
          <a:ln>
            <a:noFill/>
          </a:ln>
        </p:spPr>
        <p:txBody>
          <a:bodyPr lIns="91425" tIns="45700" rIns="91425" bIns="45700" anchor="ctr" anchorCtr="0">
            <a:noAutofit/>
          </a:bodyPr>
          <a:lstStyle/>
          <a:p>
            <a:pPr lvl="0">
              <a:buSzPct val="25000"/>
            </a:pPr>
            <a:r>
              <a:rPr lang="en-US" sz="4000" b="1" dirty="0"/>
              <a:t> Meeting the Challenges: </a:t>
            </a:r>
            <a:r>
              <a:rPr lang="en-US" sz="4000" b="1" dirty="0" smtClean="0"/>
              <a:t/>
            </a:r>
            <a:br>
              <a:rPr lang="en-US" sz="4000" b="1" dirty="0" smtClean="0"/>
            </a:br>
            <a:r>
              <a:rPr lang="en-US" sz="4000" b="1" dirty="0" smtClean="0"/>
              <a:t>Serving </a:t>
            </a:r>
            <a:r>
              <a:rPr lang="en-US" sz="4000" b="1" dirty="0"/>
              <a:t>the </a:t>
            </a:r>
            <a:r>
              <a:rPr lang="en-US" sz="4000" b="1" dirty="0" smtClean="0"/>
              <a:t>Student</a:t>
            </a:r>
            <a:r>
              <a:rPr lang="en-AU" sz="4000" b="1" dirty="0" smtClean="0"/>
              <a:t>s</a:t>
            </a:r>
            <a:endParaRPr lang="en-US" sz="4000" b="1" i="0" u="none" strike="noStrike" cap="none" baseline="0" dirty="0">
              <a:solidFill>
                <a:schemeClr val="dk1"/>
              </a:solidFill>
              <a:latin typeface="Calibri"/>
              <a:ea typeface="Calibri"/>
              <a:cs typeface="Calibri"/>
              <a:sym typeface="Calibri"/>
            </a:endParaRPr>
          </a:p>
        </p:txBody>
      </p:sp>
      <p:sp>
        <p:nvSpPr>
          <p:cNvPr id="86" name="Shape 86"/>
          <p:cNvSpPr txBox="1"/>
          <p:nvPr/>
        </p:nvSpPr>
        <p:spPr>
          <a:xfrm>
            <a:off x="605970" y="5627914"/>
            <a:ext cx="7772400" cy="1019628"/>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Font typeface="Calibri"/>
              <a:buNone/>
            </a:pPr>
            <a:endParaRPr sz="4800" b="0" i="0" u="none" strike="noStrike" cap="none" baseline="0">
              <a:solidFill>
                <a:schemeClr val="lt1"/>
              </a:solidFill>
              <a:latin typeface="Calibri"/>
              <a:ea typeface="Calibri"/>
              <a:cs typeface="Calibri"/>
              <a:sym typeface="Calibri"/>
            </a:endParaRPr>
          </a:p>
        </p:txBody>
      </p:sp>
      <p:sp>
        <p:nvSpPr>
          <p:cNvPr id="87" name="Shape 87"/>
          <p:cNvSpPr txBox="1"/>
          <p:nvPr/>
        </p:nvSpPr>
        <p:spPr>
          <a:xfrm>
            <a:off x="6683829" y="195942"/>
            <a:ext cx="2249714" cy="1182914"/>
          </a:xfrm>
          <a:prstGeom prst="rect">
            <a:avLst/>
          </a:prstGeom>
          <a:noFill/>
          <a:ln>
            <a:noFill/>
          </a:ln>
        </p:spPr>
        <p:txBody>
          <a:bodyPr lIns="91425" tIns="45700" rIns="91425" bIns="45700" anchor="ctr" anchorCtr="0">
            <a:noAutofit/>
          </a:bodyPr>
          <a:lstStyle/>
          <a:p>
            <a:pPr marL="0" marR="0" lvl="0" indent="0" algn="r" rtl="0">
              <a:spcBef>
                <a:spcPts val="0"/>
              </a:spcBef>
              <a:buClr>
                <a:schemeClr val="dk1"/>
              </a:buClr>
              <a:buSzPct val="25000"/>
              <a:buFont typeface="Calibri"/>
              <a:buNone/>
            </a:pPr>
            <a:r>
              <a:rPr lang="en-US" sz="2700" b="1" i="0" u="none" strike="noStrike" cap="none" baseline="0" dirty="0">
                <a:solidFill>
                  <a:schemeClr val="dk1"/>
                </a:solidFill>
                <a:latin typeface="Calibri"/>
                <a:ea typeface="Calibri"/>
                <a:cs typeface="Calibri"/>
                <a:sym typeface="Calibri"/>
              </a:rPr>
              <a:t>Sharon Kerr </a:t>
            </a:r>
            <a:br>
              <a:rPr lang="en-US" sz="2700" b="1" i="0" u="none" strike="noStrike" cap="none" baseline="0" dirty="0">
                <a:solidFill>
                  <a:schemeClr val="dk1"/>
                </a:solidFill>
                <a:latin typeface="Calibri"/>
                <a:ea typeface="Calibri"/>
                <a:cs typeface="Calibri"/>
                <a:sym typeface="Calibri"/>
              </a:rPr>
            </a:br>
            <a:endParaRPr lang="en-US" sz="2700" b="1" i="0" u="none" strike="noStrike" cap="none" baseline="0" dirty="0">
              <a:solidFill>
                <a:schemeClr val="dk1"/>
              </a:solidFill>
              <a:latin typeface="Calibri"/>
              <a:ea typeface="Calibri"/>
              <a:cs typeface="Calibri"/>
              <a:sym typeface="Calibri"/>
            </a:endParaRPr>
          </a:p>
        </p:txBody>
      </p:sp>
      <p:pic>
        <p:nvPicPr>
          <p:cNvPr id="88" name="Shape 88"/>
          <p:cNvPicPr preferRelativeResize="0"/>
          <p:nvPr/>
        </p:nvPicPr>
        <p:blipFill rotWithShape="1">
          <a:blip r:embed="rId4">
            <a:alphaModFix/>
          </a:blip>
          <a:srcRect/>
          <a:stretch/>
        </p:blipFill>
        <p:spPr>
          <a:xfrm>
            <a:off x="3435823" y="1970952"/>
            <a:ext cx="2198913" cy="166272"/>
          </a:xfrm>
          <a:prstGeom prst="rect">
            <a:avLst/>
          </a:prstGeom>
          <a:noFill/>
          <a:ln>
            <a:noFill/>
          </a:ln>
        </p:spPr>
      </p:pic>
      <p:sp>
        <p:nvSpPr>
          <p:cNvPr id="89" name="Shape 89"/>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
        <p:nvSpPr>
          <p:cNvPr id="2" name="TextBox 1"/>
          <p:cNvSpPr txBox="1"/>
          <p:nvPr/>
        </p:nvSpPr>
        <p:spPr>
          <a:xfrm>
            <a:off x="-11545" y="92365"/>
            <a:ext cx="981302" cy="700322"/>
          </a:xfrm>
          <a:prstGeom prst="rect">
            <a:avLst/>
          </a:prstGeom>
          <a:noFill/>
        </p:spPr>
        <p:txBody>
          <a:bodyPr wrap="square" rtlCol="0">
            <a:spAutoFit/>
          </a:bodyPr>
          <a:lstStyle/>
          <a:p>
            <a:endParaRPr lang="en-US" dirty="0"/>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3200" b="1" dirty="0" smtClean="0">
                <a:solidFill>
                  <a:srgbClr val="2956E1"/>
                </a:solidFill>
                <a:latin typeface="Calibri"/>
                <a:ea typeface="Calibri"/>
                <a:cs typeface="Calibri"/>
              </a:rPr>
              <a:t>Accessibility </a:t>
            </a:r>
            <a:r>
              <a:rPr lang="en-US" sz="3200" b="1" dirty="0">
                <a:solidFill>
                  <a:srgbClr val="2956E1"/>
                </a:solidFill>
                <a:latin typeface="Calibri"/>
                <a:ea typeface="Calibri"/>
                <a:cs typeface="Calibri"/>
              </a:rPr>
              <a:t>is no longer viewed as a responsibility delegated solely to disability support staff.</a:t>
            </a:r>
            <a:r>
              <a:rPr lang="en-AU" sz="3200" b="1" dirty="0">
                <a:solidFill>
                  <a:srgbClr val="2956E1"/>
                </a:solidFill>
                <a:latin typeface="Calibri"/>
                <a:ea typeface="Calibri"/>
                <a:cs typeface="Calibri"/>
              </a:rPr>
              <a:t/>
            </a:r>
            <a:br>
              <a:rPr lang="en-AU" sz="3200" b="1" dirty="0">
                <a:solidFill>
                  <a:srgbClr val="2956E1"/>
                </a:solidFill>
                <a:latin typeface="Calibri"/>
                <a:ea typeface="Calibri"/>
                <a:cs typeface="Calibri"/>
              </a:rPr>
            </a:br>
            <a:r>
              <a:rPr lang="en-US" sz="2400" dirty="0"/>
              <a:t> </a:t>
            </a:r>
            <a:r>
              <a:rPr lang="en-AU" sz="2400" dirty="0"/>
              <a:t/>
            </a:r>
            <a:br>
              <a:rPr lang="en-AU" sz="2400" dirty="0"/>
            </a:br>
            <a:r>
              <a:rPr lang="en-US" sz="2400" dirty="0" smtClean="0">
                <a:solidFill>
                  <a:schemeClr val="dk1"/>
                </a:solidFill>
                <a:latin typeface="Calibri"/>
                <a:ea typeface="Calibri"/>
                <a:cs typeface="Calibri"/>
              </a:rPr>
              <a:t>It </a:t>
            </a:r>
            <a:r>
              <a:rPr lang="en-US" sz="2400" dirty="0">
                <a:solidFill>
                  <a:schemeClr val="dk1"/>
                </a:solidFill>
                <a:latin typeface="Calibri"/>
                <a:ea typeface="Calibri"/>
                <a:cs typeface="Calibri"/>
              </a:rPr>
              <a:t>is an issue being taken seriously by the Presidents of the universities and their senior teams.</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AU" sz="2400" dirty="0" smtClean="0">
                <a:solidFill>
                  <a:schemeClr val="dk1"/>
                </a:solidFill>
                <a:latin typeface="Calibri"/>
                <a:ea typeface="Calibri"/>
                <a:cs typeface="Calibri"/>
              </a:rPr>
              <a:t/>
            </a:r>
            <a:br>
              <a:rPr lang="en-AU" sz="2400" dirty="0" smtClean="0">
                <a:solidFill>
                  <a:schemeClr val="dk1"/>
                </a:solidFill>
                <a:latin typeface="Calibri"/>
                <a:ea typeface="Calibri"/>
                <a:cs typeface="Calibri"/>
              </a:rPr>
            </a:br>
            <a:endParaRPr lang="en-US" sz="2400" dirty="0">
              <a:solidFill>
                <a:schemeClr val="dk1"/>
              </a:solidFill>
              <a:latin typeface="Calibri"/>
              <a:ea typeface="Calibri"/>
              <a:cs typeface="Calibri"/>
              <a:sym typeface="Calibri"/>
            </a:endParaRPr>
          </a:p>
        </p:txBody>
      </p:sp>
      <p:pic>
        <p:nvPicPr>
          <p:cNvPr id="119" name="Shape 119"/>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20" name="Shape 120"/>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21" name="Shape 121"/>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2173195786"/>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3200" b="1" dirty="0" smtClean="0">
                <a:solidFill>
                  <a:srgbClr val="2956E1"/>
                </a:solidFill>
                <a:latin typeface="Calibri"/>
                <a:ea typeface="Calibri"/>
                <a:cs typeface="Calibri"/>
              </a:rPr>
              <a:t>Some </a:t>
            </a:r>
            <a:r>
              <a:rPr lang="en-US" sz="3200" b="1" dirty="0">
                <a:solidFill>
                  <a:srgbClr val="2956E1"/>
                </a:solidFill>
                <a:latin typeface="Calibri"/>
                <a:ea typeface="Calibri"/>
                <a:cs typeface="Calibri"/>
              </a:rPr>
              <a:t>of their complaints – resonate with the Australian experience:</a:t>
            </a:r>
            <a:r>
              <a:rPr lang="en-AU" sz="3200" b="1" dirty="0">
                <a:solidFill>
                  <a:srgbClr val="2956E1"/>
                </a:solidFill>
                <a:latin typeface="Calibri"/>
                <a:ea typeface="Calibri"/>
                <a:cs typeface="Calibri"/>
              </a:rPr>
              <a:t/>
            </a:r>
            <a:br>
              <a:rPr lang="en-AU" sz="3200" b="1" dirty="0">
                <a:solidFill>
                  <a:srgbClr val="2956E1"/>
                </a:solidFill>
                <a:latin typeface="Calibri"/>
                <a:ea typeface="Calibri"/>
                <a:cs typeface="Calibri"/>
              </a:rPr>
            </a:br>
            <a:r>
              <a:rPr lang="en-AU" sz="2400" dirty="0" smtClean="0">
                <a:solidFill>
                  <a:schemeClr val="dk1"/>
                </a:solidFill>
                <a:latin typeface="Calibri"/>
                <a:ea typeface="Calibri"/>
                <a:cs typeface="Calibri"/>
              </a:rPr>
              <a:t/>
            </a:r>
            <a:br>
              <a:rPr lang="en-AU" sz="2400" dirty="0" smtClean="0">
                <a:solidFill>
                  <a:schemeClr val="dk1"/>
                </a:solidFill>
                <a:latin typeface="Calibri"/>
                <a:ea typeface="Calibri"/>
                <a:cs typeface="Calibri"/>
              </a:rPr>
            </a:br>
            <a:r>
              <a:rPr lang="en-US" sz="2400" dirty="0">
                <a:solidFill>
                  <a:schemeClr val="dk1"/>
                </a:solidFill>
                <a:latin typeface="Calibri"/>
                <a:ea typeface="Calibri"/>
                <a:cs typeface="Calibri"/>
              </a:rPr>
              <a:t>• Inaccessible class assignments and materials on the learning management system, Moodle.</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US" sz="2400" dirty="0">
                <a:solidFill>
                  <a:schemeClr val="dk1"/>
                </a:solidFill>
                <a:latin typeface="Calibri"/>
                <a:ea typeface="Calibri"/>
                <a:cs typeface="Calibri"/>
              </a:rPr>
              <a:t>• Inaccessible live chat and discussion board functions in the learning management system, Moodle.</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US" sz="2400" dirty="0">
                <a:solidFill>
                  <a:schemeClr val="dk1"/>
                </a:solidFill>
                <a:latin typeface="Calibri"/>
                <a:ea typeface="Calibri"/>
                <a:cs typeface="Calibri"/>
              </a:rPr>
              <a:t>• Inaccessible documents that are scanned images on webpages and websites.</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US" sz="2400" dirty="0">
                <a:solidFill>
                  <a:schemeClr val="dk1"/>
                </a:solidFill>
                <a:latin typeface="Calibri"/>
                <a:ea typeface="Calibri"/>
                <a:cs typeface="Calibri"/>
              </a:rPr>
              <a:t>• Inaccessible videos, and videos in Flash format, that are not captioned.</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endParaRPr lang="en-US" sz="2400" dirty="0">
              <a:solidFill>
                <a:schemeClr val="dk1"/>
              </a:solidFill>
              <a:latin typeface="Calibri"/>
              <a:ea typeface="Calibri"/>
              <a:cs typeface="Calibri"/>
              <a:sym typeface="Calibri"/>
            </a:endParaRPr>
          </a:p>
        </p:txBody>
      </p:sp>
      <p:pic>
        <p:nvPicPr>
          <p:cNvPr id="119" name="Shape 119"/>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20" name="Shape 120"/>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21" name="Shape 121"/>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484444735"/>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3200" b="1" dirty="0" smtClean="0">
                <a:solidFill>
                  <a:srgbClr val="2956E1"/>
                </a:solidFill>
                <a:latin typeface="Calibri"/>
                <a:ea typeface="Calibri"/>
                <a:cs typeface="Calibri"/>
              </a:rPr>
              <a:t>And yes there is more:</a:t>
            </a:r>
            <a:r>
              <a:rPr lang="en-AU" sz="3200" b="1" dirty="0">
                <a:solidFill>
                  <a:srgbClr val="2956E1"/>
                </a:solidFill>
                <a:latin typeface="Calibri"/>
                <a:ea typeface="Calibri"/>
                <a:cs typeface="Calibri"/>
              </a:rPr>
              <a:t/>
            </a:r>
            <a:br>
              <a:rPr lang="en-AU" sz="3200" b="1" dirty="0">
                <a:solidFill>
                  <a:srgbClr val="2956E1"/>
                </a:solidFill>
                <a:latin typeface="Calibri"/>
                <a:ea typeface="Calibri"/>
                <a:cs typeface="Calibri"/>
              </a:rPr>
            </a:br>
            <a:r>
              <a:rPr lang="en-AU" sz="2400" dirty="0" smtClean="0">
                <a:solidFill>
                  <a:schemeClr val="dk1"/>
                </a:solidFill>
                <a:latin typeface="Calibri"/>
                <a:ea typeface="Calibri"/>
                <a:cs typeface="Calibri"/>
              </a:rPr>
              <a:t/>
            </a:r>
            <a:br>
              <a:rPr lang="en-AU"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 </a:t>
            </a:r>
            <a:r>
              <a:rPr lang="en-US" sz="2400" dirty="0">
                <a:solidFill>
                  <a:schemeClr val="dk1"/>
                </a:solidFill>
                <a:latin typeface="Calibri"/>
                <a:ea typeface="Calibri"/>
                <a:cs typeface="Calibri"/>
              </a:rPr>
              <a:t>Inaccessible library database materials.</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US" sz="2400" dirty="0">
                <a:solidFill>
                  <a:schemeClr val="dk1"/>
                </a:solidFill>
                <a:latin typeface="Calibri"/>
                <a:ea typeface="Calibri"/>
                <a:cs typeface="Calibri"/>
              </a:rPr>
              <a:t>• Inaccessible course registration through a website, Cyber Bear.</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US" sz="2400" dirty="0">
                <a:solidFill>
                  <a:schemeClr val="dk1"/>
                </a:solidFill>
                <a:latin typeface="Calibri"/>
                <a:ea typeface="Calibri"/>
                <a:cs typeface="Calibri"/>
              </a:rPr>
              <a:t>• Inaccessible classroom clickers.</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AU" sz="2400" dirty="0" smtClean="0">
                <a:solidFill>
                  <a:schemeClr val="dk1"/>
                </a:solidFill>
                <a:latin typeface="Calibri"/>
                <a:ea typeface="Calibri"/>
                <a:cs typeface="Calibri"/>
              </a:rPr>
              <a:t/>
            </a:r>
            <a:br>
              <a:rPr lang="en-AU" sz="2400" dirty="0" smtClean="0">
                <a:solidFill>
                  <a:schemeClr val="dk1"/>
                </a:solidFill>
                <a:latin typeface="Calibri"/>
                <a:ea typeface="Calibri"/>
                <a:cs typeface="Calibri"/>
              </a:rPr>
            </a:br>
            <a:r>
              <a:rPr lang="en-US" dirty="0"/>
              <a:t>Source :https://</a:t>
            </a:r>
            <a:r>
              <a:rPr lang="en-US" dirty="0" err="1"/>
              <a:t>sites.temple.edu</a:t>
            </a:r>
            <a:r>
              <a:rPr lang="en-US" dirty="0"/>
              <a:t>/a11ylawsuits/2013/08/university-of-</a:t>
            </a:r>
            <a:r>
              <a:rPr lang="en-US" dirty="0" err="1"/>
              <a:t>montana</a:t>
            </a:r>
            <a:r>
              <a:rPr lang="en-US" dirty="0"/>
              <a:t>/</a:t>
            </a:r>
            <a:r>
              <a:rPr lang="en-AU" dirty="0"/>
              <a:t/>
            </a:r>
            <a:br>
              <a:rPr lang="en-AU" dirty="0"/>
            </a:br>
            <a:endParaRPr lang="en-US" dirty="0">
              <a:sym typeface="Calibri"/>
            </a:endParaRPr>
          </a:p>
        </p:txBody>
      </p:sp>
      <p:pic>
        <p:nvPicPr>
          <p:cNvPr id="119" name="Shape 119"/>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20" name="Shape 120"/>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21" name="Shape 121"/>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29335971"/>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3200" b="1" dirty="0" smtClean="0">
                <a:solidFill>
                  <a:srgbClr val="2956E1"/>
                </a:solidFill>
                <a:latin typeface="Calibri"/>
                <a:ea typeface="Calibri"/>
                <a:cs typeface="Calibri"/>
              </a:rPr>
              <a:t>Response in the US?</a:t>
            </a:r>
            <a:r>
              <a:rPr lang="en-AU" sz="3200" b="1" dirty="0">
                <a:solidFill>
                  <a:srgbClr val="2956E1"/>
                </a:solidFill>
                <a:latin typeface="Calibri"/>
                <a:ea typeface="Calibri"/>
                <a:cs typeface="Calibri"/>
              </a:rPr>
              <a:t/>
            </a:r>
            <a:br>
              <a:rPr lang="en-AU" sz="3200" b="1" dirty="0">
                <a:solidFill>
                  <a:srgbClr val="2956E1"/>
                </a:solidFill>
                <a:latin typeface="Calibri"/>
                <a:ea typeface="Calibri"/>
                <a:cs typeface="Calibri"/>
              </a:rPr>
            </a:br>
            <a:r>
              <a:rPr lang="en-AU" sz="3200" b="1" dirty="0" smtClean="0">
                <a:solidFill>
                  <a:srgbClr val="2956E1"/>
                </a:solidFill>
                <a:latin typeface="Calibri"/>
                <a:ea typeface="Calibri"/>
                <a:cs typeface="Calibri"/>
              </a:rPr>
              <a:t/>
            </a:r>
            <a:br>
              <a:rPr lang="en-AU" sz="3200" b="1" dirty="0" smtClean="0">
                <a:solidFill>
                  <a:srgbClr val="2956E1"/>
                </a:solidFill>
                <a:latin typeface="Calibri"/>
                <a:ea typeface="Calibri"/>
                <a:cs typeface="Calibri"/>
              </a:rPr>
            </a:br>
            <a:r>
              <a:rPr lang="en-AU" sz="2400" b="1" dirty="0" smtClean="0">
                <a:solidFill>
                  <a:srgbClr val="2956E1"/>
                </a:solidFill>
                <a:latin typeface="Calibri"/>
                <a:ea typeface="Calibri"/>
                <a:cs typeface="Calibri"/>
              </a:rPr>
              <a:t>From presentations at CSUN there appeared to be the following trends:</a:t>
            </a:r>
            <a:r>
              <a:rPr lang="en-AU" sz="2400" dirty="0" smtClean="0">
                <a:solidFill>
                  <a:schemeClr val="dk1"/>
                </a:solidFill>
                <a:latin typeface="Calibri"/>
                <a:ea typeface="Calibri"/>
                <a:cs typeface="Calibri"/>
              </a:rPr>
              <a:t/>
            </a:r>
            <a:br>
              <a:rPr lang="en-AU" sz="2400" dirty="0" smtClean="0">
                <a:solidFill>
                  <a:schemeClr val="dk1"/>
                </a:solidFill>
                <a:latin typeface="Calibri"/>
                <a:ea typeface="Calibri"/>
                <a:cs typeface="Calibri"/>
              </a:rPr>
            </a:br>
            <a:r>
              <a:rPr lang="en-AU" sz="2400" dirty="0" smtClean="0">
                <a:solidFill>
                  <a:schemeClr val="dk1"/>
                </a:solidFill>
                <a:latin typeface="Calibri"/>
                <a:ea typeface="Calibri"/>
                <a:cs typeface="Calibri"/>
              </a:rPr>
              <a:t> </a:t>
            </a:r>
            <a:br>
              <a:rPr lang="en-AU"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1</a:t>
            </a:r>
            <a:r>
              <a:rPr lang="en-US" sz="2400" dirty="0">
                <a:solidFill>
                  <a:schemeClr val="dk1"/>
                </a:solidFill>
                <a:latin typeface="Calibri"/>
                <a:ea typeface="Calibri"/>
                <a:cs typeface="Calibri"/>
              </a:rPr>
              <a:t>.Auditing of courses and university websites for accessibility – now a cornerstone compliance requirement.</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AU" sz="2400" dirty="0" smtClean="0">
                <a:solidFill>
                  <a:schemeClr val="dk1"/>
                </a:solidFill>
                <a:latin typeface="Calibri"/>
                <a:ea typeface="Calibri"/>
                <a:cs typeface="Calibri"/>
              </a:rPr>
              <a:t/>
            </a:r>
            <a:br>
              <a:rPr lang="en-AU"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2</a:t>
            </a:r>
            <a:r>
              <a:rPr lang="en-US" sz="2400" dirty="0">
                <a:solidFill>
                  <a:schemeClr val="dk1"/>
                </a:solidFill>
                <a:latin typeface="Calibri"/>
                <a:ea typeface="Calibri"/>
                <a:cs typeface="Calibri"/>
              </a:rPr>
              <a:t>.Separating the disability support relating to accessibility of learning environments away from other student support services such as counseling. (Accessibility services)</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endParaRPr lang="en-US" dirty="0">
              <a:sym typeface="Calibri"/>
            </a:endParaRPr>
          </a:p>
        </p:txBody>
      </p:sp>
      <p:pic>
        <p:nvPicPr>
          <p:cNvPr id="119" name="Shape 119"/>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20" name="Shape 120"/>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21" name="Shape 121"/>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1943867147"/>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3200" b="1" dirty="0" smtClean="0">
                <a:solidFill>
                  <a:srgbClr val="2956E1"/>
                </a:solidFill>
                <a:latin typeface="Calibri"/>
                <a:ea typeface="Calibri"/>
                <a:cs typeface="Calibri"/>
              </a:rPr>
              <a:t>Response in the US?</a:t>
            </a:r>
            <a:r>
              <a:rPr lang="en-AU" sz="3200" b="1" dirty="0">
                <a:solidFill>
                  <a:srgbClr val="2956E1"/>
                </a:solidFill>
                <a:latin typeface="Calibri"/>
                <a:ea typeface="Calibri"/>
                <a:cs typeface="Calibri"/>
              </a:rPr>
              <a:t/>
            </a:r>
            <a:br>
              <a:rPr lang="en-AU" sz="3200" b="1" dirty="0">
                <a:solidFill>
                  <a:srgbClr val="2956E1"/>
                </a:solidFill>
                <a:latin typeface="Calibri"/>
                <a:ea typeface="Calibri"/>
                <a:cs typeface="Calibri"/>
              </a:rPr>
            </a:br>
            <a:r>
              <a:rPr lang="en-US" sz="2400" dirty="0" smtClean="0">
                <a:solidFill>
                  <a:schemeClr val="dk1"/>
                </a:solidFill>
                <a:latin typeface="Calibri"/>
                <a:ea typeface="Calibri"/>
                <a:cs typeface="Calibri"/>
              </a:rPr>
              <a:t> </a:t>
            </a:r>
            <a:br>
              <a:rPr lang="en-US"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3</a:t>
            </a:r>
            <a:r>
              <a:rPr lang="en-US" sz="2400" dirty="0">
                <a:solidFill>
                  <a:schemeClr val="dk1"/>
                </a:solidFill>
                <a:latin typeface="Calibri"/>
                <a:ea typeface="Calibri"/>
                <a:cs typeface="Calibri"/>
              </a:rPr>
              <a:t>.Focus on curriculum being designed and delivered so that it can be accessed by students reliant on assistive technologies.</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AU" sz="2400" dirty="0" smtClean="0">
                <a:solidFill>
                  <a:schemeClr val="dk1"/>
                </a:solidFill>
                <a:latin typeface="Calibri"/>
                <a:ea typeface="Calibri"/>
                <a:cs typeface="Calibri"/>
              </a:rPr>
              <a:t/>
            </a:r>
            <a:br>
              <a:rPr lang="en-AU"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4</a:t>
            </a:r>
            <a:r>
              <a:rPr lang="en-US" sz="2400" dirty="0">
                <a:solidFill>
                  <a:schemeClr val="dk1"/>
                </a:solidFill>
                <a:latin typeface="Calibri"/>
                <a:ea typeface="Calibri"/>
                <a:cs typeface="Calibri"/>
              </a:rPr>
              <a:t>.Equipping students with the assistive technologies  that they need to engage with the learning experience.</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AU" sz="2400" dirty="0" smtClean="0">
                <a:solidFill>
                  <a:schemeClr val="dk1"/>
                </a:solidFill>
                <a:latin typeface="Calibri"/>
                <a:ea typeface="Calibri"/>
                <a:cs typeface="Calibri"/>
              </a:rPr>
              <a:t/>
            </a:r>
            <a:br>
              <a:rPr lang="en-AU" sz="2400" dirty="0" smtClean="0">
                <a:solidFill>
                  <a:schemeClr val="dk1"/>
                </a:solidFill>
                <a:latin typeface="Calibri"/>
                <a:ea typeface="Calibri"/>
                <a:cs typeface="Calibri"/>
              </a:rPr>
            </a:br>
            <a:r>
              <a:rPr lang="en-AU" sz="2400" dirty="0">
                <a:solidFill>
                  <a:schemeClr val="dk1"/>
                </a:solidFill>
                <a:latin typeface="Calibri"/>
                <a:ea typeface="Calibri"/>
                <a:cs typeface="Calibri"/>
              </a:rPr>
              <a:t>5. A </a:t>
            </a:r>
            <a:r>
              <a:rPr lang="en-AU" sz="2400" dirty="0" smtClean="0">
                <a:solidFill>
                  <a:schemeClr val="dk1"/>
                </a:solidFill>
                <a:latin typeface="Calibri"/>
                <a:ea typeface="Calibri"/>
                <a:cs typeface="Calibri"/>
              </a:rPr>
              <a:t>s</a:t>
            </a:r>
            <a:r>
              <a:rPr lang="en-US" sz="2400" dirty="0" err="1" smtClean="0">
                <a:solidFill>
                  <a:schemeClr val="dk1"/>
                </a:solidFill>
                <a:latin typeface="Calibri"/>
                <a:ea typeface="Calibri"/>
                <a:cs typeface="Calibri"/>
              </a:rPr>
              <a:t>hift</a:t>
            </a:r>
            <a:r>
              <a:rPr lang="en-US" sz="2400" dirty="0" smtClean="0">
                <a:solidFill>
                  <a:schemeClr val="dk1"/>
                </a:solidFill>
                <a:latin typeface="Calibri"/>
                <a:ea typeface="Calibri"/>
                <a:cs typeface="Calibri"/>
              </a:rPr>
              <a:t> </a:t>
            </a:r>
            <a:r>
              <a:rPr lang="en-US" sz="2400" dirty="0">
                <a:solidFill>
                  <a:schemeClr val="dk1"/>
                </a:solidFill>
                <a:latin typeface="Calibri"/>
                <a:ea typeface="Calibri"/>
                <a:cs typeface="Calibri"/>
              </a:rPr>
              <a:t>away from types of support that have a variable and unreliable outcome such </a:t>
            </a:r>
            <a:r>
              <a:rPr lang="en-US" sz="2400" dirty="0" smtClean="0">
                <a:solidFill>
                  <a:schemeClr val="dk1"/>
                </a:solidFill>
                <a:latin typeface="Calibri"/>
                <a:ea typeface="Calibri"/>
                <a:cs typeface="Calibri"/>
              </a:rPr>
              <a:t>as the use </a:t>
            </a:r>
            <a:r>
              <a:rPr lang="en-US" sz="2400" dirty="0" smtClean="0">
                <a:solidFill>
                  <a:schemeClr val="dk1"/>
                </a:solidFill>
                <a:latin typeface="Calibri"/>
                <a:ea typeface="Calibri"/>
                <a:cs typeface="Calibri"/>
              </a:rPr>
              <a:t>of untrained </a:t>
            </a:r>
            <a:r>
              <a:rPr lang="en-US" sz="2400" dirty="0" err="1">
                <a:solidFill>
                  <a:schemeClr val="dk1"/>
                </a:solidFill>
                <a:latin typeface="Calibri"/>
                <a:ea typeface="Calibri"/>
                <a:cs typeface="Calibri"/>
              </a:rPr>
              <a:t>notetakers</a:t>
            </a:r>
            <a:r>
              <a:rPr lang="en-US" sz="2400" dirty="0">
                <a:solidFill>
                  <a:schemeClr val="dk1"/>
                </a:solidFill>
                <a:latin typeface="Calibri"/>
                <a:ea typeface="Calibri"/>
                <a:cs typeface="Calibri"/>
              </a:rPr>
              <a:t>.</a:t>
            </a:r>
            <a:r>
              <a:rPr lang="en-AU" sz="2400" dirty="0">
                <a:solidFill>
                  <a:schemeClr val="dk1"/>
                </a:solidFill>
                <a:latin typeface="Calibri"/>
                <a:ea typeface="Calibri"/>
                <a:cs typeface="Calibri"/>
              </a:rPr>
              <a:t> </a:t>
            </a:r>
            <a:endParaRPr lang="en-US" sz="2400" dirty="0">
              <a:solidFill>
                <a:schemeClr val="dk1"/>
              </a:solidFill>
              <a:latin typeface="Calibri"/>
              <a:ea typeface="Calibri"/>
              <a:cs typeface="Calibri"/>
              <a:sym typeface="Calibri"/>
            </a:endParaRPr>
          </a:p>
        </p:txBody>
      </p:sp>
      <p:pic>
        <p:nvPicPr>
          <p:cNvPr id="119" name="Shape 119"/>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20" name="Shape 120"/>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21" name="Shape 121"/>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3045688628"/>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lvl="0" algn="l">
              <a:lnSpc>
                <a:spcPct val="140833"/>
              </a:lnSpc>
              <a:spcAft>
                <a:spcPts val="7800"/>
              </a:spcAft>
            </a:pP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We need to remember that:</a:t>
            </a:r>
            <a:r>
              <a:rPr lang="en-AU" sz="2400" b="1" dirty="0">
                <a:solidFill>
                  <a:srgbClr val="2956E1"/>
                </a:solidFill>
                <a:latin typeface="Calibri"/>
                <a:ea typeface="Calibri"/>
                <a:cs typeface="Calibri"/>
              </a:rPr>
              <a:t/>
            </a:r>
            <a:br>
              <a:rPr lang="en-AU" sz="2400" b="1" dirty="0">
                <a:solidFill>
                  <a:srgbClr val="2956E1"/>
                </a:solidFill>
                <a:latin typeface="Calibri"/>
                <a:ea typeface="Calibri"/>
                <a:cs typeface="Calibri"/>
              </a:rPr>
            </a:br>
            <a:r>
              <a:rPr lang="en-US" sz="2400" dirty="0" smtClean="0">
                <a:solidFill>
                  <a:schemeClr val="dk1"/>
                </a:solidFill>
                <a:latin typeface="Calibri"/>
                <a:ea typeface="Calibri"/>
                <a:cs typeface="Calibri"/>
                <a:sym typeface="Calibri"/>
              </a:rPr>
              <a:t>Today </a:t>
            </a:r>
            <a:r>
              <a:rPr lang="en-US" sz="2400" dirty="0">
                <a:solidFill>
                  <a:schemeClr val="dk1"/>
                </a:solidFill>
                <a:latin typeface="Calibri"/>
                <a:ea typeface="Calibri"/>
                <a:cs typeface="Calibri"/>
                <a:sym typeface="Calibri"/>
              </a:rPr>
              <a:t>with the use of assistive technologies, students with a wide range of sensory, physical and learning disabilities are able to access the full learning experience. All that is required is for materials to be presented in a format that can be accessed by these technologies.</a:t>
            </a:r>
            <a:r>
              <a:rPr lang="en-US" sz="2400" b="0" i="0" u="none" strike="noStrike" cap="none" baseline="0" dirty="0">
                <a:solidFill>
                  <a:schemeClr val="dk1"/>
                </a:solidFill>
                <a:latin typeface="Calibri"/>
                <a:ea typeface="Calibri"/>
                <a:cs typeface="Calibri"/>
                <a:sym typeface="Calibri"/>
              </a:rPr>
              <a:t/>
            </a:r>
            <a:br>
              <a:rPr lang="en-US" sz="2400" b="0" i="0" u="none" strike="noStrike" cap="none" baseline="0" dirty="0">
                <a:solidFill>
                  <a:schemeClr val="dk1"/>
                </a:solidFill>
                <a:latin typeface="Calibri"/>
                <a:ea typeface="Calibri"/>
                <a:cs typeface="Calibri"/>
                <a:sym typeface="Calibri"/>
              </a:rPr>
            </a:br>
            <a:r>
              <a:rPr lang="en-US" sz="2400" b="0" i="0" u="none" strike="noStrike" cap="none" baseline="0" dirty="0">
                <a:solidFill>
                  <a:schemeClr val="dk1"/>
                </a:solidFill>
                <a:latin typeface="Calibri"/>
                <a:ea typeface="Calibri"/>
                <a:cs typeface="Calibri"/>
                <a:sym typeface="Calibri"/>
              </a:rPr>
              <a:t/>
            </a:r>
            <a:br>
              <a:rPr lang="en-US" sz="2400" b="0" i="0" u="none" strike="noStrike" cap="none" baseline="0" dirty="0">
                <a:solidFill>
                  <a:schemeClr val="dk1"/>
                </a:solidFill>
                <a:latin typeface="Calibri"/>
                <a:ea typeface="Calibri"/>
                <a:cs typeface="Calibri"/>
                <a:sym typeface="Calibri"/>
              </a:rPr>
            </a:br>
            <a:endParaRPr lang="en-US" sz="2400" b="0" i="0" u="none" strike="noStrike" cap="none" baseline="0" dirty="0">
              <a:solidFill>
                <a:schemeClr val="dk1"/>
              </a:solidFill>
              <a:latin typeface="Calibri"/>
              <a:ea typeface="Calibri"/>
              <a:cs typeface="Calibri"/>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lnSpc>
                <a:spcPct val="140833"/>
              </a:lnSpc>
              <a:spcAft>
                <a:spcPts val="7800"/>
              </a:spcAft>
            </a:pPr>
            <a:r>
              <a:rPr lang="en-US" sz="2400" b="1" dirty="0" smtClean="0">
                <a:solidFill>
                  <a:srgbClr val="2956E1"/>
                </a:solidFill>
                <a:latin typeface="Calibri"/>
                <a:ea typeface="Calibri"/>
                <a:cs typeface="Calibri"/>
              </a:rPr>
              <a:t>So what are the major assistive technologies?</a:t>
            </a:r>
            <a:br>
              <a:rPr lang="en-US" sz="2400" b="1" dirty="0" smtClean="0">
                <a:solidFill>
                  <a:srgbClr val="2956E1"/>
                </a:solidFill>
                <a:latin typeface="Calibri"/>
                <a:ea typeface="Calibri"/>
                <a:cs typeface="Calibri"/>
              </a:rPr>
            </a:br>
            <a:r>
              <a:rPr lang="en-US" sz="2400" dirty="0" smtClean="0">
                <a:solidFill>
                  <a:schemeClr val="dk1"/>
                </a:solidFill>
                <a:latin typeface="Calibri"/>
                <a:ea typeface="Calibri"/>
                <a:cs typeface="Calibri"/>
              </a:rPr>
              <a:t>These </a:t>
            </a:r>
            <a:r>
              <a:rPr lang="en-US" sz="2400" dirty="0">
                <a:solidFill>
                  <a:schemeClr val="dk1"/>
                </a:solidFill>
                <a:latin typeface="Calibri"/>
                <a:ea typeface="Calibri"/>
                <a:cs typeface="Calibri"/>
              </a:rPr>
              <a:t>fall primarily into 4 </a:t>
            </a:r>
            <a:r>
              <a:rPr lang="en-US" sz="2400" dirty="0" smtClean="0">
                <a:solidFill>
                  <a:schemeClr val="dk1"/>
                </a:solidFill>
                <a:latin typeface="Calibri"/>
                <a:ea typeface="Calibri"/>
                <a:cs typeface="Calibri"/>
              </a:rPr>
              <a:t>categories</a:t>
            </a:r>
            <a:r>
              <a:rPr lang="en-AU" sz="2400" dirty="0" smtClean="0">
                <a:solidFill>
                  <a:schemeClr val="dk1"/>
                </a:solidFill>
                <a:latin typeface="Calibri"/>
                <a:ea typeface="Calibri"/>
                <a:cs typeface="Calibri"/>
              </a:rPr>
              <a:t> …</a:t>
            </a:r>
            <a:r>
              <a:rPr lang="en-US" sz="2400" b="0" i="0" u="none" strike="noStrike" cap="none" baseline="0" dirty="0">
                <a:solidFill>
                  <a:schemeClr val="dk1"/>
                </a:solidFill>
                <a:latin typeface="Calibri"/>
                <a:ea typeface="Calibri"/>
                <a:cs typeface="Calibri"/>
                <a:sym typeface="Calibri"/>
              </a:rPr>
              <a:t/>
            </a:r>
            <a:br>
              <a:rPr lang="en-US" sz="2400" b="0" i="0" u="none" strike="noStrike" cap="none" baseline="0" dirty="0">
                <a:solidFill>
                  <a:schemeClr val="dk1"/>
                </a:solidFill>
                <a:latin typeface="Calibri"/>
                <a:ea typeface="Calibri"/>
                <a:cs typeface="Calibri"/>
                <a:sym typeface="Calibri"/>
              </a:rPr>
            </a:br>
            <a:endParaRPr lang="en-US" sz="2400" b="0" i="0" u="none" strike="noStrike" cap="none" baseline="0" dirty="0">
              <a:solidFill>
                <a:schemeClr val="dk1"/>
              </a:solidFill>
              <a:latin typeface="Calibri"/>
              <a:ea typeface="Calibri"/>
              <a:cs typeface="Calibri"/>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1384438267"/>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1</a:t>
            </a:r>
            <a:r>
              <a:rPr lang="en-US" sz="2400" b="1" dirty="0">
                <a:solidFill>
                  <a:srgbClr val="2956E1"/>
                </a:solidFill>
                <a:latin typeface="Calibri"/>
                <a:ea typeface="Calibri"/>
                <a:cs typeface="Calibri"/>
              </a:rPr>
              <a:t>. Text to speech – </a:t>
            </a:r>
            <a:r>
              <a:rPr lang="en-US" sz="2400" b="1" dirty="0" err="1">
                <a:solidFill>
                  <a:srgbClr val="2956E1"/>
                </a:solidFill>
                <a:latin typeface="Calibri"/>
                <a:ea typeface="Calibri"/>
                <a:cs typeface="Calibri"/>
              </a:rPr>
              <a:t>eg</a:t>
            </a:r>
            <a:r>
              <a:rPr lang="en-US" sz="2400" b="1" dirty="0">
                <a:solidFill>
                  <a:srgbClr val="2956E1"/>
                </a:solidFill>
                <a:latin typeface="Calibri"/>
                <a:ea typeface="Calibri"/>
                <a:cs typeface="Calibri"/>
              </a:rPr>
              <a:t> JAWS, Window Eyes, NVDA, in built screen readers on hand held devices  such as </a:t>
            </a:r>
            <a:r>
              <a:rPr lang="en-US" sz="2400" b="1" dirty="0" err="1">
                <a:solidFill>
                  <a:srgbClr val="2956E1"/>
                </a:solidFill>
                <a:latin typeface="Calibri"/>
                <a:ea typeface="Calibri"/>
                <a:cs typeface="Calibri"/>
              </a:rPr>
              <a:t>iPads</a:t>
            </a:r>
            <a:r>
              <a:rPr lang="en-US" sz="2400" b="1" dirty="0">
                <a:solidFill>
                  <a:srgbClr val="2956E1"/>
                </a:solidFill>
                <a:latin typeface="Calibri"/>
                <a:ea typeface="Calibri"/>
                <a:cs typeface="Calibri"/>
              </a:rPr>
              <a:t>.</a:t>
            </a:r>
            <a:r>
              <a:rPr lang="en-AU" sz="2400" b="1" dirty="0">
                <a:solidFill>
                  <a:srgbClr val="2956E1"/>
                </a:solidFill>
                <a:latin typeface="Calibri"/>
                <a:ea typeface="Calibri"/>
                <a:cs typeface="Calibri"/>
              </a:rPr>
              <a:t/>
            </a:r>
            <a:br>
              <a:rPr lang="en-AU" sz="2400" b="1" dirty="0">
                <a:solidFill>
                  <a:srgbClr val="2956E1"/>
                </a:solidFill>
                <a:latin typeface="Calibri"/>
                <a:ea typeface="Calibri"/>
                <a:cs typeface="Calibri"/>
              </a:rPr>
            </a:br>
            <a:r>
              <a:rPr lang="en-US" sz="2400" dirty="0">
                <a:solidFill>
                  <a:schemeClr val="dk1"/>
                </a:solidFill>
                <a:latin typeface="Calibri"/>
                <a:ea typeface="Calibri"/>
                <a:cs typeface="Calibri"/>
              </a:rPr>
              <a:t> </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US" sz="2400" dirty="0">
                <a:solidFill>
                  <a:schemeClr val="dk1"/>
                </a:solidFill>
                <a:latin typeface="Calibri"/>
                <a:ea typeface="Calibri"/>
                <a:cs typeface="Calibri"/>
              </a:rPr>
              <a:t>For students to be able to access text using these technologies the text needs to be live text and not embedded in an image.</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US" sz="2400" dirty="0">
                <a:solidFill>
                  <a:schemeClr val="dk1"/>
                </a:solidFill>
                <a:latin typeface="Calibri"/>
                <a:ea typeface="Calibri"/>
                <a:cs typeface="Calibri"/>
              </a:rPr>
              <a:t> </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US" sz="2400" dirty="0">
                <a:solidFill>
                  <a:schemeClr val="dk1"/>
                </a:solidFill>
                <a:latin typeface="Calibri"/>
                <a:ea typeface="Calibri"/>
                <a:cs typeface="Calibri"/>
              </a:rPr>
              <a:t>Here is a sample of what this technology sounds like.</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endParaRPr lang="en-US" sz="2400" dirty="0">
              <a:solidFill>
                <a:schemeClr val="dk1"/>
              </a:solidFill>
              <a:latin typeface="Calibri"/>
              <a:ea typeface="Calibri"/>
              <a:cs typeface="Calibri"/>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2" name="Picture 1" title="play button with short mp3 file of JAWS reading the GAP website">
            <a:hlinkClick r:id="rId5"/>
          </p:cNvPr>
          <p:cNvPicPr>
            <a:picLocks noChangeAspect="1"/>
          </p:cNvPicPr>
          <p:nvPr/>
        </p:nvPicPr>
        <p:blipFill>
          <a:blip r:embed="rId6"/>
          <a:stretch>
            <a:fillRect/>
          </a:stretch>
        </p:blipFill>
        <p:spPr>
          <a:xfrm>
            <a:off x="3912752" y="4749799"/>
            <a:ext cx="930565" cy="930565"/>
          </a:xfrm>
          <a:prstGeom prst="rect">
            <a:avLst/>
          </a:prstGeom>
        </p:spPr>
      </p:pic>
    </p:spTree>
    <p:extLst>
      <p:ext uri="{BB962C8B-B14F-4D97-AF65-F5344CB8AC3E}">
        <p14:creationId xmlns:p14="http://schemas.microsoft.com/office/powerpoint/2010/main" val="318385049"/>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2</a:t>
            </a:r>
            <a:r>
              <a:rPr lang="en-US" sz="2400" b="1" dirty="0">
                <a:solidFill>
                  <a:srgbClr val="2956E1"/>
                </a:solidFill>
                <a:latin typeface="Calibri"/>
                <a:ea typeface="Calibri"/>
                <a:cs typeface="Calibri"/>
              </a:rPr>
              <a:t>. Speech to text solutions – </a:t>
            </a:r>
            <a:r>
              <a:rPr lang="en-AU" sz="2400" b="1" dirty="0">
                <a:solidFill>
                  <a:srgbClr val="2956E1"/>
                </a:solidFill>
                <a:latin typeface="Calibri"/>
                <a:ea typeface="Calibri"/>
                <a:cs typeface="Calibri"/>
              </a:rPr>
              <a:t/>
            </a:r>
            <a:br>
              <a:rPr lang="en-AU" sz="2400" b="1" dirty="0">
                <a:solidFill>
                  <a:srgbClr val="2956E1"/>
                </a:solidFill>
                <a:latin typeface="Calibri"/>
                <a:ea typeface="Calibri"/>
                <a:cs typeface="Calibri"/>
              </a:rPr>
            </a:br>
            <a:r>
              <a:rPr lang="en-US" sz="2400" b="1" dirty="0">
                <a:solidFill>
                  <a:srgbClr val="2956E1"/>
                </a:solidFill>
                <a:latin typeface="Calibri"/>
                <a:ea typeface="Calibri"/>
                <a:cs typeface="Calibri"/>
              </a:rPr>
              <a:t> </a:t>
            </a:r>
            <a:r>
              <a:rPr lang="en-AU" sz="2400" b="1" dirty="0">
                <a:solidFill>
                  <a:srgbClr val="2956E1"/>
                </a:solidFill>
                <a:latin typeface="Calibri"/>
                <a:ea typeface="Calibri"/>
                <a:cs typeface="Calibri"/>
              </a:rPr>
              <a:t/>
            </a:r>
            <a:br>
              <a:rPr lang="en-AU" sz="2400" b="1" dirty="0">
                <a:solidFill>
                  <a:srgbClr val="2956E1"/>
                </a:solidFill>
                <a:latin typeface="Calibri"/>
                <a:ea typeface="Calibri"/>
                <a:cs typeface="Calibri"/>
              </a:rPr>
            </a:br>
            <a:r>
              <a:rPr lang="en-AU" sz="2400" dirty="0">
                <a:solidFill>
                  <a:schemeClr val="dk1"/>
                </a:solidFill>
                <a:latin typeface="Calibri"/>
                <a:ea typeface="Calibri"/>
                <a:cs typeface="Calibri"/>
              </a:rPr>
              <a:t>-</a:t>
            </a:r>
            <a:r>
              <a:rPr lang="en-US" sz="2400" dirty="0" smtClean="0">
                <a:solidFill>
                  <a:schemeClr val="dk1"/>
                </a:solidFill>
                <a:latin typeface="Calibri"/>
                <a:ea typeface="Calibri"/>
                <a:cs typeface="Calibri"/>
              </a:rPr>
              <a:t>This </a:t>
            </a:r>
            <a:r>
              <a:rPr lang="en-US" sz="2400" dirty="0">
                <a:solidFill>
                  <a:schemeClr val="dk1"/>
                </a:solidFill>
                <a:latin typeface="Calibri"/>
                <a:ea typeface="Calibri"/>
                <a:cs typeface="Calibri"/>
              </a:rPr>
              <a:t>is one of the areas that GAP is working with IBM, NUANCE and the Liberated Learning Consortium for an accurate automated response. There are other solutions too such as the captioning service being provided for this webinar.</a:t>
            </a:r>
            <a:r>
              <a:rPr lang="en-AU" sz="2400" dirty="0">
                <a:solidFill>
                  <a:schemeClr val="dk1"/>
                </a:solidFill>
                <a:latin typeface="Calibri"/>
                <a:ea typeface="Calibri"/>
                <a:cs typeface="Calibri"/>
              </a:rPr>
              <a:t> </a:t>
            </a:r>
            <a:br>
              <a:rPr lang="en-AU" sz="2400" dirty="0">
                <a:solidFill>
                  <a:schemeClr val="dk1"/>
                </a:solidFill>
                <a:latin typeface="Calibri"/>
                <a:ea typeface="Calibri"/>
                <a:cs typeface="Calibri"/>
              </a:rPr>
            </a:br>
            <a:r>
              <a:rPr lang="en-AU" sz="2400" dirty="0" smtClean="0">
                <a:solidFill>
                  <a:schemeClr val="dk1"/>
                </a:solidFill>
                <a:latin typeface="Calibri"/>
                <a:ea typeface="Calibri"/>
                <a:cs typeface="Calibri"/>
              </a:rPr>
              <a:t/>
            </a:r>
            <a:br>
              <a:rPr lang="en-AU" sz="2400" dirty="0" smtClean="0">
                <a:solidFill>
                  <a:schemeClr val="dk1"/>
                </a:solidFill>
                <a:latin typeface="Calibri"/>
                <a:ea typeface="Calibri"/>
                <a:cs typeface="Calibri"/>
              </a:rPr>
            </a:br>
            <a:r>
              <a:rPr lang="en-AU" sz="2400" dirty="0" smtClean="0">
                <a:solidFill>
                  <a:schemeClr val="dk1"/>
                </a:solidFill>
                <a:latin typeface="Calibri"/>
                <a:ea typeface="Calibri"/>
                <a:cs typeface="Calibri"/>
              </a:rPr>
              <a:t>N.B For speech to text solutions, assistive technologies can include good recording equipment.</a:t>
            </a:r>
            <a:endParaRPr lang="en-US" sz="2400" dirty="0">
              <a:solidFill>
                <a:schemeClr val="dk1"/>
              </a:solidFill>
              <a:latin typeface="Calibri"/>
              <a:ea typeface="Calibri"/>
              <a:cs typeface="Calibri"/>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1861259220"/>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a:solidFill>
                  <a:srgbClr val="2956E1"/>
                </a:solidFill>
                <a:latin typeface="Calibri"/>
                <a:ea typeface="Calibri"/>
                <a:cs typeface="Calibri"/>
              </a:rPr>
              <a:t>3</a:t>
            </a:r>
            <a:r>
              <a:rPr lang="en-US" sz="2400" b="1" dirty="0" smtClean="0">
                <a:solidFill>
                  <a:srgbClr val="2956E1"/>
                </a:solidFill>
                <a:latin typeface="Calibri"/>
                <a:ea typeface="Calibri"/>
                <a:cs typeface="Calibri"/>
              </a:rPr>
              <a:t>. </a:t>
            </a:r>
            <a:r>
              <a:rPr lang="en-US" sz="2400" b="1" dirty="0">
                <a:solidFill>
                  <a:srgbClr val="2956E1"/>
                </a:solidFill>
                <a:latin typeface="Calibri"/>
                <a:ea typeface="Calibri"/>
                <a:cs typeface="Calibri"/>
              </a:rPr>
              <a:t>Technologies that can be used </a:t>
            </a: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by </a:t>
            </a:r>
            <a:r>
              <a:rPr lang="en-US" sz="2400" b="1" dirty="0">
                <a:solidFill>
                  <a:srgbClr val="2956E1"/>
                </a:solidFill>
                <a:latin typeface="Calibri"/>
                <a:ea typeface="Calibri"/>
                <a:cs typeface="Calibri"/>
              </a:rPr>
              <a:t>students with a range of </a:t>
            </a: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t>
            </a:r>
            <a:r>
              <a:rPr lang="en-US" sz="2400" b="1" dirty="0">
                <a:solidFill>
                  <a:srgbClr val="2956E1"/>
                </a:solidFill>
                <a:latin typeface="Calibri"/>
                <a:ea typeface="Calibri"/>
                <a:cs typeface="Calibri"/>
              </a:rPr>
              <a:t>learning disabilities such as dyslexia. </a:t>
            </a: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dirty="0" smtClean="0">
                <a:solidFill>
                  <a:schemeClr val="dk1"/>
                </a:solidFill>
                <a:latin typeface="Calibri"/>
                <a:ea typeface="Calibri"/>
                <a:cs typeface="Calibri"/>
              </a:rPr>
              <a:t>These </a:t>
            </a:r>
            <a:r>
              <a:rPr lang="en-US" sz="2400" dirty="0">
                <a:solidFill>
                  <a:schemeClr val="dk1"/>
                </a:solidFill>
                <a:latin typeface="Calibri"/>
                <a:ea typeface="Calibri"/>
                <a:cs typeface="Calibri"/>
              </a:rPr>
              <a:t>technologies allow students </a:t>
            </a:r>
            <a:r>
              <a:rPr lang="en-US" sz="2400" dirty="0" smtClean="0">
                <a:solidFill>
                  <a:schemeClr val="dk1"/>
                </a:solidFill>
                <a:latin typeface="Calibri"/>
                <a:ea typeface="Calibri"/>
                <a:cs typeface="Calibri"/>
              </a:rPr>
              <a:t/>
            </a:r>
            <a:br>
              <a:rPr lang="en-US"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who </a:t>
            </a:r>
            <a:r>
              <a:rPr lang="en-US" sz="2400" dirty="0">
                <a:solidFill>
                  <a:schemeClr val="dk1"/>
                </a:solidFill>
                <a:latin typeface="Calibri"/>
                <a:ea typeface="Calibri"/>
                <a:cs typeface="Calibri"/>
              </a:rPr>
              <a:t>can see to OCR their own learning </a:t>
            </a:r>
            <a:r>
              <a:rPr lang="en-US" sz="2400" dirty="0" smtClean="0">
                <a:solidFill>
                  <a:schemeClr val="dk1"/>
                </a:solidFill>
                <a:latin typeface="Calibri"/>
                <a:ea typeface="Calibri"/>
                <a:cs typeface="Calibri"/>
              </a:rPr>
              <a:t/>
            </a:r>
            <a:br>
              <a:rPr lang="en-US"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materials </a:t>
            </a:r>
            <a:r>
              <a:rPr lang="en-US" sz="2400" dirty="0">
                <a:solidFill>
                  <a:schemeClr val="dk1"/>
                </a:solidFill>
                <a:latin typeface="Calibri"/>
                <a:ea typeface="Calibri"/>
                <a:cs typeface="Calibri"/>
              </a:rPr>
              <a:t>either through a program </a:t>
            </a:r>
            <a:r>
              <a:rPr lang="en-US" sz="2400" dirty="0" smtClean="0">
                <a:solidFill>
                  <a:schemeClr val="dk1"/>
                </a:solidFill>
                <a:latin typeface="Calibri"/>
                <a:ea typeface="Calibri"/>
                <a:cs typeface="Calibri"/>
              </a:rPr>
              <a:t/>
            </a:r>
            <a:br>
              <a:rPr lang="en-US"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such </a:t>
            </a:r>
            <a:r>
              <a:rPr lang="en-US" sz="2400" dirty="0">
                <a:solidFill>
                  <a:schemeClr val="dk1"/>
                </a:solidFill>
                <a:latin typeface="Calibri"/>
                <a:ea typeface="Calibri"/>
                <a:cs typeface="Calibri"/>
              </a:rPr>
              <a:t>as Wynn or Read ‘n Write Gold  </a:t>
            </a:r>
            <a:r>
              <a:rPr lang="en-US" sz="2400" dirty="0" smtClean="0">
                <a:solidFill>
                  <a:schemeClr val="dk1"/>
                </a:solidFill>
                <a:latin typeface="Calibri"/>
                <a:ea typeface="Calibri"/>
                <a:cs typeface="Calibri"/>
              </a:rPr>
              <a:t/>
            </a:r>
            <a:br>
              <a:rPr lang="en-US"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or </a:t>
            </a:r>
            <a:r>
              <a:rPr lang="en-US" sz="2400" dirty="0">
                <a:solidFill>
                  <a:schemeClr val="dk1"/>
                </a:solidFill>
                <a:latin typeface="Calibri"/>
                <a:ea typeface="Calibri"/>
                <a:cs typeface="Calibri"/>
              </a:rPr>
              <a:t>devices such as  PEARL Camera </a:t>
            </a:r>
            <a:r>
              <a:rPr lang="en-US" sz="2400" dirty="0" smtClean="0">
                <a:solidFill>
                  <a:schemeClr val="dk1"/>
                </a:solidFill>
                <a:latin typeface="Calibri"/>
                <a:ea typeface="Calibri"/>
                <a:cs typeface="Calibri"/>
              </a:rPr>
              <a:t>.</a:t>
            </a:r>
            <a:br>
              <a:rPr lang="en-US"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 </a:t>
            </a:r>
            <a:r>
              <a:rPr lang="en-US" dirty="0" smtClean="0"/>
              <a:t>Source</a:t>
            </a:r>
            <a:r>
              <a:rPr lang="en-US" dirty="0"/>
              <a:t>: http://</a:t>
            </a:r>
            <a:r>
              <a:rPr lang="en-US" dirty="0" err="1"/>
              <a:t>www.quantumrlv.com.au</a:t>
            </a:r>
            <a:r>
              <a:rPr lang="en-AU" dirty="0"/>
              <a:t/>
            </a:r>
            <a:br>
              <a:rPr lang="en-AU" dirty="0"/>
            </a:br>
            <a:endParaRPr lang="en-US" dirty="0">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7" name="Picture 6" descr="Macintosh HD:Users:sharonkerr:Desktop:013-1201-1_1.jpg" title="PEARL camera ocring a book and it being read by Wynn on a laptop computer"/>
          <p:cNvPicPr/>
          <p:nvPr/>
        </p:nvPicPr>
        <p:blipFill>
          <a:blip r:embed="rId5">
            <a:extLst>
              <a:ext uri="{28A0092B-C50C-407E-A947-70E740481C1C}">
                <a14:useLocalDpi xmlns:a14="http://schemas.microsoft.com/office/drawing/2010/main" val="0"/>
              </a:ext>
            </a:extLst>
          </a:blip>
          <a:srcRect/>
          <a:stretch>
            <a:fillRect/>
          </a:stretch>
        </p:blipFill>
        <p:spPr bwMode="auto">
          <a:xfrm>
            <a:off x="6203950" y="2504209"/>
            <a:ext cx="2324100" cy="1917700"/>
          </a:xfrm>
          <a:prstGeom prst="rect">
            <a:avLst/>
          </a:prstGeom>
          <a:noFill/>
          <a:ln>
            <a:noFill/>
          </a:ln>
        </p:spPr>
      </p:pic>
    </p:spTree>
    <p:extLst>
      <p:ext uri="{BB962C8B-B14F-4D97-AF65-F5344CB8AC3E}">
        <p14:creationId xmlns:p14="http://schemas.microsoft.com/office/powerpoint/2010/main" val="1931664082"/>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93"/>
        <p:cNvGrpSpPr/>
        <p:nvPr/>
      </p:nvGrpSpPr>
      <p:grpSpPr>
        <a:xfrm>
          <a:off x="0" y="0"/>
          <a:ext cx="0" cy="0"/>
          <a:chOff x="0" y="0"/>
          <a:chExt cx="0" cy="0"/>
        </a:xfrm>
      </p:grpSpPr>
      <p:sp>
        <p:nvSpPr>
          <p:cNvPr id="94" name="Shape 94"/>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3200" b="1" dirty="0" smtClean="0">
                <a:solidFill>
                  <a:srgbClr val="2956E1"/>
                </a:solidFill>
                <a:latin typeface="Calibri"/>
                <a:ea typeface="Calibri"/>
                <a:cs typeface="Calibri"/>
              </a:rPr>
              <a:t>Welcome </a:t>
            </a:r>
            <a:r>
              <a:rPr lang="en-US" sz="3200" b="1" dirty="0">
                <a:solidFill>
                  <a:srgbClr val="2956E1"/>
                </a:solidFill>
                <a:latin typeface="Calibri"/>
                <a:ea typeface="Calibri"/>
                <a:cs typeface="Calibri"/>
              </a:rPr>
              <a:t>!</a:t>
            </a:r>
            <a:r>
              <a:rPr lang="en-AU" sz="3200" b="1" dirty="0">
                <a:solidFill>
                  <a:srgbClr val="2956E1"/>
                </a:solidFill>
                <a:latin typeface="Calibri"/>
                <a:ea typeface="Calibri"/>
                <a:cs typeface="Calibri"/>
              </a:rPr>
              <a:t/>
            </a:r>
            <a:br>
              <a:rPr lang="en-AU" sz="3200" b="1" dirty="0">
                <a:solidFill>
                  <a:srgbClr val="2956E1"/>
                </a:solidFill>
                <a:latin typeface="Calibri"/>
                <a:ea typeface="Calibri"/>
                <a:cs typeface="Calibri"/>
              </a:rPr>
            </a:br>
            <a:r>
              <a:rPr lang="en-US" sz="3200" b="1" dirty="0">
                <a:solidFill>
                  <a:srgbClr val="2956E1"/>
                </a:solidFill>
                <a:latin typeface="Calibri"/>
                <a:ea typeface="Calibri"/>
                <a:cs typeface="Calibri"/>
                <a:sym typeface="Calibri"/>
              </a:rPr>
              <a:t/>
            </a:r>
            <a:br>
              <a:rPr lang="en-US" sz="3200" b="1" dirty="0">
                <a:solidFill>
                  <a:srgbClr val="2956E1"/>
                </a:solidFill>
                <a:latin typeface="Calibri"/>
                <a:ea typeface="Calibri"/>
                <a:cs typeface="Calibri"/>
                <a:sym typeface="Calibri"/>
              </a:rPr>
            </a:br>
            <a:r>
              <a:rPr lang="en-US" sz="2400" b="1" dirty="0" smtClean="0">
                <a:solidFill>
                  <a:schemeClr val="dk1"/>
                </a:solidFill>
                <a:latin typeface="Calibri"/>
                <a:ea typeface="Calibri"/>
                <a:cs typeface="Calibri"/>
              </a:rPr>
              <a:t>Today’s </a:t>
            </a:r>
            <a:r>
              <a:rPr lang="en-US" sz="2400" b="1" dirty="0">
                <a:solidFill>
                  <a:schemeClr val="dk1"/>
                </a:solidFill>
                <a:latin typeface="Calibri"/>
                <a:ea typeface="Calibri"/>
                <a:cs typeface="Calibri"/>
              </a:rPr>
              <a:t>webinar will be focusing on the theme that:</a:t>
            </a:r>
            <a:r>
              <a:rPr lang="en-AU" sz="2400" b="1" dirty="0">
                <a:solidFill>
                  <a:schemeClr val="dk1"/>
                </a:solidFill>
                <a:latin typeface="Calibri"/>
                <a:ea typeface="Calibri"/>
                <a:cs typeface="Calibri"/>
              </a:rPr>
              <a:t/>
            </a:r>
            <a:br>
              <a:rPr lang="en-AU" sz="2400" b="1" dirty="0">
                <a:solidFill>
                  <a:schemeClr val="dk1"/>
                </a:solidFill>
                <a:latin typeface="Calibri"/>
                <a:ea typeface="Calibri"/>
                <a:cs typeface="Calibri"/>
              </a:rPr>
            </a:br>
            <a:r>
              <a:rPr lang="en-US" sz="2400" b="1" dirty="0">
                <a:solidFill>
                  <a:schemeClr val="dk1"/>
                </a:solidFill>
                <a:latin typeface="Calibri"/>
                <a:ea typeface="Calibri"/>
                <a:cs typeface="Calibri"/>
              </a:rPr>
              <a:t> </a:t>
            </a:r>
            <a:r>
              <a:rPr lang="en-AU" sz="2400" b="1" dirty="0">
                <a:solidFill>
                  <a:schemeClr val="dk1"/>
                </a:solidFill>
                <a:latin typeface="Calibri"/>
                <a:ea typeface="Calibri"/>
                <a:cs typeface="Calibri"/>
              </a:rPr>
              <a:t/>
            </a:r>
            <a:br>
              <a:rPr lang="en-AU" sz="2400" b="1" dirty="0">
                <a:solidFill>
                  <a:schemeClr val="dk1"/>
                </a:solidFill>
                <a:latin typeface="Calibri"/>
                <a:ea typeface="Calibri"/>
                <a:cs typeface="Calibri"/>
              </a:rPr>
            </a:br>
            <a:r>
              <a:rPr lang="en-US" sz="2400" dirty="0">
                <a:solidFill>
                  <a:schemeClr val="dk1"/>
                </a:solidFill>
                <a:latin typeface="Calibri"/>
                <a:ea typeface="Calibri"/>
                <a:cs typeface="Calibri"/>
              </a:rPr>
              <a:t>Technology is an increasingly simple and cost efficient support for students which promotes autonomy, confidence and job-readiness.</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US" sz="2400" b="0" i="0" u="none" strike="noStrike" cap="none" baseline="0" dirty="0" smtClean="0">
                <a:solidFill>
                  <a:schemeClr val="dk1"/>
                </a:solidFill>
                <a:latin typeface="Calibri"/>
                <a:ea typeface="Calibri"/>
                <a:cs typeface="Calibri"/>
                <a:sym typeface="Calibri"/>
              </a:rPr>
              <a:t> </a:t>
            </a:r>
            <a:endParaRPr lang="en-US" sz="2400" b="0" i="0" u="none" strike="noStrike" cap="none" baseline="0" dirty="0">
              <a:solidFill>
                <a:schemeClr val="dk1"/>
              </a:solidFill>
              <a:latin typeface="Calibri"/>
              <a:ea typeface="Calibri"/>
              <a:cs typeface="Calibri"/>
              <a:sym typeface="Calibri"/>
            </a:endParaRPr>
          </a:p>
        </p:txBody>
      </p:sp>
      <p:pic>
        <p:nvPicPr>
          <p:cNvPr id="95" name="Shape 95"/>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96" name="Shape 96"/>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97" name="Shape 97"/>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4.Everything </a:t>
            </a:r>
            <a:r>
              <a:rPr lang="en-US" sz="2400" b="1" dirty="0">
                <a:solidFill>
                  <a:srgbClr val="2956E1"/>
                </a:solidFill>
                <a:latin typeface="Calibri"/>
                <a:ea typeface="Calibri"/>
                <a:cs typeface="Calibri"/>
              </a:rPr>
              <a:t>else – </a:t>
            </a: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dirty="0">
                <a:solidFill>
                  <a:schemeClr val="dk1"/>
                </a:solidFill>
                <a:latin typeface="Calibri"/>
                <a:ea typeface="Calibri"/>
                <a:cs typeface="Calibri"/>
              </a:rPr>
              <a:t>N</a:t>
            </a:r>
            <a:r>
              <a:rPr lang="en-US" sz="2400" dirty="0" smtClean="0">
                <a:solidFill>
                  <a:schemeClr val="dk1"/>
                </a:solidFill>
                <a:latin typeface="Calibri"/>
                <a:ea typeface="Calibri"/>
                <a:cs typeface="Calibri"/>
              </a:rPr>
              <a:t>ew </a:t>
            </a:r>
            <a:r>
              <a:rPr lang="en-US" sz="2400" dirty="0">
                <a:solidFill>
                  <a:schemeClr val="dk1"/>
                </a:solidFill>
                <a:latin typeface="Calibri"/>
                <a:ea typeface="Calibri"/>
                <a:cs typeface="Calibri"/>
              </a:rPr>
              <a:t>innovations being developed in </a:t>
            </a:r>
            <a:r>
              <a:rPr lang="en-US" sz="2400" dirty="0" smtClean="0">
                <a:solidFill>
                  <a:schemeClr val="dk1"/>
                </a:solidFill>
                <a:latin typeface="Calibri"/>
                <a:ea typeface="Calibri"/>
                <a:cs typeface="Calibri"/>
              </a:rPr>
              <a:t/>
            </a:r>
            <a:br>
              <a:rPr lang="en-US"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response </a:t>
            </a:r>
            <a:r>
              <a:rPr lang="en-US" sz="2400" dirty="0">
                <a:solidFill>
                  <a:schemeClr val="dk1"/>
                </a:solidFill>
                <a:latin typeface="Calibri"/>
                <a:ea typeface="Calibri"/>
                <a:cs typeface="Calibri"/>
              </a:rPr>
              <a:t>to need  - </a:t>
            </a:r>
            <a:r>
              <a:rPr lang="en-US" sz="2400" dirty="0" smtClean="0">
                <a:solidFill>
                  <a:schemeClr val="dk1"/>
                </a:solidFill>
                <a:latin typeface="Calibri"/>
                <a:ea typeface="Calibri"/>
                <a:cs typeface="Calibri"/>
              </a:rPr>
              <a:t/>
            </a:r>
            <a:br>
              <a:rPr lang="en-US"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 </a:t>
            </a:r>
            <a:r>
              <a:rPr lang="en-US" sz="2400" dirty="0" err="1">
                <a:solidFill>
                  <a:schemeClr val="dk1"/>
                </a:solidFill>
                <a:latin typeface="Calibri"/>
                <a:ea typeface="Calibri"/>
                <a:cs typeface="Calibri"/>
              </a:rPr>
              <a:t>eg</a:t>
            </a:r>
            <a:r>
              <a:rPr lang="en-US" sz="2400" dirty="0">
                <a:solidFill>
                  <a:schemeClr val="dk1"/>
                </a:solidFill>
                <a:latin typeface="Calibri"/>
                <a:ea typeface="Calibri"/>
                <a:cs typeface="Calibri"/>
              </a:rPr>
              <a:t> </a:t>
            </a:r>
            <a:r>
              <a:rPr lang="en-US" sz="2400" dirty="0" err="1" smtClean="0">
                <a:solidFill>
                  <a:schemeClr val="dk1"/>
                </a:solidFill>
                <a:latin typeface="Calibri"/>
                <a:ea typeface="Calibri"/>
                <a:cs typeface="Calibri"/>
              </a:rPr>
              <a:t>RealSAM</a:t>
            </a:r>
            <a:r>
              <a:rPr lang="en-US" sz="2400" dirty="0" smtClean="0">
                <a:solidFill>
                  <a:schemeClr val="dk1"/>
                </a:solidFill>
                <a:latin typeface="Calibri"/>
                <a:ea typeface="Calibri"/>
                <a:cs typeface="Calibri"/>
              </a:rPr>
              <a:t> </a:t>
            </a:r>
            <a:r>
              <a:rPr lang="en-US" sz="2400" dirty="0">
                <a:solidFill>
                  <a:schemeClr val="dk1"/>
                </a:solidFill>
                <a:latin typeface="Calibri"/>
                <a:ea typeface="Calibri"/>
                <a:cs typeface="Calibri"/>
              </a:rPr>
              <a:t>Voice controlled audio reader.</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AU" sz="2400" dirty="0" smtClean="0">
                <a:solidFill>
                  <a:schemeClr val="dk1"/>
                </a:solidFill>
                <a:latin typeface="Calibri"/>
                <a:ea typeface="Calibri"/>
                <a:cs typeface="Calibri"/>
              </a:rPr>
              <a:t/>
            </a:r>
            <a:br>
              <a:rPr lang="en-AU" sz="2400" dirty="0" smtClean="0">
                <a:solidFill>
                  <a:schemeClr val="dk1"/>
                </a:solidFill>
                <a:latin typeface="Calibri"/>
                <a:ea typeface="Calibri"/>
                <a:cs typeface="Calibri"/>
              </a:rPr>
            </a:br>
            <a:r>
              <a:rPr lang="en-US" dirty="0" smtClean="0"/>
              <a:t>Source</a:t>
            </a:r>
            <a:r>
              <a:rPr lang="en-US" dirty="0"/>
              <a:t>: http://</a:t>
            </a:r>
            <a:r>
              <a:rPr lang="en-US" dirty="0" err="1"/>
              <a:t>www.quantumrlv.com.au</a:t>
            </a:r>
            <a:r>
              <a:rPr lang="en-AU" dirty="0"/>
              <a:t/>
            </a:r>
            <a:br>
              <a:rPr lang="en-AU" dirty="0"/>
            </a:br>
            <a:endParaRPr lang="en-US" dirty="0">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6" name="Picture 5" descr="Information about this device can be found on www.quantumrlv.com.au&#10;or at http://www.realsam.com.au/" title="Image of RealSAM "/>
          <p:cNvPicPr/>
          <p:nvPr/>
        </p:nvPicPr>
        <p:blipFill>
          <a:blip r:embed="rId5">
            <a:extLst>
              <a:ext uri="{28A0092B-C50C-407E-A947-70E740481C1C}">
                <a14:useLocalDpi xmlns:a14="http://schemas.microsoft.com/office/drawing/2010/main" val="0"/>
              </a:ext>
            </a:extLst>
          </a:blip>
          <a:srcRect/>
          <a:stretch>
            <a:fillRect/>
          </a:stretch>
        </p:blipFill>
        <p:spPr bwMode="auto">
          <a:xfrm>
            <a:off x="6227042" y="2690668"/>
            <a:ext cx="2324100" cy="1917700"/>
          </a:xfrm>
          <a:prstGeom prst="rect">
            <a:avLst/>
          </a:prstGeom>
          <a:noFill/>
          <a:ln>
            <a:noFill/>
          </a:ln>
        </p:spPr>
      </p:pic>
    </p:spTree>
    <p:extLst>
      <p:ext uri="{BB962C8B-B14F-4D97-AF65-F5344CB8AC3E}">
        <p14:creationId xmlns:p14="http://schemas.microsoft.com/office/powerpoint/2010/main" val="1531398031"/>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lvl="0"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So what were the stand- outs at CSUN?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1. Use </a:t>
            </a:r>
            <a:r>
              <a:rPr lang="en-US" sz="2400" b="1" dirty="0">
                <a:solidFill>
                  <a:srgbClr val="2956E1"/>
                </a:solidFill>
                <a:latin typeface="Calibri"/>
                <a:ea typeface="Calibri"/>
                <a:cs typeface="Calibri"/>
              </a:rPr>
              <a:t>of 3D printing  for a whole range of solutions for students with individual needs </a:t>
            </a: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dirty="0" smtClean="0">
                <a:solidFill>
                  <a:schemeClr val="dk1"/>
                </a:solidFill>
                <a:latin typeface="Calibri"/>
                <a:ea typeface="Calibri"/>
                <a:cs typeface="Calibri"/>
              </a:rPr>
              <a:t>– </a:t>
            </a:r>
            <a:r>
              <a:rPr lang="en-US" sz="2400" dirty="0">
                <a:solidFill>
                  <a:schemeClr val="dk1"/>
                </a:solidFill>
                <a:latin typeface="Calibri"/>
                <a:ea typeface="Calibri"/>
                <a:cs typeface="Calibri"/>
              </a:rPr>
              <a:t>these ranged from  book holders for students with paralysis to models for students who are blind. </a:t>
            </a:r>
            <a:r>
              <a:rPr lang="en-US" sz="2400" dirty="0" smtClean="0">
                <a:solidFill>
                  <a:schemeClr val="dk1"/>
                </a:solidFill>
                <a:latin typeface="Calibri"/>
                <a:ea typeface="Calibri"/>
                <a:cs typeface="Calibri"/>
              </a:rPr>
              <a:t/>
            </a:r>
            <a:br>
              <a:rPr lang="en-US" sz="2400" dirty="0" smtClean="0">
                <a:solidFill>
                  <a:schemeClr val="dk1"/>
                </a:solidFill>
                <a:latin typeface="Calibri"/>
                <a:ea typeface="Calibri"/>
                <a:cs typeface="Calibri"/>
              </a:rPr>
            </a:br>
            <a:r>
              <a:rPr lang="en-US" sz="2400" dirty="0" smtClean="0">
                <a:solidFill>
                  <a:schemeClr val="dk1"/>
                </a:solidFill>
                <a:latin typeface="Calibri"/>
                <a:ea typeface="Calibri"/>
                <a:cs typeface="Calibri"/>
              </a:rPr>
              <a:t>– can </a:t>
            </a:r>
            <a:r>
              <a:rPr lang="en-US" sz="2400" dirty="0">
                <a:solidFill>
                  <a:schemeClr val="dk1"/>
                </a:solidFill>
                <a:latin typeface="Calibri"/>
                <a:ea typeface="Calibri"/>
                <a:cs typeface="Calibri"/>
              </a:rPr>
              <a:t>see a day when engineers will be employed as part of the accessibility support team.</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endParaRPr lang="en-US" dirty="0">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7" name="Picture 6" descr="Macintosh HD:Users:sharonkerr:Desktop:logo_standard.png" title=" Logo of CSUN "/>
          <p:cNvPicPr/>
          <p:nvPr/>
        </p:nvPicPr>
        <p:blipFill>
          <a:blip r:embed="rId5">
            <a:extLst>
              <a:ext uri="{28A0092B-C50C-407E-A947-70E740481C1C}">
                <a14:useLocalDpi xmlns:a14="http://schemas.microsoft.com/office/drawing/2010/main" val="0"/>
              </a:ext>
            </a:extLst>
          </a:blip>
          <a:srcRect/>
          <a:stretch>
            <a:fillRect/>
          </a:stretch>
        </p:blipFill>
        <p:spPr bwMode="auto">
          <a:xfrm>
            <a:off x="1821296" y="1390073"/>
            <a:ext cx="5270500" cy="914400"/>
          </a:xfrm>
          <a:prstGeom prst="rect">
            <a:avLst/>
          </a:prstGeom>
          <a:noFill/>
          <a:ln>
            <a:noFill/>
          </a:ln>
        </p:spPr>
      </p:pic>
    </p:spTree>
    <p:extLst>
      <p:ext uri="{BB962C8B-B14F-4D97-AF65-F5344CB8AC3E}">
        <p14:creationId xmlns:p14="http://schemas.microsoft.com/office/powerpoint/2010/main" val="4030837811"/>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So what were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the stand- outs at CSUN?</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dirty="0"/>
              <a:t>Source: </a:t>
            </a:r>
            <a:r>
              <a:rPr lang="en-US" dirty="0" smtClean="0"/>
              <a:t>http</a:t>
            </a:r>
            <a:r>
              <a:rPr lang="en-US" dirty="0"/>
              <a:t>://</a:t>
            </a:r>
            <a:r>
              <a:rPr lang="en-US" dirty="0" err="1"/>
              <a:t>www.slideshare.net</a:t>
            </a:r>
            <a:r>
              <a:rPr lang="en-US" dirty="0"/>
              <a:t>/</a:t>
            </a:r>
            <a:r>
              <a:rPr lang="en-US" dirty="0" err="1"/>
              <a:t>BenSalatin</a:t>
            </a:r>
            <a:r>
              <a:rPr lang="en-US" dirty="0" smtClean="0"/>
              <a:t>/</a:t>
            </a:r>
            <a:br>
              <a:rPr lang="en-US" dirty="0" smtClean="0"/>
            </a:br>
            <a:r>
              <a:rPr lang="en-US" dirty="0" smtClean="0"/>
              <a:t>3d</a:t>
            </a:r>
            <a:r>
              <a:rPr lang="en-US" dirty="0"/>
              <a:t>-printing-assistive-techsalatincsun-2015-45561816</a:t>
            </a:r>
            <a:r>
              <a:rPr lang="en-AU" dirty="0"/>
              <a:t/>
            </a:r>
            <a:br>
              <a:rPr lang="en-AU" dirty="0"/>
            </a:br>
            <a:r>
              <a:rPr lang="en-US" dirty="0"/>
              <a:t> </a:t>
            </a:r>
            <a:br>
              <a:rPr lang="en-US" dirty="0"/>
            </a:br>
            <a:r>
              <a:rPr lang="en-US" dirty="0"/>
              <a:t/>
            </a:r>
            <a:br>
              <a:rPr lang="en-US" dirty="0"/>
            </a:br>
            <a:endParaRPr lang="en-US" dirty="0">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7" name="Picture 6" descr="Macintosh HD:Users:sharonkerr:Desktop:logo_standard.png" title=" Logo of CSUN "/>
          <p:cNvPicPr/>
          <p:nvPr/>
        </p:nvPicPr>
        <p:blipFill>
          <a:blip r:embed="rId5">
            <a:extLst>
              <a:ext uri="{28A0092B-C50C-407E-A947-70E740481C1C}">
                <a14:useLocalDpi xmlns:a14="http://schemas.microsoft.com/office/drawing/2010/main" val="0"/>
              </a:ext>
            </a:extLst>
          </a:blip>
          <a:srcRect/>
          <a:stretch>
            <a:fillRect/>
          </a:stretch>
        </p:blipFill>
        <p:spPr bwMode="auto">
          <a:xfrm>
            <a:off x="1821296" y="1390073"/>
            <a:ext cx="5270500" cy="914400"/>
          </a:xfrm>
          <a:prstGeom prst="rect">
            <a:avLst/>
          </a:prstGeom>
          <a:noFill/>
          <a:ln>
            <a:noFill/>
          </a:ln>
        </p:spPr>
      </p:pic>
      <p:pic>
        <p:nvPicPr>
          <p:cNvPr id="8" name="Picture 7" title=" Image of some of the devices created by Ben Salatin Rehabilitation engineer US Veterans Affairs "/>
          <p:cNvPicPr/>
          <p:nvPr/>
        </p:nvPicPr>
        <p:blipFill>
          <a:blip r:embed="rId6">
            <a:extLst>
              <a:ext uri="{28A0092B-C50C-407E-A947-70E740481C1C}">
                <a14:useLocalDpi xmlns:a14="http://schemas.microsoft.com/office/drawing/2010/main" val="0"/>
              </a:ext>
            </a:extLst>
          </a:blip>
          <a:srcRect/>
          <a:stretch>
            <a:fillRect/>
          </a:stretch>
        </p:blipFill>
        <p:spPr bwMode="auto">
          <a:xfrm>
            <a:off x="4631459" y="2494540"/>
            <a:ext cx="4343400" cy="3254375"/>
          </a:xfrm>
          <a:prstGeom prst="rect">
            <a:avLst/>
          </a:prstGeom>
          <a:noFill/>
          <a:ln>
            <a:noFill/>
          </a:ln>
        </p:spPr>
      </p:pic>
    </p:spTree>
    <p:extLst>
      <p:ext uri="{BB962C8B-B14F-4D97-AF65-F5344CB8AC3E}">
        <p14:creationId xmlns:p14="http://schemas.microsoft.com/office/powerpoint/2010/main" val="2224178909"/>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So what were the stand- outs at CSUN?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2. Emphasis </a:t>
            </a:r>
            <a:r>
              <a:rPr lang="en-US" sz="2400" b="1" dirty="0">
                <a:solidFill>
                  <a:srgbClr val="2956E1"/>
                </a:solidFill>
                <a:latin typeface="Calibri"/>
                <a:ea typeface="Calibri"/>
                <a:cs typeface="Calibri"/>
              </a:rPr>
              <a:t>on the importance of delivering materials in Braille for students who are Braille users.</a:t>
            </a:r>
            <a:r>
              <a:rPr lang="en-AU" sz="2400" b="1" dirty="0">
                <a:solidFill>
                  <a:srgbClr val="2956E1"/>
                </a:solidFill>
                <a:latin typeface="Calibri"/>
                <a:ea typeface="Calibri"/>
                <a:cs typeface="Calibri"/>
              </a:rPr>
              <a:t/>
            </a:r>
            <a:br>
              <a:rPr lang="en-AU" sz="2400" b="1" dirty="0">
                <a:solidFill>
                  <a:srgbClr val="2956E1"/>
                </a:solidFill>
                <a:latin typeface="Calibri"/>
                <a:ea typeface="Calibri"/>
                <a:cs typeface="Calibri"/>
              </a:rPr>
            </a:br>
            <a:r>
              <a:rPr lang="en-AU" sz="2400" b="1" dirty="0" smtClean="0">
                <a:solidFill>
                  <a:srgbClr val="2956E1"/>
                </a:solidFill>
                <a:latin typeface="Calibri"/>
                <a:ea typeface="Calibri"/>
                <a:cs typeface="Calibri"/>
              </a:rPr>
              <a:t>e.g. </a:t>
            </a:r>
            <a:r>
              <a:rPr lang="en-US" sz="2400" dirty="0" smtClean="0">
                <a:solidFill>
                  <a:schemeClr val="dk1"/>
                </a:solidFill>
                <a:latin typeface="Calibri"/>
                <a:ea typeface="Calibri"/>
                <a:cs typeface="Calibri"/>
              </a:rPr>
              <a:t>Dancing </a:t>
            </a:r>
            <a:r>
              <a:rPr lang="en-US" sz="2400" dirty="0">
                <a:solidFill>
                  <a:schemeClr val="dk1"/>
                </a:solidFill>
                <a:latin typeface="Calibri"/>
                <a:ea typeface="Calibri"/>
                <a:cs typeface="Calibri"/>
              </a:rPr>
              <a:t>Dots – whole suite of products for student’s who are blind learning music </a:t>
            </a:r>
            <a:r>
              <a:rPr lang="en-US" sz="2400" dirty="0">
                <a:solidFill>
                  <a:schemeClr val="dk1"/>
                </a:solidFill>
                <a:latin typeface="Calibri"/>
                <a:ea typeface="Calibri"/>
                <a:cs typeface="Calibri"/>
                <a:hlinkClick r:id="rId3"/>
              </a:rPr>
              <a:t>http://www.dancingdots.com/main/productsandservices.htm</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US" sz="2400" dirty="0">
                <a:solidFill>
                  <a:schemeClr val="dk1"/>
                </a:solidFill>
                <a:latin typeface="Calibri"/>
                <a:ea typeface="Calibri"/>
                <a:cs typeface="Calibri"/>
              </a:rPr>
              <a:t>(Stevie Wonder actually came to the conference to see some of these products.)</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endParaRPr lang="en-US" sz="2400" dirty="0">
              <a:solidFill>
                <a:schemeClr val="dk1"/>
              </a:solidFill>
              <a:latin typeface="Calibri"/>
              <a:ea typeface="Calibri"/>
              <a:cs typeface="Calibri"/>
              <a:sym typeface="Calibri"/>
            </a:endParaRPr>
          </a:p>
        </p:txBody>
      </p:sp>
      <p:pic>
        <p:nvPicPr>
          <p:cNvPr id="111" name="Shape 111"/>
          <p:cNvPicPr preferRelativeResize="0"/>
          <p:nvPr/>
        </p:nvPicPr>
        <p:blipFill rotWithShape="1">
          <a:blip r:embed="rId4">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5">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7" name="Picture 6" descr="Macintosh HD:Users:sharonkerr:Desktop:logo_standard.png" title=" Logo of CSUN "/>
          <p:cNvPicPr/>
          <p:nvPr/>
        </p:nvPicPr>
        <p:blipFill>
          <a:blip r:embed="rId6">
            <a:extLst>
              <a:ext uri="{28A0092B-C50C-407E-A947-70E740481C1C}">
                <a14:useLocalDpi xmlns:a14="http://schemas.microsoft.com/office/drawing/2010/main" val="0"/>
              </a:ext>
            </a:extLst>
          </a:blip>
          <a:srcRect/>
          <a:stretch>
            <a:fillRect/>
          </a:stretch>
        </p:blipFill>
        <p:spPr bwMode="auto">
          <a:xfrm>
            <a:off x="1821296" y="1390073"/>
            <a:ext cx="5270500" cy="914400"/>
          </a:xfrm>
          <a:prstGeom prst="rect">
            <a:avLst/>
          </a:prstGeom>
          <a:noFill/>
          <a:ln>
            <a:noFill/>
          </a:ln>
        </p:spPr>
      </p:pic>
    </p:spTree>
    <p:extLst>
      <p:ext uri="{BB962C8B-B14F-4D97-AF65-F5344CB8AC3E}">
        <p14:creationId xmlns:p14="http://schemas.microsoft.com/office/powerpoint/2010/main" val="969452943"/>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So what were the stand- outs at CSUN?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2. </a:t>
            </a:r>
            <a:r>
              <a:rPr lang="en-US" sz="2400" b="1" dirty="0">
                <a:solidFill>
                  <a:srgbClr val="2956E1"/>
                </a:solidFill>
                <a:latin typeface="Calibri"/>
                <a:ea typeface="Calibri"/>
                <a:cs typeface="Calibri"/>
              </a:rPr>
              <a:t>Braille displays that can be used with  </a:t>
            </a:r>
            <a:r>
              <a:rPr lang="en-US" sz="2400" b="1" dirty="0" err="1">
                <a:solidFill>
                  <a:srgbClr val="2956E1"/>
                </a:solidFill>
                <a:latin typeface="Calibri"/>
                <a:ea typeface="Calibri"/>
                <a:cs typeface="Calibri"/>
              </a:rPr>
              <a:t>ipads</a:t>
            </a:r>
            <a:r>
              <a:rPr lang="en-US" sz="2400" b="1" dirty="0">
                <a:solidFill>
                  <a:srgbClr val="2956E1"/>
                </a:solidFill>
                <a:latin typeface="Calibri"/>
                <a:ea typeface="Calibri"/>
                <a:cs typeface="Calibri"/>
              </a:rPr>
              <a:t> , </a:t>
            </a:r>
            <a:r>
              <a:rPr lang="en-US" sz="2400" b="1" dirty="0" err="1">
                <a:solidFill>
                  <a:srgbClr val="2956E1"/>
                </a:solidFill>
                <a:latin typeface="Calibri"/>
                <a:ea typeface="Calibri"/>
                <a:cs typeface="Calibri"/>
              </a:rPr>
              <a:t>iphones</a:t>
            </a:r>
            <a:r>
              <a:rPr lang="en-US" sz="2400" b="1" dirty="0">
                <a:solidFill>
                  <a:srgbClr val="2956E1"/>
                </a:solidFill>
                <a:latin typeface="Calibri"/>
                <a:ea typeface="Calibri"/>
                <a:cs typeface="Calibri"/>
              </a:rPr>
              <a:t> and other hand-held devices.</a:t>
            </a:r>
            <a:r>
              <a:rPr lang="en-AU" sz="2400" b="1" dirty="0">
                <a:solidFill>
                  <a:srgbClr val="2956E1"/>
                </a:solidFill>
                <a:latin typeface="Calibri"/>
                <a:ea typeface="Calibri"/>
                <a:cs typeface="Calibri"/>
              </a:rPr>
              <a:t/>
            </a:r>
            <a:br>
              <a:rPr lang="en-AU" sz="2400" b="1" dirty="0">
                <a:solidFill>
                  <a:srgbClr val="2956E1"/>
                </a:solidFill>
                <a:latin typeface="Calibri"/>
                <a:ea typeface="Calibri"/>
                <a:cs typeface="Calibri"/>
              </a:rPr>
            </a:br>
            <a:r>
              <a:rPr lang="en-US" sz="2400" dirty="0"/>
              <a:t> </a:t>
            </a:r>
            <a:r>
              <a:rPr lang="en-AU" sz="2400" dirty="0"/>
              <a:t/>
            </a:r>
            <a:br>
              <a:rPr lang="en-AU" sz="2400" dirty="0"/>
            </a:br>
            <a:r>
              <a:rPr lang="en-US" sz="2400" dirty="0">
                <a:solidFill>
                  <a:schemeClr val="dk1"/>
                </a:solidFill>
                <a:latin typeface="Calibri"/>
                <a:ea typeface="Calibri"/>
                <a:cs typeface="Calibri"/>
              </a:rPr>
              <a:t>N.B This is about the</a:t>
            </a:r>
            <a:r>
              <a:rPr lang="en-US" sz="2400" dirty="0"/>
              <a:t> size </a:t>
            </a:r>
            <a:r>
              <a:rPr lang="en-US" sz="2400" dirty="0" smtClean="0"/>
              <a:t/>
            </a:r>
            <a:br>
              <a:rPr lang="en-US" sz="2400" dirty="0" smtClean="0"/>
            </a:br>
            <a:r>
              <a:rPr lang="en-US" sz="2400" dirty="0" smtClean="0"/>
              <a:t>of</a:t>
            </a:r>
            <a:r>
              <a:rPr lang="en-US" sz="2400" dirty="0"/>
              <a:t> </a:t>
            </a:r>
            <a:r>
              <a:rPr lang="en-US" sz="2400" dirty="0" smtClean="0"/>
              <a:t>a </a:t>
            </a:r>
            <a:r>
              <a:rPr lang="en-US" sz="2400" dirty="0"/>
              <a:t>ruler</a:t>
            </a:r>
            <a:r>
              <a:rPr lang="en-AU" sz="2400" dirty="0"/>
              <a:t/>
            </a:r>
            <a:br>
              <a:rPr lang="en-AU" sz="2400" dirty="0"/>
            </a:br>
            <a:r>
              <a:rPr lang="en-AU" sz="2400" dirty="0" smtClean="0"/>
              <a:t/>
            </a:r>
            <a:br>
              <a:rPr lang="en-AU" sz="2400" dirty="0" smtClean="0"/>
            </a:br>
            <a:r>
              <a:rPr lang="en-AU" dirty="0" smtClean="0"/>
              <a:t>Source</a:t>
            </a:r>
            <a:r>
              <a:rPr lang="en-AU" dirty="0"/>
              <a:t>: </a:t>
            </a:r>
            <a:r>
              <a:rPr lang="en-US" dirty="0" smtClean="0"/>
              <a:t>https</a:t>
            </a:r>
            <a:r>
              <a:rPr lang="en-US" dirty="0"/>
              <a:t>://</a:t>
            </a:r>
            <a:r>
              <a:rPr lang="en-US" dirty="0" err="1"/>
              <a:t>www.apple.com</a:t>
            </a:r>
            <a:r>
              <a:rPr lang="en-US" dirty="0"/>
              <a:t>/au/accessibility/</a:t>
            </a:r>
            <a:r>
              <a:rPr lang="en-US" dirty="0" err="1"/>
              <a:t>osx</a:t>
            </a:r>
            <a:r>
              <a:rPr lang="en-US" dirty="0"/>
              <a:t>/braille-</a:t>
            </a:r>
            <a:r>
              <a:rPr lang="en-US" dirty="0" err="1"/>
              <a:t>display.html</a:t>
            </a:r>
            <a:r>
              <a:rPr lang="en-AU" dirty="0"/>
              <a:t/>
            </a:r>
            <a:br>
              <a:rPr lang="en-AU" dirty="0"/>
            </a:br>
            <a:endParaRPr lang="en-US" dirty="0">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7" name="Picture 6" descr="Macintosh HD:Users:sharonkerr:Desktop:logo_standard.png" title=" Logo of CSUN "/>
          <p:cNvPicPr/>
          <p:nvPr/>
        </p:nvPicPr>
        <p:blipFill>
          <a:blip r:embed="rId5">
            <a:extLst>
              <a:ext uri="{28A0092B-C50C-407E-A947-70E740481C1C}">
                <a14:useLocalDpi xmlns:a14="http://schemas.microsoft.com/office/drawing/2010/main" val="0"/>
              </a:ext>
            </a:extLst>
          </a:blip>
          <a:srcRect/>
          <a:stretch>
            <a:fillRect/>
          </a:stretch>
        </p:blipFill>
        <p:spPr bwMode="auto">
          <a:xfrm>
            <a:off x="1821296" y="1390073"/>
            <a:ext cx="5270500" cy="914400"/>
          </a:xfrm>
          <a:prstGeom prst="rect">
            <a:avLst/>
          </a:prstGeom>
          <a:noFill/>
          <a:ln>
            <a:noFill/>
          </a:ln>
        </p:spPr>
      </p:pic>
      <p:pic>
        <p:nvPicPr>
          <p:cNvPr id="8" name="Picture 7" title="Image of Humanware Braille Display"/>
          <p:cNvPicPr/>
          <p:nvPr/>
        </p:nvPicPr>
        <p:blipFill>
          <a:blip r:embed="rId6">
            <a:extLst>
              <a:ext uri="{28A0092B-C50C-407E-A947-70E740481C1C}">
                <a14:useLocalDpi xmlns:a14="http://schemas.microsoft.com/office/drawing/2010/main" val="0"/>
              </a:ext>
            </a:extLst>
          </a:blip>
          <a:stretch>
            <a:fillRect/>
          </a:stretch>
        </p:blipFill>
        <p:spPr>
          <a:xfrm>
            <a:off x="3793341" y="3697835"/>
            <a:ext cx="5270500" cy="1309370"/>
          </a:xfrm>
          <a:prstGeom prst="rect">
            <a:avLst/>
          </a:prstGeom>
        </p:spPr>
      </p:pic>
    </p:spTree>
    <p:extLst>
      <p:ext uri="{BB962C8B-B14F-4D97-AF65-F5344CB8AC3E}">
        <p14:creationId xmlns:p14="http://schemas.microsoft.com/office/powerpoint/2010/main" val="928896399"/>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So what were the stand- outs at CSUN?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3.</a:t>
            </a:r>
            <a:r>
              <a:rPr lang="en-US" sz="2400" dirty="0"/>
              <a:t> Technologies to </a:t>
            </a:r>
            <a:r>
              <a:rPr lang="en-US" sz="2400" dirty="0" smtClean="0"/>
              <a:t/>
            </a:r>
            <a:br>
              <a:rPr lang="en-US" sz="2400" dirty="0" smtClean="0"/>
            </a:br>
            <a:r>
              <a:rPr lang="en-US" sz="2400" dirty="0" smtClean="0"/>
              <a:t>assist </a:t>
            </a:r>
            <a:r>
              <a:rPr lang="en-US" sz="2400" dirty="0"/>
              <a:t>students with </a:t>
            </a:r>
            <a:r>
              <a:rPr lang="en-US" sz="2400" dirty="0" smtClean="0"/>
              <a:t/>
            </a:r>
            <a:br>
              <a:rPr lang="en-US" sz="2400" dirty="0" smtClean="0"/>
            </a:br>
            <a:r>
              <a:rPr lang="en-US" sz="2400" dirty="0" smtClean="0"/>
              <a:t>severe </a:t>
            </a:r>
            <a:r>
              <a:rPr lang="en-US" sz="2400" dirty="0"/>
              <a:t>mobility issues.</a:t>
            </a:r>
            <a:r>
              <a:rPr lang="en-AU" sz="2400" dirty="0"/>
              <a:t/>
            </a:r>
            <a:br>
              <a:rPr lang="en-AU" sz="2400" dirty="0"/>
            </a:br>
            <a:r>
              <a:rPr lang="en-US" sz="2400" dirty="0" err="1"/>
              <a:t>Eyegaze</a:t>
            </a:r>
            <a:r>
              <a:rPr lang="en-US" sz="2400" dirty="0"/>
              <a:t> technologies</a:t>
            </a:r>
            <a:r>
              <a:rPr lang="en-AU" sz="2400" dirty="0"/>
              <a:t/>
            </a:r>
            <a:br>
              <a:rPr lang="en-AU" sz="2400" dirty="0"/>
            </a:br>
            <a:r>
              <a:rPr lang="en-US" sz="2400" dirty="0"/>
              <a:t> </a:t>
            </a:r>
            <a:r>
              <a:rPr lang="en-AU" sz="2400" dirty="0"/>
              <a:t/>
            </a:r>
            <a:br>
              <a:rPr lang="en-AU" sz="2400" dirty="0"/>
            </a:br>
            <a:r>
              <a:rPr lang="en-AU" dirty="0" smtClean="0"/>
              <a:t>Source </a:t>
            </a:r>
            <a:r>
              <a:rPr lang="en-US" u="sng" dirty="0" smtClean="0">
                <a:hlinkClick r:id="rId3"/>
              </a:rPr>
              <a:t>http</a:t>
            </a:r>
            <a:r>
              <a:rPr lang="en-US" u="sng" dirty="0">
                <a:hlinkClick r:id="rId3"/>
              </a:rPr>
              <a:t>://www.tobii.com/en/assistive-technology/global/hidden-pages/rehab-sci/benefits-of-eyegaze/sci-computer-access/</a:t>
            </a:r>
            <a:r>
              <a:rPr lang="en-AU" dirty="0"/>
              <a:t/>
            </a:r>
            <a:br>
              <a:rPr lang="en-AU" dirty="0"/>
            </a:br>
            <a:r>
              <a:rPr lang="en-AU" dirty="0"/>
              <a:t/>
            </a:r>
            <a:br>
              <a:rPr lang="en-AU" dirty="0"/>
            </a:br>
            <a:endParaRPr lang="en-US" dirty="0">
              <a:sym typeface="Calibri"/>
            </a:endParaRPr>
          </a:p>
        </p:txBody>
      </p:sp>
      <p:pic>
        <p:nvPicPr>
          <p:cNvPr id="111" name="Shape 111"/>
          <p:cNvPicPr preferRelativeResize="0"/>
          <p:nvPr/>
        </p:nvPicPr>
        <p:blipFill rotWithShape="1">
          <a:blip r:embed="rId4">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5">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7" name="Picture 6" descr="Macintosh HD:Users:sharonkerr:Desktop:logo_standard.png" title=" Logo of CSUN "/>
          <p:cNvPicPr/>
          <p:nvPr/>
        </p:nvPicPr>
        <p:blipFill>
          <a:blip r:embed="rId6">
            <a:extLst>
              <a:ext uri="{28A0092B-C50C-407E-A947-70E740481C1C}">
                <a14:useLocalDpi xmlns:a14="http://schemas.microsoft.com/office/drawing/2010/main" val="0"/>
              </a:ext>
            </a:extLst>
          </a:blip>
          <a:srcRect/>
          <a:stretch>
            <a:fillRect/>
          </a:stretch>
        </p:blipFill>
        <p:spPr bwMode="auto">
          <a:xfrm>
            <a:off x="1821296" y="1390073"/>
            <a:ext cx="5270500" cy="914400"/>
          </a:xfrm>
          <a:prstGeom prst="rect">
            <a:avLst/>
          </a:prstGeom>
          <a:noFill/>
          <a:ln>
            <a:noFill/>
          </a:ln>
        </p:spPr>
      </p:pic>
      <p:pic>
        <p:nvPicPr>
          <p:cNvPr id="9" name="Picture 8" title="Image of a student with quadriplegia using using his eyes to operate his desktop computer"/>
          <p:cNvPicPr/>
          <p:nvPr/>
        </p:nvPicPr>
        <p:blipFill>
          <a:blip r:embed="rId7">
            <a:extLst>
              <a:ext uri="{28A0092B-C50C-407E-A947-70E740481C1C}">
                <a14:useLocalDpi xmlns:a14="http://schemas.microsoft.com/office/drawing/2010/main" val="0"/>
              </a:ext>
            </a:extLst>
          </a:blip>
          <a:srcRect/>
          <a:stretch>
            <a:fillRect/>
          </a:stretch>
        </p:blipFill>
        <p:spPr bwMode="auto">
          <a:xfrm>
            <a:off x="3873500" y="3030105"/>
            <a:ext cx="5270500" cy="2298700"/>
          </a:xfrm>
          <a:prstGeom prst="rect">
            <a:avLst/>
          </a:prstGeom>
          <a:noFill/>
          <a:ln>
            <a:noFill/>
          </a:ln>
        </p:spPr>
      </p:pic>
    </p:spTree>
    <p:extLst>
      <p:ext uri="{BB962C8B-B14F-4D97-AF65-F5344CB8AC3E}">
        <p14:creationId xmlns:p14="http://schemas.microsoft.com/office/powerpoint/2010/main" val="2552288279"/>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So what were the stand- outs at CSUN?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4. </a:t>
            </a:r>
            <a:r>
              <a:rPr lang="en-US" sz="2400" b="1" dirty="0">
                <a:solidFill>
                  <a:srgbClr val="2956E1"/>
                </a:solidFill>
                <a:latin typeface="Calibri"/>
                <a:ea typeface="Calibri"/>
                <a:cs typeface="Calibri"/>
              </a:rPr>
              <a:t>Final observation - Emphasis on equipping students for employment. </a:t>
            </a:r>
            <a:r>
              <a:rPr lang="en-US" sz="2400" dirty="0"/>
              <a:t>Presence of big employers and technology companies at the conference  Microsoft, IBM, Apple, CIA</a:t>
            </a:r>
            <a:r>
              <a:rPr lang="en-AU" sz="2400" dirty="0"/>
              <a:t/>
            </a:r>
            <a:br>
              <a:rPr lang="en-AU" sz="2400" dirty="0"/>
            </a:br>
            <a:r>
              <a:rPr lang="en-AU" sz="2400" dirty="0"/>
              <a:t/>
            </a:r>
            <a:br>
              <a:rPr lang="en-AU" sz="2400" dirty="0"/>
            </a:br>
            <a:r>
              <a:rPr lang="en-US" sz="2400" dirty="0"/>
              <a:t> </a:t>
            </a:r>
            <a:r>
              <a:rPr lang="en-AU" sz="2400" dirty="0"/>
              <a:t/>
            </a:r>
            <a:br>
              <a:rPr lang="en-AU" sz="2400" dirty="0"/>
            </a:br>
            <a:r>
              <a:rPr lang="en-AU" dirty="0"/>
              <a:t/>
            </a:r>
            <a:br>
              <a:rPr lang="en-AU" dirty="0"/>
            </a:br>
            <a:endParaRPr lang="en-US" dirty="0">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7" name="Picture 6" descr="Macintosh HD:Users:sharonkerr:Desktop:logo_standard.png" title=" Logo of CSUN "/>
          <p:cNvPicPr/>
          <p:nvPr/>
        </p:nvPicPr>
        <p:blipFill>
          <a:blip r:embed="rId5">
            <a:extLst>
              <a:ext uri="{28A0092B-C50C-407E-A947-70E740481C1C}">
                <a14:useLocalDpi xmlns:a14="http://schemas.microsoft.com/office/drawing/2010/main" val="0"/>
              </a:ext>
            </a:extLst>
          </a:blip>
          <a:srcRect/>
          <a:stretch>
            <a:fillRect/>
          </a:stretch>
        </p:blipFill>
        <p:spPr bwMode="auto">
          <a:xfrm>
            <a:off x="1821296" y="1390073"/>
            <a:ext cx="5270500" cy="914400"/>
          </a:xfrm>
          <a:prstGeom prst="rect">
            <a:avLst/>
          </a:prstGeom>
          <a:noFill/>
          <a:ln>
            <a:noFill/>
          </a:ln>
        </p:spPr>
      </p:pic>
    </p:spTree>
    <p:extLst>
      <p:ext uri="{BB962C8B-B14F-4D97-AF65-F5344CB8AC3E}">
        <p14:creationId xmlns:p14="http://schemas.microsoft.com/office/powerpoint/2010/main" val="1855796065"/>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smtClean="0">
                <a:solidFill>
                  <a:srgbClr val="2956E1"/>
                </a:solidFill>
                <a:latin typeface="Calibri"/>
                <a:ea typeface="Calibri"/>
                <a:cs typeface="Calibri"/>
              </a:rPr>
              <a:t>- The </a:t>
            </a:r>
            <a:r>
              <a:rPr lang="en-US" sz="2400" b="1" dirty="0">
                <a:solidFill>
                  <a:srgbClr val="2956E1"/>
                </a:solidFill>
                <a:latin typeface="Calibri"/>
                <a:ea typeface="Calibri"/>
                <a:cs typeface="Calibri"/>
              </a:rPr>
              <a:t>bottom line for all of these technologies</a:t>
            </a:r>
            <a:r>
              <a:rPr lang="en-US" sz="2400" dirty="0"/>
              <a:t> is that they </a:t>
            </a:r>
            <a:r>
              <a:rPr lang="en-AU" sz="2400" dirty="0"/>
              <a:t/>
            </a:r>
            <a:br>
              <a:rPr lang="en-AU" sz="2400" dirty="0"/>
            </a:br>
            <a:r>
              <a:rPr lang="en-US" sz="2400" dirty="0"/>
              <a:t>l</a:t>
            </a:r>
            <a:r>
              <a:rPr lang="en-US" sz="2400" dirty="0" smtClean="0"/>
              <a:t>ead </a:t>
            </a:r>
            <a:r>
              <a:rPr lang="en-US" sz="2400" dirty="0"/>
              <a:t>to more autonomy and confidence for students and better graduate outcomes for students and businesses</a:t>
            </a:r>
            <a:r>
              <a:rPr lang="en-AU" sz="2400" dirty="0"/>
              <a:t/>
            </a:r>
            <a:br>
              <a:rPr lang="en-AU" sz="2400" dirty="0"/>
            </a:br>
            <a:r>
              <a:rPr lang="en-AU" sz="2400" dirty="0"/>
              <a:t/>
            </a:r>
            <a:br>
              <a:rPr lang="en-AU" sz="2400" dirty="0"/>
            </a:br>
            <a:r>
              <a:rPr lang="en-AU" sz="2400" dirty="0" smtClean="0"/>
              <a:t>- </a:t>
            </a:r>
            <a:r>
              <a:rPr lang="en-US" sz="2400" dirty="0" smtClean="0"/>
              <a:t>They </a:t>
            </a:r>
            <a:r>
              <a:rPr lang="en-US" sz="2400" dirty="0"/>
              <a:t>also provide cost efficiencies for universities as technology is still </a:t>
            </a:r>
            <a:r>
              <a:rPr lang="en-US" sz="2400" dirty="0" smtClean="0"/>
              <a:t>claimable </a:t>
            </a:r>
            <a:r>
              <a:rPr lang="en-US" sz="2400" dirty="0"/>
              <a:t>under the DSF.</a:t>
            </a:r>
            <a:r>
              <a:rPr lang="en-AU" sz="2400" dirty="0"/>
              <a:t/>
            </a:r>
            <a:br>
              <a:rPr lang="en-AU" sz="2400" dirty="0"/>
            </a:br>
            <a:r>
              <a:rPr lang="en-US" sz="2400" dirty="0"/>
              <a:t> </a:t>
            </a:r>
            <a:r>
              <a:rPr lang="en-AU" sz="2400" dirty="0"/>
              <a:t/>
            </a:r>
            <a:br>
              <a:rPr lang="en-AU" sz="2400" dirty="0"/>
            </a:br>
            <a:r>
              <a:rPr lang="en-AU" dirty="0"/>
              <a:t/>
            </a:r>
            <a:br>
              <a:rPr lang="en-AU" dirty="0"/>
            </a:br>
            <a:endParaRPr lang="en-US" dirty="0">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77009618"/>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How do these technologies assist international  students and those from a CALD background?</a:t>
            </a:r>
            <a:br>
              <a:rPr lang="en-US" sz="2400" b="1" dirty="0" smtClean="0">
                <a:solidFill>
                  <a:srgbClr val="2956E1"/>
                </a:solidFill>
                <a:latin typeface="Calibri"/>
                <a:ea typeface="Calibri"/>
                <a:cs typeface="Calibri"/>
              </a:rPr>
            </a:br>
            <a:r>
              <a:rPr lang="en-US" sz="2400" dirty="0"/>
              <a:t> </a:t>
            </a:r>
            <a:r>
              <a:rPr lang="en-AU" sz="2400" dirty="0"/>
              <a:t/>
            </a:r>
            <a:br>
              <a:rPr lang="en-AU" sz="2400" dirty="0"/>
            </a:br>
            <a:r>
              <a:rPr lang="en-AU" dirty="0"/>
              <a:t/>
            </a:r>
            <a:br>
              <a:rPr lang="en-AU" dirty="0"/>
            </a:br>
            <a:endParaRPr lang="en-US" dirty="0">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821722271"/>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smtClean="0">
                <a:solidFill>
                  <a:srgbClr val="2956E1"/>
                </a:solidFill>
                <a:latin typeface="Calibri"/>
                <a:ea typeface="Calibri"/>
                <a:cs typeface="Calibri"/>
              </a:rPr>
              <a:t>Questions … </a:t>
            </a:r>
            <a:r>
              <a:rPr lang="en-US" sz="2400" dirty="0"/>
              <a:t> </a:t>
            </a:r>
            <a:r>
              <a:rPr lang="en-AU" sz="2400" dirty="0"/>
              <a:t/>
            </a:r>
            <a:br>
              <a:rPr lang="en-AU" sz="2400" dirty="0"/>
            </a:br>
            <a:r>
              <a:rPr lang="en-AU" dirty="0"/>
              <a:t/>
            </a:r>
            <a:br>
              <a:rPr lang="en-AU" dirty="0"/>
            </a:br>
            <a:endParaRPr lang="en-US" dirty="0">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2521101025"/>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93"/>
        <p:cNvGrpSpPr/>
        <p:nvPr/>
      </p:nvGrpSpPr>
      <p:grpSpPr>
        <a:xfrm>
          <a:off x="0" y="0"/>
          <a:ext cx="0" cy="0"/>
          <a:chOff x="0" y="0"/>
          <a:chExt cx="0" cy="0"/>
        </a:xfrm>
      </p:grpSpPr>
      <p:sp>
        <p:nvSpPr>
          <p:cNvPr id="94" name="Shape 94"/>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dirty="0"/>
              <a:t> </a:t>
            </a:r>
            <a:r>
              <a:rPr lang="en-AU" sz="2400" dirty="0"/>
              <a:t/>
            </a:r>
            <a:br>
              <a:rPr lang="en-AU" sz="2400" dirty="0"/>
            </a:br>
            <a:r>
              <a:rPr lang="en-US" sz="2400" dirty="0">
                <a:solidFill>
                  <a:schemeClr val="dk1"/>
                </a:solidFill>
                <a:latin typeface="Calibri"/>
                <a:ea typeface="Calibri"/>
                <a:cs typeface="Calibri"/>
              </a:rPr>
              <a:t>Before I get started, I would like to introduce </a:t>
            </a:r>
            <a:r>
              <a:rPr lang="en-US" sz="2400" dirty="0" smtClean="0">
                <a:solidFill>
                  <a:schemeClr val="dk1"/>
                </a:solidFill>
                <a:latin typeface="Calibri"/>
                <a:ea typeface="Calibri"/>
                <a:cs typeface="Calibri"/>
              </a:rPr>
              <a:t/>
            </a:r>
            <a:br>
              <a:rPr lang="en-US" sz="2400" dirty="0" smtClean="0">
                <a:solidFill>
                  <a:schemeClr val="dk1"/>
                </a:solidFill>
                <a:latin typeface="Calibri"/>
                <a:ea typeface="Calibri"/>
                <a:cs typeface="Calibri"/>
              </a:rPr>
            </a:br>
            <a:r>
              <a:rPr lang="en-US" sz="2400" b="1" dirty="0" smtClean="0">
                <a:solidFill>
                  <a:schemeClr val="dk1"/>
                </a:solidFill>
                <a:latin typeface="Calibri"/>
                <a:ea typeface="Calibri"/>
                <a:cs typeface="Calibri"/>
              </a:rPr>
              <a:t>Global </a:t>
            </a:r>
            <a:r>
              <a:rPr lang="en-US" sz="2400" b="1" dirty="0">
                <a:solidFill>
                  <a:schemeClr val="dk1"/>
                </a:solidFill>
                <a:latin typeface="Calibri"/>
                <a:ea typeface="Calibri"/>
                <a:cs typeface="Calibri"/>
              </a:rPr>
              <a:t>Access Project </a:t>
            </a:r>
            <a:r>
              <a:rPr lang="en-US" sz="2400" dirty="0">
                <a:solidFill>
                  <a:schemeClr val="dk1"/>
                </a:solidFill>
                <a:latin typeface="Calibri"/>
                <a:ea typeface="Calibri"/>
                <a:cs typeface="Calibri"/>
              </a:rPr>
              <a:t>and my colleagues </a:t>
            </a:r>
            <a:r>
              <a:rPr lang="en-US" sz="2400" dirty="0" smtClean="0">
                <a:solidFill>
                  <a:schemeClr val="dk1"/>
                </a:solidFill>
                <a:latin typeface="Calibri"/>
                <a:ea typeface="Calibri"/>
                <a:cs typeface="Calibri"/>
              </a:rPr>
              <a:t/>
            </a:r>
            <a:br>
              <a:rPr lang="en-US" sz="2400" dirty="0" smtClean="0">
                <a:solidFill>
                  <a:schemeClr val="dk1"/>
                </a:solidFill>
                <a:latin typeface="Calibri"/>
                <a:ea typeface="Calibri"/>
                <a:cs typeface="Calibri"/>
              </a:rPr>
            </a:br>
            <a:r>
              <a:rPr lang="en-US" sz="2400" b="1" dirty="0" smtClean="0">
                <a:solidFill>
                  <a:schemeClr val="dk1"/>
                </a:solidFill>
                <a:latin typeface="Calibri"/>
                <a:ea typeface="Calibri"/>
                <a:cs typeface="Calibri"/>
              </a:rPr>
              <a:t>Kylie </a:t>
            </a:r>
            <a:r>
              <a:rPr lang="en-US" sz="2400" b="1" dirty="0">
                <a:solidFill>
                  <a:schemeClr val="dk1"/>
                </a:solidFill>
                <a:latin typeface="Calibri"/>
                <a:ea typeface="Calibri"/>
                <a:cs typeface="Calibri"/>
              </a:rPr>
              <a:t>Colvin and David </a:t>
            </a:r>
            <a:r>
              <a:rPr lang="en-US" sz="2400" b="1" dirty="0" smtClean="0">
                <a:solidFill>
                  <a:schemeClr val="dk1"/>
                </a:solidFill>
                <a:latin typeface="Calibri"/>
                <a:ea typeface="Calibri"/>
                <a:cs typeface="Calibri"/>
              </a:rPr>
              <a:t>Wright</a:t>
            </a:r>
            <a:r>
              <a:rPr lang="en-US" sz="2400" b="1" dirty="0">
                <a:solidFill>
                  <a:schemeClr val="dk1"/>
                </a:solidFill>
                <a:latin typeface="Calibri"/>
                <a:ea typeface="Calibri"/>
                <a:cs typeface="Calibri"/>
              </a:rPr>
              <a:t> </a:t>
            </a:r>
            <a:r>
              <a:rPr lang="en-US" sz="2400" dirty="0" smtClean="0">
                <a:solidFill>
                  <a:schemeClr val="dk1"/>
                </a:solidFill>
                <a:latin typeface="Calibri"/>
                <a:ea typeface="Calibri"/>
                <a:cs typeface="Calibri"/>
              </a:rPr>
              <a:t>and reassure those who have submitted questions relating to assistive technologies and </a:t>
            </a:r>
            <a:r>
              <a:rPr lang="en-US" sz="2400" b="1" dirty="0" smtClean="0">
                <a:solidFill>
                  <a:schemeClr val="dk1"/>
                </a:solidFill>
                <a:latin typeface="Calibri"/>
                <a:ea typeface="Calibri"/>
                <a:cs typeface="Calibri"/>
              </a:rPr>
              <a:t>CALD/international students</a:t>
            </a:r>
            <a:r>
              <a:rPr lang="en-US" sz="2400" b="0" i="0" u="none" strike="noStrike" cap="none" baseline="0" dirty="0" smtClean="0">
                <a:solidFill>
                  <a:schemeClr val="dk1"/>
                </a:solidFill>
                <a:latin typeface="Calibri"/>
                <a:ea typeface="Calibri"/>
                <a:cs typeface="Calibri"/>
                <a:sym typeface="Calibri"/>
              </a:rPr>
              <a:t> that these areas will be covered </a:t>
            </a:r>
            <a:r>
              <a:rPr lang="en-US" sz="2400" b="0" i="0" u="none" strike="noStrike" cap="none" baseline="0" smtClean="0">
                <a:solidFill>
                  <a:schemeClr val="dk1"/>
                </a:solidFill>
                <a:latin typeface="Calibri"/>
                <a:ea typeface="Calibri"/>
                <a:cs typeface="Calibri"/>
                <a:sym typeface="Calibri"/>
              </a:rPr>
              <a:t>in today’s </a:t>
            </a:r>
            <a:r>
              <a:rPr lang="en-US" sz="2400" b="0" i="0" u="none" strike="noStrike" cap="none" baseline="0" dirty="0" smtClean="0">
                <a:solidFill>
                  <a:schemeClr val="dk1"/>
                </a:solidFill>
                <a:latin typeface="Calibri"/>
                <a:ea typeface="Calibri"/>
                <a:cs typeface="Calibri"/>
                <a:sym typeface="Calibri"/>
              </a:rPr>
              <a:t>presentation.</a:t>
            </a:r>
            <a:endParaRPr lang="en-US" sz="2400" b="0" i="0" u="none" strike="noStrike" cap="none" baseline="0" dirty="0">
              <a:solidFill>
                <a:schemeClr val="dk1"/>
              </a:solidFill>
              <a:latin typeface="Calibri"/>
              <a:ea typeface="Calibri"/>
              <a:cs typeface="Calibri"/>
              <a:sym typeface="Calibri"/>
            </a:endParaRPr>
          </a:p>
        </p:txBody>
      </p:sp>
      <p:pic>
        <p:nvPicPr>
          <p:cNvPr id="95" name="Shape 95"/>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96" name="Shape 96"/>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97" name="Shape 97"/>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3808751016"/>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a:latin typeface="Calibri"/>
                <a:cs typeface="Calibri"/>
              </a:rPr>
              <a:t>Thank you for attending today’s webinar.</a:t>
            </a:r>
            <a:r>
              <a:rPr lang="en-AU" sz="2400" b="1" dirty="0">
                <a:latin typeface="Calibri"/>
                <a:cs typeface="Calibri"/>
              </a:rPr>
              <a:t/>
            </a:r>
            <a:br>
              <a:rPr lang="en-AU" sz="2400" b="1" dirty="0">
                <a:latin typeface="Calibri"/>
                <a:cs typeface="Calibri"/>
              </a:rPr>
            </a:br>
            <a:r>
              <a:rPr lang="en-US" sz="2400" dirty="0">
                <a:latin typeface="Calibri"/>
                <a:cs typeface="Calibri"/>
              </a:rPr>
              <a:t> </a:t>
            </a:r>
            <a:r>
              <a:rPr lang="en-AU" sz="2400" dirty="0">
                <a:latin typeface="Calibri"/>
                <a:cs typeface="Calibri"/>
              </a:rPr>
              <a:t/>
            </a:r>
            <a:br>
              <a:rPr lang="en-AU" sz="2400" dirty="0">
                <a:latin typeface="Calibri"/>
                <a:cs typeface="Calibri"/>
              </a:rPr>
            </a:br>
            <a:r>
              <a:rPr lang="en-US" sz="2400" dirty="0">
                <a:latin typeface="Calibri"/>
                <a:cs typeface="Calibri"/>
              </a:rPr>
              <a:t>If </a:t>
            </a:r>
            <a:r>
              <a:rPr lang="en-US" sz="2400" dirty="0">
                <a:latin typeface="Calibri"/>
                <a:cs typeface="Calibri"/>
                <a:hlinkClick r:id="rId3" action="ppaction://hlinkfile"/>
              </a:rPr>
              <a:t>Global Access Project </a:t>
            </a:r>
            <a:r>
              <a:rPr lang="en-US" sz="2400" dirty="0">
                <a:latin typeface="Calibri"/>
                <a:cs typeface="Calibri"/>
              </a:rPr>
              <a:t>can be of assistance in any way either through doing conversions of </a:t>
            </a:r>
            <a:r>
              <a:rPr lang="en-US" sz="2400" dirty="0" smtClean="0">
                <a:latin typeface="Calibri"/>
                <a:cs typeface="Calibri"/>
              </a:rPr>
              <a:t>learning materials, </a:t>
            </a:r>
            <a:r>
              <a:rPr lang="en-US" sz="2400" dirty="0">
                <a:latin typeface="Calibri"/>
                <a:cs typeface="Calibri"/>
              </a:rPr>
              <a:t>providing advice on assistive technologies, curriculum design, accessibility plans </a:t>
            </a:r>
            <a:r>
              <a:rPr lang="en-US" sz="2400" dirty="0" err="1">
                <a:latin typeface="Calibri"/>
                <a:cs typeface="Calibri"/>
              </a:rPr>
              <a:t>etc</a:t>
            </a:r>
            <a:r>
              <a:rPr lang="en-US" sz="2400" dirty="0">
                <a:latin typeface="Calibri"/>
                <a:cs typeface="Calibri"/>
              </a:rPr>
              <a:t> </a:t>
            </a:r>
            <a:r>
              <a:rPr lang="en-AU" sz="2400" dirty="0">
                <a:latin typeface="Calibri"/>
                <a:cs typeface="Calibri"/>
              </a:rPr>
              <a:t/>
            </a:r>
            <a:br>
              <a:rPr lang="en-AU" sz="2400" dirty="0">
                <a:latin typeface="Calibri"/>
                <a:cs typeface="Calibri"/>
              </a:rPr>
            </a:br>
            <a:r>
              <a:rPr lang="en-US" sz="2400" dirty="0">
                <a:latin typeface="Calibri"/>
                <a:cs typeface="Calibri"/>
              </a:rPr>
              <a:t>Either contact Sharon through </a:t>
            </a:r>
            <a:r>
              <a:rPr lang="en-US" sz="2400" u="sng" dirty="0">
                <a:latin typeface="Calibri"/>
                <a:cs typeface="Calibri"/>
                <a:hlinkClick r:id="rId4"/>
              </a:rPr>
              <a:t>Sharon.kerr@globalaccessproject.com</a:t>
            </a:r>
            <a:r>
              <a:rPr lang="en-AU" sz="2400" dirty="0">
                <a:latin typeface="Calibri"/>
                <a:cs typeface="Calibri"/>
              </a:rPr>
              <a:t/>
            </a:r>
            <a:br>
              <a:rPr lang="en-AU" sz="2400" dirty="0">
                <a:latin typeface="Calibri"/>
                <a:cs typeface="Calibri"/>
              </a:rPr>
            </a:br>
            <a:r>
              <a:rPr lang="en-US" sz="2400" dirty="0">
                <a:latin typeface="Calibri"/>
                <a:cs typeface="Calibri"/>
              </a:rPr>
              <a:t>Or phone Kylie on 0403302701</a:t>
            </a:r>
            <a:r>
              <a:rPr lang="en-AU" sz="2400" dirty="0">
                <a:latin typeface="Calibri"/>
                <a:cs typeface="Calibri"/>
              </a:rPr>
              <a:t/>
            </a:r>
            <a:br>
              <a:rPr lang="en-AU" sz="2400" dirty="0">
                <a:latin typeface="Calibri"/>
                <a:cs typeface="Calibri"/>
              </a:rPr>
            </a:br>
            <a:r>
              <a:rPr lang="en-US" sz="2400" dirty="0">
                <a:latin typeface="Calibri"/>
                <a:cs typeface="Calibri"/>
              </a:rPr>
              <a:t>Or visit our website at </a:t>
            </a:r>
            <a:r>
              <a:rPr lang="en-US" sz="2400" u="sng" dirty="0">
                <a:latin typeface="Calibri"/>
                <a:cs typeface="Calibri"/>
                <a:hlinkClick r:id="rId5"/>
              </a:rPr>
              <a:t>www.globalaccessproject.com</a:t>
            </a:r>
            <a:r>
              <a:rPr lang="en-AU" sz="2400" dirty="0">
                <a:latin typeface="Calibri"/>
                <a:cs typeface="Calibri"/>
              </a:rPr>
              <a:t/>
            </a:r>
            <a:br>
              <a:rPr lang="en-AU" sz="2400" dirty="0">
                <a:latin typeface="Calibri"/>
                <a:cs typeface="Calibri"/>
              </a:rPr>
            </a:br>
            <a:r>
              <a:rPr lang="en-US" sz="2400" dirty="0">
                <a:latin typeface="Calibri"/>
                <a:cs typeface="Calibri"/>
              </a:rPr>
              <a:t> </a:t>
            </a:r>
            <a:r>
              <a:rPr lang="en-AU" sz="2400" dirty="0">
                <a:latin typeface="Calibri"/>
                <a:cs typeface="Calibri"/>
              </a:rPr>
              <a:t/>
            </a:r>
            <a:br>
              <a:rPr lang="en-AU" sz="2400" dirty="0">
                <a:latin typeface="Calibri"/>
                <a:cs typeface="Calibri"/>
              </a:rPr>
            </a:br>
            <a:r>
              <a:rPr lang="en-AU" dirty="0"/>
              <a:t/>
            </a:r>
            <a:br>
              <a:rPr lang="en-AU" dirty="0"/>
            </a:br>
            <a:endParaRPr lang="en-US" dirty="0">
              <a:sym typeface="Calibri"/>
            </a:endParaRPr>
          </a:p>
        </p:txBody>
      </p:sp>
      <p:pic>
        <p:nvPicPr>
          <p:cNvPr id="111" name="Shape 111"/>
          <p:cNvPicPr preferRelativeResize="0"/>
          <p:nvPr/>
        </p:nvPicPr>
        <p:blipFill rotWithShape="1">
          <a:blip r:embed="rId6">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7">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2518513511"/>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0" y="1262748"/>
            <a:ext cx="9144000" cy="4630051"/>
          </a:xfrm>
          <a:prstGeom prst="rect">
            <a:avLst/>
          </a:prstGeom>
          <a:solidFill>
            <a:schemeClr val="lt1"/>
          </a:solidFill>
          <a:ln>
            <a:solidFill>
              <a:schemeClr val="tx1">
                <a:lumMod val="75000"/>
                <a:lumOff val="25000"/>
              </a:schemeClr>
            </a:solidFill>
          </a:ln>
        </p:spPr>
        <p:txBody>
          <a:bodyPr lIns="540000" tIns="45700" rIns="540000" bIns="45700" anchor="ctr" anchorCtr="0">
            <a:noAutofit/>
          </a:bodyPr>
          <a:lstStyle/>
          <a:p>
            <a:pPr algn="l"/>
            <a:r>
              <a:rPr lang="en-US" sz="2400" b="1" dirty="0" smtClean="0">
                <a:solidFill>
                  <a:srgbClr val="2956E1"/>
                </a:solidFill>
                <a:latin typeface="Calibri"/>
                <a:ea typeface="Calibri"/>
                <a:cs typeface="Calibri"/>
              </a:rPr>
              <a:t/>
            </a:r>
            <a:br>
              <a:rPr lang="en-US" sz="2400" b="1" dirty="0" smtClean="0">
                <a:solidFill>
                  <a:srgbClr val="2956E1"/>
                </a:solidFill>
                <a:latin typeface="Calibri"/>
                <a:ea typeface="Calibri"/>
                <a:cs typeface="Calibri"/>
              </a:rPr>
            </a:br>
            <a:r>
              <a:rPr lang="en-US" sz="2400" b="1" dirty="0">
                <a:solidFill>
                  <a:srgbClr val="2956E1"/>
                </a:solidFill>
                <a:latin typeface="Calibri"/>
                <a:ea typeface="Calibri"/>
                <a:cs typeface="Calibri"/>
              </a:rPr>
              <a:t/>
            </a:r>
            <a:br>
              <a:rPr lang="en-US" sz="2400" b="1" dirty="0">
                <a:solidFill>
                  <a:srgbClr val="2956E1"/>
                </a:solidFill>
                <a:latin typeface="Calibri"/>
                <a:ea typeface="Calibri"/>
                <a:cs typeface="Calibri"/>
              </a:rPr>
            </a:br>
            <a:r>
              <a:rPr lang="en-US" sz="2400" b="1" dirty="0">
                <a:solidFill>
                  <a:srgbClr val="2956E1"/>
                </a:solidFill>
                <a:latin typeface="Calibri"/>
                <a:ea typeface="Calibri"/>
                <a:cs typeface="Calibri"/>
              </a:rPr>
              <a:t>Final thought for the day ….</a:t>
            </a:r>
            <a:br>
              <a:rPr lang="en-US" sz="2400" b="1" dirty="0">
                <a:solidFill>
                  <a:srgbClr val="2956E1"/>
                </a:solidFill>
                <a:latin typeface="Calibri"/>
                <a:ea typeface="Calibri"/>
                <a:cs typeface="Calibri"/>
              </a:rPr>
            </a:br>
            <a:r>
              <a:rPr lang="en-US" sz="2400" b="1" dirty="0">
                <a:latin typeface="Calibri"/>
                <a:cs typeface="Calibri"/>
              </a:rPr>
              <a:t/>
            </a:r>
            <a:br>
              <a:rPr lang="en-US" sz="2400" b="1" dirty="0">
                <a:latin typeface="Calibri"/>
                <a:cs typeface="Calibri"/>
              </a:rPr>
            </a:br>
            <a:r>
              <a:rPr lang="en-US" sz="2400" b="1" dirty="0" smtClean="0">
                <a:latin typeface="Calibri"/>
                <a:cs typeface="Calibri"/>
              </a:rPr>
              <a:t>Having </a:t>
            </a:r>
            <a:r>
              <a:rPr lang="en-US" sz="2400" b="1" dirty="0">
                <a:latin typeface="Calibri"/>
                <a:cs typeface="Calibri"/>
              </a:rPr>
              <a:t>a disability does not mean that a student is academically disabled – nor should it mean that they are to be handicapped by lack of access to the learning environment.</a:t>
            </a:r>
            <a:br>
              <a:rPr lang="en-US" sz="2400" b="1" dirty="0">
                <a:latin typeface="Calibri"/>
                <a:cs typeface="Calibri"/>
              </a:rPr>
            </a:br>
            <a:r>
              <a:rPr lang="en-US" sz="2400" b="1" dirty="0">
                <a:latin typeface="Calibri"/>
                <a:cs typeface="Calibri"/>
              </a:rPr>
              <a:t/>
            </a:r>
            <a:br>
              <a:rPr lang="en-US" sz="2400" b="1" dirty="0">
                <a:latin typeface="Calibri"/>
                <a:cs typeface="Calibri"/>
              </a:rPr>
            </a:br>
            <a:r>
              <a:rPr lang="en-US" sz="2400" b="1" dirty="0">
                <a:latin typeface="Calibri"/>
                <a:cs typeface="Calibri"/>
              </a:rPr>
              <a:t>Assistive technologies, universal design of curriculum and conversions of inaccessible materials are the three pillars for access.</a:t>
            </a:r>
            <a:r>
              <a:rPr lang="en-AU" sz="2400" b="1" dirty="0">
                <a:latin typeface="Calibri"/>
                <a:cs typeface="Calibri"/>
              </a:rPr>
              <a:t> It is up to us </a:t>
            </a:r>
            <a:r>
              <a:rPr lang="en-AU" sz="2400" b="1" dirty="0" smtClean="0">
                <a:latin typeface="Calibri"/>
                <a:cs typeface="Calibri"/>
              </a:rPr>
              <a:t>to </a:t>
            </a:r>
            <a:r>
              <a:rPr lang="en-AU" sz="2400" b="1" dirty="0">
                <a:latin typeface="Calibri"/>
                <a:cs typeface="Calibri"/>
              </a:rPr>
              <a:t>ensure that all three are </a:t>
            </a:r>
            <a:r>
              <a:rPr lang="en-AU" sz="2400" b="1">
                <a:latin typeface="Calibri"/>
                <a:cs typeface="Calibri"/>
              </a:rPr>
              <a:t>implemented</a:t>
            </a:r>
            <a:r>
              <a:rPr lang="en-AU" sz="2400" b="1" smtClean="0">
                <a:latin typeface="Calibri"/>
                <a:cs typeface="Calibri"/>
              </a:rPr>
              <a:t>.</a:t>
            </a:r>
            <a:endParaRPr lang="en-US" dirty="0">
              <a:sym typeface="Calibri"/>
            </a:endParaRPr>
          </a:p>
        </p:txBody>
      </p:sp>
      <p:pic>
        <p:nvPicPr>
          <p:cNvPr id="111" name="Shape 111"/>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12" name="Shape 112"/>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13" name="Shape 113"/>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extLst>
      <p:ext uri="{BB962C8B-B14F-4D97-AF65-F5344CB8AC3E}">
        <p14:creationId xmlns:p14="http://schemas.microsoft.com/office/powerpoint/2010/main" val="522329000"/>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01"/>
        <p:cNvGrpSpPr/>
        <p:nvPr/>
      </p:nvGrpSpPr>
      <p:grpSpPr>
        <a:xfrm>
          <a:off x="0" y="0"/>
          <a:ext cx="0" cy="0"/>
          <a:chOff x="0" y="0"/>
          <a:chExt cx="0" cy="0"/>
        </a:xfrm>
      </p:grpSpPr>
      <p:sp>
        <p:nvSpPr>
          <p:cNvPr id="102" name="Shape 102"/>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lvl="0" algn="l">
              <a:lnSpc>
                <a:spcPct val="105625"/>
              </a:lnSpc>
              <a:spcAft>
                <a:spcPts val="7800"/>
              </a:spcAft>
              <a:buClr>
                <a:srgbClr val="2956E1"/>
              </a:buClr>
              <a:buSzPct val="25000"/>
            </a:pPr>
            <a:r>
              <a:rPr lang="en-US" sz="3200" b="1" i="0" u="none" strike="noStrike" cap="none" baseline="0" dirty="0" smtClean="0">
                <a:solidFill>
                  <a:srgbClr val="2956E1"/>
                </a:solidFill>
                <a:latin typeface="Calibri"/>
                <a:ea typeface="Calibri"/>
                <a:cs typeface="Calibri"/>
                <a:sym typeface="Calibri"/>
              </a:rPr>
              <a:t>What </a:t>
            </a:r>
            <a:r>
              <a:rPr lang="en-US" sz="3200" b="1" i="0" u="none" strike="noStrike" cap="none" baseline="0" dirty="0">
                <a:solidFill>
                  <a:srgbClr val="2956E1"/>
                </a:solidFill>
                <a:latin typeface="Calibri"/>
                <a:ea typeface="Calibri"/>
                <a:cs typeface="Calibri"/>
                <a:sym typeface="Calibri"/>
              </a:rPr>
              <a:t>is </a:t>
            </a:r>
            <a:r>
              <a:rPr lang="en-US" sz="3200" b="1" i="0" u="none" strike="noStrike" cap="none" baseline="0" dirty="0" smtClean="0">
                <a:solidFill>
                  <a:srgbClr val="2956E1"/>
                </a:solidFill>
                <a:latin typeface="Calibri"/>
                <a:ea typeface="Calibri"/>
                <a:cs typeface="Calibri"/>
                <a:sym typeface="Calibri"/>
              </a:rPr>
              <a:t>GAP ?</a:t>
            </a:r>
            <a:r>
              <a:rPr lang="en-US" sz="3200" b="1" dirty="0">
                <a:solidFill>
                  <a:srgbClr val="2956E1"/>
                </a:solidFill>
                <a:latin typeface="Calibri"/>
                <a:ea typeface="Calibri"/>
                <a:cs typeface="Calibri"/>
                <a:sym typeface="Calibri"/>
              </a:rPr>
              <a:t/>
            </a:r>
            <a:br>
              <a:rPr lang="en-US" sz="3200" b="1" dirty="0">
                <a:solidFill>
                  <a:srgbClr val="2956E1"/>
                </a:solidFill>
                <a:latin typeface="Calibri"/>
                <a:ea typeface="Calibri"/>
                <a:cs typeface="Calibri"/>
                <a:sym typeface="Calibri"/>
              </a:rPr>
            </a:br>
            <a:r>
              <a:rPr lang="en-US" sz="3200" b="1" dirty="0" smtClean="0">
                <a:solidFill>
                  <a:srgbClr val="2956E1"/>
                </a:solidFill>
                <a:latin typeface="Calibri"/>
                <a:ea typeface="Calibri"/>
                <a:cs typeface="Calibri"/>
                <a:sym typeface="Calibri"/>
              </a:rPr>
              <a:t/>
            </a:r>
            <a:br>
              <a:rPr lang="en-US" sz="3200" b="1" dirty="0" smtClean="0">
                <a:solidFill>
                  <a:srgbClr val="2956E1"/>
                </a:solidFill>
                <a:latin typeface="Calibri"/>
                <a:ea typeface="Calibri"/>
                <a:cs typeface="Calibri"/>
                <a:sym typeface="Calibri"/>
              </a:rPr>
            </a:br>
            <a:r>
              <a:rPr lang="en-US" sz="3200" b="1" dirty="0" smtClean="0">
                <a:solidFill>
                  <a:srgbClr val="2956E1"/>
                </a:solidFill>
                <a:latin typeface="Calibri"/>
                <a:ea typeface="Calibri"/>
                <a:cs typeface="Calibri"/>
                <a:sym typeface="Calibri"/>
              </a:rPr>
              <a:t> </a:t>
            </a:r>
            <a:r>
              <a:rPr lang="en-US" sz="2400" b="1" dirty="0">
                <a:solidFill>
                  <a:srgbClr val="2956E1"/>
                </a:solidFill>
              </a:rPr>
              <a:t>—</a:t>
            </a:r>
            <a:r>
              <a:rPr lang="en-US" sz="2400" dirty="0" smtClean="0">
                <a:latin typeface="Calibri"/>
                <a:cs typeface="Calibri"/>
              </a:rPr>
              <a:t>A HECG </a:t>
            </a:r>
            <a:r>
              <a:rPr lang="en-US" sz="2400" dirty="0">
                <a:latin typeface="Calibri"/>
                <a:cs typeface="Calibri"/>
              </a:rPr>
              <a:t>initiative working closely with major technology </a:t>
            </a:r>
            <a:r>
              <a:rPr lang="en-US" sz="2400" dirty="0" smtClean="0">
                <a:latin typeface="Calibri"/>
                <a:cs typeface="Calibri"/>
              </a:rPr>
              <a:t>players </a:t>
            </a:r>
            <a:r>
              <a:rPr lang="en-US" sz="2400" dirty="0">
                <a:latin typeface="Calibri"/>
                <a:cs typeface="Calibri"/>
              </a:rPr>
              <a:t>including IBM and NUANCE in association with major universities in the US, EU and </a:t>
            </a:r>
            <a:r>
              <a:rPr lang="en-US" sz="2400" dirty="0" smtClean="0">
                <a:latin typeface="Calibri"/>
                <a:cs typeface="Calibri"/>
              </a:rPr>
              <a:t>Canada with the Liberated Learning Consortium.</a:t>
            </a:r>
            <a:r>
              <a:rPr lang="en-US" sz="2400" dirty="0">
                <a:latin typeface="Calibri"/>
                <a:cs typeface="Calibri"/>
              </a:rPr>
              <a:t/>
            </a:r>
            <a:br>
              <a:rPr lang="en-US" sz="2400" dirty="0">
                <a:latin typeface="Calibri"/>
                <a:cs typeface="Calibri"/>
              </a:rPr>
            </a:br>
            <a:r>
              <a:rPr lang="en-US" sz="2400" b="1" dirty="0">
                <a:solidFill>
                  <a:srgbClr val="2956E1"/>
                </a:solidFill>
                <a:latin typeface="Calibri"/>
                <a:cs typeface="Calibri"/>
              </a:rPr>
              <a:t>— </a:t>
            </a:r>
            <a:r>
              <a:rPr lang="en-US" sz="2400" dirty="0">
                <a:latin typeface="Calibri"/>
                <a:cs typeface="Calibri"/>
              </a:rPr>
              <a:t>Our focus is to provide </a:t>
            </a:r>
            <a:r>
              <a:rPr lang="en-US" sz="2400" u="sng" dirty="0">
                <a:latin typeface="Calibri"/>
                <a:cs typeface="Calibri"/>
              </a:rPr>
              <a:t>information and </a:t>
            </a:r>
            <a:r>
              <a:rPr lang="en-US" sz="2400" dirty="0">
                <a:latin typeface="Calibri"/>
                <a:cs typeface="Calibri"/>
              </a:rPr>
              <a:t>solutions so that students with a disability can access the full learning experience </a:t>
            </a:r>
            <a:r>
              <a:rPr lang="en-US" sz="2400" u="sng" dirty="0">
                <a:latin typeface="Calibri"/>
                <a:cs typeface="Calibri"/>
              </a:rPr>
              <a:t>achieve their full potential</a:t>
            </a:r>
            <a:r>
              <a:rPr lang="en-US" sz="2400" dirty="0">
                <a:latin typeface="Calibri"/>
                <a:cs typeface="Calibri"/>
              </a:rPr>
              <a:t>.</a:t>
            </a:r>
            <a:endParaRPr lang="en-US" sz="2400" b="0" i="0" u="none" strike="noStrike" cap="none" baseline="0" dirty="0">
              <a:solidFill>
                <a:schemeClr val="dk1"/>
              </a:solidFill>
              <a:latin typeface="Calibri"/>
              <a:ea typeface="Calibri"/>
              <a:cs typeface="Calibri"/>
              <a:sym typeface="Calibri"/>
            </a:endParaRPr>
          </a:p>
        </p:txBody>
      </p:sp>
      <p:pic>
        <p:nvPicPr>
          <p:cNvPr id="103" name="Shape 103"/>
          <p:cNvPicPr preferRelativeResize="0"/>
          <p:nvPr/>
        </p:nvPicPr>
        <p:blipFill rotWithShape="1">
          <a:blip r:embed="rId3">
            <a:alphaModFix/>
          </a:blip>
          <a:srcRect/>
          <a:stretch/>
        </p:blipFill>
        <p:spPr>
          <a:xfrm>
            <a:off x="319312" y="175022"/>
            <a:ext cx="1120800" cy="888000"/>
          </a:xfrm>
          <a:prstGeom prst="rect">
            <a:avLst/>
          </a:prstGeom>
          <a:noFill/>
          <a:ln>
            <a:noFill/>
          </a:ln>
        </p:spPr>
      </p:pic>
      <p:pic>
        <p:nvPicPr>
          <p:cNvPr id="104" name="Shape 104"/>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05" name="Shape 105"/>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25"/>
        <p:cNvGrpSpPr/>
        <p:nvPr/>
      </p:nvGrpSpPr>
      <p:grpSpPr>
        <a:xfrm>
          <a:off x="0" y="0"/>
          <a:ext cx="0" cy="0"/>
          <a:chOff x="0" y="0"/>
          <a:chExt cx="0" cy="0"/>
        </a:xfrm>
      </p:grpSpPr>
      <p:sp>
        <p:nvSpPr>
          <p:cNvPr id="126" name="Shape 126"/>
          <p:cNvSpPr txBox="1">
            <a:spLocks noGrp="1"/>
          </p:cNvSpPr>
          <p:nvPr>
            <p:ph type="ctrTitle"/>
          </p:nvPr>
        </p:nvSpPr>
        <p:spPr>
          <a:xfrm>
            <a:off x="0" y="1415148"/>
            <a:ext cx="9144000" cy="4630200"/>
          </a:xfrm>
          <a:prstGeom prst="rect">
            <a:avLst/>
          </a:prstGeom>
          <a:solidFill>
            <a:schemeClr val="lt1"/>
          </a:solidFill>
          <a:ln>
            <a:noFill/>
          </a:ln>
        </p:spPr>
        <p:txBody>
          <a:bodyPr lIns="540000" tIns="45700" rIns="540000" bIns="45700" anchor="ctr" anchorCtr="0">
            <a:noAutofit/>
          </a:bodyPr>
          <a:lstStyle/>
          <a:p>
            <a:pPr lvl="0" algn="l">
              <a:lnSpc>
                <a:spcPct val="140833"/>
              </a:lnSpc>
              <a:spcAft>
                <a:spcPts val="7800"/>
              </a:spcAft>
              <a:buClr>
                <a:srgbClr val="2956E1"/>
              </a:buClr>
              <a:buSzPct val="25000"/>
            </a:pPr>
            <a:r>
              <a:rPr lang="en-US" sz="2400" b="1" dirty="0">
                <a:solidFill>
                  <a:srgbClr val="3366FF"/>
                </a:solidFill>
                <a:latin typeface="Calibri"/>
                <a:ea typeface="Calibri"/>
                <a:cs typeface="Calibri"/>
                <a:sym typeface="Calibri"/>
              </a:rPr>
              <a:t>GAP currently provides :</a:t>
            </a:r>
            <a:r>
              <a:rPr lang="en-US" sz="2400" dirty="0">
                <a:solidFill>
                  <a:schemeClr val="dk1"/>
                </a:solidFill>
                <a:latin typeface="Calibri"/>
                <a:ea typeface="Calibri"/>
                <a:cs typeface="Calibri"/>
                <a:sym typeface="Calibri"/>
              </a:rPr>
              <a:t/>
            </a:r>
            <a:br>
              <a:rPr lang="en-US" sz="2400" dirty="0">
                <a:solidFill>
                  <a:schemeClr val="dk1"/>
                </a:solidFill>
                <a:latin typeface="Calibri"/>
                <a:ea typeface="Calibri"/>
                <a:cs typeface="Calibri"/>
                <a:sym typeface="Calibri"/>
              </a:rPr>
            </a:br>
            <a:r>
              <a:rPr lang="en-US" sz="2400" dirty="0">
                <a:solidFill>
                  <a:schemeClr val="dk1"/>
                </a:solidFill>
                <a:latin typeface="Calibri"/>
                <a:ea typeface="Calibri"/>
                <a:cs typeface="Calibri"/>
                <a:sym typeface="Calibri"/>
              </a:rPr>
              <a:t>- </a:t>
            </a:r>
            <a:r>
              <a:rPr lang="en-US" sz="2400" u="sng" dirty="0">
                <a:solidFill>
                  <a:schemeClr val="dk1"/>
                </a:solidFill>
                <a:latin typeface="Calibri"/>
                <a:ea typeface="Calibri"/>
                <a:cs typeface="Calibri"/>
                <a:sym typeface="Calibri"/>
              </a:rPr>
              <a:t>Information and toolkits to assist students and university support teams</a:t>
            </a:r>
            <a:br>
              <a:rPr lang="en-US" sz="2400" u="sng" dirty="0">
                <a:solidFill>
                  <a:schemeClr val="dk1"/>
                </a:solidFill>
                <a:latin typeface="Calibri"/>
                <a:ea typeface="Calibri"/>
                <a:cs typeface="Calibri"/>
                <a:sym typeface="Calibri"/>
              </a:rPr>
            </a:br>
            <a:r>
              <a:rPr lang="en-US" sz="2400" u="sng" dirty="0">
                <a:solidFill>
                  <a:schemeClr val="dk1"/>
                </a:solidFill>
                <a:latin typeface="Calibri"/>
                <a:ea typeface="Calibri"/>
                <a:cs typeface="Calibri"/>
                <a:sym typeface="Calibri"/>
              </a:rPr>
              <a:t>- Conversion services for client universities to enable students using assistive technologies to access the full learning experience</a:t>
            </a:r>
            <a:br>
              <a:rPr lang="en-US" sz="2400" u="sng" dirty="0">
                <a:solidFill>
                  <a:schemeClr val="dk1"/>
                </a:solidFill>
                <a:latin typeface="Calibri"/>
                <a:ea typeface="Calibri"/>
                <a:cs typeface="Calibri"/>
                <a:sym typeface="Calibri"/>
              </a:rPr>
            </a:br>
            <a:r>
              <a:rPr lang="en-US" sz="2400" u="sng" dirty="0">
                <a:solidFill>
                  <a:schemeClr val="dk1"/>
                </a:solidFill>
                <a:latin typeface="Calibri"/>
                <a:ea typeface="Calibri"/>
                <a:cs typeface="Calibri"/>
                <a:sym typeface="Calibri"/>
              </a:rPr>
              <a:t>- Universal design of curriculum consultancy and professional development for staff</a:t>
            </a:r>
            <a:br>
              <a:rPr lang="en-US" sz="2400" u="sng" dirty="0">
                <a:solidFill>
                  <a:schemeClr val="dk1"/>
                </a:solidFill>
                <a:latin typeface="Calibri"/>
                <a:ea typeface="Calibri"/>
                <a:cs typeface="Calibri"/>
                <a:sym typeface="Calibri"/>
              </a:rPr>
            </a:br>
            <a:r>
              <a:rPr lang="en-US" sz="2400" u="sng" dirty="0">
                <a:solidFill>
                  <a:schemeClr val="dk1"/>
                </a:solidFill>
                <a:latin typeface="Calibri"/>
                <a:ea typeface="Calibri"/>
                <a:cs typeface="Calibri"/>
                <a:sym typeface="Calibri"/>
              </a:rPr>
              <a:t>- </a:t>
            </a:r>
            <a:r>
              <a:rPr lang="en-US" sz="2400" u="sng" dirty="0" err="1">
                <a:solidFill>
                  <a:schemeClr val="dk1"/>
                </a:solidFill>
                <a:latin typeface="Calibri"/>
                <a:ea typeface="Calibri"/>
                <a:cs typeface="Calibri"/>
                <a:sym typeface="Calibri"/>
              </a:rPr>
              <a:t>Customised</a:t>
            </a:r>
            <a:r>
              <a:rPr lang="en-US" sz="2400" u="sng" dirty="0">
                <a:solidFill>
                  <a:schemeClr val="dk1"/>
                </a:solidFill>
                <a:latin typeface="Calibri"/>
                <a:ea typeface="Calibri"/>
                <a:cs typeface="Calibri"/>
                <a:sym typeface="Calibri"/>
              </a:rPr>
              <a:t> solutions for students with unique access needs</a:t>
            </a:r>
            <a:endParaRPr lang="en-US" sz="2400" b="0" i="0" u="sng" strike="noStrike" cap="none" baseline="0" dirty="0">
              <a:solidFill>
                <a:schemeClr val="dk1"/>
              </a:solidFill>
              <a:latin typeface="Calibri"/>
              <a:ea typeface="Calibri"/>
              <a:cs typeface="Calibri"/>
              <a:sym typeface="Calibri"/>
            </a:endParaRPr>
          </a:p>
        </p:txBody>
      </p:sp>
      <p:pic>
        <p:nvPicPr>
          <p:cNvPr id="127" name="Shape 127"/>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28" name="Shape 128"/>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29" name="Shape 129"/>
          <p:cNvSpPr txBox="1"/>
          <p:nvPr/>
        </p:nvSpPr>
        <p:spPr>
          <a:xfrm>
            <a:off x="286657"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marL="0" marR="0" lvl="0" indent="0" algn="l" rtl="0">
              <a:lnSpc>
                <a:spcPct val="105625"/>
              </a:lnSpc>
              <a:spcBef>
                <a:spcPts val="0"/>
              </a:spcBef>
              <a:spcAft>
                <a:spcPts val="7800"/>
              </a:spcAft>
              <a:buClr>
                <a:srgbClr val="2956E1"/>
              </a:buClr>
              <a:buSzPct val="25000"/>
              <a:buFont typeface="Calibri"/>
              <a:buNone/>
            </a:pPr>
            <a:r>
              <a:rPr lang="en-US" sz="3200" b="1" i="0" u="none" strike="noStrike" cap="none" baseline="0" dirty="0">
                <a:solidFill>
                  <a:srgbClr val="2956E1"/>
                </a:solidFill>
                <a:latin typeface="Calibri"/>
                <a:ea typeface="Calibri"/>
                <a:cs typeface="Calibri"/>
                <a:sym typeface="Calibri"/>
              </a:rPr>
              <a:t>GAP is located in Sydney </a:t>
            </a:r>
            <a:r>
              <a:rPr lang="en-US" sz="3200" b="1" i="0" u="none" strike="noStrike" cap="none" baseline="0" dirty="0" smtClean="0">
                <a:solidFill>
                  <a:srgbClr val="2956E1"/>
                </a:solidFill>
                <a:latin typeface="Calibri"/>
                <a:ea typeface="Calibri"/>
                <a:cs typeface="Calibri"/>
                <a:sym typeface="Calibri"/>
              </a:rPr>
              <a:t>Australia</a:t>
            </a:r>
            <a:br>
              <a:rPr lang="en-US" sz="3200" b="1" i="0" u="none" strike="noStrike" cap="none" baseline="0" dirty="0" smtClean="0">
                <a:solidFill>
                  <a:srgbClr val="2956E1"/>
                </a:solidFill>
                <a:latin typeface="Calibri"/>
                <a:ea typeface="Calibri"/>
                <a:cs typeface="Calibri"/>
                <a:sym typeface="Calibri"/>
              </a:rPr>
            </a:br>
            <a:r>
              <a:rPr lang="en-US" sz="2400" b="1" dirty="0" smtClean="0">
                <a:solidFill>
                  <a:schemeClr val="dk1"/>
                </a:solidFill>
                <a:latin typeface="Calibri"/>
                <a:ea typeface="Calibri"/>
                <a:cs typeface="Calibri"/>
                <a:sym typeface="Calibri"/>
              </a:rPr>
              <a:t>Our </a:t>
            </a:r>
            <a:r>
              <a:rPr lang="en-US" sz="2400" b="0" i="0" u="none" strike="noStrike" cap="none" baseline="0" dirty="0">
                <a:solidFill>
                  <a:schemeClr val="dk1"/>
                </a:solidFill>
                <a:latin typeface="Calibri"/>
                <a:ea typeface="Calibri"/>
                <a:cs typeface="Calibri"/>
                <a:sym typeface="Calibri"/>
              </a:rPr>
              <a:t>senior team have extensive global experience in </a:t>
            </a:r>
            <a:br>
              <a:rPr lang="en-US" sz="2400" b="0" i="0" u="none" strike="noStrike" cap="none" baseline="0" dirty="0">
                <a:solidFill>
                  <a:schemeClr val="dk1"/>
                </a:solidFill>
                <a:latin typeface="Calibri"/>
                <a:ea typeface="Calibri"/>
                <a:cs typeface="Calibri"/>
                <a:sym typeface="Calibri"/>
              </a:rPr>
            </a:br>
            <a:r>
              <a:rPr lang="en-US" sz="2400" b="0" i="0" u="none" strike="noStrike" cap="none" baseline="0" dirty="0">
                <a:solidFill>
                  <a:schemeClr val="dk1"/>
                </a:solidFill>
                <a:latin typeface="Calibri"/>
                <a:ea typeface="Calibri"/>
                <a:cs typeface="Calibri"/>
                <a:sym typeface="Calibri"/>
              </a:rPr>
              <a:t>the Higher Education Sector with </a:t>
            </a:r>
            <a:r>
              <a:rPr lang="en-US" sz="2400" b="1" i="0" u="none" strike="noStrike" cap="none" baseline="0" dirty="0">
                <a:solidFill>
                  <a:schemeClr val="dk1"/>
                </a:solidFill>
                <a:latin typeface="Calibri"/>
                <a:ea typeface="Calibri"/>
                <a:cs typeface="Calibri"/>
                <a:sym typeface="Calibri"/>
              </a:rPr>
              <a:t>over </a:t>
            </a:r>
            <a:r>
              <a:rPr lang="en-US" sz="2400" b="1" dirty="0">
                <a:solidFill>
                  <a:schemeClr val="dk1"/>
                </a:solidFill>
                <a:latin typeface="Calibri"/>
                <a:ea typeface="Calibri"/>
                <a:cs typeface="Calibri"/>
                <a:sym typeface="Calibri"/>
              </a:rPr>
              <a:t>5</a:t>
            </a:r>
            <a:r>
              <a:rPr lang="en-US" sz="2400" b="1" i="0" u="none" strike="noStrike" cap="none" baseline="0" dirty="0">
                <a:solidFill>
                  <a:schemeClr val="dk1"/>
                </a:solidFill>
                <a:latin typeface="Calibri"/>
                <a:ea typeface="Calibri"/>
                <a:cs typeface="Calibri"/>
                <a:sym typeface="Calibri"/>
              </a:rPr>
              <a:t>0 years combined experience working in Universities.</a:t>
            </a:r>
          </a:p>
        </p:txBody>
      </p:sp>
      <p:pic>
        <p:nvPicPr>
          <p:cNvPr id="119" name="Shape 119"/>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20" name="Shape 120"/>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21" name="Shape 121"/>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marL="0" marR="0" lvl="0" indent="0" algn="l" rtl="0">
              <a:lnSpc>
                <a:spcPct val="105625"/>
              </a:lnSpc>
              <a:spcBef>
                <a:spcPts val="0"/>
              </a:spcBef>
              <a:spcAft>
                <a:spcPts val="7800"/>
              </a:spcAft>
              <a:buClr>
                <a:srgbClr val="2956E1"/>
              </a:buClr>
              <a:buSzPct val="25000"/>
              <a:buFont typeface="Calibri"/>
              <a:buNone/>
            </a:pPr>
            <a:endParaRPr lang="en-US" sz="2400" b="1" i="0" u="none" strike="noStrike" cap="none" baseline="0" dirty="0">
              <a:solidFill>
                <a:schemeClr val="dk1"/>
              </a:solidFill>
              <a:latin typeface="Calibri"/>
              <a:ea typeface="Calibri"/>
              <a:cs typeface="Calibri"/>
              <a:sym typeface="Calibri"/>
            </a:endParaRPr>
          </a:p>
        </p:txBody>
      </p:sp>
      <p:pic>
        <p:nvPicPr>
          <p:cNvPr id="119" name="Shape 119"/>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20" name="Shape 120"/>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21" name="Shape 121"/>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7" name="Picture 6" title="David Wright smiling"/>
          <p:cNvPicPr>
            <a:picLocks noChangeAspect="1"/>
          </p:cNvPicPr>
          <p:nvPr/>
        </p:nvPicPr>
        <p:blipFill>
          <a:blip r:embed="rId5"/>
          <a:stretch>
            <a:fillRect/>
          </a:stretch>
        </p:blipFill>
        <p:spPr>
          <a:xfrm>
            <a:off x="6019800" y="1381545"/>
            <a:ext cx="1905000" cy="1765300"/>
          </a:xfrm>
          <a:prstGeom prst="rect">
            <a:avLst/>
          </a:prstGeom>
        </p:spPr>
      </p:pic>
      <p:pic>
        <p:nvPicPr>
          <p:cNvPr id="8" name="Picture 7" title="Sharon Kerr smiling"/>
          <p:cNvPicPr>
            <a:picLocks noChangeAspect="1"/>
          </p:cNvPicPr>
          <p:nvPr/>
        </p:nvPicPr>
        <p:blipFill>
          <a:blip r:embed="rId6"/>
          <a:stretch>
            <a:fillRect/>
          </a:stretch>
        </p:blipFill>
        <p:spPr>
          <a:xfrm>
            <a:off x="419100" y="2698750"/>
            <a:ext cx="1905000" cy="1803400"/>
          </a:xfrm>
          <a:prstGeom prst="rect">
            <a:avLst/>
          </a:prstGeom>
        </p:spPr>
      </p:pic>
      <p:pic>
        <p:nvPicPr>
          <p:cNvPr id="9" name="Picture 8" title="Kylie Colvin smiling"/>
          <p:cNvPicPr>
            <a:picLocks noChangeAspect="1"/>
          </p:cNvPicPr>
          <p:nvPr/>
        </p:nvPicPr>
        <p:blipFill>
          <a:blip r:embed="rId7"/>
          <a:stretch>
            <a:fillRect/>
          </a:stretch>
        </p:blipFill>
        <p:spPr>
          <a:xfrm>
            <a:off x="7323281" y="3625850"/>
            <a:ext cx="1905000" cy="1752600"/>
          </a:xfrm>
          <a:prstGeom prst="rect">
            <a:avLst/>
          </a:prstGeom>
        </p:spPr>
      </p:pic>
      <p:sp>
        <p:nvSpPr>
          <p:cNvPr id="10" name="TextBox 9"/>
          <p:cNvSpPr txBox="1"/>
          <p:nvPr/>
        </p:nvSpPr>
        <p:spPr>
          <a:xfrm>
            <a:off x="2324100" y="3146845"/>
            <a:ext cx="5448300" cy="1200329"/>
          </a:xfrm>
          <a:prstGeom prst="rect">
            <a:avLst/>
          </a:prstGeom>
          <a:noFill/>
        </p:spPr>
        <p:txBody>
          <a:bodyPr wrap="square" rtlCol="0">
            <a:spAutoFit/>
          </a:bodyPr>
          <a:lstStyle/>
          <a:p>
            <a:r>
              <a:rPr lang="en-US" b="1" dirty="0" smtClean="0"/>
              <a:t>Sharon Kerr </a:t>
            </a:r>
            <a:r>
              <a:rPr lang="en-US" dirty="0" smtClean="0"/>
              <a:t>– Previous Manager Macquarie University Accessibility Service – </a:t>
            </a:r>
            <a:r>
              <a:rPr lang="en-US" b="1" dirty="0" smtClean="0"/>
              <a:t>Education background </a:t>
            </a:r>
            <a:r>
              <a:rPr lang="en-US" dirty="0" smtClean="0"/>
              <a:t>– online education, curriculum development, teacher training, lecturing, school teaching.</a:t>
            </a:r>
            <a:endParaRPr lang="en-US" dirty="0"/>
          </a:p>
        </p:txBody>
      </p:sp>
      <p:sp>
        <p:nvSpPr>
          <p:cNvPr id="11" name="TextBox 10"/>
          <p:cNvSpPr txBox="1"/>
          <p:nvPr/>
        </p:nvSpPr>
        <p:spPr>
          <a:xfrm>
            <a:off x="2380966" y="944423"/>
            <a:ext cx="3817713" cy="1815882"/>
          </a:xfrm>
          <a:prstGeom prst="rect">
            <a:avLst/>
          </a:prstGeom>
          <a:noFill/>
        </p:spPr>
        <p:txBody>
          <a:bodyPr wrap="square" rtlCol="0">
            <a:spAutoFit/>
          </a:bodyPr>
          <a:lstStyle/>
          <a:p>
            <a:endParaRPr lang="en-US" b="1" dirty="0" smtClean="0"/>
          </a:p>
          <a:p>
            <a:endParaRPr lang="en-US" b="1" dirty="0"/>
          </a:p>
          <a:p>
            <a:endParaRPr lang="en-US" b="1" dirty="0" smtClean="0"/>
          </a:p>
          <a:p>
            <a:r>
              <a:rPr lang="en-US" b="1" dirty="0" smtClean="0"/>
              <a:t>David Wright </a:t>
            </a:r>
            <a:r>
              <a:rPr lang="en-US" dirty="0" smtClean="0"/>
              <a:t>–Previous </a:t>
            </a:r>
          </a:p>
          <a:p>
            <a:r>
              <a:rPr lang="en-US" dirty="0" smtClean="0"/>
              <a:t>Vice President Macquarie University </a:t>
            </a:r>
            <a:r>
              <a:rPr lang="en-US" b="1" dirty="0" smtClean="0"/>
              <a:t>– Business background</a:t>
            </a:r>
            <a:r>
              <a:rPr lang="en-US" dirty="0" smtClean="0"/>
              <a:t> - Founding CE0 of </a:t>
            </a:r>
            <a:r>
              <a:rPr lang="en-US" dirty="0" err="1" smtClean="0"/>
              <a:t>One.Tel</a:t>
            </a:r>
            <a:r>
              <a:rPr lang="en-US" dirty="0" smtClean="0"/>
              <a:t> Networks, T3, Slice Wireless, Monitoring Division </a:t>
            </a:r>
            <a:r>
              <a:rPr lang="en-US" dirty="0" err="1" smtClean="0"/>
              <a:t>Inc</a:t>
            </a:r>
            <a:r>
              <a:rPr lang="en-US" dirty="0" smtClean="0"/>
              <a:t> &amp; HECG</a:t>
            </a:r>
            <a:endParaRPr lang="en-US" dirty="0"/>
          </a:p>
        </p:txBody>
      </p:sp>
      <p:sp>
        <p:nvSpPr>
          <p:cNvPr id="12" name="TextBox 11"/>
          <p:cNvSpPr txBox="1"/>
          <p:nvPr/>
        </p:nvSpPr>
        <p:spPr>
          <a:xfrm>
            <a:off x="2476500" y="4967535"/>
            <a:ext cx="5448300" cy="1200329"/>
          </a:xfrm>
          <a:prstGeom prst="rect">
            <a:avLst/>
          </a:prstGeom>
          <a:noFill/>
        </p:spPr>
        <p:txBody>
          <a:bodyPr wrap="square" rtlCol="0">
            <a:spAutoFit/>
          </a:bodyPr>
          <a:lstStyle/>
          <a:p>
            <a:r>
              <a:rPr lang="en-US" b="1" dirty="0" smtClean="0"/>
              <a:t>Kylie Colvin </a:t>
            </a:r>
            <a:r>
              <a:rPr lang="en-US" dirty="0"/>
              <a:t>-</a:t>
            </a:r>
            <a:r>
              <a:rPr lang="en-US" dirty="0" smtClean="0"/>
              <a:t> Previous Chief of Staff to three VC’s at Macquarie University – </a:t>
            </a:r>
            <a:r>
              <a:rPr lang="en-US" b="1" dirty="0" smtClean="0"/>
              <a:t>Analytics and Operations background – </a:t>
            </a:r>
            <a:r>
              <a:rPr lang="en-US" dirty="0" smtClean="0"/>
              <a:t>strategic planning,</a:t>
            </a:r>
            <a:r>
              <a:rPr lang="en-US" dirty="0"/>
              <a:t> </a:t>
            </a:r>
            <a:r>
              <a:rPr lang="en-US" dirty="0" smtClean="0"/>
              <a:t>policy and governance, communications.</a:t>
            </a:r>
            <a:endParaRPr lang="en-US" b="1" dirty="0"/>
          </a:p>
        </p:txBody>
      </p:sp>
    </p:spTree>
    <p:extLst>
      <p:ext uri="{BB962C8B-B14F-4D97-AF65-F5344CB8AC3E}">
        <p14:creationId xmlns:p14="http://schemas.microsoft.com/office/powerpoint/2010/main" val="2858504179"/>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ctrTitle"/>
          </p:nvPr>
        </p:nvSpPr>
        <p:spPr>
          <a:xfrm>
            <a:off x="0" y="1262748"/>
            <a:ext cx="9144000" cy="4630051"/>
          </a:xfrm>
          <a:prstGeom prst="rect">
            <a:avLst/>
          </a:prstGeom>
          <a:solidFill>
            <a:schemeClr val="lt1"/>
          </a:solidFill>
          <a:ln>
            <a:noFill/>
          </a:ln>
        </p:spPr>
        <p:txBody>
          <a:bodyPr lIns="540000" tIns="45700" rIns="540000" bIns="45700" anchor="ctr" anchorCtr="0">
            <a:noAutofit/>
          </a:bodyPr>
          <a:lstStyle/>
          <a:p>
            <a:pPr algn="l"/>
            <a:r>
              <a:rPr lang="en-US" sz="3200" b="1" dirty="0" smtClean="0">
                <a:solidFill>
                  <a:srgbClr val="2956E1"/>
                </a:solidFill>
                <a:latin typeface="Calibri"/>
                <a:ea typeface="Calibri"/>
                <a:cs typeface="Calibri"/>
              </a:rPr>
              <a:t/>
            </a:r>
            <a:br>
              <a:rPr lang="en-US" sz="3200" b="1" dirty="0" smtClean="0">
                <a:solidFill>
                  <a:srgbClr val="2956E1"/>
                </a:solidFill>
                <a:latin typeface="Calibri"/>
                <a:ea typeface="Calibri"/>
                <a:cs typeface="Calibri"/>
              </a:rPr>
            </a:br>
            <a:r>
              <a:rPr lang="en-US" sz="3200" b="1" dirty="0">
                <a:solidFill>
                  <a:srgbClr val="2956E1"/>
                </a:solidFill>
                <a:latin typeface="Calibri"/>
                <a:ea typeface="Calibri"/>
                <a:cs typeface="Calibri"/>
              </a:rPr>
              <a:t/>
            </a:r>
            <a:br>
              <a:rPr lang="en-US" sz="3200" b="1" dirty="0">
                <a:solidFill>
                  <a:srgbClr val="2956E1"/>
                </a:solidFill>
                <a:latin typeface="Calibri"/>
                <a:ea typeface="Calibri"/>
                <a:cs typeface="Calibri"/>
              </a:rPr>
            </a:br>
            <a:r>
              <a:rPr lang="en-US" sz="3200" b="1" dirty="0" smtClean="0">
                <a:solidFill>
                  <a:srgbClr val="2956E1"/>
                </a:solidFill>
                <a:latin typeface="Calibri"/>
                <a:ea typeface="Calibri"/>
                <a:cs typeface="Calibri"/>
              </a:rPr>
              <a:t>Two </a:t>
            </a:r>
            <a:r>
              <a:rPr lang="en-US" sz="3200" b="1" dirty="0">
                <a:solidFill>
                  <a:srgbClr val="2956E1"/>
                </a:solidFill>
                <a:latin typeface="Calibri"/>
                <a:ea typeface="Calibri"/>
                <a:cs typeface="Calibri"/>
              </a:rPr>
              <a:t>major observations since attending the CSUN conference in 2012</a:t>
            </a:r>
            <a:r>
              <a:rPr lang="en-AU" sz="3200" b="1" dirty="0">
                <a:solidFill>
                  <a:srgbClr val="2956E1"/>
                </a:solidFill>
                <a:latin typeface="Calibri"/>
                <a:ea typeface="Calibri"/>
                <a:cs typeface="Calibri"/>
              </a:rPr>
              <a:t/>
            </a:r>
            <a:br>
              <a:rPr lang="en-AU" sz="3200" b="1" dirty="0">
                <a:solidFill>
                  <a:srgbClr val="2956E1"/>
                </a:solidFill>
                <a:latin typeface="Calibri"/>
                <a:ea typeface="Calibri"/>
                <a:cs typeface="Calibri"/>
              </a:rPr>
            </a:br>
            <a:r>
              <a:rPr lang="en-US" sz="2400" dirty="0"/>
              <a:t> </a:t>
            </a:r>
            <a:r>
              <a:rPr lang="en-AU" sz="2400" dirty="0"/>
              <a:t/>
            </a:r>
            <a:br>
              <a:rPr lang="en-AU" sz="2400" dirty="0"/>
            </a:br>
            <a:r>
              <a:rPr lang="en-AU" sz="2400" dirty="0" smtClean="0"/>
              <a:t>1.</a:t>
            </a:r>
            <a:r>
              <a:rPr lang="en-US" sz="2400" dirty="0" smtClean="0">
                <a:solidFill>
                  <a:schemeClr val="dk1"/>
                </a:solidFill>
                <a:latin typeface="Calibri"/>
                <a:ea typeface="Calibri"/>
                <a:cs typeface="Calibri"/>
              </a:rPr>
              <a:t>Technologies </a:t>
            </a:r>
            <a:r>
              <a:rPr lang="en-US" sz="2400" dirty="0">
                <a:solidFill>
                  <a:schemeClr val="dk1"/>
                </a:solidFill>
                <a:latin typeface="Calibri"/>
                <a:ea typeface="Calibri"/>
                <a:cs typeface="Calibri"/>
              </a:rPr>
              <a:t>are getting better, cheaper and easier to use autonomously.</a:t>
            </a:r>
            <a:r>
              <a:rPr lang="en-AU" sz="2400" dirty="0">
                <a:solidFill>
                  <a:schemeClr val="dk1"/>
                </a:solidFill>
                <a:latin typeface="Calibri"/>
                <a:ea typeface="Calibri"/>
                <a:cs typeface="Calibri"/>
              </a:rPr>
              <a:t/>
            </a:r>
            <a:br>
              <a:rPr lang="en-AU" sz="2400" dirty="0">
                <a:solidFill>
                  <a:schemeClr val="dk1"/>
                </a:solidFill>
                <a:latin typeface="Calibri"/>
                <a:ea typeface="Calibri"/>
                <a:cs typeface="Calibri"/>
              </a:rPr>
            </a:br>
            <a:r>
              <a:rPr lang="en-AU" sz="2400" dirty="0" smtClean="0">
                <a:solidFill>
                  <a:schemeClr val="dk1"/>
                </a:solidFill>
                <a:latin typeface="Calibri"/>
                <a:ea typeface="Calibri"/>
                <a:cs typeface="Calibri"/>
              </a:rPr>
              <a:t>2.</a:t>
            </a:r>
            <a:r>
              <a:rPr lang="en-US" sz="2400" dirty="0" smtClean="0">
                <a:solidFill>
                  <a:schemeClr val="dk1"/>
                </a:solidFill>
                <a:latin typeface="Calibri"/>
                <a:ea typeface="Calibri"/>
                <a:cs typeface="Calibri"/>
              </a:rPr>
              <a:t>Challenges </a:t>
            </a:r>
            <a:r>
              <a:rPr lang="en-US" sz="2400" dirty="0">
                <a:solidFill>
                  <a:schemeClr val="dk1"/>
                </a:solidFill>
                <a:latin typeface="Calibri"/>
                <a:ea typeface="Calibri"/>
                <a:cs typeface="Calibri"/>
              </a:rPr>
              <a:t>that we are facing in Australian Universities and TAFE’s are being experienced internationally.</a:t>
            </a:r>
            <a:r>
              <a:rPr lang="en-AU" sz="2400" dirty="0"/>
              <a:t/>
            </a:r>
            <a:br>
              <a:rPr lang="en-AU" sz="2400" dirty="0"/>
            </a:br>
            <a:endParaRPr lang="en-US" sz="2400" b="1" i="0" u="none" strike="noStrike" cap="none" baseline="0" dirty="0">
              <a:solidFill>
                <a:schemeClr val="dk1"/>
              </a:solidFill>
              <a:latin typeface="Calibri"/>
              <a:ea typeface="Calibri"/>
              <a:cs typeface="Calibri"/>
              <a:sym typeface="Calibri"/>
            </a:endParaRPr>
          </a:p>
        </p:txBody>
      </p:sp>
      <p:pic>
        <p:nvPicPr>
          <p:cNvPr id="119" name="Shape 119"/>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20" name="Shape 120"/>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21" name="Shape 121"/>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7" name="Picture 6" descr="Macintosh HD:Users:sharonkerr:Desktop:logo_standard.png" title=" Logo of CSUN "/>
          <p:cNvPicPr/>
          <p:nvPr/>
        </p:nvPicPr>
        <p:blipFill>
          <a:blip r:embed="rId5">
            <a:extLst>
              <a:ext uri="{28A0092B-C50C-407E-A947-70E740481C1C}">
                <a14:useLocalDpi xmlns:a14="http://schemas.microsoft.com/office/drawing/2010/main" val="0"/>
              </a:ext>
            </a:extLst>
          </a:blip>
          <a:srcRect/>
          <a:stretch>
            <a:fillRect/>
          </a:stretch>
        </p:blipFill>
        <p:spPr bwMode="auto">
          <a:xfrm>
            <a:off x="1821296" y="1390073"/>
            <a:ext cx="5270500" cy="914400"/>
          </a:xfrm>
          <a:prstGeom prst="rect">
            <a:avLst/>
          </a:prstGeom>
          <a:noFill/>
          <a:ln>
            <a:noFill/>
          </a:ln>
        </p:spPr>
      </p:pic>
    </p:spTree>
    <p:extLst>
      <p:ext uri="{BB962C8B-B14F-4D97-AF65-F5344CB8AC3E}">
        <p14:creationId xmlns:p14="http://schemas.microsoft.com/office/powerpoint/2010/main" val="3158238085"/>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956E1"/>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ctrTitle"/>
          </p:nvPr>
        </p:nvSpPr>
        <p:spPr>
          <a:xfrm>
            <a:off x="0" y="1375584"/>
            <a:ext cx="9144000" cy="4630051"/>
          </a:xfrm>
          <a:prstGeom prst="rect">
            <a:avLst/>
          </a:prstGeom>
          <a:solidFill>
            <a:schemeClr val="lt1"/>
          </a:solidFill>
          <a:ln>
            <a:noFill/>
          </a:ln>
        </p:spPr>
        <p:txBody>
          <a:bodyPr lIns="540000" tIns="45700" rIns="540000" bIns="45700" anchor="ctr" anchorCtr="0">
            <a:noAutofit/>
          </a:bodyPr>
          <a:lstStyle/>
          <a:p>
            <a:pPr algn="l"/>
            <a:r>
              <a:rPr lang="en-US" sz="3200" b="1" dirty="0" smtClean="0">
                <a:solidFill>
                  <a:srgbClr val="2956E1"/>
                </a:solidFill>
                <a:latin typeface="Calibri"/>
                <a:ea typeface="Calibri"/>
                <a:cs typeface="Calibri"/>
              </a:rPr>
              <a:t>Litigation </a:t>
            </a:r>
            <a:r>
              <a:rPr lang="en-US" sz="3200" b="1" dirty="0">
                <a:solidFill>
                  <a:srgbClr val="2956E1"/>
                </a:solidFill>
                <a:latin typeface="Calibri"/>
                <a:ea typeface="Calibri"/>
                <a:cs typeface="Calibri"/>
              </a:rPr>
              <a:t>has become a </a:t>
            </a:r>
            <a:r>
              <a:rPr lang="en-US" sz="3200" b="1" dirty="0" smtClean="0">
                <a:solidFill>
                  <a:srgbClr val="2956E1"/>
                </a:solidFill>
                <a:latin typeface="Calibri"/>
                <a:ea typeface="Calibri"/>
                <a:cs typeface="Calibri"/>
              </a:rPr>
              <a:t/>
            </a:r>
            <a:br>
              <a:rPr lang="en-US" sz="3200" b="1" dirty="0" smtClean="0">
                <a:solidFill>
                  <a:srgbClr val="2956E1"/>
                </a:solidFill>
                <a:latin typeface="Calibri"/>
                <a:ea typeface="Calibri"/>
                <a:cs typeface="Calibri"/>
              </a:rPr>
            </a:br>
            <a:r>
              <a:rPr lang="en-US" sz="3200" b="1" dirty="0" smtClean="0">
                <a:solidFill>
                  <a:srgbClr val="2956E1"/>
                </a:solidFill>
                <a:latin typeface="Calibri"/>
                <a:ea typeface="Calibri"/>
                <a:cs typeface="Calibri"/>
              </a:rPr>
              <a:t>reality  against </a:t>
            </a:r>
            <a:r>
              <a:rPr lang="en-US" sz="3200" b="1" dirty="0">
                <a:solidFill>
                  <a:srgbClr val="2956E1"/>
                </a:solidFill>
                <a:latin typeface="Calibri"/>
                <a:ea typeface="Calibri"/>
                <a:cs typeface="Calibri"/>
              </a:rPr>
              <a:t>US </a:t>
            </a:r>
            <a:r>
              <a:rPr lang="en-US" sz="3200" b="1" dirty="0" smtClean="0">
                <a:solidFill>
                  <a:srgbClr val="2956E1"/>
                </a:solidFill>
                <a:latin typeface="Calibri"/>
                <a:ea typeface="Calibri"/>
                <a:cs typeface="Calibri"/>
              </a:rPr>
              <a:t>universities</a:t>
            </a:r>
            <a:br>
              <a:rPr lang="en-US" sz="3200" b="1" dirty="0" smtClean="0">
                <a:solidFill>
                  <a:srgbClr val="2956E1"/>
                </a:solidFill>
                <a:latin typeface="Calibri"/>
                <a:ea typeface="Calibri"/>
                <a:cs typeface="Calibri"/>
              </a:rPr>
            </a:br>
            <a:r>
              <a:rPr lang="en-US" sz="3200" b="1" dirty="0" smtClean="0">
                <a:solidFill>
                  <a:srgbClr val="2956E1"/>
                </a:solidFill>
                <a:latin typeface="Calibri"/>
                <a:ea typeface="Calibri"/>
                <a:cs typeface="Calibri"/>
              </a:rPr>
              <a:t>for </a:t>
            </a:r>
            <a:r>
              <a:rPr lang="en-US" sz="3200" b="1" dirty="0">
                <a:solidFill>
                  <a:srgbClr val="2956E1"/>
                </a:solidFill>
                <a:latin typeface="Calibri"/>
                <a:ea typeface="Calibri"/>
                <a:cs typeface="Calibri"/>
              </a:rPr>
              <a:t>lack of access </a:t>
            </a:r>
            <a:r>
              <a:rPr lang="en-US" sz="2400" dirty="0"/>
              <a:t> </a:t>
            </a:r>
            <a:r>
              <a:rPr lang="en-AU" sz="2400" dirty="0"/>
              <a:t/>
            </a:r>
            <a:br>
              <a:rPr lang="en-AU" sz="2400" dirty="0"/>
            </a:br>
            <a:r>
              <a:rPr lang="en-AU" sz="2400" dirty="0" smtClean="0"/>
              <a:t>(remembering that the US has very</a:t>
            </a:r>
            <a:br>
              <a:rPr lang="en-AU" sz="2400" dirty="0" smtClean="0"/>
            </a:br>
            <a:r>
              <a:rPr lang="en-AU" sz="2400" dirty="0" smtClean="0"/>
              <a:t>similar laws with regard to access to</a:t>
            </a:r>
            <a:br>
              <a:rPr lang="en-AU" sz="2400" dirty="0" smtClean="0"/>
            </a:br>
            <a:r>
              <a:rPr lang="en-AU" sz="2400" dirty="0" smtClean="0"/>
              <a:t>education as Australia)</a:t>
            </a:r>
            <a:endParaRPr lang="en-US" sz="2400" b="1" i="0" u="none" strike="noStrike" cap="none" baseline="0" dirty="0">
              <a:solidFill>
                <a:schemeClr val="dk1"/>
              </a:solidFill>
              <a:latin typeface="Calibri"/>
              <a:ea typeface="Calibri"/>
              <a:cs typeface="Calibri"/>
              <a:sym typeface="Calibri"/>
            </a:endParaRPr>
          </a:p>
        </p:txBody>
      </p:sp>
      <p:pic>
        <p:nvPicPr>
          <p:cNvPr id="119" name="Shape 119"/>
          <p:cNvPicPr preferRelativeResize="0"/>
          <p:nvPr/>
        </p:nvPicPr>
        <p:blipFill rotWithShape="1">
          <a:blip r:embed="rId3">
            <a:alphaModFix/>
          </a:blip>
          <a:srcRect/>
          <a:stretch/>
        </p:blipFill>
        <p:spPr>
          <a:xfrm>
            <a:off x="319312" y="175022"/>
            <a:ext cx="1120739" cy="887971"/>
          </a:xfrm>
          <a:prstGeom prst="rect">
            <a:avLst/>
          </a:prstGeom>
          <a:noFill/>
          <a:ln>
            <a:noFill/>
          </a:ln>
        </p:spPr>
      </p:pic>
      <p:pic>
        <p:nvPicPr>
          <p:cNvPr id="120" name="Shape 120"/>
          <p:cNvPicPr preferRelativeResize="0"/>
          <p:nvPr/>
        </p:nvPicPr>
        <p:blipFill rotWithShape="1">
          <a:blip r:embed="rId4">
            <a:alphaModFix/>
          </a:blip>
          <a:srcRect/>
          <a:stretch/>
        </p:blipFill>
        <p:spPr>
          <a:xfrm>
            <a:off x="6339114" y="468760"/>
            <a:ext cx="2438399" cy="184381"/>
          </a:xfrm>
          <a:prstGeom prst="rect">
            <a:avLst/>
          </a:prstGeom>
          <a:noFill/>
          <a:ln>
            <a:noFill/>
          </a:ln>
        </p:spPr>
      </p:pic>
      <p:sp>
        <p:nvSpPr>
          <p:cNvPr id="121" name="Shape 121"/>
          <p:cNvSpPr txBox="1"/>
          <p:nvPr/>
        </p:nvSpPr>
        <p:spPr>
          <a:xfrm>
            <a:off x="319316" y="6005287"/>
            <a:ext cx="8490856" cy="70788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chemeClr val="lt1"/>
                </a:solidFill>
                <a:latin typeface="Calibri"/>
                <a:ea typeface="Calibri"/>
                <a:cs typeface="Calibri"/>
                <a:sym typeface="Calibri"/>
              </a:rPr>
              <a:t>Global Access Project is an initiative of the Higher Education Consulting Group </a:t>
            </a:r>
            <a:r>
              <a:rPr lang="en-US" sz="1400" b="0" i="0" u="none" strike="noStrike" cap="none" baseline="0">
                <a:solidFill>
                  <a:schemeClr val="dk1"/>
                </a:solidFill>
                <a:latin typeface="Calibri"/>
                <a:ea typeface="Calibri"/>
                <a:cs typeface="Calibri"/>
                <a:sym typeface="Calibri"/>
              </a:rPr>
              <a:t/>
            </a:r>
            <a:br>
              <a:rPr lang="en-US" sz="1400" b="0" i="0" u="none" strike="noStrike" cap="none" baseline="0">
                <a:solidFill>
                  <a:schemeClr val="dk1"/>
                </a:solidFill>
                <a:latin typeface="Calibri"/>
                <a:ea typeface="Calibri"/>
                <a:cs typeface="Calibri"/>
                <a:sym typeface="Calibri"/>
              </a:rPr>
            </a:br>
            <a:r>
              <a:rPr lang="en-US" sz="2800" b="1" i="0" u="none" strike="noStrike" cap="none" baseline="0">
                <a:solidFill>
                  <a:srgbClr val="FFFFFF"/>
                </a:solidFill>
                <a:latin typeface="Calibri"/>
                <a:ea typeface="Calibri"/>
                <a:cs typeface="Calibri"/>
                <a:sym typeface="Calibri"/>
              </a:rPr>
              <a:t>globalaccessproject.com</a:t>
            </a:r>
          </a:p>
        </p:txBody>
      </p:sp>
      <p:pic>
        <p:nvPicPr>
          <p:cNvPr id="8" name="Picture 7" title="Image with names of US universities where Law suits have been successfully filed against the institutions because of lack of accessibility"/>
          <p:cNvPicPr/>
          <p:nvPr/>
        </p:nvPicPr>
        <p:blipFill>
          <a:blip r:embed="rId5">
            <a:extLst>
              <a:ext uri="{28A0092B-C50C-407E-A947-70E740481C1C}">
                <a14:useLocalDpi xmlns:a14="http://schemas.microsoft.com/office/drawing/2010/main" val="0"/>
              </a:ext>
            </a:extLst>
          </a:blip>
          <a:srcRect/>
          <a:stretch>
            <a:fillRect/>
          </a:stretch>
        </p:blipFill>
        <p:spPr bwMode="auto">
          <a:xfrm>
            <a:off x="5687869" y="1397811"/>
            <a:ext cx="3456131" cy="4351825"/>
          </a:xfrm>
          <a:prstGeom prst="rect">
            <a:avLst/>
          </a:prstGeom>
          <a:noFill/>
          <a:ln>
            <a:noFill/>
          </a:ln>
        </p:spPr>
      </p:pic>
      <p:sp>
        <p:nvSpPr>
          <p:cNvPr id="2" name="Rectangle 1"/>
          <p:cNvSpPr/>
          <p:nvPr/>
        </p:nvSpPr>
        <p:spPr>
          <a:xfrm rot="10800000" flipV="1">
            <a:off x="484909" y="5010972"/>
            <a:ext cx="4929909" cy="523220"/>
          </a:xfrm>
          <a:prstGeom prst="rect">
            <a:avLst/>
          </a:prstGeom>
        </p:spPr>
        <p:txBody>
          <a:bodyPr wrap="square">
            <a:spAutoFit/>
          </a:bodyPr>
          <a:lstStyle/>
          <a:p>
            <a:r>
              <a:rPr lang="en-US" dirty="0"/>
              <a:t>Source: http://</a:t>
            </a:r>
            <a:r>
              <a:rPr lang="en-US" dirty="0" err="1"/>
              <a:t>blog.lib.umn.edu</a:t>
            </a:r>
            <a:r>
              <a:rPr lang="en-US" dirty="0"/>
              <a:t>/</a:t>
            </a:r>
            <a:r>
              <a:rPr lang="en-US" dirty="0" err="1"/>
              <a:t>itsshelp</a:t>
            </a:r>
            <a:r>
              <a:rPr lang="en-US" dirty="0"/>
              <a:t>/news/2013/10/higher-</a:t>
            </a:r>
            <a:r>
              <a:rPr lang="en-US" dirty="0" err="1"/>
              <a:t>ed</a:t>
            </a:r>
            <a:r>
              <a:rPr lang="en-US" dirty="0"/>
              <a:t>-accessibility-</a:t>
            </a:r>
            <a:r>
              <a:rPr lang="en-US" dirty="0" err="1"/>
              <a:t>lawsuits.html</a:t>
            </a:r>
            <a:endParaRPr lang="en-AU" dirty="0"/>
          </a:p>
        </p:txBody>
      </p:sp>
    </p:spTree>
    <p:extLst>
      <p:ext uri="{BB962C8B-B14F-4D97-AF65-F5344CB8AC3E}">
        <p14:creationId xmlns:p14="http://schemas.microsoft.com/office/powerpoint/2010/main" val="929438964"/>
      </p:ext>
    </p:extLst>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595</Words>
  <Application>Microsoft Macintosh PowerPoint</Application>
  <PresentationFormat>On-screen Show (4:3)</PresentationFormat>
  <Paragraphs>70</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 Meeting the Challenges:  Serving the Students</vt:lpstr>
      <vt:lpstr>Welcome !  Today’s webinar will be focusing on the theme that:   Technology is an increasingly simple and cost efficient support for students which promotes autonomy, confidence and job-readiness.  </vt:lpstr>
      <vt:lpstr>  Before I get started, I would like to introduce  Global Access Project and my colleagues  Kylie Colvin and David Wright and reassure those who have submitted questions relating to assistive technologies and CALD/international students that these areas will be covered in today’s presentation.</vt:lpstr>
      <vt:lpstr>What is GAP ?   —A HECG initiative working closely with major technology players including IBM and NUANCE in association with major universities in the US, EU and Canada with the Liberated Learning Consortium. — Our focus is to provide information and solutions so that students with a disability can access the full learning experience achieve their full potential.</vt:lpstr>
      <vt:lpstr>GAP currently provides : - Information and toolkits to assist students and university support teams - Conversion services for client universities to enable students using assistive technologies to access the full learning experience - Universal design of curriculum consultancy and professional development for staff - Customised solutions for students with unique access needs</vt:lpstr>
      <vt:lpstr>GAP is located in Sydney Australia Our senior team have extensive global experience in  the Higher Education Sector with over 50 years combined experience working in Universities.</vt:lpstr>
      <vt:lpstr>PowerPoint Presentation</vt:lpstr>
      <vt:lpstr>  Two major observations since attending the CSUN conference in 2012   1.Technologies are getting better, cheaper and easier to use autonomously. 2.Challenges that we are facing in Australian Universities and TAFE’s are being experienced internationally. </vt:lpstr>
      <vt:lpstr>Litigation has become a  reality  against US universities for lack of access   (remembering that the US has very similar laws with regard to access to education as Australia)</vt:lpstr>
      <vt:lpstr>Accessibility is no longer viewed as a responsibility delegated solely to disability support staff.   It is an issue being taken seriously by the Presidents of the universities and their senior teams.  </vt:lpstr>
      <vt:lpstr>Some of their complaints – resonate with the Australian experience:  • Inaccessible class assignments and materials on the learning management system, Moodle. • Inaccessible live chat and discussion board functions in the learning management system, Moodle. • Inaccessible documents that are scanned images on webpages and websites. • Inaccessible videos, and videos in Flash format, that are not captioned. </vt:lpstr>
      <vt:lpstr>And yes there is more:  • Inaccessible library database materials. • Inaccessible course registration through a website, Cyber Bear. • Inaccessible classroom clickers.  Source :https://sites.temple.edu/a11ylawsuits/2013/08/university-of-montana/ </vt:lpstr>
      <vt:lpstr>Response in the US?  From presentations at CSUN there appeared to be the following trends:   1.Auditing of courses and university websites for accessibility – now a cornerstone compliance requirement.  2.Separating the disability support relating to accessibility of learning environments away from other student support services such as counseling. (Accessibility services) </vt:lpstr>
      <vt:lpstr>Response in the US?   3.Focus on curriculum being designed and delivered so that it can be accessed by students reliant on assistive technologies.  4.Equipping students with the assistive technologies  that they need to engage with the learning experience.  5. A shift away from types of support that have a variable and unreliable outcome such as the use of untrained notetakers. </vt:lpstr>
      <vt:lpstr>   We need to remember that: Today with the use of assistive technologies, students with a wide range of sensory, physical and learning disabilities are able to access the full learning experience. All that is required is for materials to be presented in a format that can be accessed by these technologies.  </vt:lpstr>
      <vt:lpstr>So what are the major assistive technologies? These fall primarily into 4 categories … </vt:lpstr>
      <vt:lpstr>1. Text to speech – eg JAWS, Window Eyes, NVDA, in built screen readers on hand held devices  such as iPads.   For students to be able to access text using these technologies the text needs to be live text and not embedded in an image.   Here is a sample of what this technology sounds like. </vt:lpstr>
      <vt:lpstr>2. Speech to text solutions –    -This is one of the areas that GAP is working with IBM, NUANCE and the Liberated Learning Consortium for an accurate automated response. There are other solutions too such as the captioning service being provided for this webinar.   N.B For speech to text solutions, assistive technologies can include good recording equipment.</vt:lpstr>
      <vt:lpstr>3. Technologies that can be used  by students with a range of   learning disabilities such as dyslexia.  These technologies allow students  who can see to OCR their own learning  materials either through a program  such as Wynn or Read ‘n Write Gold   or devices such as  PEARL Camera .  Source: http://www.quantumrlv.com.au </vt:lpstr>
      <vt:lpstr>  4.Everything else –   New innovations being developed in  response to need  -   eg RealSAM Voice controlled audio reader.  Source: http://www.quantumrlv.com.au </vt:lpstr>
      <vt:lpstr>   So what were the stand- outs at CSUN?   1. Use of 3D printing  for a whole range of solutions for students with individual needs  – these ranged from  book holders for students with paralysis to models for students who are blind.  – can see a day when engineers will be employed as part of the accessibility support team. </vt:lpstr>
      <vt:lpstr>     So what were  the stand- outs at CSUN?       Source: http://www.slideshare.net/BenSalatin/ 3d-printing-assistive-techsalatincsun-2015-45561816    </vt:lpstr>
      <vt:lpstr>   So what were the stand- outs at CSUN?   2. Emphasis on the importance of delivering materials in Braille for students who are Braille users. e.g. Dancing Dots – whole suite of products for student’s who are blind learning music http://www.dancingdots.com/main/productsandservices.htm (Stevie Wonder actually came to the conference to see some of these products.) </vt:lpstr>
      <vt:lpstr>   So what were the stand- outs at CSUN?   2. Braille displays that can be used with  ipads , iphones and other hand-held devices.   N.B This is about the size  of a ruler  Source: https://www.apple.com/au/accessibility/osx/braille-display.html </vt:lpstr>
      <vt:lpstr>     So what were the stand- outs at CSUN?   3. Technologies to  assist students with  severe mobility issues. Eyegaze technologies   Source http://www.tobii.com/en/assistive-technology/global/hidden-pages/rehab-sci/benefits-of-eyegaze/sci-computer-access/  </vt:lpstr>
      <vt:lpstr>     So what were the stand- outs at CSUN?   4. Final observation - Emphasis on equipping students for employment. Presence of big employers and technology companies at the conference  Microsoft, IBM, Apple, CIA     </vt:lpstr>
      <vt:lpstr>    - The bottom line for all of these technologies is that they  lead to more autonomy and confidence for students and better graduate outcomes for students and businesses  - They also provide cost efficiencies for universities as technology is still claimable under the DSF.    </vt:lpstr>
      <vt:lpstr>  How do these technologies assist international  students and those from a CALD background?    </vt:lpstr>
      <vt:lpstr>  Questions …    </vt:lpstr>
      <vt:lpstr>  Thank you for attending today’s webinar.   If Global Access Project can be of assistance in any way either through doing conversions of learning materials, providing advice on assistive technologies, curriculum design, accessibility plans etc  Either contact Sharon through Sharon.kerr@globalaccessproject.com Or phone Kylie on 0403302701 Or visit our website at www.globalaccessproject.com    </vt:lpstr>
      <vt:lpstr>  Final thought for the day ….  Having a disability does not mean that a student is academically disabled – nor should it mean that they are to be handicapped by lack of access to the learning environment.  Assistive technologies, universal design of curriculum and conversions of inaccessible materials are the three pillars for access. It is up to us to ensure that all three are implemented.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opening the doors  to education for First Nations  Students in Australia</dc:title>
  <cp:lastModifiedBy>sharon kerr</cp:lastModifiedBy>
  <cp:revision>35</cp:revision>
  <dcterms:modified xsi:type="dcterms:W3CDTF">2015-03-24T00:56:49Z</dcterms:modified>
</cp:coreProperties>
</file>