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546" r:id="rId3"/>
    <p:sldId id="625" r:id="rId4"/>
    <p:sldId id="595" r:id="rId5"/>
    <p:sldId id="689" r:id="rId6"/>
    <p:sldId id="650" r:id="rId7"/>
    <p:sldId id="598" r:id="rId8"/>
    <p:sldId id="674" r:id="rId9"/>
    <p:sldId id="665" r:id="rId10"/>
    <p:sldId id="651" r:id="rId11"/>
    <p:sldId id="660" r:id="rId12"/>
    <p:sldId id="685" r:id="rId13"/>
    <p:sldId id="678" r:id="rId14"/>
    <p:sldId id="679" r:id="rId15"/>
    <p:sldId id="680" r:id="rId16"/>
    <p:sldId id="681" r:id="rId17"/>
    <p:sldId id="682" r:id="rId18"/>
    <p:sldId id="676" r:id="rId19"/>
    <p:sldId id="687" r:id="rId20"/>
    <p:sldId id="652" r:id="rId21"/>
    <p:sldId id="667" r:id="rId22"/>
    <p:sldId id="673" r:id="rId23"/>
    <p:sldId id="669" r:id="rId24"/>
    <p:sldId id="672" r:id="rId25"/>
    <p:sldId id="668" r:id="rId26"/>
    <p:sldId id="670" r:id="rId27"/>
    <p:sldId id="677" r:id="rId28"/>
    <p:sldId id="684" r:id="rId29"/>
    <p:sldId id="686" r:id="rId30"/>
    <p:sldId id="516" r:id="rId31"/>
  </p:sldIdLst>
  <p:sldSz cx="12192000" cy="6858000"/>
  <p:notesSz cx="6889750" cy="100218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6" roundtripDataSignature="AMtx7miEJnw0x3kKY0W2SVbwMl3TtapZC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D947"/>
    <a:srgbClr val="F0572A"/>
    <a:srgbClr val="736958"/>
    <a:srgbClr val="FFFF00"/>
    <a:srgbClr val="519674"/>
    <a:srgbClr val="222944"/>
    <a:srgbClr val="CCC6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393AEA-23D7-932A-AD76-4DFD508D6B1F}" v="90" dt="2026-10-12T06:04:32.720"/>
    <p1510:client id="{EA43BA28-B921-4FDB-B43B-3B6DACE589DE}" v="56" dt="2026-10-12T09:37:24.798"/>
  </p1510:revLst>
</p1510:revInfo>
</file>

<file path=ppt/tableStyles.xml><?xml version="1.0" encoding="utf-8"?>
<a:tblStyleLst xmlns:a="http://schemas.openxmlformats.org/drawingml/2006/main" def="{3A87F650-3E2D-4EB1-9EC7-C0892C4DCEFE}">
  <a:tblStyle styleId="{3A87F650-3E2D-4EB1-9EC7-C0892C4DCEF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8"/>
          </a:solidFill>
        </a:fill>
      </a:tcStyle>
    </a:wholeTbl>
    <a:band1H>
      <a:tcTxStyle b="off" i="off"/>
      <a:tcStyle>
        <a:tcBdr/>
        <a:fill>
          <a:solidFill>
            <a:srgbClr val="CBCBCD"/>
          </a:solidFill>
        </a:fill>
      </a:tcStyle>
    </a:band1H>
    <a:band2H>
      <a:tcTxStyle b="off" i="off"/>
      <a:tcStyle>
        <a:tcBdr/>
      </a:tcStyle>
    </a:band2H>
    <a:band1V>
      <a:tcTxStyle b="off" i="off"/>
      <a:tcStyle>
        <a:tcBdr/>
        <a:fill>
          <a:solidFill>
            <a:srgbClr val="CBCBCD"/>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FAAD869-3ABB-4BF0-87A9-B8ABC6D9016A}"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7BFF02C-247F-402D-A083-B90F13392649}"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5" autoAdjust="0"/>
    <p:restoredTop sz="94685" autoAdjust="0"/>
  </p:normalViewPr>
  <p:slideViewPr>
    <p:cSldViewPr snapToGrid="0">
      <p:cViewPr varScale="1">
        <p:scale>
          <a:sx n="90" d="100"/>
          <a:sy n="90" d="100"/>
        </p:scale>
        <p:origin x="102" y="96"/>
      </p:cViewPr>
      <p:guideLst/>
    </p:cSldViewPr>
  </p:slideViewPr>
  <p:outlineViewPr>
    <p:cViewPr>
      <p:scale>
        <a:sx n="33" d="100"/>
        <a:sy n="33" d="100"/>
      </p:scale>
      <p:origin x="0" y="-2472"/>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97"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96"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10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100" Type="http://schemas.openxmlformats.org/officeDocument/2006/relationships/theme" Target="theme/theme1.xml"/><Relationship Id="rId8" Type="http://schemas.openxmlformats.org/officeDocument/2006/relationships/slide" Target="slides/slide7.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5558" cy="502835"/>
          </a:xfrm>
          <a:prstGeom prst="rect">
            <a:avLst/>
          </a:prstGeom>
          <a:noFill/>
          <a:ln>
            <a:noFill/>
          </a:ln>
        </p:spPr>
        <p:txBody>
          <a:bodyPr spcFirstLastPara="1" wrap="square" lIns="96600" tIns="48275" rIns="96600" bIns="48275"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02597" y="0"/>
            <a:ext cx="2985558" cy="502835"/>
          </a:xfrm>
          <a:prstGeom prst="rect">
            <a:avLst/>
          </a:prstGeom>
          <a:noFill/>
          <a:ln>
            <a:noFill/>
          </a:ln>
        </p:spPr>
        <p:txBody>
          <a:bodyPr spcFirstLastPara="1" wrap="square" lIns="96600" tIns="48275" rIns="96600" bIns="48275"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8150" y="1252538"/>
            <a:ext cx="6013450" cy="33829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975" y="4823034"/>
            <a:ext cx="5511800" cy="3946118"/>
          </a:xfrm>
          <a:prstGeom prst="rect">
            <a:avLst/>
          </a:prstGeom>
          <a:noFill/>
          <a:ln>
            <a:noFill/>
          </a:ln>
        </p:spPr>
        <p:txBody>
          <a:bodyPr spcFirstLastPara="1" wrap="square" lIns="96600" tIns="48275" rIns="96600" bIns="482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19055"/>
            <a:ext cx="2985558" cy="502834"/>
          </a:xfrm>
          <a:prstGeom prst="rect">
            <a:avLst/>
          </a:prstGeom>
          <a:noFill/>
          <a:ln>
            <a:noFill/>
          </a:ln>
        </p:spPr>
        <p:txBody>
          <a:bodyPr spcFirstLastPara="1" wrap="square" lIns="96600" tIns="48275" rIns="96600" bIns="48275"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02597" y="9519055"/>
            <a:ext cx="2985558" cy="502834"/>
          </a:xfrm>
          <a:prstGeom prst="rect">
            <a:avLst/>
          </a:prstGeom>
          <a:noFill/>
          <a:ln>
            <a:noFill/>
          </a:ln>
        </p:spPr>
        <p:txBody>
          <a:bodyPr spcFirstLastPara="1" wrap="square" lIns="96600" tIns="48275" rIns="96600" bIns="4827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p1:notes"/>
          <p:cNvSpPr txBox="1">
            <a:spLocks noGrp="1"/>
          </p:cNvSpPr>
          <p:nvPr>
            <p:ph type="body" idx="1"/>
          </p:nvPr>
        </p:nvSpPr>
        <p:spPr>
          <a:xfrm>
            <a:off x="688975" y="4823034"/>
            <a:ext cx="5511800" cy="3946118"/>
          </a:xfrm>
          <a:prstGeom prst="rect">
            <a:avLst/>
          </a:prstGeom>
          <a:noFill/>
          <a:ln>
            <a:noFill/>
          </a:ln>
        </p:spPr>
        <p:txBody>
          <a:bodyPr spcFirstLastPara="1" wrap="square" lIns="96600" tIns="48275" rIns="96600" bIns="48275" anchor="t" anchorCtr="0">
            <a:noAutofit/>
          </a:bodyPr>
          <a:lstStyle/>
          <a:p>
            <a:pPr marL="0" lvl="0" indent="0" algn="l" rtl="0">
              <a:lnSpc>
                <a:spcPct val="100000"/>
              </a:lnSpc>
              <a:spcBef>
                <a:spcPts val="0"/>
              </a:spcBef>
              <a:spcAft>
                <a:spcPts val="0"/>
              </a:spcAft>
              <a:buSzPts val="1400"/>
              <a:buNone/>
            </a:pPr>
            <a:endParaRPr/>
          </a:p>
        </p:txBody>
      </p:sp>
      <p:sp>
        <p:nvSpPr>
          <p:cNvPr id="1225" name="Google Shape;1225;p1:notes"/>
          <p:cNvSpPr>
            <a:spLocks noGrp="1" noRot="1" noChangeAspect="1"/>
          </p:cNvSpPr>
          <p:nvPr>
            <p:ph type="sldImg" idx="2"/>
          </p:nvPr>
        </p:nvSpPr>
        <p:spPr>
          <a:xfrm>
            <a:off x="438150" y="1252538"/>
            <a:ext cx="6013450" cy="33829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0926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6F45C-A62F-9FBB-186B-06F688E60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9F8FD-A380-1D60-8124-EC339CAE0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5CA83-7EAC-8583-FC29-32182DC1DA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B4AE54-1228-664B-CD8A-5366FC643C2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3</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0184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60926-A0AE-41A8-AAD7-C80BAC65B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40830-B412-C09C-7D0B-0C8510D5C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EA02D-A597-7D80-B1B4-04C43EA91D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BF62D7-AA74-83C1-E61D-F008271F9CC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4</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202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20AE6-AF66-6F04-AE7C-A4C80CA53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0CC63-7AE7-70AA-95F4-0519BC573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961EC9-419D-C58B-B447-7B34EF7752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CE54F2-2E86-3856-0CB5-E5E3CE2886E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5</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78127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11FA8-E442-5CCC-DEB9-0BEA40897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9A9D8-79B4-F78A-5428-BB96E0688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4D6334-748B-6DD2-861D-B4679671E4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9348B1-53A8-41DA-B5D1-6C26F728288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6</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7560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FCED0-3E14-87EC-1652-09CEAF989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2CDBA-4F53-7738-AD3D-71845DBE00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71F214-5A7A-DB53-5B69-C3A490814E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6BBA0F-4642-C017-775F-06B0B1AF48B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7</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9003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331B8-CFE6-D815-07BB-01F5005A0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A21FA6-9704-66A8-33BA-DF7CB2BE6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119C0A-7D33-E2B4-38FE-4F77C0DC78D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123055C-CFDE-3543-53A9-4C75F167C1F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8</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0305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9</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4508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46B92-C91D-6BC6-1654-2316B3C01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C0FE0-848E-E90E-3FA6-0D21B234B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B2078-BC38-0430-18E0-724B7B2A38FC}"/>
              </a:ext>
            </a:extLst>
          </p:cNvPr>
          <p:cNvSpPr>
            <a:spLocks noGrp="1"/>
          </p:cNvSpPr>
          <p:nvPr>
            <p:ph type="body" idx="1"/>
          </p:nvPr>
        </p:nvSpPr>
        <p:spPr/>
        <p:txBody>
          <a:bodyPr/>
          <a:lstStyle/>
          <a:p>
            <a:pPr marL="0" indent="0"/>
            <a:endParaRPr lang="en-US"/>
          </a:p>
        </p:txBody>
      </p:sp>
      <p:sp>
        <p:nvSpPr>
          <p:cNvPr id="4" name="Slide Number Placeholder 3">
            <a:extLst>
              <a:ext uri="{FF2B5EF4-FFF2-40B4-BE49-F238E27FC236}">
                <a16:creationId xmlns:a16="http://schemas.microsoft.com/office/drawing/2014/main" id="{5BDADCB9-123B-2089-F6A7-0912CB64A1D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10</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8758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D2A98-97E4-D0A3-D72C-28615687F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4BD1B-AA67-5393-219C-5D5EE0A01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5A0343-24A7-7F6E-854D-88D4DCCD6711}"/>
              </a:ext>
            </a:extLst>
          </p:cNvPr>
          <p:cNvSpPr>
            <a:spLocks noGrp="1"/>
          </p:cNvSpPr>
          <p:nvPr>
            <p:ph type="body" idx="1"/>
          </p:nvPr>
        </p:nvSpPr>
        <p:spPr/>
        <p:txBody>
          <a:bodyPr/>
          <a:lstStyle/>
          <a:p>
            <a:pPr marL="171450" indent="-171450">
              <a:buFont typeface="Arial,Sans-Serif"/>
              <a:buChar char="•"/>
            </a:pPr>
            <a:endParaRPr lang="en-US"/>
          </a:p>
        </p:txBody>
      </p:sp>
      <p:sp>
        <p:nvSpPr>
          <p:cNvPr id="4" name="Slide Number Placeholder 3">
            <a:extLst>
              <a:ext uri="{FF2B5EF4-FFF2-40B4-BE49-F238E27FC236}">
                <a16:creationId xmlns:a16="http://schemas.microsoft.com/office/drawing/2014/main" id="{ACF0C66A-40F9-372F-9931-5FF46ABBC3A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11</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1594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E6A74-9CDE-8D0A-3107-F4320F181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A25F9-9B5E-0C90-9824-8C28D4C31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E91AD9-13BF-49A0-0D20-78ACB3F3A3E8}"/>
              </a:ext>
            </a:extLst>
          </p:cNvPr>
          <p:cNvSpPr>
            <a:spLocks noGrp="1"/>
          </p:cNvSpPr>
          <p:nvPr>
            <p:ph type="body" idx="1"/>
          </p:nvPr>
        </p:nvSpPr>
        <p:spPr/>
        <p:txBody>
          <a:bodyPr/>
          <a:lstStyle/>
          <a:p>
            <a:pPr marL="171450" indent="-171450">
              <a:buFont typeface="Arial,Sans-Serif"/>
              <a:buChar char="•"/>
            </a:pPr>
            <a:endParaRPr lang="en-US" dirty="0"/>
          </a:p>
        </p:txBody>
      </p:sp>
      <p:sp>
        <p:nvSpPr>
          <p:cNvPr id="4" name="Slide Number Placeholder 3">
            <a:extLst>
              <a:ext uri="{FF2B5EF4-FFF2-40B4-BE49-F238E27FC236}">
                <a16:creationId xmlns:a16="http://schemas.microsoft.com/office/drawing/2014/main" id="{8721B104-6F9C-42B0-8643-8A4634B191E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12</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5426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11A95-DF13-0202-5FB8-ADA32C3D9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E50CE-B5AC-993B-6F6A-FA3E2FCE7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629D8-6A6A-591F-489A-0992F1F2DFCC}"/>
              </a:ext>
            </a:extLst>
          </p:cNvPr>
          <p:cNvSpPr>
            <a:spLocks noGrp="1"/>
          </p:cNvSpPr>
          <p:nvPr>
            <p:ph type="body" idx="1"/>
          </p:nvPr>
        </p:nvSpPr>
        <p:spPr/>
        <p:txBody>
          <a:bodyPr/>
          <a:lstStyle/>
          <a:p>
            <a:pPr marL="171450" indent="-171450">
              <a:buFont typeface="Arial,Sans-Serif"/>
              <a:buChar char="•"/>
            </a:pPr>
            <a:endParaRPr lang="en-US" i="1">
              <a:solidFill>
                <a:srgbClr val="000000"/>
              </a:solidFill>
            </a:endParaRPr>
          </a:p>
        </p:txBody>
      </p:sp>
      <p:sp>
        <p:nvSpPr>
          <p:cNvPr id="4" name="Slide Number Placeholder 3">
            <a:extLst>
              <a:ext uri="{FF2B5EF4-FFF2-40B4-BE49-F238E27FC236}">
                <a16:creationId xmlns:a16="http://schemas.microsoft.com/office/drawing/2014/main" id="{9A337C77-017B-97F5-7D09-F536E5B1429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13</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1679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72935-670E-A12F-9629-99015D565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5B205-0DB2-72B3-3617-0F0B41309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1592E6-1E79-4387-A14E-00475483F107}"/>
              </a:ext>
            </a:extLst>
          </p:cNvPr>
          <p:cNvSpPr>
            <a:spLocks noGrp="1"/>
          </p:cNvSpPr>
          <p:nvPr>
            <p:ph type="body" idx="1"/>
          </p:nvPr>
        </p:nvSpPr>
        <p:spPr/>
        <p:txBody>
          <a:bodyPr/>
          <a:lstStyle/>
          <a:p>
            <a:pPr marL="171450" indent="-171450">
              <a:buFont typeface="Arial,Sans-Serif"/>
              <a:buChar char="•"/>
            </a:pPr>
            <a:endParaRPr lang="en-US" i="1">
              <a:solidFill>
                <a:srgbClr val="000000"/>
              </a:solidFill>
            </a:endParaRPr>
          </a:p>
        </p:txBody>
      </p:sp>
      <p:sp>
        <p:nvSpPr>
          <p:cNvPr id="4" name="Slide Number Placeholder 3">
            <a:extLst>
              <a:ext uri="{FF2B5EF4-FFF2-40B4-BE49-F238E27FC236}">
                <a16:creationId xmlns:a16="http://schemas.microsoft.com/office/drawing/2014/main" id="{35441669-2D4F-92E5-ADB9-131F2E90657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14</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9837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91BD9-1A82-E23D-CE70-5D84BB3A74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341BC-6A52-3F0E-24A8-1B64D8545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64D40-81BF-8050-0941-701CE917F1FB}"/>
              </a:ext>
            </a:extLst>
          </p:cNvPr>
          <p:cNvSpPr>
            <a:spLocks noGrp="1"/>
          </p:cNvSpPr>
          <p:nvPr>
            <p:ph type="body" idx="1"/>
          </p:nvPr>
        </p:nvSpPr>
        <p:spPr/>
        <p:txBody>
          <a:bodyPr/>
          <a:lstStyle/>
          <a:p>
            <a:pPr marL="171450" indent="-171450">
              <a:buFont typeface="Arial,Sans-Serif"/>
              <a:buChar char="•"/>
            </a:pPr>
            <a:endParaRPr lang="en-US" i="1">
              <a:solidFill>
                <a:srgbClr val="000000"/>
              </a:solidFill>
            </a:endParaRPr>
          </a:p>
        </p:txBody>
      </p:sp>
      <p:sp>
        <p:nvSpPr>
          <p:cNvPr id="4" name="Slide Number Placeholder 3">
            <a:extLst>
              <a:ext uri="{FF2B5EF4-FFF2-40B4-BE49-F238E27FC236}">
                <a16:creationId xmlns:a16="http://schemas.microsoft.com/office/drawing/2014/main" id="{A747BD0E-5FBF-B676-51FF-6C04ED3BB07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15</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7152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D5EF0-9A8D-EC98-74F8-841337B73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013E8-C56A-2C92-CF00-42CB9FBBF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2AC87-B973-B12E-02F2-73BC389B5066}"/>
              </a:ext>
            </a:extLst>
          </p:cNvPr>
          <p:cNvSpPr>
            <a:spLocks noGrp="1"/>
          </p:cNvSpPr>
          <p:nvPr>
            <p:ph type="body" idx="1"/>
          </p:nvPr>
        </p:nvSpPr>
        <p:spPr/>
        <p:txBody>
          <a:bodyPr/>
          <a:lstStyle/>
          <a:p>
            <a:pPr marL="171450" indent="-171450">
              <a:buFont typeface="Arial,Sans-Serif"/>
              <a:buChar char="•"/>
            </a:pPr>
            <a:endParaRPr lang="en-US"/>
          </a:p>
        </p:txBody>
      </p:sp>
      <p:sp>
        <p:nvSpPr>
          <p:cNvPr id="4" name="Slide Number Placeholder 3">
            <a:extLst>
              <a:ext uri="{FF2B5EF4-FFF2-40B4-BE49-F238E27FC236}">
                <a16:creationId xmlns:a16="http://schemas.microsoft.com/office/drawing/2014/main" id="{744DEF22-5AE5-CA53-06B9-424A6ABB6FF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16</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08428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5DCB5-8652-BB32-7FE0-6BFA1891B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C1D3B-E52E-5A07-9ADA-F0DC89227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543E4A-9139-9139-9CB4-AC6457EA87E2}"/>
              </a:ext>
            </a:extLst>
          </p:cNvPr>
          <p:cNvSpPr>
            <a:spLocks noGrp="1"/>
          </p:cNvSpPr>
          <p:nvPr>
            <p:ph type="body" idx="1"/>
          </p:nvPr>
        </p:nvSpPr>
        <p:spPr/>
        <p:txBody>
          <a:bodyPr/>
          <a:lstStyle/>
          <a:p>
            <a:pPr marL="171450" indent="-171450">
              <a:buFont typeface="Arial,Sans-Serif"/>
              <a:buChar char="•"/>
            </a:pPr>
            <a:endParaRPr lang="en-US" i="1">
              <a:solidFill>
                <a:srgbClr val="000000"/>
              </a:solidFill>
            </a:endParaRPr>
          </a:p>
        </p:txBody>
      </p:sp>
      <p:sp>
        <p:nvSpPr>
          <p:cNvPr id="4" name="Slide Number Placeholder 3">
            <a:extLst>
              <a:ext uri="{FF2B5EF4-FFF2-40B4-BE49-F238E27FC236}">
                <a16:creationId xmlns:a16="http://schemas.microsoft.com/office/drawing/2014/main" id="{2EC7599C-01AF-7F16-9D6B-85B9169F529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17</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3082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8ED9A-C889-CB8B-EA3A-13321839A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E440F-F0E5-0129-9AB6-27BA92347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0586A-1109-E7B2-E17C-2D891CBBE7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FAC168-F68E-0498-7945-585F0817E9D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18</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3464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CBDC-D085-51B4-C1EA-A7572701F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10E73-F02C-F3A9-3465-AA599C21E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FD372-DB49-C2A2-0C0B-4A48225029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50D316-99C5-D335-D8D3-29E67483D46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19</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2031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7621B-B49C-BFE2-67FE-19EAA281F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57EF6-DD9D-6332-A330-7947BBC29C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C46ED-55D6-D82D-77E6-C7F2A02B5E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0CC808-1C0D-B650-E062-417793BB888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20</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6284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21</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9181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5BFC5-9949-E01B-E9E0-3ABD069E3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E81B4-02F6-8244-5773-3A82D31A6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C54AB-827A-EC10-0278-E3224A7D06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E7476A-B28F-C6A6-215B-39301DBB890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22</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28315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23</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81060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16293-D0B9-7ADC-72C2-BA4ED0C86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4776F-95F5-54B9-1F6E-48BD961FD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0DFED-5390-5289-1A03-AF87CE3CFA61}"/>
              </a:ext>
            </a:extLst>
          </p:cNvPr>
          <p:cNvSpPr>
            <a:spLocks noGrp="1"/>
          </p:cNvSpPr>
          <p:nvPr>
            <p:ph type="body" idx="1"/>
          </p:nvPr>
        </p:nvSpPr>
        <p:spPr/>
        <p:txBody>
          <a:bodyPr/>
          <a:lstStyle/>
          <a:p>
            <a:pPr marL="285750" indent="-285750">
              <a:buChar char="•"/>
            </a:pPr>
            <a:endParaRPr lang="en-US"/>
          </a:p>
        </p:txBody>
      </p:sp>
      <p:sp>
        <p:nvSpPr>
          <p:cNvPr id="4" name="Slide Number Placeholder 3">
            <a:extLst>
              <a:ext uri="{FF2B5EF4-FFF2-40B4-BE49-F238E27FC236}">
                <a16:creationId xmlns:a16="http://schemas.microsoft.com/office/drawing/2014/main" id="{D6755C1A-FCA1-1DD8-4C4E-9FC6B02E081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24</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2153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25</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7846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26</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3879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49930-B797-906D-C2FA-563D5DDDD5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9ACC6-76AB-0C38-F815-8B73F7ECB1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9A936-7014-C287-60B7-4635C79FF4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A48A6D-6850-106C-C685-FAD09A593BD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27</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5825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AA2F0-8F6D-36CD-CE8E-B09EF6B2E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8F8C72-6358-7616-E570-E88AC67BB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25B2E-0E95-D20D-8C1F-5C2CC6D7FCC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4D24358-09E1-A12E-8E7D-0912779AF7B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28</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1929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90595-CD37-54E5-3E2F-BC4E34978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4A3B6-E75A-EB81-D217-7585B4966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49C207-71AB-E075-82A5-3ABC547125D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255623A-80B2-9BE6-DC0F-88858D34CB1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29</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8181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31"/>
        <p:cNvGrpSpPr/>
        <p:nvPr/>
      </p:nvGrpSpPr>
      <p:grpSpPr>
        <a:xfrm>
          <a:off x="0" y="0"/>
          <a:ext cx="0" cy="0"/>
          <a:chOff x="0" y="0"/>
          <a:chExt cx="0" cy="0"/>
        </a:xfrm>
      </p:grpSpPr>
      <p:sp>
        <p:nvSpPr>
          <p:cNvPr id="132" name="Google Shape;132;p15"/>
          <p:cNvSpPr txBox="1">
            <a:spLocks noGrp="1"/>
          </p:cNvSpPr>
          <p:nvPr>
            <p:ph type="subTitle" idx="1"/>
          </p:nvPr>
        </p:nvSpPr>
        <p:spPr>
          <a:xfrm>
            <a:off x="2336801" y="2810932"/>
            <a:ext cx="6987818" cy="1236135"/>
          </a:xfrm>
          <a:prstGeom prst="rect">
            <a:avLst/>
          </a:prstGeom>
          <a:noFill/>
          <a:ln>
            <a:noFill/>
          </a:ln>
        </p:spPr>
        <p:txBody>
          <a:bodyPr spcFirstLastPara="1" wrap="square" lIns="91425" tIns="45700" rIns="91425" bIns="0" anchor="b" anchorCtr="0">
            <a:noAutofit/>
          </a:bodyPr>
          <a:lstStyle>
            <a:lvl1pPr lvl="0" algn="l">
              <a:lnSpc>
                <a:spcPct val="90000"/>
              </a:lnSpc>
              <a:spcBef>
                <a:spcPts val="600"/>
              </a:spcBef>
              <a:spcAft>
                <a:spcPts val="0"/>
              </a:spcAft>
              <a:buClr>
                <a:schemeClr val="dk1"/>
              </a:buClr>
              <a:buSzPts val="2200"/>
              <a:buNone/>
              <a:defRPr sz="2200" b="0" cap="none">
                <a:solidFill>
                  <a:schemeClr val="dk1"/>
                </a:solidFill>
              </a:defRPr>
            </a:lvl1pPr>
            <a:lvl2pPr lvl="1" algn="l">
              <a:lnSpc>
                <a:spcPct val="90000"/>
              </a:lnSpc>
              <a:spcBef>
                <a:spcPts val="600"/>
              </a:spcBef>
              <a:spcAft>
                <a:spcPts val="0"/>
              </a:spcAft>
              <a:buClr>
                <a:schemeClr val="dk1"/>
              </a:buClr>
              <a:buSzPts val="1800"/>
              <a:buNone/>
              <a:defRPr sz="1800" b="0">
                <a:solidFill>
                  <a:schemeClr val="dk1"/>
                </a:solidFill>
              </a:defRPr>
            </a:lvl2pPr>
            <a:lvl3pPr lvl="2" algn="l">
              <a:lnSpc>
                <a:spcPct val="90000"/>
              </a:lnSpc>
              <a:spcBef>
                <a:spcPts val="600"/>
              </a:spcBef>
              <a:spcAft>
                <a:spcPts val="0"/>
              </a:spcAft>
              <a:buClr>
                <a:schemeClr val="dk1"/>
              </a:buClr>
              <a:buSzPts val="1800"/>
              <a:buNone/>
              <a:defRPr sz="1800" b="0">
                <a:solidFill>
                  <a:schemeClr val="dk1"/>
                </a:solidFill>
              </a:defRPr>
            </a:lvl3pPr>
            <a:lvl4pPr lvl="3" algn="l">
              <a:lnSpc>
                <a:spcPct val="90000"/>
              </a:lnSpc>
              <a:spcBef>
                <a:spcPts val="600"/>
              </a:spcBef>
              <a:spcAft>
                <a:spcPts val="0"/>
              </a:spcAft>
              <a:buClr>
                <a:schemeClr val="dk1"/>
              </a:buClr>
              <a:buSzPts val="1800"/>
              <a:buNone/>
              <a:defRPr sz="1800" b="0">
                <a:solidFill>
                  <a:schemeClr val="dk1"/>
                </a:solidFill>
              </a:defRPr>
            </a:lvl4pPr>
            <a:lvl5pPr lvl="4" algn="l">
              <a:lnSpc>
                <a:spcPct val="90000"/>
              </a:lnSpc>
              <a:spcBef>
                <a:spcPts val="600"/>
              </a:spcBef>
              <a:spcAft>
                <a:spcPts val="0"/>
              </a:spcAft>
              <a:buClr>
                <a:schemeClr val="dk1"/>
              </a:buClr>
              <a:buSzPts val="1800"/>
              <a:buNone/>
              <a:defRPr sz="1800" b="0">
                <a:solidFill>
                  <a:schemeClr val="dk1"/>
                </a:solidFill>
              </a:defRPr>
            </a:lvl5pPr>
            <a:lvl6pPr lvl="5" algn="l">
              <a:lnSpc>
                <a:spcPct val="90000"/>
              </a:lnSpc>
              <a:spcBef>
                <a:spcPts val="600"/>
              </a:spcBef>
              <a:spcAft>
                <a:spcPts val="0"/>
              </a:spcAft>
              <a:buClr>
                <a:schemeClr val="dk1"/>
              </a:buClr>
              <a:buSzPts val="1800"/>
              <a:buNone/>
              <a:defRPr sz="1800" b="0">
                <a:solidFill>
                  <a:schemeClr val="dk1"/>
                </a:solidFill>
              </a:defRPr>
            </a:lvl6pPr>
            <a:lvl7pPr lvl="6" algn="l">
              <a:lnSpc>
                <a:spcPct val="90000"/>
              </a:lnSpc>
              <a:spcBef>
                <a:spcPts val="600"/>
              </a:spcBef>
              <a:spcAft>
                <a:spcPts val="0"/>
              </a:spcAft>
              <a:buClr>
                <a:schemeClr val="dk1"/>
              </a:buClr>
              <a:buSzPts val="1800"/>
              <a:buNone/>
              <a:defRPr sz="1800" b="0">
                <a:solidFill>
                  <a:schemeClr val="dk1"/>
                </a:solidFill>
              </a:defRPr>
            </a:lvl7pPr>
            <a:lvl8pPr lvl="7" algn="l">
              <a:lnSpc>
                <a:spcPct val="90000"/>
              </a:lnSpc>
              <a:spcBef>
                <a:spcPts val="600"/>
              </a:spcBef>
              <a:spcAft>
                <a:spcPts val="0"/>
              </a:spcAft>
              <a:buClr>
                <a:schemeClr val="dk1"/>
              </a:buClr>
              <a:buSzPts val="1800"/>
              <a:buNone/>
              <a:defRPr sz="1800" b="0">
                <a:solidFill>
                  <a:schemeClr val="dk1"/>
                </a:solidFill>
              </a:defRPr>
            </a:lvl8pPr>
            <a:lvl9pPr lvl="8" algn="l">
              <a:lnSpc>
                <a:spcPct val="90000"/>
              </a:lnSpc>
              <a:spcBef>
                <a:spcPts val="600"/>
              </a:spcBef>
              <a:spcAft>
                <a:spcPts val="0"/>
              </a:spcAft>
              <a:buClr>
                <a:schemeClr val="dk1"/>
              </a:buClr>
              <a:buSzPts val="1800"/>
              <a:buNone/>
              <a:defRPr sz="1800" b="0">
                <a:solidFill>
                  <a:schemeClr val="dk1"/>
                </a:solidFill>
              </a:defRPr>
            </a:lvl9pPr>
          </a:lstStyle>
          <a:p>
            <a:endParaRPr/>
          </a:p>
        </p:txBody>
      </p:sp>
      <p:sp>
        <p:nvSpPr>
          <p:cNvPr id="133" name="Google Shape;133;p15"/>
          <p:cNvSpPr txBox="1">
            <a:spLocks noGrp="1"/>
          </p:cNvSpPr>
          <p:nvPr>
            <p:ph type="title"/>
          </p:nvPr>
        </p:nvSpPr>
        <p:spPr>
          <a:xfrm>
            <a:off x="2336800" y="4047067"/>
            <a:ext cx="6987818" cy="1194026"/>
          </a:xfrm>
          <a:prstGeom prst="rect">
            <a:avLst/>
          </a:prstGeom>
          <a:noFill/>
          <a:ln>
            <a:noFill/>
          </a:ln>
        </p:spPr>
        <p:txBody>
          <a:bodyPr spcFirstLastPara="1" wrap="square" lIns="91425" tIns="0" rIns="91425" bIns="45700" anchor="t" anchorCtr="0">
            <a:noAutofit/>
          </a:bodyPr>
          <a:lstStyle>
            <a:lvl1pPr lvl="0" algn="l">
              <a:lnSpc>
                <a:spcPct val="90000"/>
              </a:lnSpc>
              <a:spcBef>
                <a:spcPts val="0"/>
              </a:spcBef>
              <a:spcAft>
                <a:spcPts val="0"/>
              </a:spcAft>
              <a:buClr>
                <a:schemeClr val="dk2"/>
              </a:buClr>
              <a:buSzPts val="5000"/>
              <a:buFont typeface="Arial"/>
              <a:buNone/>
              <a:defRPr sz="5000" b="1">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34" name="Google Shape;134;p15"/>
          <p:cNvPicPr preferRelativeResize="0"/>
          <p:nvPr/>
        </p:nvPicPr>
        <p:blipFill rotWithShape="1">
          <a:blip r:embed="rId2">
            <a:alphaModFix/>
          </a:blip>
          <a:srcRect/>
          <a:stretch/>
        </p:blipFill>
        <p:spPr>
          <a:xfrm>
            <a:off x="2448274" y="828667"/>
            <a:ext cx="2228501" cy="642937"/>
          </a:xfrm>
          <a:prstGeom prst="rect">
            <a:avLst/>
          </a:prstGeom>
          <a:noFill/>
          <a:ln>
            <a:noFill/>
          </a:ln>
        </p:spPr>
      </p:pic>
      <p:sp>
        <p:nvSpPr>
          <p:cNvPr id="136" name="Google Shape;136;p15"/>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38" name="Google Shape;138;p15"/>
          <p:cNvGrpSpPr/>
          <p:nvPr/>
        </p:nvGrpSpPr>
        <p:grpSpPr>
          <a:xfrm>
            <a:off x="10056283" y="-43393"/>
            <a:ext cx="2158700" cy="7004632"/>
            <a:chOff x="3757613" y="-41275"/>
            <a:chExt cx="2152650" cy="6985001"/>
          </a:xfrm>
        </p:grpSpPr>
        <p:sp>
          <p:nvSpPr>
            <p:cNvPr id="139" name="Google Shape;139;p15"/>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 name="Google Shape;140;p15"/>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141;p15"/>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15"/>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15"/>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15"/>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145;p15"/>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146;p15"/>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p15"/>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15"/>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 name="Google Shape;149;p15"/>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15"/>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 name="Google Shape;151;p15"/>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152;p15"/>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15"/>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154;p15"/>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15"/>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15"/>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15"/>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15"/>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15"/>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160;p15"/>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161;p15"/>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162;p15"/>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15"/>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64;p15"/>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65;p15"/>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66;p15"/>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67;p15"/>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15"/>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 name="Google Shape;169;p15"/>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15"/>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15"/>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172" name="Google Shape;172;p15"/>
          <p:cNvPicPr preferRelativeResize="0"/>
          <p:nvPr/>
        </p:nvPicPr>
        <p:blipFill rotWithShape="1">
          <a:blip r:embed="rId2">
            <a:alphaModFix/>
          </a:blip>
          <a:srcRect/>
          <a:stretch/>
        </p:blipFill>
        <p:spPr>
          <a:xfrm>
            <a:off x="2448274" y="828667"/>
            <a:ext cx="2228501" cy="642937"/>
          </a:xfrm>
          <a:prstGeom prst="rect">
            <a:avLst/>
          </a:prstGeom>
          <a:noFill/>
          <a:ln>
            <a:noFill/>
          </a:ln>
        </p:spPr>
      </p:pic>
      <p:sp>
        <p:nvSpPr>
          <p:cNvPr id="174" name="Google Shape;174;p15"/>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76" name="Google Shape;176;p15"/>
          <p:cNvGrpSpPr/>
          <p:nvPr/>
        </p:nvGrpSpPr>
        <p:grpSpPr>
          <a:xfrm>
            <a:off x="10056283" y="-43393"/>
            <a:ext cx="2158700" cy="7004632"/>
            <a:chOff x="3757613" y="-41275"/>
            <a:chExt cx="2152650" cy="6985001"/>
          </a:xfrm>
        </p:grpSpPr>
        <p:sp>
          <p:nvSpPr>
            <p:cNvPr id="177" name="Google Shape;177;p15"/>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15"/>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15"/>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15"/>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15"/>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82;p15"/>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15"/>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15"/>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 name="Google Shape;185;p15"/>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15"/>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p15"/>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15"/>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p15"/>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15"/>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91;p15"/>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15"/>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93;p15"/>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15"/>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95;p15"/>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15"/>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97;p15"/>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15"/>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99;p15"/>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15"/>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15"/>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p15"/>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203;p15"/>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15"/>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205;p15"/>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206;p15"/>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207;p15"/>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15"/>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 name="Google Shape;209;p15"/>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0"/>
        <p:cNvGrpSpPr/>
        <p:nvPr/>
      </p:nvGrpSpPr>
      <p:grpSpPr>
        <a:xfrm>
          <a:off x="0" y="0"/>
          <a:ext cx="0" cy="0"/>
          <a:chOff x="0" y="0"/>
          <a:chExt cx="0" cy="0"/>
        </a:xfrm>
      </p:grpSpPr>
      <p:sp>
        <p:nvSpPr>
          <p:cNvPr id="211" name="Google Shape;211;p20"/>
          <p:cNvSpPr txBox="1">
            <a:spLocks noGrp="1"/>
          </p:cNvSpPr>
          <p:nvPr>
            <p:ph type="body" idx="1"/>
          </p:nvPr>
        </p:nvSpPr>
        <p:spPr>
          <a:xfrm>
            <a:off x="838200" y="1825625"/>
            <a:ext cx="8998392" cy="41259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600"/>
              </a:spcBef>
              <a:spcAft>
                <a:spcPts val="0"/>
              </a:spcAft>
              <a:buClr>
                <a:schemeClr val="dk1"/>
              </a:buClr>
              <a:buSzPts val="2000"/>
              <a:buNone/>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228600" algn="l">
              <a:lnSpc>
                <a:spcPct val="90000"/>
              </a:lnSpc>
              <a:spcBef>
                <a:spcPts val="600"/>
              </a:spcBef>
              <a:spcAft>
                <a:spcPts val="0"/>
              </a:spcAft>
              <a:buClr>
                <a:schemeClr val="accent2"/>
              </a:buClr>
              <a:buSzPts val="1800"/>
              <a:buNone/>
              <a:defRPr/>
            </a:lvl4pPr>
            <a:lvl5pPr marL="2286000" lvl="4" indent="-228600" algn="l">
              <a:lnSpc>
                <a:spcPct val="90000"/>
              </a:lnSpc>
              <a:spcBef>
                <a:spcPts val="600"/>
              </a:spcBef>
              <a:spcAft>
                <a:spcPts val="0"/>
              </a:spcAft>
              <a:buClr>
                <a:schemeClr val="lt2"/>
              </a:buClr>
              <a:buSzPts val="1800"/>
              <a:buNone/>
              <a:defRPr/>
            </a:lvl5pPr>
            <a:lvl6pPr marL="2743200" lvl="5" indent="-228600" algn="l">
              <a:lnSpc>
                <a:spcPct val="90000"/>
              </a:lnSpc>
              <a:spcBef>
                <a:spcPts val="600"/>
              </a:spcBef>
              <a:spcAft>
                <a:spcPts val="0"/>
              </a:spcAft>
              <a:buClr>
                <a:schemeClr val="dk1"/>
              </a:buClr>
              <a:buSzPts val="1800"/>
              <a:buNone/>
              <a:defRPr/>
            </a:lvl6pPr>
            <a:lvl7pPr marL="3200400" lvl="6" indent="-228600" algn="l">
              <a:lnSpc>
                <a:spcPct val="90000"/>
              </a:lnSpc>
              <a:spcBef>
                <a:spcPts val="600"/>
              </a:spcBef>
              <a:spcAft>
                <a:spcPts val="0"/>
              </a:spcAft>
              <a:buClr>
                <a:schemeClr val="dk1"/>
              </a:buClr>
              <a:buSzPts val="1800"/>
              <a:buNone/>
              <a:defRPr/>
            </a:lvl7pPr>
            <a:lvl8pPr marL="3657600" lvl="7" indent="-228600" algn="l">
              <a:lnSpc>
                <a:spcPct val="90000"/>
              </a:lnSpc>
              <a:spcBef>
                <a:spcPts val="600"/>
              </a:spcBef>
              <a:spcAft>
                <a:spcPts val="0"/>
              </a:spcAft>
              <a:buClr>
                <a:schemeClr val="dk1"/>
              </a:buClr>
              <a:buSzPts val="1800"/>
              <a:buNone/>
              <a:defRPr/>
            </a:lvl8pPr>
            <a:lvl9pPr marL="4114800" lvl="8" indent="-228600" algn="l">
              <a:lnSpc>
                <a:spcPct val="90000"/>
              </a:lnSpc>
              <a:spcBef>
                <a:spcPts val="600"/>
              </a:spcBef>
              <a:spcAft>
                <a:spcPts val="0"/>
              </a:spcAft>
              <a:buClr>
                <a:schemeClr val="dk1"/>
              </a:buClr>
              <a:buSzPts val="1800"/>
              <a:buNone/>
              <a:defRPr/>
            </a:lvl9pPr>
          </a:lstStyle>
          <a:p>
            <a:endParaRPr/>
          </a:p>
        </p:txBody>
      </p:sp>
      <p:sp>
        <p:nvSpPr>
          <p:cNvPr id="212" name="Google Shape;212;p20"/>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0"/>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0"/>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6"/>
        <p:cNvGrpSpPr/>
        <p:nvPr/>
      </p:nvGrpSpPr>
      <p:grpSpPr>
        <a:xfrm>
          <a:off x="0" y="0"/>
          <a:ext cx="0" cy="0"/>
          <a:chOff x="0" y="0"/>
          <a:chExt cx="0" cy="0"/>
        </a:xfrm>
      </p:grpSpPr>
      <p:sp>
        <p:nvSpPr>
          <p:cNvPr id="217" name="Google Shape;217;p16"/>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16"/>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0_Placeholder-Image">
  <p:cSld name="10_Placeholder-Image">
    <p:spTree>
      <p:nvGrpSpPr>
        <p:cNvPr id="1" name="Shape 357"/>
        <p:cNvGrpSpPr/>
        <p:nvPr/>
      </p:nvGrpSpPr>
      <p:grpSpPr>
        <a:xfrm>
          <a:off x="0" y="0"/>
          <a:ext cx="0" cy="0"/>
          <a:chOff x="0" y="0"/>
          <a:chExt cx="0" cy="0"/>
        </a:xfrm>
      </p:grpSpPr>
      <p:sp>
        <p:nvSpPr>
          <p:cNvPr id="358" name="Google Shape;358;p22"/>
          <p:cNvSpPr>
            <a:spLocks noGrp="1"/>
          </p:cNvSpPr>
          <p:nvPr>
            <p:ph type="pic" idx="2"/>
          </p:nvPr>
        </p:nvSpPr>
        <p:spPr>
          <a:xfrm>
            <a:off x="1125168" y="2069445"/>
            <a:ext cx="870136" cy="857209"/>
          </a:xfrm>
          <a:prstGeom prst="ellipse">
            <a:avLst/>
          </a:prstGeom>
          <a:solidFill>
            <a:srgbClr val="F2F2F2"/>
          </a:solidFill>
          <a:ln>
            <a:noFill/>
          </a:ln>
        </p:spPr>
      </p:sp>
      <p:sp>
        <p:nvSpPr>
          <p:cNvPr id="359" name="Google Shape;359;p22"/>
          <p:cNvSpPr>
            <a:spLocks noGrp="1"/>
          </p:cNvSpPr>
          <p:nvPr>
            <p:ph type="pic" idx="3"/>
          </p:nvPr>
        </p:nvSpPr>
        <p:spPr>
          <a:xfrm>
            <a:off x="1125168" y="3250545"/>
            <a:ext cx="870136" cy="857209"/>
          </a:xfrm>
          <a:prstGeom prst="ellipse">
            <a:avLst/>
          </a:prstGeom>
          <a:solidFill>
            <a:srgbClr val="F2F2F2"/>
          </a:solidFill>
          <a:ln>
            <a:noFill/>
          </a:ln>
        </p:spPr>
      </p:sp>
      <p:sp>
        <p:nvSpPr>
          <p:cNvPr id="360" name="Google Shape;360;p22"/>
          <p:cNvSpPr>
            <a:spLocks noGrp="1"/>
          </p:cNvSpPr>
          <p:nvPr>
            <p:ph type="pic" idx="4"/>
          </p:nvPr>
        </p:nvSpPr>
        <p:spPr>
          <a:xfrm>
            <a:off x="1125168" y="4529394"/>
            <a:ext cx="870136" cy="857209"/>
          </a:xfrm>
          <a:prstGeom prst="ellipse">
            <a:avLst/>
          </a:prstGeom>
          <a:solidFill>
            <a:srgbClr val="F2F2F2"/>
          </a:solidFill>
          <a:ln>
            <a:noFill/>
          </a:ln>
        </p:spPr>
      </p:sp>
      <p:sp>
        <p:nvSpPr>
          <p:cNvPr id="361" name="Google Shape;361;p22"/>
          <p:cNvSpPr>
            <a:spLocks noGrp="1"/>
          </p:cNvSpPr>
          <p:nvPr>
            <p:ph type="pic" idx="5"/>
          </p:nvPr>
        </p:nvSpPr>
        <p:spPr>
          <a:xfrm>
            <a:off x="4756056" y="2069445"/>
            <a:ext cx="870136" cy="857209"/>
          </a:xfrm>
          <a:prstGeom prst="ellipse">
            <a:avLst/>
          </a:prstGeom>
          <a:solidFill>
            <a:srgbClr val="F2F2F2"/>
          </a:solidFill>
          <a:ln>
            <a:noFill/>
          </a:ln>
        </p:spPr>
      </p:sp>
      <p:sp>
        <p:nvSpPr>
          <p:cNvPr id="362" name="Google Shape;362;p22"/>
          <p:cNvSpPr>
            <a:spLocks noGrp="1"/>
          </p:cNvSpPr>
          <p:nvPr>
            <p:ph type="pic" idx="6"/>
          </p:nvPr>
        </p:nvSpPr>
        <p:spPr>
          <a:xfrm>
            <a:off x="4756056" y="3250545"/>
            <a:ext cx="870136" cy="857209"/>
          </a:xfrm>
          <a:prstGeom prst="ellipse">
            <a:avLst/>
          </a:prstGeom>
          <a:solidFill>
            <a:srgbClr val="F2F2F2"/>
          </a:solidFill>
          <a:ln>
            <a:noFill/>
          </a:ln>
        </p:spPr>
      </p:sp>
      <p:sp>
        <p:nvSpPr>
          <p:cNvPr id="363" name="Google Shape;363;p22"/>
          <p:cNvSpPr>
            <a:spLocks noGrp="1"/>
          </p:cNvSpPr>
          <p:nvPr>
            <p:ph type="pic" idx="7"/>
          </p:nvPr>
        </p:nvSpPr>
        <p:spPr>
          <a:xfrm>
            <a:off x="4756056" y="4529394"/>
            <a:ext cx="870136" cy="857209"/>
          </a:xfrm>
          <a:prstGeom prst="ellipse">
            <a:avLst/>
          </a:prstGeom>
          <a:solidFill>
            <a:srgbClr val="F2F2F2"/>
          </a:solidFill>
          <a:ln>
            <a:noFill/>
          </a:ln>
        </p:spPr>
      </p:sp>
      <p:sp>
        <p:nvSpPr>
          <p:cNvPr id="364" name="Google Shape;364;p22"/>
          <p:cNvSpPr>
            <a:spLocks noGrp="1"/>
          </p:cNvSpPr>
          <p:nvPr>
            <p:ph type="pic" idx="8"/>
          </p:nvPr>
        </p:nvSpPr>
        <p:spPr>
          <a:xfrm>
            <a:off x="8386945" y="2069445"/>
            <a:ext cx="870136" cy="857209"/>
          </a:xfrm>
          <a:prstGeom prst="ellipse">
            <a:avLst/>
          </a:prstGeom>
          <a:solidFill>
            <a:srgbClr val="F2F2F2"/>
          </a:solidFill>
          <a:ln>
            <a:noFill/>
          </a:ln>
        </p:spPr>
      </p:sp>
      <p:sp>
        <p:nvSpPr>
          <p:cNvPr id="365" name="Google Shape;365;p22"/>
          <p:cNvSpPr>
            <a:spLocks noGrp="1"/>
          </p:cNvSpPr>
          <p:nvPr>
            <p:ph type="pic" idx="9"/>
          </p:nvPr>
        </p:nvSpPr>
        <p:spPr>
          <a:xfrm>
            <a:off x="8386945" y="3250545"/>
            <a:ext cx="870136" cy="857209"/>
          </a:xfrm>
          <a:prstGeom prst="ellipse">
            <a:avLst/>
          </a:prstGeom>
          <a:solidFill>
            <a:srgbClr val="F2F2F2"/>
          </a:solidFill>
          <a:ln>
            <a:noFill/>
          </a:ln>
        </p:spPr>
      </p:sp>
      <p:sp>
        <p:nvSpPr>
          <p:cNvPr id="366" name="Google Shape;366;p22"/>
          <p:cNvSpPr>
            <a:spLocks noGrp="1"/>
          </p:cNvSpPr>
          <p:nvPr>
            <p:ph type="pic" idx="13"/>
          </p:nvPr>
        </p:nvSpPr>
        <p:spPr>
          <a:xfrm>
            <a:off x="8386945" y="4529394"/>
            <a:ext cx="870136" cy="857209"/>
          </a:xfrm>
          <a:prstGeom prst="ellipse">
            <a:avLst/>
          </a:prstGeom>
          <a:solidFill>
            <a:srgbClr val="F2F2F2"/>
          </a:solidFill>
          <a:ln>
            <a:noFill/>
          </a:ln>
        </p:spPr>
      </p:sp>
      <p:sp>
        <p:nvSpPr>
          <p:cNvPr id="367" name="Google Shape;367;p22"/>
          <p:cNvSpPr txBox="1">
            <a:spLocks noGrp="1"/>
          </p:cNvSpPr>
          <p:nvPr>
            <p:ph type="sldNum" idx="12"/>
          </p:nvPr>
        </p:nvSpPr>
        <p:spPr>
          <a:xfrm>
            <a:off x="11330666" y="6251679"/>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structions 1">
  <p:cSld name="Instructions 1">
    <p:spTree>
      <p:nvGrpSpPr>
        <p:cNvPr id="1" name="Shape 368"/>
        <p:cNvGrpSpPr/>
        <p:nvPr/>
      </p:nvGrpSpPr>
      <p:grpSpPr>
        <a:xfrm>
          <a:off x="0" y="0"/>
          <a:ext cx="0" cy="0"/>
          <a:chOff x="0" y="0"/>
          <a:chExt cx="0" cy="0"/>
        </a:xfrm>
      </p:grpSpPr>
      <p:sp>
        <p:nvSpPr>
          <p:cNvPr id="369" name="Google Shape;369;p23"/>
          <p:cNvSpPr txBox="1"/>
          <p:nvPr/>
        </p:nvSpPr>
        <p:spPr>
          <a:xfrm>
            <a:off x="468313" y="838024"/>
            <a:ext cx="3532187" cy="6540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585858"/>
              </a:buClr>
              <a:buSzPts val="2500"/>
              <a:buFont typeface="Arial"/>
              <a:buNone/>
            </a:pPr>
            <a:r>
              <a:rPr lang="en-AU" sz="2500" b="1" i="0" u="none" strike="noStrike" cap="none">
                <a:solidFill>
                  <a:srgbClr val="585858"/>
                </a:solidFill>
                <a:latin typeface="Arial"/>
                <a:ea typeface="Arial"/>
                <a:cs typeface="Arial"/>
                <a:sym typeface="Arial"/>
              </a:rPr>
              <a:t>PowerPoint Template </a:t>
            </a:r>
            <a:br>
              <a:rPr lang="en-AU" sz="2500" b="1" i="0" u="none" strike="noStrike" cap="none">
                <a:solidFill>
                  <a:srgbClr val="585858"/>
                </a:solidFill>
                <a:latin typeface="Arial"/>
                <a:ea typeface="Arial"/>
                <a:cs typeface="Arial"/>
                <a:sym typeface="Arial"/>
              </a:rPr>
            </a:br>
            <a:r>
              <a:rPr lang="en-AU" sz="2500" b="1" i="0" u="none" strike="noStrike" cap="none">
                <a:solidFill>
                  <a:srgbClr val="585858"/>
                </a:solidFill>
                <a:latin typeface="Arial"/>
                <a:ea typeface="Arial"/>
                <a:cs typeface="Arial"/>
                <a:sym typeface="Arial"/>
              </a:rPr>
              <a:t>and Guidelines</a:t>
            </a:r>
            <a:br>
              <a:rPr lang="en-AU" sz="3600" b="1" i="0" u="none" strike="noStrike" cap="none">
                <a:solidFill>
                  <a:srgbClr val="585858"/>
                </a:solidFill>
                <a:latin typeface="Arial"/>
                <a:ea typeface="Arial"/>
                <a:cs typeface="Arial"/>
                <a:sym typeface="Arial"/>
              </a:rPr>
            </a:br>
            <a:endParaRPr sz="1000" b="1" i="0" u="none" strike="noStrike" cap="none">
              <a:solidFill>
                <a:srgbClr val="585858"/>
              </a:solidFill>
              <a:latin typeface="Arial"/>
              <a:ea typeface="Arial"/>
              <a:cs typeface="Arial"/>
              <a:sym typeface="Arial"/>
            </a:endParaRPr>
          </a:p>
        </p:txBody>
      </p:sp>
      <p:sp>
        <p:nvSpPr>
          <p:cNvPr id="370" name="Google Shape;370;p23"/>
          <p:cNvSpPr txBox="1"/>
          <p:nvPr/>
        </p:nvSpPr>
        <p:spPr>
          <a:xfrm>
            <a:off x="4063985" y="838024"/>
            <a:ext cx="5672509" cy="461664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50"/>
              <a:buFont typeface="Arial"/>
              <a:buNone/>
            </a:pPr>
            <a:r>
              <a:rPr lang="en-AU" sz="950" b="1" i="0" u="none" strike="noStrike" cap="none">
                <a:solidFill>
                  <a:schemeClr val="dk1"/>
                </a:solidFill>
                <a:latin typeface="Arial"/>
                <a:ea typeface="Arial"/>
                <a:cs typeface="Arial"/>
                <a:sym typeface="Arial"/>
              </a:rPr>
              <a:t>FONTS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For proportional text, use the fonts specified in the PowerPoint template: </a:t>
            </a:r>
            <a:r>
              <a:rPr lang="en-AU" sz="950" b="1" i="0" u="none" strike="noStrike" cap="none">
                <a:solidFill>
                  <a:schemeClr val="dk1"/>
                </a:solidFill>
                <a:latin typeface="Arial"/>
                <a:ea typeface="Arial"/>
                <a:cs typeface="Arial"/>
                <a:sym typeface="Arial"/>
              </a:rPr>
              <a:t>Arial</a:t>
            </a:r>
            <a:r>
              <a:rPr lang="en-AU" sz="950" b="0" i="0" u="none" strike="noStrike" cap="none">
                <a:solidFill>
                  <a:schemeClr val="dk1"/>
                </a:solidFill>
                <a:latin typeface="Arial"/>
                <a:ea typeface="Arial"/>
                <a:cs typeface="Arial"/>
                <a:sym typeface="Arial"/>
              </a:rPr>
              <a:t> and </a:t>
            </a:r>
            <a:r>
              <a:rPr lang="en-AU" sz="950" b="1" i="0" u="none" strike="noStrike" cap="none">
                <a:solidFill>
                  <a:schemeClr val="dk1"/>
                </a:solidFill>
                <a:latin typeface="Arial"/>
                <a:ea typeface="Arial"/>
                <a:cs typeface="Arial"/>
                <a:sym typeface="Arial"/>
              </a:rPr>
              <a:t>Arial Black</a:t>
            </a:r>
            <a:r>
              <a:rPr lang="en-AU" sz="950" b="0" i="0" u="none" strike="noStrike" cap="none">
                <a:solidFill>
                  <a:schemeClr val="dk1"/>
                </a:solidFill>
                <a:latin typeface="Arial"/>
                <a:ea typeface="Arial"/>
                <a:cs typeface="Arial"/>
                <a:sym typeface="Arial"/>
              </a:rPr>
              <a:t>. </a:t>
            </a:r>
            <a:r>
              <a:rPr lang="en-AU" sz="950" b="0" i="1" u="none" strike="noStrike" cap="none">
                <a:solidFill>
                  <a:schemeClr val="dk1"/>
                </a:solidFill>
                <a:latin typeface="Arial"/>
                <a:ea typeface="Arial"/>
                <a:cs typeface="Arial"/>
                <a:sym typeface="Arial"/>
              </a:rPr>
              <a:t>If you import text by linking to or copying from another document (e.g., Word or Excel), be sure the imported text uses the correct fonts: Arial and Arial Black.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Use the point sizes set in the PowerPoint template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28 font size for slide titles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22 font size or larger for headlines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Bullet points (Keep bullet points to no more than five levels)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Rule of thumb: If you cannot read text on your computer screen from a distance of 3m viewers will NOT be able read it from the back of the room.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1" i="0" u="none" strike="noStrike" cap="none">
                <a:solidFill>
                  <a:schemeClr val="dk1"/>
                </a:solidFill>
                <a:latin typeface="Arial"/>
                <a:ea typeface="Arial"/>
                <a:cs typeface="Arial"/>
                <a:sym typeface="Arial"/>
              </a:rPr>
              <a:t>LAYOUT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preserve legibility and visual integrity, please ensure the logo is surrounded by sufficient ‘clear space’ . Please enable guides - see below.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enable guides and grids. On the </a:t>
            </a:r>
            <a:r>
              <a:rPr lang="en-AU" sz="950" b="1" i="0" u="none" strike="noStrike" cap="none">
                <a:solidFill>
                  <a:schemeClr val="dk1"/>
                </a:solidFill>
                <a:latin typeface="Arial"/>
                <a:ea typeface="Arial"/>
                <a:cs typeface="Arial"/>
                <a:sym typeface="Arial"/>
              </a:rPr>
              <a:t>Home</a:t>
            </a:r>
            <a:r>
              <a:rPr lang="en-AU" sz="950" b="0" i="0" u="none" strike="noStrike" cap="none">
                <a:solidFill>
                  <a:schemeClr val="dk1"/>
                </a:solidFill>
                <a:latin typeface="Arial"/>
                <a:ea typeface="Arial"/>
                <a:cs typeface="Arial"/>
                <a:sym typeface="Arial"/>
              </a:rPr>
              <a:t> tab, in the </a:t>
            </a:r>
            <a:r>
              <a:rPr lang="en-AU" sz="950" b="1" i="0" u="none" strike="noStrike" cap="none">
                <a:solidFill>
                  <a:schemeClr val="dk1"/>
                </a:solidFill>
                <a:latin typeface="Arial"/>
                <a:ea typeface="Arial"/>
                <a:cs typeface="Arial"/>
                <a:sym typeface="Arial"/>
              </a:rPr>
              <a:t>Drawing</a:t>
            </a:r>
            <a:r>
              <a:rPr lang="en-AU" sz="950" b="0" i="0" u="none" strike="noStrike" cap="none">
                <a:solidFill>
                  <a:schemeClr val="dk1"/>
                </a:solidFill>
                <a:latin typeface="Arial"/>
                <a:ea typeface="Arial"/>
                <a:cs typeface="Arial"/>
                <a:sym typeface="Arial"/>
              </a:rPr>
              <a:t> group, </a:t>
            </a:r>
            <a:br>
              <a:rPr lang="en-AU" sz="950" b="0" i="0" u="none" strike="noStrike" cap="none">
                <a:solidFill>
                  <a:schemeClr val="dk1"/>
                </a:solidFill>
                <a:latin typeface="Arial"/>
                <a:ea typeface="Arial"/>
                <a:cs typeface="Arial"/>
                <a:sym typeface="Arial"/>
              </a:rPr>
            </a:br>
            <a:r>
              <a:rPr lang="en-AU" sz="950" b="0" i="0" u="none" strike="noStrike" cap="none">
                <a:solidFill>
                  <a:schemeClr val="dk1"/>
                </a:solidFill>
                <a:latin typeface="Arial"/>
                <a:ea typeface="Arial"/>
                <a:cs typeface="Arial"/>
                <a:sym typeface="Arial"/>
              </a:rPr>
              <a:t>click</a:t>
            </a:r>
            <a:r>
              <a:rPr lang="en-AU" sz="950" b="1" i="0" u="none" strike="noStrike" cap="none">
                <a:solidFill>
                  <a:schemeClr val="dk1"/>
                </a:solidFill>
                <a:latin typeface="Arial"/>
                <a:ea typeface="Arial"/>
                <a:cs typeface="Arial"/>
                <a:sym typeface="Arial"/>
              </a:rPr>
              <a:t> Arrange</a:t>
            </a:r>
            <a:r>
              <a:rPr lang="en-AU" sz="950" b="0" i="0" u="none" strike="noStrike" cap="none">
                <a:solidFill>
                  <a:schemeClr val="dk1"/>
                </a:solidFill>
                <a:latin typeface="Arial"/>
                <a:ea typeface="Arial"/>
                <a:cs typeface="Arial"/>
                <a:sym typeface="Arial"/>
              </a:rPr>
              <a:t>, point to </a:t>
            </a:r>
            <a:r>
              <a:rPr lang="en-AU" sz="950" b="1" i="0" u="none" strike="noStrike" cap="none">
                <a:solidFill>
                  <a:schemeClr val="dk1"/>
                </a:solidFill>
                <a:latin typeface="Arial"/>
                <a:ea typeface="Arial"/>
                <a:cs typeface="Arial"/>
                <a:sym typeface="Arial"/>
              </a:rPr>
              <a:t>Align</a:t>
            </a:r>
            <a:r>
              <a:rPr lang="en-AU" sz="950" b="0" i="0" u="none" strike="noStrike" cap="none">
                <a:solidFill>
                  <a:schemeClr val="dk1"/>
                </a:solidFill>
                <a:latin typeface="Arial"/>
                <a:ea typeface="Arial"/>
                <a:cs typeface="Arial"/>
                <a:sym typeface="Arial"/>
              </a:rPr>
              <a:t>, and then click </a:t>
            </a:r>
            <a:r>
              <a:rPr lang="en-AU" sz="950" b="1" i="0" u="none" strike="noStrike" cap="none">
                <a:solidFill>
                  <a:schemeClr val="dk1"/>
                </a:solidFill>
                <a:latin typeface="Arial"/>
                <a:ea typeface="Arial"/>
                <a:cs typeface="Arial"/>
                <a:sym typeface="Arial"/>
              </a:rPr>
              <a:t>View Gridlines</a:t>
            </a:r>
            <a:r>
              <a:rPr lang="en-AU" sz="95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Use the layout provided in the PowerPoint template for your title page and for all slides.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apply alternate page designs/layout. Right click your page &gt;</a:t>
            </a:r>
            <a:r>
              <a:rPr lang="en-AU" sz="950" b="1" i="0" u="none" strike="noStrike" cap="none">
                <a:solidFill>
                  <a:schemeClr val="dk1"/>
                </a:solidFill>
                <a:latin typeface="Arial"/>
                <a:ea typeface="Arial"/>
                <a:cs typeface="Arial"/>
                <a:sym typeface="Arial"/>
              </a:rPr>
              <a:t>Layout </a:t>
            </a:r>
            <a:r>
              <a:rPr lang="en-AU" sz="950" b="0" i="0" u="none" strike="noStrike" cap="none">
                <a:solidFill>
                  <a:schemeClr val="dk1"/>
                </a:solidFill>
                <a:latin typeface="Arial"/>
                <a:ea typeface="Arial"/>
                <a:cs typeface="Arial"/>
                <a:sym typeface="Arial"/>
              </a:rPr>
              <a:t>and select from the options available.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edit graphics/footers in the master click </a:t>
            </a:r>
            <a:r>
              <a:rPr lang="en-AU" sz="950" b="1" i="0" u="none" strike="noStrike" cap="none">
                <a:solidFill>
                  <a:schemeClr val="dk1"/>
                </a:solidFill>
                <a:latin typeface="Arial"/>
                <a:ea typeface="Arial"/>
                <a:cs typeface="Arial"/>
                <a:sym typeface="Arial"/>
              </a:rPr>
              <a:t>View </a:t>
            </a:r>
            <a:r>
              <a:rPr lang="en-AU" sz="950" b="0" i="0" u="none" strike="noStrike" cap="none">
                <a:solidFill>
                  <a:schemeClr val="dk1"/>
                </a:solidFill>
                <a:latin typeface="Arial"/>
                <a:ea typeface="Arial"/>
                <a:cs typeface="Arial"/>
                <a:sym typeface="Arial"/>
              </a:rPr>
              <a:t>tab select </a:t>
            </a:r>
            <a:r>
              <a:rPr lang="en-AU" sz="950" b="1" i="0" u="none" strike="noStrike" cap="none">
                <a:solidFill>
                  <a:schemeClr val="dk1"/>
                </a:solidFill>
                <a:latin typeface="Arial"/>
                <a:ea typeface="Arial"/>
                <a:cs typeface="Arial"/>
                <a:sym typeface="Arial"/>
              </a:rPr>
              <a:t>Slide Master</a:t>
            </a:r>
            <a:br>
              <a:rPr lang="en-AU" sz="950" b="0" i="0" u="none" strike="noStrike" cap="none">
                <a:solidFill>
                  <a:schemeClr val="dk1"/>
                </a:solidFill>
                <a:latin typeface="Arial"/>
                <a:ea typeface="Arial"/>
                <a:cs typeface="Arial"/>
                <a:sym typeface="Arial"/>
              </a:rPr>
            </a:b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1" i="0" u="none" strike="noStrike" cap="none">
                <a:solidFill>
                  <a:schemeClr val="dk1"/>
                </a:solidFill>
                <a:latin typeface="Arial"/>
                <a:ea typeface="Arial"/>
                <a:cs typeface="Arial"/>
                <a:sym typeface="Arial"/>
              </a:rPr>
              <a: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It's preferred to use a colour palette of five or fewer colours for an entire presentation. This template incorporates the official Charles Sturt University colour palette.</a:t>
            </a:r>
            <a:endParaRPr sz="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chemeClr val="dk1"/>
              </a:solidFill>
              <a:latin typeface="Arial"/>
              <a:ea typeface="Arial"/>
              <a:cs typeface="Arial"/>
              <a:sym typeface="Arial"/>
            </a:endParaRPr>
          </a:p>
        </p:txBody>
      </p:sp>
      <p:sp>
        <p:nvSpPr>
          <p:cNvPr id="371" name="Google Shape;371;p23"/>
          <p:cNvSpPr txBox="1"/>
          <p:nvPr/>
        </p:nvSpPr>
        <p:spPr>
          <a:xfrm>
            <a:off x="468313" y="1760734"/>
            <a:ext cx="3389312" cy="261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AU" sz="1200" b="0" i="0" u="none" strike="noStrike" cap="none">
                <a:solidFill>
                  <a:srgbClr val="F0572A"/>
                </a:solidFill>
                <a:latin typeface="Arial"/>
                <a:ea typeface="Arial"/>
                <a:cs typeface="Arial"/>
                <a:sym typeface="Arial"/>
              </a:rPr>
              <a:t>Use the following guidelines and template for preparing your PowerPoint slides: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AU" sz="1000" b="0" i="0" u="none" strike="noStrike" cap="none">
                <a:solidFill>
                  <a:schemeClr val="dk1"/>
                </a:solidFill>
                <a:latin typeface="Arial"/>
                <a:ea typeface="Arial"/>
                <a:cs typeface="Arial"/>
                <a:sym typeface="Arial"/>
              </a:rPr>
              <a:t>Our brand is designed to look as consistent on screen </a:t>
            </a:r>
            <a:br>
              <a:rPr lang="en-AU" sz="1000" b="0" i="0" u="none" strike="noStrike" cap="none">
                <a:solidFill>
                  <a:schemeClr val="dk1"/>
                </a:solidFill>
                <a:latin typeface="Arial"/>
                <a:ea typeface="Arial"/>
                <a:cs typeface="Arial"/>
                <a:sym typeface="Arial"/>
              </a:rPr>
            </a:br>
            <a:r>
              <a:rPr lang="en-AU" sz="1000" b="0" i="0" u="none" strike="noStrike" cap="none">
                <a:solidFill>
                  <a:schemeClr val="dk1"/>
                </a:solidFill>
                <a:latin typeface="Arial"/>
                <a:ea typeface="Arial"/>
                <a:cs typeface="Arial"/>
                <a:sym typeface="Arial"/>
              </a:rPr>
              <a:t>as in print. Therefore the same elements such as typography and colours outlined above should be applied to our PowerPoint presentations. As a general rule, PowerPoint slides should never be overcrowded, allowing space around each slide. A simple template </a:t>
            </a:r>
            <a:br>
              <a:rPr lang="en-AU" sz="1000" b="0" i="0" u="none" strike="noStrike" cap="none">
                <a:solidFill>
                  <a:schemeClr val="dk1"/>
                </a:solidFill>
                <a:latin typeface="Arial"/>
                <a:ea typeface="Arial"/>
                <a:cs typeface="Arial"/>
                <a:sym typeface="Arial"/>
              </a:rPr>
            </a:br>
            <a:r>
              <a:rPr lang="en-AU" sz="1000" b="0" i="0" u="none" strike="noStrike" cap="none">
                <a:solidFill>
                  <a:schemeClr val="dk1"/>
                </a:solidFill>
                <a:latin typeface="Arial"/>
                <a:ea typeface="Arial"/>
                <a:cs typeface="Arial"/>
                <a:sym typeface="Arial"/>
              </a:rPr>
              <a:t>has been created that can work effectively across all divisions and presentations.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AU" sz="1000" b="1" i="0" u="none" strike="noStrike" cap="none">
                <a:solidFill>
                  <a:schemeClr val="dk1"/>
                </a:solidFill>
                <a:latin typeface="Arial"/>
                <a:ea typeface="Arial"/>
                <a:cs typeface="Arial"/>
                <a:sym typeface="Arial"/>
              </a:rPr>
              <a:t>Templates for this PowerPoint have been created to ensure consistent production. Please contact the CSU Marketing team for further assistance.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p:txBody>
      </p:sp>
      <p:sp>
        <p:nvSpPr>
          <p:cNvPr id="372" name="Google Shape;372;p23"/>
          <p:cNvSpPr/>
          <p:nvPr/>
        </p:nvSpPr>
        <p:spPr>
          <a:xfrm>
            <a:off x="1" y="-7741"/>
            <a:ext cx="12191999" cy="64633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AU" sz="1800" b="1" i="0" u="none" strike="noStrike" cap="none">
                <a:solidFill>
                  <a:schemeClr val="lt1"/>
                </a:solidFill>
                <a:latin typeface="Arial"/>
                <a:ea typeface="Arial"/>
                <a:cs typeface="Arial"/>
                <a:sym typeface="Arial"/>
              </a:rPr>
              <a:t>*IMPORTANT*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AU" sz="1800" b="0" i="0" u="none" strike="noStrike" cap="none">
                <a:solidFill>
                  <a:schemeClr val="lt1"/>
                </a:solidFill>
                <a:latin typeface="Arial"/>
                <a:ea typeface="Arial"/>
                <a:cs typeface="Arial"/>
                <a:sym typeface="Arial"/>
              </a:rPr>
              <a:t>PLEASE DELETE THIS SLIDE WHEN YOUR PRESENTATION IS COMPLETE</a:t>
            </a:r>
            <a:endParaRPr sz="1400" b="0" i="0" u="none" strike="noStrike" cap="none">
              <a:solidFill>
                <a:srgbClr val="000000"/>
              </a:solidFill>
              <a:latin typeface="Arial"/>
              <a:ea typeface="Arial"/>
              <a:cs typeface="Arial"/>
              <a:sym typeface="Arial"/>
            </a:endParaRPr>
          </a:p>
        </p:txBody>
      </p:sp>
      <p:sp>
        <p:nvSpPr>
          <p:cNvPr id="373" name="Google Shape;373;p23"/>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23"/>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23"/>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structions 2">
  <p:cSld name="Instructions 2">
    <p:spTree>
      <p:nvGrpSpPr>
        <p:cNvPr id="1" name="Shape 376"/>
        <p:cNvGrpSpPr/>
        <p:nvPr/>
      </p:nvGrpSpPr>
      <p:grpSpPr>
        <a:xfrm>
          <a:off x="0" y="0"/>
          <a:ext cx="0" cy="0"/>
          <a:chOff x="0" y="0"/>
          <a:chExt cx="0" cy="0"/>
        </a:xfrm>
      </p:grpSpPr>
      <p:sp>
        <p:nvSpPr>
          <p:cNvPr id="377" name="Google Shape;377;p24"/>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24"/>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p24"/>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380" name="Google Shape;380;p24"/>
          <p:cNvSpPr txBox="1"/>
          <p:nvPr/>
        </p:nvSpPr>
        <p:spPr>
          <a:xfrm>
            <a:off x="838200" y="861934"/>
            <a:ext cx="10515600" cy="111356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graphicFrame>
        <p:nvGraphicFramePr>
          <p:cNvPr id="381" name="Google Shape;381;p24"/>
          <p:cNvGraphicFramePr/>
          <p:nvPr/>
        </p:nvGraphicFramePr>
        <p:xfrm>
          <a:off x="5518150" y="1825625"/>
          <a:ext cx="4283625" cy="2879925"/>
        </p:xfrm>
        <a:graphic>
          <a:graphicData uri="http://schemas.openxmlformats.org/drawingml/2006/table">
            <a:tbl>
              <a:tblPr>
                <a:noFill/>
                <a:tableStyleId>{3A87F650-3E2D-4EB1-9EC7-C0892C4DCEFE}</a:tableStyleId>
              </a:tblPr>
              <a:tblGrid>
                <a:gridCol w="1427875">
                  <a:extLst>
                    <a:ext uri="{9D8B030D-6E8A-4147-A177-3AD203B41FA5}">
                      <a16:colId xmlns:a16="http://schemas.microsoft.com/office/drawing/2014/main" val="20000"/>
                    </a:ext>
                  </a:extLst>
                </a:gridCol>
                <a:gridCol w="1427875">
                  <a:extLst>
                    <a:ext uri="{9D8B030D-6E8A-4147-A177-3AD203B41FA5}">
                      <a16:colId xmlns:a16="http://schemas.microsoft.com/office/drawing/2014/main" val="20001"/>
                    </a:ext>
                  </a:extLst>
                </a:gridCol>
                <a:gridCol w="1427875">
                  <a:extLst>
                    <a:ext uri="{9D8B030D-6E8A-4147-A177-3AD203B41FA5}">
                      <a16:colId xmlns:a16="http://schemas.microsoft.com/office/drawing/2014/main" val="20002"/>
                    </a:ext>
                  </a:extLst>
                </a:gridCol>
              </a:tblGrid>
              <a:tr h="489975">
                <a:tc>
                  <a:txBody>
                    <a:bodyPr/>
                    <a:lstStyle/>
                    <a:p>
                      <a:pPr marL="0" marR="0" lvl="0" indent="0" algn="l" rtl="0">
                        <a:lnSpc>
                          <a:spcPct val="100000"/>
                        </a:lnSpc>
                        <a:spcBef>
                          <a:spcPts val="0"/>
                        </a:spcBef>
                        <a:spcAft>
                          <a:spcPts val="0"/>
                        </a:spcAft>
                        <a:buClr>
                          <a:srgbClr val="000000"/>
                        </a:buClr>
                        <a:buSzPts val="1400"/>
                        <a:buFont typeface="Arial"/>
                        <a:buNone/>
                      </a:pPr>
                      <a:r>
                        <a:rPr lang="en-AU" sz="1400" b="1" u="none" strike="noStrike" cap="none">
                          <a:solidFill>
                            <a:srgbClr val="F0572A"/>
                          </a:solidFill>
                          <a:latin typeface="Arial"/>
                          <a:ea typeface="Arial"/>
                          <a:cs typeface="Arial"/>
                          <a:sym typeface="Arial"/>
                        </a:rPr>
                        <a:t>Heading Bold</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b="1" u="none" strike="noStrike" cap="none">
                          <a:solidFill>
                            <a:srgbClr val="F0572A"/>
                          </a:solidFill>
                          <a:latin typeface="Arial"/>
                          <a:ea typeface="Arial"/>
                          <a:cs typeface="Arial"/>
                          <a:sym typeface="Arial"/>
                        </a:rPr>
                        <a:t>Heading </a:t>
                      </a:r>
                      <a:endParaRPr sz="1400" u="none" strike="noStrike" cap="none"/>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b="1" u="none" strike="noStrike" cap="none">
                          <a:solidFill>
                            <a:srgbClr val="F0572A"/>
                          </a:solidFill>
                          <a:latin typeface="Arial"/>
                          <a:ea typeface="Arial"/>
                          <a:cs typeface="Arial"/>
                          <a:sym typeface="Arial"/>
                        </a:rPr>
                        <a:t>Heading </a:t>
                      </a:r>
                      <a:endParaRPr sz="1400" u="none" strike="noStrike" cap="none"/>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98325">
                <a:tc>
                  <a:txBody>
                    <a:bodyPr/>
                    <a:lstStyle/>
                    <a:p>
                      <a:pPr marL="0" marR="0" lvl="0" indent="0" algn="l" rtl="0">
                        <a:lnSpc>
                          <a:spcPct val="100000"/>
                        </a:lnSpc>
                        <a:spcBef>
                          <a:spcPts val="0"/>
                        </a:spcBef>
                        <a:spcAft>
                          <a:spcPts val="0"/>
                        </a:spcAft>
                        <a:buClr>
                          <a:srgbClr val="000000"/>
                        </a:buClr>
                        <a:buSzPts val="1400"/>
                        <a:buFont typeface="Arial"/>
                        <a:buNone/>
                      </a:pPr>
                      <a:r>
                        <a:rPr lang="en-AU" sz="1400" u="none" strike="noStrike" cap="none">
                          <a:solidFill>
                            <a:srgbClr val="424242"/>
                          </a:solidFill>
                          <a:latin typeface="Arial"/>
                          <a:ea typeface="Arial"/>
                          <a:cs typeface="Arial"/>
                          <a:sym typeface="Arial"/>
                        </a:rPr>
                        <a:t>XYZ </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1"/>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2"/>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3"/>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4"/>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5"/>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28575" cap="flat" cmpd="sng">
                      <a:solidFill>
                        <a:schemeClr val="dk2"/>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82" name="Google Shape;382;p24"/>
          <p:cNvSpPr txBox="1"/>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AU" sz="900" b="0" i="0" u="none" strike="noStrike" cap="none">
                <a:solidFill>
                  <a:srgbClr val="7F7F7F"/>
                </a:solidFill>
                <a:latin typeface="Arial"/>
                <a:ea typeface="Arial"/>
                <a:cs typeface="Arial"/>
                <a:sym typeface="Arial"/>
              </a:rPr>
              <a:t>‹#›</a:t>
            </a:fld>
            <a:endParaRPr sz="900" b="0" i="0" u="none" strike="noStrike" cap="none">
              <a:solidFill>
                <a:srgbClr val="7F7F7F"/>
              </a:solidFill>
              <a:latin typeface="Arial"/>
              <a:ea typeface="Arial"/>
              <a:cs typeface="Arial"/>
              <a:sym typeface="Arial"/>
            </a:endParaRPr>
          </a:p>
        </p:txBody>
      </p:sp>
      <p:sp>
        <p:nvSpPr>
          <p:cNvPr id="383" name="Google Shape;383;p24"/>
          <p:cNvSpPr txBox="1"/>
          <p:nvPr/>
        </p:nvSpPr>
        <p:spPr>
          <a:xfrm>
            <a:off x="838199" y="788716"/>
            <a:ext cx="9000000" cy="900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Arial"/>
              <a:buNone/>
            </a:pPr>
            <a:r>
              <a:rPr lang="en-AU" sz="2800" b="0" i="0" u="none" strike="noStrike" cap="none">
                <a:solidFill>
                  <a:schemeClr val="dk2"/>
                </a:solidFill>
                <a:latin typeface="Arial"/>
                <a:ea typeface="Arial"/>
                <a:cs typeface="Arial"/>
                <a:sym typeface="Arial"/>
              </a:rPr>
              <a:t>Main heading Arial 28pt – Two Content slide</a:t>
            </a:r>
            <a:endParaRPr sz="2800" b="0" i="0" u="none" strike="noStrike" cap="none">
              <a:solidFill>
                <a:schemeClr val="lt2"/>
              </a:solidFill>
              <a:latin typeface="Arial"/>
              <a:ea typeface="Arial"/>
              <a:cs typeface="Arial"/>
              <a:sym typeface="Arial"/>
            </a:endParaRPr>
          </a:p>
        </p:txBody>
      </p:sp>
      <p:sp>
        <p:nvSpPr>
          <p:cNvPr id="384" name="Google Shape;384;p24"/>
          <p:cNvSpPr txBox="1"/>
          <p:nvPr/>
        </p:nvSpPr>
        <p:spPr>
          <a:xfrm>
            <a:off x="838200" y="1825625"/>
            <a:ext cx="3835400"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Arial"/>
              <a:buNone/>
            </a:pPr>
            <a:r>
              <a:rPr lang="en-AU" sz="2000" b="0" i="0" u="none" strike="noStrike" cap="none">
                <a:solidFill>
                  <a:schemeClr val="dk1"/>
                </a:solidFill>
                <a:latin typeface="Arial"/>
                <a:ea typeface="Arial"/>
                <a:cs typeface="Arial"/>
                <a:sym typeface="Arial"/>
              </a:rPr>
              <a:t>First level. There are five preformatted levels, press the ‘Increase/Decrease’ button under the Home table to move though the styles.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6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l" rtl="0">
              <a:lnSpc>
                <a:spcPct val="90000"/>
              </a:lnSpc>
              <a:spcBef>
                <a:spcPts val="600"/>
              </a:spcBef>
              <a:spcAft>
                <a:spcPts val="0"/>
              </a:spcAft>
              <a:buClr>
                <a:schemeClr val="dk1"/>
              </a:buClr>
              <a:buSzPts val="2000"/>
              <a:buFont typeface="Arial"/>
              <a:buNone/>
            </a:pPr>
            <a:r>
              <a:rPr lang="en-AU" sz="2000" b="0" i="0" u="none" strike="noStrike" cap="none">
                <a:solidFill>
                  <a:schemeClr val="dk1"/>
                </a:solidFill>
                <a:latin typeface="Arial"/>
                <a:ea typeface="Arial"/>
                <a:cs typeface="Arial"/>
                <a:sym typeface="Arial"/>
              </a:rPr>
              <a:t>First level</a:t>
            </a:r>
            <a:endParaRPr sz="1400" b="0" i="0" u="none" strike="noStrike" cap="none">
              <a:solidFill>
                <a:srgbClr val="000000"/>
              </a:solidFill>
              <a:latin typeface="Arial"/>
              <a:ea typeface="Arial"/>
              <a:cs typeface="Arial"/>
              <a:sym typeface="Arial"/>
            </a:endParaRPr>
          </a:p>
          <a:p>
            <a:pPr marL="288000" marR="0" lvl="1" indent="-288000" algn="l" rtl="0">
              <a:lnSpc>
                <a:spcPct val="90000"/>
              </a:lnSpc>
              <a:spcBef>
                <a:spcPts val="600"/>
              </a:spcBef>
              <a:spcAft>
                <a:spcPts val="0"/>
              </a:spcAft>
              <a:buClr>
                <a:schemeClr val="dk1"/>
              </a:buClr>
              <a:buSzPts val="2000"/>
              <a:buFont typeface="Arial"/>
              <a:buChar char="•"/>
            </a:pPr>
            <a:r>
              <a:rPr lang="en-AU" sz="2000" b="0" i="0" u="none" strike="noStrike" cap="none">
                <a:solidFill>
                  <a:schemeClr val="dk1"/>
                </a:solidFill>
                <a:latin typeface="Arial"/>
                <a:ea typeface="Arial"/>
                <a:cs typeface="Arial"/>
                <a:sym typeface="Arial"/>
              </a:rPr>
              <a:t>Second level</a:t>
            </a:r>
            <a:endParaRPr sz="1400" b="0" i="0" u="none" strike="noStrike" cap="none">
              <a:solidFill>
                <a:srgbClr val="000000"/>
              </a:solidFill>
              <a:latin typeface="Arial"/>
              <a:ea typeface="Arial"/>
              <a:cs typeface="Arial"/>
              <a:sym typeface="Arial"/>
            </a:endParaRPr>
          </a:p>
          <a:p>
            <a:pPr marL="576000" marR="0" lvl="2" indent="-288000" algn="l" rtl="0">
              <a:lnSpc>
                <a:spcPct val="90000"/>
              </a:lnSpc>
              <a:spcBef>
                <a:spcPts val="600"/>
              </a:spcBef>
              <a:spcAft>
                <a:spcPts val="0"/>
              </a:spcAft>
              <a:buClr>
                <a:schemeClr val="dk1"/>
              </a:buClr>
              <a:buSzPts val="2000"/>
              <a:buFont typeface="Arial"/>
              <a:buChar char="–"/>
            </a:pPr>
            <a:r>
              <a:rPr lang="en-AU" sz="2000" b="0" i="0" u="none" strike="noStrike" cap="none">
                <a:solidFill>
                  <a:schemeClr val="dk1"/>
                </a:solidFill>
                <a:latin typeface="Arial"/>
                <a:ea typeface="Arial"/>
                <a:cs typeface="Arial"/>
                <a:sym typeface="Arial"/>
              </a:rPr>
              <a:t>Third level</a:t>
            </a:r>
            <a:endParaRPr sz="1400" b="0" i="0" u="none" strike="noStrike" cap="none">
              <a:solidFill>
                <a:srgbClr val="000000"/>
              </a:solidFill>
              <a:latin typeface="Arial"/>
              <a:ea typeface="Arial"/>
              <a:cs typeface="Arial"/>
              <a:sym typeface="Arial"/>
            </a:endParaRPr>
          </a:p>
          <a:p>
            <a:pPr marL="0" marR="0" lvl="3" indent="0" algn="l" rtl="0">
              <a:lnSpc>
                <a:spcPct val="90000"/>
              </a:lnSpc>
              <a:spcBef>
                <a:spcPts val="600"/>
              </a:spcBef>
              <a:spcAft>
                <a:spcPts val="0"/>
              </a:spcAft>
              <a:buClr>
                <a:schemeClr val="accent2"/>
              </a:buClr>
              <a:buSzPts val="2000"/>
              <a:buFont typeface="Arial"/>
              <a:buNone/>
            </a:pPr>
            <a:r>
              <a:rPr lang="en-AU" sz="2000" b="0" i="0" u="none" strike="noStrike" cap="none">
                <a:solidFill>
                  <a:schemeClr val="accent2"/>
                </a:solidFill>
                <a:latin typeface="Arial"/>
                <a:ea typeface="Arial"/>
                <a:cs typeface="Arial"/>
                <a:sym typeface="Arial"/>
              </a:rPr>
              <a:t>Fourth level</a:t>
            </a:r>
            <a:endParaRPr sz="1400" b="0" i="0" u="none" strike="noStrike" cap="none">
              <a:solidFill>
                <a:srgbClr val="000000"/>
              </a:solidFill>
              <a:latin typeface="Arial"/>
              <a:ea typeface="Arial"/>
              <a:cs typeface="Arial"/>
              <a:sym typeface="Arial"/>
            </a:endParaRPr>
          </a:p>
          <a:p>
            <a:pPr marL="0" marR="0" lvl="4" indent="0" algn="l" rtl="0">
              <a:lnSpc>
                <a:spcPct val="90000"/>
              </a:lnSpc>
              <a:spcBef>
                <a:spcPts val="600"/>
              </a:spcBef>
              <a:spcAft>
                <a:spcPts val="0"/>
              </a:spcAft>
              <a:buClr>
                <a:schemeClr val="lt2"/>
              </a:buClr>
              <a:buSzPts val="2000"/>
              <a:buFont typeface="Arial"/>
              <a:buNone/>
            </a:pPr>
            <a:r>
              <a:rPr lang="en-AU" sz="2000" b="0" i="0" u="none" strike="noStrike" cap="none">
                <a:solidFill>
                  <a:schemeClr val="lt2"/>
                </a:solidFill>
                <a:latin typeface="Arial"/>
                <a:ea typeface="Arial"/>
                <a:cs typeface="Arial"/>
                <a:sym typeface="Arial"/>
              </a:rPr>
              <a:t>Fifth level</a:t>
            </a:r>
            <a:endParaRPr sz="2000" b="0" i="0" u="none" strike="noStrike" cap="none">
              <a:solidFill>
                <a:schemeClr val="lt2"/>
              </a:solidFill>
              <a:latin typeface="Arial"/>
              <a:ea typeface="Arial"/>
              <a:cs typeface="Arial"/>
              <a:sym typeface="Arial"/>
            </a:endParaRPr>
          </a:p>
        </p:txBody>
      </p:sp>
      <p:sp>
        <p:nvSpPr>
          <p:cNvPr id="385" name="Google Shape;385;p24"/>
          <p:cNvSpPr/>
          <p:nvPr/>
        </p:nvSpPr>
        <p:spPr>
          <a:xfrm>
            <a:off x="1" y="-7741"/>
            <a:ext cx="12191999" cy="64633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AU" sz="1800" b="1" i="0" u="none" strike="noStrike" cap="none">
                <a:solidFill>
                  <a:schemeClr val="lt1"/>
                </a:solidFill>
                <a:latin typeface="Arial"/>
                <a:ea typeface="Arial"/>
                <a:cs typeface="Arial"/>
                <a:sym typeface="Arial"/>
              </a:rPr>
              <a:t>*IMPORTANT*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AU" sz="1800" b="0" i="0" u="none" strike="noStrike" cap="none">
                <a:solidFill>
                  <a:schemeClr val="lt1"/>
                </a:solidFill>
                <a:latin typeface="Arial"/>
                <a:ea typeface="Arial"/>
                <a:cs typeface="Arial"/>
                <a:sym typeface="Arial"/>
              </a:rPr>
              <a:t>PLEASE DELETE THIS SLIDE WHEN YOUR PRESENTATION IS COMPLETE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structions 3">
  <p:cSld name="Instructions 3">
    <p:spTree>
      <p:nvGrpSpPr>
        <p:cNvPr id="1" name="Shape 386"/>
        <p:cNvGrpSpPr/>
        <p:nvPr/>
      </p:nvGrpSpPr>
      <p:grpSpPr>
        <a:xfrm>
          <a:off x="0" y="0"/>
          <a:ext cx="0" cy="0"/>
          <a:chOff x="0" y="0"/>
          <a:chExt cx="0" cy="0"/>
        </a:xfrm>
      </p:grpSpPr>
      <p:sp>
        <p:nvSpPr>
          <p:cNvPr id="387" name="Google Shape;387;p25"/>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25"/>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389" name="Google Shape;389;p25"/>
          <p:cNvSpPr/>
          <p:nvPr/>
        </p:nvSpPr>
        <p:spPr>
          <a:xfrm>
            <a:off x="1" y="0"/>
            <a:ext cx="12191999" cy="64633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AU" sz="1800" b="1" i="0" u="none" strike="noStrike" cap="none">
                <a:solidFill>
                  <a:schemeClr val="lt1"/>
                </a:solidFill>
                <a:latin typeface="Arial"/>
                <a:ea typeface="Arial"/>
                <a:cs typeface="Arial"/>
                <a:sym typeface="Arial"/>
              </a:rPr>
              <a:t>*IMPORTANT*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AU" sz="1800" b="0" i="0" u="none" strike="noStrike" cap="none">
                <a:solidFill>
                  <a:schemeClr val="lt1"/>
                </a:solidFill>
                <a:latin typeface="Arial"/>
                <a:ea typeface="Arial"/>
                <a:cs typeface="Arial"/>
                <a:sym typeface="Arial"/>
              </a:rPr>
              <a:t>PLEASE DELETE THIS SLIDE WHEN YOUR PRESENTATION IS COMPLETE</a:t>
            </a:r>
            <a:endParaRPr sz="1400" b="0" i="0" u="none" strike="noStrike" cap="none">
              <a:solidFill>
                <a:srgbClr val="000000"/>
              </a:solidFill>
              <a:latin typeface="Arial"/>
              <a:ea typeface="Arial"/>
              <a:cs typeface="Arial"/>
              <a:sym typeface="Arial"/>
            </a:endParaRPr>
          </a:p>
        </p:txBody>
      </p:sp>
      <p:sp>
        <p:nvSpPr>
          <p:cNvPr id="390" name="Google Shape;390;p25"/>
          <p:cNvSpPr txBox="1"/>
          <p:nvPr/>
        </p:nvSpPr>
        <p:spPr>
          <a:xfrm>
            <a:off x="838200" y="861934"/>
            <a:ext cx="10515600" cy="111356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391" name="Google Shape;391;p25"/>
          <p:cNvPicPr preferRelativeResize="0"/>
          <p:nvPr/>
        </p:nvPicPr>
        <p:blipFill rotWithShape="1">
          <a:blip r:embed="rId2">
            <a:alphaModFix/>
          </a:blip>
          <a:srcRect/>
          <a:stretch/>
        </p:blipFill>
        <p:spPr>
          <a:xfrm>
            <a:off x="838200" y="1825625"/>
            <a:ext cx="4319588" cy="4071322"/>
          </a:xfrm>
          <a:prstGeom prst="rect">
            <a:avLst/>
          </a:prstGeom>
          <a:noFill/>
          <a:ln>
            <a:noFill/>
          </a:ln>
        </p:spPr>
      </p:pic>
      <p:pic>
        <p:nvPicPr>
          <p:cNvPr id="392" name="Google Shape;392;p25"/>
          <p:cNvPicPr preferRelativeResize="0"/>
          <p:nvPr/>
        </p:nvPicPr>
        <p:blipFill rotWithShape="1">
          <a:blip r:embed="rId3">
            <a:alphaModFix/>
          </a:blip>
          <a:srcRect/>
          <a:stretch/>
        </p:blipFill>
        <p:spPr>
          <a:xfrm>
            <a:off x="5518150" y="1825625"/>
            <a:ext cx="4319588" cy="3544142"/>
          </a:xfrm>
          <a:prstGeom prst="rect">
            <a:avLst/>
          </a:prstGeom>
          <a:noFill/>
          <a:ln>
            <a:noFill/>
          </a:ln>
        </p:spPr>
      </p:pic>
      <p:sp>
        <p:nvSpPr>
          <p:cNvPr id="393" name="Google Shape;393;p25"/>
          <p:cNvSpPr txBox="1"/>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AU" sz="900" b="0" i="0" u="none" strike="noStrike" cap="none">
                <a:solidFill>
                  <a:srgbClr val="7F7F7F"/>
                </a:solidFill>
                <a:latin typeface="Arial"/>
                <a:ea typeface="Arial"/>
                <a:cs typeface="Arial"/>
                <a:sym typeface="Arial"/>
              </a:rPr>
              <a:t>‹#›</a:t>
            </a:fld>
            <a:endParaRPr sz="900" b="0" i="0" u="none" strike="noStrike" cap="none">
              <a:solidFill>
                <a:srgbClr val="7F7F7F"/>
              </a:solidFill>
              <a:latin typeface="Arial"/>
              <a:ea typeface="Arial"/>
              <a:cs typeface="Arial"/>
              <a:sym typeface="Arial"/>
            </a:endParaRPr>
          </a:p>
        </p:txBody>
      </p:sp>
      <p:sp>
        <p:nvSpPr>
          <p:cNvPr id="394" name="Google Shape;394;p25"/>
          <p:cNvSpPr txBox="1"/>
          <p:nvPr/>
        </p:nvSpPr>
        <p:spPr>
          <a:xfrm>
            <a:off x="838199" y="788716"/>
            <a:ext cx="9000000" cy="900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Arial"/>
              <a:buNone/>
            </a:pPr>
            <a:r>
              <a:rPr lang="en-AU" sz="2800" b="0" i="0" u="none" strike="noStrike" cap="none">
                <a:solidFill>
                  <a:schemeClr val="dk2"/>
                </a:solidFill>
                <a:latin typeface="Arial"/>
                <a:ea typeface="Arial"/>
                <a:cs typeface="Arial"/>
                <a:sym typeface="Arial"/>
              </a:rPr>
              <a:t>Charts and graphs – Two Content slide</a:t>
            </a:r>
            <a:endParaRPr sz="2800" b="0" i="0" u="none" strike="noStrike" cap="none">
              <a:solidFill>
                <a:schemeClr val="dk2"/>
              </a:solidFill>
              <a:latin typeface="Arial"/>
              <a:ea typeface="Arial"/>
              <a:cs typeface="Arial"/>
              <a:sym typeface="Arial"/>
            </a:endParaRPr>
          </a:p>
        </p:txBody>
      </p:sp>
      <p:sp>
        <p:nvSpPr>
          <p:cNvPr id="395" name="Google Shape;395;p25"/>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image">
  <p:cSld name="One image">
    <p:spTree>
      <p:nvGrpSpPr>
        <p:cNvPr id="1" name="Shape 478"/>
        <p:cNvGrpSpPr/>
        <p:nvPr/>
      </p:nvGrpSpPr>
      <p:grpSpPr>
        <a:xfrm>
          <a:off x="0" y="0"/>
          <a:ext cx="0" cy="0"/>
          <a:chOff x="0" y="0"/>
          <a:chExt cx="0" cy="0"/>
        </a:xfrm>
      </p:grpSpPr>
      <p:sp>
        <p:nvSpPr>
          <p:cNvPr id="479" name="Google Shape;479;p28"/>
          <p:cNvSpPr>
            <a:spLocks noGrp="1"/>
          </p:cNvSpPr>
          <p:nvPr>
            <p:ph type="pic" idx="2"/>
          </p:nvPr>
        </p:nvSpPr>
        <p:spPr>
          <a:xfrm>
            <a:off x="2037396" y="1109079"/>
            <a:ext cx="7409422" cy="4213066"/>
          </a:xfrm>
          <a:prstGeom prst="rect">
            <a:avLst/>
          </a:prstGeom>
          <a:solidFill>
            <a:srgbClr val="BFBFBF"/>
          </a:solidFill>
          <a:ln>
            <a:noFill/>
          </a:ln>
        </p:spPr>
      </p:sp>
      <p:sp>
        <p:nvSpPr>
          <p:cNvPr id="480" name="Google Shape;480;p28"/>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1" name="Google Shape;481;p28"/>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2" name="Google Shape;482;p28"/>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483" name="Google Shape;483;p28"/>
          <p:cNvSpPr txBox="1">
            <a:spLocks noGrp="1"/>
          </p:cNvSpPr>
          <p:nvPr>
            <p:ph type="body" idx="1"/>
          </p:nvPr>
        </p:nvSpPr>
        <p:spPr>
          <a:xfrm>
            <a:off x="1934988" y="5509997"/>
            <a:ext cx="7511830" cy="684326"/>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One image and floating text-no background">
  <p:cSld name="One image and floating text-no background">
    <p:spTree>
      <p:nvGrpSpPr>
        <p:cNvPr id="1" name="Shape 491"/>
        <p:cNvGrpSpPr/>
        <p:nvPr/>
      </p:nvGrpSpPr>
      <p:grpSpPr>
        <a:xfrm>
          <a:off x="0" y="0"/>
          <a:ext cx="0" cy="0"/>
          <a:chOff x="0" y="0"/>
          <a:chExt cx="0" cy="0"/>
        </a:xfrm>
      </p:grpSpPr>
      <p:sp>
        <p:nvSpPr>
          <p:cNvPr id="492" name="Google Shape;492;p30"/>
          <p:cNvSpPr>
            <a:spLocks noGrp="1"/>
          </p:cNvSpPr>
          <p:nvPr>
            <p:ph type="pic" idx="2"/>
          </p:nvPr>
        </p:nvSpPr>
        <p:spPr>
          <a:xfrm>
            <a:off x="0" y="0"/>
            <a:ext cx="12192000" cy="6858000"/>
          </a:xfrm>
          <a:prstGeom prst="rect">
            <a:avLst/>
          </a:prstGeom>
          <a:noFill/>
          <a:ln>
            <a:noFill/>
          </a:ln>
        </p:spPr>
      </p:sp>
      <p:sp>
        <p:nvSpPr>
          <p:cNvPr id="493" name="Google Shape;493;p30"/>
          <p:cNvSpPr txBox="1">
            <a:spLocks noGrp="1"/>
          </p:cNvSpPr>
          <p:nvPr>
            <p:ph type="body" idx="1"/>
          </p:nvPr>
        </p:nvSpPr>
        <p:spPr>
          <a:xfrm>
            <a:off x="8235499" y="1082305"/>
            <a:ext cx="3522988" cy="2162339"/>
          </a:xfrm>
          <a:prstGeom prst="rect">
            <a:avLst/>
          </a:prstGeom>
          <a:noFill/>
          <a:ln>
            <a:noFill/>
          </a:ln>
        </p:spPr>
        <p:txBody>
          <a:bodyPr spcFirstLastPara="1" wrap="square" lIns="216000" tIns="216000" rIns="216000" bIns="216000" anchor="t" anchorCtr="0">
            <a:noAutofit/>
          </a:bodyPr>
          <a:lstStyle>
            <a:lvl1pPr marL="457200" lvl="0" indent="-228600" algn="l">
              <a:lnSpc>
                <a:spcPct val="90000"/>
              </a:lnSpc>
              <a:spcBef>
                <a:spcPts val="600"/>
              </a:spcBef>
              <a:spcAft>
                <a:spcPts val="0"/>
              </a:spcAft>
              <a:buClr>
                <a:schemeClr val="dk2"/>
              </a:buClr>
              <a:buSzPts val="2000"/>
              <a:buNone/>
              <a:defRPr>
                <a:solidFill>
                  <a:schemeClr val="dk2"/>
                </a:solidFill>
              </a:defRPr>
            </a:lvl1pPr>
            <a:lvl2pPr marL="914400" lvl="1" indent="-355600" algn="l">
              <a:lnSpc>
                <a:spcPct val="90000"/>
              </a:lnSpc>
              <a:spcBef>
                <a:spcPts val="600"/>
              </a:spcBef>
              <a:spcAft>
                <a:spcPts val="0"/>
              </a:spcAft>
              <a:buClr>
                <a:schemeClr val="accent1"/>
              </a:buClr>
              <a:buSzPts val="2000"/>
              <a:buChar char="•"/>
              <a:defRPr>
                <a:solidFill>
                  <a:schemeClr val="accent1"/>
                </a:solidFill>
              </a:defRPr>
            </a:lvl2pPr>
            <a:lvl3pPr marL="1371600" lvl="2" indent="-355600" algn="l">
              <a:lnSpc>
                <a:spcPct val="90000"/>
              </a:lnSpc>
              <a:spcBef>
                <a:spcPts val="600"/>
              </a:spcBef>
              <a:spcAft>
                <a:spcPts val="0"/>
              </a:spcAft>
              <a:buClr>
                <a:schemeClr val="accent1"/>
              </a:buClr>
              <a:buSzPts val="2000"/>
              <a:buChar char="–"/>
              <a:defRPr>
                <a:solidFill>
                  <a:schemeClr val="accent1"/>
                </a:solidFill>
              </a:defRPr>
            </a:lvl3pPr>
            <a:lvl4pPr marL="1828800" lvl="3" indent="-228600" algn="l">
              <a:lnSpc>
                <a:spcPct val="90000"/>
              </a:lnSpc>
              <a:spcBef>
                <a:spcPts val="600"/>
              </a:spcBef>
              <a:spcAft>
                <a:spcPts val="0"/>
              </a:spcAft>
              <a:buClr>
                <a:schemeClr val="accent1"/>
              </a:buClr>
              <a:buSzPts val="2000"/>
              <a:buNone/>
              <a:defRPr>
                <a:solidFill>
                  <a:schemeClr val="accent1"/>
                </a:solidFill>
              </a:defRPr>
            </a:lvl4pPr>
            <a:lvl5pPr marL="2286000" lvl="4" indent="-228600" algn="l">
              <a:lnSpc>
                <a:spcPct val="90000"/>
              </a:lnSpc>
              <a:spcBef>
                <a:spcPts val="600"/>
              </a:spcBef>
              <a:spcAft>
                <a:spcPts val="0"/>
              </a:spcAft>
              <a:buClr>
                <a:schemeClr val="accent1"/>
              </a:buClr>
              <a:buSzPts val="2000"/>
              <a:buNone/>
              <a:defRPr>
                <a:solidFill>
                  <a:schemeClr val="accent1"/>
                </a:solidFill>
              </a:defRPr>
            </a:lvl5pPr>
            <a:lvl6pPr marL="2743200" lvl="5" indent="-228600" algn="l">
              <a:lnSpc>
                <a:spcPct val="90000"/>
              </a:lnSpc>
              <a:spcBef>
                <a:spcPts val="600"/>
              </a:spcBef>
              <a:spcAft>
                <a:spcPts val="0"/>
              </a:spcAft>
              <a:buClr>
                <a:schemeClr val="dk1"/>
              </a:buClr>
              <a:buSzPts val="1800"/>
              <a:buNone/>
              <a:defRPr/>
            </a:lvl6pPr>
            <a:lvl7pPr marL="3200400" lvl="6" indent="-228600" algn="l">
              <a:lnSpc>
                <a:spcPct val="90000"/>
              </a:lnSpc>
              <a:spcBef>
                <a:spcPts val="600"/>
              </a:spcBef>
              <a:spcAft>
                <a:spcPts val="0"/>
              </a:spcAft>
              <a:buClr>
                <a:schemeClr val="dk1"/>
              </a:buClr>
              <a:buSzPts val="1800"/>
              <a:buNone/>
              <a:defRPr/>
            </a:lvl7pPr>
            <a:lvl8pPr marL="3657600" lvl="7" indent="-228600" algn="l">
              <a:lnSpc>
                <a:spcPct val="90000"/>
              </a:lnSpc>
              <a:spcBef>
                <a:spcPts val="600"/>
              </a:spcBef>
              <a:spcAft>
                <a:spcPts val="0"/>
              </a:spcAft>
              <a:buClr>
                <a:schemeClr val="dk1"/>
              </a:buClr>
              <a:buSzPts val="1800"/>
              <a:buNone/>
              <a:defRPr/>
            </a:lvl8pPr>
            <a:lvl9pPr marL="4114800" lvl="8" indent="-228600" algn="l">
              <a:lnSpc>
                <a:spcPct val="90000"/>
              </a:lnSpc>
              <a:spcBef>
                <a:spcPts val="600"/>
              </a:spcBef>
              <a:spcAft>
                <a:spcPts val="0"/>
              </a:spcAft>
              <a:buClr>
                <a:schemeClr val="dk1"/>
              </a:buClr>
              <a:buSzPts val="1800"/>
              <a:buNone/>
              <a:defRPr/>
            </a:lvl9pPr>
          </a:lstStyle>
          <a:p>
            <a:endParaRPr/>
          </a:p>
        </p:txBody>
      </p:sp>
      <p:sp>
        <p:nvSpPr>
          <p:cNvPr id="494" name="Google Shape;494;p30"/>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5" name="Google Shape;495;p30"/>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6" name="Google Shape;496;p30"/>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497" name="Google Shape;497;p30"/>
          <p:cNvSpPr txBox="1">
            <a:spLocks noGrp="1"/>
          </p:cNvSpPr>
          <p:nvPr>
            <p:ph type="body" idx="3"/>
          </p:nvPr>
        </p:nvSpPr>
        <p:spPr>
          <a:xfrm>
            <a:off x="413796" y="6295730"/>
            <a:ext cx="1270800" cy="363600"/>
          </a:xfrm>
          <a:prstGeom prst="rect">
            <a:avLst/>
          </a:prstGeom>
          <a:blipFill rotWithShape="1">
            <a:blip r:embed="rId2">
              <a:alphaModFix/>
            </a:blip>
            <a:stretch>
              <a:fillRect t="-327" b="-327"/>
            </a:stretch>
          </a:blipFill>
          <a:ln>
            <a:noFill/>
          </a:ln>
        </p:spPr>
        <p:txBody>
          <a:bodyPr spcFirstLastPara="1" wrap="square" lIns="91425" tIns="45700" rIns="91425" bIns="45700" anchor="t" anchorCtr="0">
            <a:noAutofit/>
          </a:bodyPr>
          <a:lstStyle>
            <a:lvl1pPr marL="457200" lvl="0" indent="-228600" algn="l">
              <a:lnSpc>
                <a:spcPct val="90000"/>
              </a:lnSpc>
              <a:spcBef>
                <a:spcPts val="600"/>
              </a:spcBef>
              <a:spcAft>
                <a:spcPts val="0"/>
              </a:spcAft>
              <a:buSzPts val="600"/>
              <a:buFont typeface="Arial"/>
              <a:buNone/>
              <a:defRPr sz="600"/>
            </a:lvl1pPr>
            <a:lvl2pPr marL="914400" lvl="1" indent="-228600" algn="l">
              <a:lnSpc>
                <a:spcPct val="90000"/>
              </a:lnSpc>
              <a:spcBef>
                <a:spcPts val="600"/>
              </a:spcBef>
              <a:spcAft>
                <a:spcPts val="0"/>
              </a:spcAft>
              <a:buSzPts val="600"/>
              <a:buNone/>
              <a:defRPr sz="600"/>
            </a:lvl2pPr>
            <a:lvl3pPr marL="1371600" lvl="2" indent="-228600" algn="l">
              <a:lnSpc>
                <a:spcPct val="90000"/>
              </a:lnSpc>
              <a:spcBef>
                <a:spcPts val="600"/>
              </a:spcBef>
              <a:spcAft>
                <a:spcPts val="0"/>
              </a:spcAft>
              <a:buSzPts val="600"/>
              <a:buNone/>
              <a:defRPr sz="600"/>
            </a:lvl3pPr>
            <a:lvl4pPr marL="1828800" lvl="3" indent="-228600" algn="l">
              <a:lnSpc>
                <a:spcPct val="90000"/>
              </a:lnSpc>
              <a:spcBef>
                <a:spcPts val="600"/>
              </a:spcBef>
              <a:spcAft>
                <a:spcPts val="0"/>
              </a:spcAft>
              <a:buSzPts val="600"/>
              <a:buFont typeface="Arial"/>
              <a:buNone/>
              <a:defRPr sz="600"/>
            </a:lvl4pPr>
            <a:lvl5pPr marL="2286000" lvl="4" indent="-228600" algn="l">
              <a:lnSpc>
                <a:spcPct val="90000"/>
              </a:lnSpc>
              <a:spcBef>
                <a:spcPts val="600"/>
              </a:spcBef>
              <a:spcAft>
                <a:spcPts val="0"/>
              </a:spcAft>
              <a:buSzPts val="600"/>
              <a:buFont typeface="Arial"/>
              <a:buNone/>
              <a:defRPr sz="600"/>
            </a:lvl5pPr>
            <a:lvl6pPr marL="2743200" lvl="5" indent="-228600" algn="l">
              <a:lnSpc>
                <a:spcPct val="90000"/>
              </a:lnSpc>
              <a:spcBef>
                <a:spcPts val="600"/>
              </a:spcBef>
              <a:spcAft>
                <a:spcPts val="0"/>
              </a:spcAft>
              <a:buSzPts val="600"/>
              <a:buFont typeface="Arial"/>
              <a:buNone/>
              <a:defRPr sz="600"/>
            </a:lvl6pPr>
            <a:lvl7pPr marL="3200400" lvl="6" indent="-228600" algn="l">
              <a:lnSpc>
                <a:spcPct val="90000"/>
              </a:lnSpc>
              <a:spcBef>
                <a:spcPts val="600"/>
              </a:spcBef>
              <a:spcAft>
                <a:spcPts val="0"/>
              </a:spcAft>
              <a:buSzPts val="600"/>
              <a:buFont typeface="Arial"/>
              <a:buNone/>
              <a:defRPr sz="600"/>
            </a:lvl7pPr>
            <a:lvl8pPr marL="3657600" lvl="7" indent="-228600" algn="l">
              <a:lnSpc>
                <a:spcPct val="90000"/>
              </a:lnSpc>
              <a:spcBef>
                <a:spcPts val="600"/>
              </a:spcBef>
              <a:spcAft>
                <a:spcPts val="0"/>
              </a:spcAft>
              <a:buSzPts val="600"/>
              <a:buFont typeface="Arial"/>
              <a:buNone/>
              <a:defRPr sz="600"/>
            </a:lvl8pPr>
            <a:lvl9pPr marL="4114800" lvl="8" indent="-228600" algn="l">
              <a:lnSpc>
                <a:spcPct val="90000"/>
              </a:lnSpc>
              <a:spcBef>
                <a:spcPts val="600"/>
              </a:spcBef>
              <a:spcAft>
                <a:spcPts val="0"/>
              </a:spcAft>
              <a:buSzPts val="600"/>
              <a:buFont typeface="Arial"/>
              <a:buNone/>
              <a:defRPr sz="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p:cSld name="Two images">
    <p:spTree>
      <p:nvGrpSpPr>
        <p:cNvPr id="1" name="Shape 498"/>
        <p:cNvGrpSpPr/>
        <p:nvPr/>
      </p:nvGrpSpPr>
      <p:grpSpPr>
        <a:xfrm>
          <a:off x="0" y="0"/>
          <a:ext cx="0" cy="0"/>
          <a:chOff x="0" y="0"/>
          <a:chExt cx="0" cy="0"/>
        </a:xfrm>
      </p:grpSpPr>
      <p:sp>
        <p:nvSpPr>
          <p:cNvPr id="499" name="Google Shape;499;p31"/>
          <p:cNvSpPr>
            <a:spLocks noGrp="1"/>
          </p:cNvSpPr>
          <p:nvPr>
            <p:ph type="pic" idx="2"/>
          </p:nvPr>
        </p:nvSpPr>
        <p:spPr>
          <a:xfrm>
            <a:off x="851625" y="1508716"/>
            <a:ext cx="4062537" cy="3813428"/>
          </a:xfrm>
          <a:prstGeom prst="rect">
            <a:avLst/>
          </a:prstGeom>
          <a:solidFill>
            <a:srgbClr val="BFBFBF"/>
          </a:solidFill>
          <a:ln>
            <a:noFill/>
          </a:ln>
        </p:spPr>
      </p:sp>
      <p:sp>
        <p:nvSpPr>
          <p:cNvPr id="500" name="Google Shape;500;p31"/>
          <p:cNvSpPr txBox="1">
            <a:spLocks noGrp="1"/>
          </p:cNvSpPr>
          <p:nvPr>
            <p:ph type="body" idx="1"/>
          </p:nvPr>
        </p:nvSpPr>
        <p:spPr>
          <a:xfrm>
            <a:off x="749217" y="5509997"/>
            <a:ext cx="4164945" cy="684326"/>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01" name="Google Shape;501;p31"/>
          <p:cNvSpPr>
            <a:spLocks noGrp="1"/>
          </p:cNvSpPr>
          <p:nvPr>
            <p:ph type="pic" idx="3"/>
          </p:nvPr>
        </p:nvSpPr>
        <p:spPr>
          <a:xfrm>
            <a:off x="5384281" y="1508716"/>
            <a:ext cx="4062537" cy="3813428"/>
          </a:xfrm>
          <a:prstGeom prst="rect">
            <a:avLst/>
          </a:prstGeom>
          <a:solidFill>
            <a:srgbClr val="BFBFBF"/>
          </a:solidFill>
          <a:ln>
            <a:noFill/>
          </a:ln>
        </p:spPr>
      </p:sp>
      <p:sp>
        <p:nvSpPr>
          <p:cNvPr id="502" name="Google Shape;502;p31"/>
          <p:cNvSpPr txBox="1">
            <a:spLocks noGrp="1"/>
          </p:cNvSpPr>
          <p:nvPr>
            <p:ph type="body" idx="4"/>
          </p:nvPr>
        </p:nvSpPr>
        <p:spPr>
          <a:xfrm>
            <a:off x="5281873" y="5509997"/>
            <a:ext cx="4164945" cy="684326"/>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03" name="Google Shape;503;p31"/>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4" name="Google Shape;504;p31"/>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5" name="Google Shape;505;p31"/>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506" name="Google Shape;506;p31"/>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ree images">
  <p:cSld name="Three images">
    <p:spTree>
      <p:nvGrpSpPr>
        <p:cNvPr id="1" name="Shape 507"/>
        <p:cNvGrpSpPr/>
        <p:nvPr/>
      </p:nvGrpSpPr>
      <p:grpSpPr>
        <a:xfrm>
          <a:off x="0" y="0"/>
          <a:ext cx="0" cy="0"/>
          <a:chOff x="0" y="0"/>
          <a:chExt cx="0" cy="0"/>
        </a:xfrm>
      </p:grpSpPr>
      <p:sp>
        <p:nvSpPr>
          <p:cNvPr id="508" name="Google Shape;508;p32"/>
          <p:cNvSpPr>
            <a:spLocks noGrp="1"/>
          </p:cNvSpPr>
          <p:nvPr>
            <p:ph type="pic" idx="2"/>
          </p:nvPr>
        </p:nvSpPr>
        <p:spPr>
          <a:xfrm>
            <a:off x="851624" y="1508717"/>
            <a:ext cx="2700000" cy="3070982"/>
          </a:xfrm>
          <a:prstGeom prst="rect">
            <a:avLst/>
          </a:prstGeom>
          <a:solidFill>
            <a:srgbClr val="BFBFBF"/>
          </a:solidFill>
          <a:ln>
            <a:noFill/>
          </a:ln>
        </p:spPr>
      </p:sp>
      <p:sp>
        <p:nvSpPr>
          <p:cNvPr id="509" name="Google Shape;509;p32"/>
          <p:cNvSpPr txBox="1">
            <a:spLocks noGrp="1"/>
          </p:cNvSpPr>
          <p:nvPr>
            <p:ph type="body" idx="1"/>
          </p:nvPr>
        </p:nvSpPr>
        <p:spPr>
          <a:xfrm>
            <a:off x="749217" y="4786174"/>
            <a:ext cx="280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10" name="Google Shape;510;p32"/>
          <p:cNvSpPr>
            <a:spLocks noGrp="1"/>
          </p:cNvSpPr>
          <p:nvPr>
            <p:ph type="pic" idx="3"/>
          </p:nvPr>
        </p:nvSpPr>
        <p:spPr>
          <a:xfrm>
            <a:off x="6746818" y="1508716"/>
            <a:ext cx="2700000" cy="3070982"/>
          </a:xfrm>
          <a:prstGeom prst="rect">
            <a:avLst/>
          </a:prstGeom>
          <a:solidFill>
            <a:srgbClr val="BFBFBF"/>
          </a:solidFill>
          <a:ln>
            <a:noFill/>
          </a:ln>
        </p:spPr>
      </p:sp>
      <p:sp>
        <p:nvSpPr>
          <p:cNvPr id="511" name="Google Shape;511;p32"/>
          <p:cNvSpPr>
            <a:spLocks noGrp="1"/>
          </p:cNvSpPr>
          <p:nvPr>
            <p:ph type="pic" idx="4"/>
          </p:nvPr>
        </p:nvSpPr>
        <p:spPr>
          <a:xfrm>
            <a:off x="3799221" y="1508716"/>
            <a:ext cx="2700000" cy="3070982"/>
          </a:xfrm>
          <a:prstGeom prst="rect">
            <a:avLst/>
          </a:prstGeom>
          <a:solidFill>
            <a:srgbClr val="BFBFBF"/>
          </a:solidFill>
          <a:ln>
            <a:noFill/>
          </a:ln>
        </p:spPr>
      </p:sp>
      <p:sp>
        <p:nvSpPr>
          <p:cNvPr id="512" name="Google Shape;512;p32"/>
          <p:cNvSpPr txBox="1">
            <a:spLocks noGrp="1"/>
          </p:cNvSpPr>
          <p:nvPr>
            <p:ph type="body" idx="5"/>
          </p:nvPr>
        </p:nvSpPr>
        <p:spPr>
          <a:xfrm>
            <a:off x="3696814" y="4786174"/>
            <a:ext cx="280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13" name="Google Shape;513;p32"/>
          <p:cNvSpPr txBox="1">
            <a:spLocks noGrp="1"/>
          </p:cNvSpPr>
          <p:nvPr>
            <p:ph type="body" idx="6"/>
          </p:nvPr>
        </p:nvSpPr>
        <p:spPr>
          <a:xfrm>
            <a:off x="6644411" y="4786174"/>
            <a:ext cx="280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14" name="Google Shape;514;p32"/>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5" name="Google Shape;515;p32"/>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6" name="Google Shape;516;p32"/>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517" name="Google Shape;517;p32"/>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our images">
  <p:cSld name="Four images">
    <p:spTree>
      <p:nvGrpSpPr>
        <p:cNvPr id="1" name="Shape 518"/>
        <p:cNvGrpSpPr/>
        <p:nvPr/>
      </p:nvGrpSpPr>
      <p:grpSpPr>
        <a:xfrm>
          <a:off x="0" y="0"/>
          <a:ext cx="0" cy="0"/>
          <a:chOff x="0" y="0"/>
          <a:chExt cx="0" cy="0"/>
        </a:xfrm>
      </p:grpSpPr>
      <p:sp>
        <p:nvSpPr>
          <p:cNvPr id="519" name="Google Shape;519;p33"/>
          <p:cNvSpPr>
            <a:spLocks noGrp="1"/>
          </p:cNvSpPr>
          <p:nvPr>
            <p:ph type="pic" idx="2"/>
          </p:nvPr>
        </p:nvSpPr>
        <p:spPr>
          <a:xfrm>
            <a:off x="851624" y="1508717"/>
            <a:ext cx="1980000" cy="1950105"/>
          </a:xfrm>
          <a:prstGeom prst="rect">
            <a:avLst/>
          </a:prstGeom>
          <a:solidFill>
            <a:srgbClr val="BFBFBF"/>
          </a:solidFill>
          <a:ln>
            <a:noFill/>
          </a:ln>
        </p:spPr>
      </p:sp>
      <p:sp>
        <p:nvSpPr>
          <p:cNvPr id="520" name="Google Shape;520;p33"/>
          <p:cNvSpPr txBox="1">
            <a:spLocks noGrp="1"/>
          </p:cNvSpPr>
          <p:nvPr>
            <p:ph type="body" idx="1"/>
          </p:nvPr>
        </p:nvSpPr>
        <p:spPr>
          <a:xfrm>
            <a:off x="749217"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1" name="Google Shape;521;p33"/>
          <p:cNvSpPr>
            <a:spLocks noGrp="1"/>
          </p:cNvSpPr>
          <p:nvPr>
            <p:ph type="pic" idx="3"/>
          </p:nvPr>
        </p:nvSpPr>
        <p:spPr>
          <a:xfrm>
            <a:off x="7466818" y="1508716"/>
            <a:ext cx="1980000" cy="1950105"/>
          </a:xfrm>
          <a:prstGeom prst="rect">
            <a:avLst/>
          </a:prstGeom>
          <a:solidFill>
            <a:srgbClr val="BFBFBF"/>
          </a:solidFill>
          <a:ln>
            <a:noFill/>
          </a:ln>
        </p:spPr>
      </p:sp>
      <p:sp>
        <p:nvSpPr>
          <p:cNvPr id="522" name="Google Shape;522;p33"/>
          <p:cNvSpPr>
            <a:spLocks noGrp="1"/>
          </p:cNvSpPr>
          <p:nvPr>
            <p:ph type="pic" idx="4"/>
          </p:nvPr>
        </p:nvSpPr>
        <p:spPr>
          <a:xfrm>
            <a:off x="3056689" y="1508716"/>
            <a:ext cx="1980000" cy="1950105"/>
          </a:xfrm>
          <a:prstGeom prst="rect">
            <a:avLst/>
          </a:prstGeom>
          <a:solidFill>
            <a:srgbClr val="BFBFBF"/>
          </a:solidFill>
          <a:ln>
            <a:noFill/>
          </a:ln>
        </p:spPr>
      </p:sp>
      <p:sp>
        <p:nvSpPr>
          <p:cNvPr id="523" name="Google Shape;523;p33"/>
          <p:cNvSpPr>
            <a:spLocks noGrp="1"/>
          </p:cNvSpPr>
          <p:nvPr>
            <p:ph type="pic" idx="5"/>
          </p:nvPr>
        </p:nvSpPr>
        <p:spPr>
          <a:xfrm>
            <a:off x="5261754" y="1508716"/>
            <a:ext cx="1980000" cy="1950105"/>
          </a:xfrm>
          <a:prstGeom prst="rect">
            <a:avLst/>
          </a:prstGeom>
          <a:solidFill>
            <a:srgbClr val="BFBFBF"/>
          </a:solidFill>
          <a:ln>
            <a:noFill/>
          </a:ln>
        </p:spPr>
      </p:sp>
      <p:sp>
        <p:nvSpPr>
          <p:cNvPr id="524" name="Google Shape;524;p33"/>
          <p:cNvSpPr txBox="1">
            <a:spLocks noGrp="1"/>
          </p:cNvSpPr>
          <p:nvPr>
            <p:ph type="body" idx="6"/>
          </p:nvPr>
        </p:nvSpPr>
        <p:spPr>
          <a:xfrm>
            <a:off x="2954282"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5" name="Google Shape;525;p33"/>
          <p:cNvSpPr txBox="1">
            <a:spLocks noGrp="1"/>
          </p:cNvSpPr>
          <p:nvPr>
            <p:ph type="body" idx="7"/>
          </p:nvPr>
        </p:nvSpPr>
        <p:spPr>
          <a:xfrm>
            <a:off x="5159346"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6" name="Google Shape;526;p33"/>
          <p:cNvSpPr txBox="1">
            <a:spLocks noGrp="1"/>
          </p:cNvSpPr>
          <p:nvPr>
            <p:ph type="body" idx="8"/>
          </p:nvPr>
        </p:nvSpPr>
        <p:spPr>
          <a:xfrm>
            <a:off x="7364411"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7" name="Google Shape;527;p33"/>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8" name="Google Shape;528;p33"/>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9" name="Google Shape;529;p33"/>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530" name="Google Shape;530;p33"/>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Introduction">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5F22297F-7F76-4B99-A7D2-F634F03B4D4D}"/>
              </a:ext>
            </a:extLst>
          </p:cNvPr>
          <p:cNvSpPr/>
          <p:nvPr/>
        </p:nvSpPr>
        <p:spPr>
          <a:xfrm>
            <a:off x="-16614" y="0"/>
            <a:ext cx="12208615" cy="6885384"/>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202" y="788716"/>
            <a:ext cx="8014399" cy="1696872"/>
          </a:xfrm>
        </p:spPr>
        <p:txBody>
          <a:bodyPr/>
          <a:lstStyle>
            <a:lvl1pPr>
              <a:defRPr/>
            </a:lvl1pPr>
          </a:lstStyle>
          <a:p>
            <a:r>
              <a:rPr lang="en-US"/>
              <a:t>Introduction slide</a:t>
            </a:r>
            <a:endParaRPr lang="en-AU"/>
          </a:p>
        </p:txBody>
      </p:sp>
      <p:sp>
        <p:nvSpPr>
          <p:cNvPr id="44" name="Text Placeholder 43">
            <a:extLst>
              <a:ext uri="{FF2B5EF4-FFF2-40B4-BE49-F238E27FC236}">
                <a16:creationId xmlns:a16="http://schemas.microsoft.com/office/drawing/2014/main" id="{A4A364C6-1A66-4B01-887C-CF7CB3638F78}"/>
              </a:ext>
            </a:extLst>
          </p:cNvPr>
          <p:cNvSpPr>
            <a:spLocks noGrp="1"/>
          </p:cNvSpPr>
          <p:nvPr>
            <p:ph type="body" sz="quarter" idx="15" hasCustomPrompt="1"/>
          </p:nvPr>
        </p:nvSpPr>
        <p:spPr>
          <a:xfrm>
            <a:off x="838203" y="2641600"/>
            <a:ext cx="8012967" cy="2754312"/>
          </a:xfrm>
        </p:spPr>
        <p:txBody>
          <a:bodyPr/>
          <a:lstStyle>
            <a:lvl1pPr>
              <a:defRPr/>
            </a:lvl1pPr>
          </a:lstStyle>
          <a:p>
            <a:pPr lvl="0"/>
            <a:r>
              <a:rPr lang="en-US"/>
              <a:t>Click to add text, </a:t>
            </a:r>
            <a:r>
              <a:rPr lang="en-GB"/>
              <a:t>press the ‘Increase/Decrease’ button under the Home table to move though the styles</a:t>
            </a:r>
            <a:r>
              <a:rPr lang="en-US"/>
              <a:t> </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647407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4FF03-870D-401A-9778-7C9115D4700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0BEB40F-D48C-49EA-9017-A904B211DC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2575E09-E1E8-4478-84C9-5AFBF0AC28D6}"/>
              </a:ext>
            </a:extLst>
          </p:cNvPr>
          <p:cNvSpPr>
            <a:spLocks noGrp="1"/>
          </p:cNvSpPr>
          <p:nvPr>
            <p:ph type="dt" sz="half" idx="10"/>
          </p:nvPr>
        </p:nvSpPr>
        <p:spPr/>
        <p:txBody>
          <a:bodyPr/>
          <a:lstStyle/>
          <a:p>
            <a:fld id="{4EF9509C-CCC5-4283-B6BF-7EB3105AADEE}" type="datetimeFigureOut">
              <a:rPr lang="en-AU" smtClean="0"/>
              <a:t>15/10/2026</a:t>
            </a:fld>
            <a:endParaRPr lang="en-AU"/>
          </a:p>
        </p:txBody>
      </p:sp>
      <p:sp>
        <p:nvSpPr>
          <p:cNvPr id="5" name="Footer Placeholder 4">
            <a:extLst>
              <a:ext uri="{FF2B5EF4-FFF2-40B4-BE49-F238E27FC236}">
                <a16:creationId xmlns:a16="http://schemas.microsoft.com/office/drawing/2014/main" id="{63C250B7-C72C-40BD-9B58-87152098D31E}"/>
              </a:ext>
            </a:extLst>
          </p:cNvPr>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3388012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End Slide">
  <p:cSld name="End Slide">
    <p:spTree>
      <p:nvGrpSpPr>
        <p:cNvPr id="1" name="Shape 531"/>
        <p:cNvGrpSpPr/>
        <p:nvPr/>
      </p:nvGrpSpPr>
      <p:grpSpPr>
        <a:xfrm>
          <a:off x="0" y="0"/>
          <a:ext cx="0" cy="0"/>
          <a:chOff x="0" y="0"/>
          <a:chExt cx="0" cy="0"/>
        </a:xfrm>
      </p:grpSpPr>
      <p:pic>
        <p:nvPicPr>
          <p:cNvPr id="532" name="Google Shape;532;p34"/>
          <p:cNvPicPr preferRelativeResize="0"/>
          <p:nvPr/>
        </p:nvPicPr>
        <p:blipFill rotWithShape="1">
          <a:blip r:embed="rId2">
            <a:alphaModFix/>
          </a:blip>
          <a:srcRect/>
          <a:stretch/>
        </p:blipFill>
        <p:spPr>
          <a:xfrm>
            <a:off x="5428862" y="828667"/>
            <a:ext cx="2124269" cy="738876"/>
          </a:xfrm>
          <a:prstGeom prst="rect">
            <a:avLst/>
          </a:prstGeom>
          <a:noFill/>
          <a:ln>
            <a:noFill/>
          </a:ln>
        </p:spPr>
      </p:pic>
      <p:pic>
        <p:nvPicPr>
          <p:cNvPr id="533" name="Google Shape;533;p34"/>
          <p:cNvPicPr preferRelativeResize="0"/>
          <p:nvPr/>
        </p:nvPicPr>
        <p:blipFill rotWithShape="1">
          <a:blip r:embed="rId2">
            <a:alphaModFix/>
          </a:blip>
          <a:srcRect/>
          <a:stretch/>
        </p:blipFill>
        <p:spPr>
          <a:xfrm>
            <a:off x="5428862" y="828667"/>
            <a:ext cx="2124269" cy="738876"/>
          </a:xfrm>
          <a:prstGeom prst="rect">
            <a:avLst/>
          </a:prstGeom>
          <a:noFill/>
          <a:ln>
            <a:noFill/>
          </a:ln>
        </p:spPr>
      </p:pic>
      <p:sp>
        <p:nvSpPr>
          <p:cNvPr id="534" name="Google Shape;534;p34"/>
          <p:cNvSpPr/>
          <p:nvPr/>
        </p:nvSpPr>
        <p:spPr>
          <a:xfrm>
            <a:off x="0" y="-2003"/>
            <a:ext cx="12208614" cy="6860003"/>
          </a:xfrm>
          <a:prstGeom prst="rect">
            <a:avLst/>
          </a:prstGeom>
          <a:solidFill>
            <a:schemeClr val="dk2">
              <a:alpha val="9803"/>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35" name="Google Shape;535;p34"/>
          <p:cNvPicPr preferRelativeResize="0"/>
          <p:nvPr/>
        </p:nvPicPr>
        <p:blipFill rotWithShape="1">
          <a:blip r:embed="rId3">
            <a:alphaModFix/>
          </a:blip>
          <a:srcRect/>
          <a:stretch/>
        </p:blipFill>
        <p:spPr>
          <a:xfrm>
            <a:off x="2448274" y="828667"/>
            <a:ext cx="2228501" cy="642937"/>
          </a:xfrm>
          <a:prstGeom prst="rect">
            <a:avLst/>
          </a:prstGeom>
          <a:noFill/>
          <a:ln>
            <a:noFill/>
          </a:ln>
        </p:spPr>
      </p:pic>
      <p:cxnSp>
        <p:nvCxnSpPr>
          <p:cNvPr id="536" name="Google Shape;536;p34"/>
          <p:cNvCxnSpPr/>
          <p:nvPr/>
        </p:nvCxnSpPr>
        <p:spPr>
          <a:xfrm>
            <a:off x="5097992" y="828667"/>
            <a:ext cx="0" cy="645584"/>
          </a:xfrm>
          <a:prstGeom prst="straightConnector1">
            <a:avLst/>
          </a:prstGeom>
          <a:noFill/>
          <a:ln w="12700" cap="flat" cmpd="sng">
            <a:solidFill>
              <a:schemeClr val="dk1"/>
            </a:solidFill>
            <a:prstDash val="solid"/>
            <a:miter lim="800000"/>
            <a:headEnd type="none" w="sm" len="sm"/>
            <a:tailEnd type="none" w="sm" len="sm"/>
          </a:ln>
        </p:spPr>
      </p:cxnSp>
      <p:sp>
        <p:nvSpPr>
          <p:cNvPr id="537" name="Google Shape;537;p34"/>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538" name="Google Shape;538;p34"/>
          <p:cNvGrpSpPr/>
          <p:nvPr/>
        </p:nvGrpSpPr>
        <p:grpSpPr>
          <a:xfrm>
            <a:off x="10056283" y="-43393"/>
            <a:ext cx="2158700" cy="7004632"/>
            <a:chOff x="3757613" y="-41275"/>
            <a:chExt cx="2152650" cy="6985001"/>
          </a:xfrm>
        </p:grpSpPr>
        <p:sp>
          <p:nvSpPr>
            <p:cNvPr id="539" name="Google Shape;539;p34"/>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0" name="Google Shape;540;p34"/>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1" name="Google Shape;541;p34"/>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2" name="Google Shape;542;p34"/>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3" name="Google Shape;543;p34"/>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4" name="Google Shape;544;p34"/>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5" name="Google Shape;545;p34"/>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6" name="Google Shape;546;p34"/>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7" name="Google Shape;547;p34"/>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8" name="Google Shape;548;p34"/>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9" name="Google Shape;549;p34"/>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0" name="Google Shape;550;p34"/>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1" name="Google Shape;551;p34"/>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2" name="Google Shape;552;p34"/>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3" name="Google Shape;553;p34"/>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4" name="Google Shape;554;p34"/>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5" name="Google Shape;555;p34"/>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6" name="Google Shape;556;p34"/>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7" name="Google Shape;557;p34"/>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8" name="Google Shape;558;p34"/>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9" name="Google Shape;559;p34"/>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0" name="Google Shape;560;p34"/>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1" name="Google Shape;561;p34"/>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2" name="Google Shape;562;p34"/>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3" name="Google Shape;563;p34"/>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4" name="Google Shape;564;p34"/>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5" name="Google Shape;565;p34"/>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6" name="Google Shape;566;p34"/>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7" name="Google Shape;567;p34"/>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8" name="Google Shape;568;p34"/>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9" name="Google Shape;569;p34"/>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0" name="Google Shape;570;p34"/>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1" name="Google Shape;571;p34"/>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572" name="Google Shape;572;p34"/>
          <p:cNvPicPr preferRelativeResize="0"/>
          <p:nvPr/>
        </p:nvPicPr>
        <p:blipFill rotWithShape="1">
          <a:blip r:embed="rId3">
            <a:alphaModFix/>
          </a:blip>
          <a:srcRect/>
          <a:stretch/>
        </p:blipFill>
        <p:spPr>
          <a:xfrm>
            <a:off x="2448274" y="828667"/>
            <a:ext cx="2228501" cy="642937"/>
          </a:xfrm>
          <a:prstGeom prst="rect">
            <a:avLst/>
          </a:prstGeom>
          <a:noFill/>
          <a:ln>
            <a:noFill/>
          </a:ln>
        </p:spPr>
      </p:pic>
      <p:cxnSp>
        <p:nvCxnSpPr>
          <p:cNvPr id="573" name="Google Shape;573;p34"/>
          <p:cNvCxnSpPr/>
          <p:nvPr/>
        </p:nvCxnSpPr>
        <p:spPr>
          <a:xfrm>
            <a:off x="5097992" y="828667"/>
            <a:ext cx="0" cy="645584"/>
          </a:xfrm>
          <a:prstGeom prst="straightConnector1">
            <a:avLst/>
          </a:prstGeom>
          <a:noFill/>
          <a:ln w="12700" cap="flat" cmpd="sng">
            <a:solidFill>
              <a:schemeClr val="dk1"/>
            </a:solidFill>
            <a:prstDash val="solid"/>
            <a:miter lim="800000"/>
            <a:headEnd type="none" w="sm" len="sm"/>
            <a:tailEnd type="none" w="sm" len="sm"/>
          </a:ln>
        </p:spPr>
      </p:cxnSp>
      <p:sp>
        <p:nvSpPr>
          <p:cNvPr id="574" name="Google Shape;574;p34"/>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575" name="Google Shape;575;p34"/>
          <p:cNvGrpSpPr/>
          <p:nvPr/>
        </p:nvGrpSpPr>
        <p:grpSpPr>
          <a:xfrm>
            <a:off x="10056283" y="-43393"/>
            <a:ext cx="2158700" cy="7004632"/>
            <a:chOff x="3757613" y="-41275"/>
            <a:chExt cx="2152650" cy="6985001"/>
          </a:xfrm>
        </p:grpSpPr>
        <p:sp>
          <p:nvSpPr>
            <p:cNvPr id="576" name="Google Shape;576;p34"/>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7" name="Google Shape;577;p34"/>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8" name="Google Shape;578;p34"/>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9" name="Google Shape;579;p34"/>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0" name="Google Shape;580;p34"/>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1" name="Google Shape;581;p34"/>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2" name="Google Shape;582;p34"/>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3" name="Google Shape;583;p34"/>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4" name="Google Shape;584;p34"/>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5" name="Google Shape;585;p34"/>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6" name="Google Shape;586;p34"/>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7" name="Google Shape;587;p34"/>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8" name="Google Shape;588;p34"/>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9" name="Google Shape;589;p34"/>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0" name="Google Shape;590;p34"/>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1" name="Google Shape;591;p34"/>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2" name="Google Shape;592;p34"/>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3" name="Google Shape;593;p34"/>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4" name="Google Shape;594;p34"/>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5" name="Google Shape;595;p34"/>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6" name="Google Shape;596;p34"/>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7" name="Google Shape;597;p34"/>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8" name="Google Shape;598;p34"/>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9" name="Google Shape;599;p34"/>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0" name="Google Shape;600;p34"/>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1" name="Google Shape;601;p34"/>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2" name="Google Shape;602;p34"/>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3" name="Google Shape;603;p34"/>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4" name="Google Shape;604;p34"/>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5" name="Google Shape;605;p34"/>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6" name="Google Shape;606;p34"/>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7" name="Google Shape;607;p34"/>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8" name="Google Shape;608;p34"/>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190902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8998392" cy="388086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9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9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accent2"/>
              </a:buClr>
              <a:buSzPts val="2000"/>
              <a:buFont typeface="Arial"/>
              <a:buNone/>
              <a:defRPr sz="2000" b="0" i="0" u="none" strike="noStrike" cap="none">
                <a:solidFill>
                  <a:schemeClr val="accent2"/>
                </a:solidFill>
                <a:latin typeface="Arial"/>
                <a:ea typeface="Arial"/>
                <a:cs typeface="Arial"/>
                <a:sym typeface="Arial"/>
              </a:defRPr>
            </a:lvl4pPr>
            <a:lvl5pPr marL="2286000" marR="0" lvl="4" indent="-228600" algn="l" rtl="0">
              <a:lnSpc>
                <a:spcPct val="90000"/>
              </a:lnSpc>
              <a:spcBef>
                <a:spcPts val="600"/>
              </a:spcBef>
              <a:spcAft>
                <a:spcPts val="0"/>
              </a:spcAft>
              <a:buClr>
                <a:schemeClr val="lt2"/>
              </a:buClr>
              <a:buSzPts val="2000"/>
              <a:buFont typeface="Arial"/>
              <a:buNone/>
              <a:defRPr sz="2000" b="0" i="0" u="none" strike="noStrike" cap="none">
                <a:solidFill>
                  <a:schemeClr val="lt2"/>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 name="Google Shape;12;p14"/>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4"/>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4"/>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grpSp>
        <p:nvGrpSpPr>
          <p:cNvPr id="15" name="Google Shape;15;p14"/>
          <p:cNvGrpSpPr/>
          <p:nvPr/>
        </p:nvGrpSpPr>
        <p:grpSpPr>
          <a:xfrm>
            <a:off x="10056283" y="-43393"/>
            <a:ext cx="2158700" cy="6339191"/>
            <a:chOff x="6289676" y="-41275"/>
            <a:chExt cx="2152650" cy="6321425"/>
          </a:xfrm>
        </p:grpSpPr>
        <p:sp>
          <p:nvSpPr>
            <p:cNvPr id="16" name="Google Shape;16;p14"/>
            <p:cNvSpPr/>
            <p:nvPr/>
          </p:nvSpPr>
          <p:spPr>
            <a:xfrm>
              <a:off x="6297613" y="3098800"/>
              <a:ext cx="527050" cy="1673225"/>
            </a:xfrm>
            <a:custGeom>
              <a:avLst/>
              <a:gdLst/>
              <a:ahLst/>
              <a:cxnLst/>
              <a:rect l="l" t="t" r="r" b="b"/>
              <a:pathLst>
                <a:path w="1384" h="4403" extrusionOk="0">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 name="Google Shape;17;p14"/>
            <p:cNvSpPr/>
            <p:nvPr/>
          </p:nvSpPr>
          <p:spPr>
            <a:xfrm>
              <a:off x="7027863" y="1741488"/>
              <a:ext cx="423863" cy="417513"/>
            </a:xfrm>
            <a:custGeom>
              <a:avLst/>
              <a:gdLst/>
              <a:ahLst/>
              <a:cxnLst/>
              <a:rect l="l" t="t" r="r" b="b"/>
              <a:pathLst>
                <a:path w="1112" h="1097" extrusionOk="0">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 name="Google Shape;18;p14"/>
            <p:cNvSpPr/>
            <p:nvPr/>
          </p:nvSpPr>
          <p:spPr>
            <a:xfrm>
              <a:off x="8318501" y="0"/>
              <a:ext cx="109538" cy="65088"/>
            </a:xfrm>
            <a:custGeom>
              <a:avLst/>
              <a:gdLst/>
              <a:ahLst/>
              <a:cxnLst/>
              <a:rect l="l" t="t" r="r" b="b"/>
              <a:pathLst>
                <a:path w="287" h="170" extrusionOk="0">
                  <a:moveTo>
                    <a:pt x="287" y="0"/>
                  </a:moveTo>
                  <a:cubicBezTo>
                    <a:pt x="0" y="0"/>
                    <a:pt x="0" y="0"/>
                    <a:pt x="0" y="0"/>
                  </a:cubicBezTo>
                  <a:cubicBezTo>
                    <a:pt x="97" y="54"/>
                    <a:pt x="193" y="111"/>
                    <a:pt x="287" y="170"/>
                  </a:cubicBezTo>
                  <a:lnTo>
                    <a:pt x="2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 name="Google Shape;19;p14"/>
            <p:cNvSpPr/>
            <p:nvPr/>
          </p:nvSpPr>
          <p:spPr>
            <a:xfrm>
              <a:off x="6297613" y="2878138"/>
              <a:ext cx="703263" cy="2114550"/>
            </a:xfrm>
            <a:custGeom>
              <a:avLst/>
              <a:gdLst/>
              <a:ahLst/>
              <a:cxnLst/>
              <a:rect l="l" t="t" r="r" b="b"/>
              <a:pathLst>
                <a:path w="1848" h="5560" extrusionOk="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20;p14"/>
            <p:cNvSpPr/>
            <p:nvPr/>
          </p:nvSpPr>
          <p:spPr>
            <a:xfrm>
              <a:off x="6297613" y="3627438"/>
              <a:ext cx="101600" cy="614363"/>
            </a:xfrm>
            <a:custGeom>
              <a:avLst/>
              <a:gdLst/>
              <a:ahLst/>
              <a:cxnLst/>
              <a:rect l="l" t="t" r="r" b="b"/>
              <a:pathLst>
                <a:path w="267" h="1617" extrusionOk="0">
                  <a:moveTo>
                    <a:pt x="209" y="569"/>
                  </a:moveTo>
                  <a:cubicBezTo>
                    <a:pt x="177" y="364"/>
                    <a:pt x="105" y="172"/>
                    <a:pt x="0" y="0"/>
                  </a:cubicBezTo>
                  <a:cubicBezTo>
                    <a:pt x="0" y="1617"/>
                    <a:pt x="0" y="1617"/>
                    <a:pt x="0" y="1617"/>
                  </a:cubicBezTo>
                  <a:cubicBezTo>
                    <a:pt x="192" y="1303"/>
                    <a:pt x="267" y="935"/>
                    <a:pt x="209" y="56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21;p14"/>
            <p:cNvSpPr/>
            <p:nvPr/>
          </p:nvSpPr>
          <p:spPr>
            <a:xfrm>
              <a:off x="629761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14"/>
            <p:cNvSpPr/>
            <p:nvPr/>
          </p:nvSpPr>
          <p:spPr>
            <a:xfrm>
              <a:off x="6297613" y="4940300"/>
              <a:ext cx="576263" cy="1325563"/>
            </a:xfrm>
            <a:custGeom>
              <a:avLst/>
              <a:gdLst/>
              <a:ahLst/>
              <a:cxnLst/>
              <a:rect l="l" t="t" r="r" b="b"/>
              <a:pathLst>
                <a:path w="1514" h="3485" extrusionOk="0">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14"/>
            <p:cNvSpPr/>
            <p:nvPr/>
          </p:nvSpPr>
          <p:spPr>
            <a:xfrm>
              <a:off x="6297613" y="552450"/>
              <a:ext cx="2130425" cy="968375"/>
            </a:xfrm>
            <a:custGeom>
              <a:avLst/>
              <a:gdLst/>
              <a:ahLst/>
              <a:cxnLst/>
              <a:rect l="l" t="t" r="r" b="b"/>
              <a:pathLst>
                <a:path w="5594" h="2545" extrusionOk="0">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14"/>
            <p:cNvSpPr/>
            <p:nvPr/>
          </p:nvSpPr>
          <p:spPr>
            <a:xfrm>
              <a:off x="6297613" y="5303838"/>
              <a:ext cx="319088" cy="962025"/>
            </a:xfrm>
            <a:custGeom>
              <a:avLst/>
              <a:gdLst/>
              <a:ahLst/>
              <a:cxnLst/>
              <a:rect l="l" t="t" r="r" b="b"/>
              <a:pathLst>
                <a:path w="837" h="2529" extrusionOk="0">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14"/>
            <p:cNvSpPr/>
            <p:nvPr/>
          </p:nvSpPr>
          <p:spPr>
            <a:xfrm>
              <a:off x="6297613" y="354013"/>
              <a:ext cx="2130425" cy="755650"/>
            </a:xfrm>
            <a:custGeom>
              <a:avLst/>
              <a:gdLst/>
              <a:ahLst/>
              <a:cxnLst/>
              <a:rect l="l" t="t" r="r" b="b"/>
              <a:pathLst>
                <a:path w="5594" h="1989" extrusionOk="0">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14"/>
            <p:cNvSpPr/>
            <p:nvPr/>
          </p:nvSpPr>
          <p:spPr>
            <a:xfrm>
              <a:off x="6297613" y="139700"/>
              <a:ext cx="2130425" cy="668338"/>
            </a:xfrm>
            <a:custGeom>
              <a:avLst/>
              <a:gdLst/>
              <a:ahLst/>
              <a:cxnLst/>
              <a:rect l="l" t="t" r="r" b="b"/>
              <a:pathLst>
                <a:path w="5594" h="1757" extrusionOk="0">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14"/>
            <p:cNvSpPr/>
            <p:nvPr/>
          </p:nvSpPr>
          <p:spPr>
            <a:xfrm>
              <a:off x="6800851" y="2962275"/>
              <a:ext cx="1409700" cy="1406525"/>
            </a:xfrm>
            <a:custGeom>
              <a:avLst/>
              <a:gdLst/>
              <a:ahLst/>
              <a:cxnLst/>
              <a:rect l="l" t="t" r="r" b="b"/>
              <a:pathLst>
                <a:path w="3699" h="3699" extrusionOk="0">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14"/>
            <p:cNvSpPr/>
            <p:nvPr/>
          </p:nvSpPr>
          <p:spPr>
            <a:xfrm>
              <a:off x="7165976" y="3325813"/>
              <a:ext cx="679450" cy="679450"/>
            </a:xfrm>
            <a:custGeom>
              <a:avLst/>
              <a:gdLst/>
              <a:ahLst/>
              <a:cxnLst/>
              <a:rect l="l" t="t" r="r" b="b"/>
              <a:pathLst>
                <a:path w="1787" h="1787" extrusionOk="0">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 name="Google Shape;29;p14"/>
            <p:cNvSpPr/>
            <p:nvPr/>
          </p:nvSpPr>
          <p:spPr>
            <a:xfrm>
              <a:off x="6297613" y="0"/>
              <a:ext cx="350838" cy="141288"/>
            </a:xfrm>
            <a:custGeom>
              <a:avLst/>
              <a:gdLst/>
              <a:ahLst/>
              <a:cxnLst/>
              <a:rect l="l" t="t" r="r" b="b"/>
              <a:pathLst>
                <a:path w="923" h="373" extrusionOk="0">
                  <a:moveTo>
                    <a:pt x="187" y="0"/>
                  </a:moveTo>
                  <a:cubicBezTo>
                    <a:pt x="124" y="28"/>
                    <a:pt x="62" y="57"/>
                    <a:pt x="0" y="88"/>
                  </a:cubicBezTo>
                  <a:cubicBezTo>
                    <a:pt x="0" y="373"/>
                    <a:pt x="0" y="373"/>
                    <a:pt x="0" y="373"/>
                  </a:cubicBezTo>
                  <a:cubicBezTo>
                    <a:pt x="294" y="221"/>
                    <a:pt x="603" y="96"/>
                    <a:pt x="923" y="0"/>
                  </a:cubicBezTo>
                  <a:lnTo>
                    <a:pt x="1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14"/>
            <p:cNvSpPr/>
            <p:nvPr/>
          </p:nvSpPr>
          <p:spPr>
            <a:xfrm>
              <a:off x="7821613" y="0"/>
              <a:ext cx="606425" cy="298450"/>
            </a:xfrm>
            <a:custGeom>
              <a:avLst/>
              <a:gdLst/>
              <a:ahLst/>
              <a:cxnLst/>
              <a:rect l="l" t="t" r="r" b="b"/>
              <a:pathLst>
                <a:path w="1590" h="784" extrusionOk="0">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 name="Google Shape;31;p14"/>
            <p:cNvSpPr/>
            <p:nvPr/>
          </p:nvSpPr>
          <p:spPr>
            <a:xfrm>
              <a:off x="6297613" y="6124575"/>
              <a:ext cx="80963" cy="141288"/>
            </a:xfrm>
            <a:custGeom>
              <a:avLst/>
              <a:gdLst/>
              <a:ahLst/>
              <a:cxnLst/>
              <a:rect l="l" t="t" r="r" b="b"/>
              <a:pathLst>
                <a:path w="213" h="370" extrusionOk="0">
                  <a:moveTo>
                    <a:pt x="0" y="0"/>
                  </a:moveTo>
                  <a:cubicBezTo>
                    <a:pt x="0" y="370"/>
                    <a:pt x="0" y="370"/>
                    <a:pt x="0" y="370"/>
                  </a:cubicBezTo>
                  <a:cubicBezTo>
                    <a:pt x="213" y="370"/>
                    <a:pt x="213" y="370"/>
                    <a:pt x="213" y="370"/>
                  </a:cubicBezTo>
                  <a:cubicBezTo>
                    <a:pt x="136" y="250"/>
                    <a:pt x="65" y="127"/>
                    <a:pt x="0" y="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14"/>
            <p:cNvSpPr/>
            <p:nvPr/>
          </p:nvSpPr>
          <p:spPr>
            <a:xfrm>
              <a:off x="6297613" y="-41275"/>
              <a:ext cx="2130425" cy="587375"/>
            </a:xfrm>
            <a:custGeom>
              <a:avLst/>
              <a:gdLst/>
              <a:ahLst/>
              <a:cxnLst/>
              <a:rect l="l" t="t" r="r" b="b"/>
              <a:pathLst>
                <a:path w="5594" h="1546" extrusionOk="0">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 name="Google Shape;33;p14"/>
            <p:cNvSpPr/>
            <p:nvPr/>
          </p:nvSpPr>
          <p:spPr>
            <a:xfrm>
              <a:off x="7419976" y="3579813"/>
              <a:ext cx="173038" cy="173038"/>
            </a:xfrm>
            <a:custGeom>
              <a:avLst/>
              <a:gdLst/>
              <a:ahLst/>
              <a:cxnLst/>
              <a:rect l="l" t="t" r="r" b="b"/>
              <a:pathLst>
                <a:path w="454" h="454" extrusionOk="0">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 name="Google Shape;34;p14"/>
            <p:cNvSpPr/>
            <p:nvPr/>
          </p:nvSpPr>
          <p:spPr>
            <a:xfrm>
              <a:off x="6724651" y="4362450"/>
              <a:ext cx="1703388" cy="1917700"/>
            </a:xfrm>
            <a:custGeom>
              <a:avLst/>
              <a:gdLst/>
              <a:ahLst/>
              <a:cxnLst/>
              <a:rect l="l" t="t" r="r" b="b"/>
              <a:pathLst>
                <a:path w="4471" h="5043" extrusionOk="0">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14"/>
            <p:cNvSpPr/>
            <p:nvPr/>
          </p:nvSpPr>
          <p:spPr>
            <a:xfrm>
              <a:off x="6289676" y="908050"/>
              <a:ext cx="1952625" cy="2025650"/>
            </a:xfrm>
            <a:custGeom>
              <a:avLst/>
              <a:gdLst/>
              <a:ahLst/>
              <a:cxnLst/>
              <a:rect l="l" t="t" r="r" b="b"/>
              <a:pathLst>
                <a:path w="5128" h="5327" extrusionOk="0">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14"/>
            <p:cNvSpPr/>
            <p:nvPr/>
          </p:nvSpPr>
          <p:spPr>
            <a:xfrm>
              <a:off x="6297613" y="700088"/>
              <a:ext cx="2144713" cy="2427288"/>
            </a:xfrm>
            <a:custGeom>
              <a:avLst/>
              <a:gdLst/>
              <a:ahLst/>
              <a:cxnLst/>
              <a:rect l="l" t="t" r="r" b="b"/>
              <a:pathLst>
                <a:path w="5633" h="6384" extrusionOk="0">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14"/>
            <p:cNvSpPr/>
            <p:nvPr/>
          </p:nvSpPr>
          <p:spPr>
            <a:xfrm>
              <a:off x="8208963" y="2820988"/>
              <a:ext cx="219075" cy="1152525"/>
            </a:xfrm>
            <a:custGeom>
              <a:avLst/>
              <a:gdLst/>
              <a:ahLst/>
              <a:cxnLst/>
              <a:rect l="l" t="t" r="r" b="b"/>
              <a:pathLst>
                <a:path w="576" h="3032" extrusionOk="0">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14"/>
            <p:cNvSpPr/>
            <p:nvPr/>
          </p:nvSpPr>
          <p:spPr>
            <a:xfrm>
              <a:off x="8010526" y="2530475"/>
              <a:ext cx="417513" cy="1730375"/>
            </a:xfrm>
            <a:custGeom>
              <a:avLst/>
              <a:gdLst/>
              <a:ahLst/>
              <a:cxnLst/>
              <a:rect l="l" t="t" r="r" b="b"/>
              <a:pathLst>
                <a:path w="1097" h="4550" extrusionOk="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14"/>
            <p:cNvSpPr/>
            <p:nvPr/>
          </p:nvSpPr>
          <p:spPr>
            <a:xfrm>
              <a:off x="6602413" y="1325563"/>
              <a:ext cx="1266825" cy="1220788"/>
            </a:xfrm>
            <a:custGeom>
              <a:avLst/>
              <a:gdLst/>
              <a:ahLst/>
              <a:cxnLst/>
              <a:rect l="l" t="t" r="r" b="b"/>
              <a:pathLst>
                <a:path w="3326" h="3212" extrusionOk="0">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14"/>
            <p:cNvSpPr/>
            <p:nvPr/>
          </p:nvSpPr>
          <p:spPr>
            <a:xfrm>
              <a:off x="6427788" y="1150938"/>
              <a:ext cx="1649413" cy="1589088"/>
            </a:xfrm>
            <a:custGeom>
              <a:avLst/>
              <a:gdLst/>
              <a:ahLst/>
              <a:cxnLst/>
              <a:rect l="l" t="t" r="r" b="b"/>
              <a:pathLst>
                <a:path w="4329" h="4178" extrusionOk="0">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14"/>
            <p:cNvSpPr/>
            <p:nvPr/>
          </p:nvSpPr>
          <p:spPr>
            <a:xfrm>
              <a:off x="7559676" y="5167313"/>
              <a:ext cx="423863" cy="407988"/>
            </a:xfrm>
            <a:custGeom>
              <a:avLst/>
              <a:gdLst/>
              <a:ahLst/>
              <a:cxnLst/>
              <a:rect l="l" t="t" r="r" b="b"/>
              <a:pathLst>
                <a:path w="1113" h="1073" extrusionOk="0">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14"/>
            <p:cNvSpPr/>
            <p:nvPr/>
          </p:nvSpPr>
          <p:spPr>
            <a:xfrm>
              <a:off x="6934201" y="4551363"/>
              <a:ext cx="1493838" cy="1606550"/>
            </a:xfrm>
            <a:custGeom>
              <a:avLst/>
              <a:gdLst/>
              <a:ahLst/>
              <a:cxnLst/>
              <a:rect l="l" t="t" r="r" b="b"/>
              <a:pathLst>
                <a:path w="3923" h="4222" extrusionOk="0">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14"/>
            <p:cNvSpPr/>
            <p:nvPr/>
          </p:nvSpPr>
          <p:spPr>
            <a:xfrm>
              <a:off x="6810376" y="1533525"/>
              <a:ext cx="831850" cy="819150"/>
            </a:xfrm>
            <a:custGeom>
              <a:avLst/>
              <a:gdLst/>
              <a:ahLst/>
              <a:cxnLst/>
              <a:rect l="l" t="t" r="r" b="b"/>
              <a:pathLst>
                <a:path w="2184" h="2154" extrusionOk="0">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14"/>
            <p:cNvSpPr/>
            <p:nvPr/>
          </p:nvSpPr>
          <p:spPr>
            <a:xfrm>
              <a:off x="7167563" y="4741863"/>
              <a:ext cx="1241425" cy="1220788"/>
            </a:xfrm>
            <a:custGeom>
              <a:avLst/>
              <a:gdLst/>
              <a:ahLst/>
              <a:cxnLst/>
              <a:rect l="l" t="t" r="r" b="b"/>
              <a:pathLst>
                <a:path w="3257" h="3212" extrusionOk="0">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14"/>
            <p:cNvSpPr/>
            <p:nvPr/>
          </p:nvSpPr>
          <p:spPr>
            <a:xfrm>
              <a:off x="8375651" y="6227763"/>
              <a:ext cx="52388" cy="38100"/>
            </a:xfrm>
            <a:custGeom>
              <a:avLst/>
              <a:gdLst/>
              <a:ahLst/>
              <a:cxnLst/>
              <a:rect l="l" t="t" r="r" b="b"/>
              <a:pathLst>
                <a:path w="139" h="100" extrusionOk="0">
                  <a:moveTo>
                    <a:pt x="139" y="0"/>
                  </a:moveTo>
                  <a:cubicBezTo>
                    <a:pt x="94" y="35"/>
                    <a:pt x="47" y="68"/>
                    <a:pt x="0" y="100"/>
                  </a:cubicBezTo>
                  <a:cubicBezTo>
                    <a:pt x="139" y="100"/>
                    <a:pt x="139" y="100"/>
                    <a:pt x="139" y="100"/>
                  </a:cubicBezTo>
                  <a:lnTo>
                    <a:pt x="139"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14"/>
            <p:cNvSpPr/>
            <p:nvPr/>
          </p:nvSpPr>
          <p:spPr>
            <a:xfrm>
              <a:off x="6569076" y="4171950"/>
              <a:ext cx="1858963" cy="2093913"/>
            </a:xfrm>
            <a:custGeom>
              <a:avLst/>
              <a:gdLst/>
              <a:ahLst/>
              <a:cxnLst/>
              <a:rect l="l" t="t" r="r" b="b"/>
              <a:pathLst>
                <a:path w="4881" h="5506" extrusionOk="0">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14"/>
            <p:cNvSpPr/>
            <p:nvPr/>
          </p:nvSpPr>
          <p:spPr>
            <a:xfrm>
              <a:off x="7367588" y="4967288"/>
              <a:ext cx="833438" cy="801688"/>
            </a:xfrm>
            <a:custGeom>
              <a:avLst/>
              <a:gdLst/>
              <a:ahLst/>
              <a:cxnLst/>
              <a:rect l="l" t="t" r="r" b="b"/>
              <a:pathLst>
                <a:path w="2184" h="2108" extrusionOk="0">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8" name="Google Shape;48;p14"/>
          <p:cNvGrpSpPr/>
          <p:nvPr/>
        </p:nvGrpSpPr>
        <p:grpSpPr>
          <a:xfrm>
            <a:off x="413796" y="6294205"/>
            <a:ext cx="1269308" cy="365125"/>
            <a:chOff x="528" y="3775"/>
            <a:chExt cx="956" cy="275"/>
          </a:xfrm>
        </p:grpSpPr>
        <p:sp>
          <p:nvSpPr>
            <p:cNvPr id="49" name="Google Shape;49;p14"/>
            <p:cNvSpPr/>
            <p:nvPr/>
          </p:nvSpPr>
          <p:spPr>
            <a:xfrm>
              <a:off x="853" y="3818"/>
              <a:ext cx="64" cy="79"/>
            </a:xfrm>
            <a:custGeom>
              <a:avLst/>
              <a:gdLst/>
              <a:ahLst/>
              <a:cxnLst/>
              <a:rect l="l" t="t" r="r" b="b"/>
              <a:pathLst>
                <a:path w="419" h="520" extrusionOk="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14"/>
            <p:cNvSpPr/>
            <p:nvPr/>
          </p:nvSpPr>
          <p:spPr>
            <a:xfrm>
              <a:off x="921" y="3811"/>
              <a:ext cx="61" cy="85"/>
            </a:xfrm>
            <a:custGeom>
              <a:avLst/>
              <a:gdLst/>
              <a:ahLst/>
              <a:cxnLst/>
              <a:rect l="l" t="t" r="r" b="b"/>
              <a:pathLst>
                <a:path w="407" h="563" extrusionOk="0">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51;p14"/>
            <p:cNvSpPr/>
            <p:nvPr/>
          </p:nvSpPr>
          <p:spPr>
            <a:xfrm>
              <a:off x="987" y="3838"/>
              <a:ext cx="53" cy="59"/>
            </a:xfrm>
            <a:custGeom>
              <a:avLst/>
              <a:gdLst/>
              <a:ahLst/>
              <a:cxnLst/>
              <a:rect l="l" t="t" r="r" b="b"/>
              <a:pathLst>
                <a:path w="348" h="392" extrusionOk="0">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14"/>
            <p:cNvSpPr/>
            <p:nvPr/>
          </p:nvSpPr>
          <p:spPr>
            <a:xfrm>
              <a:off x="1043"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14"/>
            <p:cNvSpPr/>
            <p:nvPr/>
          </p:nvSpPr>
          <p:spPr>
            <a:xfrm>
              <a:off x="1085" y="3811"/>
              <a:ext cx="27" cy="85"/>
            </a:xfrm>
            <a:custGeom>
              <a:avLst/>
              <a:gdLst/>
              <a:ahLst/>
              <a:cxnLst/>
              <a:rect l="l" t="t" r="r" b="b"/>
              <a:pathLst>
                <a:path w="176" h="563" extrusionOk="0">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54;p14"/>
            <p:cNvSpPr/>
            <p:nvPr/>
          </p:nvSpPr>
          <p:spPr>
            <a:xfrm>
              <a:off x="1117" y="3838"/>
              <a:ext cx="47" cy="59"/>
            </a:xfrm>
            <a:custGeom>
              <a:avLst/>
              <a:gdLst/>
              <a:ahLst/>
              <a:cxnLst/>
              <a:rect l="l" t="t" r="r" b="b"/>
              <a:pathLst>
                <a:path w="314" h="392" extrusionOk="0">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 name="Google Shape;55;p14"/>
            <p:cNvSpPr/>
            <p:nvPr/>
          </p:nvSpPr>
          <p:spPr>
            <a:xfrm>
              <a:off x="1172" y="3838"/>
              <a:ext cx="40" cy="59"/>
            </a:xfrm>
            <a:custGeom>
              <a:avLst/>
              <a:gdLst/>
              <a:ahLst/>
              <a:cxnLst/>
              <a:rect l="l" t="t" r="r" b="b"/>
              <a:pathLst>
                <a:path w="267" h="392" extrusionOk="0">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 name="Google Shape;56;p14"/>
            <p:cNvSpPr/>
            <p:nvPr/>
          </p:nvSpPr>
          <p:spPr>
            <a:xfrm>
              <a:off x="1244" y="3818"/>
              <a:ext cx="50" cy="79"/>
            </a:xfrm>
            <a:custGeom>
              <a:avLst/>
              <a:gdLst/>
              <a:ahLst/>
              <a:cxnLst/>
              <a:rect l="l" t="t" r="r" b="b"/>
              <a:pathLst>
                <a:path w="334" h="520" extrusionOk="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 name="Google Shape;57;p14"/>
            <p:cNvSpPr/>
            <p:nvPr/>
          </p:nvSpPr>
          <p:spPr>
            <a:xfrm>
              <a:off x="1300" y="3825"/>
              <a:ext cx="37" cy="72"/>
            </a:xfrm>
            <a:custGeom>
              <a:avLst/>
              <a:gdLst/>
              <a:ahLst/>
              <a:cxnLst/>
              <a:rect l="l" t="t" r="r" b="b"/>
              <a:pathLst>
                <a:path w="246" h="476" extrusionOk="0">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58;p14"/>
            <p:cNvSpPr/>
            <p:nvPr/>
          </p:nvSpPr>
          <p:spPr>
            <a:xfrm>
              <a:off x="1339" y="3838"/>
              <a:ext cx="61" cy="59"/>
            </a:xfrm>
            <a:custGeom>
              <a:avLst/>
              <a:gdLst/>
              <a:ahLst/>
              <a:cxnLst/>
              <a:rect l="l" t="t" r="r" b="b"/>
              <a:pathLst>
                <a:path w="404" h="391" extrusionOk="0">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59;p14"/>
            <p:cNvSpPr/>
            <p:nvPr/>
          </p:nvSpPr>
          <p:spPr>
            <a:xfrm>
              <a:off x="1404"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14"/>
            <p:cNvSpPr/>
            <p:nvPr/>
          </p:nvSpPr>
          <p:spPr>
            <a:xfrm>
              <a:off x="1447" y="3825"/>
              <a:ext cx="37" cy="72"/>
            </a:xfrm>
            <a:custGeom>
              <a:avLst/>
              <a:gdLst/>
              <a:ahLst/>
              <a:cxnLst/>
              <a:rect l="l" t="t" r="r" b="b"/>
              <a:pathLst>
                <a:path w="246" h="476" extrusionOk="0">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61;p14"/>
            <p:cNvSpPr/>
            <p:nvPr/>
          </p:nvSpPr>
          <p:spPr>
            <a:xfrm>
              <a:off x="851" y="3928"/>
              <a:ext cx="76" cy="77"/>
            </a:xfrm>
            <a:custGeom>
              <a:avLst/>
              <a:gdLst/>
              <a:ahLst/>
              <a:cxnLst/>
              <a:rect l="l" t="t" r="r" b="b"/>
              <a:pathLst>
                <a:path w="504" h="513" extrusionOk="0">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62;p14"/>
            <p:cNvSpPr/>
            <p:nvPr/>
          </p:nvSpPr>
          <p:spPr>
            <a:xfrm>
              <a:off x="930" y="3946"/>
              <a:ext cx="61" cy="58"/>
            </a:xfrm>
            <a:custGeom>
              <a:avLst/>
              <a:gdLst/>
              <a:ahLst/>
              <a:cxnLst/>
              <a:rect l="l" t="t" r="r" b="b"/>
              <a:pathLst>
                <a:path w="407" h="384" extrusionOk="0">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63;p14"/>
            <p:cNvSpPr/>
            <p:nvPr/>
          </p:nvSpPr>
          <p:spPr>
            <a:xfrm>
              <a:off x="996" y="3923"/>
              <a:ext cx="27" cy="81"/>
            </a:xfrm>
            <a:custGeom>
              <a:avLst/>
              <a:gdLst/>
              <a:ahLst/>
              <a:cxnLst/>
              <a:rect l="l" t="t" r="r" b="b"/>
              <a:pathLst>
                <a:path w="176" h="537" extrusionOk="0">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 name="Google Shape;64;p14"/>
            <p:cNvSpPr/>
            <p:nvPr/>
          </p:nvSpPr>
          <p:spPr>
            <a:xfrm>
              <a:off x="1024" y="3947"/>
              <a:ext cx="59" cy="58"/>
            </a:xfrm>
            <a:custGeom>
              <a:avLst/>
              <a:gdLst/>
              <a:ahLst/>
              <a:cxnLst/>
              <a:rect l="l" t="t" r="r" b="b"/>
              <a:pathLst>
                <a:path w="385" h="384" extrusionOk="0">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 name="Google Shape;65;p14"/>
            <p:cNvSpPr/>
            <p:nvPr/>
          </p:nvSpPr>
          <p:spPr>
            <a:xfrm>
              <a:off x="1084" y="3946"/>
              <a:ext cx="47" cy="59"/>
            </a:xfrm>
            <a:custGeom>
              <a:avLst/>
              <a:gdLst/>
              <a:ahLst/>
              <a:cxnLst/>
              <a:rect l="l" t="t" r="r" b="b"/>
              <a:pathLst>
                <a:path w="314" h="392" extrusionOk="0">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 name="Google Shape;66;p14"/>
            <p:cNvSpPr/>
            <p:nvPr/>
          </p:nvSpPr>
          <p:spPr>
            <a:xfrm>
              <a:off x="1137" y="3946"/>
              <a:ext cx="38" cy="58"/>
            </a:xfrm>
            <a:custGeom>
              <a:avLst/>
              <a:gdLst/>
              <a:ahLst/>
              <a:cxnLst/>
              <a:rect l="l" t="t" r="r" b="b"/>
              <a:pathLst>
                <a:path w="255" h="384" extrusionOk="0">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14"/>
            <p:cNvSpPr/>
            <p:nvPr/>
          </p:nvSpPr>
          <p:spPr>
            <a:xfrm>
              <a:off x="1181" y="3946"/>
              <a:ext cx="41" cy="59"/>
            </a:xfrm>
            <a:custGeom>
              <a:avLst/>
              <a:gdLst/>
              <a:ahLst/>
              <a:cxnLst/>
              <a:rect l="l" t="t" r="r" b="b"/>
              <a:pathLst>
                <a:path w="268" h="392" extrusionOk="0">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68;p14"/>
            <p:cNvSpPr/>
            <p:nvPr/>
          </p:nvSpPr>
          <p:spPr>
            <a:xfrm>
              <a:off x="1229" y="3923"/>
              <a:ext cx="26" cy="81"/>
            </a:xfrm>
            <a:custGeom>
              <a:avLst/>
              <a:gdLst/>
              <a:ahLst/>
              <a:cxnLst/>
              <a:rect l="l" t="t" r="r" b="b"/>
              <a:pathLst>
                <a:path w="175" h="537" extrusionOk="0">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69;p14"/>
            <p:cNvSpPr/>
            <p:nvPr/>
          </p:nvSpPr>
          <p:spPr>
            <a:xfrm>
              <a:off x="1259" y="3933"/>
              <a:ext cx="37" cy="72"/>
            </a:xfrm>
            <a:custGeom>
              <a:avLst/>
              <a:gdLst/>
              <a:ahLst/>
              <a:cxnLst/>
              <a:rect l="l" t="t" r="r" b="b"/>
              <a:pathLst>
                <a:path w="245" h="476" extrusionOk="0">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 name="Google Shape;70;p14"/>
            <p:cNvSpPr/>
            <p:nvPr/>
          </p:nvSpPr>
          <p:spPr>
            <a:xfrm>
              <a:off x="1297" y="3947"/>
              <a:ext cx="57" cy="81"/>
            </a:xfrm>
            <a:custGeom>
              <a:avLst/>
              <a:gdLst/>
              <a:ahLst/>
              <a:cxnLst/>
              <a:rect l="l" t="t" r="r" b="b"/>
              <a:pathLst>
                <a:path w="383" h="535" extrusionOk="0">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 name="Google Shape;71;p14"/>
            <p:cNvSpPr/>
            <p:nvPr/>
          </p:nvSpPr>
          <p:spPr>
            <a:xfrm>
              <a:off x="528" y="3775"/>
              <a:ext cx="244" cy="275"/>
            </a:xfrm>
            <a:custGeom>
              <a:avLst/>
              <a:gdLst/>
              <a:ahLst/>
              <a:cxnLst/>
              <a:rect l="l" t="t" r="r" b="b"/>
              <a:pathLst>
                <a:path w="1615" h="1826" extrusionOk="0">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72" name="Google Shape;72;p14"/>
          <p:cNvSpPr/>
          <p:nvPr/>
        </p:nvSpPr>
        <p:spPr>
          <a:xfrm>
            <a:off x="9896995" y="6142247"/>
            <a:ext cx="2295005" cy="18061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73" name="Google Shape;73;p14"/>
          <p:cNvGrpSpPr/>
          <p:nvPr/>
        </p:nvGrpSpPr>
        <p:grpSpPr>
          <a:xfrm>
            <a:off x="10056283" y="-43393"/>
            <a:ext cx="2158700" cy="6339191"/>
            <a:chOff x="6289676" y="-41275"/>
            <a:chExt cx="2152650" cy="6321425"/>
          </a:xfrm>
        </p:grpSpPr>
        <p:sp>
          <p:nvSpPr>
            <p:cNvPr id="74" name="Google Shape;74;p14"/>
            <p:cNvSpPr/>
            <p:nvPr/>
          </p:nvSpPr>
          <p:spPr>
            <a:xfrm>
              <a:off x="6297613" y="3098800"/>
              <a:ext cx="527050" cy="1673225"/>
            </a:xfrm>
            <a:custGeom>
              <a:avLst/>
              <a:gdLst/>
              <a:ahLst/>
              <a:cxnLst/>
              <a:rect l="l" t="t" r="r" b="b"/>
              <a:pathLst>
                <a:path w="1384" h="4403" extrusionOk="0">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14"/>
            <p:cNvSpPr/>
            <p:nvPr/>
          </p:nvSpPr>
          <p:spPr>
            <a:xfrm>
              <a:off x="7027863" y="1741488"/>
              <a:ext cx="423863" cy="417513"/>
            </a:xfrm>
            <a:custGeom>
              <a:avLst/>
              <a:gdLst/>
              <a:ahLst/>
              <a:cxnLst/>
              <a:rect l="l" t="t" r="r" b="b"/>
              <a:pathLst>
                <a:path w="1112" h="1097" extrusionOk="0">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14"/>
            <p:cNvSpPr/>
            <p:nvPr/>
          </p:nvSpPr>
          <p:spPr>
            <a:xfrm>
              <a:off x="8318501" y="0"/>
              <a:ext cx="109538" cy="65088"/>
            </a:xfrm>
            <a:custGeom>
              <a:avLst/>
              <a:gdLst/>
              <a:ahLst/>
              <a:cxnLst/>
              <a:rect l="l" t="t" r="r" b="b"/>
              <a:pathLst>
                <a:path w="287" h="170" extrusionOk="0">
                  <a:moveTo>
                    <a:pt x="287" y="0"/>
                  </a:moveTo>
                  <a:cubicBezTo>
                    <a:pt x="0" y="0"/>
                    <a:pt x="0" y="0"/>
                    <a:pt x="0" y="0"/>
                  </a:cubicBezTo>
                  <a:cubicBezTo>
                    <a:pt x="97" y="54"/>
                    <a:pt x="193" y="111"/>
                    <a:pt x="287" y="170"/>
                  </a:cubicBezTo>
                  <a:lnTo>
                    <a:pt x="2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14"/>
            <p:cNvSpPr/>
            <p:nvPr/>
          </p:nvSpPr>
          <p:spPr>
            <a:xfrm>
              <a:off x="6297613" y="2878138"/>
              <a:ext cx="703263" cy="2114550"/>
            </a:xfrm>
            <a:custGeom>
              <a:avLst/>
              <a:gdLst/>
              <a:ahLst/>
              <a:cxnLst/>
              <a:rect l="l" t="t" r="r" b="b"/>
              <a:pathLst>
                <a:path w="1848" h="5560" extrusionOk="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14"/>
            <p:cNvSpPr/>
            <p:nvPr/>
          </p:nvSpPr>
          <p:spPr>
            <a:xfrm>
              <a:off x="6297613" y="3627438"/>
              <a:ext cx="101600" cy="614363"/>
            </a:xfrm>
            <a:custGeom>
              <a:avLst/>
              <a:gdLst/>
              <a:ahLst/>
              <a:cxnLst/>
              <a:rect l="l" t="t" r="r" b="b"/>
              <a:pathLst>
                <a:path w="267" h="1617" extrusionOk="0">
                  <a:moveTo>
                    <a:pt x="209" y="569"/>
                  </a:moveTo>
                  <a:cubicBezTo>
                    <a:pt x="177" y="364"/>
                    <a:pt x="105" y="172"/>
                    <a:pt x="0" y="0"/>
                  </a:cubicBezTo>
                  <a:cubicBezTo>
                    <a:pt x="0" y="1617"/>
                    <a:pt x="0" y="1617"/>
                    <a:pt x="0" y="1617"/>
                  </a:cubicBezTo>
                  <a:cubicBezTo>
                    <a:pt x="192" y="1303"/>
                    <a:pt x="267" y="935"/>
                    <a:pt x="209" y="56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14"/>
            <p:cNvSpPr/>
            <p:nvPr/>
          </p:nvSpPr>
          <p:spPr>
            <a:xfrm>
              <a:off x="629761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14"/>
            <p:cNvSpPr/>
            <p:nvPr/>
          </p:nvSpPr>
          <p:spPr>
            <a:xfrm>
              <a:off x="6297613" y="4940300"/>
              <a:ext cx="576263" cy="1325563"/>
            </a:xfrm>
            <a:custGeom>
              <a:avLst/>
              <a:gdLst/>
              <a:ahLst/>
              <a:cxnLst/>
              <a:rect l="l" t="t" r="r" b="b"/>
              <a:pathLst>
                <a:path w="1514" h="3485" extrusionOk="0">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14"/>
            <p:cNvSpPr/>
            <p:nvPr/>
          </p:nvSpPr>
          <p:spPr>
            <a:xfrm>
              <a:off x="6297613" y="552450"/>
              <a:ext cx="2130425" cy="968375"/>
            </a:xfrm>
            <a:custGeom>
              <a:avLst/>
              <a:gdLst/>
              <a:ahLst/>
              <a:cxnLst/>
              <a:rect l="l" t="t" r="r" b="b"/>
              <a:pathLst>
                <a:path w="5594" h="2545" extrusionOk="0">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14"/>
            <p:cNvSpPr/>
            <p:nvPr/>
          </p:nvSpPr>
          <p:spPr>
            <a:xfrm>
              <a:off x="6297613" y="5303838"/>
              <a:ext cx="319088" cy="962025"/>
            </a:xfrm>
            <a:custGeom>
              <a:avLst/>
              <a:gdLst/>
              <a:ahLst/>
              <a:cxnLst/>
              <a:rect l="l" t="t" r="r" b="b"/>
              <a:pathLst>
                <a:path w="837" h="2529" extrusionOk="0">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14"/>
            <p:cNvSpPr/>
            <p:nvPr/>
          </p:nvSpPr>
          <p:spPr>
            <a:xfrm>
              <a:off x="6297613" y="354013"/>
              <a:ext cx="2130425" cy="755650"/>
            </a:xfrm>
            <a:custGeom>
              <a:avLst/>
              <a:gdLst/>
              <a:ahLst/>
              <a:cxnLst/>
              <a:rect l="l" t="t" r="r" b="b"/>
              <a:pathLst>
                <a:path w="5594" h="1989" extrusionOk="0">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14"/>
            <p:cNvSpPr/>
            <p:nvPr/>
          </p:nvSpPr>
          <p:spPr>
            <a:xfrm>
              <a:off x="6297613" y="139700"/>
              <a:ext cx="2130425" cy="668338"/>
            </a:xfrm>
            <a:custGeom>
              <a:avLst/>
              <a:gdLst/>
              <a:ahLst/>
              <a:cxnLst/>
              <a:rect l="l" t="t" r="r" b="b"/>
              <a:pathLst>
                <a:path w="5594" h="1757" extrusionOk="0">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14"/>
            <p:cNvSpPr/>
            <p:nvPr/>
          </p:nvSpPr>
          <p:spPr>
            <a:xfrm>
              <a:off x="6800851" y="2962275"/>
              <a:ext cx="1409700" cy="1406525"/>
            </a:xfrm>
            <a:custGeom>
              <a:avLst/>
              <a:gdLst/>
              <a:ahLst/>
              <a:cxnLst/>
              <a:rect l="l" t="t" r="r" b="b"/>
              <a:pathLst>
                <a:path w="3699" h="3699" extrusionOk="0">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14"/>
            <p:cNvSpPr/>
            <p:nvPr/>
          </p:nvSpPr>
          <p:spPr>
            <a:xfrm>
              <a:off x="7165976" y="3325813"/>
              <a:ext cx="679450" cy="679450"/>
            </a:xfrm>
            <a:custGeom>
              <a:avLst/>
              <a:gdLst/>
              <a:ahLst/>
              <a:cxnLst/>
              <a:rect l="l" t="t" r="r" b="b"/>
              <a:pathLst>
                <a:path w="1787" h="1787" extrusionOk="0">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14"/>
            <p:cNvSpPr/>
            <p:nvPr/>
          </p:nvSpPr>
          <p:spPr>
            <a:xfrm>
              <a:off x="6297613" y="0"/>
              <a:ext cx="350838" cy="141288"/>
            </a:xfrm>
            <a:custGeom>
              <a:avLst/>
              <a:gdLst/>
              <a:ahLst/>
              <a:cxnLst/>
              <a:rect l="l" t="t" r="r" b="b"/>
              <a:pathLst>
                <a:path w="923" h="373" extrusionOk="0">
                  <a:moveTo>
                    <a:pt x="187" y="0"/>
                  </a:moveTo>
                  <a:cubicBezTo>
                    <a:pt x="124" y="28"/>
                    <a:pt x="62" y="57"/>
                    <a:pt x="0" y="88"/>
                  </a:cubicBezTo>
                  <a:cubicBezTo>
                    <a:pt x="0" y="373"/>
                    <a:pt x="0" y="373"/>
                    <a:pt x="0" y="373"/>
                  </a:cubicBezTo>
                  <a:cubicBezTo>
                    <a:pt x="294" y="221"/>
                    <a:pt x="603" y="96"/>
                    <a:pt x="923" y="0"/>
                  </a:cubicBezTo>
                  <a:lnTo>
                    <a:pt x="1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14"/>
            <p:cNvSpPr/>
            <p:nvPr/>
          </p:nvSpPr>
          <p:spPr>
            <a:xfrm>
              <a:off x="7821613" y="0"/>
              <a:ext cx="606425" cy="298450"/>
            </a:xfrm>
            <a:custGeom>
              <a:avLst/>
              <a:gdLst/>
              <a:ahLst/>
              <a:cxnLst/>
              <a:rect l="l" t="t" r="r" b="b"/>
              <a:pathLst>
                <a:path w="1590" h="784" extrusionOk="0">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14"/>
            <p:cNvSpPr/>
            <p:nvPr/>
          </p:nvSpPr>
          <p:spPr>
            <a:xfrm>
              <a:off x="6297613" y="6124575"/>
              <a:ext cx="80963" cy="141288"/>
            </a:xfrm>
            <a:custGeom>
              <a:avLst/>
              <a:gdLst/>
              <a:ahLst/>
              <a:cxnLst/>
              <a:rect l="l" t="t" r="r" b="b"/>
              <a:pathLst>
                <a:path w="213" h="370" extrusionOk="0">
                  <a:moveTo>
                    <a:pt x="0" y="0"/>
                  </a:moveTo>
                  <a:cubicBezTo>
                    <a:pt x="0" y="370"/>
                    <a:pt x="0" y="370"/>
                    <a:pt x="0" y="370"/>
                  </a:cubicBezTo>
                  <a:cubicBezTo>
                    <a:pt x="213" y="370"/>
                    <a:pt x="213" y="370"/>
                    <a:pt x="213" y="370"/>
                  </a:cubicBezTo>
                  <a:cubicBezTo>
                    <a:pt x="136" y="250"/>
                    <a:pt x="65" y="127"/>
                    <a:pt x="0" y="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14"/>
            <p:cNvSpPr/>
            <p:nvPr/>
          </p:nvSpPr>
          <p:spPr>
            <a:xfrm>
              <a:off x="6297613" y="-41275"/>
              <a:ext cx="2130425" cy="587375"/>
            </a:xfrm>
            <a:custGeom>
              <a:avLst/>
              <a:gdLst/>
              <a:ahLst/>
              <a:cxnLst/>
              <a:rect l="l" t="t" r="r" b="b"/>
              <a:pathLst>
                <a:path w="5594" h="1546" extrusionOk="0">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14"/>
            <p:cNvSpPr/>
            <p:nvPr/>
          </p:nvSpPr>
          <p:spPr>
            <a:xfrm>
              <a:off x="7419976" y="3579813"/>
              <a:ext cx="173038" cy="173038"/>
            </a:xfrm>
            <a:custGeom>
              <a:avLst/>
              <a:gdLst/>
              <a:ahLst/>
              <a:cxnLst/>
              <a:rect l="l" t="t" r="r" b="b"/>
              <a:pathLst>
                <a:path w="454" h="454" extrusionOk="0">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14"/>
            <p:cNvSpPr/>
            <p:nvPr/>
          </p:nvSpPr>
          <p:spPr>
            <a:xfrm>
              <a:off x="6724651" y="4362450"/>
              <a:ext cx="1703388" cy="1917700"/>
            </a:xfrm>
            <a:custGeom>
              <a:avLst/>
              <a:gdLst/>
              <a:ahLst/>
              <a:cxnLst/>
              <a:rect l="l" t="t" r="r" b="b"/>
              <a:pathLst>
                <a:path w="4471" h="5043" extrusionOk="0">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14"/>
            <p:cNvSpPr/>
            <p:nvPr/>
          </p:nvSpPr>
          <p:spPr>
            <a:xfrm>
              <a:off x="6289676" y="908050"/>
              <a:ext cx="1952625" cy="2025650"/>
            </a:xfrm>
            <a:custGeom>
              <a:avLst/>
              <a:gdLst/>
              <a:ahLst/>
              <a:cxnLst/>
              <a:rect l="l" t="t" r="r" b="b"/>
              <a:pathLst>
                <a:path w="5128" h="5327" extrusionOk="0">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14"/>
            <p:cNvSpPr/>
            <p:nvPr/>
          </p:nvSpPr>
          <p:spPr>
            <a:xfrm>
              <a:off x="6297613" y="700088"/>
              <a:ext cx="2144713" cy="2427288"/>
            </a:xfrm>
            <a:custGeom>
              <a:avLst/>
              <a:gdLst/>
              <a:ahLst/>
              <a:cxnLst/>
              <a:rect l="l" t="t" r="r" b="b"/>
              <a:pathLst>
                <a:path w="5633" h="6384" extrusionOk="0">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14"/>
            <p:cNvSpPr/>
            <p:nvPr/>
          </p:nvSpPr>
          <p:spPr>
            <a:xfrm>
              <a:off x="8208963" y="2820988"/>
              <a:ext cx="219075" cy="1152525"/>
            </a:xfrm>
            <a:custGeom>
              <a:avLst/>
              <a:gdLst/>
              <a:ahLst/>
              <a:cxnLst/>
              <a:rect l="l" t="t" r="r" b="b"/>
              <a:pathLst>
                <a:path w="576" h="3032" extrusionOk="0">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14"/>
            <p:cNvSpPr/>
            <p:nvPr/>
          </p:nvSpPr>
          <p:spPr>
            <a:xfrm>
              <a:off x="8010526" y="2530475"/>
              <a:ext cx="417513" cy="1730375"/>
            </a:xfrm>
            <a:custGeom>
              <a:avLst/>
              <a:gdLst/>
              <a:ahLst/>
              <a:cxnLst/>
              <a:rect l="l" t="t" r="r" b="b"/>
              <a:pathLst>
                <a:path w="1097" h="4550" extrusionOk="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14"/>
            <p:cNvSpPr/>
            <p:nvPr/>
          </p:nvSpPr>
          <p:spPr>
            <a:xfrm>
              <a:off x="6602413" y="1325563"/>
              <a:ext cx="1266825" cy="1220788"/>
            </a:xfrm>
            <a:custGeom>
              <a:avLst/>
              <a:gdLst/>
              <a:ahLst/>
              <a:cxnLst/>
              <a:rect l="l" t="t" r="r" b="b"/>
              <a:pathLst>
                <a:path w="3326" h="3212" extrusionOk="0">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14"/>
            <p:cNvSpPr/>
            <p:nvPr/>
          </p:nvSpPr>
          <p:spPr>
            <a:xfrm>
              <a:off x="6427788" y="1150938"/>
              <a:ext cx="1649413" cy="1589088"/>
            </a:xfrm>
            <a:custGeom>
              <a:avLst/>
              <a:gdLst/>
              <a:ahLst/>
              <a:cxnLst/>
              <a:rect l="l" t="t" r="r" b="b"/>
              <a:pathLst>
                <a:path w="4329" h="4178" extrusionOk="0">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14"/>
            <p:cNvSpPr/>
            <p:nvPr/>
          </p:nvSpPr>
          <p:spPr>
            <a:xfrm>
              <a:off x="7559676" y="5167313"/>
              <a:ext cx="423863" cy="407988"/>
            </a:xfrm>
            <a:custGeom>
              <a:avLst/>
              <a:gdLst/>
              <a:ahLst/>
              <a:cxnLst/>
              <a:rect l="l" t="t" r="r" b="b"/>
              <a:pathLst>
                <a:path w="1113" h="1073" extrusionOk="0">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14"/>
            <p:cNvSpPr/>
            <p:nvPr/>
          </p:nvSpPr>
          <p:spPr>
            <a:xfrm>
              <a:off x="6934201" y="4551363"/>
              <a:ext cx="1493838" cy="1606550"/>
            </a:xfrm>
            <a:custGeom>
              <a:avLst/>
              <a:gdLst/>
              <a:ahLst/>
              <a:cxnLst/>
              <a:rect l="l" t="t" r="r" b="b"/>
              <a:pathLst>
                <a:path w="3923" h="4222" extrusionOk="0">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14"/>
            <p:cNvSpPr/>
            <p:nvPr/>
          </p:nvSpPr>
          <p:spPr>
            <a:xfrm>
              <a:off x="6810376" y="1533525"/>
              <a:ext cx="831850" cy="819150"/>
            </a:xfrm>
            <a:custGeom>
              <a:avLst/>
              <a:gdLst/>
              <a:ahLst/>
              <a:cxnLst/>
              <a:rect l="l" t="t" r="r" b="b"/>
              <a:pathLst>
                <a:path w="2184" h="2154" extrusionOk="0">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14"/>
            <p:cNvSpPr/>
            <p:nvPr/>
          </p:nvSpPr>
          <p:spPr>
            <a:xfrm>
              <a:off x="7167563" y="4741863"/>
              <a:ext cx="1241425" cy="1220788"/>
            </a:xfrm>
            <a:custGeom>
              <a:avLst/>
              <a:gdLst/>
              <a:ahLst/>
              <a:cxnLst/>
              <a:rect l="l" t="t" r="r" b="b"/>
              <a:pathLst>
                <a:path w="3257" h="3212" extrusionOk="0">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103;p14"/>
            <p:cNvSpPr/>
            <p:nvPr/>
          </p:nvSpPr>
          <p:spPr>
            <a:xfrm>
              <a:off x="8375651" y="6227763"/>
              <a:ext cx="52388" cy="38100"/>
            </a:xfrm>
            <a:custGeom>
              <a:avLst/>
              <a:gdLst/>
              <a:ahLst/>
              <a:cxnLst/>
              <a:rect l="l" t="t" r="r" b="b"/>
              <a:pathLst>
                <a:path w="139" h="100" extrusionOk="0">
                  <a:moveTo>
                    <a:pt x="139" y="0"/>
                  </a:moveTo>
                  <a:cubicBezTo>
                    <a:pt x="94" y="35"/>
                    <a:pt x="47" y="68"/>
                    <a:pt x="0" y="100"/>
                  </a:cubicBezTo>
                  <a:cubicBezTo>
                    <a:pt x="139" y="100"/>
                    <a:pt x="139" y="100"/>
                    <a:pt x="139" y="100"/>
                  </a:cubicBezTo>
                  <a:lnTo>
                    <a:pt x="139"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104;p14"/>
            <p:cNvSpPr/>
            <p:nvPr/>
          </p:nvSpPr>
          <p:spPr>
            <a:xfrm>
              <a:off x="6569076" y="4171950"/>
              <a:ext cx="1858963" cy="2093913"/>
            </a:xfrm>
            <a:custGeom>
              <a:avLst/>
              <a:gdLst/>
              <a:ahLst/>
              <a:cxnLst/>
              <a:rect l="l" t="t" r="r" b="b"/>
              <a:pathLst>
                <a:path w="4881" h="5506" extrusionOk="0">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14"/>
            <p:cNvSpPr/>
            <p:nvPr/>
          </p:nvSpPr>
          <p:spPr>
            <a:xfrm>
              <a:off x="7367588" y="4967288"/>
              <a:ext cx="833438" cy="801688"/>
            </a:xfrm>
            <a:custGeom>
              <a:avLst/>
              <a:gdLst/>
              <a:ahLst/>
              <a:cxnLst/>
              <a:rect l="l" t="t" r="r" b="b"/>
              <a:pathLst>
                <a:path w="2184" h="2108" extrusionOk="0">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106" name="Google Shape;106;p14"/>
          <p:cNvGrpSpPr/>
          <p:nvPr/>
        </p:nvGrpSpPr>
        <p:grpSpPr>
          <a:xfrm>
            <a:off x="413796" y="6294205"/>
            <a:ext cx="1269308" cy="365125"/>
            <a:chOff x="528" y="3775"/>
            <a:chExt cx="956" cy="275"/>
          </a:xfrm>
        </p:grpSpPr>
        <p:sp>
          <p:nvSpPr>
            <p:cNvPr id="107" name="Google Shape;107;p14"/>
            <p:cNvSpPr/>
            <p:nvPr/>
          </p:nvSpPr>
          <p:spPr>
            <a:xfrm>
              <a:off x="853" y="3818"/>
              <a:ext cx="64" cy="79"/>
            </a:xfrm>
            <a:custGeom>
              <a:avLst/>
              <a:gdLst/>
              <a:ahLst/>
              <a:cxnLst/>
              <a:rect l="l" t="t" r="r" b="b"/>
              <a:pathLst>
                <a:path w="419" h="520" extrusionOk="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14"/>
            <p:cNvSpPr/>
            <p:nvPr/>
          </p:nvSpPr>
          <p:spPr>
            <a:xfrm>
              <a:off x="921" y="3811"/>
              <a:ext cx="61" cy="85"/>
            </a:xfrm>
            <a:custGeom>
              <a:avLst/>
              <a:gdLst/>
              <a:ahLst/>
              <a:cxnLst/>
              <a:rect l="l" t="t" r="r" b="b"/>
              <a:pathLst>
                <a:path w="407" h="563" extrusionOk="0">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14"/>
            <p:cNvSpPr/>
            <p:nvPr/>
          </p:nvSpPr>
          <p:spPr>
            <a:xfrm>
              <a:off x="987" y="3838"/>
              <a:ext cx="53" cy="59"/>
            </a:xfrm>
            <a:custGeom>
              <a:avLst/>
              <a:gdLst/>
              <a:ahLst/>
              <a:cxnLst/>
              <a:rect l="l" t="t" r="r" b="b"/>
              <a:pathLst>
                <a:path w="348" h="392" extrusionOk="0">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14"/>
            <p:cNvSpPr/>
            <p:nvPr/>
          </p:nvSpPr>
          <p:spPr>
            <a:xfrm>
              <a:off x="1043"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14"/>
            <p:cNvSpPr/>
            <p:nvPr/>
          </p:nvSpPr>
          <p:spPr>
            <a:xfrm>
              <a:off x="1085" y="3811"/>
              <a:ext cx="27" cy="85"/>
            </a:xfrm>
            <a:custGeom>
              <a:avLst/>
              <a:gdLst/>
              <a:ahLst/>
              <a:cxnLst/>
              <a:rect l="l" t="t" r="r" b="b"/>
              <a:pathLst>
                <a:path w="176" h="563" extrusionOk="0">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112;p14"/>
            <p:cNvSpPr/>
            <p:nvPr/>
          </p:nvSpPr>
          <p:spPr>
            <a:xfrm>
              <a:off x="1117" y="3838"/>
              <a:ext cx="47" cy="59"/>
            </a:xfrm>
            <a:custGeom>
              <a:avLst/>
              <a:gdLst/>
              <a:ahLst/>
              <a:cxnLst/>
              <a:rect l="l" t="t" r="r" b="b"/>
              <a:pathLst>
                <a:path w="314" h="392" extrusionOk="0">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14"/>
            <p:cNvSpPr/>
            <p:nvPr/>
          </p:nvSpPr>
          <p:spPr>
            <a:xfrm>
              <a:off x="1172" y="3838"/>
              <a:ext cx="40" cy="59"/>
            </a:xfrm>
            <a:custGeom>
              <a:avLst/>
              <a:gdLst/>
              <a:ahLst/>
              <a:cxnLst/>
              <a:rect l="l" t="t" r="r" b="b"/>
              <a:pathLst>
                <a:path w="267" h="392" extrusionOk="0">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 name="Google Shape;114;p14"/>
            <p:cNvSpPr/>
            <p:nvPr/>
          </p:nvSpPr>
          <p:spPr>
            <a:xfrm>
              <a:off x="1244" y="3818"/>
              <a:ext cx="50" cy="79"/>
            </a:xfrm>
            <a:custGeom>
              <a:avLst/>
              <a:gdLst/>
              <a:ahLst/>
              <a:cxnLst/>
              <a:rect l="l" t="t" r="r" b="b"/>
              <a:pathLst>
                <a:path w="334" h="520" extrusionOk="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 name="Google Shape;115;p14"/>
            <p:cNvSpPr/>
            <p:nvPr/>
          </p:nvSpPr>
          <p:spPr>
            <a:xfrm>
              <a:off x="1300" y="3825"/>
              <a:ext cx="37" cy="72"/>
            </a:xfrm>
            <a:custGeom>
              <a:avLst/>
              <a:gdLst/>
              <a:ahLst/>
              <a:cxnLst/>
              <a:rect l="l" t="t" r="r" b="b"/>
              <a:pathLst>
                <a:path w="246" h="476" extrusionOk="0">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 name="Google Shape;116;p14"/>
            <p:cNvSpPr/>
            <p:nvPr/>
          </p:nvSpPr>
          <p:spPr>
            <a:xfrm>
              <a:off x="1339" y="3838"/>
              <a:ext cx="61" cy="59"/>
            </a:xfrm>
            <a:custGeom>
              <a:avLst/>
              <a:gdLst/>
              <a:ahLst/>
              <a:cxnLst/>
              <a:rect l="l" t="t" r="r" b="b"/>
              <a:pathLst>
                <a:path w="404" h="391" extrusionOk="0">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14"/>
            <p:cNvSpPr/>
            <p:nvPr/>
          </p:nvSpPr>
          <p:spPr>
            <a:xfrm>
              <a:off x="1404"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118;p14"/>
            <p:cNvSpPr/>
            <p:nvPr/>
          </p:nvSpPr>
          <p:spPr>
            <a:xfrm>
              <a:off x="1447" y="3825"/>
              <a:ext cx="37" cy="72"/>
            </a:xfrm>
            <a:custGeom>
              <a:avLst/>
              <a:gdLst/>
              <a:ahLst/>
              <a:cxnLst/>
              <a:rect l="l" t="t" r="r" b="b"/>
              <a:pathLst>
                <a:path w="246" h="476" extrusionOk="0">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 name="Google Shape;119;p14"/>
            <p:cNvSpPr/>
            <p:nvPr/>
          </p:nvSpPr>
          <p:spPr>
            <a:xfrm>
              <a:off x="851" y="3928"/>
              <a:ext cx="76" cy="77"/>
            </a:xfrm>
            <a:custGeom>
              <a:avLst/>
              <a:gdLst/>
              <a:ahLst/>
              <a:cxnLst/>
              <a:rect l="l" t="t" r="r" b="b"/>
              <a:pathLst>
                <a:path w="504" h="513" extrusionOk="0">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 name="Google Shape;120;p14"/>
            <p:cNvSpPr/>
            <p:nvPr/>
          </p:nvSpPr>
          <p:spPr>
            <a:xfrm>
              <a:off x="930" y="3946"/>
              <a:ext cx="61" cy="58"/>
            </a:xfrm>
            <a:custGeom>
              <a:avLst/>
              <a:gdLst/>
              <a:ahLst/>
              <a:cxnLst/>
              <a:rect l="l" t="t" r="r" b="b"/>
              <a:pathLst>
                <a:path w="407" h="384" extrusionOk="0">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 name="Google Shape;121;p14"/>
            <p:cNvSpPr/>
            <p:nvPr/>
          </p:nvSpPr>
          <p:spPr>
            <a:xfrm>
              <a:off x="996" y="3923"/>
              <a:ext cx="27" cy="81"/>
            </a:xfrm>
            <a:custGeom>
              <a:avLst/>
              <a:gdLst/>
              <a:ahLst/>
              <a:cxnLst/>
              <a:rect l="l" t="t" r="r" b="b"/>
              <a:pathLst>
                <a:path w="176" h="537" extrusionOk="0">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 name="Google Shape;122;p14"/>
            <p:cNvSpPr/>
            <p:nvPr/>
          </p:nvSpPr>
          <p:spPr>
            <a:xfrm>
              <a:off x="1024" y="3947"/>
              <a:ext cx="59" cy="58"/>
            </a:xfrm>
            <a:custGeom>
              <a:avLst/>
              <a:gdLst/>
              <a:ahLst/>
              <a:cxnLst/>
              <a:rect l="l" t="t" r="r" b="b"/>
              <a:pathLst>
                <a:path w="385" h="384" extrusionOk="0">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 name="Google Shape;123;p14"/>
            <p:cNvSpPr/>
            <p:nvPr/>
          </p:nvSpPr>
          <p:spPr>
            <a:xfrm>
              <a:off x="1084" y="3946"/>
              <a:ext cx="47" cy="59"/>
            </a:xfrm>
            <a:custGeom>
              <a:avLst/>
              <a:gdLst/>
              <a:ahLst/>
              <a:cxnLst/>
              <a:rect l="l" t="t" r="r" b="b"/>
              <a:pathLst>
                <a:path w="314" h="392" extrusionOk="0">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4" name="Google Shape;124;p14"/>
            <p:cNvSpPr/>
            <p:nvPr/>
          </p:nvSpPr>
          <p:spPr>
            <a:xfrm>
              <a:off x="1137" y="3946"/>
              <a:ext cx="38" cy="58"/>
            </a:xfrm>
            <a:custGeom>
              <a:avLst/>
              <a:gdLst/>
              <a:ahLst/>
              <a:cxnLst/>
              <a:rect l="l" t="t" r="r" b="b"/>
              <a:pathLst>
                <a:path w="255" h="384" extrusionOk="0">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5" name="Google Shape;125;p14"/>
            <p:cNvSpPr/>
            <p:nvPr/>
          </p:nvSpPr>
          <p:spPr>
            <a:xfrm>
              <a:off x="1181" y="3946"/>
              <a:ext cx="41" cy="59"/>
            </a:xfrm>
            <a:custGeom>
              <a:avLst/>
              <a:gdLst/>
              <a:ahLst/>
              <a:cxnLst/>
              <a:rect l="l" t="t" r="r" b="b"/>
              <a:pathLst>
                <a:path w="268" h="392" extrusionOk="0">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 name="Google Shape;126;p14"/>
            <p:cNvSpPr/>
            <p:nvPr/>
          </p:nvSpPr>
          <p:spPr>
            <a:xfrm>
              <a:off x="1229" y="3923"/>
              <a:ext cx="26" cy="81"/>
            </a:xfrm>
            <a:custGeom>
              <a:avLst/>
              <a:gdLst/>
              <a:ahLst/>
              <a:cxnLst/>
              <a:rect l="l" t="t" r="r" b="b"/>
              <a:pathLst>
                <a:path w="175" h="537" extrusionOk="0">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 name="Google Shape;127;p14"/>
            <p:cNvSpPr/>
            <p:nvPr/>
          </p:nvSpPr>
          <p:spPr>
            <a:xfrm>
              <a:off x="1259" y="3933"/>
              <a:ext cx="37" cy="72"/>
            </a:xfrm>
            <a:custGeom>
              <a:avLst/>
              <a:gdLst/>
              <a:ahLst/>
              <a:cxnLst/>
              <a:rect l="l" t="t" r="r" b="b"/>
              <a:pathLst>
                <a:path w="245" h="476" extrusionOk="0">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 name="Google Shape;128;p14"/>
            <p:cNvSpPr/>
            <p:nvPr/>
          </p:nvSpPr>
          <p:spPr>
            <a:xfrm>
              <a:off x="1297" y="3947"/>
              <a:ext cx="57" cy="81"/>
            </a:xfrm>
            <a:custGeom>
              <a:avLst/>
              <a:gdLst/>
              <a:ahLst/>
              <a:cxnLst/>
              <a:rect l="l" t="t" r="r" b="b"/>
              <a:pathLst>
                <a:path w="383" h="535" extrusionOk="0">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 name="Google Shape;129;p14"/>
            <p:cNvSpPr/>
            <p:nvPr/>
          </p:nvSpPr>
          <p:spPr>
            <a:xfrm>
              <a:off x="528" y="3775"/>
              <a:ext cx="244" cy="275"/>
            </a:xfrm>
            <a:custGeom>
              <a:avLst/>
              <a:gdLst/>
              <a:ahLst/>
              <a:cxnLst/>
              <a:rect l="l" t="t" r="r" b="b"/>
              <a:pathLst>
                <a:path w="1615" h="1826" extrusionOk="0">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30" name="Google Shape;130;p14"/>
          <p:cNvSpPr/>
          <p:nvPr/>
        </p:nvSpPr>
        <p:spPr>
          <a:xfrm>
            <a:off x="9896995" y="6142247"/>
            <a:ext cx="2295005" cy="18061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9" r:id="rId8"/>
    <p:sldLayoutId id="2147483661" r:id="rId9"/>
    <p:sldLayoutId id="2147483662" r:id="rId10"/>
    <p:sldLayoutId id="2147483663" r:id="rId11"/>
    <p:sldLayoutId id="2147483664" r:id="rId12"/>
    <p:sldLayoutId id="2147483690" r:id="rId13"/>
    <p:sldLayoutId id="2147483693" r:id="rId14"/>
    <p:sldLayoutId id="2147483694"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klinden@csu.edu.au" TargetMode="External"/><Relationship Id="rId2" Type="http://schemas.openxmlformats.org/officeDocument/2006/relationships/image" Target="../media/image1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8" name="Google Shape;1228;p1"/>
          <p:cNvSpPr txBox="1">
            <a:spLocks noGrp="1"/>
          </p:cNvSpPr>
          <p:nvPr>
            <p:ph type="title"/>
          </p:nvPr>
        </p:nvSpPr>
        <p:spPr>
          <a:xfrm>
            <a:off x="1360967" y="4754014"/>
            <a:ext cx="8723871" cy="1424364"/>
          </a:xfrm>
          <a:prstGeom prst="rect">
            <a:avLst/>
          </a:prstGeom>
          <a:noFill/>
          <a:ln>
            <a:noFill/>
          </a:ln>
        </p:spPr>
        <p:txBody>
          <a:bodyPr spcFirstLastPara="1" wrap="square" lIns="91425" tIns="0" rIns="91425" bIns="45700" anchor="t" anchorCtr="0">
            <a:noAutofit/>
          </a:bodyPr>
          <a:lstStyle/>
          <a:p>
            <a:pPr algn="ctr" fontAlgn="base"/>
            <a:r>
              <a:rPr lang="en-AU" sz="2400" noProof="0" dirty="0">
                <a:solidFill>
                  <a:srgbClr val="F0572A"/>
                </a:solidFill>
                <a:latin typeface="+mj-lt"/>
              </a:rPr>
              <a:t>Associate Professor Kelly Linden</a:t>
            </a:r>
            <a:br>
              <a:rPr lang="en-AU" sz="2400" noProof="0" dirty="0">
                <a:solidFill>
                  <a:srgbClr val="F0572A"/>
                </a:solidFill>
                <a:latin typeface="+mj-lt"/>
              </a:rPr>
            </a:br>
            <a:r>
              <a:rPr lang="en-AU" sz="2400" noProof="0" dirty="0">
                <a:solidFill>
                  <a:srgbClr val="F0572A"/>
                </a:solidFill>
                <a:latin typeface="+mj-lt"/>
              </a:rPr>
              <a:t>Dr Sarah Teakel</a:t>
            </a:r>
            <a:br>
              <a:rPr lang="en-AU" sz="2400" noProof="0" dirty="0">
                <a:solidFill>
                  <a:srgbClr val="F0572A"/>
                </a:solidFill>
                <a:latin typeface="+mj-lt"/>
              </a:rPr>
            </a:br>
            <a:br>
              <a:rPr lang="en-AU" sz="2800" b="0" noProof="0" dirty="0">
                <a:solidFill>
                  <a:srgbClr val="736958"/>
                </a:solidFill>
                <a:latin typeface="+mj-lt"/>
                <a:ea typeface="Montserrat"/>
                <a:cs typeface="Montserrat"/>
                <a:sym typeface="Montserrat"/>
              </a:rPr>
            </a:br>
            <a:r>
              <a:rPr lang="en-AU" sz="2800" b="0" noProof="0" dirty="0">
                <a:solidFill>
                  <a:srgbClr val="736958"/>
                </a:solidFill>
                <a:latin typeface="+mj-lt"/>
                <a:ea typeface="Montserrat"/>
                <a:cs typeface="Montserrat"/>
                <a:sym typeface="Montserrat"/>
              </a:rPr>
              <a:t>2025 ACSES Equity Fellowship</a:t>
            </a:r>
            <a:endParaRPr lang="en-AU" sz="2400" b="0" noProof="0" dirty="0">
              <a:solidFill>
                <a:schemeClr val="tx1"/>
              </a:solidFill>
              <a:latin typeface="+mj-lt"/>
              <a:ea typeface="Montserrat"/>
              <a:cs typeface="Montserrat"/>
              <a:sym typeface="Montserrat"/>
            </a:endParaRPr>
          </a:p>
        </p:txBody>
      </p:sp>
      <p:sp>
        <p:nvSpPr>
          <p:cNvPr id="1227" name="Google Shape;1227;p1"/>
          <p:cNvSpPr txBox="1">
            <a:spLocks noGrp="1"/>
          </p:cNvSpPr>
          <p:nvPr>
            <p:ph type="subTitle" idx="1"/>
          </p:nvPr>
        </p:nvSpPr>
        <p:spPr>
          <a:xfrm>
            <a:off x="1360967" y="3429000"/>
            <a:ext cx="8486627" cy="601151"/>
          </a:xfrm>
          <a:prstGeom prst="rect">
            <a:avLst/>
          </a:prstGeom>
          <a:noFill/>
          <a:ln>
            <a:noFill/>
          </a:ln>
        </p:spPr>
        <p:txBody>
          <a:bodyPr spcFirstLastPara="1" wrap="square" lIns="91425" tIns="45700" rIns="91425" bIns="0" anchor="b" anchorCtr="0">
            <a:noAutofit/>
          </a:bodyPr>
          <a:lstStyle/>
          <a:p>
            <a:pPr marL="0" indent="0" algn="ctr">
              <a:spcBef>
                <a:spcPts val="0"/>
              </a:spcBef>
              <a:buSzPts val="3600"/>
            </a:pPr>
            <a:r>
              <a:rPr lang="en-AU" sz="4000" b="1" noProof="0" dirty="0">
                <a:solidFill>
                  <a:srgbClr val="000000"/>
                </a:solidFill>
                <a:latin typeface="+mj-lt"/>
                <a:ea typeface="Montserrat"/>
                <a:cs typeface="Montserrat"/>
              </a:rPr>
              <a:t>Supporting part-time students with disability to succeed at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8DCC6-1D77-5070-483F-3CF7621FCF43}"/>
              </a:ext>
            </a:extLst>
          </p:cNvPr>
          <p:cNvSpPr>
            <a:spLocks noGrp="1"/>
          </p:cNvSpPr>
          <p:nvPr>
            <p:ph type="title"/>
          </p:nvPr>
        </p:nvSpPr>
        <p:spPr/>
        <p:txBody>
          <a:bodyPr/>
          <a:lstStyle/>
          <a:p>
            <a:r>
              <a:rPr lang="en-AU" noProof="0" dirty="0"/>
              <a:t>Part-time study</a:t>
            </a:r>
          </a:p>
        </p:txBody>
      </p:sp>
      <p:sp>
        <p:nvSpPr>
          <p:cNvPr id="3" name="Text Placeholder 2">
            <a:extLst>
              <a:ext uri="{FF2B5EF4-FFF2-40B4-BE49-F238E27FC236}">
                <a16:creationId xmlns:a16="http://schemas.microsoft.com/office/drawing/2014/main" id="{63F5AAC6-8CEB-C1B9-75CC-0D090713C0DD}"/>
              </a:ext>
            </a:extLst>
          </p:cNvPr>
          <p:cNvSpPr>
            <a:spLocks noGrp="1"/>
          </p:cNvSpPr>
          <p:nvPr>
            <p:ph type="body" idx="1"/>
          </p:nvPr>
        </p:nvSpPr>
        <p:spPr>
          <a:xfrm>
            <a:off x="838199" y="1508716"/>
            <a:ext cx="8998392" cy="4125926"/>
          </a:xfrm>
        </p:spPr>
        <p:txBody>
          <a:bodyPr/>
          <a:lstStyle/>
          <a:p>
            <a:pPr marL="571500" indent="-342900">
              <a:spcBef>
                <a:spcPts val="1200"/>
              </a:spcBef>
              <a:spcAft>
                <a:spcPts val="600"/>
              </a:spcAft>
              <a:buFont typeface="Arial" panose="020B0604020202020204" pitchFamily="34" charset="0"/>
              <a:buChar char="•"/>
            </a:pPr>
            <a:r>
              <a:rPr lang="en-AU" noProof="0" dirty="0"/>
              <a:t>Traditional university students study full-time and as such, university processes, support and government funding are skewed towards supporting full-time students (Malm &amp; Weber, 2017).</a:t>
            </a:r>
          </a:p>
          <a:p>
            <a:pPr marL="571500" indent="-342900">
              <a:spcBef>
                <a:spcPts val="1200"/>
              </a:spcBef>
              <a:spcAft>
                <a:spcPts val="600"/>
              </a:spcAft>
              <a:buFont typeface="Arial" panose="020B0604020202020204" pitchFamily="34" charset="0"/>
              <a:buChar char="•"/>
            </a:pPr>
            <a:r>
              <a:rPr lang="en-AU" noProof="0" dirty="0"/>
              <a:t>From 2019 to 2022, part-time students were more than twice as likely to drop out of university as full-time students (O'Kane et al., 2024). </a:t>
            </a:r>
          </a:p>
          <a:p>
            <a:pPr marL="571500" indent="-342900">
              <a:spcBef>
                <a:spcPts val="1200"/>
              </a:spcBef>
              <a:spcAft>
                <a:spcPts val="600"/>
              </a:spcAft>
              <a:buFont typeface="Arial" panose="020B0604020202020204" pitchFamily="34" charset="0"/>
              <a:buChar char="•"/>
            </a:pPr>
            <a:r>
              <a:rPr lang="en-AU" noProof="0" dirty="0"/>
              <a:t>UDL is a pedagogical framework that aims to create flexible, inclusive learning environments that accommodate the diversity of modern students (King-Sears et al., 2023; Rogers-Shaw et al., 2018). </a:t>
            </a:r>
          </a:p>
          <a:p>
            <a:pPr marL="571500" indent="-342900">
              <a:spcBef>
                <a:spcPts val="1200"/>
              </a:spcBef>
              <a:spcAft>
                <a:spcPts val="600"/>
              </a:spcAft>
              <a:buFont typeface="Arial" panose="020B0604020202020204" pitchFamily="34" charset="0"/>
              <a:buChar char="•"/>
            </a:pPr>
            <a:r>
              <a:rPr lang="en-AU" noProof="0" dirty="0"/>
              <a:t>It was initially developed to support students with disability but has since been demonstrated to benefit all students.</a:t>
            </a:r>
            <a:endParaRPr lang="en-AU" sz="2400" noProof="0" dirty="0">
              <a:latin typeface="Arial" panose="020B0604020202020204" pitchFamily="34" charset="0"/>
            </a:endParaRPr>
          </a:p>
        </p:txBody>
      </p:sp>
    </p:spTree>
    <p:extLst>
      <p:ext uri="{BB962C8B-B14F-4D97-AF65-F5344CB8AC3E}">
        <p14:creationId xmlns:p14="http://schemas.microsoft.com/office/powerpoint/2010/main" val="3012769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7A477-429E-D7AC-B654-C1B5F6A65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6F932-98F8-4FD6-5ECA-EB4A365344A7}"/>
              </a:ext>
            </a:extLst>
          </p:cNvPr>
          <p:cNvSpPr>
            <a:spLocks noGrp="1"/>
          </p:cNvSpPr>
          <p:nvPr>
            <p:ph type="title"/>
          </p:nvPr>
        </p:nvSpPr>
        <p:spPr>
          <a:xfrm>
            <a:off x="444512" y="382631"/>
            <a:ext cx="9000000" cy="720000"/>
          </a:xfrm>
        </p:spPr>
        <p:txBody>
          <a:bodyPr/>
          <a:lstStyle/>
          <a:p>
            <a:r>
              <a:rPr lang="en-AU" noProof="0" dirty="0"/>
              <a:t>Part-time students in Australia</a:t>
            </a:r>
          </a:p>
        </p:txBody>
      </p:sp>
      <p:sp>
        <p:nvSpPr>
          <p:cNvPr id="3" name="Text Placeholder 2">
            <a:extLst>
              <a:ext uri="{FF2B5EF4-FFF2-40B4-BE49-F238E27FC236}">
                <a16:creationId xmlns:a16="http://schemas.microsoft.com/office/drawing/2014/main" id="{1C3486F1-9ADA-695A-167E-641FF3C0BB06}"/>
              </a:ext>
            </a:extLst>
          </p:cNvPr>
          <p:cNvSpPr>
            <a:spLocks noGrp="1"/>
          </p:cNvSpPr>
          <p:nvPr>
            <p:ph type="body" idx="1"/>
          </p:nvPr>
        </p:nvSpPr>
        <p:spPr>
          <a:xfrm>
            <a:off x="386761" y="989677"/>
            <a:ext cx="8998392" cy="5069929"/>
          </a:xfrm>
        </p:spPr>
        <p:txBody>
          <a:bodyPr/>
          <a:lstStyle/>
          <a:p>
            <a:pPr marL="228600" indent="0">
              <a:spcBef>
                <a:spcPts val="1200"/>
              </a:spcBef>
              <a:spcAft>
                <a:spcPts val="28200"/>
              </a:spcAft>
            </a:pPr>
            <a:r>
              <a:rPr lang="en-AU" sz="2400" noProof="0" dirty="0"/>
              <a:t>In 2024, 35% of domestic university students studied part-time (360,125 students)</a:t>
            </a:r>
          </a:p>
          <a:p>
            <a:pPr marL="228600" indent="0"/>
            <a:r>
              <a:rPr lang="en-AU" noProof="0" dirty="0"/>
              <a:t>*Other includes PhD, enabling and micro credentials</a:t>
            </a:r>
          </a:p>
        </p:txBody>
      </p:sp>
      <p:pic>
        <p:nvPicPr>
          <p:cNvPr id="8" name="Picture 7" descr="Here's suggested alt text for this table image:&#10;Alt text: &quot;Table showing part-time student numbers and percentages for five universities and the national total, with a breakdown by Undergraduate (UG), Postgraduate coursework (PG coursework), and Other categories.  The national total is 360,125 part-time students (35%), split 53% UG, 37% PG coursework, and 10% Other.">
            <a:extLst>
              <a:ext uri="{FF2B5EF4-FFF2-40B4-BE49-F238E27FC236}">
                <a16:creationId xmlns:a16="http://schemas.microsoft.com/office/drawing/2014/main" id="{A0F8D46A-E152-D9FB-685C-F14FC47C1A2C}"/>
              </a:ext>
            </a:extLst>
          </p:cNvPr>
          <p:cNvPicPr>
            <a:picLocks noChangeAspect="1"/>
          </p:cNvPicPr>
          <p:nvPr/>
        </p:nvPicPr>
        <p:blipFill>
          <a:blip r:embed="rId3"/>
          <a:stretch>
            <a:fillRect/>
          </a:stretch>
        </p:blipFill>
        <p:spPr>
          <a:xfrm>
            <a:off x="444512" y="5039098"/>
            <a:ext cx="8890383" cy="355277"/>
          </a:xfrm>
          <a:prstGeom prst="rect">
            <a:avLst/>
          </a:prstGeom>
        </p:spPr>
      </p:pic>
      <p:pic>
        <p:nvPicPr>
          <p:cNvPr id="15" name="Picture 14">
            <a:extLst>
              <a:ext uri="{FF2B5EF4-FFF2-40B4-BE49-F238E27FC236}">
                <a16:creationId xmlns:a16="http://schemas.microsoft.com/office/drawing/2014/main" id="{4D7E743A-B1F4-791F-5FC7-7667D78C90A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4512" y="1893288"/>
            <a:ext cx="8818758" cy="3185566"/>
          </a:xfrm>
          <a:prstGeom prst="rect">
            <a:avLst/>
          </a:prstGeom>
        </p:spPr>
      </p:pic>
      <p:sp>
        <p:nvSpPr>
          <p:cNvPr id="4" name="TextBox 3">
            <a:extLst>
              <a:ext uri="{FF2B5EF4-FFF2-40B4-BE49-F238E27FC236}">
                <a16:creationId xmlns:a16="http://schemas.microsoft.com/office/drawing/2014/main" id="{0F63D550-CDB2-BCEC-5C37-FDE921B00D6F}"/>
              </a:ext>
            </a:extLst>
          </p:cNvPr>
          <p:cNvSpPr txBox="1"/>
          <p:nvPr/>
        </p:nvSpPr>
        <p:spPr>
          <a:xfrm>
            <a:off x="5065229" y="3121223"/>
            <a:ext cx="557101" cy="307777"/>
          </a:xfrm>
          <a:prstGeom prst="rect">
            <a:avLst/>
          </a:prstGeom>
          <a:solidFill>
            <a:schemeClr val="bg1"/>
          </a:solidFill>
        </p:spPr>
        <p:txBody>
          <a:bodyPr wrap="square" rtlCol="0">
            <a:spAutoFit/>
          </a:bodyPr>
          <a:lstStyle/>
          <a:p>
            <a:r>
              <a:rPr lang="en-AU" noProof="0" dirty="0"/>
              <a:t>70%</a:t>
            </a:r>
          </a:p>
        </p:txBody>
      </p:sp>
    </p:spTree>
    <p:extLst>
      <p:ext uri="{BB962C8B-B14F-4D97-AF65-F5344CB8AC3E}">
        <p14:creationId xmlns:p14="http://schemas.microsoft.com/office/powerpoint/2010/main" val="30812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C91CD-F286-8C1E-A813-D1D4E1AEC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DA4B3-D142-0C66-C677-2DB893913313}"/>
              </a:ext>
            </a:extLst>
          </p:cNvPr>
          <p:cNvSpPr>
            <a:spLocks noGrp="1"/>
          </p:cNvSpPr>
          <p:nvPr>
            <p:ph type="title"/>
          </p:nvPr>
        </p:nvSpPr>
        <p:spPr>
          <a:xfrm>
            <a:off x="444512" y="382631"/>
            <a:ext cx="9000000" cy="720000"/>
          </a:xfrm>
        </p:spPr>
        <p:txBody>
          <a:bodyPr/>
          <a:lstStyle/>
          <a:p>
            <a:r>
              <a:rPr lang="en-AU" noProof="0" dirty="0"/>
              <a:t>Part-time students in Australia: 2024 sector data</a:t>
            </a:r>
          </a:p>
        </p:txBody>
      </p:sp>
      <p:sp>
        <p:nvSpPr>
          <p:cNvPr id="3" name="Text Placeholder 2">
            <a:extLst>
              <a:ext uri="{FF2B5EF4-FFF2-40B4-BE49-F238E27FC236}">
                <a16:creationId xmlns:a16="http://schemas.microsoft.com/office/drawing/2014/main" id="{2B623A5B-461A-29A1-CA95-A4AA0D7F7330}"/>
              </a:ext>
            </a:extLst>
          </p:cNvPr>
          <p:cNvSpPr>
            <a:spLocks noGrp="1"/>
          </p:cNvSpPr>
          <p:nvPr>
            <p:ph type="body" idx="1"/>
          </p:nvPr>
        </p:nvSpPr>
        <p:spPr>
          <a:xfrm>
            <a:off x="386761" y="989678"/>
            <a:ext cx="8998392" cy="4125926"/>
          </a:xfrm>
        </p:spPr>
        <p:txBody>
          <a:bodyPr/>
          <a:lstStyle/>
          <a:p>
            <a:pPr marL="228600" indent="0">
              <a:spcBef>
                <a:spcPts val="1200"/>
              </a:spcBef>
              <a:spcAft>
                <a:spcPts val="600"/>
              </a:spcAft>
            </a:pPr>
            <a:r>
              <a:rPr lang="en-AU" sz="2400" noProof="0" dirty="0"/>
              <a:t>Students from equity cohorts study part-time at a higher rate than average</a:t>
            </a:r>
          </a:p>
        </p:txBody>
      </p:sp>
      <p:pic>
        <p:nvPicPr>
          <p:cNvPr id="4" name="Picture 3" descr="Bar chart showing part-time student participation rates (%) by student category compared to a sector-wide part-time student average of approximately 34% (shown as a dashed line). Categories above the average include Postgraduate (~65%), HDR (~40%), Online (~69%), Over 25 years old (~62%), First Nations Australians (~42%), and RRR (~42%). ">
            <a:extLst>
              <a:ext uri="{FF2B5EF4-FFF2-40B4-BE49-F238E27FC236}">
                <a16:creationId xmlns:a16="http://schemas.microsoft.com/office/drawing/2014/main" id="{79C9278A-D2B1-9C02-A345-2CD1C3FF5282}"/>
              </a:ext>
            </a:extLst>
          </p:cNvPr>
          <p:cNvPicPr>
            <a:picLocks noChangeAspect="1"/>
          </p:cNvPicPr>
          <p:nvPr/>
        </p:nvPicPr>
        <p:blipFill rotWithShape="1">
          <a:blip r:embed="rId3"/>
          <a:srcRect b="7152"/>
          <a:stretch/>
        </p:blipFill>
        <p:spPr bwMode="auto">
          <a:xfrm>
            <a:off x="547985" y="1982853"/>
            <a:ext cx="8998392" cy="4368731"/>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D9E15384-B4C2-8EDD-2737-0CE3E80AE9CA}"/>
              </a:ext>
              <a:ext uri="{C183D7F6-B498-43B3-948B-1728B52AA6E4}">
                <adec:decorative xmlns:adec="http://schemas.microsoft.com/office/drawing/2017/decorative" val="1"/>
              </a:ext>
            </a:extLst>
          </p:cNvPr>
          <p:cNvSpPr/>
          <p:nvPr/>
        </p:nvSpPr>
        <p:spPr>
          <a:xfrm rot="18968541">
            <a:off x="5592157" y="4935014"/>
            <a:ext cx="881448"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6" name="Rectangle 5">
            <a:extLst>
              <a:ext uri="{FF2B5EF4-FFF2-40B4-BE49-F238E27FC236}">
                <a16:creationId xmlns:a16="http://schemas.microsoft.com/office/drawing/2014/main" id="{4816A374-2470-D510-0B41-D70DFE5FD5C1}"/>
              </a:ext>
              <a:ext uri="{C183D7F6-B498-43B3-948B-1728B52AA6E4}">
                <adec:decorative xmlns:adec="http://schemas.microsoft.com/office/drawing/2017/decorative" val="1"/>
              </a:ext>
            </a:extLst>
          </p:cNvPr>
          <p:cNvSpPr/>
          <p:nvPr/>
        </p:nvSpPr>
        <p:spPr>
          <a:xfrm rot="18968541">
            <a:off x="5231478" y="5384754"/>
            <a:ext cx="2066014"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7" name="Rectangle 6">
            <a:extLst>
              <a:ext uri="{FF2B5EF4-FFF2-40B4-BE49-F238E27FC236}">
                <a16:creationId xmlns:a16="http://schemas.microsoft.com/office/drawing/2014/main" id="{75D9E9E3-1C4A-0678-D13B-44DB4724A98A}"/>
              </a:ext>
              <a:ext uri="{C183D7F6-B498-43B3-948B-1728B52AA6E4}">
                <adec:decorative xmlns:adec="http://schemas.microsoft.com/office/drawing/2017/decorative" val="1"/>
              </a:ext>
            </a:extLst>
          </p:cNvPr>
          <p:cNvSpPr/>
          <p:nvPr/>
        </p:nvSpPr>
        <p:spPr>
          <a:xfrm rot="18968541">
            <a:off x="6912362" y="4974378"/>
            <a:ext cx="881448"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
        <p:nvSpPr>
          <p:cNvPr id="8" name="Rectangle 7">
            <a:extLst>
              <a:ext uri="{FF2B5EF4-FFF2-40B4-BE49-F238E27FC236}">
                <a16:creationId xmlns:a16="http://schemas.microsoft.com/office/drawing/2014/main" id="{D3D7538E-8989-5DCE-706A-20726C7130B9}"/>
              </a:ext>
              <a:ext uri="{C183D7F6-B498-43B3-948B-1728B52AA6E4}">
                <adec:decorative xmlns:adec="http://schemas.microsoft.com/office/drawing/2017/decorative" val="1"/>
              </a:ext>
            </a:extLst>
          </p:cNvPr>
          <p:cNvSpPr/>
          <p:nvPr/>
        </p:nvSpPr>
        <p:spPr>
          <a:xfrm rot="18968541">
            <a:off x="7907464" y="4826629"/>
            <a:ext cx="490496"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dirty="0"/>
          </a:p>
        </p:txBody>
      </p:sp>
    </p:spTree>
    <p:extLst>
      <p:ext uri="{BB962C8B-B14F-4D97-AF65-F5344CB8AC3E}">
        <p14:creationId xmlns:p14="http://schemas.microsoft.com/office/powerpoint/2010/main" val="3036307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78072-BCEF-1AF3-B14E-AD22A72DF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B798E-FEC5-9C4F-E823-4EEB0AA95C02}"/>
              </a:ext>
            </a:extLst>
          </p:cNvPr>
          <p:cNvSpPr>
            <a:spLocks noGrp="1"/>
          </p:cNvSpPr>
          <p:nvPr>
            <p:ph type="title"/>
          </p:nvPr>
        </p:nvSpPr>
        <p:spPr>
          <a:xfrm>
            <a:off x="444512" y="382631"/>
            <a:ext cx="9000000" cy="720000"/>
          </a:xfrm>
        </p:spPr>
        <p:txBody>
          <a:bodyPr/>
          <a:lstStyle/>
          <a:p>
            <a:r>
              <a:rPr lang="en-AU" noProof="0" dirty="0"/>
              <a:t>Part-time students in Australia: 2024 sector data</a:t>
            </a:r>
          </a:p>
        </p:txBody>
      </p:sp>
      <p:pic>
        <p:nvPicPr>
          <p:cNvPr id="4" name="Picture 3" descr="Bar chart compares participation rates across overall (35%), undergraduate (25%), and undergraduate students with disability (32%).">
            <a:extLst>
              <a:ext uri="{FF2B5EF4-FFF2-40B4-BE49-F238E27FC236}">
                <a16:creationId xmlns:a16="http://schemas.microsoft.com/office/drawing/2014/main" id="{BA0934C3-5B5F-32BF-C38F-44F1EF20FC69}"/>
              </a:ext>
            </a:extLst>
          </p:cNvPr>
          <p:cNvPicPr>
            <a:picLocks noChangeAspect="1"/>
          </p:cNvPicPr>
          <p:nvPr/>
        </p:nvPicPr>
        <p:blipFill>
          <a:blip r:embed="rId3"/>
          <a:stretch>
            <a:fillRect/>
          </a:stretch>
        </p:blipFill>
        <p:spPr>
          <a:xfrm>
            <a:off x="0" y="1925877"/>
            <a:ext cx="3990975" cy="4422133"/>
          </a:xfrm>
          <a:prstGeom prst="rect">
            <a:avLst/>
          </a:prstGeom>
        </p:spPr>
      </p:pic>
      <p:pic>
        <p:nvPicPr>
          <p:cNvPr id="6" name="Picture 5" descr="Bar chart compares participation rates across undergraduate internal students with disability (46%), and undergraduate online students with disability (54%).">
            <a:extLst>
              <a:ext uri="{FF2B5EF4-FFF2-40B4-BE49-F238E27FC236}">
                <a16:creationId xmlns:a16="http://schemas.microsoft.com/office/drawing/2014/main" id="{07B120C6-9C38-5FA6-8179-5F4ECEB6DBE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3986213" y="1635237"/>
            <a:ext cx="3990974" cy="5208001"/>
          </a:xfrm>
          <a:prstGeom prst="rect">
            <a:avLst/>
          </a:prstGeom>
        </p:spPr>
      </p:pic>
    </p:spTree>
    <p:extLst>
      <p:ext uri="{BB962C8B-B14F-4D97-AF65-F5344CB8AC3E}">
        <p14:creationId xmlns:p14="http://schemas.microsoft.com/office/powerpoint/2010/main" val="2018907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7DEB1-D926-EE26-3261-36CE674BA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8BA319-3901-A291-BE86-D76407C338DD}"/>
              </a:ext>
            </a:extLst>
          </p:cNvPr>
          <p:cNvSpPr>
            <a:spLocks noGrp="1"/>
          </p:cNvSpPr>
          <p:nvPr>
            <p:ph type="title"/>
          </p:nvPr>
        </p:nvSpPr>
        <p:spPr>
          <a:xfrm>
            <a:off x="444512" y="382631"/>
            <a:ext cx="9000000" cy="720000"/>
          </a:xfrm>
        </p:spPr>
        <p:txBody>
          <a:bodyPr/>
          <a:lstStyle/>
          <a:p>
            <a:r>
              <a:rPr lang="en-AU" noProof="0" dirty="0"/>
              <a:t>Part-time students in Australia: 4 universities</a:t>
            </a:r>
          </a:p>
        </p:txBody>
      </p:sp>
      <p:sp>
        <p:nvSpPr>
          <p:cNvPr id="6" name="Rectangle 2">
            <a:extLst>
              <a:ext uri="{FF2B5EF4-FFF2-40B4-BE49-F238E27FC236}">
                <a16:creationId xmlns:a16="http://schemas.microsoft.com/office/drawing/2014/main" id="{A0F57A5D-FF68-DC6B-B25F-20631EE169FA}"/>
              </a:ext>
              <a:ext uri="{C183D7F6-B498-43B3-948B-1728B52AA6E4}">
                <adec:decorative xmlns:adec="http://schemas.microsoft.com/office/drawing/2017/decorative" val="1"/>
              </a:ext>
            </a:extLst>
          </p:cNvPr>
          <p:cNvSpPr>
            <a:spLocks noChangeArrowheads="1"/>
          </p:cNvSpPr>
          <p:nvPr/>
        </p:nvSpPr>
        <p:spPr bwMode="auto">
          <a:xfrm>
            <a:off x="2585610" y="1252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noProof="0" dirty="0"/>
          </a:p>
        </p:txBody>
      </p:sp>
      <p:pic>
        <p:nvPicPr>
          <p:cNvPr id="5" name="Picture 4" descr="Bar chart comparing success rates (%) for part-time (purple) and full-time (navy) students, split by disability status. For students with a disability, part-time success rate is 73% and full-time is 85% (marked with an asterisk). For students without a disability, part-time success rate is 80% and full-time is 89%, with a hash symbol bracketing both bars. In both groups, full-time students have a higher success rate than part-time students, and students without a disability have higher success rates than students with a disability in both part-time and full-time categories.">
            <a:extLst>
              <a:ext uri="{FF2B5EF4-FFF2-40B4-BE49-F238E27FC236}">
                <a16:creationId xmlns:a16="http://schemas.microsoft.com/office/drawing/2014/main" id="{0A6A059B-4C9D-424D-85E3-99B24DF13442}"/>
              </a:ext>
            </a:extLst>
          </p:cNvPr>
          <p:cNvPicPr>
            <a:picLocks noChangeAspect="1"/>
          </p:cNvPicPr>
          <p:nvPr/>
        </p:nvPicPr>
        <p:blipFill>
          <a:blip r:embed="rId3"/>
          <a:stretch>
            <a:fillRect/>
          </a:stretch>
        </p:blipFill>
        <p:spPr>
          <a:xfrm>
            <a:off x="2747488" y="1102631"/>
            <a:ext cx="5719932" cy="4983095"/>
          </a:xfrm>
          <a:prstGeom prst="rect">
            <a:avLst/>
          </a:prstGeom>
        </p:spPr>
      </p:pic>
      <p:sp>
        <p:nvSpPr>
          <p:cNvPr id="4" name="TextBox 3">
            <a:extLst>
              <a:ext uri="{FF2B5EF4-FFF2-40B4-BE49-F238E27FC236}">
                <a16:creationId xmlns:a16="http://schemas.microsoft.com/office/drawing/2014/main" id="{189B449D-679B-593F-60F7-1A31F472C057}"/>
              </a:ext>
            </a:extLst>
          </p:cNvPr>
          <p:cNvSpPr txBox="1"/>
          <p:nvPr/>
        </p:nvSpPr>
        <p:spPr>
          <a:xfrm>
            <a:off x="1924865" y="6342890"/>
            <a:ext cx="9708107" cy="692497"/>
          </a:xfrm>
          <a:prstGeom prst="rect">
            <a:avLst/>
          </a:prstGeom>
          <a:noFill/>
        </p:spPr>
        <p:txBody>
          <a:bodyPr wrap="none" rtlCol="0">
            <a:spAutoFit/>
          </a:bodyPr>
          <a:lstStyle/>
          <a:p>
            <a:pPr marL="228600" indent="0">
              <a:spcBef>
                <a:spcPts val="1200"/>
              </a:spcBef>
              <a:spcAft>
                <a:spcPts val="600"/>
              </a:spcAft>
            </a:pPr>
            <a:r>
              <a:rPr lang="en-AU" sz="2000" noProof="0" dirty="0"/>
              <a:t>*, p&lt;0.001 compared to students with disability. #, p&lt;0.001 compared to part-time.</a:t>
            </a:r>
          </a:p>
          <a:p>
            <a:endParaRPr lang="en-AU" noProof="0" dirty="0"/>
          </a:p>
        </p:txBody>
      </p:sp>
    </p:spTree>
    <p:extLst>
      <p:ext uri="{BB962C8B-B14F-4D97-AF65-F5344CB8AC3E}">
        <p14:creationId xmlns:p14="http://schemas.microsoft.com/office/powerpoint/2010/main" val="3508149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DFC0A-BC0C-76CC-D3F5-02B8D7AF1E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D5046-6759-631F-F9F0-4E288EC47225}"/>
              </a:ext>
            </a:extLst>
          </p:cNvPr>
          <p:cNvSpPr>
            <a:spLocks noGrp="1"/>
          </p:cNvSpPr>
          <p:nvPr>
            <p:ph type="title"/>
          </p:nvPr>
        </p:nvSpPr>
        <p:spPr>
          <a:xfrm>
            <a:off x="444512" y="382631"/>
            <a:ext cx="9352706" cy="720000"/>
          </a:xfrm>
        </p:spPr>
        <p:txBody>
          <a:bodyPr/>
          <a:lstStyle/>
          <a:p>
            <a:r>
              <a:rPr lang="en-AU" noProof="0" dirty="0"/>
              <a:t>Part-time students in Australia: 4 universities</a:t>
            </a:r>
          </a:p>
        </p:txBody>
      </p:sp>
      <p:sp>
        <p:nvSpPr>
          <p:cNvPr id="3" name="Text Placeholder 2">
            <a:extLst>
              <a:ext uri="{FF2B5EF4-FFF2-40B4-BE49-F238E27FC236}">
                <a16:creationId xmlns:a16="http://schemas.microsoft.com/office/drawing/2014/main" id="{FE0D6692-A1FB-1877-7AAD-D48C769D77C5}"/>
              </a:ext>
            </a:extLst>
          </p:cNvPr>
          <p:cNvSpPr>
            <a:spLocks noGrp="1"/>
          </p:cNvSpPr>
          <p:nvPr>
            <p:ph type="body" idx="1"/>
          </p:nvPr>
        </p:nvSpPr>
        <p:spPr>
          <a:xfrm>
            <a:off x="329010" y="1538318"/>
            <a:ext cx="8998392" cy="1225506"/>
          </a:xfrm>
        </p:spPr>
        <p:txBody>
          <a:bodyPr/>
          <a:lstStyle/>
          <a:p>
            <a:pPr marL="228600" indent="0"/>
            <a:r>
              <a:rPr lang="en-AU" noProof="0" dirty="0"/>
              <a:t>When adjusting for other factors, studying part-time one of the biggest risk factors for success and retention. Percentages show adjusted odds ratio.</a:t>
            </a:r>
          </a:p>
        </p:txBody>
      </p:sp>
      <p:sp>
        <p:nvSpPr>
          <p:cNvPr id="6" name="TextBox 5">
            <a:extLst>
              <a:ext uri="{FF2B5EF4-FFF2-40B4-BE49-F238E27FC236}">
                <a16:creationId xmlns:a16="http://schemas.microsoft.com/office/drawing/2014/main" id="{BA39255D-9FF8-08A0-0590-06A76A775D94}"/>
              </a:ext>
            </a:extLst>
          </p:cNvPr>
          <p:cNvSpPr txBox="1"/>
          <p:nvPr/>
        </p:nvSpPr>
        <p:spPr>
          <a:xfrm>
            <a:off x="250472" y="2763826"/>
            <a:ext cx="4191579" cy="461665"/>
          </a:xfrm>
          <a:prstGeom prst="rect">
            <a:avLst/>
          </a:prstGeom>
          <a:noFill/>
        </p:spPr>
        <p:txBody>
          <a:bodyPr wrap="square" rtlCol="0">
            <a:spAutoFit/>
          </a:bodyPr>
          <a:lstStyle/>
          <a:p>
            <a:r>
              <a:rPr lang="en-AU" sz="2400" b="1" noProof="0" dirty="0"/>
              <a:t>Undergraduate on-campus</a:t>
            </a:r>
          </a:p>
        </p:txBody>
      </p:sp>
      <p:graphicFrame>
        <p:nvGraphicFramePr>
          <p:cNvPr id="4" name="Table 3">
            <a:extLst>
              <a:ext uri="{FF2B5EF4-FFF2-40B4-BE49-F238E27FC236}">
                <a16:creationId xmlns:a16="http://schemas.microsoft.com/office/drawing/2014/main" id="{8BBE0DCC-23CE-7A49-B7D6-D9C6439BF0FF}"/>
              </a:ext>
            </a:extLst>
          </p:cNvPr>
          <p:cNvGraphicFramePr>
            <a:graphicFrameLocks noGrp="1"/>
          </p:cNvGraphicFramePr>
          <p:nvPr>
            <p:extLst>
              <p:ext uri="{D42A27DB-BD31-4B8C-83A1-F6EECF244321}">
                <p14:modId xmlns:p14="http://schemas.microsoft.com/office/powerpoint/2010/main" val="1720086018"/>
              </p:ext>
            </p:extLst>
          </p:nvPr>
        </p:nvGraphicFramePr>
        <p:xfrm>
          <a:off x="733006" y="3265967"/>
          <a:ext cx="3226512" cy="2757159"/>
        </p:xfrm>
        <a:graphic>
          <a:graphicData uri="http://schemas.openxmlformats.org/drawingml/2006/table">
            <a:tbl>
              <a:tblPr firstRow="1" bandRow="1">
                <a:tableStyleId>{3A87F650-3E2D-4EB1-9EC7-C0892C4DCEFE}</a:tableStyleId>
              </a:tblPr>
              <a:tblGrid>
                <a:gridCol w="3226512">
                  <a:extLst>
                    <a:ext uri="{9D8B030D-6E8A-4147-A177-3AD203B41FA5}">
                      <a16:colId xmlns:a16="http://schemas.microsoft.com/office/drawing/2014/main" val="1969229007"/>
                    </a:ext>
                  </a:extLst>
                </a:gridCol>
              </a:tblGrid>
              <a:tr h="531063">
                <a:tc>
                  <a:txBody>
                    <a:bodyPr/>
                    <a:lstStyle/>
                    <a:p>
                      <a:r>
                        <a:rPr lang="en-AU" sz="2000" noProof="0" dirty="0"/>
                        <a:t>Passing</a:t>
                      </a:r>
                    </a:p>
                  </a:txBody>
                  <a:tcPr>
                    <a:solidFill>
                      <a:schemeClr val="bg2"/>
                    </a:solidFill>
                  </a:tcPr>
                </a:tc>
                <a:extLst>
                  <a:ext uri="{0D108BD9-81ED-4DB2-BD59-A6C34878D82A}">
                    <a16:rowId xmlns:a16="http://schemas.microsoft.com/office/drawing/2014/main" val="184532799"/>
                  </a:ext>
                </a:extLst>
              </a:tr>
              <a:tr h="742032">
                <a:tc>
                  <a:txBody>
                    <a:bodyPr/>
                    <a:lstStyle/>
                    <a:p>
                      <a:r>
                        <a:rPr lang="en-AU" sz="2000" b="1" noProof="0" dirty="0"/>
                        <a:t>Part-time (49%)</a:t>
                      </a:r>
                    </a:p>
                  </a:txBody>
                  <a:tcPr/>
                </a:tc>
                <a:extLst>
                  <a:ext uri="{0D108BD9-81ED-4DB2-BD59-A6C34878D82A}">
                    <a16:rowId xmlns:a16="http://schemas.microsoft.com/office/drawing/2014/main" val="1905188538"/>
                  </a:ext>
                </a:extLst>
              </a:tr>
              <a:tr h="742032">
                <a:tc>
                  <a:txBody>
                    <a:bodyPr/>
                    <a:lstStyle/>
                    <a:p>
                      <a:r>
                        <a:rPr lang="en-AU" sz="2000" noProof="0" dirty="0"/>
                        <a:t>First Nations (60%)</a:t>
                      </a:r>
                      <a:endParaRPr lang="en-AU" noProof="0" dirty="0"/>
                    </a:p>
                  </a:txBody>
                  <a:tcPr/>
                </a:tc>
                <a:extLst>
                  <a:ext uri="{0D108BD9-81ED-4DB2-BD59-A6C34878D82A}">
                    <a16:rowId xmlns:a16="http://schemas.microsoft.com/office/drawing/2014/main" val="158886704"/>
                  </a:ext>
                </a:extLst>
              </a:tr>
              <a:tr h="742032">
                <a:tc>
                  <a:txBody>
                    <a:bodyPr/>
                    <a:lstStyle/>
                    <a:p>
                      <a:r>
                        <a:rPr lang="en-AU" sz="2000" noProof="0" dirty="0"/>
                        <a:t>Disability (61%)</a:t>
                      </a:r>
                    </a:p>
                  </a:txBody>
                  <a:tcPr/>
                </a:tc>
                <a:extLst>
                  <a:ext uri="{0D108BD9-81ED-4DB2-BD59-A6C34878D82A}">
                    <a16:rowId xmlns:a16="http://schemas.microsoft.com/office/drawing/2014/main" val="3157993500"/>
                  </a:ext>
                </a:extLst>
              </a:tr>
            </a:tbl>
          </a:graphicData>
        </a:graphic>
      </p:graphicFrame>
      <p:sp>
        <p:nvSpPr>
          <p:cNvPr id="7" name="TextBox 6">
            <a:extLst>
              <a:ext uri="{FF2B5EF4-FFF2-40B4-BE49-F238E27FC236}">
                <a16:creationId xmlns:a16="http://schemas.microsoft.com/office/drawing/2014/main" id="{394DD2AA-4CC2-17B3-1BEE-40368175CF38}"/>
              </a:ext>
            </a:extLst>
          </p:cNvPr>
          <p:cNvSpPr txBox="1"/>
          <p:nvPr/>
        </p:nvSpPr>
        <p:spPr>
          <a:xfrm>
            <a:off x="4898714" y="2763826"/>
            <a:ext cx="3508869" cy="461665"/>
          </a:xfrm>
          <a:prstGeom prst="rect">
            <a:avLst/>
          </a:prstGeom>
          <a:noFill/>
        </p:spPr>
        <p:txBody>
          <a:bodyPr wrap="square" rtlCol="0">
            <a:spAutoFit/>
          </a:bodyPr>
          <a:lstStyle/>
          <a:p>
            <a:r>
              <a:rPr lang="en-AU" sz="2400" b="1" noProof="0" dirty="0"/>
              <a:t>Undergraduate online</a:t>
            </a:r>
          </a:p>
        </p:txBody>
      </p:sp>
      <p:graphicFrame>
        <p:nvGraphicFramePr>
          <p:cNvPr id="5" name="Table 4">
            <a:extLst>
              <a:ext uri="{FF2B5EF4-FFF2-40B4-BE49-F238E27FC236}">
                <a16:creationId xmlns:a16="http://schemas.microsoft.com/office/drawing/2014/main" id="{F28FE994-C8F7-CFA5-3C7C-0851370FFE62}"/>
              </a:ext>
            </a:extLst>
          </p:cNvPr>
          <p:cNvGraphicFramePr>
            <a:graphicFrameLocks noGrp="1"/>
          </p:cNvGraphicFramePr>
          <p:nvPr>
            <p:extLst>
              <p:ext uri="{D42A27DB-BD31-4B8C-83A1-F6EECF244321}">
                <p14:modId xmlns:p14="http://schemas.microsoft.com/office/powerpoint/2010/main" val="404006712"/>
              </p:ext>
            </p:extLst>
          </p:nvPr>
        </p:nvGraphicFramePr>
        <p:xfrm>
          <a:off x="4986020" y="3265967"/>
          <a:ext cx="3130158" cy="2757159"/>
        </p:xfrm>
        <a:graphic>
          <a:graphicData uri="http://schemas.openxmlformats.org/drawingml/2006/table">
            <a:tbl>
              <a:tblPr firstRow="1" bandRow="1">
                <a:tableStyleId>{3A87F650-3E2D-4EB1-9EC7-C0892C4DCEFE}</a:tableStyleId>
              </a:tblPr>
              <a:tblGrid>
                <a:gridCol w="3130158">
                  <a:extLst>
                    <a:ext uri="{9D8B030D-6E8A-4147-A177-3AD203B41FA5}">
                      <a16:colId xmlns:a16="http://schemas.microsoft.com/office/drawing/2014/main" val="1969229007"/>
                    </a:ext>
                  </a:extLst>
                </a:gridCol>
              </a:tblGrid>
              <a:tr h="531063">
                <a:tc>
                  <a:txBody>
                    <a:bodyPr/>
                    <a:lstStyle/>
                    <a:p>
                      <a:r>
                        <a:rPr lang="en-AU" sz="2000" noProof="0" dirty="0"/>
                        <a:t>Passing</a:t>
                      </a:r>
                    </a:p>
                  </a:txBody>
                  <a:tcPr>
                    <a:solidFill>
                      <a:srgbClr val="557DC3"/>
                    </a:solidFill>
                  </a:tcPr>
                </a:tc>
                <a:extLst>
                  <a:ext uri="{0D108BD9-81ED-4DB2-BD59-A6C34878D82A}">
                    <a16:rowId xmlns:a16="http://schemas.microsoft.com/office/drawing/2014/main" val="184532799"/>
                  </a:ext>
                </a:extLst>
              </a:tr>
              <a:tr h="742032">
                <a:tc>
                  <a:txBody>
                    <a:bodyPr/>
                    <a:lstStyle/>
                    <a:p>
                      <a:r>
                        <a:rPr lang="en-AU" sz="2000" noProof="0" dirty="0"/>
                        <a:t>First Nations (57%)</a:t>
                      </a:r>
                      <a:endParaRPr lang="en-AU" noProof="0" dirty="0"/>
                    </a:p>
                  </a:txBody>
                  <a:tcPr/>
                </a:tc>
                <a:extLst>
                  <a:ext uri="{0D108BD9-81ED-4DB2-BD59-A6C34878D82A}">
                    <a16:rowId xmlns:a16="http://schemas.microsoft.com/office/drawing/2014/main" val="1905188538"/>
                  </a:ext>
                </a:extLst>
              </a:tr>
              <a:tr h="742032">
                <a:tc>
                  <a:txBody>
                    <a:bodyPr/>
                    <a:lstStyle/>
                    <a:p>
                      <a:r>
                        <a:rPr lang="en-AU" sz="2000" noProof="0" dirty="0"/>
                        <a:t>Disability (59%)</a:t>
                      </a:r>
                    </a:p>
                  </a:txBody>
                  <a:tcPr/>
                </a:tc>
                <a:extLst>
                  <a:ext uri="{0D108BD9-81ED-4DB2-BD59-A6C34878D82A}">
                    <a16:rowId xmlns:a16="http://schemas.microsoft.com/office/drawing/2014/main" val="158886704"/>
                  </a:ext>
                </a:extLst>
              </a:tr>
              <a:tr h="742032">
                <a:tc>
                  <a:txBody>
                    <a:bodyPr/>
                    <a:lstStyle/>
                    <a:p>
                      <a:r>
                        <a:rPr lang="en-AU" sz="2000" b="1" noProof="0" dirty="0"/>
                        <a:t>Part-time (77%)</a:t>
                      </a:r>
                    </a:p>
                  </a:txBody>
                  <a:tcPr/>
                </a:tc>
                <a:extLst>
                  <a:ext uri="{0D108BD9-81ED-4DB2-BD59-A6C34878D82A}">
                    <a16:rowId xmlns:a16="http://schemas.microsoft.com/office/drawing/2014/main" val="3157993500"/>
                  </a:ext>
                </a:extLst>
              </a:tr>
            </a:tbl>
          </a:graphicData>
        </a:graphic>
      </p:graphicFrame>
      <p:sp>
        <p:nvSpPr>
          <p:cNvPr id="10" name="TextBox 9">
            <a:extLst>
              <a:ext uri="{FF2B5EF4-FFF2-40B4-BE49-F238E27FC236}">
                <a16:creationId xmlns:a16="http://schemas.microsoft.com/office/drawing/2014/main" id="{FA4026AE-B4BB-3706-0665-3495195C9982}"/>
              </a:ext>
            </a:extLst>
          </p:cNvPr>
          <p:cNvSpPr txBox="1"/>
          <p:nvPr/>
        </p:nvSpPr>
        <p:spPr>
          <a:xfrm>
            <a:off x="9142680" y="2763825"/>
            <a:ext cx="2523949" cy="461665"/>
          </a:xfrm>
          <a:prstGeom prst="rect">
            <a:avLst/>
          </a:prstGeom>
          <a:noFill/>
        </p:spPr>
        <p:txBody>
          <a:bodyPr wrap="square" rtlCol="0">
            <a:spAutoFit/>
          </a:bodyPr>
          <a:lstStyle/>
          <a:p>
            <a:r>
              <a:rPr lang="en-AU" sz="2400" b="1" noProof="0" dirty="0"/>
              <a:t>Postgraduate</a:t>
            </a:r>
          </a:p>
        </p:txBody>
      </p:sp>
      <p:graphicFrame>
        <p:nvGraphicFramePr>
          <p:cNvPr id="8" name="Table 7">
            <a:extLst>
              <a:ext uri="{FF2B5EF4-FFF2-40B4-BE49-F238E27FC236}">
                <a16:creationId xmlns:a16="http://schemas.microsoft.com/office/drawing/2014/main" id="{90BF3C56-0772-6B7D-13CD-87BE6523AB49}"/>
              </a:ext>
            </a:extLst>
          </p:cNvPr>
          <p:cNvGraphicFramePr>
            <a:graphicFrameLocks noGrp="1"/>
          </p:cNvGraphicFramePr>
          <p:nvPr>
            <p:extLst>
              <p:ext uri="{D42A27DB-BD31-4B8C-83A1-F6EECF244321}">
                <p14:modId xmlns:p14="http://schemas.microsoft.com/office/powerpoint/2010/main" val="3538611361"/>
              </p:ext>
            </p:extLst>
          </p:nvPr>
        </p:nvGraphicFramePr>
        <p:xfrm>
          <a:off x="9142680" y="3225491"/>
          <a:ext cx="2245515" cy="3499191"/>
        </p:xfrm>
        <a:graphic>
          <a:graphicData uri="http://schemas.openxmlformats.org/drawingml/2006/table">
            <a:tbl>
              <a:tblPr firstRow="1" bandRow="1">
                <a:tableStyleId>{3A87F650-3E2D-4EB1-9EC7-C0892C4DCEFE}</a:tableStyleId>
              </a:tblPr>
              <a:tblGrid>
                <a:gridCol w="2245515">
                  <a:extLst>
                    <a:ext uri="{9D8B030D-6E8A-4147-A177-3AD203B41FA5}">
                      <a16:colId xmlns:a16="http://schemas.microsoft.com/office/drawing/2014/main" val="560411913"/>
                    </a:ext>
                  </a:extLst>
                </a:gridCol>
              </a:tblGrid>
              <a:tr h="531063">
                <a:tc>
                  <a:txBody>
                    <a:bodyPr/>
                    <a:lstStyle/>
                    <a:p>
                      <a:r>
                        <a:rPr lang="en-AU" sz="2000" noProof="0" dirty="0"/>
                        <a:t>Passing</a:t>
                      </a:r>
                    </a:p>
                  </a:txBody>
                  <a:tcPr>
                    <a:solidFill>
                      <a:srgbClr val="519674"/>
                    </a:solidFill>
                  </a:tcPr>
                </a:tc>
                <a:extLst>
                  <a:ext uri="{0D108BD9-81ED-4DB2-BD59-A6C34878D82A}">
                    <a16:rowId xmlns:a16="http://schemas.microsoft.com/office/drawing/2014/main" val="3754456629"/>
                  </a:ext>
                </a:extLst>
              </a:tr>
              <a:tr h="74203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2000" noProof="0" dirty="0"/>
                        <a:t>First Nations</a:t>
                      </a:r>
                    </a:p>
                    <a:p>
                      <a:r>
                        <a:rPr lang="en-AU" sz="2000" noProof="0" dirty="0"/>
                        <a:t>(50%)</a:t>
                      </a:r>
                    </a:p>
                  </a:txBody>
                  <a:tcPr/>
                </a:tc>
                <a:extLst>
                  <a:ext uri="{0D108BD9-81ED-4DB2-BD59-A6C34878D82A}">
                    <a16:rowId xmlns:a16="http://schemas.microsoft.com/office/drawing/2014/main" val="1081880287"/>
                  </a:ext>
                </a:extLst>
              </a:tr>
              <a:tr h="742032">
                <a:tc>
                  <a:txBody>
                    <a:bodyPr/>
                    <a:lstStyle/>
                    <a:p>
                      <a:r>
                        <a:rPr lang="en-AU" sz="2000" noProof="0" dirty="0"/>
                        <a:t>Disability (51%)</a:t>
                      </a:r>
                    </a:p>
                  </a:txBody>
                  <a:tcPr/>
                </a:tc>
                <a:extLst>
                  <a:ext uri="{0D108BD9-81ED-4DB2-BD59-A6C34878D82A}">
                    <a16:rowId xmlns:a16="http://schemas.microsoft.com/office/drawing/2014/main" val="2022444382"/>
                  </a:ext>
                </a:extLst>
              </a:tr>
              <a:tr h="742032">
                <a:tc>
                  <a:txBody>
                    <a:bodyPr/>
                    <a:lstStyle/>
                    <a:p>
                      <a:r>
                        <a:rPr lang="en-AU" sz="2000" noProof="0" dirty="0"/>
                        <a:t>Online</a:t>
                      </a:r>
                    </a:p>
                    <a:p>
                      <a:r>
                        <a:rPr lang="en-AU" sz="2000" noProof="0" dirty="0"/>
                        <a:t>(61%)</a:t>
                      </a:r>
                    </a:p>
                  </a:txBody>
                  <a:tcPr/>
                </a:tc>
                <a:extLst>
                  <a:ext uri="{0D108BD9-81ED-4DB2-BD59-A6C34878D82A}">
                    <a16:rowId xmlns:a16="http://schemas.microsoft.com/office/drawing/2014/main" val="397880342"/>
                  </a:ext>
                </a:extLst>
              </a:tr>
              <a:tr h="74203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AU" sz="2000" b="1" noProof="0" dirty="0"/>
                        <a:t>Part-time (70%)</a:t>
                      </a:r>
                    </a:p>
                    <a:p>
                      <a:endParaRPr lang="en-AU" sz="2000" b="1" noProof="0" dirty="0"/>
                    </a:p>
                  </a:txBody>
                  <a:tcPr/>
                </a:tc>
                <a:extLst>
                  <a:ext uri="{0D108BD9-81ED-4DB2-BD59-A6C34878D82A}">
                    <a16:rowId xmlns:a16="http://schemas.microsoft.com/office/drawing/2014/main" val="1054608934"/>
                  </a:ext>
                </a:extLst>
              </a:tr>
            </a:tbl>
          </a:graphicData>
        </a:graphic>
      </p:graphicFrame>
    </p:spTree>
    <p:extLst>
      <p:ext uri="{BB962C8B-B14F-4D97-AF65-F5344CB8AC3E}">
        <p14:creationId xmlns:p14="http://schemas.microsoft.com/office/powerpoint/2010/main" val="296871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5AFB9-12F1-BD83-0213-69F5F89459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9D9E18-7622-A892-D8E0-B2B974ABCC3B}"/>
              </a:ext>
            </a:extLst>
          </p:cNvPr>
          <p:cNvSpPr>
            <a:spLocks noGrp="1"/>
          </p:cNvSpPr>
          <p:nvPr>
            <p:ph type="title"/>
          </p:nvPr>
        </p:nvSpPr>
        <p:spPr>
          <a:xfrm>
            <a:off x="411479" y="402636"/>
            <a:ext cx="9000000" cy="720000"/>
          </a:xfrm>
        </p:spPr>
        <p:txBody>
          <a:bodyPr/>
          <a:lstStyle/>
          <a:p>
            <a:r>
              <a:rPr lang="en-AU" noProof="0" dirty="0"/>
              <a:t>Survey and interview responses</a:t>
            </a:r>
          </a:p>
        </p:txBody>
      </p:sp>
      <p:sp>
        <p:nvSpPr>
          <p:cNvPr id="3" name="Text Placeholder 2">
            <a:extLst>
              <a:ext uri="{FF2B5EF4-FFF2-40B4-BE49-F238E27FC236}">
                <a16:creationId xmlns:a16="http://schemas.microsoft.com/office/drawing/2014/main" id="{8867F561-2660-AFF6-06FE-8E0CC17E1817}"/>
              </a:ext>
            </a:extLst>
          </p:cNvPr>
          <p:cNvSpPr>
            <a:spLocks noGrp="1"/>
          </p:cNvSpPr>
          <p:nvPr>
            <p:ph type="body" idx="1"/>
          </p:nvPr>
        </p:nvSpPr>
        <p:spPr>
          <a:xfrm>
            <a:off x="411479" y="980396"/>
            <a:ext cx="8998392" cy="4125926"/>
          </a:xfrm>
        </p:spPr>
        <p:txBody>
          <a:bodyPr/>
          <a:lstStyle/>
          <a:p>
            <a:pPr marL="571500" indent="-342900">
              <a:spcBef>
                <a:spcPts val="1200"/>
              </a:spcBef>
              <a:spcAft>
                <a:spcPts val="600"/>
              </a:spcAft>
              <a:buFont typeface="Arial" panose="020B0604020202020204" pitchFamily="34" charset="0"/>
              <a:buChar char="•"/>
            </a:pPr>
            <a:r>
              <a:rPr lang="en-AU" sz="2400" noProof="0" dirty="0">
                <a:latin typeface="Arial" panose="020B0604020202020204" pitchFamily="34" charset="0"/>
                <a:ea typeface="Inter Light"/>
              </a:rPr>
              <a:t>965 </a:t>
            </a:r>
            <a:r>
              <a:rPr lang="en-AU" sz="2400" noProof="0" dirty="0">
                <a:effectLst/>
                <a:latin typeface="Arial" panose="020B0604020202020204" pitchFamily="34" charset="0"/>
                <a:ea typeface="Inter Light"/>
              </a:rPr>
              <a:t>part-time students from 35 Australian universities completed the survey, with </a:t>
            </a:r>
            <a:r>
              <a:rPr lang="en-AU" sz="2400" noProof="0" dirty="0">
                <a:latin typeface="Arial" panose="020B0604020202020204" pitchFamily="34" charset="0"/>
              </a:rPr>
              <a:t>80 follow-up interviews from 28 Australian universities from all states and territories</a:t>
            </a:r>
          </a:p>
        </p:txBody>
      </p:sp>
      <p:pic>
        <p:nvPicPr>
          <p:cNvPr id="4" name="Picture 3">
            <a:extLst>
              <a:ext uri="{FF2B5EF4-FFF2-40B4-BE49-F238E27FC236}">
                <a16:creationId xmlns:a16="http://schemas.microsoft.com/office/drawing/2014/main" id="{71D7096C-DBC7-61AD-7A80-07BF49D312A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349109" y="2310174"/>
            <a:ext cx="6729867" cy="4465284"/>
          </a:xfrm>
          <a:prstGeom prst="rect">
            <a:avLst/>
          </a:prstGeom>
        </p:spPr>
      </p:pic>
    </p:spTree>
    <p:extLst>
      <p:ext uri="{BB962C8B-B14F-4D97-AF65-F5344CB8AC3E}">
        <p14:creationId xmlns:p14="http://schemas.microsoft.com/office/powerpoint/2010/main" val="2878779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BCC24B-E359-2616-74AB-C633065603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72042" y="498275"/>
            <a:ext cx="5672250" cy="1295874"/>
          </a:xfrm>
          <a:prstGeom prst="rect">
            <a:avLst/>
          </a:prstGeom>
        </p:spPr>
      </p:pic>
      <p:sp>
        <p:nvSpPr>
          <p:cNvPr id="5" name="Title 4">
            <a:extLst>
              <a:ext uri="{FF2B5EF4-FFF2-40B4-BE49-F238E27FC236}">
                <a16:creationId xmlns:a16="http://schemas.microsoft.com/office/drawing/2014/main" id="{B417E059-C2A7-ACF4-8CF8-D8867FE5D543}"/>
              </a:ext>
            </a:extLst>
          </p:cNvPr>
          <p:cNvSpPr>
            <a:spLocks noGrp="1"/>
          </p:cNvSpPr>
          <p:nvPr>
            <p:ph type="title" idx="4294967295"/>
          </p:nvPr>
        </p:nvSpPr>
        <p:spPr>
          <a:xfrm>
            <a:off x="838199" y="-720000"/>
            <a:ext cx="9000000" cy="720000"/>
          </a:xfrm>
        </p:spPr>
        <p:txBody>
          <a:bodyPr spcFirstLastPara="1" wrap="square" lIns="91425" tIns="45700" rIns="91425" bIns="45700" anchor="b" anchorCtr="0">
            <a:noAutofit/>
          </a:bodyPr>
          <a:lstStyle/>
          <a:p>
            <a:r>
              <a:rPr lang="en-AU" noProof="0" dirty="0"/>
              <a:t>Menti poll: What is the main reason that students with disability study part-time?</a:t>
            </a:r>
          </a:p>
        </p:txBody>
      </p:sp>
      <p:sp>
        <p:nvSpPr>
          <p:cNvPr id="2" name="TextBox 1">
            <a:extLst>
              <a:ext uri="{FF2B5EF4-FFF2-40B4-BE49-F238E27FC236}">
                <a16:creationId xmlns:a16="http://schemas.microsoft.com/office/drawing/2014/main" id="{24D88E71-1BFE-FDA5-133C-74E7168D1987}"/>
              </a:ext>
            </a:extLst>
          </p:cNvPr>
          <p:cNvSpPr txBox="1"/>
          <p:nvPr/>
        </p:nvSpPr>
        <p:spPr>
          <a:xfrm>
            <a:off x="1482671" y="967009"/>
            <a:ext cx="8403717" cy="5986254"/>
          </a:xfrm>
          <a:prstGeom prst="rect">
            <a:avLst/>
          </a:prstGeom>
          <a:noFill/>
        </p:spPr>
        <p:txBody>
          <a:bodyPr wrap="square" rtlCol="0">
            <a:spAutoFit/>
          </a:bodyPr>
          <a:lstStyle/>
          <a:p>
            <a:r>
              <a:rPr lang="en-AU" sz="2800" b="1" noProof="0" dirty="0"/>
              <a:t>Menti poll: What is the main reason that students with disability study part-time?</a:t>
            </a:r>
          </a:p>
          <a:p>
            <a:endParaRPr lang="en-AU" sz="2800" b="1" noProof="0" dirty="0"/>
          </a:p>
          <a:p>
            <a:pPr>
              <a:spcBef>
                <a:spcPts val="600"/>
              </a:spcBef>
            </a:pPr>
            <a:r>
              <a:rPr lang="en-AU" sz="2000" noProof="0" dirty="0"/>
              <a:t>The need to work</a:t>
            </a:r>
          </a:p>
          <a:p>
            <a:pPr>
              <a:spcBef>
                <a:spcPts val="600"/>
              </a:spcBef>
            </a:pPr>
            <a:r>
              <a:rPr lang="en-AU" sz="2000" noProof="0" dirty="0"/>
              <a:t>Caring responsibilities</a:t>
            </a:r>
          </a:p>
          <a:p>
            <a:pPr>
              <a:spcBef>
                <a:spcPts val="600"/>
              </a:spcBef>
            </a:pPr>
            <a:r>
              <a:rPr lang="en-AU" sz="2000" noProof="0" dirty="0"/>
              <a:t>Unavailability of subjects</a:t>
            </a:r>
          </a:p>
          <a:p>
            <a:pPr>
              <a:spcBef>
                <a:spcPts val="600"/>
              </a:spcBef>
            </a:pPr>
            <a:r>
              <a:rPr lang="en-AU" sz="2000" noProof="0" dirty="0"/>
              <a:t>Not living near campus</a:t>
            </a:r>
          </a:p>
          <a:p>
            <a:pPr>
              <a:spcBef>
                <a:spcPts val="600"/>
              </a:spcBef>
            </a:pPr>
            <a:r>
              <a:rPr lang="en-AU" sz="2000" noProof="0" dirty="0"/>
              <a:t>Disability</a:t>
            </a:r>
          </a:p>
          <a:p>
            <a:pPr>
              <a:spcBef>
                <a:spcPts val="600"/>
              </a:spcBef>
            </a:pPr>
            <a:r>
              <a:rPr lang="en-AU" sz="2000" noProof="0" dirty="0"/>
              <a:t>Too busy/other time commitments</a:t>
            </a:r>
          </a:p>
          <a:p>
            <a:pPr>
              <a:spcBef>
                <a:spcPts val="600"/>
              </a:spcBef>
            </a:pPr>
            <a:r>
              <a:rPr lang="en-AU" sz="2000" noProof="0" dirty="0"/>
              <a:t>Financial reasons</a:t>
            </a:r>
          </a:p>
          <a:p>
            <a:pPr>
              <a:spcBef>
                <a:spcPts val="600"/>
              </a:spcBef>
            </a:pPr>
            <a:r>
              <a:rPr lang="en-AU" sz="2000" noProof="0" dirty="0"/>
              <a:t>Studying out of interest</a:t>
            </a:r>
          </a:p>
          <a:p>
            <a:pPr>
              <a:spcBef>
                <a:spcPts val="600"/>
              </a:spcBef>
            </a:pPr>
            <a:r>
              <a:rPr lang="en-AU" sz="2000" noProof="0" dirty="0"/>
              <a:t>Studying for a career change</a:t>
            </a:r>
          </a:p>
          <a:p>
            <a:pPr>
              <a:spcBef>
                <a:spcPts val="600"/>
              </a:spcBef>
            </a:pPr>
            <a:r>
              <a:rPr lang="en-AU" sz="2000" noProof="0" dirty="0"/>
              <a:t>Easing into study</a:t>
            </a:r>
          </a:p>
          <a:p>
            <a:pPr>
              <a:spcBef>
                <a:spcPts val="600"/>
              </a:spcBef>
            </a:pPr>
            <a:r>
              <a:rPr lang="en-AU" sz="2000" noProof="0" dirty="0"/>
              <a:t>Other</a:t>
            </a:r>
          </a:p>
          <a:p>
            <a:endParaRPr lang="en-AU" sz="2400" noProof="0" dirty="0"/>
          </a:p>
        </p:txBody>
      </p:sp>
    </p:spTree>
    <p:extLst>
      <p:ext uri="{BB962C8B-B14F-4D97-AF65-F5344CB8AC3E}">
        <p14:creationId xmlns:p14="http://schemas.microsoft.com/office/powerpoint/2010/main" val="571528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1A59-5CAD-2853-2469-DE8C6A3D9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E8606-69CE-BBDE-F5CD-2F4BA7764663}"/>
              </a:ext>
            </a:extLst>
          </p:cNvPr>
          <p:cNvSpPr>
            <a:spLocks noGrp="1"/>
          </p:cNvSpPr>
          <p:nvPr>
            <p:ph type="title"/>
          </p:nvPr>
        </p:nvSpPr>
        <p:spPr>
          <a:xfrm>
            <a:off x="444512" y="382631"/>
            <a:ext cx="9000000" cy="720000"/>
          </a:xfrm>
        </p:spPr>
        <p:txBody>
          <a:bodyPr/>
          <a:lstStyle/>
          <a:p>
            <a:r>
              <a:rPr lang="en-AU" noProof="0" dirty="0"/>
              <a:t>Survey Findings: Demographics</a:t>
            </a:r>
          </a:p>
        </p:txBody>
      </p:sp>
      <p:sp>
        <p:nvSpPr>
          <p:cNvPr id="3" name="Text Placeholder 2">
            <a:extLst>
              <a:ext uri="{FF2B5EF4-FFF2-40B4-BE49-F238E27FC236}">
                <a16:creationId xmlns:a16="http://schemas.microsoft.com/office/drawing/2014/main" id="{31D19110-29EC-F968-C7BC-6E58D2AB358E}"/>
              </a:ext>
            </a:extLst>
          </p:cNvPr>
          <p:cNvSpPr>
            <a:spLocks noGrp="1"/>
          </p:cNvSpPr>
          <p:nvPr>
            <p:ph type="body" idx="1"/>
          </p:nvPr>
        </p:nvSpPr>
        <p:spPr>
          <a:xfrm>
            <a:off x="386761" y="989678"/>
            <a:ext cx="8998392" cy="720000"/>
          </a:xfrm>
        </p:spPr>
        <p:txBody>
          <a:bodyPr/>
          <a:lstStyle/>
          <a:p>
            <a:r>
              <a:rPr lang="en-AU" noProof="0" dirty="0"/>
              <a:t>Demographics, Work and Caring Commitments of Part-time Students</a:t>
            </a:r>
          </a:p>
        </p:txBody>
      </p:sp>
      <p:graphicFrame>
        <p:nvGraphicFramePr>
          <p:cNvPr id="5" name="Table 4">
            <a:extLst>
              <a:ext uri="{FF2B5EF4-FFF2-40B4-BE49-F238E27FC236}">
                <a16:creationId xmlns:a16="http://schemas.microsoft.com/office/drawing/2014/main" id="{247CCBD3-F9E1-485F-4173-10517A10BEAC}"/>
              </a:ext>
            </a:extLst>
          </p:cNvPr>
          <p:cNvGraphicFramePr>
            <a:graphicFrameLocks noGrp="1"/>
          </p:cNvGraphicFramePr>
          <p:nvPr>
            <p:extLst>
              <p:ext uri="{D42A27DB-BD31-4B8C-83A1-F6EECF244321}">
                <p14:modId xmlns:p14="http://schemas.microsoft.com/office/powerpoint/2010/main" val="2476416798"/>
              </p:ext>
            </p:extLst>
          </p:nvPr>
        </p:nvGraphicFramePr>
        <p:xfrm>
          <a:off x="1157941" y="1996597"/>
          <a:ext cx="8128000" cy="3535680"/>
        </p:xfrm>
        <a:graphic>
          <a:graphicData uri="http://schemas.openxmlformats.org/drawingml/2006/table">
            <a:tbl>
              <a:tblPr firstRow="1" bandRow="1">
                <a:tableStyleId>{3A87F650-3E2D-4EB1-9EC7-C0892C4DCEFE}</a:tableStyleId>
              </a:tblPr>
              <a:tblGrid>
                <a:gridCol w="5901765">
                  <a:extLst>
                    <a:ext uri="{9D8B030D-6E8A-4147-A177-3AD203B41FA5}">
                      <a16:colId xmlns:a16="http://schemas.microsoft.com/office/drawing/2014/main" val="1362037061"/>
                    </a:ext>
                  </a:extLst>
                </a:gridCol>
                <a:gridCol w="2226235">
                  <a:extLst>
                    <a:ext uri="{9D8B030D-6E8A-4147-A177-3AD203B41FA5}">
                      <a16:colId xmlns:a16="http://schemas.microsoft.com/office/drawing/2014/main" val="1204213138"/>
                    </a:ext>
                  </a:extLst>
                </a:gridCol>
              </a:tblGrid>
              <a:tr h="370840">
                <a:tc>
                  <a:txBody>
                    <a:bodyPr/>
                    <a:lstStyle/>
                    <a:p>
                      <a:pPr>
                        <a:spcBef>
                          <a:spcPts val="300"/>
                        </a:spcBef>
                        <a:spcAft>
                          <a:spcPts val="300"/>
                        </a:spcAft>
                        <a:buNone/>
                      </a:pPr>
                      <a:r>
                        <a:rPr lang="en-AU" sz="1800" b="1" noProof="0" dirty="0">
                          <a:effectLst/>
                          <a:latin typeface="Arial" panose="020B0604020202020204" pitchFamily="34" charset="0"/>
                          <a:ea typeface="Calibri" panose="020F0502020204030204" pitchFamily="34" charset="0"/>
                          <a:cs typeface="Arial" panose="020B0604020202020204" pitchFamily="34" charset="0"/>
                        </a:rPr>
                        <a:t>Demographic</a:t>
                      </a:r>
                    </a:p>
                  </a:txBody>
                  <a:tcPr marL="68580" marR="68580" marT="0" marB="0" anchor="ctr"/>
                </a:tc>
                <a:tc>
                  <a:txBody>
                    <a:bodyPr/>
                    <a:lstStyle/>
                    <a:p>
                      <a:pPr>
                        <a:spcBef>
                          <a:spcPts val="300"/>
                        </a:spcBef>
                        <a:spcAft>
                          <a:spcPts val="300"/>
                        </a:spcAft>
                        <a:buNone/>
                      </a:pPr>
                      <a:r>
                        <a:rPr lang="en-AU" sz="1800" b="1" noProof="0" dirty="0">
                          <a:effectLst/>
                          <a:latin typeface="Arial" panose="020B0604020202020204" pitchFamily="34" charset="0"/>
                          <a:ea typeface="Calibri" panose="020F0502020204030204" pitchFamily="34" charset="0"/>
                          <a:cs typeface="Arial" panose="020B0604020202020204" pitchFamily="34" charset="0"/>
                        </a:rPr>
                        <a:t>% of Survey Responses</a:t>
                      </a:r>
                    </a:p>
                  </a:txBody>
                  <a:tcPr marL="68580" marR="68580" marT="0" marB="0" anchor="ctr"/>
                </a:tc>
                <a:extLst>
                  <a:ext uri="{0D108BD9-81ED-4DB2-BD59-A6C34878D82A}">
                    <a16:rowId xmlns:a16="http://schemas.microsoft.com/office/drawing/2014/main" val="511588357"/>
                  </a:ext>
                </a:extLst>
              </a:tr>
              <a:tr h="370840">
                <a:tc>
                  <a:txBody>
                    <a:bodyPr/>
                    <a:lstStyle/>
                    <a:p>
                      <a:pPr>
                        <a:lnSpc>
                          <a:spcPct val="100000"/>
                        </a:lnSpc>
                        <a:spcBef>
                          <a:spcPts val="300"/>
                        </a:spcBef>
                        <a:spcAft>
                          <a:spcPts val="300"/>
                        </a:spcAft>
                        <a:buNone/>
                      </a:pPr>
                      <a:r>
                        <a:rPr lang="en-AU" sz="1800" b="1" noProof="0" dirty="0">
                          <a:effectLst/>
                          <a:latin typeface="Arial"/>
                          <a:ea typeface="Calibri" panose="020F0502020204030204" pitchFamily="34" charset="0"/>
                          <a:cs typeface="Arial"/>
                        </a:rPr>
                        <a:t>Disability, condition or illness that impacts studies:</a:t>
                      </a:r>
                    </a:p>
                    <a:p>
                      <a:pPr>
                        <a:lnSpc>
                          <a:spcPct val="100000"/>
                        </a:lnSpc>
                        <a:spcBef>
                          <a:spcPts val="300"/>
                        </a:spcBef>
                        <a:spcAft>
                          <a:spcPts val="300"/>
                        </a:spcAft>
                        <a:buNone/>
                      </a:pPr>
                      <a:r>
                        <a:rPr lang="en-AU" sz="1800" b="0" noProof="0" dirty="0">
                          <a:effectLst/>
                          <a:latin typeface="Arial"/>
                          <a:ea typeface="Calibri" panose="020F0502020204030204" pitchFamily="34" charset="0"/>
                          <a:cs typeface="Arial"/>
                        </a:rPr>
                        <a:t>No</a:t>
                      </a:r>
                    </a:p>
                    <a:p>
                      <a:pPr lvl="0">
                        <a:lnSpc>
                          <a:spcPct val="100000"/>
                        </a:lnSpc>
                        <a:spcBef>
                          <a:spcPts val="300"/>
                        </a:spcBef>
                        <a:spcAft>
                          <a:spcPts val="300"/>
                        </a:spcAft>
                        <a:buNone/>
                      </a:pPr>
                      <a:endParaRPr lang="en-AU" sz="1800" b="0" noProof="0" dirty="0">
                        <a:effectLst/>
                        <a:latin typeface="Arial"/>
                        <a:ea typeface="Calibri"/>
                        <a:cs typeface="Arial"/>
                      </a:endParaRPr>
                    </a:p>
                    <a:p>
                      <a:pPr lvl="0" algn="l">
                        <a:lnSpc>
                          <a:spcPct val="100000"/>
                        </a:lnSpc>
                        <a:spcBef>
                          <a:spcPts val="0"/>
                        </a:spcBef>
                        <a:spcAft>
                          <a:spcPts val="0"/>
                        </a:spcAft>
                        <a:buNone/>
                      </a:pPr>
                      <a:r>
                        <a:rPr lang="en-AU" sz="1800" b="0" i="0" u="none" strike="noStrike" noProof="0" dirty="0">
                          <a:solidFill>
                            <a:srgbClr val="222222"/>
                          </a:solidFill>
                          <a:effectLst/>
                          <a:latin typeface="Arial"/>
                          <a:ea typeface="Calibri"/>
                          <a:cs typeface="Arial"/>
                        </a:rPr>
                        <a:t>Yes, and I am registered with my university</a:t>
                      </a:r>
                    </a:p>
                    <a:p>
                      <a:pPr lvl="0" algn="l">
                        <a:lnSpc>
                          <a:spcPct val="100000"/>
                        </a:lnSpc>
                        <a:spcBef>
                          <a:spcPts val="0"/>
                        </a:spcBef>
                        <a:spcAft>
                          <a:spcPts val="0"/>
                        </a:spcAft>
                        <a:buNone/>
                      </a:pPr>
                      <a:r>
                        <a:rPr lang="en-AU" sz="1800" b="0" i="0" u="none" strike="noStrike" noProof="0" dirty="0">
                          <a:solidFill>
                            <a:srgbClr val="222222"/>
                          </a:solidFill>
                          <a:effectLst/>
                          <a:latin typeface="Arial"/>
                          <a:ea typeface="Calibri"/>
                          <a:cs typeface="Arial"/>
                        </a:rPr>
                        <a:t>Yes, and I am not registered with my university</a:t>
                      </a:r>
                    </a:p>
                    <a:p>
                      <a:pPr lvl="0">
                        <a:lnSpc>
                          <a:spcPct val="100000"/>
                        </a:lnSpc>
                        <a:spcBef>
                          <a:spcPts val="300"/>
                        </a:spcBef>
                        <a:spcAft>
                          <a:spcPts val="300"/>
                        </a:spcAft>
                        <a:buNone/>
                      </a:pPr>
                      <a:endParaRPr lang="en-AU" sz="1800" b="0" noProof="0" dirty="0">
                        <a:effectLst/>
                        <a:latin typeface="Arial"/>
                        <a:ea typeface="Calibri"/>
                        <a:cs typeface="Arial"/>
                      </a:endParaRPr>
                    </a:p>
                  </a:txBody>
                  <a:tcPr marL="68580" marR="68580" marT="0" marB="0" anchor="ctr"/>
                </a:tc>
                <a:tc>
                  <a:txBody>
                    <a:bodyPr/>
                    <a:lstStyle/>
                    <a:p>
                      <a:pPr>
                        <a:lnSpc>
                          <a:spcPct val="100000"/>
                        </a:lnSpc>
                        <a:spcBef>
                          <a:spcPts val="100"/>
                        </a:spcBef>
                      </a:pPr>
                      <a:endParaRPr lang="en-AU" sz="1800" b="1" noProof="0" dirty="0">
                        <a:latin typeface="Arial"/>
                        <a:cs typeface="Arial"/>
                      </a:endParaRPr>
                    </a:p>
                    <a:p>
                      <a:pPr>
                        <a:lnSpc>
                          <a:spcPct val="100000"/>
                        </a:lnSpc>
                        <a:spcBef>
                          <a:spcPts val="100"/>
                        </a:spcBef>
                        <a:spcAft>
                          <a:spcPts val="200"/>
                        </a:spcAft>
                      </a:pPr>
                      <a:r>
                        <a:rPr lang="en-AU" sz="1800" b="0" i="0" u="none" strike="noStrike" cap="none" noProof="0" dirty="0">
                          <a:solidFill>
                            <a:schemeClr val="dk1"/>
                          </a:solidFill>
                          <a:effectLst/>
                          <a:latin typeface="Arial"/>
                          <a:ea typeface="Arial"/>
                          <a:cs typeface="Arial"/>
                          <a:sym typeface="Arial"/>
                        </a:rPr>
                        <a:t>52%</a:t>
                      </a:r>
                    </a:p>
                    <a:p>
                      <a:pPr lvl="0">
                        <a:lnSpc>
                          <a:spcPct val="100000"/>
                        </a:lnSpc>
                        <a:spcBef>
                          <a:spcPts val="100"/>
                        </a:spcBef>
                        <a:spcAft>
                          <a:spcPts val="200"/>
                        </a:spcAft>
                        <a:buNone/>
                      </a:pPr>
                      <a:endParaRPr lang="en-AU" sz="1800" b="0" i="0" u="none" strike="noStrike" cap="none" noProof="0" dirty="0">
                        <a:solidFill>
                          <a:schemeClr val="dk1"/>
                        </a:solidFill>
                        <a:effectLst/>
                        <a:latin typeface="Arial"/>
                        <a:cs typeface="Arial"/>
                      </a:endParaRPr>
                    </a:p>
                    <a:p>
                      <a:pPr lvl="0" algn="l">
                        <a:lnSpc>
                          <a:spcPct val="100000"/>
                        </a:lnSpc>
                        <a:spcBef>
                          <a:spcPts val="100"/>
                        </a:spcBef>
                        <a:spcAft>
                          <a:spcPts val="200"/>
                        </a:spcAft>
                        <a:buNone/>
                      </a:pPr>
                      <a:r>
                        <a:rPr lang="en-AU" sz="1800" b="0" i="0" u="none" strike="noStrike" noProof="0" dirty="0">
                          <a:solidFill>
                            <a:srgbClr val="222222"/>
                          </a:solidFill>
                          <a:latin typeface="Arial"/>
                          <a:cs typeface="Arial"/>
                        </a:rPr>
                        <a:t>34%</a:t>
                      </a:r>
                      <a:endParaRPr lang="en-AU" noProof="0" dirty="0"/>
                    </a:p>
                    <a:p>
                      <a:pPr lvl="0" algn="l">
                        <a:lnSpc>
                          <a:spcPct val="100000"/>
                        </a:lnSpc>
                        <a:spcBef>
                          <a:spcPts val="100"/>
                        </a:spcBef>
                        <a:spcAft>
                          <a:spcPts val="200"/>
                        </a:spcAft>
                        <a:buNone/>
                      </a:pPr>
                      <a:r>
                        <a:rPr lang="en-AU" sz="1800" b="0" i="0" u="none" strike="noStrike" noProof="0" dirty="0">
                          <a:solidFill>
                            <a:srgbClr val="222222"/>
                          </a:solidFill>
                          <a:latin typeface="Arial"/>
                          <a:cs typeface="Arial"/>
                        </a:rPr>
                        <a:t>14%</a:t>
                      </a:r>
                    </a:p>
                  </a:txBody>
                  <a:tcPr/>
                </a:tc>
                <a:extLst>
                  <a:ext uri="{0D108BD9-81ED-4DB2-BD59-A6C34878D82A}">
                    <a16:rowId xmlns:a16="http://schemas.microsoft.com/office/drawing/2014/main" val="2406549279"/>
                  </a:ext>
                </a:extLst>
              </a:tr>
              <a:tr h="370840">
                <a:tc>
                  <a:txBody>
                    <a:bodyPr/>
                    <a:lstStyle/>
                    <a:p>
                      <a:pPr>
                        <a:spcBef>
                          <a:spcPts val="300"/>
                        </a:spcBef>
                        <a:spcAft>
                          <a:spcPts val="300"/>
                        </a:spcAft>
                        <a:buNone/>
                      </a:pPr>
                      <a:r>
                        <a:rPr lang="en-AU" sz="1800" b="1" noProof="0" dirty="0">
                          <a:effectLst/>
                          <a:latin typeface="Arial" panose="020B0604020202020204" pitchFamily="34" charset="0"/>
                          <a:ea typeface="Calibri" panose="020F0502020204030204" pitchFamily="34" charset="0"/>
                          <a:cs typeface="Arial" panose="020B0604020202020204" pitchFamily="34" charset="0"/>
                        </a:rPr>
                        <a:t>Average age</a:t>
                      </a:r>
                    </a:p>
                  </a:txBody>
                  <a:tcPr marL="68580" marR="68580" marT="0" marB="0" anchor="ctr"/>
                </a:tc>
                <a:tc>
                  <a:txBody>
                    <a:bodyPr/>
                    <a:lstStyle/>
                    <a:p>
                      <a:pPr>
                        <a:spcBef>
                          <a:spcPts val="300"/>
                        </a:spcBef>
                        <a:spcAft>
                          <a:spcPts val="300"/>
                        </a:spcAft>
                        <a:buNone/>
                      </a:pPr>
                      <a:r>
                        <a:rPr lang="en-AU" sz="1800" noProof="0" dirty="0">
                          <a:effectLst/>
                          <a:latin typeface="Arial" panose="020B0604020202020204" pitchFamily="34" charset="0"/>
                          <a:ea typeface="Calibri" panose="020F0502020204030204" pitchFamily="34" charset="0"/>
                          <a:cs typeface="Arial" panose="020B0604020202020204" pitchFamily="34" charset="0"/>
                        </a:rPr>
                        <a:t>34 years old</a:t>
                      </a:r>
                    </a:p>
                  </a:txBody>
                  <a:tcPr marL="68580" marR="68580" marT="0" marB="0" anchor="ctr"/>
                </a:tc>
                <a:extLst>
                  <a:ext uri="{0D108BD9-81ED-4DB2-BD59-A6C34878D82A}">
                    <a16:rowId xmlns:a16="http://schemas.microsoft.com/office/drawing/2014/main" val="565114963"/>
                  </a:ext>
                </a:extLst>
              </a:tr>
              <a:tr h="370840">
                <a:tc>
                  <a:txBody>
                    <a:bodyPr/>
                    <a:lstStyle/>
                    <a:p>
                      <a:pPr>
                        <a:spcBef>
                          <a:spcPts val="300"/>
                        </a:spcBef>
                        <a:spcAft>
                          <a:spcPts val="300"/>
                        </a:spcAft>
                        <a:buNone/>
                      </a:pPr>
                      <a:r>
                        <a:rPr lang="en-AU" sz="1800" b="1" noProof="0" dirty="0">
                          <a:effectLst/>
                          <a:latin typeface="Arial" panose="020B0604020202020204" pitchFamily="34" charset="0"/>
                          <a:ea typeface="Calibri" panose="020F0502020204030204" pitchFamily="34" charset="0"/>
                          <a:cs typeface="Arial" panose="020B0604020202020204" pitchFamily="34" charset="0"/>
                        </a:rPr>
                        <a:t>Average weekly hours of paid employment</a:t>
                      </a:r>
                    </a:p>
                  </a:txBody>
                  <a:tcPr marL="68580" marR="68580" marT="0" marB="0" anchor="ctr"/>
                </a:tc>
                <a:tc>
                  <a:txBody>
                    <a:bodyPr/>
                    <a:lstStyle/>
                    <a:p>
                      <a:pPr>
                        <a:spcBef>
                          <a:spcPts val="300"/>
                        </a:spcBef>
                        <a:spcAft>
                          <a:spcPts val="300"/>
                        </a:spcAft>
                        <a:buNone/>
                      </a:pPr>
                      <a:r>
                        <a:rPr lang="en-AU" sz="1800" noProof="0" dirty="0">
                          <a:effectLst/>
                          <a:latin typeface="Arial" panose="020B0604020202020204" pitchFamily="34" charset="0"/>
                          <a:ea typeface="Calibri" panose="020F0502020204030204" pitchFamily="34" charset="0"/>
                          <a:cs typeface="Arial" panose="020B0604020202020204" pitchFamily="34" charset="0"/>
                        </a:rPr>
                        <a:t>23 hours </a:t>
                      </a:r>
                    </a:p>
                  </a:txBody>
                  <a:tcPr marL="68580" marR="68580" marT="0" marB="0" anchor="ctr"/>
                </a:tc>
                <a:extLst>
                  <a:ext uri="{0D108BD9-81ED-4DB2-BD59-A6C34878D82A}">
                    <a16:rowId xmlns:a16="http://schemas.microsoft.com/office/drawing/2014/main" val="1920106255"/>
                  </a:ext>
                </a:extLst>
              </a:tr>
              <a:tr h="370840">
                <a:tc>
                  <a:txBody>
                    <a:bodyPr/>
                    <a:lstStyle/>
                    <a:p>
                      <a:pPr>
                        <a:spcBef>
                          <a:spcPts val="300"/>
                        </a:spcBef>
                        <a:spcAft>
                          <a:spcPts val="300"/>
                        </a:spcAft>
                        <a:buNone/>
                      </a:pPr>
                      <a:r>
                        <a:rPr lang="en-AU" sz="1800" b="1" noProof="0" dirty="0">
                          <a:effectLst/>
                          <a:latin typeface="Arial" panose="020B0604020202020204" pitchFamily="34" charset="0"/>
                          <a:ea typeface="Calibri" panose="020F0502020204030204" pitchFamily="34" charset="0"/>
                          <a:cs typeface="Arial" panose="020B0604020202020204" pitchFamily="34" charset="0"/>
                        </a:rPr>
                        <a:t>Personal caring responsibilities</a:t>
                      </a:r>
                    </a:p>
                  </a:txBody>
                  <a:tcPr marL="68580" marR="68580" marT="0" marB="0" anchor="ctr"/>
                </a:tc>
                <a:tc>
                  <a:txBody>
                    <a:bodyPr/>
                    <a:lstStyle/>
                    <a:p>
                      <a:pPr>
                        <a:spcBef>
                          <a:spcPts val="300"/>
                        </a:spcBef>
                        <a:spcAft>
                          <a:spcPts val="300"/>
                        </a:spcAft>
                        <a:buNone/>
                      </a:pPr>
                      <a:r>
                        <a:rPr lang="en-AU" sz="1800" noProof="0" dirty="0">
                          <a:effectLst/>
                          <a:latin typeface="Arial" panose="020B0604020202020204" pitchFamily="34" charset="0"/>
                          <a:ea typeface="Calibri" panose="020F0502020204030204" pitchFamily="34" charset="0"/>
                          <a:cs typeface="Arial" panose="020B0604020202020204" pitchFamily="34" charset="0"/>
                        </a:rPr>
                        <a:t>43% </a:t>
                      </a:r>
                    </a:p>
                  </a:txBody>
                  <a:tcPr marL="68580" marR="68580" marT="0" marB="0" anchor="ctr"/>
                </a:tc>
                <a:extLst>
                  <a:ext uri="{0D108BD9-81ED-4DB2-BD59-A6C34878D82A}">
                    <a16:rowId xmlns:a16="http://schemas.microsoft.com/office/drawing/2014/main" val="1257455900"/>
                  </a:ext>
                </a:extLst>
              </a:tr>
            </a:tbl>
          </a:graphicData>
        </a:graphic>
      </p:graphicFrame>
    </p:spTree>
    <p:extLst>
      <p:ext uri="{BB962C8B-B14F-4D97-AF65-F5344CB8AC3E}">
        <p14:creationId xmlns:p14="http://schemas.microsoft.com/office/powerpoint/2010/main" val="3145950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D3DC5-FB86-7AB5-A48D-AE13929ED5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530A4-B09D-643B-0AC1-E67D11A07C81}"/>
              </a:ext>
            </a:extLst>
          </p:cNvPr>
          <p:cNvSpPr>
            <a:spLocks noGrp="1"/>
          </p:cNvSpPr>
          <p:nvPr>
            <p:ph type="title"/>
          </p:nvPr>
        </p:nvSpPr>
        <p:spPr>
          <a:xfrm>
            <a:off x="444512" y="382631"/>
            <a:ext cx="9000000" cy="720000"/>
          </a:xfrm>
        </p:spPr>
        <p:txBody>
          <a:bodyPr/>
          <a:lstStyle/>
          <a:p>
            <a:r>
              <a:rPr lang="en-AU" noProof="0" dirty="0"/>
              <a:t>Survey findings: ‘What influenced your decision to study part-time?’</a:t>
            </a:r>
          </a:p>
        </p:txBody>
      </p:sp>
      <p:pic>
        <p:nvPicPr>
          <p:cNvPr id="11" name="Picture 10" descr="Horizontal bar chart shows responses to what influenced a students decision to study part-time. My disability (65%), I need to work (56%), I have caring responsibilities (30%), and Financial reasons (29%).">
            <a:extLst>
              <a:ext uri="{FF2B5EF4-FFF2-40B4-BE49-F238E27FC236}">
                <a16:creationId xmlns:a16="http://schemas.microsoft.com/office/drawing/2014/main" id="{9B0F9FE5-DDFA-D118-ACBF-F58DB17EB68B}"/>
              </a:ext>
            </a:extLst>
          </p:cNvPr>
          <p:cNvPicPr>
            <a:picLocks noChangeAspect="1"/>
          </p:cNvPicPr>
          <p:nvPr/>
        </p:nvPicPr>
        <p:blipFill>
          <a:blip r:embed="rId3"/>
          <a:stretch>
            <a:fillRect/>
          </a:stretch>
        </p:blipFill>
        <p:spPr>
          <a:xfrm>
            <a:off x="674621" y="1840070"/>
            <a:ext cx="8256544" cy="4261441"/>
          </a:xfrm>
          <a:prstGeom prst="rect">
            <a:avLst/>
          </a:prstGeom>
        </p:spPr>
      </p:pic>
      <p:sp>
        <p:nvSpPr>
          <p:cNvPr id="13" name="TextBox 12">
            <a:extLst>
              <a:ext uri="{FF2B5EF4-FFF2-40B4-BE49-F238E27FC236}">
                <a16:creationId xmlns:a16="http://schemas.microsoft.com/office/drawing/2014/main" id="{C4B5AF64-739F-88FB-138B-BE6316079209}"/>
              </a:ext>
            </a:extLst>
          </p:cNvPr>
          <p:cNvSpPr txBox="1"/>
          <p:nvPr/>
        </p:nvSpPr>
        <p:spPr>
          <a:xfrm>
            <a:off x="2434855" y="5951044"/>
            <a:ext cx="2849525" cy="307777"/>
          </a:xfrm>
          <a:prstGeom prst="rect">
            <a:avLst/>
          </a:prstGeom>
          <a:noFill/>
        </p:spPr>
        <p:txBody>
          <a:bodyPr wrap="square" rtlCol="0">
            <a:spAutoFit/>
          </a:bodyPr>
          <a:lstStyle/>
          <a:p>
            <a:r>
              <a:rPr lang="en-AU" noProof="0" dirty="0"/>
              <a:t>N=383 students with disability</a:t>
            </a:r>
          </a:p>
        </p:txBody>
      </p:sp>
    </p:spTree>
    <p:extLst>
      <p:ext uri="{BB962C8B-B14F-4D97-AF65-F5344CB8AC3E}">
        <p14:creationId xmlns:p14="http://schemas.microsoft.com/office/powerpoint/2010/main" val="3475548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10113-62D2-40DE-7CC9-2BE7D9DD5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70886F-7F64-EFBA-1CA4-00121799AAF8}"/>
              </a:ext>
            </a:extLst>
          </p:cNvPr>
          <p:cNvSpPr>
            <a:spLocks noGrp="1"/>
          </p:cNvSpPr>
          <p:nvPr>
            <p:ph type="title"/>
          </p:nvPr>
        </p:nvSpPr>
        <p:spPr>
          <a:xfrm>
            <a:off x="444512" y="382631"/>
            <a:ext cx="9000000" cy="720000"/>
          </a:xfrm>
        </p:spPr>
        <p:txBody>
          <a:bodyPr/>
          <a:lstStyle/>
          <a:p>
            <a:r>
              <a:rPr lang="en-AU" noProof="0" dirty="0"/>
              <a:t>Survey findings: ‘How did failing grades make you feel?’</a:t>
            </a:r>
          </a:p>
        </p:txBody>
      </p:sp>
      <p:pic>
        <p:nvPicPr>
          <p:cNvPr id="4" name="Picture 3" descr="Horizontal bar chart showing responses from part-time students. I felt overwhelmed (72%,), personal illness (63%), and prioritising paid work (38%).">
            <a:extLst>
              <a:ext uri="{FF2B5EF4-FFF2-40B4-BE49-F238E27FC236}">
                <a16:creationId xmlns:a16="http://schemas.microsoft.com/office/drawing/2014/main" id="{0AC3907B-41A9-B28D-1288-2BF70BD627A2}"/>
              </a:ext>
            </a:extLst>
          </p:cNvPr>
          <p:cNvPicPr>
            <a:picLocks noChangeAspect="1"/>
          </p:cNvPicPr>
          <p:nvPr/>
        </p:nvPicPr>
        <p:blipFill>
          <a:blip r:embed="rId3"/>
          <a:stretch>
            <a:fillRect/>
          </a:stretch>
        </p:blipFill>
        <p:spPr>
          <a:xfrm>
            <a:off x="232822" y="1864084"/>
            <a:ext cx="5354680" cy="3645593"/>
          </a:xfrm>
          <a:prstGeom prst="rect">
            <a:avLst/>
          </a:prstGeom>
        </p:spPr>
      </p:pic>
      <p:sp>
        <p:nvSpPr>
          <p:cNvPr id="7" name="TextBox 6">
            <a:extLst>
              <a:ext uri="{FF2B5EF4-FFF2-40B4-BE49-F238E27FC236}">
                <a16:creationId xmlns:a16="http://schemas.microsoft.com/office/drawing/2014/main" id="{2F418F70-4BDF-CB27-664A-5EC09DB1F009}"/>
              </a:ext>
            </a:extLst>
          </p:cNvPr>
          <p:cNvSpPr txBox="1"/>
          <p:nvPr/>
        </p:nvSpPr>
        <p:spPr>
          <a:xfrm>
            <a:off x="2434856" y="5951044"/>
            <a:ext cx="2434856" cy="307777"/>
          </a:xfrm>
          <a:prstGeom prst="rect">
            <a:avLst/>
          </a:prstGeom>
          <a:noFill/>
        </p:spPr>
        <p:txBody>
          <a:bodyPr wrap="square" rtlCol="0">
            <a:spAutoFit/>
          </a:bodyPr>
          <a:lstStyle/>
          <a:p>
            <a:r>
              <a:rPr lang="en-AU" noProof="0" dirty="0"/>
              <a:t>N=32 students with disability</a:t>
            </a:r>
          </a:p>
        </p:txBody>
      </p:sp>
      <p:graphicFrame>
        <p:nvGraphicFramePr>
          <p:cNvPr id="6" name="Table 5">
            <a:extLst>
              <a:ext uri="{FF2B5EF4-FFF2-40B4-BE49-F238E27FC236}">
                <a16:creationId xmlns:a16="http://schemas.microsoft.com/office/drawing/2014/main" id="{135CCEB5-9803-D03F-CD00-94259BBD70A1}"/>
              </a:ext>
            </a:extLst>
          </p:cNvPr>
          <p:cNvGraphicFramePr>
            <a:graphicFrameLocks noGrp="1"/>
          </p:cNvGraphicFramePr>
          <p:nvPr>
            <p:extLst>
              <p:ext uri="{D42A27DB-BD31-4B8C-83A1-F6EECF244321}">
                <p14:modId xmlns:p14="http://schemas.microsoft.com/office/powerpoint/2010/main" val="1461449558"/>
              </p:ext>
            </p:extLst>
          </p:nvPr>
        </p:nvGraphicFramePr>
        <p:xfrm>
          <a:off x="5716958" y="1319812"/>
          <a:ext cx="6459186" cy="5516880"/>
        </p:xfrm>
        <a:graphic>
          <a:graphicData uri="http://schemas.openxmlformats.org/drawingml/2006/table">
            <a:tbl>
              <a:tblPr firstRow="1" bandRow="1">
                <a:tableStyleId>{3A87F650-3E2D-4EB1-9EC7-C0892C4DCEFE}</a:tableStyleId>
              </a:tblPr>
              <a:tblGrid>
                <a:gridCol w="6459186">
                  <a:extLst>
                    <a:ext uri="{9D8B030D-6E8A-4147-A177-3AD203B41FA5}">
                      <a16:colId xmlns:a16="http://schemas.microsoft.com/office/drawing/2014/main" val="1747231694"/>
                    </a:ext>
                  </a:extLst>
                </a:gridCol>
              </a:tblGrid>
              <a:tr h="370840">
                <a:tc>
                  <a:txBody>
                    <a:bodyPr/>
                    <a:lstStyle/>
                    <a:p>
                      <a:r>
                        <a:rPr lang="en-AU" sz="2000" noProof="0" dirty="0"/>
                        <a:t>How did receiving failing grades make you feel?</a:t>
                      </a:r>
                    </a:p>
                  </a:txBody>
                  <a:tcPr/>
                </a:tc>
                <a:extLst>
                  <a:ext uri="{0D108BD9-81ED-4DB2-BD59-A6C34878D82A}">
                    <a16:rowId xmlns:a16="http://schemas.microsoft.com/office/drawing/2014/main" val="2713441869"/>
                  </a:ext>
                </a:extLst>
              </a:tr>
              <a:tr h="370840">
                <a:tc>
                  <a:txBody>
                    <a:bodyPr/>
                    <a:lstStyle/>
                    <a:p>
                      <a:r>
                        <a:rPr lang="en-AU" sz="2000" noProof="0" dirty="0"/>
                        <a:t>disappointed in myself</a:t>
                      </a:r>
                    </a:p>
                  </a:txBody>
                  <a:tcPr/>
                </a:tc>
                <a:extLst>
                  <a:ext uri="{0D108BD9-81ED-4DB2-BD59-A6C34878D82A}">
                    <a16:rowId xmlns:a16="http://schemas.microsoft.com/office/drawing/2014/main" val="884368140"/>
                  </a:ext>
                </a:extLst>
              </a:tr>
              <a:tr h="370840">
                <a:tc>
                  <a:txBody>
                    <a:bodyPr/>
                    <a:lstStyle/>
                    <a:p>
                      <a:r>
                        <a:rPr lang="en-AU" sz="2000" noProof="0" dirty="0"/>
                        <a:t>I felt dejected as there was no support afterwards, or opportunity to explain why I failed or opportunity to retake assignment/exam.</a:t>
                      </a:r>
                    </a:p>
                  </a:txBody>
                  <a:tcPr/>
                </a:tc>
                <a:extLst>
                  <a:ext uri="{0D108BD9-81ED-4DB2-BD59-A6C34878D82A}">
                    <a16:rowId xmlns:a16="http://schemas.microsoft.com/office/drawing/2014/main" val="4123587920"/>
                  </a:ext>
                </a:extLst>
              </a:tr>
              <a:tr h="370840">
                <a:tc>
                  <a:txBody>
                    <a:bodyPr/>
                    <a:lstStyle/>
                    <a:p>
                      <a:r>
                        <a:rPr lang="en-AU" sz="2000" noProof="0" dirty="0"/>
                        <a:t>Like a failure.   It simply did not reflect me as a student.   It reflected my life at the time.</a:t>
                      </a:r>
                    </a:p>
                  </a:txBody>
                  <a:tcPr/>
                </a:tc>
                <a:extLst>
                  <a:ext uri="{0D108BD9-81ED-4DB2-BD59-A6C34878D82A}">
                    <a16:rowId xmlns:a16="http://schemas.microsoft.com/office/drawing/2014/main" val="129230626"/>
                  </a:ext>
                </a:extLst>
              </a:tr>
              <a:tr h="370840">
                <a:tc>
                  <a:txBody>
                    <a:bodyPr/>
                    <a:lstStyle/>
                    <a:p>
                      <a:r>
                        <a:rPr lang="en-AU" sz="2000" noProof="0" dirty="0"/>
                        <a:t>Not good at all, very disheartened. Due to a disability and mental health struggles I had to prioritise other subjects, letting the ones that I failed fall to the wayside as I couldn't manage to fully commit to all my subjects. But I wish I could. </a:t>
                      </a:r>
                    </a:p>
                  </a:txBody>
                  <a:tcPr/>
                </a:tc>
                <a:extLst>
                  <a:ext uri="{0D108BD9-81ED-4DB2-BD59-A6C34878D82A}">
                    <a16:rowId xmlns:a16="http://schemas.microsoft.com/office/drawing/2014/main" val="3096898664"/>
                  </a:ext>
                </a:extLst>
              </a:tr>
              <a:tr h="370840">
                <a:tc>
                  <a:txBody>
                    <a:bodyPr/>
                    <a:lstStyle/>
                    <a:p>
                      <a:r>
                        <a:rPr lang="en-AU" sz="2000" noProof="0" dirty="0"/>
                        <a:t>Pathetic and worthless, incapable</a:t>
                      </a:r>
                    </a:p>
                  </a:txBody>
                  <a:tcPr/>
                </a:tc>
                <a:extLst>
                  <a:ext uri="{0D108BD9-81ED-4DB2-BD59-A6C34878D82A}">
                    <a16:rowId xmlns:a16="http://schemas.microsoft.com/office/drawing/2014/main" val="2614634933"/>
                  </a:ext>
                </a:extLst>
              </a:tr>
              <a:tr h="370840">
                <a:tc>
                  <a:txBody>
                    <a:bodyPr/>
                    <a:lstStyle/>
                    <a:p>
                      <a:r>
                        <a:rPr lang="en-AU" sz="2000" noProof="0" dirty="0"/>
                        <a:t>They made me feel a bit helpless, and it took a toll on my self-confidence. </a:t>
                      </a:r>
                    </a:p>
                    <a:p>
                      <a:endParaRPr lang="en-AU" sz="2000" noProof="0" dirty="0"/>
                    </a:p>
                  </a:txBody>
                  <a:tcPr/>
                </a:tc>
                <a:extLst>
                  <a:ext uri="{0D108BD9-81ED-4DB2-BD59-A6C34878D82A}">
                    <a16:rowId xmlns:a16="http://schemas.microsoft.com/office/drawing/2014/main" val="1928030504"/>
                  </a:ext>
                </a:extLst>
              </a:tr>
            </a:tbl>
          </a:graphicData>
        </a:graphic>
      </p:graphicFrame>
    </p:spTree>
    <p:extLst>
      <p:ext uri="{BB962C8B-B14F-4D97-AF65-F5344CB8AC3E}">
        <p14:creationId xmlns:p14="http://schemas.microsoft.com/office/powerpoint/2010/main" val="3063510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D5E3-B9E3-8ADE-87C5-A1556CE14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6DE40-F021-9D88-7D1F-5A75A3809C56}"/>
              </a:ext>
            </a:extLst>
          </p:cNvPr>
          <p:cNvSpPr>
            <a:spLocks noGrp="1"/>
          </p:cNvSpPr>
          <p:nvPr>
            <p:ph type="title"/>
          </p:nvPr>
        </p:nvSpPr>
        <p:spPr/>
        <p:txBody>
          <a:bodyPr/>
          <a:lstStyle/>
          <a:p>
            <a:r>
              <a:rPr lang="en-AU" noProof="0" dirty="0"/>
              <a:t>Challenges: Allocating time to study</a:t>
            </a:r>
          </a:p>
        </p:txBody>
      </p:sp>
      <p:sp>
        <p:nvSpPr>
          <p:cNvPr id="3" name="Text Placeholder 2">
            <a:extLst>
              <a:ext uri="{FF2B5EF4-FFF2-40B4-BE49-F238E27FC236}">
                <a16:creationId xmlns:a16="http://schemas.microsoft.com/office/drawing/2014/main" id="{360C13DF-9981-9120-A11A-289EE06DE8B1}"/>
              </a:ext>
            </a:extLst>
          </p:cNvPr>
          <p:cNvSpPr>
            <a:spLocks noGrp="1"/>
          </p:cNvSpPr>
          <p:nvPr>
            <p:ph type="body" idx="1"/>
          </p:nvPr>
        </p:nvSpPr>
        <p:spPr/>
        <p:txBody>
          <a:bodyPr/>
          <a:lstStyle/>
          <a:p>
            <a:pPr>
              <a:spcAft>
                <a:spcPts val="600"/>
              </a:spcAft>
            </a:pPr>
            <a:r>
              <a:rPr lang="en-AU" noProof="0" dirty="0"/>
              <a:t>“Allocating energy to study, even when the time is available.” </a:t>
            </a:r>
          </a:p>
          <a:p>
            <a:pPr>
              <a:spcAft>
                <a:spcPts val="600"/>
              </a:spcAft>
            </a:pPr>
            <a:r>
              <a:rPr lang="en-AU" noProof="0" dirty="0"/>
              <a:t>“When coursework is staggered and I cannot juggle with existing commitments”</a:t>
            </a:r>
          </a:p>
          <a:p>
            <a:pPr>
              <a:spcAft>
                <a:spcPts val="600"/>
              </a:spcAft>
            </a:pPr>
            <a:r>
              <a:rPr lang="en-AU" noProof="0" dirty="0"/>
              <a:t>“Complete absence of consideration of anyone over the age of 25 and is juggling other commitments. Lots of young people are busy too and need to study part time, but </a:t>
            </a:r>
            <a:r>
              <a:rPr lang="en-AU" noProof="0" dirty="0" err="1"/>
              <a:t>uni</a:t>
            </a:r>
            <a:r>
              <a:rPr lang="en-AU" noProof="0" dirty="0"/>
              <a:t> structures are weighted towards young people and don't cater for people with more life/work experience, more complex life outside </a:t>
            </a:r>
            <a:r>
              <a:rPr lang="en-AU" noProof="0" dirty="0" err="1"/>
              <a:t>uni</a:t>
            </a:r>
            <a:r>
              <a:rPr lang="en-AU" noProof="0" dirty="0"/>
              <a:t> etc.”</a:t>
            </a:r>
          </a:p>
          <a:p>
            <a:pPr>
              <a:spcAft>
                <a:spcPts val="600"/>
              </a:spcAft>
            </a:pPr>
            <a:r>
              <a:rPr lang="en-AU" noProof="0" dirty="0"/>
              <a:t>“Being a mum of 4 with medical/additional needs children, I am concerned I won’t be able to complete my degree in 10 years.”</a:t>
            </a:r>
          </a:p>
          <a:p>
            <a:pPr>
              <a:spcAft>
                <a:spcPts val="600"/>
              </a:spcAft>
            </a:pPr>
            <a:r>
              <a:rPr lang="en-AU" noProof="0" dirty="0"/>
              <a:t>“Find classes that fit in around other commitments </a:t>
            </a:r>
            <a:r>
              <a:rPr lang="en-AU" noProof="0" dirty="0" err="1"/>
              <a:t>eg</a:t>
            </a:r>
            <a:r>
              <a:rPr lang="en-AU" noProof="0" dirty="0"/>
              <a:t>: school drop off/pick-ups, after school activities, regular medical appointments.”</a:t>
            </a:r>
          </a:p>
        </p:txBody>
      </p:sp>
    </p:spTree>
    <p:extLst>
      <p:ext uri="{BB962C8B-B14F-4D97-AF65-F5344CB8AC3E}">
        <p14:creationId xmlns:p14="http://schemas.microsoft.com/office/powerpoint/2010/main" val="4059156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C6D8D-54F1-4D0A-4882-48CEF031E6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242CB0-1594-D7B0-D4F1-8BD9A1ED2C1C}"/>
              </a:ext>
            </a:extLst>
          </p:cNvPr>
          <p:cNvSpPr>
            <a:spLocks noGrp="1"/>
          </p:cNvSpPr>
          <p:nvPr>
            <p:ph type="title"/>
          </p:nvPr>
        </p:nvSpPr>
        <p:spPr/>
        <p:txBody>
          <a:bodyPr/>
          <a:lstStyle/>
          <a:p>
            <a:r>
              <a:rPr lang="en-AU" noProof="0" dirty="0"/>
              <a:t>Challenges: Work Commitments</a:t>
            </a:r>
          </a:p>
        </p:txBody>
      </p:sp>
      <p:sp>
        <p:nvSpPr>
          <p:cNvPr id="3" name="Text Placeholder 2">
            <a:extLst>
              <a:ext uri="{FF2B5EF4-FFF2-40B4-BE49-F238E27FC236}">
                <a16:creationId xmlns:a16="http://schemas.microsoft.com/office/drawing/2014/main" id="{95924F97-CDD8-9202-D96F-801653D09F82}"/>
              </a:ext>
            </a:extLst>
          </p:cNvPr>
          <p:cNvSpPr>
            <a:spLocks noGrp="1"/>
          </p:cNvSpPr>
          <p:nvPr>
            <p:ph type="body" idx="1"/>
          </p:nvPr>
        </p:nvSpPr>
        <p:spPr/>
        <p:txBody>
          <a:bodyPr/>
          <a:lstStyle/>
          <a:p>
            <a:pPr>
              <a:spcAft>
                <a:spcPts val="1200"/>
              </a:spcAft>
            </a:pPr>
            <a:r>
              <a:rPr lang="en-AU" noProof="0" dirty="0"/>
              <a:t>“Balancing study with a full-time role (career rather than just a job), while still maintaining a healthy life is challenging.”</a:t>
            </a:r>
          </a:p>
          <a:p>
            <a:pPr>
              <a:spcAft>
                <a:spcPts val="600"/>
              </a:spcAft>
            </a:pPr>
            <a:r>
              <a:rPr lang="en-AU" noProof="0" dirty="0"/>
              <a:t>“Being torn between work and study often”</a:t>
            </a:r>
          </a:p>
        </p:txBody>
      </p:sp>
    </p:spTree>
    <p:extLst>
      <p:ext uri="{BB962C8B-B14F-4D97-AF65-F5344CB8AC3E}">
        <p14:creationId xmlns:p14="http://schemas.microsoft.com/office/powerpoint/2010/main" val="3889581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37AC2-EF2A-E1C5-6B86-DE763C68D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07A49C-255C-206A-92EB-E64E6A7714E4}"/>
              </a:ext>
            </a:extLst>
          </p:cNvPr>
          <p:cNvSpPr>
            <a:spLocks noGrp="1"/>
          </p:cNvSpPr>
          <p:nvPr>
            <p:ph type="title"/>
          </p:nvPr>
        </p:nvSpPr>
        <p:spPr/>
        <p:txBody>
          <a:bodyPr/>
          <a:lstStyle/>
          <a:p>
            <a:r>
              <a:rPr lang="en-AU" noProof="0" dirty="0"/>
              <a:t>Challenges: Difficulty connecting with other students</a:t>
            </a:r>
          </a:p>
        </p:txBody>
      </p:sp>
      <p:sp>
        <p:nvSpPr>
          <p:cNvPr id="3" name="Text Placeholder 2">
            <a:extLst>
              <a:ext uri="{FF2B5EF4-FFF2-40B4-BE49-F238E27FC236}">
                <a16:creationId xmlns:a16="http://schemas.microsoft.com/office/drawing/2014/main" id="{200AC72B-23F1-2B5A-2274-3789C68BB31D}"/>
              </a:ext>
            </a:extLst>
          </p:cNvPr>
          <p:cNvSpPr>
            <a:spLocks noGrp="1"/>
          </p:cNvSpPr>
          <p:nvPr>
            <p:ph type="body" idx="1"/>
          </p:nvPr>
        </p:nvSpPr>
        <p:spPr/>
        <p:txBody>
          <a:bodyPr/>
          <a:lstStyle/>
          <a:p>
            <a:pPr>
              <a:spcAft>
                <a:spcPts val="1200"/>
              </a:spcAft>
            </a:pPr>
            <a:r>
              <a:rPr lang="en-AU" noProof="0" dirty="0"/>
              <a:t>“Not feeling a part of the on-campus culture; missing out on campus events and activities”</a:t>
            </a:r>
          </a:p>
          <a:p>
            <a:r>
              <a:rPr lang="en-AU" noProof="0" dirty="0"/>
              <a:t>“Solely online study can sometime feel a bit isolation from the university and not as acknowledged as on campus students”</a:t>
            </a:r>
          </a:p>
        </p:txBody>
      </p:sp>
    </p:spTree>
    <p:extLst>
      <p:ext uri="{BB962C8B-B14F-4D97-AF65-F5344CB8AC3E}">
        <p14:creationId xmlns:p14="http://schemas.microsoft.com/office/powerpoint/2010/main" val="1286409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355CD-3A62-81BC-7164-F0CC099C8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1AF0C7-EB18-DA6C-8CAC-657F6C60A3D9}"/>
              </a:ext>
            </a:extLst>
          </p:cNvPr>
          <p:cNvSpPr>
            <a:spLocks noGrp="1"/>
          </p:cNvSpPr>
          <p:nvPr>
            <p:ph type="title"/>
          </p:nvPr>
        </p:nvSpPr>
        <p:spPr/>
        <p:txBody>
          <a:bodyPr/>
          <a:lstStyle/>
          <a:p>
            <a:r>
              <a:rPr lang="en-AU" noProof="0" dirty="0"/>
              <a:t>Challenges: Poorly delivered subjects</a:t>
            </a:r>
          </a:p>
        </p:txBody>
      </p:sp>
      <p:sp>
        <p:nvSpPr>
          <p:cNvPr id="3" name="Text Placeholder 2">
            <a:extLst>
              <a:ext uri="{FF2B5EF4-FFF2-40B4-BE49-F238E27FC236}">
                <a16:creationId xmlns:a16="http://schemas.microsoft.com/office/drawing/2014/main" id="{79C81F06-5552-062C-2433-6855865F1164}"/>
              </a:ext>
            </a:extLst>
          </p:cNvPr>
          <p:cNvSpPr>
            <a:spLocks noGrp="1"/>
          </p:cNvSpPr>
          <p:nvPr>
            <p:ph type="body" idx="1"/>
          </p:nvPr>
        </p:nvSpPr>
        <p:spPr/>
        <p:txBody>
          <a:bodyPr/>
          <a:lstStyle/>
          <a:p>
            <a:pPr>
              <a:spcAft>
                <a:spcPts val="600"/>
              </a:spcAft>
            </a:pPr>
            <a:r>
              <a:rPr lang="en-AU" noProof="0" dirty="0"/>
              <a:t>“If a subject is presented poorly it makes it much more difficult. Studying online is hard, poor study material makes it harder.”</a:t>
            </a:r>
          </a:p>
          <a:p>
            <a:pPr>
              <a:spcAft>
                <a:spcPts val="600"/>
              </a:spcAft>
            </a:pPr>
            <a:r>
              <a:rPr lang="en-AU" noProof="0" dirty="0"/>
              <a:t>“Sometimes feel 'less of a student' compared to on-campus - recordings finish earlier than the lecture, not always available in a timely fashion.”</a:t>
            </a:r>
          </a:p>
          <a:p>
            <a:pPr>
              <a:spcAft>
                <a:spcPts val="600"/>
              </a:spcAft>
            </a:pPr>
            <a:r>
              <a:rPr lang="en-AU" noProof="0" dirty="0"/>
              <a:t>“Students would ask less simple questions if teachers provided more clear information more often without too much assumed knowledge, when I make time to study I need it to be productive, not time wasted trying to get answers to simple questions, some teachers seem to not help with simple things with anticipated or timely help because they think post-grad students should struggle to avoid making it too easy.”</a:t>
            </a:r>
          </a:p>
          <a:p>
            <a:pPr>
              <a:spcAft>
                <a:spcPts val="600"/>
              </a:spcAft>
            </a:pPr>
            <a:r>
              <a:rPr lang="en-AU" noProof="0" dirty="0"/>
              <a:t>“Subjects having informal pre-requisites building off a subject I haven’t done.”</a:t>
            </a:r>
          </a:p>
        </p:txBody>
      </p:sp>
    </p:spTree>
    <p:extLst>
      <p:ext uri="{BB962C8B-B14F-4D97-AF65-F5344CB8AC3E}">
        <p14:creationId xmlns:p14="http://schemas.microsoft.com/office/powerpoint/2010/main" val="1047786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F19AB-CE57-8168-CAFA-2D050CC115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F05404-8871-62C2-27C5-A05FF2CDF13A}"/>
              </a:ext>
            </a:extLst>
          </p:cNvPr>
          <p:cNvSpPr>
            <a:spLocks noGrp="1"/>
          </p:cNvSpPr>
          <p:nvPr>
            <p:ph type="title"/>
          </p:nvPr>
        </p:nvSpPr>
        <p:spPr/>
        <p:txBody>
          <a:bodyPr/>
          <a:lstStyle/>
          <a:p>
            <a:r>
              <a:rPr lang="en-AU" noProof="0" dirty="0"/>
              <a:t>Challenges associated with disability</a:t>
            </a:r>
          </a:p>
        </p:txBody>
      </p:sp>
      <p:sp>
        <p:nvSpPr>
          <p:cNvPr id="3" name="Text Placeholder 2">
            <a:extLst>
              <a:ext uri="{FF2B5EF4-FFF2-40B4-BE49-F238E27FC236}">
                <a16:creationId xmlns:a16="http://schemas.microsoft.com/office/drawing/2014/main" id="{35E03FCE-A1F1-C120-E944-736E5EA34CFC}"/>
              </a:ext>
            </a:extLst>
          </p:cNvPr>
          <p:cNvSpPr>
            <a:spLocks noGrp="1"/>
          </p:cNvSpPr>
          <p:nvPr>
            <p:ph type="body" idx="1"/>
          </p:nvPr>
        </p:nvSpPr>
        <p:spPr/>
        <p:txBody>
          <a:bodyPr/>
          <a:lstStyle/>
          <a:p>
            <a:pPr>
              <a:spcAft>
                <a:spcPts val="600"/>
              </a:spcAft>
            </a:pPr>
            <a:r>
              <a:rPr lang="en-AU" noProof="0" dirty="0"/>
              <a:t>“How my disability is affecting me day to day, as my symptoms fluctuate”</a:t>
            </a:r>
          </a:p>
          <a:p>
            <a:pPr>
              <a:spcAft>
                <a:spcPts val="600"/>
              </a:spcAft>
            </a:pPr>
            <a:r>
              <a:rPr lang="en-AU" noProof="0" dirty="0"/>
              <a:t>“I appreciate when teaching staff email me at the beginning of a teaching period to say that they have received my [access plan].”</a:t>
            </a:r>
          </a:p>
          <a:p>
            <a:pPr>
              <a:spcAft>
                <a:spcPts val="600"/>
              </a:spcAft>
            </a:pPr>
            <a:r>
              <a:rPr lang="en-AU" noProof="0" dirty="0"/>
              <a:t>“The Inclusion and Disability Unit has been life-changing for me. The officer who attended to me, she immediately understood my situation without me sharing too much details. She did not doubt me or question me, because she could read the medical reports, doctor's discernments, and me. We need intelligent people like her.”</a:t>
            </a:r>
          </a:p>
          <a:p>
            <a:pPr>
              <a:spcAft>
                <a:spcPts val="600"/>
              </a:spcAft>
            </a:pPr>
            <a:r>
              <a:rPr lang="en-AU" noProof="0" dirty="0"/>
              <a:t>“I really think the disability plan has been instrumental in helping me pass my courses or give me some confidence that I have extra breathing room time as someone who has struggled a lot with mental illness combined with a full time academic load and then feeling bad that I burned out.”</a:t>
            </a:r>
          </a:p>
        </p:txBody>
      </p:sp>
    </p:spTree>
    <p:extLst>
      <p:ext uri="{BB962C8B-B14F-4D97-AF65-F5344CB8AC3E}">
        <p14:creationId xmlns:p14="http://schemas.microsoft.com/office/powerpoint/2010/main" val="1020964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D83E4-AB60-C663-765D-0980A36D69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C811A27-C05D-6D29-A881-3C9D1AE0BF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72042" y="498275"/>
            <a:ext cx="5672250" cy="1295874"/>
          </a:xfrm>
          <a:prstGeom prst="rect">
            <a:avLst/>
          </a:prstGeom>
        </p:spPr>
      </p:pic>
      <p:sp>
        <p:nvSpPr>
          <p:cNvPr id="2" name="Title 1">
            <a:extLst>
              <a:ext uri="{FF2B5EF4-FFF2-40B4-BE49-F238E27FC236}">
                <a16:creationId xmlns:a16="http://schemas.microsoft.com/office/drawing/2014/main" id="{DEADBDD4-7F19-6B3E-0B8E-944D9D527EFB}"/>
              </a:ext>
            </a:extLst>
          </p:cNvPr>
          <p:cNvSpPr txBox="1">
            <a:spLocks noGrp="1"/>
          </p:cNvSpPr>
          <p:nvPr>
            <p:ph type="title" idx="4294967295"/>
          </p:nvPr>
        </p:nvSpPr>
        <p:spPr>
          <a:xfrm>
            <a:off x="1493443" y="2155398"/>
            <a:ext cx="8403717"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2800" b="1" i="0" u="none" strike="noStrike" kern="0" cap="none" spc="0" normalizeH="0" baseline="0" noProof="0" dirty="0">
                <a:ln>
                  <a:noFill/>
                </a:ln>
                <a:solidFill>
                  <a:srgbClr val="000000"/>
                </a:solidFill>
                <a:effectLst/>
                <a:uLnTx/>
                <a:uFillTx/>
                <a:latin typeface="Arial"/>
                <a:ea typeface="Arial"/>
                <a:cs typeface="Arial"/>
                <a:sym typeface="Arial"/>
              </a:rPr>
              <a:t>Menti poll: What can the students’ comments tell us that the demographic data alone cannot?</a:t>
            </a:r>
          </a:p>
        </p:txBody>
      </p:sp>
    </p:spTree>
    <p:extLst>
      <p:ext uri="{BB962C8B-B14F-4D97-AF65-F5344CB8AC3E}">
        <p14:creationId xmlns:p14="http://schemas.microsoft.com/office/powerpoint/2010/main" val="322912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B722-EE1D-6BAD-AAE2-44612E6FC0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C5AFB9-C7E5-C8F9-CE39-7D77BA4AC0F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72042" y="498275"/>
            <a:ext cx="5672250" cy="1295874"/>
          </a:xfrm>
          <a:prstGeom prst="rect">
            <a:avLst/>
          </a:prstGeom>
        </p:spPr>
      </p:pic>
      <p:sp>
        <p:nvSpPr>
          <p:cNvPr id="2" name="Title 1">
            <a:extLst>
              <a:ext uri="{FF2B5EF4-FFF2-40B4-BE49-F238E27FC236}">
                <a16:creationId xmlns:a16="http://schemas.microsoft.com/office/drawing/2014/main" id="{1A847A05-9400-B426-B7B2-331D7665EBF4}"/>
              </a:ext>
            </a:extLst>
          </p:cNvPr>
          <p:cNvSpPr txBox="1">
            <a:spLocks noGrp="1"/>
          </p:cNvSpPr>
          <p:nvPr>
            <p:ph type="title" idx="4294967295"/>
          </p:nvPr>
        </p:nvSpPr>
        <p:spPr>
          <a:xfrm>
            <a:off x="1504076" y="2181192"/>
            <a:ext cx="8403717"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2400" b="1" i="0" u="none" strike="noStrike" kern="0" cap="none" spc="0" normalizeH="0" baseline="0" noProof="0" dirty="0">
                <a:ln>
                  <a:noFill/>
                </a:ln>
                <a:solidFill>
                  <a:srgbClr val="000000"/>
                </a:solidFill>
                <a:effectLst/>
                <a:uLnTx/>
                <a:uFillTx/>
                <a:latin typeface="Arial"/>
                <a:ea typeface="Arial"/>
                <a:cs typeface="Arial"/>
                <a:sym typeface="Arial"/>
              </a:rPr>
              <a:t>What are the key elements of unit design to support success of part-time students with disability?</a:t>
            </a:r>
          </a:p>
        </p:txBody>
      </p:sp>
    </p:spTree>
    <p:extLst>
      <p:ext uri="{BB962C8B-B14F-4D97-AF65-F5344CB8AC3E}">
        <p14:creationId xmlns:p14="http://schemas.microsoft.com/office/powerpoint/2010/main" val="340982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61EEC-0D73-4181-DA91-1DD673BA7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30334-2B82-62A7-4EB2-1DC4CF74B542}"/>
              </a:ext>
            </a:extLst>
          </p:cNvPr>
          <p:cNvSpPr>
            <a:spLocks noGrp="1"/>
          </p:cNvSpPr>
          <p:nvPr>
            <p:ph type="title"/>
          </p:nvPr>
        </p:nvSpPr>
        <p:spPr>
          <a:xfrm>
            <a:off x="281952" y="372471"/>
            <a:ext cx="9000000" cy="720000"/>
          </a:xfrm>
        </p:spPr>
        <p:txBody>
          <a:bodyPr/>
          <a:lstStyle/>
          <a:p>
            <a:r>
              <a:rPr lang="en-AU" noProof="0" dirty="0"/>
              <a:t>Survey findings</a:t>
            </a:r>
          </a:p>
        </p:txBody>
      </p:sp>
      <p:sp>
        <p:nvSpPr>
          <p:cNvPr id="12" name="TextBox 11">
            <a:extLst>
              <a:ext uri="{FF2B5EF4-FFF2-40B4-BE49-F238E27FC236}">
                <a16:creationId xmlns:a16="http://schemas.microsoft.com/office/drawing/2014/main" id="{3FBEA7A0-F2F7-8212-82DF-B56978D4BD53}"/>
              </a:ext>
            </a:extLst>
          </p:cNvPr>
          <p:cNvSpPr txBox="1"/>
          <p:nvPr/>
        </p:nvSpPr>
        <p:spPr>
          <a:xfrm>
            <a:off x="8936520" y="882848"/>
            <a:ext cx="27164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800" b="1" noProof="0" dirty="0"/>
              <a:t>% Agree</a:t>
            </a:r>
          </a:p>
        </p:txBody>
      </p:sp>
      <p:graphicFrame>
        <p:nvGraphicFramePr>
          <p:cNvPr id="8" name="Table 7">
            <a:extLst>
              <a:ext uri="{FF2B5EF4-FFF2-40B4-BE49-F238E27FC236}">
                <a16:creationId xmlns:a16="http://schemas.microsoft.com/office/drawing/2014/main" id="{60505439-64F1-5CA1-4B96-760C5CB50FFE}"/>
              </a:ext>
            </a:extLst>
          </p:cNvPr>
          <p:cNvGraphicFramePr>
            <a:graphicFrameLocks noGrp="1"/>
          </p:cNvGraphicFramePr>
          <p:nvPr>
            <p:extLst>
              <p:ext uri="{D42A27DB-BD31-4B8C-83A1-F6EECF244321}">
                <p14:modId xmlns:p14="http://schemas.microsoft.com/office/powerpoint/2010/main" val="219347851"/>
              </p:ext>
            </p:extLst>
          </p:nvPr>
        </p:nvGraphicFramePr>
        <p:xfrm>
          <a:off x="441157" y="1038624"/>
          <a:ext cx="9434278" cy="4732793"/>
        </p:xfrm>
        <a:graphic>
          <a:graphicData uri="http://schemas.openxmlformats.org/drawingml/2006/table">
            <a:tbl>
              <a:tblPr firstRow="1" bandRow="1">
                <a:tableStyleId>{3A87F650-3E2D-4EB1-9EC7-C0892C4DCEFE}</a:tableStyleId>
              </a:tblPr>
              <a:tblGrid>
                <a:gridCol w="8717109">
                  <a:extLst>
                    <a:ext uri="{9D8B030D-6E8A-4147-A177-3AD203B41FA5}">
                      <a16:colId xmlns:a16="http://schemas.microsoft.com/office/drawing/2014/main" val="1144773383"/>
                    </a:ext>
                  </a:extLst>
                </a:gridCol>
                <a:gridCol w="717169">
                  <a:extLst>
                    <a:ext uri="{9D8B030D-6E8A-4147-A177-3AD203B41FA5}">
                      <a16:colId xmlns:a16="http://schemas.microsoft.com/office/drawing/2014/main" val="1728817748"/>
                    </a:ext>
                  </a:extLst>
                </a:gridCol>
              </a:tblGrid>
              <a:tr h="0">
                <a:tc>
                  <a:txBody>
                    <a:bodyPr/>
                    <a:lstStyle/>
                    <a:p>
                      <a:pPr>
                        <a:buNone/>
                      </a:pPr>
                      <a:r>
                        <a:rPr lang="en-AU" sz="800" noProof="0" dirty="0">
                          <a:effectLst/>
                        </a:rPr>
                        <a:t>Survey findings</a:t>
                      </a:r>
                    </a:p>
                  </a:txBody>
                  <a:tcPr marL="0" marR="0" marT="0" marB="0" anchor="ctr">
                    <a:lnL>
                      <a:noFill/>
                    </a:lnL>
                    <a:lnR>
                      <a:noFill/>
                    </a:lnR>
                    <a:lnT>
                      <a:noFill/>
                    </a:lnT>
                    <a:lnB w="12700">
                      <a:solidFill>
                        <a:schemeClr val="tx1"/>
                      </a:solidFill>
                    </a:lnB>
                    <a:noFill/>
                  </a:tcPr>
                </a:tc>
                <a:tc>
                  <a:txBody>
                    <a:bodyPr/>
                    <a:lstStyle/>
                    <a:p>
                      <a:pPr algn="r">
                        <a:buNone/>
                      </a:pPr>
                      <a:endParaRPr lang="en-AU" sz="1800" noProof="0" dirty="0">
                        <a:effectLst/>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2531796"/>
                  </a:ext>
                </a:extLst>
              </a:tr>
              <a:tr h="418688">
                <a:tc>
                  <a:txBody>
                    <a:bodyPr/>
                    <a:lstStyle/>
                    <a:p>
                      <a:pPr>
                        <a:buNone/>
                      </a:pPr>
                      <a:r>
                        <a:rPr lang="en-AU" sz="1800" noProof="0" dirty="0">
                          <a:effectLst/>
                        </a:rPr>
                        <a:t>Well-spaced out assessments</a:t>
                      </a:r>
                    </a:p>
                  </a:txBody>
                  <a:tcPr marL="0" marR="0" marT="0" marB="0" anchor="ctr">
                    <a:lnL>
                      <a:noFill/>
                    </a:lnL>
                    <a:lnR>
                      <a:noFill/>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algn="r">
                        <a:buNone/>
                      </a:pPr>
                      <a:r>
                        <a:rPr lang="en-AU" sz="1800" noProof="0" dirty="0">
                          <a:effectLst/>
                        </a:rPr>
                        <a:t>96%</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8287565"/>
                  </a:ext>
                </a:extLst>
              </a:tr>
              <a:tr h="418689">
                <a:tc>
                  <a:txBody>
                    <a:bodyPr/>
                    <a:lstStyle/>
                    <a:p>
                      <a:pPr>
                        <a:buNone/>
                      </a:pPr>
                      <a:r>
                        <a:rPr lang="en-AU" sz="1800" noProof="0" dirty="0">
                          <a:effectLst/>
                        </a:rPr>
                        <a:t>Consistent unit site layout</a:t>
                      </a:r>
                    </a:p>
                  </a:txBody>
                  <a:tcPr marL="0" marR="0" marT="0" marB="0" anchor="ctr">
                    <a:lnL>
                      <a:noFill/>
                    </a:lnL>
                    <a:lnR>
                      <a:noFill/>
                    </a:lnR>
                    <a:lnT w="12700">
                      <a:solidFill>
                        <a:schemeClr val="tx1"/>
                      </a:solidFill>
                    </a:lnT>
                    <a:lnB w="12700">
                      <a:solidFill>
                        <a:schemeClr val="tx1"/>
                      </a:solidFill>
                    </a:lnB>
                    <a:noFill/>
                  </a:tcPr>
                </a:tc>
                <a:tc>
                  <a:txBody>
                    <a:bodyPr/>
                    <a:lstStyle/>
                    <a:p>
                      <a:pPr algn="r">
                        <a:buNone/>
                      </a:pPr>
                      <a:r>
                        <a:rPr lang="en-AU" sz="1800" noProof="0" dirty="0">
                          <a:effectLst/>
                        </a:rPr>
                        <a:t>91%</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0644466"/>
                  </a:ext>
                </a:extLst>
              </a:tr>
              <a:tr h="418689">
                <a:tc>
                  <a:txBody>
                    <a:bodyPr/>
                    <a:lstStyle/>
                    <a:p>
                      <a:pPr>
                        <a:buNone/>
                      </a:pPr>
                      <a:r>
                        <a:rPr lang="en-AU" sz="1800" noProof="0" dirty="0">
                          <a:effectLst/>
                        </a:rPr>
                        <a:t>Having the learning content available early</a:t>
                      </a:r>
                    </a:p>
                  </a:txBody>
                  <a:tcPr marL="0" marR="0" marT="0" marB="0" anchor="ctr">
                    <a:lnL>
                      <a:noFill/>
                    </a:lnL>
                    <a:lnR>
                      <a:noFill/>
                    </a:lnR>
                    <a:lnT w="12700">
                      <a:solidFill>
                        <a:schemeClr val="tx1"/>
                      </a:solidFill>
                    </a:lnT>
                    <a:lnB w="12700">
                      <a:solidFill>
                        <a:schemeClr val="tx1"/>
                      </a:solidFill>
                    </a:lnB>
                    <a:noFill/>
                  </a:tcPr>
                </a:tc>
                <a:tc>
                  <a:txBody>
                    <a:bodyPr/>
                    <a:lstStyle/>
                    <a:p>
                      <a:pPr algn="r">
                        <a:buNone/>
                      </a:pPr>
                      <a:r>
                        <a:rPr lang="en-AU" sz="1800" noProof="0" dirty="0">
                          <a:effectLst/>
                        </a:rPr>
                        <a:t>90%</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8555573"/>
                  </a:ext>
                </a:extLst>
              </a:tr>
              <a:tr h="418689">
                <a:tc>
                  <a:txBody>
                    <a:bodyPr/>
                    <a:lstStyle/>
                    <a:p>
                      <a:pPr lvl="0" algn="l">
                        <a:lnSpc>
                          <a:spcPct val="100000"/>
                        </a:lnSpc>
                        <a:spcBef>
                          <a:spcPts val="0"/>
                        </a:spcBef>
                        <a:spcAft>
                          <a:spcPts val="0"/>
                        </a:spcAft>
                        <a:buNone/>
                      </a:pPr>
                      <a:r>
                        <a:rPr lang="en-AU" sz="1800" b="0" i="0" u="none" strike="noStrike" noProof="0" dirty="0">
                          <a:solidFill>
                            <a:srgbClr val="222222"/>
                          </a:solidFill>
                          <a:effectLst/>
                          <a:latin typeface="Arial"/>
                          <a:cs typeface="Arial"/>
                        </a:rPr>
                        <a:t>Clear distinctions between key and additional content</a:t>
                      </a:r>
                    </a:p>
                  </a:txBody>
                  <a:tcPr marL="0" marR="0" marT="0" marB="0" anchor="ctr">
                    <a:lnL>
                      <a:noFill/>
                    </a:lnL>
                    <a:lnR>
                      <a:noFill/>
                    </a:lnR>
                    <a:lnT w="12700">
                      <a:solidFill>
                        <a:schemeClr val="tx1"/>
                      </a:solidFill>
                    </a:lnT>
                    <a:lnB w="12700">
                      <a:solidFill>
                        <a:schemeClr val="tx1"/>
                      </a:solidFill>
                    </a:lnB>
                    <a:noFill/>
                  </a:tcPr>
                </a:tc>
                <a:tc>
                  <a:txBody>
                    <a:bodyPr/>
                    <a:lstStyle/>
                    <a:p>
                      <a:pPr lvl="0" algn="r">
                        <a:lnSpc>
                          <a:spcPct val="100000"/>
                        </a:lnSpc>
                        <a:spcBef>
                          <a:spcPts val="0"/>
                        </a:spcBef>
                        <a:spcAft>
                          <a:spcPts val="0"/>
                        </a:spcAft>
                        <a:buNone/>
                      </a:pPr>
                      <a:r>
                        <a:rPr lang="en-AU" sz="1800" b="0" i="0" u="none" strike="noStrike" noProof="0" dirty="0">
                          <a:solidFill>
                            <a:srgbClr val="222222"/>
                          </a:solidFill>
                          <a:effectLst/>
                          <a:latin typeface="Arial"/>
                          <a:cs typeface="Arial"/>
                        </a:rPr>
                        <a:t>89%</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0792783"/>
                  </a:ext>
                </a:extLst>
              </a:tr>
              <a:tr h="209176">
                <a:tc>
                  <a:txBody>
                    <a:bodyPr/>
                    <a:lstStyle/>
                    <a:p>
                      <a:pPr lvl="0" algn="l">
                        <a:lnSpc>
                          <a:spcPct val="100000"/>
                        </a:lnSpc>
                        <a:spcBef>
                          <a:spcPts val="0"/>
                        </a:spcBef>
                        <a:spcAft>
                          <a:spcPts val="0"/>
                        </a:spcAft>
                        <a:buNone/>
                      </a:pPr>
                      <a:r>
                        <a:rPr lang="en-AU" sz="1800" b="1" i="0" u="none" strike="noStrike" noProof="0" dirty="0">
                          <a:solidFill>
                            <a:srgbClr val="222222"/>
                          </a:solidFill>
                          <a:effectLst/>
                          <a:latin typeface="Arial"/>
                          <a:cs typeface="Arial"/>
                        </a:rPr>
                        <a:t>Flexible assessment due dates/ simple extensions *</a:t>
                      </a:r>
                      <a:endParaRPr lang="en-AU" sz="1800" b="0" i="0" u="none" strike="noStrike" noProof="0" dirty="0">
                        <a:solidFill>
                          <a:srgbClr val="222222"/>
                        </a:solidFill>
                        <a:effectLst/>
                        <a:latin typeface="Arial"/>
                        <a:cs typeface="Arial"/>
                      </a:endParaRPr>
                    </a:p>
                  </a:txBody>
                  <a:tcPr marL="0" marR="0" marT="0" marB="0" anchor="ctr">
                    <a:lnL>
                      <a:noFill/>
                    </a:lnL>
                    <a:lnR w="0">
                      <a:noFill/>
                    </a:lnR>
                    <a:lnT w="12700">
                      <a:solidFill>
                        <a:schemeClr val="tx1"/>
                      </a:solidFill>
                    </a:lnT>
                    <a:lnB w="12700">
                      <a:solidFill>
                        <a:schemeClr val="tx1"/>
                      </a:solidFill>
                    </a:lnB>
                    <a:noFill/>
                  </a:tcPr>
                </a:tc>
                <a:tc>
                  <a:txBody>
                    <a:bodyPr/>
                    <a:lstStyle/>
                    <a:p>
                      <a:pPr lvl="0" algn="r">
                        <a:lnSpc>
                          <a:spcPct val="100000"/>
                        </a:lnSpc>
                        <a:spcBef>
                          <a:spcPts val="0"/>
                        </a:spcBef>
                        <a:spcAft>
                          <a:spcPts val="0"/>
                        </a:spcAft>
                        <a:buNone/>
                      </a:pPr>
                      <a:r>
                        <a:rPr lang="en-AU" sz="1800" b="0" i="0" u="none" strike="noStrike" noProof="0" dirty="0">
                          <a:solidFill>
                            <a:srgbClr val="222222"/>
                          </a:solidFill>
                          <a:effectLst/>
                          <a:latin typeface="Arial"/>
                          <a:cs typeface="Arial"/>
                        </a:rPr>
                        <a:t>87%</a:t>
                      </a:r>
                    </a:p>
                  </a:txBody>
                  <a:tcPr marL="0" marR="0" marT="0" marB="0" anchor="ctr">
                    <a:lnL w="0">
                      <a:noFill/>
                    </a:lnL>
                    <a:lnR w="0">
                      <a:noFill/>
                    </a:lnR>
                    <a:lnT w="12700">
                      <a:solidFill>
                        <a:schemeClr val="tx1"/>
                      </a:solidFill>
                    </a:lnT>
                    <a:lnB w="12700">
                      <a:solidFill>
                        <a:schemeClr val="tx1"/>
                      </a:solidFill>
                    </a:lnB>
                    <a:noFill/>
                  </a:tcPr>
                </a:tc>
                <a:extLst>
                  <a:ext uri="{0D108BD9-81ED-4DB2-BD59-A6C34878D82A}">
                    <a16:rowId xmlns:a16="http://schemas.microsoft.com/office/drawing/2014/main" val="3015767596"/>
                  </a:ext>
                </a:extLst>
              </a:tr>
              <a:tr h="435428">
                <a:tc>
                  <a:txBody>
                    <a:bodyPr/>
                    <a:lstStyle/>
                    <a:p>
                      <a:pPr lvl="0" algn="l">
                        <a:lnSpc>
                          <a:spcPct val="100000"/>
                        </a:lnSpc>
                        <a:spcBef>
                          <a:spcPts val="0"/>
                        </a:spcBef>
                        <a:spcAft>
                          <a:spcPts val="0"/>
                        </a:spcAft>
                        <a:buNone/>
                      </a:pPr>
                      <a:r>
                        <a:rPr lang="en-AU" sz="1800" b="0" i="0" u="none" strike="noStrike" noProof="0" dirty="0">
                          <a:solidFill>
                            <a:srgbClr val="222222"/>
                          </a:solidFill>
                          <a:effectLst/>
                          <a:latin typeface="Arial"/>
                          <a:cs typeface="Arial"/>
                        </a:rPr>
                        <a:t>A weekly announcement clearly stating what needs to be completed in the next week</a:t>
                      </a:r>
                    </a:p>
                  </a:txBody>
                  <a:tcPr marL="0" marR="0" marT="0" marB="0" anchor="ctr">
                    <a:lnL w="0">
                      <a:noFill/>
                    </a:lnL>
                    <a:lnR w="0">
                      <a:noFill/>
                    </a:lnR>
                    <a:lnT w="12700">
                      <a:solidFill>
                        <a:schemeClr val="tx1"/>
                      </a:solidFill>
                    </a:lnT>
                    <a:lnB w="12700">
                      <a:solidFill>
                        <a:schemeClr val="tx1"/>
                      </a:solidFill>
                    </a:lnB>
                    <a:noFill/>
                  </a:tcPr>
                </a:tc>
                <a:tc>
                  <a:txBody>
                    <a:bodyPr/>
                    <a:lstStyle/>
                    <a:p>
                      <a:pPr lvl="0" algn="r">
                        <a:lnSpc>
                          <a:spcPct val="100000"/>
                        </a:lnSpc>
                        <a:spcBef>
                          <a:spcPts val="0"/>
                        </a:spcBef>
                        <a:spcAft>
                          <a:spcPts val="0"/>
                        </a:spcAft>
                        <a:buNone/>
                      </a:pPr>
                      <a:r>
                        <a:rPr lang="en-AU" sz="1800" b="0" i="0" u="none" strike="noStrike" noProof="0" dirty="0">
                          <a:solidFill>
                            <a:srgbClr val="222222"/>
                          </a:solidFill>
                          <a:effectLst/>
                          <a:latin typeface="Arial"/>
                          <a:cs typeface="Arial"/>
                        </a:rPr>
                        <a:t>85%</a:t>
                      </a:r>
                    </a:p>
                  </a:txBody>
                  <a:tcPr marL="0" marR="0" marT="0" marB="0" anchor="ct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855863"/>
                  </a:ext>
                </a:extLst>
              </a:tr>
              <a:tr h="817903">
                <a:tc>
                  <a:txBody>
                    <a:bodyPr/>
                    <a:lstStyle/>
                    <a:p>
                      <a:pPr>
                        <a:buNone/>
                      </a:pPr>
                      <a:r>
                        <a:rPr lang="en-AU" sz="1800" b="1" noProof="0" dirty="0">
                          <a:effectLst/>
                        </a:rPr>
                        <a:t>A variety of ways to interact with the learning content *</a:t>
                      </a:r>
                    </a:p>
                    <a:p>
                      <a:pPr lvl="0">
                        <a:buNone/>
                      </a:pPr>
                      <a:r>
                        <a:rPr lang="en-AU" sz="1800" noProof="0" dirty="0">
                          <a:effectLst/>
                        </a:rPr>
                        <a:t>(such as tutorials, videos, podcasts, online activities)</a:t>
                      </a:r>
                    </a:p>
                  </a:txBody>
                  <a:tcPr marL="0" marR="0" marT="0" marB="0" anchor="ctr">
                    <a:lnL>
                      <a:noFill/>
                    </a:lnL>
                    <a:lnR>
                      <a:noFill/>
                    </a:lnR>
                    <a:lnT w="12700">
                      <a:solidFill>
                        <a:schemeClr val="tx1"/>
                      </a:solidFill>
                    </a:lnT>
                    <a:lnB w="12700">
                      <a:solidFill>
                        <a:schemeClr val="tx1"/>
                      </a:solidFill>
                    </a:lnB>
                    <a:noFill/>
                  </a:tcPr>
                </a:tc>
                <a:tc>
                  <a:txBody>
                    <a:bodyPr/>
                    <a:lstStyle/>
                    <a:p>
                      <a:pPr algn="r">
                        <a:buNone/>
                      </a:pPr>
                      <a:r>
                        <a:rPr lang="en-AU" sz="1800" noProof="0" dirty="0">
                          <a:effectLst/>
                        </a:rPr>
                        <a:t>85%</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1311255"/>
                  </a:ext>
                </a:extLst>
              </a:tr>
              <a:tr h="418689">
                <a:tc>
                  <a:txBody>
                    <a:bodyPr/>
                    <a:lstStyle/>
                    <a:p>
                      <a:pPr>
                        <a:buNone/>
                      </a:pPr>
                      <a:r>
                        <a:rPr lang="en-AU" sz="1800" b="1" noProof="0" dirty="0">
                          <a:effectLst/>
                        </a:rPr>
                        <a:t>Recorded lectures *</a:t>
                      </a:r>
                    </a:p>
                  </a:txBody>
                  <a:tcPr marL="0" marR="0" marT="0" marB="0" anchor="ctr">
                    <a:lnL>
                      <a:noFill/>
                    </a:lnL>
                    <a:lnR>
                      <a:noFill/>
                    </a:lnR>
                    <a:lnT w="12700">
                      <a:solidFill>
                        <a:schemeClr val="tx1"/>
                      </a:solidFill>
                    </a:lnT>
                    <a:lnB w="12700">
                      <a:solidFill>
                        <a:schemeClr val="tx1"/>
                      </a:solidFill>
                    </a:lnB>
                    <a:noFill/>
                  </a:tcPr>
                </a:tc>
                <a:tc>
                  <a:txBody>
                    <a:bodyPr/>
                    <a:lstStyle/>
                    <a:p>
                      <a:pPr algn="r">
                        <a:buNone/>
                      </a:pPr>
                      <a:r>
                        <a:rPr lang="en-AU" sz="1800" noProof="0" dirty="0">
                          <a:effectLst/>
                        </a:rPr>
                        <a:t>83%</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1406828"/>
                  </a:ext>
                </a:extLst>
              </a:tr>
              <a:tr h="418689">
                <a:tc>
                  <a:txBody>
                    <a:bodyPr/>
                    <a:lstStyle/>
                    <a:p>
                      <a:pPr>
                        <a:buNone/>
                      </a:pPr>
                      <a:r>
                        <a:rPr lang="en-AU" sz="1800" noProof="0" dirty="0">
                          <a:effectLst/>
                        </a:rPr>
                        <a:t>University support (such as academic writing, referencing or numeracy support)</a:t>
                      </a:r>
                    </a:p>
                  </a:txBody>
                  <a:tcPr marL="0" marR="0" marT="0" marB="0" anchor="ctr">
                    <a:lnL>
                      <a:noFill/>
                    </a:lnL>
                    <a:lnR>
                      <a:noFill/>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algn="r">
                        <a:buNone/>
                      </a:pPr>
                      <a:r>
                        <a:rPr lang="en-AU" sz="1800" noProof="0" dirty="0">
                          <a:effectLst/>
                        </a:rPr>
                        <a:t>72%</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9065053"/>
                  </a:ext>
                </a:extLst>
              </a:tr>
              <a:tr h="418689">
                <a:tc>
                  <a:txBody>
                    <a:bodyPr/>
                    <a:lstStyle/>
                    <a:p>
                      <a:pPr>
                        <a:buNone/>
                      </a:pPr>
                      <a:r>
                        <a:rPr lang="en-AU" sz="1800" noProof="0" dirty="0">
                          <a:effectLst/>
                        </a:rPr>
                        <a:t>Variety of assessment types (such as quizzes, essays, oral presentations)</a:t>
                      </a:r>
                    </a:p>
                  </a:txBody>
                  <a:tcPr marL="0" marR="0" marT="0" marB="0" anchor="ctr">
                    <a:lnL>
                      <a:noFill/>
                    </a:lnL>
                    <a:lnR>
                      <a:noFill/>
                    </a:lnR>
                    <a:lnT w="12700">
                      <a:solidFill>
                        <a:schemeClr val="tx1"/>
                      </a:solidFill>
                    </a:lnT>
                    <a:lnB>
                      <a:noFill/>
                    </a:lnB>
                    <a:noFill/>
                  </a:tcPr>
                </a:tc>
                <a:tc>
                  <a:txBody>
                    <a:bodyPr/>
                    <a:lstStyle/>
                    <a:p>
                      <a:pPr algn="r">
                        <a:buNone/>
                      </a:pPr>
                      <a:r>
                        <a:rPr lang="en-AU" sz="1800" noProof="0" dirty="0">
                          <a:effectLst/>
                        </a:rPr>
                        <a:t>71%</a:t>
                      </a:r>
                    </a:p>
                  </a:txBody>
                  <a:tcPr marL="0" marR="0" marT="0" marB="0"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893102180"/>
                  </a:ext>
                </a:extLst>
              </a:tr>
            </a:tbl>
          </a:graphicData>
        </a:graphic>
      </p:graphicFrame>
      <p:sp>
        <p:nvSpPr>
          <p:cNvPr id="11" name="TextBox 10">
            <a:extLst>
              <a:ext uri="{FF2B5EF4-FFF2-40B4-BE49-F238E27FC236}">
                <a16:creationId xmlns:a16="http://schemas.microsoft.com/office/drawing/2014/main" id="{65990440-FBC6-A3EE-3A1D-2A29948F802A}"/>
              </a:ext>
            </a:extLst>
          </p:cNvPr>
          <p:cNvSpPr txBox="1"/>
          <p:nvPr/>
        </p:nvSpPr>
        <p:spPr>
          <a:xfrm>
            <a:off x="7432841" y="6221662"/>
            <a:ext cx="27164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noProof="0" dirty="0"/>
              <a:t>* </a:t>
            </a:r>
            <a:r>
              <a:rPr lang="en-AU" sz="1600" noProof="0" dirty="0"/>
              <a:t>significant</a:t>
            </a:r>
            <a:r>
              <a:rPr lang="en-AU" noProof="0" dirty="0"/>
              <a:t> p&lt;0.05</a:t>
            </a:r>
          </a:p>
        </p:txBody>
      </p:sp>
    </p:spTree>
    <p:extLst>
      <p:ext uri="{BB962C8B-B14F-4D97-AF65-F5344CB8AC3E}">
        <p14:creationId xmlns:p14="http://schemas.microsoft.com/office/powerpoint/2010/main" val="1999846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B6BF33-2AC3-5BB1-B481-8582A3CE4E26}"/>
              </a:ext>
            </a:extLst>
          </p:cNvPr>
          <p:cNvSpPr>
            <a:spLocks noGrp="1"/>
          </p:cNvSpPr>
          <p:nvPr>
            <p:ph type="body" idx="1"/>
          </p:nvPr>
        </p:nvSpPr>
        <p:spPr>
          <a:xfrm>
            <a:off x="267627" y="1198970"/>
            <a:ext cx="8998392" cy="5630133"/>
          </a:xfrm>
        </p:spPr>
        <p:txBody>
          <a:bodyPr/>
          <a:lstStyle/>
          <a:p>
            <a:pPr marL="228600" indent="0">
              <a:spcAft>
                <a:spcPts val="1800"/>
              </a:spcAft>
            </a:pPr>
            <a:r>
              <a:rPr lang="en-AU" sz="1800" noProof="0" dirty="0"/>
              <a:t>1. </a:t>
            </a:r>
            <a:r>
              <a:rPr lang="en-AU" sz="1800" b="1" noProof="0" dirty="0"/>
              <a:t>Consistent </a:t>
            </a:r>
            <a:r>
              <a:rPr lang="en-AU" sz="1800" b="1" noProof="0" dirty="0" err="1"/>
              <a:t>LMS</a:t>
            </a:r>
            <a:r>
              <a:rPr lang="en-AU" sz="1800" b="1" noProof="0" dirty="0"/>
              <a:t> layout </a:t>
            </a:r>
            <a:r>
              <a:rPr lang="en-AU" sz="1800" noProof="0" dirty="0"/>
              <a:t>(91% agree)</a:t>
            </a:r>
            <a:endParaRPr lang="en-AU" noProof="0" dirty="0"/>
          </a:p>
          <a:p>
            <a:pPr marL="685800" lvl="1" indent="0">
              <a:spcAft>
                <a:spcPts val="1800"/>
              </a:spcAft>
              <a:buNone/>
            </a:pPr>
            <a:r>
              <a:rPr lang="en-AU" sz="1800" noProof="0" dirty="0">
                <a:solidFill>
                  <a:schemeClr val="tx1"/>
                </a:solidFill>
              </a:rPr>
              <a:t>“Course formats are consistent, so once familiar, you don't have to re learn for each unit”</a:t>
            </a:r>
            <a:endParaRPr lang="en-AU" sz="1800" noProof="0" dirty="0"/>
          </a:p>
          <a:p>
            <a:pPr>
              <a:spcAft>
                <a:spcPts val="1800"/>
              </a:spcAft>
            </a:pPr>
            <a:r>
              <a:rPr lang="en-AU" sz="1800" noProof="0" dirty="0"/>
              <a:t>2. </a:t>
            </a:r>
            <a:r>
              <a:rPr lang="en-AU" sz="1800" b="1" noProof="0" dirty="0"/>
              <a:t>Having the learning content available early </a:t>
            </a:r>
            <a:r>
              <a:rPr lang="en-AU" sz="1800" noProof="0" dirty="0"/>
              <a:t>(90% agree)</a:t>
            </a:r>
          </a:p>
          <a:p>
            <a:pPr marL="685800" lvl="1" indent="0">
              <a:lnSpc>
                <a:spcPct val="100000"/>
              </a:lnSpc>
              <a:spcBef>
                <a:spcPts val="0"/>
              </a:spcBef>
              <a:spcAft>
                <a:spcPts val="1800"/>
              </a:spcAft>
              <a:buNone/>
            </a:pPr>
            <a:r>
              <a:rPr lang="en-AU" sz="1800" noProof="0" dirty="0">
                <a:solidFill>
                  <a:schemeClr val="tx1"/>
                </a:solidFill>
              </a:rPr>
              <a:t>“Having all content available at the start of the semester is extremely important for disabled students whose energy levels fluctuate” </a:t>
            </a:r>
          </a:p>
          <a:p>
            <a:pPr marL="685800" lvl="1" indent="0">
              <a:spcAft>
                <a:spcPts val="600"/>
              </a:spcAft>
              <a:buNone/>
            </a:pPr>
            <a:r>
              <a:rPr lang="en-AU" sz="1800" noProof="0" dirty="0">
                <a:solidFill>
                  <a:schemeClr val="tx1"/>
                </a:solidFill>
              </a:rPr>
              <a:t>“Give it to me early. I needed to see what hill I am climbing. I need to know how to pace myself because I’ve got other responsibilities. How am I going to pace myself?”</a:t>
            </a:r>
            <a:endParaRPr lang="en-AU" sz="1800" noProof="0" dirty="0"/>
          </a:p>
        </p:txBody>
      </p:sp>
      <p:sp>
        <p:nvSpPr>
          <p:cNvPr id="3" name="Title 2">
            <a:extLst>
              <a:ext uri="{FF2B5EF4-FFF2-40B4-BE49-F238E27FC236}">
                <a16:creationId xmlns:a16="http://schemas.microsoft.com/office/drawing/2014/main" id="{08EF9648-4A90-0CE1-DEFB-61D4EC6DE80E}"/>
              </a:ext>
            </a:extLst>
          </p:cNvPr>
          <p:cNvSpPr>
            <a:spLocks noGrp="1"/>
          </p:cNvSpPr>
          <p:nvPr>
            <p:ph type="title"/>
          </p:nvPr>
        </p:nvSpPr>
        <p:spPr>
          <a:xfrm>
            <a:off x="265772" y="606127"/>
            <a:ext cx="9000000" cy="720000"/>
          </a:xfrm>
        </p:spPr>
        <p:txBody>
          <a:bodyPr/>
          <a:lstStyle/>
          <a:p>
            <a:r>
              <a:rPr lang="en-AU" noProof="0" dirty="0"/>
              <a:t>Creating predictable learning environments</a:t>
            </a:r>
          </a:p>
        </p:txBody>
      </p:sp>
    </p:spTree>
    <p:extLst>
      <p:ext uri="{BB962C8B-B14F-4D97-AF65-F5344CB8AC3E}">
        <p14:creationId xmlns:p14="http://schemas.microsoft.com/office/powerpoint/2010/main" val="2846714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C9E39-5D26-54EF-51C3-AFF4E1B1E7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BA6DA4-1D79-D09D-37B5-A37DD079A8B4}"/>
              </a:ext>
            </a:extLst>
          </p:cNvPr>
          <p:cNvSpPr>
            <a:spLocks noGrp="1"/>
          </p:cNvSpPr>
          <p:nvPr>
            <p:ph type="title"/>
          </p:nvPr>
        </p:nvSpPr>
        <p:spPr>
          <a:xfrm>
            <a:off x="286092" y="667087"/>
            <a:ext cx="9000000" cy="720000"/>
          </a:xfrm>
        </p:spPr>
        <p:txBody>
          <a:bodyPr/>
          <a:lstStyle/>
          <a:p>
            <a:r>
              <a:rPr lang="en-AU" noProof="0" dirty="0"/>
              <a:t>Creating predictable learning environments</a:t>
            </a:r>
          </a:p>
        </p:txBody>
      </p:sp>
      <p:sp>
        <p:nvSpPr>
          <p:cNvPr id="2" name="Text Placeholder 1">
            <a:extLst>
              <a:ext uri="{FF2B5EF4-FFF2-40B4-BE49-F238E27FC236}">
                <a16:creationId xmlns:a16="http://schemas.microsoft.com/office/drawing/2014/main" id="{A5F1DC7F-C27D-6B87-FFEF-DD8C60DB53BC}"/>
              </a:ext>
            </a:extLst>
          </p:cNvPr>
          <p:cNvSpPr>
            <a:spLocks noGrp="1"/>
          </p:cNvSpPr>
          <p:nvPr>
            <p:ph type="body" idx="1"/>
          </p:nvPr>
        </p:nvSpPr>
        <p:spPr>
          <a:xfrm>
            <a:off x="287947" y="1913021"/>
            <a:ext cx="8998392" cy="3573379"/>
          </a:xfrm>
        </p:spPr>
        <p:txBody>
          <a:bodyPr/>
          <a:lstStyle/>
          <a:p>
            <a:pPr>
              <a:spcAft>
                <a:spcPts val="1800"/>
              </a:spcAft>
            </a:pPr>
            <a:r>
              <a:rPr lang="en-AU" sz="1800" noProof="0" dirty="0"/>
              <a:t>3. </a:t>
            </a:r>
            <a:r>
              <a:rPr lang="en-AU" sz="1800" b="1" noProof="0" dirty="0"/>
              <a:t>Key distinctions between key and additional information</a:t>
            </a:r>
            <a:r>
              <a:rPr lang="en-AU" sz="1800" noProof="0" dirty="0"/>
              <a:t> (89% agree)</a:t>
            </a:r>
            <a:endParaRPr lang="en-AU" sz="1800" b="1" noProof="0" dirty="0">
              <a:solidFill>
                <a:srgbClr val="444444"/>
              </a:solidFill>
              <a:ea typeface="Calibri"/>
            </a:endParaRPr>
          </a:p>
          <a:p>
            <a:pPr marL="457200" lvl="1" indent="0">
              <a:lnSpc>
                <a:spcPct val="100000"/>
              </a:lnSpc>
              <a:spcBef>
                <a:spcPts val="0"/>
              </a:spcBef>
              <a:spcAft>
                <a:spcPts val="1800"/>
              </a:spcAft>
              <a:buNone/>
            </a:pPr>
            <a:r>
              <a:rPr lang="en-AU" sz="1800" noProof="0" dirty="0">
                <a:solidFill>
                  <a:schemeClr val="tx1"/>
                </a:solidFill>
                <a:ea typeface="Calibri"/>
              </a:rPr>
              <a:t>“A clear understanding of the expectations required by lecturers and of assessments without complex words or complicated expectations”</a:t>
            </a:r>
          </a:p>
          <a:p>
            <a:pPr marL="457200" lvl="1" indent="0">
              <a:lnSpc>
                <a:spcPct val="100000"/>
              </a:lnSpc>
              <a:spcBef>
                <a:spcPts val="0"/>
              </a:spcBef>
              <a:spcAft>
                <a:spcPts val="1800"/>
              </a:spcAft>
              <a:buNone/>
            </a:pPr>
            <a:r>
              <a:rPr lang="en-AU" sz="1800" noProof="0" dirty="0">
                <a:solidFill>
                  <a:schemeClr val="tx1"/>
                </a:solidFill>
                <a:ea typeface="Calibri"/>
              </a:rPr>
              <a:t>"what content is key/supposed to be known and what is extra information"</a:t>
            </a:r>
            <a:endParaRPr lang="en-AU" sz="1800" noProof="0" dirty="0">
              <a:solidFill>
                <a:srgbClr val="222222"/>
              </a:solidFill>
              <a:ea typeface="Calibri"/>
            </a:endParaRPr>
          </a:p>
          <a:p>
            <a:pPr>
              <a:spcAft>
                <a:spcPts val="1800"/>
              </a:spcAft>
            </a:pPr>
            <a:r>
              <a:rPr lang="en-AU" sz="1800" noProof="0" dirty="0">
                <a:solidFill>
                  <a:srgbClr val="000000"/>
                </a:solidFill>
                <a:ea typeface="Calibri"/>
              </a:rPr>
              <a:t>4. </a:t>
            </a:r>
            <a:r>
              <a:rPr lang="en-AU" sz="1800" b="1" noProof="0" dirty="0">
                <a:solidFill>
                  <a:srgbClr val="000000"/>
                </a:solidFill>
                <a:ea typeface="Calibri"/>
              </a:rPr>
              <a:t>Minimise unnecessary changes to teaching and assessment timelines</a:t>
            </a:r>
            <a:endParaRPr lang="en-AU" sz="1800" noProof="0" dirty="0"/>
          </a:p>
        </p:txBody>
      </p:sp>
    </p:spTree>
    <p:extLst>
      <p:ext uri="{BB962C8B-B14F-4D97-AF65-F5344CB8AC3E}">
        <p14:creationId xmlns:p14="http://schemas.microsoft.com/office/powerpoint/2010/main" val="1572880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4D38CA-A482-89D2-9D99-8CB4614F8EC3}"/>
              </a:ext>
            </a:extLst>
          </p:cNvPr>
          <p:cNvSpPr>
            <a:spLocks noGrp="1"/>
          </p:cNvSpPr>
          <p:nvPr>
            <p:ph type="body" idx="1"/>
          </p:nvPr>
        </p:nvSpPr>
        <p:spPr>
          <a:xfrm>
            <a:off x="322904" y="1059096"/>
            <a:ext cx="9715569" cy="4932629"/>
          </a:xfrm>
        </p:spPr>
        <p:txBody>
          <a:bodyPr/>
          <a:lstStyle/>
          <a:p>
            <a:pPr marL="228600" indent="0">
              <a:spcAft>
                <a:spcPts val="1800"/>
              </a:spcAft>
            </a:pPr>
            <a:r>
              <a:rPr lang="en-AU" sz="1800" noProof="0" dirty="0"/>
              <a:t>1. </a:t>
            </a:r>
            <a:r>
              <a:rPr lang="en-AU" sz="1800" b="1" noProof="0" dirty="0"/>
              <a:t>Flexible and simple extensions </a:t>
            </a:r>
            <a:r>
              <a:rPr lang="en-AU" sz="1800" noProof="0" dirty="0"/>
              <a:t>(87% agree)</a:t>
            </a:r>
            <a:endParaRPr lang="en-AU" sz="1800" noProof="0" dirty="0">
              <a:solidFill>
                <a:srgbClr val="000000"/>
              </a:solidFill>
            </a:endParaRPr>
          </a:p>
          <a:p>
            <a:pPr marL="571500" lvl="1" indent="0">
              <a:spcAft>
                <a:spcPts val="1800"/>
              </a:spcAft>
              <a:buNone/>
            </a:pPr>
            <a:r>
              <a:rPr lang="en-AU" sz="1800" noProof="0" dirty="0">
                <a:solidFill>
                  <a:schemeClr val="tx1"/>
                </a:solidFill>
              </a:rPr>
              <a:t>Extensions provide “flexibility with assessment due dates due to caring responsibilities and disabilities”  </a:t>
            </a:r>
          </a:p>
          <a:p>
            <a:pPr>
              <a:spcAft>
                <a:spcPts val="1800"/>
              </a:spcAft>
            </a:pPr>
            <a:r>
              <a:rPr lang="en-AU" sz="1800" noProof="0" dirty="0"/>
              <a:t>2. </a:t>
            </a:r>
            <a:r>
              <a:rPr lang="en-AU" sz="1800" b="1" noProof="0" dirty="0"/>
              <a:t>Recorded lectures</a:t>
            </a:r>
            <a:r>
              <a:rPr lang="en-AU" sz="1800" noProof="0" dirty="0"/>
              <a:t> (83% agree)</a:t>
            </a:r>
            <a:endParaRPr lang="en-AU" sz="1800" noProof="0" dirty="0">
              <a:solidFill>
                <a:srgbClr val="000000"/>
              </a:solidFill>
            </a:endParaRPr>
          </a:p>
          <a:p>
            <a:pPr marL="457200" lvl="1" indent="0">
              <a:lnSpc>
                <a:spcPct val="100000"/>
              </a:lnSpc>
              <a:spcBef>
                <a:spcPts val="0"/>
              </a:spcBef>
              <a:spcAft>
                <a:spcPts val="1800"/>
              </a:spcAft>
              <a:buNone/>
            </a:pPr>
            <a:r>
              <a:rPr lang="en-AU" sz="1800" noProof="0" dirty="0">
                <a:solidFill>
                  <a:schemeClr val="tx1"/>
                </a:solidFill>
              </a:rPr>
              <a:t>"Remove requirements to attend classes in person where it is clearly not required(lectures, tutorials)… Ensure lectures and tutorials are recorded."</a:t>
            </a:r>
            <a:endParaRPr lang="en-AU" sz="1800" noProof="0" dirty="0"/>
          </a:p>
          <a:p>
            <a:pPr marL="457200" lvl="1" indent="0">
              <a:lnSpc>
                <a:spcPct val="100000"/>
              </a:lnSpc>
              <a:spcBef>
                <a:spcPts val="0"/>
              </a:spcBef>
              <a:spcAft>
                <a:spcPts val="1800"/>
              </a:spcAft>
              <a:buNone/>
            </a:pPr>
            <a:r>
              <a:rPr lang="en-AU" sz="1800" noProof="0" dirty="0">
                <a:solidFill>
                  <a:schemeClr val="tx1"/>
                </a:solidFill>
              </a:rPr>
              <a:t>"</a:t>
            </a:r>
            <a:r>
              <a:rPr lang="en-AU" sz="1800" noProof="0" dirty="0">
                <a:solidFill>
                  <a:srgbClr val="000000"/>
                </a:solidFill>
              </a:rPr>
              <a:t>Well set out is not rigid class structure, you have the option to watch it later recorded, and you don't get penalised for not being online while the lectures live."</a:t>
            </a:r>
            <a:endParaRPr lang="en-AU" sz="1800" noProof="0" dirty="0"/>
          </a:p>
          <a:p>
            <a:pPr>
              <a:spcAft>
                <a:spcPts val="1800"/>
              </a:spcAft>
            </a:pPr>
            <a:r>
              <a:rPr lang="en-AU" sz="1800" noProof="0" dirty="0"/>
              <a:t>3. </a:t>
            </a:r>
            <a:r>
              <a:rPr lang="en-AU" sz="1800" b="1" noProof="0" dirty="0"/>
              <a:t>A variety of ways to interact with the learning content </a:t>
            </a:r>
            <a:r>
              <a:rPr lang="en-AU" sz="1800" noProof="0" dirty="0"/>
              <a:t>(85% agree)</a:t>
            </a:r>
            <a:endParaRPr lang="en-AU" sz="1800" noProof="0" dirty="0">
              <a:solidFill>
                <a:srgbClr val="000000"/>
              </a:solidFill>
            </a:endParaRPr>
          </a:p>
          <a:p>
            <a:r>
              <a:rPr lang="en-AU" sz="1800" noProof="0" dirty="0"/>
              <a:t>4. </a:t>
            </a:r>
            <a:r>
              <a:rPr lang="en-AU" sz="1800" b="1" noProof="0" dirty="0"/>
              <a:t>Variety of assessment types </a:t>
            </a:r>
            <a:r>
              <a:rPr lang="en-AU" sz="1800" noProof="0" dirty="0"/>
              <a:t>(such as quizzes, essays, oral presentations) </a:t>
            </a:r>
            <a:endParaRPr lang="en-AU" sz="1800" noProof="0" dirty="0">
              <a:solidFill>
                <a:srgbClr val="000000"/>
              </a:solidFill>
            </a:endParaRPr>
          </a:p>
          <a:p>
            <a:r>
              <a:rPr lang="en-AU" sz="1800" noProof="0" dirty="0"/>
              <a:t>  (71% agree)</a:t>
            </a:r>
            <a:endParaRPr lang="en-AU" sz="1800" noProof="0" dirty="0">
              <a:solidFill>
                <a:srgbClr val="000000"/>
              </a:solidFill>
            </a:endParaRPr>
          </a:p>
        </p:txBody>
      </p:sp>
      <p:sp>
        <p:nvSpPr>
          <p:cNvPr id="3" name="Title 2">
            <a:extLst>
              <a:ext uri="{FF2B5EF4-FFF2-40B4-BE49-F238E27FC236}">
                <a16:creationId xmlns:a16="http://schemas.microsoft.com/office/drawing/2014/main" id="{CE4D44AA-F402-5ADF-B6FB-90A2C928DE1F}"/>
              </a:ext>
            </a:extLst>
          </p:cNvPr>
          <p:cNvSpPr>
            <a:spLocks noGrp="1"/>
          </p:cNvSpPr>
          <p:nvPr>
            <p:ph type="title"/>
          </p:nvPr>
        </p:nvSpPr>
        <p:spPr>
          <a:xfrm>
            <a:off x="320430" y="462033"/>
            <a:ext cx="9000000" cy="720000"/>
          </a:xfrm>
        </p:spPr>
        <p:txBody>
          <a:bodyPr/>
          <a:lstStyle/>
          <a:p>
            <a:r>
              <a:rPr lang="en-AU" noProof="0" dirty="0"/>
              <a:t>Embedding flexibility</a:t>
            </a:r>
          </a:p>
        </p:txBody>
      </p:sp>
    </p:spTree>
    <p:extLst>
      <p:ext uri="{BB962C8B-B14F-4D97-AF65-F5344CB8AC3E}">
        <p14:creationId xmlns:p14="http://schemas.microsoft.com/office/powerpoint/2010/main" val="1194882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165BC-F3AE-3434-865E-C9C98ECE13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B37E9B-609C-20B3-5E5C-3B3686CEB967}"/>
              </a:ext>
            </a:extLst>
          </p:cNvPr>
          <p:cNvSpPr>
            <a:spLocks noGrp="1"/>
          </p:cNvSpPr>
          <p:nvPr>
            <p:ph type="body" idx="1"/>
          </p:nvPr>
        </p:nvSpPr>
        <p:spPr>
          <a:xfrm>
            <a:off x="322904" y="1038777"/>
            <a:ext cx="9967239" cy="4113120"/>
          </a:xfrm>
        </p:spPr>
        <p:txBody>
          <a:bodyPr/>
          <a:lstStyle/>
          <a:p>
            <a:pPr>
              <a:spcAft>
                <a:spcPts val="1800"/>
              </a:spcAft>
            </a:pPr>
            <a:r>
              <a:rPr lang="en-AU" sz="1800" noProof="0" dirty="0"/>
              <a:t>5. </a:t>
            </a:r>
            <a:r>
              <a:rPr lang="en-AU" sz="1800" b="1" noProof="0" dirty="0"/>
              <a:t>Does it need to be compulsory?</a:t>
            </a:r>
          </a:p>
          <a:p>
            <a:pPr marL="457200" lvl="1" indent="0">
              <a:lnSpc>
                <a:spcPct val="100000"/>
              </a:lnSpc>
              <a:spcBef>
                <a:spcPts val="0"/>
              </a:spcBef>
              <a:spcAft>
                <a:spcPts val="1800"/>
              </a:spcAft>
              <a:buNone/>
            </a:pPr>
            <a:r>
              <a:rPr lang="en-AU" sz="1800" noProof="0" dirty="0">
                <a:solidFill>
                  <a:srgbClr val="000000"/>
                </a:solidFill>
              </a:rPr>
              <a:t>"I feel compulsory intensive schools are highly discriminatory, as they adversely impact people with caring responsibilities (usually women), those living under the poverty line and people living with disabilities. All of which already cause significant additional barriers to study."</a:t>
            </a:r>
            <a:endParaRPr lang="en-AU" sz="1800" noProof="0" dirty="0"/>
          </a:p>
          <a:p>
            <a:pPr marL="457200" lvl="1" indent="0">
              <a:lnSpc>
                <a:spcPct val="100000"/>
              </a:lnSpc>
              <a:spcBef>
                <a:spcPts val="0"/>
              </a:spcBef>
              <a:spcAft>
                <a:spcPts val="1800"/>
              </a:spcAft>
              <a:buNone/>
            </a:pPr>
            <a:r>
              <a:rPr lang="en-AU" sz="1800" noProof="0" dirty="0"/>
              <a:t>“Making them only compulsory when they are actually needed"</a:t>
            </a:r>
          </a:p>
          <a:p>
            <a:r>
              <a:rPr lang="en-AU" sz="1800" noProof="0" dirty="0"/>
              <a:t>6. </a:t>
            </a:r>
            <a:r>
              <a:rPr lang="en-AU" sz="1800" b="1" noProof="0" dirty="0"/>
              <a:t>Access to teaching staff, support and information</a:t>
            </a:r>
            <a:endParaRPr lang="en-AU" sz="1800" noProof="0" dirty="0"/>
          </a:p>
        </p:txBody>
      </p:sp>
      <p:sp>
        <p:nvSpPr>
          <p:cNvPr id="3" name="Title 2">
            <a:extLst>
              <a:ext uri="{FF2B5EF4-FFF2-40B4-BE49-F238E27FC236}">
                <a16:creationId xmlns:a16="http://schemas.microsoft.com/office/drawing/2014/main" id="{FAFE8D31-1699-C221-422C-BEEBA8AA13B3}"/>
              </a:ext>
            </a:extLst>
          </p:cNvPr>
          <p:cNvSpPr>
            <a:spLocks noGrp="1"/>
          </p:cNvSpPr>
          <p:nvPr>
            <p:ph type="title"/>
          </p:nvPr>
        </p:nvSpPr>
        <p:spPr>
          <a:xfrm>
            <a:off x="320430" y="441713"/>
            <a:ext cx="9000000" cy="720000"/>
          </a:xfrm>
        </p:spPr>
        <p:txBody>
          <a:bodyPr/>
          <a:lstStyle/>
          <a:p>
            <a:r>
              <a:rPr lang="en-AU" noProof="0" dirty="0"/>
              <a:t>Embedding flexibility</a:t>
            </a:r>
          </a:p>
        </p:txBody>
      </p:sp>
    </p:spTree>
    <p:extLst>
      <p:ext uri="{BB962C8B-B14F-4D97-AF65-F5344CB8AC3E}">
        <p14:creationId xmlns:p14="http://schemas.microsoft.com/office/powerpoint/2010/main" val="578407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A33025-0173-6D8A-B359-FD8653EA4DC4}"/>
              </a:ext>
            </a:extLst>
          </p:cNvPr>
          <p:cNvSpPr>
            <a:spLocks noGrp="1"/>
          </p:cNvSpPr>
          <p:nvPr>
            <p:ph type="body" idx="1"/>
          </p:nvPr>
        </p:nvSpPr>
        <p:spPr>
          <a:xfrm>
            <a:off x="187569" y="1040179"/>
            <a:ext cx="9721315" cy="4067311"/>
          </a:xfrm>
        </p:spPr>
        <p:txBody>
          <a:bodyPr/>
          <a:lstStyle/>
          <a:p>
            <a:pPr>
              <a:spcAft>
                <a:spcPts val="1800"/>
              </a:spcAft>
            </a:pPr>
            <a:r>
              <a:rPr lang="en-AU" sz="1800" noProof="0" dirty="0"/>
              <a:t>1. </a:t>
            </a:r>
            <a:r>
              <a:rPr lang="en-AU" sz="1800" b="1" noProof="0" dirty="0"/>
              <a:t>A weekly announcement </a:t>
            </a:r>
            <a:r>
              <a:rPr lang="en-AU" sz="1800" noProof="0" dirty="0"/>
              <a:t>(85% agree)</a:t>
            </a:r>
          </a:p>
          <a:p>
            <a:pPr marL="571500" lvl="1" indent="0">
              <a:spcAft>
                <a:spcPts val="1800"/>
              </a:spcAft>
              <a:buNone/>
            </a:pPr>
            <a:r>
              <a:rPr lang="en-AU" sz="1800" noProof="0" dirty="0">
                <a:solidFill>
                  <a:schemeClr val="tx1"/>
                </a:solidFill>
              </a:rPr>
              <a:t>"provide announcements on a rundown of what’s is happening in the week"</a:t>
            </a:r>
            <a:endParaRPr lang="en-AU" noProof="0" dirty="0">
              <a:solidFill>
                <a:schemeClr val="tx1"/>
              </a:solidFill>
            </a:endParaRPr>
          </a:p>
          <a:p>
            <a:pPr>
              <a:spcAft>
                <a:spcPts val="1800"/>
              </a:spcAft>
            </a:pPr>
            <a:r>
              <a:rPr lang="en-AU" sz="1800" noProof="0" dirty="0"/>
              <a:t>2. More clarity should be provided at admission regarding </a:t>
            </a:r>
            <a:r>
              <a:rPr lang="en-AU" sz="1800" b="1" noProof="0" dirty="0"/>
              <a:t>compulsory activities</a:t>
            </a:r>
            <a:endParaRPr lang="en-AU" sz="1800" b="1" noProof="0" dirty="0">
              <a:solidFill>
                <a:srgbClr val="222222"/>
              </a:solidFill>
            </a:endParaRPr>
          </a:p>
          <a:p>
            <a:pPr marL="571500" lvl="1" indent="0">
              <a:spcAft>
                <a:spcPts val="1800"/>
              </a:spcAft>
              <a:buNone/>
            </a:pPr>
            <a:r>
              <a:rPr lang="en-AU" sz="1800" noProof="0" dirty="0">
                <a:solidFill>
                  <a:schemeClr val="tx1"/>
                </a:solidFill>
              </a:rPr>
              <a:t>“as long as the dates are known well in advance to give appropriate time to arrange child-care and work cover”</a:t>
            </a:r>
          </a:p>
          <a:p>
            <a:pPr>
              <a:spcAft>
                <a:spcPts val="1800"/>
              </a:spcAft>
            </a:pPr>
            <a:r>
              <a:rPr lang="en-AU" sz="1800" noProof="0" dirty="0"/>
              <a:t>3. Clear information early on </a:t>
            </a:r>
            <a:r>
              <a:rPr lang="en-AU" sz="1800" b="1" noProof="0" dirty="0"/>
              <a:t>timetabling of classes</a:t>
            </a:r>
            <a:endParaRPr lang="en-AU" noProof="0" dirty="0"/>
          </a:p>
          <a:p>
            <a:pPr marL="571500" lvl="1" indent="0">
              <a:buNone/>
            </a:pPr>
            <a:r>
              <a:rPr lang="en-AU" sz="1800" noProof="0" dirty="0">
                <a:solidFill>
                  <a:srgbClr val="000000"/>
                </a:solidFill>
              </a:rPr>
              <a:t>"longer notice on any timetable changes to be able to notify a workplace, and more consistent timetable (not different class times each week) so that work hours can stay the same"</a:t>
            </a:r>
          </a:p>
        </p:txBody>
      </p:sp>
      <p:sp>
        <p:nvSpPr>
          <p:cNvPr id="3" name="Title 2">
            <a:extLst>
              <a:ext uri="{FF2B5EF4-FFF2-40B4-BE49-F238E27FC236}">
                <a16:creationId xmlns:a16="http://schemas.microsoft.com/office/drawing/2014/main" id="{2DE4CE0A-B76E-CF2B-6161-366E6107DB98}"/>
              </a:ext>
            </a:extLst>
          </p:cNvPr>
          <p:cNvSpPr>
            <a:spLocks noGrp="1"/>
          </p:cNvSpPr>
          <p:nvPr>
            <p:ph type="title"/>
          </p:nvPr>
        </p:nvSpPr>
        <p:spPr>
          <a:xfrm>
            <a:off x="339968" y="349101"/>
            <a:ext cx="9000000" cy="720000"/>
          </a:xfrm>
        </p:spPr>
        <p:txBody>
          <a:bodyPr/>
          <a:lstStyle/>
          <a:p>
            <a:r>
              <a:rPr lang="en-AU" noProof="0" dirty="0"/>
              <a:t>Clear communication practices</a:t>
            </a:r>
          </a:p>
        </p:txBody>
      </p:sp>
    </p:spTree>
    <p:extLst>
      <p:ext uri="{BB962C8B-B14F-4D97-AF65-F5344CB8AC3E}">
        <p14:creationId xmlns:p14="http://schemas.microsoft.com/office/powerpoint/2010/main" val="2606383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498589-C1E0-6391-E29B-A4C936E27458}"/>
              </a:ext>
            </a:extLst>
          </p:cNvPr>
          <p:cNvSpPr>
            <a:spLocks noGrp="1"/>
          </p:cNvSpPr>
          <p:nvPr>
            <p:ph type="body" idx="1"/>
          </p:nvPr>
        </p:nvSpPr>
        <p:spPr>
          <a:xfrm>
            <a:off x="285434" y="911522"/>
            <a:ext cx="8998392" cy="4695194"/>
          </a:xfrm>
        </p:spPr>
        <p:txBody>
          <a:bodyPr/>
          <a:lstStyle/>
          <a:p>
            <a:pPr>
              <a:spcAft>
                <a:spcPts val="1800"/>
              </a:spcAft>
            </a:pPr>
            <a:r>
              <a:rPr lang="en-AU" sz="1800" noProof="0" dirty="0"/>
              <a:t>1. </a:t>
            </a:r>
            <a:r>
              <a:rPr lang="en-AU" sz="1800" b="1" noProof="0" dirty="0"/>
              <a:t>Well spaced out assessments</a:t>
            </a:r>
            <a:r>
              <a:rPr lang="en-AU" sz="1800" noProof="0" dirty="0"/>
              <a:t> (96% agree)</a:t>
            </a:r>
          </a:p>
          <a:p>
            <a:pPr marL="571500" lvl="1" indent="0">
              <a:spcAft>
                <a:spcPts val="1800"/>
              </a:spcAft>
              <a:buNone/>
            </a:pPr>
            <a:r>
              <a:rPr lang="en-AU" sz="1800" noProof="0" dirty="0">
                <a:solidFill>
                  <a:schemeClr val="tx1"/>
                </a:solidFill>
              </a:rPr>
              <a:t>“It would allow me to do more work when I have the time available instead of falling behind for a couple weeks until I have the time to catch up” </a:t>
            </a:r>
          </a:p>
          <a:p>
            <a:pPr>
              <a:spcAft>
                <a:spcPts val="1800"/>
              </a:spcAft>
            </a:pPr>
            <a:r>
              <a:rPr lang="en-AU" sz="1800" noProof="0" dirty="0">
                <a:solidFill>
                  <a:srgbClr val="222222"/>
                </a:solidFill>
              </a:rPr>
              <a:t>2. </a:t>
            </a:r>
            <a:r>
              <a:rPr lang="en-AU" sz="1800" b="1" noProof="0" dirty="0">
                <a:solidFill>
                  <a:srgbClr val="222222"/>
                </a:solidFill>
              </a:rPr>
              <a:t>Engaging and understanding lecturers</a:t>
            </a:r>
          </a:p>
          <a:p>
            <a:pPr marL="571500" lvl="1" indent="0">
              <a:spcAft>
                <a:spcPts val="1800"/>
              </a:spcAft>
              <a:buNone/>
            </a:pPr>
            <a:r>
              <a:rPr lang="en-AU" sz="1800" noProof="0" dirty="0">
                <a:solidFill>
                  <a:schemeClr val="tx1"/>
                </a:solidFill>
              </a:rPr>
              <a:t>“Excellent lecturers who are experts in their subjects - who inspire me to keep going and keep me interested and challenged” </a:t>
            </a:r>
          </a:p>
          <a:p>
            <a:pPr>
              <a:spcAft>
                <a:spcPts val="1800"/>
              </a:spcAft>
            </a:pPr>
            <a:r>
              <a:rPr lang="en-AU" sz="1800" noProof="0" dirty="0">
                <a:solidFill>
                  <a:srgbClr val="222222"/>
                </a:solidFill>
              </a:rPr>
              <a:t>3. </a:t>
            </a:r>
            <a:r>
              <a:rPr lang="en-AU" sz="1800" b="1" noProof="0" dirty="0">
                <a:solidFill>
                  <a:srgbClr val="222222"/>
                </a:solidFill>
              </a:rPr>
              <a:t>Student wellbeing &amp; belonging</a:t>
            </a:r>
          </a:p>
          <a:p>
            <a:pPr marL="571500" lvl="1" indent="0">
              <a:buNone/>
            </a:pPr>
            <a:r>
              <a:rPr lang="en-AU" sz="1800" noProof="0" dirty="0">
                <a:solidFill>
                  <a:schemeClr val="tx1"/>
                </a:solidFill>
              </a:rPr>
              <a:t>“The Inclusion and Disability Unit has been life-changing for me. The officer who attended to me, she immediately </a:t>
            </a:r>
            <a:r>
              <a:rPr lang="en-AU" sz="1800" b="1" noProof="0" dirty="0">
                <a:solidFill>
                  <a:schemeClr val="tx1"/>
                </a:solidFill>
              </a:rPr>
              <a:t>understood my situation</a:t>
            </a:r>
            <a:r>
              <a:rPr lang="en-AU" sz="1800" noProof="0" dirty="0">
                <a:solidFill>
                  <a:schemeClr val="tx1"/>
                </a:solidFill>
              </a:rPr>
              <a:t> without me sharing too much details. She did not doubt me or question me... We need intelligent people like her.”</a:t>
            </a:r>
            <a:endParaRPr lang="en-AU" sz="1800" noProof="0" dirty="0">
              <a:solidFill>
                <a:srgbClr val="222222"/>
              </a:solidFill>
            </a:endParaRPr>
          </a:p>
        </p:txBody>
      </p:sp>
      <p:sp>
        <p:nvSpPr>
          <p:cNvPr id="3" name="Title 2">
            <a:extLst>
              <a:ext uri="{FF2B5EF4-FFF2-40B4-BE49-F238E27FC236}">
                <a16:creationId xmlns:a16="http://schemas.microsoft.com/office/drawing/2014/main" id="{81C21423-9C3E-03F3-B733-FD854BF2236A}"/>
              </a:ext>
            </a:extLst>
          </p:cNvPr>
          <p:cNvSpPr>
            <a:spLocks noGrp="1"/>
          </p:cNvSpPr>
          <p:nvPr>
            <p:ph type="title"/>
          </p:nvPr>
        </p:nvSpPr>
        <p:spPr>
          <a:xfrm>
            <a:off x="281353" y="290485"/>
            <a:ext cx="9000000" cy="720000"/>
          </a:xfrm>
        </p:spPr>
        <p:txBody>
          <a:bodyPr/>
          <a:lstStyle/>
          <a:p>
            <a:r>
              <a:rPr lang="en-AU" noProof="0" dirty="0"/>
              <a:t>Supporting success</a:t>
            </a:r>
          </a:p>
        </p:txBody>
      </p:sp>
      <p:sp>
        <p:nvSpPr>
          <p:cNvPr id="7" name="TextBox 6">
            <a:extLst>
              <a:ext uri="{FF2B5EF4-FFF2-40B4-BE49-F238E27FC236}">
                <a16:creationId xmlns:a16="http://schemas.microsoft.com/office/drawing/2014/main" id="{369C7038-6E65-E6A6-A91D-514226FB0259}"/>
              </a:ext>
            </a:extLst>
          </p:cNvPr>
          <p:cNvSpPr txBox="1"/>
          <p:nvPr/>
        </p:nvSpPr>
        <p:spPr>
          <a:xfrm>
            <a:off x="12813324" y="3433384"/>
            <a:ext cx="89779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800" noProof="0" dirty="0">
                <a:solidFill>
                  <a:schemeClr val="tx1"/>
                </a:solidFill>
              </a:rPr>
              <a:t>"Really isolating... friendships within class are hard, most people are full time so you are less likely to be in the same class, and they finish years before you do"</a:t>
            </a:r>
          </a:p>
        </p:txBody>
      </p:sp>
    </p:spTree>
    <p:extLst>
      <p:ext uri="{BB962C8B-B14F-4D97-AF65-F5344CB8AC3E}">
        <p14:creationId xmlns:p14="http://schemas.microsoft.com/office/powerpoint/2010/main" val="3872764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8803A-9ACF-F41E-6A8C-79DB016008B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E50F926-FD2A-B63B-BBD7-CE751AF525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72042" y="498275"/>
            <a:ext cx="5672250" cy="1295874"/>
          </a:xfrm>
          <a:prstGeom prst="rect">
            <a:avLst/>
          </a:prstGeom>
        </p:spPr>
      </p:pic>
      <p:sp>
        <p:nvSpPr>
          <p:cNvPr id="2" name="Title 1">
            <a:extLst>
              <a:ext uri="{FF2B5EF4-FFF2-40B4-BE49-F238E27FC236}">
                <a16:creationId xmlns:a16="http://schemas.microsoft.com/office/drawing/2014/main" id="{08D9192F-DA93-ED50-3A5F-AD8A0432A25E}"/>
              </a:ext>
            </a:extLst>
          </p:cNvPr>
          <p:cNvSpPr txBox="1">
            <a:spLocks noGrp="1"/>
          </p:cNvSpPr>
          <p:nvPr>
            <p:ph type="title" idx="4294967295"/>
          </p:nvPr>
        </p:nvSpPr>
        <p:spPr>
          <a:xfrm>
            <a:off x="1504076" y="2697659"/>
            <a:ext cx="8403717"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2800" b="1" i="0" u="none" strike="noStrike" kern="0" cap="none" spc="0" normalizeH="0" baseline="0" noProof="0" dirty="0">
                <a:ln>
                  <a:noFill/>
                </a:ln>
                <a:solidFill>
                  <a:srgbClr val="000000"/>
                </a:solidFill>
                <a:effectLst/>
                <a:uLnTx/>
                <a:uFillTx/>
                <a:latin typeface="Arial"/>
                <a:ea typeface="Arial"/>
                <a:cs typeface="Arial"/>
                <a:sym typeface="Arial"/>
              </a:rPr>
              <a:t>Menti poll: What could we do to help students right now?</a:t>
            </a:r>
            <a:endParaRPr kumimoji="0" lang="en-AU" sz="2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127378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8BB32-BC9F-01EE-B02B-9461F6F448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82CDF-2529-DA81-B65F-0F5B4EF929AF}"/>
              </a:ext>
            </a:extLst>
          </p:cNvPr>
          <p:cNvSpPr>
            <a:spLocks noGrp="1"/>
          </p:cNvSpPr>
          <p:nvPr>
            <p:ph type="title"/>
          </p:nvPr>
        </p:nvSpPr>
        <p:spPr/>
        <p:txBody>
          <a:bodyPr/>
          <a:lstStyle/>
          <a:p>
            <a:r>
              <a:rPr lang="en-AU" noProof="0" dirty="0"/>
              <a:t>Recommendations</a:t>
            </a:r>
          </a:p>
        </p:txBody>
      </p:sp>
      <p:sp>
        <p:nvSpPr>
          <p:cNvPr id="3" name="Text Placeholder 2">
            <a:extLst>
              <a:ext uri="{FF2B5EF4-FFF2-40B4-BE49-F238E27FC236}">
                <a16:creationId xmlns:a16="http://schemas.microsoft.com/office/drawing/2014/main" id="{07C5B9DA-38A5-561D-C5AD-DF5AE5D9ECC5}"/>
              </a:ext>
            </a:extLst>
          </p:cNvPr>
          <p:cNvSpPr>
            <a:spLocks noGrp="1"/>
          </p:cNvSpPr>
          <p:nvPr>
            <p:ph type="body" idx="1"/>
          </p:nvPr>
        </p:nvSpPr>
        <p:spPr>
          <a:xfrm>
            <a:off x="838199" y="1288791"/>
            <a:ext cx="8998392" cy="4125926"/>
          </a:xfrm>
        </p:spPr>
        <p:txBody>
          <a:bodyPr/>
          <a:lstStyle/>
          <a:p>
            <a:pPr marL="571500" indent="-342900">
              <a:spcAft>
                <a:spcPts val="600"/>
              </a:spcAft>
              <a:buFont typeface="Arial" panose="020B0604020202020204" pitchFamily="34" charset="0"/>
              <a:buChar char="•"/>
            </a:pPr>
            <a:r>
              <a:rPr lang="en-AU" sz="2400" noProof="0" dirty="0">
                <a:latin typeface="Arial" panose="020B0604020202020204" pitchFamily="34" charset="0"/>
                <a:ea typeface="Inter Light"/>
              </a:rPr>
              <a:t>Accessibility Plans automatically sent to academics</a:t>
            </a:r>
          </a:p>
          <a:p>
            <a:pPr marL="571500" indent="-342900">
              <a:spcAft>
                <a:spcPts val="600"/>
              </a:spcAft>
              <a:buFont typeface="Arial" panose="020B0604020202020204" pitchFamily="34" charset="0"/>
              <a:buChar char="•"/>
            </a:pPr>
            <a:r>
              <a:rPr lang="en-AU" sz="2400" noProof="0" dirty="0">
                <a:latin typeface="Arial" panose="020B0604020202020204" pitchFamily="34" charset="0"/>
                <a:ea typeface="Inter Light"/>
              </a:rPr>
              <a:t>Automatic extensions as part of Accessibility Plans</a:t>
            </a:r>
            <a:endParaRPr lang="en-AU" sz="2400" noProof="0" dirty="0">
              <a:latin typeface="Arial" panose="020B0604020202020204" pitchFamily="34" charset="0"/>
            </a:endParaRPr>
          </a:p>
        </p:txBody>
      </p:sp>
    </p:spTree>
    <p:extLst>
      <p:ext uri="{BB962C8B-B14F-4D97-AF65-F5344CB8AC3E}">
        <p14:creationId xmlns:p14="http://schemas.microsoft.com/office/powerpoint/2010/main" val="3826708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3D415-5EA8-27CB-84AC-3E3605C90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68AFE0-235F-A583-30C8-CD1BE3D2526A}"/>
              </a:ext>
            </a:extLst>
          </p:cNvPr>
          <p:cNvSpPr>
            <a:spLocks noGrp="1"/>
          </p:cNvSpPr>
          <p:nvPr>
            <p:ph type="title"/>
          </p:nvPr>
        </p:nvSpPr>
        <p:spPr/>
        <p:txBody>
          <a:bodyPr/>
          <a:lstStyle/>
          <a:p>
            <a:r>
              <a:rPr lang="en-AU" noProof="0" dirty="0"/>
              <a:t>Recommendations</a:t>
            </a:r>
          </a:p>
        </p:txBody>
      </p:sp>
      <p:sp>
        <p:nvSpPr>
          <p:cNvPr id="3" name="Text Placeholder 2">
            <a:extLst>
              <a:ext uri="{FF2B5EF4-FFF2-40B4-BE49-F238E27FC236}">
                <a16:creationId xmlns:a16="http://schemas.microsoft.com/office/drawing/2014/main" id="{07932BE4-C230-8AD0-DDFB-6B6F3C57F224}"/>
              </a:ext>
            </a:extLst>
          </p:cNvPr>
          <p:cNvSpPr>
            <a:spLocks noGrp="1"/>
          </p:cNvSpPr>
          <p:nvPr>
            <p:ph type="body" idx="1"/>
          </p:nvPr>
        </p:nvSpPr>
        <p:spPr>
          <a:xfrm>
            <a:off x="838199" y="1288791"/>
            <a:ext cx="8998392" cy="4125926"/>
          </a:xfrm>
        </p:spPr>
        <p:txBody>
          <a:bodyPr/>
          <a:lstStyle/>
          <a:p>
            <a:pPr marL="685800" indent="-457200">
              <a:buFont typeface="+mj-lt"/>
              <a:buAutoNum type="arabicPeriod"/>
            </a:pPr>
            <a:r>
              <a:rPr lang="en-AU" sz="2400" noProof="0" dirty="0">
                <a:latin typeface="Arial" panose="020B0604020202020204" pitchFamily="34" charset="0"/>
                <a:ea typeface="Inter Light"/>
              </a:rPr>
              <a:t>Quality learning and teaching.</a:t>
            </a:r>
          </a:p>
          <a:p>
            <a:pPr marL="685800" indent="-457200">
              <a:buFont typeface="+mj-lt"/>
              <a:buAutoNum type="arabicPeriod"/>
            </a:pPr>
            <a:r>
              <a:rPr lang="en-AU" sz="2400" noProof="0" dirty="0"/>
              <a:t>Student load policy.</a:t>
            </a:r>
          </a:p>
          <a:p>
            <a:pPr marL="685800" indent="-457200">
              <a:buFont typeface="+mj-lt"/>
              <a:buAutoNum type="arabicPeriod"/>
            </a:pPr>
            <a:r>
              <a:rPr lang="en-AU" sz="2400" noProof="0" dirty="0"/>
              <a:t>Equity in work-integrated learning (WIL) placements.</a:t>
            </a:r>
          </a:p>
          <a:p>
            <a:pPr marL="685800" indent="-457200">
              <a:buFont typeface="+mj-lt"/>
              <a:buAutoNum type="arabicPeriod"/>
            </a:pPr>
            <a:r>
              <a:rPr lang="en-AU" sz="2400" noProof="0" dirty="0"/>
              <a:t>Minimising compulsory activities.</a:t>
            </a:r>
          </a:p>
          <a:p>
            <a:pPr marL="685800" indent="-457200">
              <a:buFont typeface="+mj-lt"/>
              <a:buAutoNum type="arabicPeriod"/>
            </a:pPr>
            <a:r>
              <a:rPr lang="en-AU" sz="2400" noProof="0" dirty="0"/>
              <a:t>Access to no-questions-asked extensions.</a:t>
            </a:r>
          </a:p>
          <a:p>
            <a:pPr marL="685800" indent="-457200">
              <a:buFont typeface="+mj-lt"/>
              <a:buAutoNum type="arabicPeriod"/>
            </a:pPr>
            <a:r>
              <a:rPr lang="en-AU" sz="2400" noProof="0" dirty="0"/>
              <a:t>Equitable access to scholarships.</a:t>
            </a:r>
          </a:p>
          <a:p>
            <a:pPr marL="685800" indent="-457200">
              <a:buFont typeface="+mj-lt"/>
              <a:buAutoNum type="arabicPeriod"/>
            </a:pPr>
            <a:r>
              <a:rPr lang="en-AU" sz="2400" noProof="0" dirty="0"/>
              <a:t>Promotion of success.</a:t>
            </a:r>
          </a:p>
          <a:p>
            <a:pPr marL="685800" indent="-457200">
              <a:buFont typeface="+mj-lt"/>
              <a:buAutoNum type="arabicPeriod"/>
            </a:pPr>
            <a:r>
              <a:rPr lang="en-AU" sz="2400" noProof="0" dirty="0"/>
              <a:t>Part-time study patterns.</a:t>
            </a:r>
          </a:p>
          <a:p>
            <a:pPr marL="685800" indent="-457200">
              <a:buFont typeface="+mj-lt"/>
              <a:buAutoNum type="arabicPeriod"/>
            </a:pPr>
            <a:r>
              <a:rPr lang="en-AU" sz="2400" noProof="0" dirty="0"/>
              <a:t>Shared campus facilities.</a:t>
            </a:r>
          </a:p>
          <a:p>
            <a:pPr marL="685800" indent="-457200">
              <a:buFont typeface="+mj-lt"/>
              <a:buAutoNum type="arabicPeriod"/>
            </a:pPr>
            <a:r>
              <a:rPr lang="en-AU" sz="2400" noProof="0" dirty="0"/>
              <a:t>Public transport discounts. </a:t>
            </a:r>
          </a:p>
          <a:p>
            <a:pPr marL="685800" indent="-457200">
              <a:buFont typeface="+mj-lt"/>
              <a:buAutoNum type="arabicPeriod"/>
            </a:pPr>
            <a:r>
              <a:rPr lang="en-AU" sz="2400" noProof="0" dirty="0"/>
              <a:t>Access to government financial support.</a:t>
            </a:r>
          </a:p>
          <a:p>
            <a:pPr marL="685800" indent="-457200">
              <a:buFont typeface="+mj-lt"/>
              <a:buAutoNum type="arabicPeriod"/>
            </a:pPr>
            <a:r>
              <a:rPr lang="en-AU" sz="2400" noProof="0" dirty="0"/>
              <a:t>Tax-free scholarships.</a:t>
            </a:r>
            <a:endParaRPr lang="en-AU" sz="2400" noProof="0" dirty="0">
              <a:latin typeface="Arial" panose="020B0604020202020204" pitchFamily="34" charset="0"/>
            </a:endParaRPr>
          </a:p>
        </p:txBody>
      </p:sp>
    </p:spTree>
    <p:extLst>
      <p:ext uri="{BB962C8B-B14F-4D97-AF65-F5344CB8AC3E}">
        <p14:creationId xmlns:p14="http://schemas.microsoft.com/office/powerpoint/2010/main" val="1255739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772EDB-DB86-8398-4ED5-6C784473CB7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3255" y="403155"/>
            <a:ext cx="2580241" cy="1493824"/>
          </a:xfrm>
          <a:prstGeom prst="rect">
            <a:avLst/>
          </a:prstGeom>
        </p:spPr>
      </p:pic>
      <p:sp>
        <p:nvSpPr>
          <p:cNvPr id="4" name="Text Placeholder 5">
            <a:extLst>
              <a:ext uri="{FF2B5EF4-FFF2-40B4-BE49-F238E27FC236}">
                <a16:creationId xmlns:a16="http://schemas.microsoft.com/office/drawing/2014/main" id="{DF5F4EDE-A92D-8556-7D59-2FA21CAA8B8E}"/>
              </a:ext>
            </a:extLst>
          </p:cNvPr>
          <p:cNvSpPr txBox="1">
            <a:spLocks noGrp="1"/>
          </p:cNvSpPr>
          <p:nvPr>
            <p:ph type="title" idx="4294967295"/>
          </p:nvPr>
        </p:nvSpPr>
        <p:spPr>
          <a:xfrm>
            <a:off x="2096863" y="1896979"/>
            <a:ext cx="7021749" cy="12872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4000" b="0" i="0" u="none" strike="noStrike" kern="0" cap="none" spc="0" normalizeH="0" baseline="0" noProof="0" dirty="0">
                <a:ln>
                  <a:noFill/>
                </a:ln>
                <a:solidFill>
                  <a:srgbClr val="000000"/>
                </a:solidFill>
                <a:effectLst/>
                <a:uLnTx/>
                <a:uFillTx/>
                <a:latin typeface="Arial"/>
                <a:ea typeface="Arial"/>
                <a:cs typeface="Arial"/>
                <a:sym typeface="Arial"/>
              </a:rPr>
              <a:t>For more information contact Kelly:</a:t>
            </a:r>
          </a:p>
        </p:txBody>
      </p:sp>
      <p:sp>
        <p:nvSpPr>
          <p:cNvPr id="11" name="TextBox 10">
            <a:extLst>
              <a:ext uri="{FF2B5EF4-FFF2-40B4-BE49-F238E27FC236}">
                <a16:creationId xmlns:a16="http://schemas.microsoft.com/office/drawing/2014/main" id="{4BF10E16-811B-C34A-E21B-596FED82C5CC}"/>
              </a:ext>
            </a:extLst>
          </p:cNvPr>
          <p:cNvSpPr txBox="1"/>
          <p:nvPr/>
        </p:nvSpPr>
        <p:spPr>
          <a:xfrm>
            <a:off x="2096863" y="3258297"/>
            <a:ext cx="6901197" cy="830997"/>
          </a:xfrm>
          <a:prstGeom prst="rect">
            <a:avLst/>
          </a:prstGeom>
          <a:noFill/>
        </p:spPr>
        <p:txBody>
          <a:bodyPr wrap="square">
            <a:spAutoFit/>
          </a:bodyPr>
          <a:lstStyle/>
          <a:p>
            <a:br>
              <a:rPr lang="en-AU" sz="2400" b="0" noProof="0" dirty="0">
                <a:solidFill>
                  <a:srgbClr val="736958"/>
                </a:solidFill>
                <a:latin typeface="+mj-lt"/>
                <a:ea typeface="Montserrat"/>
                <a:cs typeface="Montserrat"/>
                <a:sym typeface="Montserrat"/>
              </a:rPr>
            </a:br>
            <a:r>
              <a:rPr lang="en-AU" sz="2400" b="0" noProof="0" dirty="0">
                <a:solidFill>
                  <a:schemeClr val="tx1"/>
                </a:solidFill>
                <a:latin typeface="+mj-lt"/>
                <a:ea typeface="Montserrat"/>
                <a:cs typeface="Montserrat"/>
                <a:sym typeface="Montserrat"/>
                <a:hlinkClick r:id="rId3">
                  <a:extLst>
                    <a:ext uri="{A12FA001-AC4F-418D-AE19-62706E023703}">
                      <ahyp:hlinkClr xmlns:ahyp="http://schemas.microsoft.com/office/drawing/2018/hyperlinkcolor" val="tx"/>
                    </a:ext>
                  </a:extLst>
                </a:hlinkClick>
              </a:rPr>
              <a:t>klinden@csu.edu.au</a:t>
            </a:r>
            <a:r>
              <a:rPr lang="en-AU" sz="2400" b="0" noProof="0" dirty="0">
                <a:solidFill>
                  <a:schemeClr val="tx1"/>
                </a:solidFill>
                <a:latin typeface="+mj-lt"/>
                <a:ea typeface="Montserrat"/>
                <a:cs typeface="Montserrat"/>
                <a:sym typeface="Montserrat"/>
              </a:rPr>
              <a:t> or </a:t>
            </a:r>
            <a:r>
              <a:rPr lang="en-AU" sz="2400" b="0" noProof="0" dirty="0" err="1">
                <a:solidFill>
                  <a:schemeClr val="tx1"/>
                </a:solidFill>
                <a:latin typeface="+mj-lt"/>
                <a:ea typeface="Montserrat"/>
                <a:cs typeface="Montserrat"/>
                <a:sym typeface="Montserrat"/>
              </a:rPr>
              <a:t>Linkedin</a:t>
            </a:r>
            <a:r>
              <a:rPr lang="en-AU" sz="2400" b="0" noProof="0" dirty="0">
                <a:solidFill>
                  <a:schemeClr val="tx1"/>
                </a:solidFill>
                <a:latin typeface="+mj-lt"/>
                <a:ea typeface="Montserrat"/>
                <a:cs typeface="Montserrat"/>
                <a:sym typeface="Montserrat"/>
              </a:rPr>
              <a:t> @Kelly Linden</a:t>
            </a:r>
            <a:endParaRPr lang="en-AU" sz="2400" noProof="0" dirty="0"/>
          </a:p>
        </p:txBody>
      </p:sp>
      <p:sp>
        <p:nvSpPr>
          <p:cNvPr id="2" name="Slide Number Placeholder 1">
            <a:extLst>
              <a:ext uri="{FF2B5EF4-FFF2-40B4-BE49-F238E27FC236}">
                <a16:creationId xmlns:a16="http://schemas.microsoft.com/office/drawing/2014/main" id="{4768181D-7C58-F465-D942-CDC32B1FD6E8}"/>
              </a:ext>
            </a:extLst>
          </p:cNvPr>
          <p:cNvSpPr>
            <a:spLocks noGrp="1"/>
          </p:cNvSpPr>
          <p:nvPr>
            <p:ph type="sldNum" idx="4294967295"/>
          </p:nvPr>
        </p:nvSpPr>
        <p:spPr>
          <a:xfrm>
            <a:off x="11717338" y="6313488"/>
            <a:ext cx="474662" cy="365125"/>
          </a:xfrm>
        </p:spPr>
        <p:txBody>
          <a:bodyPr/>
          <a:lstStyle/>
          <a:p>
            <a:pPr marL="0" lvl="0" indent="0" algn="r" rtl="0">
              <a:spcBef>
                <a:spcPts val="0"/>
              </a:spcBef>
              <a:spcAft>
                <a:spcPts val="0"/>
              </a:spcAft>
              <a:buNone/>
            </a:pPr>
            <a:fld id="{00000000-1234-1234-1234-123412341234}" type="slidenum">
              <a:rPr lang="en-AU" noProof="0" smtClean="0"/>
              <a:t>30</a:t>
            </a:fld>
            <a:endParaRPr lang="en-AU" noProof="0" dirty="0"/>
          </a:p>
        </p:txBody>
      </p:sp>
    </p:spTree>
    <p:extLst>
      <p:ext uri="{BB962C8B-B14F-4D97-AF65-F5344CB8AC3E}">
        <p14:creationId xmlns:p14="http://schemas.microsoft.com/office/powerpoint/2010/main" val="3067321738"/>
      </p:ext>
    </p:extLst>
  </p:cSld>
  <p:clrMapOvr>
    <a:masterClrMapping/>
  </p:clrMapOvr>
</p:sld>
</file>

<file path=ppt/theme/theme1.xml><?xml version="1.0" encoding="utf-8"?>
<a:theme xmlns:a="http://schemas.openxmlformats.org/drawingml/2006/main" name="Charles Sturt University">
  <a:themeElements>
    <a:clrScheme name="CHARLES STYRT UNI-url colours">
      <a:dk1>
        <a:srgbClr val="222222"/>
      </a:dk1>
      <a:lt1>
        <a:srgbClr val="FFFFFF"/>
      </a:lt1>
      <a:dk2>
        <a:srgbClr val="F0572A"/>
      </a:dk2>
      <a:lt2>
        <a:srgbClr val="C7B8A0"/>
      </a:lt2>
      <a:accent1>
        <a:srgbClr val="222944"/>
      </a:accent1>
      <a:accent2>
        <a:srgbClr val="736858"/>
      </a:accent2>
      <a:accent3>
        <a:srgbClr val="E9CECA"/>
      </a:accent3>
      <a:accent4>
        <a:srgbClr val="519674"/>
      </a:accent4>
      <a:accent5>
        <a:srgbClr val="0E3A32"/>
      </a:accent5>
      <a:accent6>
        <a:srgbClr val="567DC3"/>
      </a:accent6>
      <a:hlink>
        <a:srgbClr val="F0572A"/>
      </a:hlink>
      <a:folHlink>
        <a:srgbClr val="9090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2113</Words>
  <Application>Microsoft Office PowerPoint</Application>
  <PresentationFormat>Widescreen</PresentationFormat>
  <Paragraphs>220</Paragraphs>
  <Slides>30</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Arial,Sans-Serif</vt:lpstr>
      <vt:lpstr>Calibri</vt:lpstr>
      <vt:lpstr>Lato</vt:lpstr>
      <vt:lpstr>Charles Sturt University</vt:lpstr>
      <vt:lpstr>Associate Professor Kelly Linden Dr Sarah Teakel  2025 ACSES Equity Fellowship</vt:lpstr>
      <vt:lpstr>Part-time study</vt:lpstr>
      <vt:lpstr>Part-time students in Australia</vt:lpstr>
      <vt:lpstr>Part-time students in Australia: 2024 sector data</vt:lpstr>
      <vt:lpstr>Part-time students in Australia: 2024 sector data</vt:lpstr>
      <vt:lpstr>Part-time students in Australia: 4 universities</vt:lpstr>
      <vt:lpstr>Part-time students in Australia: 4 universities</vt:lpstr>
      <vt:lpstr>Survey and interview responses</vt:lpstr>
      <vt:lpstr>Menti poll: What is the main reason that students with disability study part-time?</vt:lpstr>
      <vt:lpstr>Survey Findings: Demographics</vt:lpstr>
      <vt:lpstr>Survey findings: ‘What influenced your decision to study part-time?’</vt:lpstr>
      <vt:lpstr>Survey findings: ‘How did failing grades make you feel?’</vt:lpstr>
      <vt:lpstr>Challenges: Allocating time to study</vt:lpstr>
      <vt:lpstr>Challenges: Work Commitments</vt:lpstr>
      <vt:lpstr>Challenges: Difficulty connecting with other students</vt:lpstr>
      <vt:lpstr>Challenges: Poorly delivered subjects</vt:lpstr>
      <vt:lpstr>Challenges associated with disability</vt:lpstr>
      <vt:lpstr>Menti poll: What can the students’ comments tell us that the demographic data alone cannot?</vt:lpstr>
      <vt:lpstr>What are the key elements of unit design to support success of part-time students with disability?</vt:lpstr>
      <vt:lpstr>Survey findings</vt:lpstr>
      <vt:lpstr>Creating predictable learning environments</vt:lpstr>
      <vt:lpstr>Creating predictable learning environments</vt:lpstr>
      <vt:lpstr>Embedding flexibility</vt:lpstr>
      <vt:lpstr>Embedding flexibility</vt:lpstr>
      <vt:lpstr>Clear communication practices</vt:lpstr>
      <vt:lpstr>Supporting success</vt:lpstr>
      <vt:lpstr>Menti poll: What could we do to help students right now?</vt:lpstr>
      <vt:lpstr>Recommendations</vt:lpstr>
      <vt:lpstr>Recommendations</vt:lpstr>
      <vt:lpstr>For more information contact Kelly: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Kylie Geard</cp:lastModifiedBy>
  <cp:revision>4</cp:revision>
  <dcterms:modified xsi:type="dcterms:W3CDTF">2026-10-15T05:34:29Z</dcterms:modified>
</cp:coreProperties>
</file>