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79" r:id="rId4"/>
    <p:sldId id="280" r:id="rId5"/>
    <p:sldId id="281" r:id="rId6"/>
    <p:sldId id="284" r:id="rId7"/>
    <p:sldId id="278" r:id="rId8"/>
    <p:sldId id="286" r:id="rId9"/>
    <p:sldId id="271" r:id="rId10"/>
    <p:sldId id="261" r:id="rId11"/>
    <p:sldId id="259" r:id="rId12"/>
    <p:sldId id="272" r:id="rId13"/>
    <p:sldId id="274" r:id="rId14"/>
    <p:sldId id="262" r:id="rId15"/>
    <p:sldId id="288" r:id="rId1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8" autoAdjust="0"/>
    <p:restoredTop sz="94685" autoAdjust="0"/>
  </p:normalViewPr>
  <p:slideViewPr>
    <p:cSldViewPr snapToGrid="0">
      <p:cViewPr varScale="1">
        <p:scale>
          <a:sx n="120" d="100"/>
          <a:sy n="120" d="100"/>
        </p:scale>
        <p:origin x="318" y="9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08F6C-43CC-D3F0-B2A0-8B9FBC661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CEDA06-9EBF-745A-A32A-EAD6C1D88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6DC7A-5691-8EED-2F79-5369DE24EC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6F00F9-D41A-94CA-0138-33C7D0968BD0}"/>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460499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6AF64-6115-B891-5426-FEE418D4C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26D28-439B-0B79-775F-62EEB426D1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47CE1-86BB-78DD-0C22-A12C6E6D6B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D61A28-EA2A-9B00-16D3-185717D8F3B0}"/>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412438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4FE7-C4AD-035C-03DF-F83CEF8CB9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D46A8-A735-5C35-B208-445F661407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752768-F8A2-302C-2C6E-9B2704EEFF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D85F21-E0EB-8DB3-14E3-9A6F2954665B}"/>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740836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DBDA0-36A4-8A73-87CE-0DC859F62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9A7050-5FF8-CC70-8D2E-5FE122CFC4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40BCC-A946-D2FF-BF16-A874F8CE8F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8391DA-597B-3153-BE84-EDE2BA56DC7F}"/>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546052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97A7C-0F8C-A772-0E3C-46E856FC24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64C43-4838-2F9C-C8C0-ED57DECFA0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E1A04-079B-6AB1-A272-C389126FDA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C2A292-8376-AE11-A6E3-A09E00E760F5}"/>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271979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43BD1-EAA0-349A-609D-681A3D49A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4F353-7513-0345-7E85-AFB03B5DA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6E117F-0AA4-1F2D-FD13-AEC56611FD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F0DD3C-E351-4A77-C8BE-ED3645C801E9}"/>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814236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8742C-A834-ED1B-E621-55898EAEB5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AB003-C539-A02F-B0AB-E06A4A3C1B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608248-9F4C-93C7-88F4-1F78798EDE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1FEF80-F858-D8A8-76AF-2B40983836DD}"/>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031902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F79B9-CE89-50C6-B6A2-4D3FD37D5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C09FA-56D1-EEA6-2FBE-C2EA80F542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84998-99CB-64A6-D953-CA15CF5C92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08A51F-ED69-FD86-CCEF-4D3C58551804}"/>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95102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86782-74D6-AB09-6F79-F9044EE93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DE0A33-83CB-663E-6A8E-A93183AEC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C1F723-F23F-9FBB-EBF2-9E74176CB0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646940-CB48-1BC2-B528-CD78BA731105}"/>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983635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F7673-A5A0-28FC-0275-CFC498FDE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612CA-68F9-6E4A-478E-DB91DE2E3E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7461C5-54ED-413F-F103-A165110AE5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4F2D8A-47BB-23FD-CF27-E9CBF51BDEDF}"/>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191590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SLIDE">
    <p:bg>
      <p:bgPr>
        <a:solidFill>
          <a:srgbClr val="F4A93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371600"/>
            <a:ext cx="7863840" cy="1463040"/>
          </a:xfrm>
          <a:prstGeom prst="rect">
            <a:avLst/>
          </a:prstGeom>
          <a:noFill/>
          <a:ln/>
        </p:spPr>
        <p:txBody>
          <a:bodyPr wrap="square" rtlCol="0"/>
          <a:lstStyle>
            <a:lvl1pPr marL="0" indent="0" algn="l">
              <a:buNone/>
              <a:defRPr lang="en-US" sz="3600" b="1" dirty="0">
                <a:solidFill>
                  <a:srgbClr val="4B2159"/>
                </a:solidFill>
                <a:latin typeface="Trebuchet MS" pitchFamily="34" charset="0"/>
                <a:ea typeface="Trebuchet MS" pitchFamily="34" charset="-122"/>
                <a:cs typeface="Trebuchet MS" pitchFamily="34" charset="-120"/>
              </a:defRPr>
            </a:lvl1pPr>
          </a:lstStyle>
          <a:p>
            <a:pPr marL="0" indent="0" algn="l">
              <a:buNone/>
            </a:pPr>
            <a:endParaRPr lang="en-US" sz="3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C0442E"/>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822960" y="2011680"/>
            <a:ext cx="7498080" cy="1097280"/>
          </a:xfrm>
          <a:prstGeom prst="rect">
            <a:avLst/>
          </a:prstGeom>
          <a:noFill/>
          <a:ln/>
        </p:spPr>
        <p:txBody>
          <a:bodyPr wrap="square" rtlCol="0"/>
          <a:lstStyle>
            <a:lvl1pPr marL="0" indent="0" algn="l">
              <a:buNone/>
              <a:defRPr lang="en-US" sz="3200" b="1" dirty="0">
                <a:solidFill>
                  <a:srgbClr val="FFFFFF"/>
                </a:solidFill>
                <a:latin typeface="Trebuchet MS" pitchFamily="34" charset="0"/>
                <a:ea typeface="Trebuchet MS" pitchFamily="34" charset="-122"/>
                <a:cs typeface="Trebuchet MS" pitchFamily="34" charset="-120"/>
              </a:defRPr>
            </a:lvl1pPr>
          </a:lstStyle>
          <a:p>
            <a:pPr marL="0" indent="0" algn="l">
              <a:buNone/>
            </a:pPr>
            <a:endParaRPr lang="en-US" sz="3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_HERO">
    <p:bg>
      <p:bgPr>
        <a:solidFill>
          <a:srgbClr val="FDF3E3"/>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868680"/>
            <a:ext cx="7955280" cy="2148840"/>
          </a:xfrm>
          <a:prstGeom prst="rect">
            <a:avLst/>
          </a:prstGeom>
          <a:noFill/>
          <a:ln/>
        </p:spPr>
        <p:txBody>
          <a:bodyPr wrap="square" rtlCol="0"/>
          <a:lstStyle>
            <a:lvl1pPr marL="0" indent="0" algn="l">
              <a:buNone/>
              <a:defRPr lang="en-US" sz="3000" b="1" dirty="0">
                <a:solidFill>
                  <a:srgbClr val="C0442E"/>
                </a:solidFill>
                <a:latin typeface="Rockwell" pitchFamily="34" charset="0"/>
                <a:ea typeface="Rockwell" pitchFamily="34" charset="-122"/>
                <a:cs typeface="Rockwell" pitchFamily="34" charset="-120"/>
              </a:defRPr>
            </a:lvl1pPr>
          </a:lstStyle>
          <a:p>
            <a:pPr marL="0" indent="0" algn="l">
              <a:buNone/>
            </a:pPr>
            <a:endParaRPr lang="en-US" sz="30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p:bg>
      <p:bgPr>
        <a:solidFill>
          <a:srgbClr val="F4A93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411480"/>
            <a:ext cx="7863840" cy="777240"/>
          </a:xfrm>
          <a:prstGeom prst="rect">
            <a:avLst/>
          </a:prstGeom>
          <a:noFill/>
          <a:ln/>
        </p:spPr>
        <p:txBody>
          <a:bodyPr wrap="square" rtlCol="0"/>
          <a:lstStyle>
            <a:lvl1pPr marL="0" indent="0" algn="l">
              <a:buNone/>
              <a:defRPr lang="en-US" sz="2600" b="1" dirty="0">
                <a:solidFill>
                  <a:srgbClr val="4B2159"/>
                </a:solidFill>
                <a:latin typeface="Trebuchet MS" pitchFamily="34" charset="0"/>
                <a:ea typeface="Trebuchet MS" pitchFamily="34" charset="-122"/>
                <a:cs typeface="Trebuchet MS" pitchFamily="34" charset="-120"/>
              </a:defRPr>
            </a:lvl1pPr>
          </a:lstStyle>
          <a:p>
            <a:pPr marL="0" indent="0" algn="l">
              <a:buNone/>
            </a:pPr>
            <a:endParaRPr lang="en-US" sz="2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277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3E3"/>
        </a:solidFill>
        <a:effectLst/>
      </p:bgPr>
    </p:bg>
    <p:spTree>
      <p:nvGrpSpPr>
        <p:cNvPr id="1" name=""/>
        <p:cNvGrpSpPr/>
        <p:nvPr/>
      </p:nvGrpSpPr>
      <p:grpSpPr>
        <a:xfrm>
          <a:off x="0" y="0"/>
          <a:ext cx="0" cy="0"/>
          <a:chOff x="0" y="0"/>
          <a:chExt cx="0" cy="0"/>
        </a:xfrm>
      </p:grpSpPr>
      <p:pic>
        <p:nvPicPr>
          <p:cNvPr id="17" name="Picture 16" descr="Stylized guitar illustration with orange-red outline, and dense red-orange dotted texture over golden-yellow fill.">
            <a:extLst>
              <a:ext uri="{FF2B5EF4-FFF2-40B4-BE49-F238E27FC236}">
                <a16:creationId xmlns:a16="http://schemas.microsoft.com/office/drawing/2014/main" id="{715B5BE4-1EF7-C6D1-9E50-C38156D3C11A}"/>
              </a:ext>
            </a:extLst>
          </p:cNvPr>
          <p:cNvPicPr>
            <a:picLocks noChangeAspect="1"/>
          </p:cNvPicPr>
          <p:nvPr/>
        </p:nvPicPr>
        <p:blipFill>
          <a:blip r:embed="rId3"/>
          <a:stretch>
            <a:fillRect/>
          </a:stretch>
        </p:blipFill>
        <p:spPr>
          <a:xfrm flipH="1">
            <a:off x="7260652" y="146304"/>
            <a:ext cx="1864890" cy="4846320"/>
          </a:xfrm>
          <a:prstGeom prst="rect">
            <a:avLst/>
          </a:prstGeom>
        </p:spPr>
      </p:pic>
      <p:sp>
        <p:nvSpPr>
          <p:cNvPr id="2" name="Top accent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4" name="Text 0"/>
          <p:cNvSpPr>
            <a:spLocks noGrp="1"/>
          </p:cNvSpPr>
          <p:nvPr>
            <p:ph type="title" idx="100" hasCustomPrompt="1"/>
          </p:nvPr>
        </p:nvSpPr>
        <p:spPr>
          <a:xfrm>
            <a:off x="479164" y="589787"/>
            <a:ext cx="7955280" cy="1399032"/>
          </a:xfrm>
          <a:prstGeom prst="rect">
            <a:avLst/>
          </a:prstGeom>
          <a:noFill/>
          <a:ln/>
        </p:spPr>
        <p:txBody>
          <a:bodyPr wrap="square" lIns="0" tIns="0" rIns="0" bIns="0" rtlCol="0" anchor="t"/>
          <a:lstStyle/>
          <a:p>
            <a:pPr marL="0" indent="0" algn="l">
              <a:buNone/>
            </a:pPr>
            <a:r>
              <a:rPr lang="en-US" sz="3000" b="1" dirty="0">
                <a:solidFill>
                  <a:srgbClr val="C0442E"/>
                </a:solidFill>
                <a:latin typeface="Rockwell" pitchFamily="34" charset="0"/>
                <a:ea typeface="Rockwell" pitchFamily="34" charset="-122"/>
                <a:cs typeface="Rockwell" pitchFamily="34" charset="-120"/>
              </a:rPr>
              <a:t>Addressing hidden curriculum in </a:t>
            </a:r>
            <a:br>
              <a:rPr lang="en-US" sz="3000" b="1" dirty="0">
                <a:solidFill>
                  <a:srgbClr val="C0442E"/>
                </a:solidFill>
                <a:latin typeface="Rockwell" pitchFamily="34" charset="0"/>
                <a:ea typeface="Rockwell" pitchFamily="34" charset="-122"/>
                <a:cs typeface="Rockwell" pitchFamily="34" charset="-120"/>
              </a:rPr>
            </a:br>
            <a:r>
              <a:rPr lang="en-US" sz="3000" b="1" dirty="0">
                <a:solidFill>
                  <a:srgbClr val="C0442E"/>
                </a:solidFill>
                <a:latin typeface="Rockwell" pitchFamily="34" charset="0"/>
                <a:ea typeface="Rockwell" pitchFamily="34" charset="-122"/>
                <a:cs typeface="Rockwell" pitchFamily="34" charset="-120"/>
              </a:rPr>
              <a:t>higher education music:</a:t>
            </a:r>
            <a:endParaRPr lang="en-US" sz="3000" dirty="0"/>
          </a:p>
        </p:txBody>
      </p:sp>
      <p:sp>
        <p:nvSpPr>
          <p:cNvPr id="5" name="Highlight band">
            <a:extLst>
              <a:ext uri="{C183D7F6-B498-43B3-948B-1728B52AA6E4}">
                <adec:decorative xmlns:adec="http://schemas.microsoft.com/office/drawing/2017/decorative" val="1"/>
              </a:ext>
            </a:extLst>
          </p:cNvPr>
          <p:cNvSpPr/>
          <p:nvPr/>
        </p:nvSpPr>
        <p:spPr>
          <a:xfrm>
            <a:off x="423139" y="2048913"/>
            <a:ext cx="5261691" cy="1504090"/>
          </a:xfrm>
          <a:prstGeom prst="rect">
            <a:avLst/>
          </a:prstGeom>
          <a:solidFill>
            <a:srgbClr val="F4A93D"/>
          </a:solidFill>
          <a:ln w="12700">
            <a:solidFill>
              <a:srgbClr val="333333"/>
            </a:solidFill>
            <a:prstDash val="solid"/>
          </a:ln>
        </p:spPr>
        <p:txBody>
          <a:bodyPr/>
          <a:lstStyle/>
          <a:p>
            <a:endParaRPr lang="en-AU"/>
          </a:p>
        </p:txBody>
      </p:sp>
      <p:sp>
        <p:nvSpPr>
          <p:cNvPr id="6" name="Text 4"/>
          <p:cNvSpPr/>
          <p:nvPr/>
        </p:nvSpPr>
        <p:spPr>
          <a:xfrm>
            <a:off x="594360" y="1988819"/>
            <a:ext cx="5261691" cy="1469849"/>
          </a:xfrm>
          <a:prstGeom prst="rect">
            <a:avLst/>
          </a:prstGeom>
          <a:noFill/>
          <a:ln/>
        </p:spPr>
        <p:txBody>
          <a:bodyPr wrap="square" lIns="0" tIns="0" rIns="0" bIns="0" rtlCol="0" anchor="ctr"/>
          <a:lstStyle/>
          <a:p>
            <a:r>
              <a:rPr lang="en-US" sz="2000" b="1" dirty="0">
                <a:solidFill>
                  <a:srgbClr val="C0442E"/>
                </a:solidFill>
                <a:latin typeface="Rockwell" pitchFamily="34" charset="0"/>
                <a:ea typeface="Rockwell" pitchFamily="34" charset="-122"/>
                <a:cs typeface="Rockwell" pitchFamily="34" charset="-120"/>
              </a:rPr>
              <a:t>a UDL approach to accessible music industry pathways</a:t>
            </a:r>
            <a:endParaRPr lang="en-US" sz="2000" dirty="0"/>
          </a:p>
        </p:txBody>
      </p:sp>
      <p:sp>
        <p:nvSpPr>
          <p:cNvPr id="7" name="Text 5">
            <a:extLst>
              <a:ext uri="{C183D7F6-B498-43B3-948B-1728B52AA6E4}">
                <adec:decorative xmlns:adec="http://schemas.microsoft.com/office/drawing/2017/decorative" val="0"/>
              </a:ext>
            </a:extLst>
          </p:cNvPr>
          <p:cNvSpPr/>
          <p:nvPr/>
        </p:nvSpPr>
        <p:spPr>
          <a:xfrm>
            <a:off x="362922" y="3814725"/>
            <a:ext cx="8071522" cy="365760"/>
          </a:xfrm>
          <a:prstGeom prst="rect">
            <a:avLst/>
          </a:prstGeom>
          <a:noFill/>
          <a:ln/>
        </p:spPr>
        <p:txBody>
          <a:bodyPr wrap="square" lIns="0" tIns="0" rIns="0" bIns="0" rtlCol="0" anchor="ctr"/>
          <a:lstStyle/>
          <a:p>
            <a:pPr marL="0" indent="0">
              <a:buNone/>
            </a:pPr>
            <a:r>
              <a:rPr lang="en-US" sz="1300" dirty="0">
                <a:solidFill>
                  <a:srgbClr val="7A5824"/>
                </a:solidFill>
                <a:latin typeface="Trebuchet MS" pitchFamily="34" charset="0"/>
                <a:ea typeface="Trebuchet MS" pitchFamily="34" charset="-122"/>
                <a:cs typeface="Trebuchet MS" pitchFamily="34" charset="-120"/>
              </a:rPr>
              <a:t>Monique Boggia - Academic Course Manager, Bachelor of Music Industry  - Box Hill Institute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A93D"/>
        </a:solidFill>
        <a:effectLst/>
      </p:bgPr>
    </p:bg>
    <p:spTree>
      <p:nvGrpSpPr>
        <p:cNvPr id="1" name=""/>
        <p:cNvGrpSpPr/>
        <p:nvPr/>
      </p:nvGrpSpPr>
      <p:grpSpPr>
        <a:xfrm>
          <a:off x="0" y="0"/>
          <a:ext cx="0" cy="0"/>
          <a:chOff x="0" y="0"/>
          <a:chExt cx="0" cy="0"/>
        </a:xfrm>
      </p:grpSpPr>
      <p:sp>
        <p:nvSpPr>
          <p:cNvPr id="2" name="Top accent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11" name="Panel accent">
            <a:extLst>
              <a:ext uri="{C183D7F6-B498-43B3-948B-1728B52AA6E4}">
                <adec:decorative xmlns:adec="http://schemas.microsoft.com/office/drawing/2017/decorative" val="1"/>
              </a:ext>
            </a:extLst>
          </p:cNvPr>
          <p:cNvSpPr/>
          <p:nvPr/>
        </p:nvSpPr>
        <p:spPr>
          <a:xfrm>
            <a:off x="370548" y="874612"/>
            <a:ext cx="4038300" cy="109728"/>
          </a:xfrm>
          <a:prstGeom prst="rect">
            <a:avLst/>
          </a:prstGeom>
          <a:solidFill>
            <a:srgbClr val="C98A12"/>
          </a:solidFill>
          <a:ln w="12700">
            <a:solidFill>
              <a:srgbClr val="333333"/>
            </a:solidFill>
            <a:prstDash val="solid"/>
          </a:ln>
        </p:spPr>
        <p:txBody>
          <a:bodyPr/>
          <a:lstStyle/>
          <a:p>
            <a:endParaRPr lang="en-AU"/>
          </a:p>
        </p:txBody>
      </p:sp>
      <p:sp>
        <p:nvSpPr>
          <p:cNvPr id="43" name="Text 0">
            <a:extLst>
              <a:ext uri="{FF2B5EF4-FFF2-40B4-BE49-F238E27FC236}">
                <a16:creationId xmlns:a16="http://schemas.microsoft.com/office/drawing/2014/main" id="{19FEECEA-3F96-A3E7-EF92-548504015A73}"/>
              </a:ext>
            </a:extLst>
          </p:cNvPr>
          <p:cNvSpPr>
            <a:spLocks noGrp="1"/>
          </p:cNvSpPr>
          <p:nvPr>
            <p:ph type="title" idx="100" hasCustomPrompt="1"/>
          </p:nvPr>
        </p:nvSpPr>
        <p:spPr>
          <a:xfrm>
            <a:off x="245634" y="207100"/>
            <a:ext cx="7863840" cy="777240"/>
          </a:xfrm>
          <a:prstGeom prst="rect">
            <a:avLst/>
          </a:prstGeom>
          <a:noFill/>
          <a:ln/>
        </p:spPr>
        <p:txBody>
          <a:bodyPr wrap="square" rtlCol="0" anchor="ctr"/>
          <a:lstStyle/>
          <a:p>
            <a:pPr marL="0" indent="0" algn="l">
              <a:buNone/>
            </a:pPr>
            <a:r>
              <a:rPr lang="en-US" sz="2600" b="1" dirty="0">
                <a:solidFill>
                  <a:srgbClr val="4B2159"/>
                </a:solidFill>
                <a:latin typeface="Trebuchet MS" pitchFamily="34" charset="0"/>
                <a:ea typeface="Trebuchet MS" pitchFamily="34" charset="-122"/>
                <a:cs typeface="Trebuchet MS" pitchFamily="34" charset="-120"/>
              </a:rPr>
              <a:t>Bachelor of Music Industry</a:t>
            </a:r>
            <a:endParaRPr lang="en-US" sz="2600" dirty="0"/>
          </a:p>
        </p:txBody>
      </p:sp>
      <p:pic>
        <p:nvPicPr>
          <p:cNvPr id="40" name="Picture 39" descr="Infographic outlining intended course outcomes: retention, progression, completion, and projected attrition. A Career pathway target panel highlights diverse music industry opportunities, sustainable portfolio careers, and lifelong learning.&#10;">
            <a:extLst>
              <a:ext uri="{FF2B5EF4-FFF2-40B4-BE49-F238E27FC236}">
                <a16:creationId xmlns:a16="http://schemas.microsoft.com/office/drawing/2014/main" id="{BD2575F6-DAE1-502A-3402-82AA4066781F}"/>
              </a:ext>
            </a:extLst>
          </p:cNvPr>
          <p:cNvPicPr>
            <a:picLocks noChangeAspect="1"/>
          </p:cNvPicPr>
          <p:nvPr/>
        </p:nvPicPr>
        <p:blipFill>
          <a:blip r:embed="rId3"/>
          <a:stretch>
            <a:fillRect/>
          </a:stretch>
        </p:blipFill>
        <p:spPr>
          <a:xfrm>
            <a:off x="4862437" y="1462762"/>
            <a:ext cx="4120197" cy="20095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A93D"/>
        </a:solidFill>
        <a:effectLst/>
      </p:bgPr>
    </p:bg>
    <p:spTree>
      <p:nvGrpSpPr>
        <p:cNvPr id="1" name="">
          <a:extLst>
            <a:ext uri="{FF2B5EF4-FFF2-40B4-BE49-F238E27FC236}">
              <a16:creationId xmlns:a16="http://schemas.microsoft.com/office/drawing/2014/main" id="{05EA6CF8-66CC-E98F-FB4F-8CFFBF1C2FAB}"/>
            </a:ext>
          </a:extLst>
        </p:cNvPr>
        <p:cNvGrpSpPr/>
        <p:nvPr/>
      </p:nvGrpSpPr>
      <p:grpSpPr>
        <a:xfrm>
          <a:off x="0" y="0"/>
          <a:ext cx="0" cy="0"/>
          <a:chOff x="0" y="0"/>
          <a:chExt cx="0" cy="0"/>
        </a:xfrm>
      </p:grpSpPr>
      <p:sp>
        <p:nvSpPr>
          <p:cNvPr id="2" name="Top accent bar">
            <a:extLst>
              <a:ext uri="{FF2B5EF4-FFF2-40B4-BE49-F238E27FC236}">
                <a16:creationId xmlns:a16="http://schemas.microsoft.com/office/drawing/2014/main" id="{5045ED7F-ECD1-870E-752C-6784A2D83256}"/>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99CDB61A-D86E-083B-780B-9492D1BEA414}"/>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11" name="Panel accent">
            <a:extLst>
              <a:ext uri="{FF2B5EF4-FFF2-40B4-BE49-F238E27FC236}">
                <a16:creationId xmlns:a16="http://schemas.microsoft.com/office/drawing/2014/main" id="{B1E0975E-6B53-16CD-8472-6D03E7771BCB}"/>
              </a:ext>
              <a:ext uri="{C183D7F6-B498-43B3-948B-1728B52AA6E4}">
                <adec:decorative xmlns:adec="http://schemas.microsoft.com/office/drawing/2017/decorative" val="1"/>
              </a:ext>
            </a:extLst>
          </p:cNvPr>
          <p:cNvSpPr/>
          <p:nvPr/>
        </p:nvSpPr>
        <p:spPr>
          <a:xfrm>
            <a:off x="328710" y="874612"/>
            <a:ext cx="4038300" cy="109728"/>
          </a:xfrm>
          <a:prstGeom prst="rect">
            <a:avLst/>
          </a:prstGeom>
          <a:solidFill>
            <a:srgbClr val="C98A12"/>
          </a:solidFill>
          <a:ln w="12700">
            <a:solidFill>
              <a:srgbClr val="333333"/>
            </a:solidFill>
            <a:prstDash val="solid"/>
          </a:ln>
        </p:spPr>
        <p:txBody>
          <a:bodyPr/>
          <a:lstStyle/>
          <a:p>
            <a:endParaRPr lang="en-AU"/>
          </a:p>
        </p:txBody>
      </p:sp>
      <p:pic>
        <p:nvPicPr>
          <p:cNvPr id="40" name="Picture 39">
            <a:extLst>
              <a:ext uri="{FF2B5EF4-FFF2-40B4-BE49-F238E27FC236}">
                <a16:creationId xmlns:a16="http://schemas.microsoft.com/office/drawing/2014/main" id="{41DF61C0-0C1A-20CE-D0A8-BC3B2B2F9EB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38531" y="1462762"/>
            <a:ext cx="4120197" cy="2009568"/>
          </a:xfrm>
          <a:prstGeom prst="rect">
            <a:avLst/>
          </a:prstGeom>
        </p:spPr>
      </p:pic>
      <p:sp>
        <p:nvSpPr>
          <p:cNvPr id="43" name="Text 0">
            <a:extLst>
              <a:ext uri="{FF2B5EF4-FFF2-40B4-BE49-F238E27FC236}">
                <a16:creationId xmlns:a16="http://schemas.microsoft.com/office/drawing/2014/main" id="{0951EDCD-8A89-3981-E242-2CD067E75854}"/>
              </a:ext>
            </a:extLst>
          </p:cNvPr>
          <p:cNvSpPr>
            <a:spLocks noGrp="1"/>
          </p:cNvSpPr>
          <p:nvPr>
            <p:ph type="title" idx="100" hasCustomPrompt="1"/>
          </p:nvPr>
        </p:nvSpPr>
        <p:spPr>
          <a:xfrm>
            <a:off x="227707" y="207100"/>
            <a:ext cx="7863840" cy="777240"/>
          </a:xfrm>
          <a:prstGeom prst="rect">
            <a:avLst/>
          </a:prstGeom>
          <a:noFill/>
          <a:ln/>
        </p:spPr>
        <p:txBody>
          <a:bodyPr wrap="square" rtlCol="0" anchor="ctr"/>
          <a:lstStyle/>
          <a:p>
            <a:pPr marL="0" indent="0" algn="l">
              <a:buNone/>
            </a:pPr>
            <a:r>
              <a:rPr lang="en-US" sz="2600" b="1" dirty="0">
                <a:solidFill>
                  <a:srgbClr val="4B2159"/>
                </a:solidFill>
                <a:latin typeface="Trebuchet MS" pitchFamily="34" charset="0"/>
                <a:ea typeface="Trebuchet MS" pitchFamily="34" charset="-122"/>
                <a:cs typeface="Trebuchet MS" pitchFamily="34" charset="-120"/>
              </a:rPr>
              <a:t>Bachelor of Music Industry</a:t>
            </a:r>
            <a:endParaRPr lang="en-US" sz="2600" dirty="0"/>
          </a:p>
        </p:txBody>
      </p:sp>
      <p:pic>
        <p:nvPicPr>
          <p:cNvPr id="7" name="Picture 6" descr="Banner graphic displaying heading “Visible course requirements:” as a section label.">
            <a:extLst>
              <a:ext uri="{FF2B5EF4-FFF2-40B4-BE49-F238E27FC236}">
                <a16:creationId xmlns:a16="http://schemas.microsoft.com/office/drawing/2014/main" id="{F9099580-68F0-D8C2-2BFF-56FF2B84F96E}"/>
              </a:ext>
            </a:extLst>
          </p:cNvPr>
          <p:cNvPicPr>
            <a:picLocks noChangeAspect="1"/>
          </p:cNvPicPr>
          <p:nvPr/>
        </p:nvPicPr>
        <p:blipFill>
          <a:blip r:embed="rId4"/>
          <a:stretch>
            <a:fillRect/>
          </a:stretch>
        </p:blipFill>
        <p:spPr>
          <a:xfrm>
            <a:off x="328710" y="1403006"/>
            <a:ext cx="3813549" cy="343044"/>
          </a:xfrm>
          <a:prstGeom prst="rect">
            <a:avLst/>
          </a:prstGeom>
        </p:spPr>
      </p:pic>
    </p:spTree>
    <p:extLst>
      <p:ext uri="{BB962C8B-B14F-4D97-AF65-F5344CB8AC3E}">
        <p14:creationId xmlns:p14="http://schemas.microsoft.com/office/powerpoint/2010/main" val="3689456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A93D"/>
        </a:solidFill>
        <a:effectLst/>
      </p:bgPr>
    </p:bg>
    <p:spTree>
      <p:nvGrpSpPr>
        <p:cNvPr id="1" name="">
          <a:extLst>
            <a:ext uri="{FF2B5EF4-FFF2-40B4-BE49-F238E27FC236}">
              <a16:creationId xmlns:a16="http://schemas.microsoft.com/office/drawing/2014/main" id="{059B1C1B-C02A-0976-1BCC-0A4B120606C9}"/>
            </a:ext>
          </a:extLst>
        </p:cNvPr>
        <p:cNvGrpSpPr/>
        <p:nvPr/>
      </p:nvGrpSpPr>
      <p:grpSpPr>
        <a:xfrm>
          <a:off x="0" y="0"/>
          <a:ext cx="0" cy="0"/>
          <a:chOff x="0" y="0"/>
          <a:chExt cx="0" cy="0"/>
        </a:xfrm>
      </p:grpSpPr>
      <p:sp>
        <p:nvSpPr>
          <p:cNvPr id="2" name="Top accent bar">
            <a:extLst>
              <a:ext uri="{FF2B5EF4-FFF2-40B4-BE49-F238E27FC236}">
                <a16:creationId xmlns:a16="http://schemas.microsoft.com/office/drawing/2014/main" id="{C2143901-E4B0-B7A1-D7EB-D7F9C878EF3B}"/>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D1D91AF4-0FFC-03D9-D445-3D9A0F31991A}"/>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11" name="Panel accent">
            <a:extLst>
              <a:ext uri="{FF2B5EF4-FFF2-40B4-BE49-F238E27FC236}">
                <a16:creationId xmlns:a16="http://schemas.microsoft.com/office/drawing/2014/main" id="{38DFE6FF-538A-80DF-D89C-4B9C7A911F77}"/>
              </a:ext>
              <a:ext uri="{C183D7F6-B498-43B3-948B-1728B52AA6E4}">
                <adec:decorative xmlns:adec="http://schemas.microsoft.com/office/drawing/2017/decorative" val="1"/>
              </a:ext>
            </a:extLst>
          </p:cNvPr>
          <p:cNvSpPr/>
          <p:nvPr/>
        </p:nvSpPr>
        <p:spPr>
          <a:xfrm>
            <a:off x="328710" y="874612"/>
            <a:ext cx="4038300" cy="109728"/>
          </a:xfrm>
          <a:prstGeom prst="rect">
            <a:avLst/>
          </a:prstGeom>
          <a:solidFill>
            <a:srgbClr val="C98A12"/>
          </a:solidFill>
          <a:ln w="12700">
            <a:solidFill>
              <a:srgbClr val="333333"/>
            </a:solidFill>
            <a:prstDash val="solid"/>
          </a:ln>
        </p:spPr>
        <p:txBody>
          <a:bodyPr/>
          <a:lstStyle/>
          <a:p>
            <a:endParaRPr lang="en-AU"/>
          </a:p>
        </p:txBody>
      </p:sp>
      <p:pic>
        <p:nvPicPr>
          <p:cNvPr id="40" name="Picture 39">
            <a:extLst>
              <a:ext uri="{FF2B5EF4-FFF2-40B4-BE49-F238E27FC236}">
                <a16:creationId xmlns:a16="http://schemas.microsoft.com/office/drawing/2014/main" id="{ABEA510E-5FC8-896B-E826-BF8442F2650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38531" y="1462762"/>
            <a:ext cx="4120197" cy="2009568"/>
          </a:xfrm>
          <a:prstGeom prst="rect">
            <a:avLst/>
          </a:prstGeom>
        </p:spPr>
      </p:pic>
      <p:sp>
        <p:nvSpPr>
          <p:cNvPr id="43" name="Text 0">
            <a:extLst>
              <a:ext uri="{FF2B5EF4-FFF2-40B4-BE49-F238E27FC236}">
                <a16:creationId xmlns:a16="http://schemas.microsoft.com/office/drawing/2014/main" id="{6522120E-F8E1-217F-CC37-F7A889039A08}"/>
              </a:ext>
            </a:extLst>
          </p:cNvPr>
          <p:cNvSpPr>
            <a:spLocks noGrp="1"/>
          </p:cNvSpPr>
          <p:nvPr>
            <p:ph type="title" idx="100" hasCustomPrompt="1"/>
          </p:nvPr>
        </p:nvSpPr>
        <p:spPr>
          <a:xfrm>
            <a:off x="227707" y="207100"/>
            <a:ext cx="7863840" cy="777240"/>
          </a:xfrm>
          <a:prstGeom prst="rect">
            <a:avLst/>
          </a:prstGeom>
          <a:noFill/>
          <a:ln/>
        </p:spPr>
        <p:txBody>
          <a:bodyPr wrap="square" rtlCol="0" anchor="ctr"/>
          <a:lstStyle/>
          <a:p>
            <a:pPr marL="0" indent="0" algn="l">
              <a:buNone/>
            </a:pPr>
            <a:r>
              <a:rPr lang="en-US" sz="2600" b="1" dirty="0">
                <a:solidFill>
                  <a:srgbClr val="4B2159"/>
                </a:solidFill>
                <a:latin typeface="Trebuchet MS" pitchFamily="34" charset="0"/>
                <a:ea typeface="Trebuchet MS" pitchFamily="34" charset="-122"/>
                <a:cs typeface="Trebuchet MS" pitchFamily="34" charset="-120"/>
              </a:rPr>
              <a:t>Bachelor of Music Industry</a:t>
            </a:r>
            <a:endParaRPr lang="en-US" sz="2600" dirty="0"/>
          </a:p>
        </p:txBody>
      </p:sp>
      <p:pic>
        <p:nvPicPr>
          <p:cNvPr id="7" name="Picture 6">
            <a:extLst>
              <a:ext uri="{FF2B5EF4-FFF2-40B4-BE49-F238E27FC236}">
                <a16:creationId xmlns:a16="http://schemas.microsoft.com/office/drawing/2014/main" id="{233DE7F3-3ACC-CB1F-843E-478BCD114FA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8710" y="1403006"/>
            <a:ext cx="3813549" cy="343044"/>
          </a:xfrm>
          <a:prstGeom prst="rect">
            <a:avLst/>
          </a:prstGeom>
        </p:spPr>
      </p:pic>
      <p:pic>
        <p:nvPicPr>
          <p:cNvPr id="5" name="Picture 4" descr="Graphic showing a two-column bulleted list of course resources and academic guidance. Orange background with purple text lists study plans, rubrics, timetables, unit guides, assessment briefs, learning outcomes, learning management systems, course frameworks, and policies and procedures.">
            <a:extLst>
              <a:ext uri="{FF2B5EF4-FFF2-40B4-BE49-F238E27FC236}">
                <a16:creationId xmlns:a16="http://schemas.microsoft.com/office/drawing/2014/main" id="{5279E89F-B4C3-F381-D517-C822BFE80DE8}"/>
              </a:ext>
            </a:extLst>
          </p:cNvPr>
          <p:cNvPicPr>
            <a:picLocks noChangeAspect="1"/>
          </p:cNvPicPr>
          <p:nvPr/>
        </p:nvPicPr>
        <p:blipFill>
          <a:blip r:embed="rId5"/>
          <a:stretch>
            <a:fillRect/>
          </a:stretch>
        </p:blipFill>
        <p:spPr>
          <a:xfrm>
            <a:off x="328710" y="1967759"/>
            <a:ext cx="3813549" cy="1070083"/>
          </a:xfrm>
          <a:prstGeom prst="rect">
            <a:avLst/>
          </a:prstGeom>
        </p:spPr>
      </p:pic>
    </p:spTree>
    <p:extLst>
      <p:ext uri="{BB962C8B-B14F-4D97-AF65-F5344CB8AC3E}">
        <p14:creationId xmlns:p14="http://schemas.microsoft.com/office/powerpoint/2010/main" val="620764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A93D"/>
        </a:solidFill>
        <a:effectLst/>
      </p:bgPr>
    </p:bg>
    <p:spTree>
      <p:nvGrpSpPr>
        <p:cNvPr id="1" name="">
          <a:extLst>
            <a:ext uri="{FF2B5EF4-FFF2-40B4-BE49-F238E27FC236}">
              <a16:creationId xmlns:a16="http://schemas.microsoft.com/office/drawing/2014/main" id="{EC22D005-AC93-7901-4742-91DD0F60826A}"/>
            </a:ext>
          </a:extLst>
        </p:cNvPr>
        <p:cNvGrpSpPr/>
        <p:nvPr/>
      </p:nvGrpSpPr>
      <p:grpSpPr>
        <a:xfrm>
          <a:off x="0" y="0"/>
          <a:ext cx="0" cy="0"/>
          <a:chOff x="0" y="0"/>
          <a:chExt cx="0" cy="0"/>
        </a:xfrm>
      </p:grpSpPr>
      <p:sp>
        <p:nvSpPr>
          <p:cNvPr id="2" name="Top accent bar">
            <a:extLst>
              <a:ext uri="{FF2B5EF4-FFF2-40B4-BE49-F238E27FC236}">
                <a16:creationId xmlns:a16="http://schemas.microsoft.com/office/drawing/2014/main" id="{0A4825D7-14E3-98A3-A9D4-A96AE186A9E9}"/>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66480C1C-B2C3-9ADF-76FF-231108EB00D5}"/>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11" name="Panel accent">
            <a:extLst>
              <a:ext uri="{FF2B5EF4-FFF2-40B4-BE49-F238E27FC236}">
                <a16:creationId xmlns:a16="http://schemas.microsoft.com/office/drawing/2014/main" id="{1A4E27DD-974C-6DAB-67C4-426E74EA2204}"/>
              </a:ext>
              <a:ext uri="{C183D7F6-B498-43B3-948B-1728B52AA6E4}">
                <adec:decorative xmlns:adec="http://schemas.microsoft.com/office/drawing/2017/decorative" val="1"/>
              </a:ext>
            </a:extLst>
          </p:cNvPr>
          <p:cNvSpPr/>
          <p:nvPr/>
        </p:nvSpPr>
        <p:spPr>
          <a:xfrm>
            <a:off x="328710" y="874612"/>
            <a:ext cx="4038300" cy="109728"/>
          </a:xfrm>
          <a:prstGeom prst="rect">
            <a:avLst/>
          </a:prstGeom>
          <a:solidFill>
            <a:srgbClr val="C98A12"/>
          </a:solidFill>
          <a:ln w="12700">
            <a:solidFill>
              <a:srgbClr val="333333"/>
            </a:solidFill>
            <a:prstDash val="solid"/>
          </a:ln>
        </p:spPr>
        <p:txBody>
          <a:bodyPr/>
          <a:lstStyle/>
          <a:p>
            <a:endParaRPr lang="en-AU"/>
          </a:p>
        </p:txBody>
      </p:sp>
      <p:sp>
        <p:nvSpPr>
          <p:cNvPr id="43" name="Text 0">
            <a:extLst>
              <a:ext uri="{FF2B5EF4-FFF2-40B4-BE49-F238E27FC236}">
                <a16:creationId xmlns:a16="http://schemas.microsoft.com/office/drawing/2014/main" id="{38790D0D-2A6C-8F85-5F39-B48A6EBE6A1F}"/>
              </a:ext>
            </a:extLst>
          </p:cNvPr>
          <p:cNvSpPr>
            <a:spLocks noGrp="1"/>
          </p:cNvSpPr>
          <p:nvPr>
            <p:ph type="title" idx="100" hasCustomPrompt="1"/>
          </p:nvPr>
        </p:nvSpPr>
        <p:spPr>
          <a:xfrm>
            <a:off x="227707" y="207100"/>
            <a:ext cx="7863840" cy="777240"/>
          </a:xfrm>
          <a:prstGeom prst="rect">
            <a:avLst/>
          </a:prstGeom>
          <a:noFill/>
          <a:ln/>
        </p:spPr>
        <p:txBody>
          <a:bodyPr wrap="square" rtlCol="0" anchor="ctr"/>
          <a:lstStyle/>
          <a:p>
            <a:pPr marL="0" indent="0" algn="l">
              <a:buNone/>
            </a:pPr>
            <a:r>
              <a:rPr lang="en-US" sz="2600" b="1" dirty="0">
                <a:solidFill>
                  <a:srgbClr val="4B2159"/>
                </a:solidFill>
                <a:latin typeface="Trebuchet MS" pitchFamily="34" charset="0"/>
                <a:ea typeface="Trebuchet MS" pitchFamily="34" charset="-122"/>
                <a:cs typeface="Trebuchet MS" pitchFamily="34" charset="-120"/>
              </a:rPr>
              <a:t>Bachelor of Music Industry</a:t>
            </a:r>
            <a:endParaRPr lang="en-US" sz="2600" dirty="0"/>
          </a:p>
        </p:txBody>
      </p:sp>
      <p:pic>
        <p:nvPicPr>
          <p:cNvPr id="7" name="Picture 6">
            <a:extLst>
              <a:ext uri="{FF2B5EF4-FFF2-40B4-BE49-F238E27FC236}">
                <a16:creationId xmlns:a16="http://schemas.microsoft.com/office/drawing/2014/main" id="{A4359165-FA27-5444-AF10-BA90265C961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65225" y="1403006"/>
            <a:ext cx="3813549" cy="343044"/>
          </a:xfrm>
          <a:prstGeom prst="rect">
            <a:avLst/>
          </a:prstGeom>
        </p:spPr>
      </p:pic>
      <p:pic>
        <p:nvPicPr>
          <p:cNvPr id="5" name="Picture 4">
            <a:extLst>
              <a:ext uri="{FF2B5EF4-FFF2-40B4-BE49-F238E27FC236}">
                <a16:creationId xmlns:a16="http://schemas.microsoft.com/office/drawing/2014/main" id="{6E4AD326-E8C6-72EE-4519-015969BF233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665225" y="1967759"/>
            <a:ext cx="3813549" cy="1070083"/>
          </a:xfrm>
          <a:prstGeom prst="rect">
            <a:avLst/>
          </a:prstGeom>
        </p:spPr>
      </p:pic>
      <p:pic>
        <p:nvPicPr>
          <p:cNvPr id="6" name="Picture 5" descr="Graphic banner with a purple headline reading “Assumed student experience,” with supporting text &quot;it is assumed that the course requirements provide accessible learning options for all students, followed by an italicised conclusion, “…but this is not accessible to everyone!”.">
            <a:extLst>
              <a:ext uri="{FF2B5EF4-FFF2-40B4-BE49-F238E27FC236}">
                <a16:creationId xmlns:a16="http://schemas.microsoft.com/office/drawing/2014/main" id="{60C63B41-10D2-6B2B-D631-3CDA754350BB}"/>
              </a:ext>
            </a:extLst>
          </p:cNvPr>
          <p:cNvPicPr>
            <a:picLocks noChangeAspect="1"/>
          </p:cNvPicPr>
          <p:nvPr/>
        </p:nvPicPr>
        <p:blipFill>
          <a:blip r:embed="rId5"/>
          <a:stretch>
            <a:fillRect/>
          </a:stretch>
        </p:blipFill>
        <p:spPr>
          <a:xfrm>
            <a:off x="2753363" y="3686291"/>
            <a:ext cx="3883848" cy="908223"/>
          </a:xfrm>
          <a:prstGeom prst="rect">
            <a:avLst/>
          </a:prstGeom>
        </p:spPr>
      </p:pic>
      <p:sp>
        <p:nvSpPr>
          <p:cNvPr id="9" name="TextBox 8">
            <a:extLst>
              <a:ext uri="{FF2B5EF4-FFF2-40B4-BE49-F238E27FC236}">
                <a16:creationId xmlns:a16="http://schemas.microsoft.com/office/drawing/2014/main" id="{F6AF8D76-349E-9611-3EB8-39D1DD94B4B3}"/>
              </a:ext>
            </a:extLst>
          </p:cNvPr>
          <p:cNvSpPr txBox="1"/>
          <p:nvPr/>
        </p:nvSpPr>
        <p:spPr>
          <a:xfrm>
            <a:off x="2753363" y="3126208"/>
            <a:ext cx="4577976" cy="400110"/>
          </a:xfrm>
          <a:prstGeom prst="rect">
            <a:avLst/>
          </a:prstGeom>
          <a:noFill/>
        </p:spPr>
        <p:txBody>
          <a:bodyPr wrap="square">
            <a:spAutoFit/>
          </a:bodyPr>
          <a:lstStyle/>
          <a:p>
            <a:r>
              <a:rPr lang="en-US" sz="2000" b="1" i="1" dirty="0">
                <a:solidFill>
                  <a:srgbClr val="4B2159"/>
                </a:solidFill>
                <a:latin typeface="Trebuchet MS" pitchFamily="34" charset="0"/>
                <a:ea typeface="Trebuchet MS" pitchFamily="34" charset="-122"/>
                <a:cs typeface="Trebuchet MS" pitchFamily="34" charset="-120"/>
              </a:rPr>
              <a:t>Based on….</a:t>
            </a:r>
            <a:endParaRPr lang="en-AU" sz="2000" i="1" dirty="0"/>
          </a:p>
        </p:txBody>
      </p:sp>
    </p:spTree>
    <p:extLst>
      <p:ext uri="{BB962C8B-B14F-4D97-AF65-F5344CB8AC3E}">
        <p14:creationId xmlns:p14="http://schemas.microsoft.com/office/powerpoint/2010/main" val="3830355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A93D"/>
        </a:solidFill>
        <a:effectLst/>
      </p:bgPr>
    </p:bg>
    <p:spTree>
      <p:nvGrpSpPr>
        <p:cNvPr id="1" name="">
          <a:extLst>
            <a:ext uri="{FF2B5EF4-FFF2-40B4-BE49-F238E27FC236}">
              <a16:creationId xmlns:a16="http://schemas.microsoft.com/office/drawing/2014/main" id="{81985A19-B87D-70A5-4187-2720C08A43E8}"/>
            </a:ext>
          </a:extLst>
        </p:cNvPr>
        <p:cNvGrpSpPr/>
        <p:nvPr/>
      </p:nvGrpSpPr>
      <p:grpSpPr>
        <a:xfrm>
          <a:off x="0" y="0"/>
          <a:ext cx="0" cy="0"/>
          <a:chOff x="0" y="0"/>
          <a:chExt cx="0" cy="0"/>
        </a:xfrm>
      </p:grpSpPr>
      <p:sp>
        <p:nvSpPr>
          <p:cNvPr id="2" name="Top accent bar">
            <a:extLst>
              <a:ext uri="{FF2B5EF4-FFF2-40B4-BE49-F238E27FC236}">
                <a16:creationId xmlns:a16="http://schemas.microsoft.com/office/drawing/2014/main" id="{B81EA449-8FCA-342D-B16D-224F4E86D71C}"/>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08EBBDA9-E6EC-015D-EB06-8D5EBF8CB2C2}"/>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11" name="Panel accent">
            <a:extLst>
              <a:ext uri="{FF2B5EF4-FFF2-40B4-BE49-F238E27FC236}">
                <a16:creationId xmlns:a16="http://schemas.microsoft.com/office/drawing/2014/main" id="{DEED01CB-01B8-5F50-65E5-D028DC55D6BC}"/>
              </a:ext>
              <a:ext uri="{C183D7F6-B498-43B3-948B-1728B52AA6E4}">
                <adec:decorative xmlns:adec="http://schemas.microsoft.com/office/drawing/2017/decorative" val="1"/>
              </a:ext>
            </a:extLst>
          </p:cNvPr>
          <p:cNvSpPr/>
          <p:nvPr/>
        </p:nvSpPr>
        <p:spPr>
          <a:xfrm>
            <a:off x="328710" y="874612"/>
            <a:ext cx="4038300" cy="109728"/>
          </a:xfrm>
          <a:prstGeom prst="rect">
            <a:avLst/>
          </a:prstGeom>
          <a:solidFill>
            <a:srgbClr val="C98A12"/>
          </a:solidFill>
          <a:ln w="12700">
            <a:solidFill>
              <a:srgbClr val="333333"/>
            </a:solidFill>
            <a:prstDash val="solid"/>
          </a:ln>
        </p:spPr>
        <p:txBody>
          <a:bodyPr/>
          <a:lstStyle/>
          <a:p>
            <a:endParaRPr lang="en-AU"/>
          </a:p>
        </p:txBody>
      </p:sp>
      <p:sp>
        <p:nvSpPr>
          <p:cNvPr id="43" name="Text 0">
            <a:extLst>
              <a:ext uri="{FF2B5EF4-FFF2-40B4-BE49-F238E27FC236}">
                <a16:creationId xmlns:a16="http://schemas.microsoft.com/office/drawing/2014/main" id="{8EFD019C-82EF-D2E5-9FBB-71937AAEDB2B}"/>
              </a:ext>
            </a:extLst>
          </p:cNvPr>
          <p:cNvSpPr>
            <a:spLocks noGrp="1"/>
          </p:cNvSpPr>
          <p:nvPr>
            <p:ph type="title" idx="100" hasCustomPrompt="1"/>
          </p:nvPr>
        </p:nvSpPr>
        <p:spPr>
          <a:xfrm>
            <a:off x="227707" y="207100"/>
            <a:ext cx="7863840" cy="777240"/>
          </a:xfrm>
          <a:prstGeom prst="rect">
            <a:avLst/>
          </a:prstGeom>
          <a:noFill/>
          <a:ln/>
        </p:spPr>
        <p:txBody>
          <a:bodyPr wrap="square" rtlCol="0" anchor="ctr"/>
          <a:lstStyle/>
          <a:p>
            <a:pPr marL="0" indent="0" algn="l">
              <a:buNone/>
            </a:pPr>
            <a:r>
              <a:rPr lang="en-US" sz="2600" b="1" dirty="0">
                <a:solidFill>
                  <a:srgbClr val="4B2159"/>
                </a:solidFill>
                <a:latin typeface="Trebuchet MS" pitchFamily="34" charset="0"/>
                <a:ea typeface="Trebuchet MS" pitchFamily="34" charset="-122"/>
                <a:cs typeface="Trebuchet MS" pitchFamily="34" charset="-120"/>
              </a:rPr>
              <a:t>Bachelor of Music Industry</a:t>
            </a:r>
            <a:endParaRPr lang="en-US" sz="2600" dirty="0"/>
          </a:p>
        </p:txBody>
      </p:sp>
      <p:pic>
        <p:nvPicPr>
          <p:cNvPr id="7" name="Picture 6">
            <a:extLst>
              <a:ext uri="{FF2B5EF4-FFF2-40B4-BE49-F238E27FC236}">
                <a16:creationId xmlns:a16="http://schemas.microsoft.com/office/drawing/2014/main" id="{8BE99303-80B4-57BD-1443-E4D59DCC8E2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65225" y="1403006"/>
            <a:ext cx="3813549" cy="343044"/>
          </a:xfrm>
          <a:prstGeom prst="rect">
            <a:avLst/>
          </a:prstGeom>
        </p:spPr>
      </p:pic>
      <p:pic>
        <p:nvPicPr>
          <p:cNvPr id="5" name="Picture 4">
            <a:extLst>
              <a:ext uri="{FF2B5EF4-FFF2-40B4-BE49-F238E27FC236}">
                <a16:creationId xmlns:a16="http://schemas.microsoft.com/office/drawing/2014/main" id="{3DAAD06F-26B3-BB99-5B4E-49D40C627D3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665225" y="1967759"/>
            <a:ext cx="3813549" cy="1070083"/>
          </a:xfrm>
          <a:prstGeom prst="rect">
            <a:avLst/>
          </a:prstGeom>
        </p:spPr>
      </p:pic>
      <p:pic>
        <p:nvPicPr>
          <p:cNvPr id="6" name="Picture 5">
            <a:extLst>
              <a:ext uri="{FF2B5EF4-FFF2-40B4-BE49-F238E27FC236}">
                <a16:creationId xmlns:a16="http://schemas.microsoft.com/office/drawing/2014/main" id="{528670F8-76F9-6A2A-17D2-B5CCD604952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53363" y="3686291"/>
            <a:ext cx="3883848" cy="908223"/>
          </a:xfrm>
          <a:prstGeom prst="rect">
            <a:avLst/>
          </a:prstGeom>
        </p:spPr>
      </p:pic>
      <p:sp>
        <p:nvSpPr>
          <p:cNvPr id="9" name="TextBox 8">
            <a:extLst>
              <a:ext uri="{FF2B5EF4-FFF2-40B4-BE49-F238E27FC236}">
                <a16:creationId xmlns:a16="http://schemas.microsoft.com/office/drawing/2014/main" id="{98907E87-75EB-ADC2-76F4-F160D75CA23D}"/>
              </a:ext>
            </a:extLst>
          </p:cNvPr>
          <p:cNvSpPr txBox="1"/>
          <p:nvPr/>
        </p:nvSpPr>
        <p:spPr>
          <a:xfrm>
            <a:off x="2753363" y="3126208"/>
            <a:ext cx="4577976" cy="400110"/>
          </a:xfrm>
          <a:prstGeom prst="rect">
            <a:avLst/>
          </a:prstGeom>
          <a:noFill/>
        </p:spPr>
        <p:txBody>
          <a:bodyPr wrap="square">
            <a:spAutoFit/>
          </a:bodyPr>
          <a:lstStyle/>
          <a:p>
            <a:r>
              <a:rPr lang="en-US" sz="2000" b="1" i="1" dirty="0">
                <a:solidFill>
                  <a:srgbClr val="4B2159"/>
                </a:solidFill>
                <a:latin typeface="Trebuchet MS" pitchFamily="34" charset="0"/>
                <a:ea typeface="Trebuchet MS" pitchFamily="34" charset="-122"/>
                <a:cs typeface="Trebuchet MS" pitchFamily="34" charset="-120"/>
              </a:rPr>
              <a:t>Based on….</a:t>
            </a:r>
            <a:endParaRPr lang="en-AU" sz="2000" i="1" dirty="0"/>
          </a:p>
        </p:txBody>
      </p:sp>
      <p:pic>
        <p:nvPicPr>
          <p:cNvPr id="8" name="Picture 7" descr="Tilted banner overlaying &quot;Assumed student experience: banner featuring large text, “+ Hidden curriculum,” subtitle reads, “Invisible and implicit requirements”.">
            <a:extLst>
              <a:ext uri="{FF2B5EF4-FFF2-40B4-BE49-F238E27FC236}">
                <a16:creationId xmlns:a16="http://schemas.microsoft.com/office/drawing/2014/main" id="{5829D4ED-D571-0B27-CC2D-042AB4206EA0}"/>
              </a:ext>
            </a:extLst>
          </p:cNvPr>
          <p:cNvPicPr>
            <a:picLocks noChangeAspect="1"/>
          </p:cNvPicPr>
          <p:nvPr/>
        </p:nvPicPr>
        <p:blipFill>
          <a:blip r:embed="rId6"/>
          <a:stretch>
            <a:fillRect/>
          </a:stretch>
        </p:blipFill>
        <p:spPr>
          <a:xfrm rot="21033681">
            <a:off x="2044487" y="3642584"/>
            <a:ext cx="4669574" cy="859770"/>
          </a:xfrm>
          <a:prstGeom prst="rect">
            <a:avLst/>
          </a:prstGeom>
        </p:spPr>
      </p:pic>
    </p:spTree>
    <p:extLst>
      <p:ext uri="{BB962C8B-B14F-4D97-AF65-F5344CB8AC3E}">
        <p14:creationId xmlns:p14="http://schemas.microsoft.com/office/powerpoint/2010/main" val="2071930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A93D"/>
        </a:solidFill>
        <a:effectLst/>
      </p:bgPr>
    </p:bg>
    <p:spTree>
      <p:nvGrpSpPr>
        <p:cNvPr id="1" name="">
          <a:extLst>
            <a:ext uri="{FF2B5EF4-FFF2-40B4-BE49-F238E27FC236}">
              <a16:creationId xmlns:a16="http://schemas.microsoft.com/office/drawing/2014/main" id="{AF7EA499-DF41-D314-0A99-C90C59981734}"/>
            </a:ext>
          </a:extLst>
        </p:cNvPr>
        <p:cNvGrpSpPr/>
        <p:nvPr/>
      </p:nvGrpSpPr>
      <p:grpSpPr>
        <a:xfrm>
          <a:off x="0" y="0"/>
          <a:ext cx="0" cy="0"/>
          <a:chOff x="0" y="0"/>
          <a:chExt cx="0" cy="0"/>
        </a:xfrm>
      </p:grpSpPr>
      <p:sp>
        <p:nvSpPr>
          <p:cNvPr id="2" name="Top accent bar">
            <a:extLst>
              <a:ext uri="{FF2B5EF4-FFF2-40B4-BE49-F238E27FC236}">
                <a16:creationId xmlns:a16="http://schemas.microsoft.com/office/drawing/2014/main" id="{C458BA58-05C2-2ED1-547E-CF29776E02CD}"/>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8FCE091C-EE1D-B54A-2BDA-8739CCEEFD08}"/>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11" name="Panel accent">
            <a:extLst>
              <a:ext uri="{FF2B5EF4-FFF2-40B4-BE49-F238E27FC236}">
                <a16:creationId xmlns:a16="http://schemas.microsoft.com/office/drawing/2014/main" id="{19303609-1FFB-37AA-7BD4-D575D64110F5}"/>
              </a:ext>
              <a:ext uri="{C183D7F6-B498-43B3-948B-1728B52AA6E4}">
                <adec:decorative xmlns:adec="http://schemas.microsoft.com/office/drawing/2017/decorative" val="1"/>
              </a:ext>
            </a:extLst>
          </p:cNvPr>
          <p:cNvSpPr/>
          <p:nvPr/>
        </p:nvSpPr>
        <p:spPr>
          <a:xfrm>
            <a:off x="741083" y="874612"/>
            <a:ext cx="4038300" cy="109728"/>
          </a:xfrm>
          <a:prstGeom prst="rect">
            <a:avLst/>
          </a:prstGeom>
          <a:solidFill>
            <a:srgbClr val="C98A12"/>
          </a:solidFill>
          <a:ln w="12700">
            <a:solidFill>
              <a:srgbClr val="333333"/>
            </a:solidFill>
            <a:prstDash val="solid"/>
          </a:ln>
        </p:spPr>
        <p:txBody>
          <a:bodyPr/>
          <a:lstStyle/>
          <a:p>
            <a:endParaRPr lang="en-AU"/>
          </a:p>
        </p:txBody>
      </p:sp>
      <p:sp>
        <p:nvSpPr>
          <p:cNvPr id="43" name="Text 0">
            <a:extLst>
              <a:ext uri="{FF2B5EF4-FFF2-40B4-BE49-F238E27FC236}">
                <a16:creationId xmlns:a16="http://schemas.microsoft.com/office/drawing/2014/main" id="{2DB4AA8E-83F1-D1FC-4670-F6CC0F380C99}"/>
              </a:ext>
            </a:extLst>
          </p:cNvPr>
          <p:cNvSpPr>
            <a:spLocks noGrp="1"/>
          </p:cNvSpPr>
          <p:nvPr>
            <p:ph type="title" idx="100" hasCustomPrompt="1"/>
          </p:nvPr>
        </p:nvSpPr>
        <p:spPr>
          <a:xfrm>
            <a:off x="640080" y="207100"/>
            <a:ext cx="7863840" cy="777240"/>
          </a:xfrm>
          <a:prstGeom prst="rect">
            <a:avLst/>
          </a:prstGeom>
          <a:noFill/>
          <a:ln/>
        </p:spPr>
        <p:txBody>
          <a:bodyPr wrap="square" rtlCol="0" anchor="ctr"/>
          <a:lstStyle/>
          <a:p>
            <a:pPr marL="0" indent="0" algn="l">
              <a:buNone/>
            </a:pPr>
            <a:r>
              <a:rPr lang="en-US" sz="2600" b="1" dirty="0">
                <a:solidFill>
                  <a:srgbClr val="4B2159"/>
                </a:solidFill>
                <a:latin typeface="Trebuchet MS" pitchFamily="34" charset="0"/>
                <a:ea typeface="Trebuchet MS" pitchFamily="34" charset="-122"/>
                <a:cs typeface="Trebuchet MS" pitchFamily="34" charset="-120"/>
              </a:rPr>
              <a:t>Bachelor of Music Industry</a:t>
            </a:r>
            <a:endParaRPr lang="en-US" sz="2600" dirty="0"/>
          </a:p>
        </p:txBody>
      </p:sp>
      <p:pic>
        <p:nvPicPr>
          <p:cNvPr id="6" name="Picture 5">
            <a:extLst>
              <a:ext uri="{FF2B5EF4-FFF2-40B4-BE49-F238E27FC236}">
                <a16:creationId xmlns:a16="http://schemas.microsoft.com/office/drawing/2014/main" id="{DBAC03AD-2297-B639-5907-3E87F13947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21227985">
            <a:off x="243868" y="1864312"/>
            <a:ext cx="4366947" cy="1225367"/>
          </a:xfrm>
          <a:prstGeom prst="rect">
            <a:avLst/>
          </a:prstGeom>
        </p:spPr>
      </p:pic>
      <p:pic>
        <p:nvPicPr>
          <p:cNvPr id="8" name="Picture 7">
            <a:extLst>
              <a:ext uri="{FF2B5EF4-FFF2-40B4-BE49-F238E27FC236}">
                <a16:creationId xmlns:a16="http://schemas.microsoft.com/office/drawing/2014/main" id="{A2B92228-EB9B-9DC6-A8F3-7BBA30F807F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21221869">
            <a:off x="69083" y="1357574"/>
            <a:ext cx="4494308" cy="404281"/>
          </a:xfrm>
          <a:prstGeom prst="rect">
            <a:avLst/>
          </a:prstGeom>
        </p:spPr>
      </p:pic>
      <p:pic>
        <p:nvPicPr>
          <p:cNvPr id="5" name="Picture 4" descr="Educational infographic titled “Hidden curriculum” explains invisible, implicit requirements supporting student success. Two-column bullet list covers planning skills, strategic thinking, academic, problem-solving, interpersonal, critical and creative thinking, self-direction, reflection, organization, collaboration, digital literacy, and presentation skills.">
            <a:extLst>
              <a:ext uri="{FF2B5EF4-FFF2-40B4-BE49-F238E27FC236}">
                <a16:creationId xmlns:a16="http://schemas.microsoft.com/office/drawing/2014/main" id="{76D9795A-957C-BB48-8250-1E8AA64B3929}"/>
              </a:ext>
            </a:extLst>
          </p:cNvPr>
          <p:cNvPicPr>
            <a:picLocks noChangeAspect="1"/>
          </p:cNvPicPr>
          <p:nvPr/>
        </p:nvPicPr>
        <p:blipFill>
          <a:blip r:embed="rId5"/>
          <a:stretch>
            <a:fillRect/>
          </a:stretch>
        </p:blipFill>
        <p:spPr>
          <a:xfrm rot="451603">
            <a:off x="4604062" y="1425391"/>
            <a:ext cx="3681210" cy="2313132"/>
          </a:xfrm>
          <a:prstGeom prst="rect">
            <a:avLst/>
          </a:prstGeom>
        </p:spPr>
      </p:pic>
    </p:spTree>
    <p:extLst>
      <p:ext uri="{BB962C8B-B14F-4D97-AF65-F5344CB8AC3E}">
        <p14:creationId xmlns:p14="http://schemas.microsoft.com/office/powerpoint/2010/main" val="1722508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A93D"/>
        </a:solidFill>
        <a:effectLst/>
      </p:bgPr>
    </p:bg>
    <p:spTree>
      <p:nvGrpSpPr>
        <p:cNvPr id="1" name="">
          <a:extLst>
            <a:ext uri="{FF2B5EF4-FFF2-40B4-BE49-F238E27FC236}">
              <a16:creationId xmlns:a16="http://schemas.microsoft.com/office/drawing/2014/main" id="{387E53D3-C9BA-C404-98D7-8C3029344238}"/>
            </a:ext>
          </a:extLst>
        </p:cNvPr>
        <p:cNvGrpSpPr/>
        <p:nvPr/>
      </p:nvGrpSpPr>
      <p:grpSpPr>
        <a:xfrm>
          <a:off x="0" y="0"/>
          <a:ext cx="0" cy="0"/>
          <a:chOff x="0" y="0"/>
          <a:chExt cx="0" cy="0"/>
        </a:xfrm>
      </p:grpSpPr>
      <p:sp>
        <p:nvSpPr>
          <p:cNvPr id="2" name="Top accent bar">
            <a:extLst>
              <a:ext uri="{FF2B5EF4-FFF2-40B4-BE49-F238E27FC236}">
                <a16:creationId xmlns:a16="http://schemas.microsoft.com/office/drawing/2014/main" id="{8F349E23-A319-6CA7-A226-8D7B8DF0C670}"/>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3CF344D5-3CE7-561A-E4DC-C376FBBFB65B}"/>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11" name="Panel accent">
            <a:extLst>
              <a:ext uri="{FF2B5EF4-FFF2-40B4-BE49-F238E27FC236}">
                <a16:creationId xmlns:a16="http://schemas.microsoft.com/office/drawing/2014/main" id="{83B1ED24-FD56-8739-CB41-CC35DD05C4F5}"/>
              </a:ext>
              <a:ext uri="{C183D7F6-B498-43B3-948B-1728B52AA6E4}">
                <adec:decorative xmlns:adec="http://schemas.microsoft.com/office/drawing/2017/decorative" val="1"/>
              </a:ext>
            </a:extLst>
          </p:cNvPr>
          <p:cNvSpPr/>
          <p:nvPr/>
        </p:nvSpPr>
        <p:spPr>
          <a:xfrm>
            <a:off x="741083" y="874612"/>
            <a:ext cx="4038300" cy="109728"/>
          </a:xfrm>
          <a:prstGeom prst="rect">
            <a:avLst/>
          </a:prstGeom>
          <a:solidFill>
            <a:srgbClr val="C98A12"/>
          </a:solidFill>
          <a:ln w="12700">
            <a:solidFill>
              <a:srgbClr val="333333"/>
            </a:solidFill>
            <a:prstDash val="solid"/>
          </a:ln>
        </p:spPr>
        <p:txBody>
          <a:bodyPr/>
          <a:lstStyle/>
          <a:p>
            <a:endParaRPr lang="en-AU"/>
          </a:p>
        </p:txBody>
      </p:sp>
      <p:sp>
        <p:nvSpPr>
          <p:cNvPr id="43" name="Text 0">
            <a:extLst>
              <a:ext uri="{FF2B5EF4-FFF2-40B4-BE49-F238E27FC236}">
                <a16:creationId xmlns:a16="http://schemas.microsoft.com/office/drawing/2014/main" id="{242B8694-A4FF-C55C-587B-284375D5C3F8}"/>
              </a:ext>
            </a:extLst>
          </p:cNvPr>
          <p:cNvSpPr>
            <a:spLocks noGrp="1"/>
          </p:cNvSpPr>
          <p:nvPr>
            <p:ph type="title" idx="100" hasCustomPrompt="1"/>
          </p:nvPr>
        </p:nvSpPr>
        <p:spPr>
          <a:xfrm>
            <a:off x="640080" y="207100"/>
            <a:ext cx="7863840" cy="777240"/>
          </a:xfrm>
          <a:prstGeom prst="rect">
            <a:avLst/>
          </a:prstGeom>
          <a:noFill/>
          <a:ln/>
        </p:spPr>
        <p:txBody>
          <a:bodyPr wrap="square" rtlCol="0" anchor="ctr"/>
          <a:lstStyle/>
          <a:p>
            <a:pPr marL="0" indent="0" algn="l">
              <a:buNone/>
            </a:pPr>
            <a:r>
              <a:rPr lang="en-US" sz="2600" b="1" dirty="0">
                <a:solidFill>
                  <a:srgbClr val="4B2159"/>
                </a:solidFill>
                <a:latin typeface="Trebuchet MS" pitchFamily="34" charset="0"/>
                <a:ea typeface="Trebuchet MS" pitchFamily="34" charset="-122"/>
                <a:cs typeface="Trebuchet MS" pitchFamily="34" charset="-120"/>
              </a:rPr>
              <a:t>Bachelor of Music Industry</a:t>
            </a:r>
            <a:endParaRPr lang="en-US" sz="2600" dirty="0"/>
          </a:p>
        </p:txBody>
      </p:sp>
      <p:pic>
        <p:nvPicPr>
          <p:cNvPr id="6" name="Picture 5">
            <a:extLst>
              <a:ext uri="{FF2B5EF4-FFF2-40B4-BE49-F238E27FC236}">
                <a16:creationId xmlns:a16="http://schemas.microsoft.com/office/drawing/2014/main" id="{716DD949-5B6D-D609-40FF-19055040073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21227985">
            <a:off x="243868" y="1864312"/>
            <a:ext cx="4366947" cy="1225367"/>
          </a:xfrm>
          <a:prstGeom prst="rect">
            <a:avLst/>
          </a:prstGeom>
        </p:spPr>
      </p:pic>
      <p:pic>
        <p:nvPicPr>
          <p:cNvPr id="8" name="Picture 7">
            <a:extLst>
              <a:ext uri="{FF2B5EF4-FFF2-40B4-BE49-F238E27FC236}">
                <a16:creationId xmlns:a16="http://schemas.microsoft.com/office/drawing/2014/main" id="{ECB98A4A-E687-B1DD-299E-0C4FBDD193D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21221869">
            <a:off x="69083" y="1357574"/>
            <a:ext cx="4494308" cy="404281"/>
          </a:xfrm>
          <a:prstGeom prst="rect">
            <a:avLst/>
          </a:prstGeom>
        </p:spPr>
      </p:pic>
      <p:pic>
        <p:nvPicPr>
          <p:cNvPr id="5" name="Picture 4">
            <a:extLst>
              <a:ext uri="{FF2B5EF4-FFF2-40B4-BE49-F238E27FC236}">
                <a16:creationId xmlns:a16="http://schemas.microsoft.com/office/drawing/2014/main" id="{2E62C93F-399C-53FF-A52B-8E72D56B695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451603">
            <a:off x="4616017" y="1425391"/>
            <a:ext cx="3681210" cy="2313132"/>
          </a:xfrm>
          <a:prstGeom prst="rect">
            <a:avLst/>
          </a:prstGeom>
        </p:spPr>
      </p:pic>
      <p:pic>
        <p:nvPicPr>
          <p:cNvPr id="10" name="Picture 9" descr="Text banner displays phrase “Hidden barriers” in bold red-orange lettering.">
            <a:extLst>
              <a:ext uri="{FF2B5EF4-FFF2-40B4-BE49-F238E27FC236}">
                <a16:creationId xmlns:a16="http://schemas.microsoft.com/office/drawing/2014/main" id="{5E9B906F-F5E1-EA7B-7E1F-15A47A307875}"/>
              </a:ext>
            </a:extLst>
          </p:cNvPr>
          <p:cNvPicPr>
            <a:picLocks noChangeAspect="1"/>
          </p:cNvPicPr>
          <p:nvPr/>
        </p:nvPicPr>
        <p:blipFill>
          <a:blip r:embed="rId6"/>
          <a:stretch>
            <a:fillRect/>
          </a:stretch>
        </p:blipFill>
        <p:spPr>
          <a:xfrm rot="21123217">
            <a:off x="2575808" y="3901219"/>
            <a:ext cx="3539116" cy="506737"/>
          </a:xfrm>
          <a:prstGeom prst="rect">
            <a:avLst/>
          </a:prstGeom>
        </p:spPr>
      </p:pic>
    </p:spTree>
    <p:extLst>
      <p:ext uri="{BB962C8B-B14F-4D97-AF65-F5344CB8AC3E}">
        <p14:creationId xmlns:p14="http://schemas.microsoft.com/office/powerpoint/2010/main" val="108077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A93D"/>
        </a:solidFill>
        <a:effectLst/>
      </p:bgPr>
    </p:bg>
    <p:spTree>
      <p:nvGrpSpPr>
        <p:cNvPr id="1" name="">
          <a:extLst>
            <a:ext uri="{FF2B5EF4-FFF2-40B4-BE49-F238E27FC236}">
              <a16:creationId xmlns:a16="http://schemas.microsoft.com/office/drawing/2014/main" id="{9C5BFA5D-8F3A-3679-0479-186C649004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AC1092-9E4E-BE36-8945-D9A756BA0C5D}"/>
              </a:ext>
            </a:extLst>
          </p:cNvPr>
          <p:cNvSpPr>
            <a:spLocks noGrp="1"/>
          </p:cNvSpPr>
          <p:nvPr>
            <p:ph type="title" idx="100"/>
          </p:nvPr>
        </p:nvSpPr>
        <p:spPr>
          <a:xfrm>
            <a:off x="640080" y="-777240"/>
            <a:ext cx="7863840" cy="777240"/>
          </a:xfrm>
        </p:spPr>
        <p:txBody>
          <a:bodyPr wrap="square" rtlCol="0" anchor="b"/>
          <a:lstStyle/>
          <a:p>
            <a:r>
              <a:rPr lang="en-AU" dirty="0"/>
              <a:t>Hidden Curriculum</a:t>
            </a:r>
          </a:p>
        </p:txBody>
      </p:sp>
      <p:sp>
        <p:nvSpPr>
          <p:cNvPr id="13" name="Panel">
            <a:extLst>
              <a:ext uri="{FF2B5EF4-FFF2-40B4-BE49-F238E27FC236}">
                <a16:creationId xmlns:a16="http://schemas.microsoft.com/office/drawing/2014/main" id="{2D78B701-C256-4ACB-66C0-7E18D17362CF}"/>
              </a:ext>
              <a:ext uri="{C183D7F6-B498-43B3-948B-1728B52AA6E4}">
                <adec:decorative xmlns:adec="http://schemas.microsoft.com/office/drawing/2017/decorative" val="1"/>
              </a:ext>
            </a:extLst>
          </p:cNvPr>
          <p:cNvSpPr/>
          <p:nvPr/>
        </p:nvSpPr>
        <p:spPr>
          <a:xfrm>
            <a:off x="496047" y="3361141"/>
            <a:ext cx="8193741" cy="1282567"/>
          </a:xfrm>
          <a:prstGeom prst="rect">
            <a:avLst/>
          </a:prstGeom>
          <a:solidFill>
            <a:srgbClr val="FFFFFF"/>
          </a:solidFill>
          <a:ln w="12700">
            <a:solidFill>
              <a:srgbClr val="333333"/>
            </a:solidFill>
            <a:prstDash val="solid"/>
          </a:ln>
          <a:effectLst>
            <a:outerShdw blurRad="101600" dist="25400" dir="8100000" algn="bl" rotWithShape="0">
              <a:srgbClr val="000000">
                <a:alpha val="12000"/>
              </a:srgbClr>
            </a:outerShdw>
          </a:effectLst>
        </p:spPr>
        <p:txBody>
          <a:bodyPr/>
          <a:lstStyle/>
          <a:p>
            <a:endParaRPr lang="en-AU" dirty="0"/>
          </a:p>
        </p:txBody>
      </p:sp>
      <p:sp>
        <p:nvSpPr>
          <p:cNvPr id="2" name="Top accent bar">
            <a:extLst>
              <a:ext uri="{FF2B5EF4-FFF2-40B4-BE49-F238E27FC236}">
                <a16:creationId xmlns:a16="http://schemas.microsoft.com/office/drawing/2014/main" id="{4EE727EF-2498-803D-5410-C63C19E6617C}"/>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321CA38E-2D78-91C8-5A85-56D2B5B74F8A}"/>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pic>
        <p:nvPicPr>
          <p:cNvPr id="22" name="Picture 21" descr="Hidden curriculum banner followed by an arrow pointing to a Hidden barriers banner.">
            <a:extLst>
              <a:ext uri="{FF2B5EF4-FFF2-40B4-BE49-F238E27FC236}">
                <a16:creationId xmlns:a16="http://schemas.microsoft.com/office/drawing/2014/main" id="{24282DAA-8C1F-9531-3222-38305A4454AE}"/>
              </a:ext>
            </a:extLst>
          </p:cNvPr>
          <p:cNvPicPr>
            <a:picLocks noChangeAspect="1"/>
          </p:cNvPicPr>
          <p:nvPr/>
        </p:nvPicPr>
        <p:blipFill>
          <a:blip r:embed="rId3"/>
          <a:stretch>
            <a:fillRect/>
          </a:stretch>
        </p:blipFill>
        <p:spPr>
          <a:xfrm>
            <a:off x="218453" y="386976"/>
            <a:ext cx="3639230" cy="670061"/>
          </a:xfrm>
          <a:prstGeom prst="rect">
            <a:avLst/>
          </a:prstGeom>
        </p:spPr>
      </p:pic>
      <p:sp>
        <p:nvSpPr>
          <p:cNvPr id="5" name="Text 3">
            <a:extLst>
              <a:ext uri="{FF2B5EF4-FFF2-40B4-BE49-F238E27FC236}">
                <a16:creationId xmlns:a16="http://schemas.microsoft.com/office/drawing/2014/main" id="{94C166E3-1FD2-9AC3-EB9F-4F734959D265}"/>
              </a:ext>
              <a:ext uri="{C183D7F6-B498-43B3-948B-1728B52AA6E4}">
                <adec:decorative xmlns:adec="http://schemas.microsoft.com/office/drawing/2017/decorative" val="0"/>
              </a:ext>
            </a:extLst>
          </p:cNvPr>
          <p:cNvSpPr/>
          <p:nvPr/>
        </p:nvSpPr>
        <p:spPr>
          <a:xfrm>
            <a:off x="760206" y="1675470"/>
            <a:ext cx="7863840" cy="548640"/>
          </a:xfrm>
          <a:prstGeom prst="rect">
            <a:avLst/>
          </a:prstGeom>
          <a:noFill/>
          <a:ln/>
        </p:spPr>
        <p:txBody>
          <a:bodyPr wrap="square" lIns="0" tIns="0" rIns="0" bIns="0" rtlCol="0" anchor="ctr"/>
          <a:lstStyle/>
          <a:p>
            <a:pPr marL="0" indent="0">
              <a:lnSpc>
                <a:spcPts val="1900"/>
              </a:lnSpc>
              <a:buNone/>
            </a:pPr>
            <a:r>
              <a:rPr lang="en-US" sz="1350" dirty="0">
                <a:solidFill>
                  <a:srgbClr val="3B3125"/>
                </a:solidFill>
                <a:latin typeface="Trebuchet MS" pitchFamily="34" charset="0"/>
                <a:ea typeface="Trebuchet MS" pitchFamily="34" charset="-122"/>
                <a:cs typeface="Trebuchet MS" pitchFamily="34" charset="-120"/>
              </a:rPr>
              <a:t>These hidden expectations create barriers for students with executive function challenges and can result in </a:t>
            </a:r>
          </a:p>
          <a:p>
            <a:pPr marL="0" indent="0">
              <a:lnSpc>
                <a:spcPts val="1900"/>
              </a:lnSpc>
              <a:buNone/>
            </a:pPr>
            <a:r>
              <a:rPr lang="en-US" sz="1350" b="1" dirty="0">
                <a:solidFill>
                  <a:srgbClr val="3B3125"/>
                </a:solidFill>
                <a:latin typeface="Trebuchet MS" pitchFamily="34" charset="0"/>
                <a:ea typeface="Trebuchet MS" pitchFamily="34" charset="-122"/>
                <a:cs typeface="Trebuchet MS" pitchFamily="34" charset="-120"/>
              </a:rPr>
              <a:t>                          </a:t>
            </a:r>
            <a:r>
              <a:rPr lang="en-US" sz="3200" b="1" dirty="0">
                <a:solidFill>
                  <a:srgbClr val="C0442E"/>
                </a:solidFill>
                <a:latin typeface="Trebuchet MS" pitchFamily="34" charset="0"/>
                <a:ea typeface="Trebuchet MS" pitchFamily="34" charset="-122"/>
                <a:cs typeface="Trebuchet MS" pitchFamily="34" charset="-120"/>
              </a:rPr>
              <a:t>inequitable participation</a:t>
            </a:r>
            <a:endParaRPr lang="en-US" sz="3200" dirty="0"/>
          </a:p>
        </p:txBody>
      </p:sp>
      <p:sp>
        <p:nvSpPr>
          <p:cNvPr id="6" name="Text 4">
            <a:extLst>
              <a:ext uri="{FF2B5EF4-FFF2-40B4-BE49-F238E27FC236}">
                <a16:creationId xmlns:a16="http://schemas.microsoft.com/office/drawing/2014/main" id="{9EF4BEFB-B8D4-7B58-7C56-22D8D156FA84}"/>
              </a:ext>
              <a:ext uri="{C183D7F6-B498-43B3-948B-1728B52AA6E4}">
                <adec:decorative xmlns:adec="http://schemas.microsoft.com/office/drawing/2017/decorative" val="0"/>
              </a:ext>
            </a:extLst>
          </p:cNvPr>
          <p:cNvSpPr/>
          <p:nvPr/>
        </p:nvSpPr>
        <p:spPr>
          <a:xfrm>
            <a:off x="496047" y="2887670"/>
            <a:ext cx="4572000" cy="274320"/>
          </a:xfrm>
          <a:prstGeom prst="rect">
            <a:avLst/>
          </a:prstGeom>
          <a:noFill/>
          <a:ln/>
        </p:spPr>
        <p:txBody>
          <a:bodyPr wrap="square" lIns="0" tIns="0" rIns="0" bIns="0" rtlCol="0" anchor="ctr"/>
          <a:lstStyle/>
          <a:p>
            <a:pPr marL="0" indent="0">
              <a:buNone/>
            </a:pPr>
            <a:r>
              <a:rPr lang="en-US" sz="1200" b="1" dirty="0">
                <a:solidFill>
                  <a:srgbClr val="4B2159"/>
                </a:solidFill>
                <a:latin typeface="Trebuchet MS" pitchFamily="34" charset="0"/>
                <a:ea typeface="Trebuchet MS" pitchFamily="34" charset="-122"/>
                <a:cs typeface="Trebuchet MS" pitchFamily="34" charset="-120"/>
              </a:rPr>
              <a:t>Felt most sharply by students who are:</a:t>
            </a:r>
            <a:endParaRPr lang="en-US" sz="1200" dirty="0"/>
          </a:p>
        </p:txBody>
      </p:sp>
      <p:sp>
        <p:nvSpPr>
          <p:cNvPr id="7" name="Group tag">
            <a:extLst>
              <a:ext uri="{FF2B5EF4-FFF2-40B4-BE49-F238E27FC236}">
                <a16:creationId xmlns:a16="http://schemas.microsoft.com/office/drawing/2014/main" id="{8BE9EA8C-6EE3-EAB6-F4C3-7DB595F95190}"/>
              </a:ext>
              <a:ext uri="{C183D7F6-B498-43B3-948B-1728B52AA6E4}">
                <adec:decorative xmlns:adec="http://schemas.microsoft.com/office/drawing/2017/decorative" val="1"/>
              </a:ext>
            </a:extLst>
          </p:cNvPr>
          <p:cNvSpPr/>
          <p:nvPr/>
        </p:nvSpPr>
        <p:spPr>
          <a:xfrm>
            <a:off x="602975" y="3745189"/>
            <a:ext cx="2620091" cy="589934"/>
          </a:xfrm>
          <a:prstGeom prst="rect">
            <a:avLst/>
          </a:prstGeom>
          <a:solidFill>
            <a:srgbClr val="C0442E"/>
          </a:solidFill>
          <a:ln w="12700">
            <a:solidFill>
              <a:srgbClr val="333333"/>
            </a:solidFill>
            <a:prstDash val="solid"/>
          </a:ln>
        </p:spPr>
        <p:txBody>
          <a:bodyPr/>
          <a:lstStyle/>
          <a:p>
            <a:endParaRPr lang="en-AU"/>
          </a:p>
        </p:txBody>
      </p:sp>
      <p:sp>
        <p:nvSpPr>
          <p:cNvPr id="8" name="Text 6">
            <a:extLst>
              <a:ext uri="{FF2B5EF4-FFF2-40B4-BE49-F238E27FC236}">
                <a16:creationId xmlns:a16="http://schemas.microsoft.com/office/drawing/2014/main" id="{7C3834AF-7CDB-EE5F-789A-185328042D30}"/>
              </a:ext>
            </a:extLst>
          </p:cNvPr>
          <p:cNvSpPr/>
          <p:nvPr/>
        </p:nvSpPr>
        <p:spPr>
          <a:xfrm>
            <a:off x="698851" y="3756208"/>
            <a:ext cx="2429539" cy="589934"/>
          </a:xfrm>
          <a:prstGeom prst="rect">
            <a:avLst/>
          </a:prstGeom>
          <a:noFill/>
          <a:ln/>
        </p:spPr>
        <p:txBody>
          <a:bodyPr wrap="square" lIns="0" tIns="0" rIns="0" bIns="0" rtlCol="0" anchor="ctr"/>
          <a:lstStyle/>
          <a:p>
            <a:pPr marL="0" indent="0" algn="ctr">
              <a:buNone/>
            </a:pPr>
            <a:r>
              <a:rPr lang="en-US" sz="1300" b="1" dirty="0">
                <a:solidFill>
                  <a:srgbClr val="FFFFFF"/>
                </a:solidFill>
                <a:latin typeface="Trebuchet MS" pitchFamily="34" charset="0"/>
                <a:ea typeface="Trebuchet MS" pitchFamily="34" charset="-122"/>
                <a:cs typeface="Trebuchet MS" pitchFamily="34" charset="-120"/>
              </a:rPr>
              <a:t>culturally diverse</a:t>
            </a:r>
            <a:endParaRPr lang="en-US" sz="1300" dirty="0"/>
          </a:p>
        </p:txBody>
      </p:sp>
      <p:sp>
        <p:nvSpPr>
          <p:cNvPr id="9" name="Group tag">
            <a:extLst>
              <a:ext uri="{FF2B5EF4-FFF2-40B4-BE49-F238E27FC236}">
                <a16:creationId xmlns:a16="http://schemas.microsoft.com/office/drawing/2014/main" id="{E8916B83-D712-A22D-BA56-FB030ABEA070}"/>
              </a:ext>
              <a:ext uri="{C183D7F6-B498-43B3-948B-1728B52AA6E4}">
                <adec:decorative xmlns:adec="http://schemas.microsoft.com/office/drawing/2017/decorative" val="1"/>
              </a:ext>
            </a:extLst>
          </p:cNvPr>
          <p:cNvSpPr/>
          <p:nvPr/>
        </p:nvSpPr>
        <p:spPr>
          <a:xfrm>
            <a:off x="3276549" y="3750232"/>
            <a:ext cx="2620091" cy="589934"/>
          </a:xfrm>
          <a:prstGeom prst="rect">
            <a:avLst/>
          </a:prstGeom>
          <a:solidFill>
            <a:srgbClr val="C0442E"/>
          </a:solidFill>
          <a:ln w="12700">
            <a:solidFill>
              <a:srgbClr val="333333"/>
            </a:solidFill>
            <a:prstDash val="solid"/>
          </a:ln>
        </p:spPr>
        <p:txBody>
          <a:bodyPr/>
          <a:lstStyle/>
          <a:p>
            <a:endParaRPr lang="en-AU"/>
          </a:p>
        </p:txBody>
      </p:sp>
      <p:sp>
        <p:nvSpPr>
          <p:cNvPr id="10" name="Text 8">
            <a:extLst>
              <a:ext uri="{FF2B5EF4-FFF2-40B4-BE49-F238E27FC236}">
                <a16:creationId xmlns:a16="http://schemas.microsoft.com/office/drawing/2014/main" id="{7B3C296E-BAB3-6EC2-4BE6-25C7242233A2}"/>
              </a:ext>
              <a:ext uri="{C183D7F6-B498-43B3-948B-1728B52AA6E4}">
                <adec:decorative xmlns:adec="http://schemas.microsoft.com/office/drawing/2017/decorative" val="0"/>
              </a:ext>
            </a:extLst>
          </p:cNvPr>
          <p:cNvSpPr/>
          <p:nvPr/>
        </p:nvSpPr>
        <p:spPr>
          <a:xfrm>
            <a:off x="3396331" y="3750232"/>
            <a:ext cx="2429539" cy="589934"/>
          </a:xfrm>
          <a:prstGeom prst="rect">
            <a:avLst/>
          </a:prstGeom>
          <a:noFill/>
          <a:ln/>
        </p:spPr>
        <p:txBody>
          <a:bodyPr wrap="square" lIns="0" tIns="0" rIns="0" bIns="0" rtlCol="0" anchor="ctr"/>
          <a:lstStyle/>
          <a:p>
            <a:pPr marL="0" indent="0" algn="ctr">
              <a:buNone/>
            </a:pPr>
            <a:r>
              <a:rPr lang="en-US" sz="1300" b="1" dirty="0">
                <a:solidFill>
                  <a:srgbClr val="FFFFFF"/>
                </a:solidFill>
                <a:latin typeface="Trebuchet MS" pitchFamily="34" charset="0"/>
                <a:ea typeface="Trebuchet MS" pitchFamily="34" charset="-122"/>
                <a:cs typeface="Trebuchet MS" pitchFamily="34" charset="-120"/>
              </a:rPr>
              <a:t>neurodivergent</a:t>
            </a:r>
            <a:endParaRPr lang="en-US" sz="1300" dirty="0"/>
          </a:p>
        </p:txBody>
      </p:sp>
      <p:sp>
        <p:nvSpPr>
          <p:cNvPr id="11" name="Group tag">
            <a:extLst>
              <a:ext uri="{FF2B5EF4-FFF2-40B4-BE49-F238E27FC236}">
                <a16:creationId xmlns:a16="http://schemas.microsoft.com/office/drawing/2014/main" id="{B948FC29-4C64-8347-77CE-1A69D58D02DF}"/>
              </a:ext>
              <a:ext uri="{C183D7F6-B498-43B3-948B-1728B52AA6E4}">
                <adec:decorative xmlns:adec="http://schemas.microsoft.com/office/drawing/2017/decorative" val="1"/>
              </a:ext>
            </a:extLst>
          </p:cNvPr>
          <p:cNvSpPr/>
          <p:nvPr/>
        </p:nvSpPr>
        <p:spPr>
          <a:xfrm>
            <a:off x="5945652" y="3756208"/>
            <a:ext cx="2620091" cy="589934"/>
          </a:xfrm>
          <a:prstGeom prst="rect">
            <a:avLst/>
          </a:prstGeom>
          <a:solidFill>
            <a:srgbClr val="C0442E"/>
          </a:solidFill>
          <a:ln w="12700">
            <a:solidFill>
              <a:srgbClr val="333333"/>
            </a:solidFill>
            <a:prstDash val="solid"/>
          </a:ln>
        </p:spPr>
        <p:txBody>
          <a:bodyPr/>
          <a:lstStyle/>
          <a:p>
            <a:endParaRPr lang="en-AU"/>
          </a:p>
        </p:txBody>
      </p:sp>
      <p:sp>
        <p:nvSpPr>
          <p:cNvPr id="12" name="Text 10">
            <a:extLst>
              <a:ext uri="{FF2B5EF4-FFF2-40B4-BE49-F238E27FC236}">
                <a16:creationId xmlns:a16="http://schemas.microsoft.com/office/drawing/2014/main" id="{393B6EC6-8ECD-F75F-A77C-1A46F9EF529B}"/>
              </a:ext>
            </a:extLst>
          </p:cNvPr>
          <p:cNvSpPr/>
          <p:nvPr/>
        </p:nvSpPr>
        <p:spPr>
          <a:xfrm>
            <a:off x="6069905" y="3756208"/>
            <a:ext cx="2429539" cy="589934"/>
          </a:xfrm>
          <a:prstGeom prst="rect">
            <a:avLst/>
          </a:prstGeom>
          <a:noFill/>
          <a:ln/>
        </p:spPr>
        <p:txBody>
          <a:bodyPr wrap="square" lIns="0" tIns="0" rIns="0" bIns="0" rtlCol="0" anchor="ctr"/>
          <a:lstStyle/>
          <a:p>
            <a:pPr marL="0" indent="0" algn="ctr">
              <a:buNone/>
            </a:pPr>
            <a:r>
              <a:rPr lang="en-US" sz="1300" b="1" dirty="0">
                <a:solidFill>
                  <a:srgbClr val="FFFFFF"/>
                </a:solidFill>
                <a:latin typeface="Trebuchet MS" pitchFamily="34" charset="0"/>
                <a:ea typeface="Trebuchet MS" pitchFamily="34" charset="-122"/>
                <a:cs typeface="Trebuchet MS" pitchFamily="34" charset="-120"/>
              </a:rPr>
              <a:t>entering via non-traditional pathways</a:t>
            </a:r>
            <a:endParaRPr lang="en-US" sz="1300" dirty="0"/>
          </a:p>
        </p:txBody>
      </p:sp>
      <p:sp>
        <p:nvSpPr>
          <p:cNvPr id="14" name="Panel accent">
            <a:extLst>
              <a:ext uri="{FF2B5EF4-FFF2-40B4-BE49-F238E27FC236}">
                <a16:creationId xmlns:a16="http://schemas.microsoft.com/office/drawing/2014/main" id="{5F1E1178-6F93-4653-7E84-D0D301389727}"/>
              </a:ext>
              <a:ext uri="{C183D7F6-B498-43B3-948B-1728B52AA6E4}">
                <adec:decorative xmlns:adec="http://schemas.microsoft.com/office/drawing/2017/decorative" val="1"/>
              </a:ext>
            </a:extLst>
          </p:cNvPr>
          <p:cNvSpPr/>
          <p:nvPr/>
        </p:nvSpPr>
        <p:spPr>
          <a:xfrm>
            <a:off x="496047" y="3357939"/>
            <a:ext cx="8193741" cy="94389"/>
          </a:xfrm>
          <a:prstGeom prst="rect">
            <a:avLst/>
          </a:prstGeom>
          <a:solidFill>
            <a:srgbClr val="C98A12"/>
          </a:solidFill>
          <a:ln w="12700">
            <a:solidFill>
              <a:srgbClr val="333333"/>
            </a:solidFill>
            <a:prstDash val="solid"/>
          </a:ln>
        </p:spPr>
        <p:txBody>
          <a:bodyPr/>
          <a:lstStyle/>
          <a:p>
            <a:endParaRPr lang="en-AU"/>
          </a:p>
        </p:txBody>
      </p:sp>
      <p:pic>
        <p:nvPicPr>
          <p:cNvPr id="26" name="Picture 25">
            <a:extLst>
              <a:ext uri="{FF2B5EF4-FFF2-40B4-BE49-F238E27FC236}">
                <a16:creationId xmlns:a16="http://schemas.microsoft.com/office/drawing/2014/main" id="{2BB7813F-43FA-037F-4CEB-FDF93D9D498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733962" y="805209"/>
            <a:ext cx="4191585" cy="600159"/>
          </a:xfrm>
          <a:prstGeom prst="rect">
            <a:avLst/>
          </a:prstGeom>
        </p:spPr>
      </p:pic>
      <p:pic>
        <p:nvPicPr>
          <p:cNvPr id="28" name="Picture 27">
            <a:extLst>
              <a:ext uri="{FF2B5EF4-FFF2-40B4-BE49-F238E27FC236}">
                <a16:creationId xmlns:a16="http://schemas.microsoft.com/office/drawing/2014/main" id="{AE4C988A-4A4E-05FA-B62D-A2AB81A5304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1141263">
            <a:off x="3871832" y="697946"/>
            <a:ext cx="785607" cy="344458"/>
          </a:xfrm>
          <a:prstGeom prst="rect">
            <a:avLst/>
          </a:prstGeom>
        </p:spPr>
      </p:pic>
    </p:spTree>
    <p:extLst>
      <p:ext uri="{BB962C8B-B14F-4D97-AF65-F5344CB8AC3E}">
        <p14:creationId xmlns:p14="http://schemas.microsoft.com/office/powerpoint/2010/main" val="1905779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F4A93D"/>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3B1C01-39B5-D39C-FA82-F735F900B558}"/>
              </a:ext>
            </a:extLst>
          </p:cNvPr>
          <p:cNvSpPr>
            <a:spLocks noGrp="1"/>
          </p:cNvSpPr>
          <p:nvPr>
            <p:ph type="title" idx="100"/>
          </p:nvPr>
        </p:nvSpPr>
        <p:spPr>
          <a:xfrm>
            <a:off x="640080" y="-777240"/>
            <a:ext cx="7863840" cy="777240"/>
          </a:xfrm>
        </p:spPr>
        <p:txBody>
          <a:bodyPr wrap="square" rtlCol="0" anchor="b"/>
          <a:lstStyle/>
          <a:p>
            <a:r>
              <a:rPr lang="en-AU" dirty="0"/>
              <a:t>Impact of Barriers</a:t>
            </a:r>
          </a:p>
        </p:txBody>
      </p:sp>
      <p:sp>
        <p:nvSpPr>
          <p:cNvPr id="2" name="Top accent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6" name="Panel">
            <a:extLst>
              <a:ext uri="{C183D7F6-B498-43B3-948B-1728B52AA6E4}">
                <adec:decorative xmlns:adec="http://schemas.microsoft.com/office/drawing/2017/decorative" val="1"/>
              </a:ext>
            </a:extLst>
          </p:cNvPr>
          <p:cNvSpPr/>
          <p:nvPr/>
        </p:nvSpPr>
        <p:spPr>
          <a:xfrm>
            <a:off x="640080" y="1645920"/>
            <a:ext cx="2514600" cy="2468880"/>
          </a:xfrm>
          <a:prstGeom prst="rect">
            <a:avLst/>
          </a:prstGeom>
          <a:solidFill>
            <a:schemeClr val="accent4">
              <a:lumMod val="40000"/>
              <a:lumOff val="60000"/>
            </a:schemeClr>
          </a:solidFill>
          <a:ln w="12700">
            <a:solidFill>
              <a:srgbClr val="333333"/>
            </a:solidFill>
            <a:prstDash val="solid"/>
          </a:ln>
          <a:effectLst>
            <a:outerShdw blurRad="101600" dist="25400" dir="8100000" algn="bl" rotWithShape="0">
              <a:srgbClr val="000000">
                <a:alpha val="12000"/>
              </a:srgbClr>
            </a:outerShdw>
          </a:effectLst>
        </p:spPr>
        <p:txBody>
          <a:bodyPr/>
          <a:lstStyle/>
          <a:p>
            <a:endParaRPr lang="en-AU"/>
          </a:p>
        </p:txBody>
      </p:sp>
      <p:sp>
        <p:nvSpPr>
          <p:cNvPr id="7" name="Panel accent">
            <a:extLst>
              <a:ext uri="{C183D7F6-B498-43B3-948B-1728B52AA6E4}">
                <adec:decorative xmlns:adec="http://schemas.microsoft.com/office/drawing/2017/decorative" val="1"/>
              </a:ext>
            </a:extLst>
          </p:cNvPr>
          <p:cNvSpPr/>
          <p:nvPr/>
        </p:nvSpPr>
        <p:spPr>
          <a:xfrm>
            <a:off x="640080" y="1645920"/>
            <a:ext cx="2514600" cy="109728"/>
          </a:xfrm>
          <a:prstGeom prst="rect">
            <a:avLst/>
          </a:prstGeom>
          <a:solidFill>
            <a:srgbClr val="C0442E"/>
          </a:solidFill>
          <a:ln w="12700">
            <a:solidFill>
              <a:srgbClr val="333333"/>
            </a:solidFill>
            <a:prstDash val="solid"/>
          </a:ln>
        </p:spPr>
        <p:txBody>
          <a:bodyPr/>
          <a:lstStyle/>
          <a:p>
            <a:endParaRPr lang="en-AU"/>
          </a:p>
        </p:txBody>
      </p:sp>
      <p:sp>
        <p:nvSpPr>
          <p:cNvPr id="10" name="Panel">
            <a:extLst>
              <a:ext uri="{C183D7F6-B498-43B3-948B-1728B52AA6E4}">
                <adec:decorative xmlns:adec="http://schemas.microsoft.com/office/drawing/2017/decorative" val="1"/>
              </a:ext>
            </a:extLst>
          </p:cNvPr>
          <p:cNvSpPr/>
          <p:nvPr/>
        </p:nvSpPr>
        <p:spPr>
          <a:xfrm>
            <a:off x="3310128" y="1645920"/>
            <a:ext cx="2514600" cy="2468880"/>
          </a:xfrm>
          <a:prstGeom prst="rect">
            <a:avLst/>
          </a:prstGeom>
          <a:solidFill>
            <a:schemeClr val="accent4">
              <a:lumMod val="40000"/>
              <a:lumOff val="60000"/>
            </a:schemeClr>
          </a:solidFill>
          <a:ln w="12700">
            <a:solidFill>
              <a:srgbClr val="333333"/>
            </a:solidFill>
            <a:prstDash val="solid"/>
          </a:ln>
          <a:effectLst>
            <a:outerShdw blurRad="101600" dist="25400" dir="8100000" algn="bl" rotWithShape="0">
              <a:srgbClr val="000000">
                <a:alpha val="12000"/>
              </a:srgbClr>
            </a:outerShdw>
          </a:effectLst>
        </p:spPr>
        <p:txBody>
          <a:bodyPr/>
          <a:lstStyle/>
          <a:p>
            <a:endParaRPr lang="en-AU"/>
          </a:p>
        </p:txBody>
      </p:sp>
      <p:sp>
        <p:nvSpPr>
          <p:cNvPr id="11" name="Panel accent">
            <a:extLst>
              <a:ext uri="{C183D7F6-B498-43B3-948B-1728B52AA6E4}">
                <adec:decorative xmlns:adec="http://schemas.microsoft.com/office/drawing/2017/decorative" val="1"/>
              </a:ext>
            </a:extLst>
          </p:cNvPr>
          <p:cNvSpPr/>
          <p:nvPr/>
        </p:nvSpPr>
        <p:spPr>
          <a:xfrm>
            <a:off x="3310128" y="1645920"/>
            <a:ext cx="2514600" cy="109728"/>
          </a:xfrm>
          <a:prstGeom prst="rect">
            <a:avLst/>
          </a:prstGeom>
          <a:solidFill>
            <a:srgbClr val="C98A12"/>
          </a:solidFill>
          <a:ln w="12700">
            <a:solidFill>
              <a:srgbClr val="333333"/>
            </a:solidFill>
            <a:prstDash val="solid"/>
          </a:ln>
        </p:spPr>
        <p:txBody>
          <a:bodyPr/>
          <a:lstStyle/>
          <a:p>
            <a:endParaRPr lang="en-AU"/>
          </a:p>
        </p:txBody>
      </p:sp>
      <p:sp>
        <p:nvSpPr>
          <p:cNvPr id="14" name="Panel">
            <a:extLst>
              <a:ext uri="{C183D7F6-B498-43B3-948B-1728B52AA6E4}">
                <adec:decorative xmlns:adec="http://schemas.microsoft.com/office/drawing/2017/decorative" val="1"/>
              </a:ext>
            </a:extLst>
          </p:cNvPr>
          <p:cNvSpPr/>
          <p:nvPr/>
        </p:nvSpPr>
        <p:spPr>
          <a:xfrm>
            <a:off x="5989320" y="1645920"/>
            <a:ext cx="2514600" cy="2468880"/>
          </a:xfrm>
          <a:prstGeom prst="rect">
            <a:avLst/>
          </a:prstGeom>
          <a:solidFill>
            <a:schemeClr val="accent4">
              <a:lumMod val="40000"/>
              <a:lumOff val="60000"/>
            </a:schemeClr>
          </a:solidFill>
          <a:ln w="12700">
            <a:solidFill>
              <a:srgbClr val="333333"/>
            </a:solidFill>
            <a:prstDash val="solid"/>
          </a:ln>
          <a:effectLst>
            <a:outerShdw blurRad="101600" dist="25400" dir="8100000" algn="bl" rotWithShape="0">
              <a:srgbClr val="000000">
                <a:alpha val="12000"/>
              </a:srgbClr>
            </a:outerShdw>
          </a:effectLst>
        </p:spPr>
        <p:txBody>
          <a:bodyPr/>
          <a:lstStyle/>
          <a:p>
            <a:endParaRPr lang="en-AU"/>
          </a:p>
        </p:txBody>
      </p:sp>
      <p:sp>
        <p:nvSpPr>
          <p:cNvPr id="15" name="Panel accent">
            <a:extLst>
              <a:ext uri="{C183D7F6-B498-43B3-948B-1728B52AA6E4}">
                <adec:decorative xmlns:adec="http://schemas.microsoft.com/office/drawing/2017/decorative" val="1"/>
              </a:ext>
            </a:extLst>
          </p:cNvPr>
          <p:cNvSpPr/>
          <p:nvPr/>
        </p:nvSpPr>
        <p:spPr>
          <a:xfrm>
            <a:off x="5989320" y="1645920"/>
            <a:ext cx="2514600" cy="109728"/>
          </a:xfrm>
          <a:prstGeom prst="rect">
            <a:avLst/>
          </a:prstGeom>
          <a:solidFill>
            <a:schemeClr val="accent4">
              <a:lumMod val="40000"/>
              <a:lumOff val="60000"/>
            </a:schemeClr>
          </a:solidFill>
          <a:ln w="12700">
            <a:solidFill>
              <a:srgbClr val="333333"/>
            </a:solidFill>
            <a:prstDash val="solid"/>
          </a:ln>
        </p:spPr>
        <p:txBody>
          <a:bodyPr/>
          <a:lstStyle/>
          <a:p>
            <a:endParaRPr lang="en-AU"/>
          </a:p>
        </p:txBody>
      </p:sp>
      <p:pic>
        <p:nvPicPr>
          <p:cNvPr id="22" name="Picture 21">
            <a:extLst>
              <a:ext uri="{FF2B5EF4-FFF2-40B4-BE49-F238E27FC236}">
                <a16:creationId xmlns:a16="http://schemas.microsoft.com/office/drawing/2014/main" id="{67BEC738-F56C-8AEC-043A-9A2BA2175CB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25773" y="400001"/>
            <a:ext cx="2067262" cy="948207"/>
          </a:xfrm>
          <a:prstGeom prst="rect">
            <a:avLst/>
          </a:prstGeom>
        </p:spPr>
      </p:pic>
      <p:pic>
        <p:nvPicPr>
          <p:cNvPr id="24" name="Picture 23" descr="First box contains a list of negative impacts, including reduced motivation, diminished mental health and wellbeing, student disengagement, withdrawal from courses, networks and music making, and inequitable assessment.">
            <a:extLst>
              <a:ext uri="{FF2B5EF4-FFF2-40B4-BE49-F238E27FC236}">
                <a16:creationId xmlns:a16="http://schemas.microsoft.com/office/drawing/2014/main" id="{55CD4556-EAEC-EA6E-2B15-520ADA908029}"/>
              </a:ext>
            </a:extLst>
          </p:cNvPr>
          <p:cNvPicPr>
            <a:picLocks noChangeAspect="1"/>
          </p:cNvPicPr>
          <p:nvPr/>
        </p:nvPicPr>
        <p:blipFill>
          <a:blip r:embed="rId4"/>
          <a:stretch>
            <a:fillRect/>
          </a:stretch>
        </p:blipFill>
        <p:spPr>
          <a:xfrm>
            <a:off x="1225773" y="2153893"/>
            <a:ext cx="1809153" cy="1562661"/>
          </a:xfrm>
          <a:prstGeom prst="rect">
            <a:avLst/>
          </a:prstGeom>
        </p:spPr>
      </p:pic>
      <p:pic>
        <p:nvPicPr>
          <p:cNvPr id="30" name="Picture 29" descr="Second box with “Alternative course outcomes” in large, bold red lettering.">
            <a:extLst>
              <a:ext uri="{FF2B5EF4-FFF2-40B4-BE49-F238E27FC236}">
                <a16:creationId xmlns:a16="http://schemas.microsoft.com/office/drawing/2014/main" id="{CAF2266C-C40F-D81E-F0BE-B8F59A3E622C}"/>
              </a:ext>
            </a:extLst>
          </p:cNvPr>
          <p:cNvPicPr>
            <a:picLocks noChangeAspect="1"/>
          </p:cNvPicPr>
          <p:nvPr/>
        </p:nvPicPr>
        <p:blipFill>
          <a:blip r:embed="rId5"/>
          <a:stretch>
            <a:fillRect/>
          </a:stretch>
        </p:blipFill>
        <p:spPr>
          <a:xfrm>
            <a:off x="3372126" y="1802955"/>
            <a:ext cx="1652096" cy="978514"/>
          </a:xfrm>
          <a:prstGeom prst="rect">
            <a:avLst/>
          </a:prstGeom>
        </p:spPr>
      </p:pic>
      <p:pic>
        <p:nvPicPr>
          <p:cNvPr id="28" name="Picture 27" descr="Bullet-list graphic summarizes long-term effects of an unspecified issue. Purple text on a yellow background lists attrition, prolonged course completion, long-term financial impact, and reduced pathways.">
            <a:extLst>
              <a:ext uri="{FF2B5EF4-FFF2-40B4-BE49-F238E27FC236}">
                <a16:creationId xmlns:a16="http://schemas.microsoft.com/office/drawing/2014/main" id="{7C3A100A-1975-C32C-1EA7-88263E6A1CC2}"/>
              </a:ext>
            </a:extLst>
          </p:cNvPr>
          <p:cNvPicPr>
            <a:picLocks noChangeAspect="1"/>
          </p:cNvPicPr>
          <p:nvPr/>
        </p:nvPicPr>
        <p:blipFill>
          <a:blip r:embed="rId6"/>
          <a:stretch>
            <a:fillRect/>
          </a:stretch>
        </p:blipFill>
        <p:spPr>
          <a:xfrm>
            <a:off x="4222078" y="2834752"/>
            <a:ext cx="1533787" cy="1212872"/>
          </a:xfrm>
          <a:prstGeom prst="rect">
            <a:avLst/>
          </a:prstGeom>
        </p:spPr>
      </p:pic>
      <p:pic>
        <p:nvPicPr>
          <p:cNvPr id="32" name="Picture 31" descr="Third box titled “Career pathway divergence” with a red starburst stating, “Music relegated to hobby with broader impact on career opportunities,”.">
            <a:extLst>
              <a:ext uri="{FF2B5EF4-FFF2-40B4-BE49-F238E27FC236}">
                <a16:creationId xmlns:a16="http://schemas.microsoft.com/office/drawing/2014/main" id="{67F174ED-020A-0561-91A6-533AD82E9214}"/>
              </a:ext>
            </a:extLst>
          </p:cNvPr>
          <p:cNvPicPr>
            <a:picLocks noChangeAspect="1"/>
          </p:cNvPicPr>
          <p:nvPr/>
        </p:nvPicPr>
        <p:blipFill>
          <a:blip r:embed="rId7"/>
          <a:stretch>
            <a:fillRect/>
          </a:stretch>
        </p:blipFill>
        <p:spPr>
          <a:xfrm>
            <a:off x="6098187" y="1892808"/>
            <a:ext cx="2286801" cy="2114367"/>
          </a:xfrm>
          <a:prstGeom prst="rect">
            <a:avLst/>
          </a:prstGeom>
          <a:solidFill>
            <a:schemeClr val="accent4">
              <a:lumMod val="20000"/>
              <a:lumOff val="80000"/>
            </a:schemeClr>
          </a:solidFill>
        </p:spPr>
      </p:pic>
      <p:sp>
        <p:nvSpPr>
          <p:cNvPr id="34" name="Panel accent">
            <a:extLst>
              <a:ext uri="{FF2B5EF4-FFF2-40B4-BE49-F238E27FC236}">
                <a16:creationId xmlns:a16="http://schemas.microsoft.com/office/drawing/2014/main" id="{D5248B32-E1D4-C48E-F134-4CB25C5786C1}"/>
              </a:ext>
              <a:ext uri="{C183D7F6-B498-43B3-948B-1728B52AA6E4}">
                <adec:decorative xmlns:adec="http://schemas.microsoft.com/office/drawing/2017/decorative" val="1"/>
              </a:ext>
            </a:extLst>
          </p:cNvPr>
          <p:cNvSpPr/>
          <p:nvPr/>
        </p:nvSpPr>
        <p:spPr>
          <a:xfrm>
            <a:off x="5989320" y="1649446"/>
            <a:ext cx="2514600" cy="109728"/>
          </a:xfrm>
          <a:prstGeom prst="rect">
            <a:avLst/>
          </a:prstGeom>
          <a:solidFill>
            <a:srgbClr val="4B2159"/>
          </a:solidFill>
          <a:ln w="12700">
            <a:solidFill>
              <a:srgbClr val="333333"/>
            </a:solidFill>
            <a:prstDash val="solid"/>
          </a:ln>
        </p:spPr>
        <p:txBody>
          <a:bodyPr/>
          <a:lstStyle/>
          <a:p>
            <a:endParaRPr lang="en-AU"/>
          </a:p>
        </p:txBody>
      </p:sp>
      <p:sp>
        <p:nvSpPr>
          <p:cNvPr id="38" name="Text 12">
            <a:extLst>
              <a:ext uri="{FF2B5EF4-FFF2-40B4-BE49-F238E27FC236}">
                <a16:creationId xmlns:a16="http://schemas.microsoft.com/office/drawing/2014/main" id="{A5027438-1DB6-B590-FD11-F2E3A0BD6404}"/>
              </a:ext>
            </a:extLst>
          </p:cNvPr>
          <p:cNvSpPr/>
          <p:nvPr/>
        </p:nvSpPr>
        <p:spPr>
          <a:xfrm>
            <a:off x="640080" y="4251960"/>
            <a:ext cx="7863840" cy="457200"/>
          </a:xfrm>
          <a:prstGeom prst="rect">
            <a:avLst/>
          </a:prstGeom>
          <a:noFill/>
          <a:ln/>
        </p:spPr>
        <p:txBody>
          <a:bodyPr wrap="square" lIns="0" tIns="0" rIns="0" bIns="0" rtlCol="0" anchor="ctr"/>
          <a:lstStyle/>
          <a:p>
            <a:pPr marL="0" indent="0">
              <a:buNone/>
            </a:pPr>
            <a:r>
              <a:rPr lang="en-US" sz="1050" dirty="0">
                <a:solidFill>
                  <a:srgbClr val="5A4526"/>
                </a:solidFill>
                <a:latin typeface="Trebuchet MS" pitchFamily="34" charset="0"/>
                <a:ea typeface="Trebuchet MS" pitchFamily="34" charset="-122"/>
                <a:cs typeface="Trebuchet MS" pitchFamily="34" charset="-120"/>
              </a:rPr>
              <a:t>Proposed evidence base: student feedback, progress and retention data, assessment review data, patterns in student support requests, course evaluation insight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4">
    <p:bg>
      <p:bgPr>
        <a:solidFill>
          <a:srgbClr val="F4A93D"/>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FEFE53-7D52-508D-366D-342952B48E09}"/>
              </a:ext>
            </a:extLst>
          </p:cNvPr>
          <p:cNvSpPr>
            <a:spLocks noGrp="1"/>
          </p:cNvSpPr>
          <p:nvPr>
            <p:ph type="title" idx="100"/>
          </p:nvPr>
        </p:nvSpPr>
        <p:spPr>
          <a:xfrm>
            <a:off x="640080" y="-777240"/>
            <a:ext cx="7863840" cy="777240"/>
          </a:xfrm>
        </p:spPr>
        <p:txBody>
          <a:bodyPr wrap="square" rtlCol="0" anchor="b"/>
          <a:lstStyle/>
          <a:p>
            <a:r>
              <a:rPr lang="en-AU" dirty="0"/>
              <a:t>Hidden Curriculum – Hidden Barriers</a:t>
            </a:r>
          </a:p>
        </p:txBody>
      </p:sp>
      <p:sp>
        <p:nvSpPr>
          <p:cNvPr id="2" name="Top accent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pic>
        <p:nvPicPr>
          <p:cNvPr id="22" name="Picture 21" descr="Hidden Curriculum banner with an arrow pointing to  Hidden Barriers banner">
            <a:extLst>
              <a:ext uri="{FF2B5EF4-FFF2-40B4-BE49-F238E27FC236}">
                <a16:creationId xmlns:a16="http://schemas.microsoft.com/office/drawing/2014/main" id="{548936C0-6E7D-5375-1FFA-508A8A6E1AFB}"/>
              </a:ext>
            </a:extLst>
          </p:cNvPr>
          <p:cNvPicPr>
            <a:picLocks noChangeAspect="1"/>
          </p:cNvPicPr>
          <p:nvPr/>
        </p:nvPicPr>
        <p:blipFill>
          <a:blip r:embed="rId3"/>
          <a:stretch>
            <a:fillRect/>
          </a:stretch>
        </p:blipFill>
        <p:spPr>
          <a:xfrm>
            <a:off x="204238" y="2046651"/>
            <a:ext cx="3639230" cy="670061"/>
          </a:xfrm>
          <a:prstGeom prst="rect">
            <a:avLst/>
          </a:prstGeom>
        </p:spPr>
      </p:pic>
      <p:pic>
        <p:nvPicPr>
          <p:cNvPr id="26" name="Picture 25">
            <a:extLst>
              <a:ext uri="{FF2B5EF4-FFF2-40B4-BE49-F238E27FC236}">
                <a16:creationId xmlns:a16="http://schemas.microsoft.com/office/drawing/2014/main" id="{BBF76C9D-60B8-0203-9A8F-81DC17915F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94860" y="2274490"/>
            <a:ext cx="4191585" cy="600159"/>
          </a:xfrm>
          <a:prstGeom prst="rect">
            <a:avLst/>
          </a:prstGeom>
        </p:spPr>
      </p:pic>
      <p:pic>
        <p:nvPicPr>
          <p:cNvPr id="28" name="Picture 27">
            <a:extLst>
              <a:ext uri="{FF2B5EF4-FFF2-40B4-BE49-F238E27FC236}">
                <a16:creationId xmlns:a16="http://schemas.microsoft.com/office/drawing/2014/main" id="{8AD732F9-39F9-602F-D70F-765ACC0A5D0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1141263">
            <a:off x="3826360" y="2300882"/>
            <a:ext cx="785607" cy="34445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A93D"/>
        </a:solidFill>
        <a:effectLst/>
      </p:bgPr>
    </p:bg>
    <p:spTree>
      <p:nvGrpSpPr>
        <p:cNvPr id="1" name="">
          <a:extLst>
            <a:ext uri="{FF2B5EF4-FFF2-40B4-BE49-F238E27FC236}">
              <a16:creationId xmlns:a16="http://schemas.microsoft.com/office/drawing/2014/main" id="{1C1DD803-4E05-6962-8420-5CEB0BCAF5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83BADF8-FE47-929E-EE97-3D7C7F6ACC69}"/>
              </a:ext>
            </a:extLst>
          </p:cNvPr>
          <p:cNvSpPr>
            <a:spLocks noGrp="1"/>
          </p:cNvSpPr>
          <p:nvPr>
            <p:ph type="title" idx="100"/>
          </p:nvPr>
        </p:nvSpPr>
        <p:spPr>
          <a:xfrm>
            <a:off x="640080" y="-777240"/>
            <a:ext cx="7863840" cy="777240"/>
          </a:xfrm>
        </p:spPr>
        <p:txBody>
          <a:bodyPr wrap="square" rtlCol="0" anchor="b"/>
          <a:lstStyle/>
          <a:p>
            <a:r>
              <a:rPr lang="en-AU" dirty="0"/>
              <a:t>Reduce Barriers</a:t>
            </a:r>
          </a:p>
        </p:txBody>
      </p:sp>
      <p:sp>
        <p:nvSpPr>
          <p:cNvPr id="2" name="Top accent bar">
            <a:extLst>
              <a:ext uri="{FF2B5EF4-FFF2-40B4-BE49-F238E27FC236}">
                <a16:creationId xmlns:a16="http://schemas.microsoft.com/office/drawing/2014/main" id="{99604E37-EAD2-4D88-8572-392B92C974FB}"/>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E3213BFB-062E-FCF2-854D-6D3553F0F767}"/>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pic>
        <p:nvPicPr>
          <p:cNvPr id="22" name="Picture 21">
            <a:extLst>
              <a:ext uri="{FF2B5EF4-FFF2-40B4-BE49-F238E27FC236}">
                <a16:creationId xmlns:a16="http://schemas.microsoft.com/office/drawing/2014/main" id="{0D4AA592-3EA6-059F-2074-3D50661DFA5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4238" y="2046651"/>
            <a:ext cx="3639230" cy="670061"/>
          </a:xfrm>
          <a:prstGeom prst="rect">
            <a:avLst/>
          </a:prstGeom>
        </p:spPr>
      </p:pic>
      <p:pic>
        <p:nvPicPr>
          <p:cNvPr id="26" name="Picture 25">
            <a:extLst>
              <a:ext uri="{FF2B5EF4-FFF2-40B4-BE49-F238E27FC236}">
                <a16:creationId xmlns:a16="http://schemas.microsoft.com/office/drawing/2014/main" id="{FE72D235-2D11-341C-0ECA-F1A001B9EF0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94860" y="2274490"/>
            <a:ext cx="4191585" cy="600159"/>
          </a:xfrm>
          <a:prstGeom prst="rect">
            <a:avLst/>
          </a:prstGeom>
        </p:spPr>
      </p:pic>
      <p:pic>
        <p:nvPicPr>
          <p:cNvPr id="28" name="Picture 27">
            <a:extLst>
              <a:ext uri="{FF2B5EF4-FFF2-40B4-BE49-F238E27FC236}">
                <a16:creationId xmlns:a16="http://schemas.microsoft.com/office/drawing/2014/main" id="{186097F7-5442-B3C4-6198-1E3F815629A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1141263">
            <a:off x="3826360" y="2300882"/>
            <a:ext cx="785607" cy="344458"/>
          </a:xfrm>
          <a:prstGeom prst="rect">
            <a:avLst/>
          </a:prstGeom>
        </p:spPr>
      </p:pic>
      <p:pic>
        <p:nvPicPr>
          <p:cNvPr id="5" name="Picture 4" descr="Titled banner layered across the Hidden Curriculum to Hidden Barriers graphics with the text &quot;Barriers could be reduced with a UDL-informed course design to make the implicit explicit&quot;.">
            <a:extLst>
              <a:ext uri="{FF2B5EF4-FFF2-40B4-BE49-F238E27FC236}">
                <a16:creationId xmlns:a16="http://schemas.microsoft.com/office/drawing/2014/main" id="{67E0D8E9-4070-A6D1-DE5B-C7CE6566EE5C}"/>
              </a:ext>
            </a:extLst>
          </p:cNvPr>
          <p:cNvPicPr>
            <a:picLocks noChangeAspect="1"/>
          </p:cNvPicPr>
          <p:nvPr/>
        </p:nvPicPr>
        <p:blipFill>
          <a:blip r:embed="rId6"/>
          <a:stretch>
            <a:fillRect/>
          </a:stretch>
        </p:blipFill>
        <p:spPr>
          <a:xfrm rot="21062082">
            <a:off x="1555175" y="1699489"/>
            <a:ext cx="5698391" cy="1547245"/>
          </a:xfrm>
          <a:prstGeom prst="rect">
            <a:avLst/>
          </a:prstGeom>
        </p:spPr>
      </p:pic>
    </p:spTree>
    <p:extLst>
      <p:ext uri="{BB962C8B-B14F-4D97-AF65-F5344CB8AC3E}">
        <p14:creationId xmlns:p14="http://schemas.microsoft.com/office/powerpoint/2010/main" val="965685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97634-3AAE-09D8-1306-4CCE3C3AF46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5CE22E-CA0B-30AA-1802-9C8D60A628DD}"/>
              </a:ext>
            </a:extLst>
          </p:cNvPr>
          <p:cNvSpPr>
            <a:spLocks noGrp="1"/>
          </p:cNvSpPr>
          <p:nvPr>
            <p:ph type="title" idx="100"/>
          </p:nvPr>
        </p:nvSpPr>
        <p:spPr>
          <a:xfrm>
            <a:off x="640080" y="-777240"/>
            <a:ext cx="7863840" cy="777240"/>
          </a:xfrm>
        </p:spPr>
        <p:txBody>
          <a:bodyPr wrap="square" rtlCol="0" anchor="b"/>
          <a:lstStyle/>
          <a:p>
            <a:r>
              <a:rPr lang="en-AU" dirty="0"/>
              <a:t>Centring Student Agency</a:t>
            </a:r>
          </a:p>
        </p:txBody>
      </p:sp>
      <p:sp>
        <p:nvSpPr>
          <p:cNvPr id="2" name="Top accent bar">
            <a:extLst>
              <a:ext uri="{FF2B5EF4-FFF2-40B4-BE49-F238E27FC236}">
                <a16:creationId xmlns:a16="http://schemas.microsoft.com/office/drawing/2014/main" id="{3C7EE853-7BCE-8B7F-D33D-8A0682BAC5BA}"/>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778AAB1D-E2A3-28D4-1824-94438B5B98F3}"/>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50" name="Panel accent">
            <a:extLst>
              <a:ext uri="{FF2B5EF4-FFF2-40B4-BE49-F238E27FC236}">
                <a16:creationId xmlns:a16="http://schemas.microsoft.com/office/drawing/2014/main" id="{D64EC3DA-28C3-334D-FBBB-08FBFB8D77EC}"/>
              </a:ext>
              <a:ext uri="{C183D7F6-B498-43B3-948B-1728B52AA6E4}">
                <adec:decorative xmlns:adec="http://schemas.microsoft.com/office/drawing/2017/decorative" val="1"/>
              </a:ext>
            </a:extLst>
          </p:cNvPr>
          <p:cNvSpPr/>
          <p:nvPr/>
        </p:nvSpPr>
        <p:spPr>
          <a:xfrm>
            <a:off x="3314700" y="3446794"/>
            <a:ext cx="4401668" cy="109728"/>
          </a:xfrm>
          <a:prstGeom prst="rect">
            <a:avLst/>
          </a:prstGeom>
          <a:solidFill>
            <a:srgbClr val="4B2159"/>
          </a:solidFill>
          <a:ln w="12700">
            <a:solidFill>
              <a:srgbClr val="333333"/>
            </a:solidFill>
            <a:prstDash val="solid"/>
          </a:ln>
        </p:spPr>
        <p:txBody>
          <a:bodyPr/>
          <a:lstStyle/>
          <a:p>
            <a:endParaRPr lang="en-AU"/>
          </a:p>
        </p:txBody>
      </p:sp>
      <p:sp>
        <p:nvSpPr>
          <p:cNvPr id="14" name="Text 16">
            <a:extLst>
              <a:ext uri="{FF2B5EF4-FFF2-40B4-BE49-F238E27FC236}">
                <a16:creationId xmlns:a16="http://schemas.microsoft.com/office/drawing/2014/main" id="{A66AE277-1AC5-1645-5F41-4F224FD66E37}"/>
              </a:ext>
            </a:extLst>
          </p:cNvPr>
          <p:cNvSpPr/>
          <p:nvPr/>
        </p:nvSpPr>
        <p:spPr>
          <a:xfrm>
            <a:off x="872565" y="871664"/>
            <a:ext cx="7863840" cy="320040"/>
          </a:xfrm>
          <a:prstGeom prst="rect">
            <a:avLst/>
          </a:prstGeom>
          <a:noFill/>
          <a:ln/>
        </p:spPr>
        <p:txBody>
          <a:bodyPr wrap="square" lIns="0" tIns="0" rIns="0" bIns="0" rtlCol="0" anchor="ctr"/>
          <a:lstStyle/>
          <a:p>
            <a:pPr marL="0" indent="0">
              <a:buNone/>
            </a:pPr>
            <a:r>
              <a:rPr lang="en-US" sz="1100" dirty="0">
                <a:solidFill>
                  <a:srgbClr val="5A4526"/>
                </a:solidFill>
                <a:latin typeface="Trebuchet MS" pitchFamily="34" charset="0"/>
                <a:ea typeface="Trebuchet MS" pitchFamily="34" charset="-122"/>
                <a:cs typeface="Trebuchet MS" pitchFamily="34" charset="-120"/>
              </a:rPr>
              <a:t>Assessment tools that explicitly teach success  |  asynchronous assessment  |  building academic literacy</a:t>
            </a:r>
            <a:endParaRPr lang="en-US" sz="1100" dirty="0"/>
          </a:p>
        </p:txBody>
      </p:sp>
      <p:pic>
        <p:nvPicPr>
          <p:cNvPr id="5" name="Picture 4" descr="Infographic titled “Engagement” outlines strategies for improving student motivation and sustained participation. It highlights student-directed learning plans, blended learning options, project choice, iterative assessment design, and assessment tools that explicitly teach success.">
            <a:extLst>
              <a:ext uri="{FF2B5EF4-FFF2-40B4-BE49-F238E27FC236}">
                <a16:creationId xmlns:a16="http://schemas.microsoft.com/office/drawing/2014/main" id="{27644132-4314-5C30-8A3D-6C1A7A3A532C}"/>
              </a:ext>
            </a:extLst>
          </p:cNvPr>
          <p:cNvPicPr>
            <a:picLocks noChangeAspect="1"/>
          </p:cNvPicPr>
          <p:nvPr/>
        </p:nvPicPr>
        <p:blipFill>
          <a:blip r:embed="rId3"/>
          <a:stretch>
            <a:fillRect/>
          </a:stretch>
        </p:blipFill>
        <p:spPr>
          <a:xfrm>
            <a:off x="872565" y="1314357"/>
            <a:ext cx="2358366" cy="3365584"/>
          </a:xfrm>
          <a:prstGeom prst="rect">
            <a:avLst/>
          </a:prstGeom>
        </p:spPr>
      </p:pic>
      <p:pic>
        <p:nvPicPr>
          <p:cNvPr id="6" name="Picture 5" descr="Text-based infographic lists representation strategies supporting academic literacy. Purple bullet points highlight multimodal briefs, task exemplars, explicit expectation guides, scaffolded formative activities, and a note about building academic literacy.">
            <a:extLst>
              <a:ext uri="{FF2B5EF4-FFF2-40B4-BE49-F238E27FC236}">
                <a16:creationId xmlns:a16="http://schemas.microsoft.com/office/drawing/2014/main" id="{9594CEB8-66F2-DA2B-E36D-34342AB90393}"/>
              </a:ext>
            </a:extLst>
          </p:cNvPr>
          <p:cNvPicPr>
            <a:picLocks noChangeAspect="1"/>
          </p:cNvPicPr>
          <p:nvPr/>
        </p:nvPicPr>
        <p:blipFill>
          <a:blip r:embed="rId4"/>
          <a:stretch>
            <a:fillRect/>
          </a:stretch>
        </p:blipFill>
        <p:spPr>
          <a:xfrm>
            <a:off x="3314698" y="1299856"/>
            <a:ext cx="4401669" cy="1653700"/>
          </a:xfrm>
          <a:prstGeom prst="rect">
            <a:avLst/>
          </a:prstGeom>
        </p:spPr>
      </p:pic>
      <p:pic>
        <p:nvPicPr>
          <p:cNvPr id="8" name="Picture 7" descr="Text-based infographic outlining action and expression assessment practices. Purple bulleted list highlights iterative assessment, assessment scaffolding, flexible assessment modes, asynchronous assessment, and progress monitoring.">
            <a:extLst>
              <a:ext uri="{FF2B5EF4-FFF2-40B4-BE49-F238E27FC236}">
                <a16:creationId xmlns:a16="http://schemas.microsoft.com/office/drawing/2014/main" id="{9DB7233D-9035-92C1-E5E8-7C055E6EE169}"/>
              </a:ext>
            </a:extLst>
          </p:cNvPr>
          <p:cNvPicPr>
            <a:picLocks noChangeAspect="1"/>
          </p:cNvPicPr>
          <p:nvPr/>
        </p:nvPicPr>
        <p:blipFill>
          <a:blip r:embed="rId5"/>
          <a:stretch>
            <a:fillRect/>
          </a:stretch>
        </p:blipFill>
        <p:spPr>
          <a:xfrm>
            <a:off x="3314699" y="2953556"/>
            <a:ext cx="4401668" cy="1726385"/>
          </a:xfrm>
          <a:prstGeom prst="rect">
            <a:avLst/>
          </a:prstGeom>
        </p:spPr>
      </p:pic>
      <p:pic>
        <p:nvPicPr>
          <p:cNvPr id="12" name="Picture 11">
            <a:extLst>
              <a:ext uri="{FF2B5EF4-FFF2-40B4-BE49-F238E27FC236}">
                <a16:creationId xmlns:a16="http://schemas.microsoft.com/office/drawing/2014/main" id="{04522816-4F24-3D34-375D-7A364187D57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72565" y="310487"/>
            <a:ext cx="4105835" cy="453025"/>
          </a:xfrm>
          <a:prstGeom prst="rect">
            <a:avLst/>
          </a:prstGeom>
        </p:spPr>
      </p:pic>
    </p:spTree>
    <p:extLst>
      <p:ext uri="{BB962C8B-B14F-4D97-AF65-F5344CB8AC3E}">
        <p14:creationId xmlns:p14="http://schemas.microsoft.com/office/powerpoint/2010/main" val="3430616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7">
    <p:bg>
      <p:bgPr>
        <a:solidFill>
          <a:srgbClr val="F4A93D"/>
        </a:solidFill>
        <a:effectLst/>
      </p:bgPr>
    </p:bg>
    <p:spTree>
      <p:nvGrpSpPr>
        <p:cNvPr id="1" name=""/>
        <p:cNvGrpSpPr/>
        <p:nvPr/>
      </p:nvGrpSpPr>
      <p:grpSpPr>
        <a:xfrm>
          <a:off x="0" y="0"/>
          <a:ext cx="0" cy="0"/>
          <a:chOff x="0" y="0"/>
          <a:chExt cx="0" cy="0"/>
        </a:xfrm>
      </p:grpSpPr>
      <p:sp>
        <p:nvSpPr>
          <p:cNvPr id="2" name="Top accent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4" name="Text 0"/>
          <p:cNvSpPr>
            <a:spLocks noGrp="1"/>
          </p:cNvSpPr>
          <p:nvPr>
            <p:ph type="title" idx="100" hasCustomPrompt="1"/>
          </p:nvPr>
        </p:nvSpPr>
        <p:spPr>
          <a:xfrm>
            <a:off x="640080" y="411480"/>
            <a:ext cx="7863840" cy="777240"/>
          </a:xfrm>
          <a:prstGeom prst="rect">
            <a:avLst/>
          </a:prstGeom>
          <a:noFill/>
          <a:ln/>
        </p:spPr>
        <p:txBody>
          <a:bodyPr wrap="square" rtlCol="0" anchor="ctr"/>
          <a:lstStyle/>
          <a:p>
            <a:pPr marL="0" indent="0" algn="l">
              <a:buNone/>
            </a:pPr>
            <a:r>
              <a:rPr lang="en-US" sz="2600" b="1" dirty="0">
                <a:solidFill>
                  <a:srgbClr val="4B2159"/>
                </a:solidFill>
                <a:latin typeface="Trebuchet MS" pitchFamily="34" charset="0"/>
                <a:ea typeface="Trebuchet MS" pitchFamily="34" charset="-122"/>
                <a:cs typeface="Trebuchet MS" pitchFamily="34" charset="-120"/>
              </a:rPr>
              <a:t>Where this </a:t>
            </a:r>
            <a:r>
              <a:rPr lang="en-US" dirty="0"/>
              <a:t>could lead…</a:t>
            </a:r>
            <a:endParaRPr lang="en-US" sz="2600" dirty="0"/>
          </a:p>
        </p:txBody>
      </p:sp>
      <p:sp>
        <p:nvSpPr>
          <p:cNvPr id="5" name="Panel">
            <a:extLst>
              <a:ext uri="{C183D7F6-B498-43B3-948B-1728B52AA6E4}">
                <adec:decorative xmlns:adec="http://schemas.microsoft.com/office/drawing/2017/decorative" val="1"/>
              </a:ext>
            </a:extLst>
          </p:cNvPr>
          <p:cNvSpPr/>
          <p:nvPr/>
        </p:nvSpPr>
        <p:spPr>
          <a:xfrm>
            <a:off x="640080" y="1280160"/>
            <a:ext cx="7863840" cy="692075"/>
          </a:xfrm>
          <a:prstGeom prst="rect">
            <a:avLst/>
          </a:prstGeom>
          <a:solidFill>
            <a:srgbClr val="FFFFFF"/>
          </a:solidFill>
          <a:ln w="12700">
            <a:solidFill>
              <a:srgbClr val="333333"/>
            </a:solidFill>
            <a:prstDash val="solid"/>
          </a:ln>
          <a:effectLst>
            <a:outerShdw blurRad="101600" dist="25400" dir="8100000" algn="bl" rotWithShape="0">
              <a:srgbClr val="000000">
                <a:alpha val="12000"/>
              </a:srgbClr>
            </a:outerShdw>
          </a:effectLst>
        </p:spPr>
        <p:txBody>
          <a:bodyPr/>
          <a:lstStyle/>
          <a:p>
            <a:endParaRPr lang="en-AU" dirty="0"/>
          </a:p>
        </p:txBody>
      </p:sp>
      <p:sp>
        <p:nvSpPr>
          <p:cNvPr id="6" name="Text 4">
            <a:extLst>
              <a:ext uri="{C183D7F6-B498-43B3-948B-1728B52AA6E4}">
                <adec:decorative xmlns:adec="http://schemas.microsoft.com/office/drawing/2017/decorative" val="0"/>
              </a:ext>
            </a:extLst>
          </p:cNvPr>
          <p:cNvSpPr/>
          <p:nvPr/>
        </p:nvSpPr>
        <p:spPr>
          <a:xfrm>
            <a:off x="914400" y="1463040"/>
            <a:ext cx="7315200" cy="365760"/>
          </a:xfrm>
          <a:prstGeom prst="rect">
            <a:avLst/>
          </a:prstGeom>
          <a:noFill/>
          <a:ln/>
        </p:spPr>
        <p:txBody>
          <a:bodyPr wrap="square" lIns="0" tIns="0" rIns="0" bIns="0" rtlCol="0" anchor="ctr"/>
          <a:lstStyle/>
          <a:p>
            <a:r>
              <a:rPr lang="en-US" sz="1600" b="1" dirty="0">
                <a:solidFill>
                  <a:srgbClr val="C0442E"/>
                </a:solidFill>
                <a:latin typeface="Trebuchet MS" pitchFamily="34" charset="0"/>
                <a:ea typeface="Trebuchet MS" pitchFamily="34" charset="-122"/>
                <a:cs typeface="Trebuchet MS" pitchFamily="34" charset="-120"/>
              </a:rPr>
              <a:t>Embedding a UDL-informed course design that makes the implicit explicit could reduce barriers created by unnecessary executive function demands</a:t>
            </a:r>
            <a:endParaRPr lang="en-US" sz="1600" dirty="0"/>
          </a:p>
        </p:txBody>
      </p:sp>
      <p:pic>
        <p:nvPicPr>
          <p:cNvPr id="17" name="Picture 16" descr="Banner titled “Intended course outcomes,” listing retention, progression, completion, and projected attrition.">
            <a:extLst>
              <a:ext uri="{FF2B5EF4-FFF2-40B4-BE49-F238E27FC236}">
                <a16:creationId xmlns:a16="http://schemas.microsoft.com/office/drawing/2014/main" id="{017871CB-417D-0269-294E-469D979133F2}"/>
              </a:ext>
            </a:extLst>
          </p:cNvPr>
          <p:cNvPicPr>
            <a:picLocks noChangeAspect="1"/>
          </p:cNvPicPr>
          <p:nvPr/>
        </p:nvPicPr>
        <p:blipFill>
          <a:blip r:embed="rId3"/>
          <a:stretch>
            <a:fillRect/>
          </a:stretch>
        </p:blipFill>
        <p:spPr>
          <a:xfrm rot="21116061">
            <a:off x="687479" y="2416649"/>
            <a:ext cx="4075953" cy="694943"/>
          </a:xfrm>
          <a:prstGeom prst="rect">
            <a:avLst/>
          </a:prstGeom>
        </p:spPr>
      </p:pic>
      <p:pic>
        <p:nvPicPr>
          <p:cNvPr id="19" name="Picture 18" descr="A Career pathway target panel highlights diverse music industry opportunities, sustainable portfolio careers, and lifelong learning.">
            <a:extLst>
              <a:ext uri="{FF2B5EF4-FFF2-40B4-BE49-F238E27FC236}">
                <a16:creationId xmlns:a16="http://schemas.microsoft.com/office/drawing/2014/main" id="{7D483AD0-2F51-1D69-B4E6-B8E799E1CB3E}"/>
              </a:ext>
            </a:extLst>
          </p:cNvPr>
          <p:cNvPicPr>
            <a:picLocks noChangeAspect="1"/>
          </p:cNvPicPr>
          <p:nvPr/>
        </p:nvPicPr>
        <p:blipFill>
          <a:blip r:embed="rId4"/>
          <a:stretch>
            <a:fillRect/>
          </a:stretch>
        </p:blipFill>
        <p:spPr>
          <a:xfrm rot="446787">
            <a:off x="4196371" y="3030975"/>
            <a:ext cx="4212523" cy="145036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A3E38-24AE-3735-A33B-590DB5CC9CB3}"/>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70F36ACE-C55C-07D5-4754-67D119B43F4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flipH="1">
            <a:off x="7260652" y="146304"/>
            <a:ext cx="1864890" cy="4846320"/>
          </a:xfrm>
          <a:prstGeom prst="rect">
            <a:avLst/>
          </a:prstGeom>
        </p:spPr>
      </p:pic>
      <p:sp>
        <p:nvSpPr>
          <p:cNvPr id="2" name="Top accent bar">
            <a:extLst>
              <a:ext uri="{FF2B5EF4-FFF2-40B4-BE49-F238E27FC236}">
                <a16:creationId xmlns:a16="http://schemas.microsoft.com/office/drawing/2014/main" id="{E5D2B905-DA9D-6DC9-E906-BBE8773BDA44}"/>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E2701B"/>
          </a:solidFill>
          <a:ln w="12700">
            <a:solidFill>
              <a:srgbClr val="333333"/>
            </a:solidFill>
            <a:prstDash val="solid"/>
          </a:ln>
        </p:spPr>
        <p:txBody>
          <a:bodyPr/>
          <a:lstStyle/>
          <a:p>
            <a:endParaRPr lang="en-AU"/>
          </a:p>
        </p:txBody>
      </p:sp>
      <p:sp>
        <p:nvSpPr>
          <p:cNvPr id="3" name="Bottom accent bar">
            <a:extLst>
              <a:ext uri="{FF2B5EF4-FFF2-40B4-BE49-F238E27FC236}">
                <a16:creationId xmlns:a16="http://schemas.microsoft.com/office/drawing/2014/main" id="{247FC6F2-BC23-52A0-8DD7-83E532B729AE}"/>
              </a:ext>
              <a:ext uri="{C183D7F6-B498-43B3-948B-1728B52AA6E4}">
                <adec:decorative xmlns:adec="http://schemas.microsoft.com/office/drawing/2017/decorative" val="1"/>
              </a:ext>
            </a:extLst>
          </p:cNvPr>
          <p:cNvSpPr/>
          <p:nvPr/>
        </p:nvSpPr>
        <p:spPr>
          <a:xfrm>
            <a:off x="0" y="4992624"/>
            <a:ext cx="9144000" cy="150876"/>
          </a:xfrm>
          <a:prstGeom prst="rect">
            <a:avLst/>
          </a:prstGeom>
          <a:solidFill>
            <a:srgbClr val="C0442E"/>
          </a:solidFill>
          <a:ln w="12700">
            <a:solidFill>
              <a:srgbClr val="333333"/>
            </a:solidFill>
            <a:prstDash val="solid"/>
          </a:ln>
        </p:spPr>
        <p:txBody>
          <a:bodyPr/>
          <a:lstStyle/>
          <a:p>
            <a:endParaRPr lang="en-AU"/>
          </a:p>
        </p:txBody>
      </p:sp>
      <p:sp>
        <p:nvSpPr>
          <p:cNvPr id="4" name="Text 0">
            <a:extLst>
              <a:ext uri="{FF2B5EF4-FFF2-40B4-BE49-F238E27FC236}">
                <a16:creationId xmlns:a16="http://schemas.microsoft.com/office/drawing/2014/main" id="{70206E8D-0309-3B1F-199E-5833A40E9AC4}"/>
              </a:ext>
            </a:extLst>
          </p:cNvPr>
          <p:cNvSpPr>
            <a:spLocks noGrp="1"/>
          </p:cNvSpPr>
          <p:nvPr>
            <p:ph type="title" idx="100" hasCustomPrompt="1"/>
          </p:nvPr>
        </p:nvSpPr>
        <p:spPr>
          <a:xfrm>
            <a:off x="479164" y="589787"/>
            <a:ext cx="7955280" cy="1399032"/>
          </a:xfrm>
          <a:prstGeom prst="rect">
            <a:avLst/>
          </a:prstGeom>
          <a:noFill/>
          <a:ln/>
        </p:spPr>
        <p:txBody>
          <a:bodyPr wrap="square" lIns="0" tIns="0" rIns="0" bIns="0" rtlCol="0" anchor="t"/>
          <a:lstStyle/>
          <a:p>
            <a:pPr marL="0" indent="0" algn="l">
              <a:buNone/>
            </a:pPr>
            <a:r>
              <a:rPr lang="en-US" sz="3000" b="1" dirty="0">
                <a:solidFill>
                  <a:srgbClr val="C0442E"/>
                </a:solidFill>
                <a:latin typeface="Rockwell" pitchFamily="34" charset="0"/>
                <a:ea typeface="Rockwell" pitchFamily="34" charset="-122"/>
                <a:cs typeface="Rockwell" pitchFamily="34" charset="-120"/>
              </a:rPr>
              <a:t>Addressing hidden curriculum in </a:t>
            </a:r>
            <a:br>
              <a:rPr lang="en-US" sz="3000" b="1" dirty="0">
                <a:solidFill>
                  <a:srgbClr val="C0442E"/>
                </a:solidFill>
                <a:latin typeface="Rockwell" pitchFamily="34" charset="0"/>
                <a:ea typeface="Rockwell" pitchFamily="34" charset="-122"/>
                <a:cs typeface="Rockwell" pitchFamily="34" charset="-120"/>
              </a:rPr>
            </a:br>
            <a:r>
              <a:rPr lang="en-US" sz="3000" b="1" dirty="0">
                <a:solidFill>
                  <a:srgbClr val="C0442E"/>
                </a:solidFill>
                <a:latin typeface="Rockwell" pitchFamily="34" charset="0"/>
                <a:ea typeface="Rockwell" pitchFamily="34" charset="-122"/>
                <a:cs typeface="Rockwell" pitchFamily="34" charset="-120"/>
              </a:rPr>
              <a:t>higher education music:</a:t>
            </a:r>
            <a:endParaRPr lang="en-US" sz="3000" dirty="0"/>
          </a:p>
        </p:txBody>
      </p:sp>
      <p:sp>
        <p:nvSpPr>
          <p:cNvPr id="5" name="Highlight band">
            <a:extLst>
              <a:ext uri="{FF2B5EF4-FFF2-40B4-BE49-F238E27FC236}">
                <a16:creationId xmlns:a16="http://schemas.microsoft.com/office/drawing/2014/main" id="{0EFB9D76-A2E3-83CF-93E2-E14BB16E156A}"/>
              </a:ext>
              <a:ext uri="{C183D7F6-B498-43B3-948B-1728B52AA6E4}">
                <adec:decorative xmlns:adec="http://schemas.microsoft.com/office/drawing/2017/decorative" val="1"/>
              </a:ext>
            </a:extLst>
          </p:cNvPr>
          <p:cNvSpPr/>
          <p:nvPr/>
        </p:nvSpPr>
        <p:spPr>
          <a:xfrm>
            <a:off x="423139" y="2048913"/>
            <a:ext cx="5261691" cy="1504090"/>
          </a:xfrm>
          <a:prstGeom prst="rect">
            <a:avLst/>
          </a:prstGeom>
          <a:solidFill>
            <a:srgbClr val="F4A93D"/>
          </a:solidFill>
          <a:ln w="12700">
            <a:solidFill>
              <a:srgbClr val="333333"/>
            </a:solidFill>
            <a:prstDash val="solid"/>
          </a:ln>
        </p:spPr>
        <p:txBody>
          <a:bodyPr/>
          <a:lstStyle/>
          <a:p>
            <a:endParaRPr lang="en-AU"/>
          </a:p>
        </p:txBody>
      </p:sp>
      <p:sp>
        <p:nvSpPr>
          <p:cNvPr id="6" name="Text 4">
            <a:extLst>
              <a:ext uri="{FF2B5EF4-FFF2-40B4-BE49-F238E27FC236}">
                <a16:creationId xmlns:a16="http://schemas.microsoft.com/office/drawing/2014/main" id="{6D862E8B-FA29-3EF6-8E11-1B0784A8AE70}"/>
              </a:ext>
            </a:extLst>
          </p:cNvPr>
          <p:cNvSpPr/>
          <p:nvPr/>
        </p:nvSpPr>
        <p:spPr>
          <a:xfrm>
            <a:off x="594360" y="1988819"/>
            <a:ext cx="5261691" cy="1469849"/>
          </a:xfrm>
          <a:prstGeom prst="rect">
            <a:avLst/>
          </a:prstGeom>
          <a:noFill/>
          <a:ln/>
        </p:spPr>
        <p:txBody>
          <a:bodyPr wrap="square" lIns="0" tIns="0" rIns="0" bIns="0" rtlCol="0" anchor="ctr"/>
          <a:lstStyle/>
          <a:p>
            <a:r>
              <a:rPr lang="en-US" sz="2000" b="1" dirty="0">
                <a:solidFill>
                  <a:srgbClr val="C0442E"/>
                </a:solidFill>
                <a:latin typeface="Rockwell" pitchFamily="34" charset="0"/>
                <a:ea typeface="Rockwell" pitchFamily="34" charset="-122"/>
                <a:cs typeface="Rockwell" pitchFamily="34" charset="-120"/>
              </a:rPr>
              <a:t>a UDL approach to accessible music industry pathways</a:t>
            </a:r>
            <a:endParaRPr lang="en-US" sz="2000" dirty="0"/>
          </a:p>
        </p:txBody>
      </p:sp>
      <p:sp>
        <p:nvSpPr>
          <p:cNvPr id="7" name="Text 5">
            <a:extLst>
              <a:ext uri="{FF2B5EF4-FFF2-40B4-BE49-F238E27FC236}">
                <a16:creationId xmlns:a16="http://schemas.microsoft.com/office/drawing/2014/main" id="{784C6EFB-4331-8E4A-8E74-57B5F5A387E6}"/>
              </a:ext>
              <a:ext uri="{C183D7F6-B498-43B3-948B-1728B52AA6E4}">
                <adec:decorative xmlns:adec="http://schemas.microsoft.com/office/drawing/2017/decorative" val="0"/>
              </a:ext>
            </a:extLst>
          </p:cNvPr>
          <p:cNvSpPr/>
          <p:nvPr/>
        </p:nvSpPr>
        <p:spPr>
          <a:xfrm>
            <a:off x="362922" y="3814725"/>
            <a:ext cx="8071522" cy="365760"/>
          </a:xfrm>
          <a:prstGeom prst="rect">
            <a:avLst/>
          </a:prstGeom>
          <a:noFill/>
          <a:ln/>
        </p:spPr>
        <p:txBody>
          <a:bodyPr wrap="square" lIns="0" tIns="0" rIns="0" bIns="0" rtlCol="0" anchor="ctr"/>
          <a:lstStyle/>
          <a:p>
            <a:pPr marL="0" indent="0">
              <a:buNone/>
            </a:pPr>
            <a:r>
              <a:rPr lang="en-US" sz="1300" dirty="0">
                <a:solidFill>
                  <a:srgbClr val="7A5824"/>
                </a:solidFill>
                <a:latin typeface="Trebuchet MS" pitchFamily="34" charset="0"/>
                <a:ea typeface="Trebuchet MS" pitchFamily="34" charset="-122"/>
                <a:cs typeface="Trebuchet MS" pitchFamily="34" charset="-120"/>
              </a:rPr>
              <a:t>Monique Boggia - Academic Course Manager, Bachelor of Music Industry  - Box Hill Institute</a:t>
            </a:r>
            <a:endParaRPr lang="en-US" sz="1300" dirty="0"/>
          </a:p>
        </p:txBody>
      </p:sp>
    </p:spTree>
    <p:extLst>
      <p:ext uri="{BB962C8B-B14F-4D97-AF65-F5344CB8AC3E}">
        <p14:creationId xmlns:p14="http://schemas.microsoft.com/office/powerpoint/2010/main" val="1948899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63980337-0a06-4dac-921f-4fd7b2311903}" enabled="1" method="Standard" siteId="{32f6029a-b4af-440e-8020-d4b47ab314a2}" contentBits="0" removed="0"/>
</clbl:labelList>
</file>

<file path=docProps/app.xml><?xml version="1.0" encoding="utf-8"?>
<Properties xmlns="http://schemas.openxmlformats.org/officeDocument/2006/extended-properties" xmlns:vt="http://schemas.openxmlformats.org/officeDocument/2006/docPropsVTypes">
  <TotalTime>408</TotalTime>
  <Words>223</Words>
  <Application>Microsoft Office PowerPoint</Application>
  <PresentationFormat>On-screen Show (16:9)</PresentationFormat>
  <Paragraphs>45</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Rockwell</vt:lpstr>
      <vt:lpstr>Trebuchet MS</vt:lpstr>
      <vt:lpstr>Office Theme</vt:lpstr>
      <vt:lpstr>Addressing hidden curriculum in  higher education music:</vt:lpstr>
      <vt:lpstr>Bachelor of Music Industry</vt:lpstr>
      <vt:lpstr>Bachelor of Music Industry</vt:lpstr>
      <vt:lpstr>Bachelor of Music Industry</vt:lpstr>
      <vt:lpstr>Bachelor of Music Industry</vt:lpstr>
      <vt:lpstr>Bachelor of Music Industry</vt:lpstr>
      <vt:lpstr>Bachelor of Music Industry</vt:lpstr>
      <vt:lpstr>Bachelor of Music Industry</vt:lpstr>
      <vt:lpstr>Hidden Curriculum</vt:lpstr>
      <vt:lpstr>Impact of Barriers</vt:lpstr>
      <vt:lpstr>Hidden Curriculum – Hidden Barriers</vt:lpstr>
      <vt:lpstr>Reduce Barriers</vt:lpstr>
      <vt:lpstr>Centring Student Agency</vt:lpstr>
      <vt:lpstr>Where this could lead…</vt:lpstr>
      <vt:lpstr>Addressing hidden curriculum in  higher education music:</vt:lpstr>
    </vt:vector>
  </TitlesOfParts>
  <Company>BHI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Monique Boggia</dc:creator>
  <cp:lastModifiedBy>Kylie Geard</cp:lastModifiedBy>
  <cp:revision>2</cp:revision>
  <dcterms:created xsi:type="dcterms:W3CDTF">2026-09-15T02:26:36Z</dcterms:created>
  <dcterms:modified xsi:type="dcterms:W3CDTF">2026-09-15T14:08:45Z</dcterms:modified>
</cp:coreProperties>
</file>