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81" r:id="rId3"/>
    <p:sldId id="258" r:id="rId4"/>
    <p:sldId id="264" r:id="rId5"/>
    <p:sldId id="259" r:id="rId6"/>
    <p:sldId id="299" r:id="rId7"/>
    <p:sldId id="262" r:id="rId8"/>
    <p:sldId id="298" r:id="rId9"/>
    <p:sldId id="296" r:id="rId10"/>
    <p:sldId id="270" r:id="rId11"/>
    <p:sldId id="294" r:id="rId12"/>
    <p:sldId id="290" r:id="rId13"/>
    <p:sldId id="291" r:id="rId14"/>
    <p:sldId id="297" r:id="rId15"/>
    <p:sldId id="26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0" autoAdjust="0"/>
    <p:restoredTop sz="88148" autoAdjust="0"/>
  </p:normalViewPr>
  <p:slideViewPr>
    <p:cSldViewPr snapToGrid="0">
      <p:cViewPr varScale="1">
        <p:scale>
          <a:sx n="68" d="100"/>
          <a:sy n="68" d="100"/>
        </p:scale>
        <p:origin x="72" y="32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4FD0F3-C91C-4882-8ABC-4C14A2B23B54}" type="datetimeFigureOut">
              <a:rPr lang="en-AU" smtClean="0"/>
              <a:t>10/09/2026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D57FC5-5428-42CB-8B8E-89F41190957F}" type="slidenum">
              <a:rPr lang="en-AU" smtClean="0"/>
              <a:t>‹#›</a:t>
            </a:fld>
            <a:endParaRPr lang="en-AU" dirty="0"/>
          </a:p>
        </p:txBody>
      </p:sp>
    </p:spTree>
    <p:extLst>
      <p:ext uri="{BB962C8B-B14F-4D97-AF65-F5344CB8AC3E}">
        <p14:creationId xmlns:p14="http://schemas.microsoft.com/office/powerpoint/2010/main" val="1156132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6D57FC5-5428-42CB-8B8E-89F41190957F}" type="slidenum">
              <a:rPr lang="en-AU" smtClean="0"/>
              <a:t>1</a:t>
            </a:fld>
            <a:endParaRPr lang="en-AU" dirty="0"/>
          </a:p>
        </p:txBody>
      </p:sp>
    </p:spTree>
    <p:extLst>
      <p:ext uri="{BB962C8B-B14F-4D97-AF65-F5344CB8AC3E}">
        <p14:creationId xmlns:p14="http://schemas.microsoft.com/office/powerpoint/2010/main" val="1567801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sz="2000" b="0" dirty="0"/>
          </a:p>
        </p:txBody>
      </p:sp>
      <p:sp>
        <p:nvSpPr>
          <p:cNvPr id="4" name="Slide Number Placeholder 3"/>
          <p:cNvSpPr>
            <a:spLocks noGrp="1"/>
          </p:cNvSpPr>
          <p:nvPr>
            <p:ph type="sldNum" sz="quarter" idx="5"/>
          </p:nvPr>
        </p:nvSpPr>
        <p:spPr/>
        <p:txBody>
          <a:bodyPr/>
          <a:lstStyle/>
          <a:p>
            <a:fld id="{B6D57FC5-5428-42CB-8B8E-89F41190957F}" type="slidenum">
              <a:rPr lang="en-AU" smtClean="0"/>
              <a:t>2</a:t>
            </a:fld>
            <a:endParaRPr lang="en-AU" dirty="0"/>
          </a:p>
        </p:txBody>
      </p:sp>
    </p:spTree>
    <p:extLst>
      <p:ext uri="{BB962C8B-B14F-4D97-AF65-F5344CB8AC3E}">
        <p14:creationId xmlns:p14="http://schemas.microsoft.com/office/powerpoint/2010/main" val="1789226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6D57FC5-5428-42CB-8B8E-89F41190957F}" type="slidenum">
              <a:rPr lang="en-AU" smtClean="0"/>
              <a:t>3</a:t>
            </a:fld>
            <a:endParaRPr lang="en-AU" dirty="0"/>
          </a:p>
        </p:txBody>
      </p:sp>
    </p:spTree>
    <p:extLst>
      <p:ext uri="{BB962C8B-B14F-4D97-AF65-F5344CB8AC3E}">
        <p14:creationId xmlns:p14="http://schemas.microsoft.com/office/powerpoint/2010/main" val="2805625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9F99F-B5EE-3543-606B-E174AC9E9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3FBB12-4AE2-4F8E-8CB8-50F158608B6B}"/>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A74B8C61-9222-A9A9-4621-99532B4FB6A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6400487-7CFF-B502-AEFE-B14D1E7365AA}"/>
              </a:ext>
            </a:extLst>
          </p:cNvPr>
          <p:cNvSpPr>
            <a:spLocks noGrp="1"/>
          </p:cNvSpPr>
          <p:nvPr>
            <p:ph type="sldNum" sz="quarter" idx="5"/>
          </p:nvPr>
        </p:nvSpPr>
        <p:spPr/>
        <p:txBody>
          <a:bodyPr/>
          <a:lstStyle/>
          <a:p>
            <a:fld id="{B6D57FC5-5428-42CB-8B8E-89F41190957F}" type="slidenum">
              <a:rPr lang="en-AU" smtClean="0"/>
              <a:t>4</a:t>
            </a:fld>
            <a:endParaRPr lang="en-AU" dirty="0"/>
          </a:p>
        </p:txBody>
      </p:sp>
    </p:spTree>
    <p:extLst>
      <p:ext uri="{BB962C8B-B14F-4D97-AF65-F5344CB8AC3E}">
        <p14:creationId xmlns:p14="http://schemas.microsoft.com/office/powerpoint/2010/main" val="760364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6D57FC5-5428-42CB-8B8E-89F41190957F}" type="slidenum">
              <a:rPr lang="en-AU" smtClean="0"/>
              <a:t>5</a:t>
            </a:fld>
            <a:endParaRPr lang="en-AU" dirty="0"/>
          </a:p>
        </p:txBody>
      </p:sp>
    </p:spTree>
    <p:extLst>
      <p:ext uri="{BB962C8B-B14F-4D97-AF65-F5344CB8AC3E}">
        <p14:creationId xmlns:p14="http://schemas.microsoft.com/office/powerpoint/2010/main" val="3958416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6D57FC5-5428-42CB-8B8E-89F41190957F}" type="slidenum">
              <a:rPr lang="en-AU" smtClean="0"/>
              <a:t>6</a:t>
            </a:fld>
            <a:endParaRPr lang="en-AU" dirty="0"/>
          </a:p>
        </p:txBody>
      </p:sp>
    </p:spTree>
    <p:extLst>
      <p:ext uri="{BB962C8B-B14F-4D97-AF65-F5344CB8AC3E}">
        <p14:creationId xmlns:p14="http://schemas.microsoft.com/office/powerpoint/2010/main" val="3591406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6D57FC5-5428-42CB-8B8E-89F41190957F}" type="slidenum">
              <a:rPr lang="en-AU" smtClean="0"/>
              <a:t>7</a:t>
            </a:fld>
            <a:endParaRPr lang="en-AU" dirty="0"/>
          </a:p>
        </p:txBody>
      </p:sp>
    </p:spTree>
    <p:extLst>
      <p:ext uri="{BB962C8B-B14F-4D97-AF65-F5344CB8AC3E}">
        <p14:creationId xmlns:p14="http://schemas.microsoft.com/office/powerpoint/2010/main" val="1728400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6D57FC5-5428-42CB-8B8E-89F41190957F}" type="slidenum">
              <a:rPr lang="en-AU" smtClean="0"/>
              <a:t>8</a:t>
            </a:fld>
            <a:endParaRPr lang="en-AU" dirty="0"/>
          </a:p>
        </p:txBody>
      </p:sp>
    </p:spTree>
    <p:extLst>
      <p:ext uri="{BB962C8B-B14F-4D97-AF65-F5344CB8AC3E}">
        <p14:creationId xmlns:p14="http://schemas.microsoft.com/office/powerpoint/2010/main" val="3887985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6D57FC5-5428-42CB-8B8E-89F41190957F}" type="slidenum">
              <a:rPr lang="en-AU" smtClean="0"/>
              <a:t>9</a:t>
            </a:fld>
            <a:endParaRPr lang="en-AU" dirty="0"/>
          </a:p>
        </p:txBody>
      </p:sp>
    </p:spTree>
    <p:extLst>
      <p:ext uri="{BB962C8B-B14F-4D97-AF65-F5344CB8AC3E}">
        <p14:creationId xmlns:p14="http://schemas.microsoft.com/office/powerpoint/2010/main" val="1764450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6D57FC5-5428-42CB-8B8E-89F41190957F}" type="slidenum">
              <a:rPr lang="en-AU" smtClean="0"/>
              <a:t>10</a:t>
            </a:fld>
            <a:endParaRPr lang="en-AU" dirty="0"/>
          </a:p>
        </p:txBody>
      </p:sp>
    </p:spTree>
    <p:extLst>
      <p:ext uri="{BB962C8B-B14F-4D97-AF65-F5344CB8AC3E}">
        <p14:creationId xmlns:p14="http://schemas.microsoft.com/office/powerpoint/2010/main" val="594391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6D57FC5-5428-42CB-8B8E-89F41190957F}" type="slidenum">
              <a:rPr lang="en-AU" smtClean="0"/>
              <a:t>11</a:t>
            </a:fld>
            <a:endParaRPr lang="en-AU" dirty="0"/>
          </a:p>
        </p:txBody>
      </p:sp>
    </p:spTree>
    <p:extLst>
      <p:ext uri="{BB962C8B-B14F-4D97-AF65-F5344CB8AC3E}">
        <p14:creationId xmlns:p14="http://schemas.microsoft.com/office/powerpoint/2010/main" val="1507743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6D57FC5-5428-42CB-8B8E-89F41190957F}" type="slidenum">
              <a:rPr lang="en-AU" smtClean="0"/>
              <a:t>12</a:t>
            </a:fld>
            <a:endParaRPr lang="en-AU" dirty="0"/>
          </a:p>
        </p:txBody>
      </p:sp>
    </p:spTree>
    <p:extLst>
      <p:ext uri="{BB962C8B-B14F-4D97-AF65-F5344CB8AC3E}">
        <p14:creationId xmlns:p14="http://schemas.microsoft.com/office/powerpoint/2010/main" val="1218005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6D57FC5-5428-42CB-8B8E-89F41190957F}" type="slidenum">
              <a:rPr lang="en-AU" smtClean="0"/>
              <a:t>13</a:t>
            </a:fld>
            <a:endParaRPr lang="en-AU" dirty="0"/>
          </a:p>
        </p:txBody>
      </p:sp>
    </p:spTree>
    <p:extLst>
      <p:ext uri="{BB962C8B-B14F-4D97-AF65-F5344CB8AC3E}">
        <p14:creationId xmlns:p14="http://schemas.microsoft.com/office/powerpoint/2010/main" val="11192784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6D57FC5-5428-42CB-8B8E-89F41190957F}" type="slidenum">
              <a:rPr lang="en-AU" smtClean="0"/>
              <a:t>14</a:t>
            </a:fld>
            <a:endParaRPr lang="en-AU" dirty="0"/>
          </a:p>
        </p:txBody>
      </p:sp>
    </p:spTree>
    <p:extLst>
      <p:ext uri="{BB962C8B-B14F-4D97-AF65-F5344CB8AC3E}">
        <p14:creationId xmlns:p14="http://schemas.microsoft.com/office/powerpoint/2010/main" val="91465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6D57FC5-5428-42CB-8B8E-89F41190957F}" type="slidenum">
              <a:rPr lang="en-AU" smtClean="0"/>
              <a:t>15</a:t>
            </a:fld>
            <a:endParaRPr lang="en-AU" dirty="0"/>
          </a:p>
        </p:txBody>
      </p:sp>
    </p:spTree>
    <p:extLst>
      <p:ext uri="{BB962C8B-B14F-4D97-AF65-F5344CB8AC3E}">
        <p14:creationId xmlns:p14="http://schemas.microsoft.com/office/powerpoint/2010/main" val="4277974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D440A-FDEC-8F7B-03A6-104B31D4C5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FFD9F6B-90F2-4A92-12DB-2B6A32B155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4EC80018-86B9-FDA1-5D8C-0627028D439F}"/>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5" name="Footer Placeholder 4">
            <a:extLst>
              <a:ext uri="{FF2B5EF4-FFF2-40B4-BE49-F238E27FC236}">
                <a16:creationId xmlns:a16="http://schemas.microsoft.com/office/drawing/2014/main" id="{2009B6E3-1AD2-E10E-071A-FE3265D2E505}"/>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E5835B20-25F1-02D3-5747-BE3A2543BE36}"/>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283815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D4077-F0D8-A302-8E0C-7763D5B7A92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69ED249-FB3B-CE3C-403E-9C190CF57D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DC6A6B7-8A7C-8F73-67D9-9B59D1990CCE}"/>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5" name="Footer Placeholder 4">
            <a:extLst>
              <a:ext uri="{FF2B5EF4-FFF2-40B4-BE49-F238E27FC236}">
                <a16:creationId xmlns:a16="http://schemas.microsoft.com/office/drawing/2014/main" id="{DBB6DD10-ECD7-774E-439F-4D78E2AC5F80}"/>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4140A2CF-4DE3-12F8-FEDA-247A349BE1C7}"/>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302774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681D5-EAB3-0F1E-77A9-2C34A0F016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5139279A-481E-4D4F-D3D6-FFEA21196D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B88482-CB32-FD28-A435-A6D4EAFB3006}"/>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5" name="Footer Placeholder 4">
            <a:extLst>
              <a:ext uri="{FF2B5EF4-FFF2-40B4-BE49-F238E27FC236}">
                <a16:creationId xmlns:a16="http://schemas.microsoft.com/office/drawing/2014/main" id="{FD0AA1A9-D78E-D9F9-5F13-7C3A0CB3A034}"/>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4901C5DD-4F9F-7A45-9D5C-433144DA36B7}"/>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137774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9BCAE-F3DC-AA9F-52B0-9ACC2F5567A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4544184-CFA6-AD3D-41EC-A10C6057FC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D5BD880-E744-31FB-3B01-9151BB93CC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D31AFB6B-0A0E-BE6F-FAB7-A0AE60CD04B5}"/>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6" name="Footer Placeholder 5">
            <a:extLst>
              <a:ext uri="{FF2B5EF4-FFF2-40B4-BE49-F238E27FC236}">
                <a16:creationId xmlns:a16="http://schemas.microsoft.com/office/drawing/2014/main" id="{1D192C3B-F489-18ED-E075-A12115411D12}"/>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61BD540B-C781-E5E1-2124-5E2B833C65B0}"/>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3557282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E2239-45D4-02DE-1775-1D1DF4A6A13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A1DCE0E-3D52-AF88-2F70-B3E08E8921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11B847-762C-7948-222E-5DDAE206B4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E3A176F2-2A0B-8B8C-EA4A-83A40B001C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305069-325E-E831-4172-C0E0237D5B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FDFDE355-9F47-867C-F152-B3618A092230}"/>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8" name="Footer Placeholder 7">
            <a:extLst>
              <a:ext uri="{FF2B5EF4-FFF2-40B4-BE49-F238E27FC236}">
                <a16:creationId xmlns:a16="http://schemas.microsoft.com/office/drawing/2014/main" id="{E833DECA-CE6F-FC06-4785-8D93FF9CAE6B}"/>
              </a:ext>
            </a:extLst>
          </p:cNvPr>
          <p:cNvSpPr>
            <a:spLocks noGrp="1"/>
          </p:cNvSpPr>
          <p:nvPr>
            <p:ph type="ftr" sz="quarter" idx="11"/>
          </p:nvPr>
        </p:nvSpPr>
        <p:spPr/>
        <p:txBody>
          <a:bodyPr/>
          <a:lstStyle/>
          <a:p>
            <a:endParaRPr lang="en-AU" dirty="0"/>
          </a:p>
        </p:txBody>
      </p:sp>
      <p:sp>
        <p:nvSpPr>
          <p:cNvPr id="9" name="Slide Number Placeholder 8">
            <a:extLst>
              <a:ext uri="{FF2B5EF4-FFF2-40B4-BE49-F238E27FC236}">
                <a16:creationId xmlns:a16="http://schemas.microsoft.com/office/drawing/2014/main" id="{3A571CF4-FD3A-3F84-0407-06485C26245A}"/>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2391514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9B69B-1684-F26B-597F-BB3799BDE51F}"/>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60CA540A-F8A6-7A43-B463-272FEDE356F9}"/>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4" name="Footer Placeholder 3">
            <a:extLst>
              <a:ext uri="{FF2B5EF4-FFF2-40B4-BE49-F238E27FC236}">
                <a16:creationId xmlns:a16="http://schemas.microsoft.com/office/drawing/2014/main" id="{D645A4AF-5964-4767-3477-FEA9990BF71F}"/>
              </a:ext>
            </a:extLst>
          </p:cNvPr>
          <p:cNvSpPr>
            <a:spLocks noGrp="1"/>
          </p:cNvSpPr>
          <p:nvPr>
            <p:ph type="ftr" sz="quarter" idx="11"/>
          </p:nvPr>
        </p:nvSpPr>
        <p:spPr/>
        <p:txBody>
          <a:bodyPr/>
          <a:lstStyle/>
          <a:p>
            <a:endParaRPr lang="en-AU" dirty="0"/>
          </a:p>
        </p:txBody>
      </p:sp>
      <p:sp>
        <p:nvSpPr>
          <p:cNvPr id="5" name="Slide Number Placeholder 4">
            <a:extLst>
              <a:ext uri="{FF2B5EF4-FFF2-40B4-BE49-F238E27FC236}">
                <a16:creationId xmlns:a16="http://schemas.microsoft.com/office/drawing/2014/main" id="{F7086B0B-C36C-BD93-C64D-D78560E40976}"/>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3760816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F70560-1023-05FC-7D9C-37AD4956F8C1}"/>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3" name="Footer Placeholder 2">
            <a:extLst>
              <a:ext uri="{FF2B5EF4-FFF2-40B4-BE49-F238E27FC236}">
                <a16:creationId xmlns:a16="http://schemas.microsoft.com/office/drawing/2014/main" id="{F17D6C70-AAE9-F719-E330-759682822801}"/>
              </a:ext>
            </a:extLst>
          </p:cNvPr>
          <p:cNvSpPr>
            <a:spLocks noGrp="1"/>
          </p:cNvSpPr>
          <p:nvPr>
            <p:ph type="ftr" sz="quarter" idx="11"/>
          </p:nvPr>
        </p:nvSpPr>
        <p:spPr/>
        <p:txBody>
          <a:bodyPr/>
          <a:lstStyle/>
          <a:p>
            <a:endParaRPr lang="en-AU" dirty="0"/>
          </a:p>
        </p:txBody>
      </p:sp>
      <p:sp>
        <p:nvSpPr>
          <p:cNvPr id="4" name="Slide Number Placeholder 3">
            <a:extLst>
              <a:ext uri="{FF2B5EF4-FFF2-40B4-BE49-F238E27FC236}">
                <a16:creationId xmlns:a16="http://schemas.microsoft.com/office/drawing/2014/main" id="{D7E370D3-85BC-496A-90F6-B464A79DCCF7}"/>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1046415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AC4E1-3CA2-13E1-392B-95D620BDC0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F7B05A6B-CC9B-9764-4FBF-EC681CC361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2C23A2E7-87D8-3C40-248B-B892B13B0B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E009BD-1613-C98F-7176-F596BB92C789}"/>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6" name="Footer Placeholder 5">
            <a:extLst>
              <a:ext uri="{FF2B5EF4-FFF2-40B4-BE49-F238E27FC236}">
                <a16:creationId xmlns:a16="http://schemas.microsoft.com/office/drawing/2014/main" id="{4450B4C3-96DA-4985-7A6A-A8297CBCAB73}"/>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0B74FE45-9915-9F3F-26F6-1DF5D9DF70D1}"/>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4138919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DCFCC-F8FA-C5E0-5475-4FEE6794AD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A434879C-2003-9876-5647-42E34144A4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a:extLst>
              <a:ext uri="{FF2B5EF4-FFF2-40B4-BE49-F238E27FC236}">
                <a16:creationId xmlns:a16="http://schemas.microsoft.com/office/drawing/2014/main" id="{1440971A-D574-200A-D260-6F9FE07348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482113-2D9F-7EC4-DF19-1E5F55FA7A4F}"/>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6" name="Footer Placeholder 5">
            <a:extLst>
              <a:ext uri="{FF2B5EF4-FFF2-40B4-BE49-F238E27FC236}">
                <a16:creationId xmlns:a16="http://schemas.microsoft.com/office/drawing/2014/main" id="{6663DAC5-E47C-B107-8C5F-3879926B08CD}"/>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7E2B941A-280C-D435-0333-BD9F3065B510}"/>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421750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FD6FD-FAF1-1BA0-B137-803AF42E69AD}"/>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F6218D6-B3E8-6362-C47F-2887CAEEFB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6062D83-C26B-37C6-7AEF-2B85AC0B3DD6}"/>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5" name="Footer Placeholder 4">
            <a:extLst>
              <a:ext uri="{FF2B5EF4-FFF2-40B4-BE49-F238E27FC236}">
                <a16:creationId xmlns:a16="http://schemas.microsoft.com/office/drawing/2014/main" id="{97A69B67-259C-04C5-F66C-8A4A1C60D86A}"/>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7FD6C74C-4CD4-217A-7BF9-C32D148F9030}"/>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1197567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CB13C4-5753-E659-0CBB-ADEB3456B6C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61E963B-6260-2560-85CC-3D319A3215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7CB7A37-4A3B-8DB1-0CAC-51EF21E4E335}"/>
              </a:ext>
            </a:extLst>
          </p:cNvPr>
          <p:cNvSpPr>
            <a:spLocks noGrp="1"/>
          </p:cNvSpPr>
          <p:nvPr>
            <p:ph type="dt" sz="half" idx="10"/>
          </p:nvPr>
        </p:nvSpPr>
        <p:spPr/>
        <p:txBody>
          <a:bodyPr/>
          <a:lstStyle/>
          <a:p>
            <a:fld id="{9EF11755-641C-4EB5-B334-93DBBCE205DD}" type="datetimeFigureOut">
              <a:rPr lang="en-AU" smtClean="0"/>
              <a:t>10/09/2026</a:t>
            </a:fld>
            <a:endParaRPr lang="en-AU" dirty="0"/>
          </a:p>
        </p:txBody>
      </p:sp>
      <p:sp>
        <p:nvSpPr>
          <p:cNvPr id="5" name="Footer Placeholder 4">
            <a:extLst>
              <a:ext uri="{FF2B5EF4-FFF2-40B4-BE49-F238E27FC236}">
                <a16:creationId xmlns:a16="http://schemas.microsoft.com/office/drawing/2014/main" id="{E214D4E6-FFD0-1D63-5302-E8BFB6FCC7E2}"/>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8AF39483-6E2B-2819-6AE1-B0B885BEBD5F}"/>
              </a:ext>
            </a:extLst>
          </p:cNvPr>
          <p:cNvSpPr>
            <a:spLocks noGrp="1"/>
          </p:cNvSpPr>
          <p:nvPr>
            <p:ph type="sldNum" sz="quarter" idx="12"/>
          </p:nvPr>
        </p:nvSpPr>
        <p:spPr/>
        <p:txBody>
          <a:bodyPr/>
          <a:lstStyle/>
          <a:p>
            <a:fld id="{661C9FFF-EC4B-4FD2-94DB-223CEC09E792}" type="slidenum">
              <a:rPr lang="en-AU" smtClean="0"/>
              <a:t>‹#›</a:t>
            </a:fld>
            <a:endParaRPr lang="en-AU" dirty="0"/>
          </a:p>
        </p:txBody>
      </p:sp>
    </p:spTree>
    <p:extLst>
      <p:ext uri="{BB962C8B-B14F-4D97-AF65-F5344CB8AC3E}">
        <p14:creationId xmlns:p14="http://schemas.microsoft.com/office/powerpoint/2010/main" val="311071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9F2465-FFE8-7752-08E2-396EA86862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BD8E2F3-3B58-F228-0C94-D96F189EB4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B266412-D958-F675-C835-011F8C9F36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F11755-641C-4EB5-B334-93DBBCE205DD}" type="datetimeFigureOut">
              <a:rPr lang="en-AU" smtClean="0"/>
              <a:t>10/09/2026</a:t>
            </a:fld>
            <a:endParaRPr lang="en-AU" dirty="0"/>
          </a:p>
        </p:txBody>
      </p:sp>
      <p:sp>
        <p:nvSpPr>
          <p:cNvPr id="5" name="Footer Placeholder 4">
            <a:extLst>
              <a:ext uri="{FF2B5EF4-FFF2-40B4-BE49-F238E27FC236}">
                <a16:creationId xmlns:a16="http://schemas.microsoft.com/office/drawing/2014/main" id="{DE123B2A-B2B4-8A25-8439-7871E40D69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dirty="0"/>
          </a:p>
        </p:txBody>
      </p:sp>
      <p:sp>
        <p:nvSpPr>
          <p:cNvPr id="6" name="Slide Number Placeholder 5">
            <a:extLst>
              <a:ext uri="{FF2B5EF4-FFF2-40B4-BE49-F238E27FC236}">
                <a16:creationId xmlns:a16="http://schemas.microsoft.com/office/drawing/2014/main" id="{54648F52-6C43-F5A1-204C-566180CDD0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1C9FFF-EC4B-4FD2-94DB-223CEC09E792}" type="slidenum">
              <a:rPr lang="en-AU" smtClean="0"/>
              <a:t>‹#›</a:t>
            </a:fld>
            <a:endParaRPr lang="en-AU" dirty="0"/>
          </a:p>
        </p:txBody>
      </p:sp>
    </p:spTree>
    <p:extLst>
      <p:ext uri="{BB962C8B-B14F-4D97-AF65-F5344CB8AC3E}">
        <p14:creationId xmlns:p14="http://schemas.microsoft.com/office/powerpoint/2010/main" val="2981447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hyperlink" Target="mailto:C.Krol@westernsydney.edu.au" TargetMode="External"/><Relationship Id="rId11" Type="http://schemas.openxmlformats.org/officeDocument/2006/relationships/image" Target="../media/image6.png"/><Relationship Id="rId5" Type="http://schemas.openxmlformats.org/officeDocument/2006/relationships/image" Target="../media/image1.jpeg"/><Relationship Id="rId10" Type="http://schemas.openxmlformats.org/officeDocument/2006/relationships/image" Target="../media/image5.pn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3.MP3"/><Relationship Id="rId1" Type="http://schemas.openxmlformats.org/officeDocument/2006/relationships/audio" Target="NULL" TargetMode="External"/><Relationship Id="rId6" Type="http://schemas.openxmlformats.org/officeDocument/2006/relationships/image" Target="../media/image8.jp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4.MP3"/><Relationship Id="rId1" Type="http://schemas.openxmlformats.org/officeDocument/2006/relationships/audio" Target="NULL" TargetMode="Externa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5.MP3"/><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6.MP3"/><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slideLayout" Target="../slideLayouts/slideLayout4.xml"/><Relationship Id="rId7" Type="http://schemas.openxmlformats.org/officeDocument/2006/relationships/image" Target="../media/image14.jpg"/><Relationship Id="rId12" Type="http://schemas.openxmlformats.org/officeDocument/2006/relationships/image" Target="../media/image5.png"/><Relationship Id="rId2" Type="http://schemas.microsoft.com/office/2007/relationships/media" Target="../media/media7.MP3"/><Relationship Id="rId1" Type="http://schemas.openxmlformats.org/officeDocument/2006/relationships/audio" Target="NULL" TargetMode="External"/><Relationship Id="rId6" Type="http://schemas.openxmlformats.org/officeDocument/2006/relationships/image" Target="../media/image13.jpg"/><Relationship Id="rId11" Type="http://schemas.openxmlformats.org/officeDocument/2006/relationships/image" Target="../media/image16.png"/><Relationship Id="rId5" Type="http://schemas.openxmlformats.org/officeDocument/2006/relationships/image" Target="../media/image12.png"/><Relationship Id="rId10" Type="http://schemas.openxmlformats.org/officeDocument/2006/relationships/hyperlink" Target="https://creativecommons.org/licenses/by-sa/3.0/" TargetMode="External"/><Relationship Id="rId4" Type="http://schemas.openxmlformats.org/officeDocument/2006/relationships/notesSlide" Target="../notesSlides/notesSlide7.xml"/><Relationship Id="rId9" Type="http://schemas.openxmlformats.org/officeDocument/2006/relationships/hyperlink" Target="https://www.doctorsinitaly.com/b/health-insurance-students-italy/" TargetMode="Externa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8.MP3"/><Relationship Id="rId1" Type="http://schemas.openxmlformats.org/officeDocument/2006/relationships/audio" Target="NULL" TargetMode="External"/><Relationship Id="rId6" Type="http://schemas.openxmlformats.org/officeDocument/2006/relationships/image" Target="../media/image17.jpg"/><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9.MP3"/><Relationship Id="rId1" Type="http://schemas.openxmlformats.org/officeDocument/2006/relationships/audio" Target="NULL" TargetMode="External"/><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slideLayout" Target="../slideLayouts/slideLayout5.xml"/><Relationship Id="rId7" Type="http://schemas.openxmlformats.org/officeDocument/2006/relationships/hyperlink" Target="https://bwatwood.edublogs.org/summative-assessment/" TargetMode="External"/><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18.jpg"/><Relationship Id="rId5" Type="http://schemas.openxmlformats.org/officeDocument/2006/relationships/image" Target="../media/image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4.xml"/><Relationship Id="rId7" Type="http://schemas.openxmlformats.org/officeDocument/2006/relationships/hyperlink" Target="https://creativecommons.org/licenses/by-nc/3.0/" TargetMode="External"/><Relationship Id="rId2" Type="http://schemas.microsoft.com/office/2007/relationships/media" Target="../media/media11.MP3"/><Relationship Id="rId1" Type="http://schemas.openxmlformats.org/officeDocument/2006/relationships/audio" Target="NULL" TargetMode="External"/><Relationship Id="rId6" Type="http://schemas.openxmlformats.org/officeDocument/2006/relationships/hyperlink" Target="https://davidwacks.uoregon.edu/2015/05/" TargetMode="External"/><Relationship Id="rId5" Type="http://schemas.openxmlformats.org/officeDocument/2006/relationships/image" Target="../media/image19.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microsoft.com/office/2007/relationships/media" Target="../media/media12.MP3"/><Relationship Id="rId1" Type="http://schemas.openxmlformats.org/officeDocument/2006/relationships/audio" Target="NULL" TargetMode="External"/><Relationship Id="rId6" Type="http://schemas.openxmlformats.org/officeDocument/2006/relationships/hyperlink" Target="https://ar.inspiredpencil.com/pictures-2023/target-png" TargetMode="External"/><Relationship Id="rId5" Type="http://schemas.openxmlformats.org/officeDocument/2006/relationships/image" Target="../media/image20.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hyperlink" Target="https://creativecommons.org/licenses/by/3.0/" TargetMode="External"/><Relationship Id="rId2" Type="http://schemas.microsoft.com/office/2007/relationships/media" Target="../media/media13.MP3"/><Relationship Id="rId1" Type="http://schemas.openxmlformats.org/officeDocument/2006/relationships/audio" Target="NULL" TargetMode="External"/><Relationship Id="rId6" Type="http://schemas.openxmlformats.org/officeDocument/2006/relationships/hyperlink" Target="https://durham.autism-uni.org/meeting-people-at-university/" TargetMode="External"/><Relationship Id="rId5" Type="http://schemas.openxmlformats.org/officeDocument/2006/relationships/image" Target="../media/image21.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microsoft.com/office/2007/relationships/media" Target="../media/media14.MP3"/><Relationship Id="rId1" Type="http://schemas.openxmlformats.org/officeDocument/2006/relationships/audio" Target="NULL" TargetMode="External"/><Relationship Id="rId6" Type="http://schemas.openxmlformats.org/officeDocument/2006/relationships/hyperlink" Target="https://www.publicdomainpictures.net/en/view-image.php?image=387458&amp;picture=questions-and-answers" TargetMode="External"/><Relationship Id="rId5" Type="http://schemas.openxmlformats.org/officeDocument/2006/relationships/image" Target="../media/image22.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hyperlink" Target="https://youtu.be/WoHaCaG43Mk?si=htfnxmbVGIhpnrTt" TargetMode="External"/><Relationship Id="rId3" Type="http://schemas.openxmlformats.org/officeDocument/2006/relationships/hyperlink" Target="https://advance-he.ac.uk/knowledge-hub/professional-standards-framework-teaching-and-supporting-learning-higher-education-0" TargetMode="External"/><Relationship Id="rId7" Type="http://schemas.openxmlformats.org/officeDocument/2006/relationships/hyperlink" Target="https://www.mentimeter.com/accessibility"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kahoot.com/schools/higher-ed/edu/" TargetMode="External"/><Relationship Id="rId5" Type="http://schemas.openxmlformats.org/officeDocument/2006/relationships/hyperlink" Target="https://www.education.gov.au/australian-universities-accord/resources/australian-universities-accord-final-report-summary-report" TargetMode="External"/><Relationship Id="rId4" Type="http://schemas.openxmlformats.org/officeDocument/2006/relationships/hyperlink" Target="https://udlguidelines.cas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People at the meeting desk">
            <a:extLst>
              <a:ext uri="{FF2B5EF4-FFF2-40B4-BE49-F238E27FC236}">
                <a16:creationId xmlns:a16="http://schemas.microsoft.com/office/drawing/2014/main" id="{B111DB22-7F4F-5812-EB7D-F61F43FD44BC}"/>
              </a:ext>
            </a:extLst>
          </p:cNvPr>
          <p:cNvPicPr>
            <a:picLocks noChangeAspect="1"/>
          </p:cNvPicPr>
          <p:nvPr/>
        </p:nvPicPr>
        <p:blipFill>
          <a:blip r:embed="rId5"/>
          <a:srcRect t="9091" r="35364"/>
          <a:stretch>
            <a:fillRect/>
          </a:stretch>
        </p:blipFill>
        <p:spPr>
          <a:xfrm>
            <a:off x="3523488" y="10"/>
            <a:ext cx="8668512" cy="6857990"/>
          </a:xfrm>
          <a:prstGeom prst="rect">
            <a:avLst/>
          </a:prstGeom>
        </p:spPr>
      </p:pic>
      <p:sp>
        <p:nvSpPr>
          <p:cNvPr id="33" name="Rectangle 3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5F949B-A039-F2B9-3F98-F0A62166F454}"/>
              </a:ext>
            </a:extLst>
          </p:cNvPr>
          <p:cNvSpPr>
            <a:spLocks noGrp="1"/>
          </p:cNvSpPr>
          <p:nvPr>
            <p:ph type="ctrTitle"/>
          </p:nvPr>
        </p:nvSpPr>
        <p:spPr>
          <a:xfrm>
            <a:off x="477980" y="1122363"/>
            <a:ext cx="4577723" cy="3204134"/>
          </a:xfrm>
        </p:spPr>
        <p:txBody>
          <a:bodyPr anchor="b">
            <a:normAutofit/>
          </a:bodyPr>
          <a:lstStyle/>
          <a:p>
            <a:pPr algn="l"/>
            <a:r>
              <a:rPr lang="en-AU" sz="3200" b="1" dirty="0">
                <a:solidFill>
                  <a:schemeClr val="bg1"/>
                </a:solidFill>
              </a:rPr>
              <a:t>Increasing university learners’ engagement and retention by co-designing resources based on UDL principles.</a:t>
            </a:r>
          </a:p>
        </p:txBody>
      </p:sp>
      <p:sp>
        <p:nvSpPr>
          <p:cNvPr id="3" name="Subtitle 2">
            <a:extLst>
              <a:ext uri="{FF2B5EF4-FFF2-40B4-BE49-F238E27FC236}">
                <a16:creationId xmlns:a16="http://schemas.microsoft.com/office/drawing/2014/main" id="{D9006C2A-F6DC-3E01-CF02-62E76A15BC1D}"/>
              </a:ext>
            </a:extLst>
          </p:cNvPr>
          <p:cNvSpPr>
            <a:spLocks noGrp="1"/>
          </p:cNvSpPr>
          <p:nvPr>
            <p:ph type="subTitle" idx="1"/>
          </p:nvPr>
        </p:nvSpPr>
        <p:spPr>
          <a:xfrm>
            <a:off x="477980" y="4872922"/>
            <a:ext cx="4023359" cy="1208141"/>
          </a:xfrm>
        </p:spPr>
        <p:txBody>
          <a:bodyPr>
            <a:normAutofit/>
          </a:bodyPr>
          <a:lstStyle/>
          <a:p>
            <a:pPr algn="l"/>
            <a:r>
              <a:rPr lang="en-AU" sz="2800" b="1" dirty="0">
                <a:solidFill>
                  <a:schemeClr val="bg1"/>
                </a:solidFill>
              </a:rPr>
              <a:t>Dr Christine Krol</a:t>
            </a:r>
          </a:p>
          <a:p>
            <a:pPr algn="l"/>
            <a:r>
              <a:rPr lang="en-AU" sz="2000" b="1" dirty="0">
                <a:solidFill>
                  <a:schemeClr val="bg1"/>
                </a:solidFill>
                <a:hlinkClick r:id="rId6">
                  <a:extLst>
                    <a:ext uri="{A12FA001-AC4F-418D-AE19-62706E023703}">
                      <ahyp:hlinkClr xmlns:ahyp="http://schemas.microsoft.com/office/drawing/2018/hyperlinkcolor" val="tx"/>
                    </a:ext>
                  </a:extLst>
                </a:hlinkClick>
              </a:rPr>
              <a:t>C.Krol@westernsydney.edu.au</a:t>
            </a:r>
            <a:r>
              <a:rPr lang="en-AU" sz="2000" b="1" dirty="0">
                <a:solidFill>
                  <a:schemeClr val="bg1"/>
                </a:solidFill>
              </a:rPr>
              <a:t> </a:t>
            </a:r>
          </a:p>
        </p:txBody>
      </p:sp>
      <p:sp>
        <p:nvSpPr>
          <p:cNvPr id="35" name="Rectangle 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7" name="Rectangle 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5E9CB412-F1B4-A0BA-2599-7A4D5C7EEE7F}"/>
              </a:ext>
              <a:ext uri="{C183D7F6-B498-43B3-948B-1728B52AA6E4}">
                <adec:decorative xmlns:adec="http://schemas.microsoft.com/office/drawing/2017/decorative" val="1"/>
              </a:ext>
            </a:extLst>
          </p:cNvPr>
          <p:cNvGrpSpPr/>
          <p:nvPr/>
        </p:nvGrpSpPr>
        <p:grpSpPr>
          <a:xfrm>
            <a:off x="9386914" y="5558866"/>
            <a:ext cx="2429403" cy="1096199"/>
            <a:chOff x="9386914" y="5558866"/>
            <a:chExt cx="2429403" cy="1096199"/>
          </a:xfrm>
        </p:grpSpPr>
        <p:pic>
          <p:nvPicPr>
            <p:cNvPr id="6" name="Picture 5">
              <a:extLst>
                <a:ext uri="{FF2B5EF4-FFF2-40B4-BE49-F238E27FC236}">
                  <a16:creationId xmlns:a16="http://schemas.microsoft.com/office/drawing/2014/main" id="{8A364016-B707-40AB-6FED-73A067C047AF}"/>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86914" y="5558866"/>
              <a:ext cx="1080000" cy="1096199"/>
            </a:xfrm>
            <a:prstGeom prst="rect">
              <a:avLst/>
            </a:prstGeom>
          </p:spPr>
        </p:pic>
        <p:pic>
          <p:nvPicPr>
            <p:cNvPr id="1027" name="Picture 3">
              <a:extLst>
                <a:ext uri="{FF2B5EF4-FFF2-40B4-BE49-F238E27FC236}">
                  <a16:creationId xmlns:a16="http://schemas.microsoft.com/office/drawing/2014/main" id="{20D94236-50E3-26AD-7A5D-398E5EDBC05F}"/>
                </a:ext>
                <a:ext uri="{C183D7F6-B498-43B3-948B-1728B52AA6E4}">
                  <adec:decorative xmlns:adec="http://schemas.microsoft.com/office/drawing/2017/decorative" val="1"/>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11073" t="10269" r="10484" b="5558"/>
            <a:stretch>
              <a:fillRect/>
            </a:stretch>
          </p:blipFill>
          <p:spPr bwMode="auto">
            <a:xfrm>
              <a:off x="10736317" y="5564060"/>
              <a:ext cx="1080000" cy="108581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pic>
        <p:nvPicPr>
          <p:cNvPr id="7" name="Picture 6">
            <a:extLst>
              <a:ext uri="{FF2B5EF4-FFF2-40B4-BE49-F238E27FC236}">
                <a16:creationId xmlns:a16="http://schemas.microsoft.com/office/drawing/2014/main" id="{9A13DBFA-787D-578E-9314-455684978E7C}"/>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7848" y="6130379"/>
            <a:ext cx="3498125" cy="516796"/>
          </a:xfrm>
          <a:prstGeom prst="rect">
            <a:avLst/>
          </a:prstGeom>
        </p:spPr>
      </p:pic>
      <p:pic>
        <p:nvPicPr>
          <p:cNvPr id="4" name="FULT June 2026 Slide 1">
            <a:hlinkClick r:id="" action="ppaction://media"/>
            <a:extLst>
              <a:ext uri="{FF2B5EF4-FFF2-40B4-BE49-F238E27FC236}">
                <a16:creationId xmlns:a16="http://schemas.microsoft.com/office/drawing/2014/main" id="{D377F149-0EC2-CAB8-D6E6-1D32BAA43116}"/>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3357" end="1476.4375"/>
                </p14:media>
              </p:ext>
            </p:extLst>
          </p:nvPr>
        </p:nvPicPr>
        <p:blipFill>
          <a:blip r:embed="rId10"/>
          <a:stretch>
            <a:fillRect/>
          </a:stretch>
        </p:blipFill>
        <p:spPr>
          <a:xfrm>
            <a:off x="4371427" y="575938"/>
            <a:ext cx="406400" cy="406400"/>
          </a:xfrm>
          <a:prstGeom prst="rect">
            <a:avLst/>
          </a:prstGeom>
        </p:spPr>
      </p:pic>
      <p:pic>
        <p:nvPicPr>
          <p:cNvPr id="9" name="Picture 8">
            <a:extLst>
              <a:ext uri="{FF2B5EF4-FFF2-40B4-BE49-F238E27FC236}">
                <a16:creationId xmlns:a16="http://schemas.microsoft.com/office/drawing/2014/main" id="{67F69150-48D4-F25F-DDED-4EE0E7059F5F}"/>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58669" y="4872922"/>
            <a:ext cx="1694509" cy="1912516"/>
          </a:xfrm>
          <a:prstGeom prst="rect">
            <a:avLst/>
          </a:prstGeom>
        </p:spPr>
      </p:pic>
    </p:spTree>
    <p:extLst>
      <p:ext uri="{BB962C8B-B14F-4D97-AF65-F5344CB8AC3E}">
        <p14:creationId xmlns:p14="http://schemas.microsoft.com/office/powerpoint/2010/main" val="2703938560"/>
      </p:ext>
    </p:extLst>
  </p:cSld>
  <p:clrMapOvr>
    <a:masterClrMapping/>
  </p:clrMapOvr>
  <mc:AlternateContent xmlns:mc="http://schemas.openxmlformats.org/markup-compatibility/2006" xmlns:p14="http://schemas.microsoft.com/office/powerpoint/2010/main">
    <mc:Choice Requires="p14">
      <p:transition spd="slow" p14:dur="2000" advClick="0" advTm="12000"/>
    </mc:Choice>
    <mc:Fallback xmlns="">
      <p:transition spd="slow" advClick="0" advTm="1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9E3BD-930F-D3FC-89B3-9A749CDC7172}"/>
              </a:ext>
            </a:extLst>
          </p:cNvPr>
          <p:cNvSpPr>
            <a:spLocks noGrp="1"/>
          </p:cNvSpPr>
          <p:nvPr>
            <p:ph type="title"/>
          </p:nvPr>
        </p:nvSpPr>
        <p:spPr>
          <a:xfrm>
            <a:off x="394138" y="238539"/>
            <a:ext cx="11196875" cy="1434415"/>
          </a:xfrm>
        </p:spPr>
        <p:txBody>
          <a:bodyPr vert="horz" lIns="91440" tIns="45720" rIns="91440" bIns="45720" rtlCol="0" anchor="b">
            <a:normAutofit/>
          </a:bodyPr>
          <a:lstStyle/>
          <a:p>
            <a:r>
              <a:rPr lang="en-US" sz="5400" b="1" dirty="0"/>
              <a:t>Content</a:t>
            </a:r>
          </a:p>
        </p:txBody>
      </p:sp>
      <p:pic>
        <p:nvPicPr>
          <p:cNvPr id="5" name="FULT June 2026 Slide 2 (ADCET)">
            <a:hlinkClick r:id="" action="ppaction://media"/>
            <a:extLst>
              <a:ext uri="{FF2B5EF4-FFF2-40B4-BE49-F238E27FC236}">
                <a16:creationId xmlns:a16="http://schemas.microsoft.com/office/drawing/2014/main" id="{F30CCD99-9177-1797-38BE-F9B1705FE400}"/>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2289" end="951.3125"/>
                </p14:media>
              </p:ext>
            </p:extLst>
          </p:nvPr>
        </p:nvPicPr>
        <p:blipFill>
          <a:blip r:embed="rId5"/>
          <a:stretch>
            <a:fillRect/>
          </a:stretch>
        </p:blipFill>
        <p:spPr>
          <a:xfrm>
            <a:off x="4943499" y="696202"/>
            <a:ext cx="406400" cy="406400"/>
          </a:xfrm>
          <a:prstGeom prst="rect">
            <a:avLst/>
          </a:prstGeom>
        </p:spPr>
      </p:pic>
      <p:sp>
        <p:nvSpPr>
          <p:cNvPr id="1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CAD69B3-92B7-F83F-8B7B-08B487837E97}"/>
              </a:ext>
            </a:extLst>
          </p:cNvPr>
          <p:cNvSpPr>
            <a:spLocks noGrp="1"/>
          </p:cNvSpPr>
          <p:nvPr>
            <p:ph sz="half" idx="1"/>
          </p:nvPr>
        </p:nvSpPr>
        <p:spPr>
          <a:xfrm>
            <a:off x="198783" y="1823234"/>
            <a:ext cx="7402664" cy="5043356"/>
          </a:xfrm>
        </p:spPr>
        <p:txBody>
          <a:bodyPr vert="horz" lIns="91440" tIns="45720" rIns="91440" bIns="45720" rtlCol="0" anchor="t">
            <a:noAutofit/>
          </a:bodyPr>
          <a:lstStyle/>
          <a:p>
            <a:pPr marL="0" indent="0">
              <a:buNone/>
            </a:pPr>
            <a:r>
              <a:rPr lang="en-US" sz="2000" i="1" dirty="0"/>
              <a:t>This research was for my Foundations of University Teaching &amp; Learning (FULT) Scholarship of Teaching &amp; Learning (</a:t>
            </a:r>
            <a:r>
              <a:rPr lang="en-US" sz="2000" i="1" dirty="0" err="1"/>
              <a:t>SoTL</a:t>
            </a:r>
            <a:r>
              <a:rPr lang="en-US" sz="2000" i="1" dirty="0"/>
              <a:t>) project</a:t>
            </a:r>
            <a:r>
              <a:rPr lang="en-US" sz="2000" dirty="0"/>
              <a:t>.</a:t>
            </a:r>
          </a:p>
          <a:p>
            <a:r>
              <a:rPr lang="en-US" sz="2000" b="1" dirty="0"/>
              <a:t>Universal Design for Learning (UDL)</a:t>
            </a:r>
          </a:p>
          <a:p>
            <a:r>
              <a:rPr lang="en-US" sz="2000" b="1" dirty="0"/>
              <a:t>Diverse cohort of learners</a:t>
            </a:r>
          </a:p>
          <a:p>
            <a:r>
              <a:rPr lang="en-US" sz="2000" b="1" dirty="0"/>
              <a:t>Research project aims and questions</a:t>
            </a:r>
          </a:p>
          <a:p>
            <a:r>
              <a:rPr lang="en-US" sz="2000" b="1" dirty="0"/>
              <a:t>Project activities</a:t>
            </a:r>
          </a:p>
          <a:p>
            <a:r>
              <a:rPr lang="en-US" sz="2000" b="1" dirty="0"/>
              <a:t>Findings and Evaluations</a:t>
            </a:r>
          </a:p>
          <a:p>
            <a:r>
              <a:rPr lang="en-US" sz="2000" b="1" dirty="0"/>
              <a:t>Future directions</a:t>
            </a:r>
          </a:p>
          <a:p>
            <a:r>
              <a:rPr lang="en-US" sz="2000" b="1" dirty="0"/>
              <a:t>Key takeaways</a:t>
            </a:r>
          </a:p>
        </p:txBody>
      </p:sp>
      <p:pic>
        <p:nvPicPr>
          <p:cNvPr id="10" name="Content Placeholder 9">
            <a:extLst>
              <a:ext uri="{FF2B5EF4-FFF2-40B4-BE49-F238E27FC236}">
                <a16:creationId xmlns:a16="http://schemas.microsoft.com/office/drawing/2014/main" id="{586352BF-EFA1-E5C1-4D06-883A471D2F3B}"/>
              </a:ext>
              <a:ext uri="{C183D7F6-B498-43B3-948B-1728B52AA6E4}">
                <adec:decorative xmlns:adec="http://schemas.microsoft.com/office/drawing/2017/decorative" val="1"/>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rcRect l="17932" r="17932"/>
          <a:stretch/>
        </p:blipFill>
        <p:spPr>
          <a:xfrm>
            <a:off x="7675658" y="2093976"/>
            <a:ext cx="3941064" cy="4096512"/>
          </a:xfrm>
          <a:prstGeom prst="rect">
            <a:avLst/>
          </a:prstGeom>
        </p:spPr>
      </p:pic>
      <p:sp>
        <p:nvSpPr>
          <p:cNvPr id="4" name="TextBox 3">
            <a:extLst>
              <a:ext uri="{FF2B5EF4-FFF2-40B4-BE49-F238E27FC236}">
                <a16:creationId xmlns:a16="http://schemas.microsoft.com/office/drawing/2014/main" id="{B7975621-91E6-B8A8-8EC6-67C026EE0322}"/>
              </a:ext>
              <a:ext uri="{C183D7F6-B498-43B3-948B-1728B52AA6E4}">
                <adec:decorative xmlns:adec="http://schemas.microsoft.com/office/drawing/2017/decorative" val="1"/>
              </a:ext>
            </a:extLst>
          </p:cNvPr>
          <p:cNvSpPr txBox="1"/>
          <p:nvPr/>
        </p:nvSpPr>
        <p:spPr>
          <a:xfrm>
            <a:off x="7675658" y="5780837"/>
            <a:ext cx="3941064" cy="409651"/>
          </a:xfrm>
          <a:prstGeom prst="rect">
            <a:avLst/>
          </a:prstGeom>
          <a:solidFill>
            <a:schemeClr val="bg1">
              <a:alpha val="50000"/>
            </a:schemeClr>
          </a:solidFill>
          <a:ln>
            <a:noFill/>
          </a:ln>
        </p:spPr>
        <p:txBody>
          <a:bodyPr wrap="square" rtlCol="0">
            <a:noAutofit/>
          </a:bodyPr>
          <a:lstStyle/>
          <a:p>
            <a:pPr algn="ctr">
              <a:spcAft>
                <a:spcPts val="600"/>
              </a:spcAft>
            </a:pPr>
            <a:r>
              <a:rPr lang="en-AU" sz="2000" dirty="0"/>
              <a:t>Image: Generated with Copilot</a:t>
            </a:r>
          </a:p>
        </p:txBody>
      </p:sp>
    </p:spTree>
    <p:extLst>
      <p:ext uri="{BB962C8B-B14F-4D97-AF65-F5344CB8AC3E}">
        <p14:creationId xmlns:p14="http://schemas.microsoft.com/office/powerpoint/2010/main" val="3952067109"/>
      </p:ext>
    </p:extLst>
  </p:cSld>
  <p:clrMapOvr>
    <a:masterClrMapping/>
  </p:clrMapOvr>
  <mc:AlternateContent xmlns:mc="http://schemas.openxmlformats.org/markup-compatibility/2006" xmlns:p14="http://schemas.microsoft.com/office/powerpoint/2010/main">
    <mc:Choice Requires="p14">
      <p:transition spd="slow" p14:dur="2000" advClick="0" advTm="13450"/>
    </mc:Choice>
    <mc:Fallback xmlns="">
      <p:transition spd="slow" advClick="0" advTm="13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1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927267-AD69-7BAF-28CC-EC381FD7A368}"/>
              </a:ext>
            </a:extLst>
          </p:cNvPr>
          <p:cNvSpPr>
            <a:spLocks noGrp="1"/>
          </p:cNvSpPr>
          <p:nvPr>
            <p:ph type="title"/>
          </p:nvPr>
        </p:nvSpPr>
        <p:spPr>
          <a:xfrm>
            <a:off x="312683" y="325369"/>
            <a:ext cx="5402317" cy="1956841"/>
          </a:xfrm>
        </p:spPr>
        <p:txBody>
          <a:bodyPr vert="horz" lIns="91440" tIns="45720" rIns="91440" bIns="45720" rtlCol="0" anchor="b">
            <a:normAutofit/>
          </a:bodyPr>
          <a:lstStyle/>
          <a:p>
            <a:r>
              <a:rPr lang="en-US" sz="4200" b="1" dirty="0"/>
              <a:t>Universal Design for Learning (UDL)</a:t>
            </a:r>
          </a:p>
        </p:txBody>
      </p:sp>
      <p:sp>
        <p:nvSpPr>
          <p:cNvPr id="2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07F606-92F1-1730-13D3-8E77877BDD29}"/>
              </a:ext>
            </a:extLst>
          </p:cNvPr>
          <p:cNvSpPr>
            <a:spLocks noGrp="1"/>
          </p:cNvSpPr>
          <p:nvPr>
            <p:ph sz="half" idx="1"/>
          </p:nvPr>
        </p:nvSpPr>
        <p:spPr>
          <a:xfrm>
            <a:off x="312683" y="2872899"/>
            <a:ext cx="5181599" cy="3320668"/>
          </a:xfrm>
        </p:spPr>
        <p:txBody>
          <a:bodyPr vert="horz" lIns="91440" tIns="45720" rIns="91440" bIns="45720" rtlCol="0">
            <a:normAutofit/>
          </a:bodyPr>
          <a:lstStyle/>
          <a:p>
            <a:pPr marL="0" indent="0">
              <a:buNone/>
            </a:pPr>
            <a:r>
              <a:rPr lang="en-US" sz="2000" b="1" dirty="0"/>
              <a:t>The goal of UDL Guideline 3.0 is learner agency that is purposeful and reflective, resourceful and authentic, strategic and action orientated (CAST, 2024).</a:t>
            </a:r>
          </a:p>
          <a:p>
            <a:pPr marL="0"/>
            <a:endParaRPr lang="en-US" sz="2000" b="1" dirty="0"/>
          </a:p>
          <a:p>
            <a:pPr lvl="1"/>
            <a:r>
              <a:rPr lang="en-US" sz="2000" b="1" dirty="0"/>
              <a:t>Strategically, subjects can be transformative when they are intentionally designed to be inclusive, accessible, and flexible.</a:t>
            </a:r>
          </a:p>
        </p:txBody>
      </p:sp>
      <p:sp>
        <p:nvSpPr>
          <p:cNvPr id="10" name="TextBox 9">
            <a:extLst>
              <a:ext uri="{FF2B5EF4-FFF2-40B4-BE49-F238E27FC236}">
                <a16:creationId xmlns:a16="http://schemas.microsoft.com/office/drawing/2014/main" id="{D72197A4-ED79-2B94-73D3-9C9E9B67CCEF}"/>
              </a:ext>
              <a:ext uri="{C183D7F6-B498-43B3-948B-1728B52AA6E4}">
                <adec:decorative xmlns:adec="http://schemas.microsoft.com/office/drawing/2017/decorative" val="1"/>
              </a:ext>
            </a:extLst>
          </p:cNvPr>
          <p:cNvSpPr txBox="1"/>
          <p:nvPr/>
        </p:nvSpPr>
        <p:spPr>
          <a:xfrm>
            <a:off x="7610368" y="6008901"/>
            <a:ext cx="3051677" cy="369332"/>
          </a:xfrm>
          <a:prstGeom prst="rect">
            <a:avLst/>
          </a:prstGeom>
          <a:noFill/>
        </p:spPr>
        <p:txBody>
          <a:bodyPr wrap="square" rtlCol="0">
            <a:spAutoFit/>
          </a:bodyPr>
          <a:lstStyle/>
          <a:p>
            <a:r>
              <a:rPr lang="en-AU" dirty="0"/>
              <a:t>Image: </a:t>
            </a:r>
            <a:r>
              <a:rPr lang="en-US" dirty="0"/>
              <a:t>Krol, 2026</a:t>
            </a:r>
            <a:endParaRPr lang="en-AU" dirty="0"/>
          </a:p>
        </p:txBody>
      </p:sp>
      <p:pic>
        <p:nvPicPr>
          <p:cNvPr id="4" name="FULT June 2026 Slide 3">
            <a:hlinkClick r:id="" action="ppaction://media"/>
            <a:extLst>
              <a:ext uri="{FF2B5EF4-FFF2-40B4-BE49-F238E27FC236}">
                <a16:creationId xmlns:a16="http://schemas.microsoft.com/office/drawing/2014/main" id="{7C1B0DF5-E853-940C-F83D-3907F48C5896}"/>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2877" end="1064.125"/>
                </p14:media>
              </p:ext>
            </p:extLst>
          </p:nvPr>
        </p:nvPicPr>
        <p:blipFill>
          <a:blip r:embed="rId5"/>
          <a:stretch>
            <a:fillRect/>
          </a:stretch>
        </p:blipFill>
        <p:spPr>
          <a:xfrm>
            <a:off x="5621283" y="390419"/>
            <a:ext cx="406400" cy="406400"/>
          </a:xfrm>
          <a:prstGeom prst="rect">
            <a:avLst/>
          </a:prstGeom>
        </p:spPr>
      </p:pic>
      <p:pic>
        <p:nvPicPr>
          <p:cNvPr id="8" name="Content Placeholder 7">
            <a:extLst>
              <a:ext uri="{FF2B5EF4-FFF2-40B4-BE49-F238E27FC236}">
                <a16:creationId xmlns:a16="http://schemas.microsoft.com/office/drawing/2014/main" id="{AAB34970-8566-399C-564B-C6E37B4A9410}"/>
              </a:ext>
              <a:ext uri="{C183D7F6-B498-43B3-948B-1728B52AA6E4}">
                <adec:decorative xmlns:adec="http://schemas.microsoft.com/office/drawing/2017/decorative" val="1"/>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5218505" y="1176180"/>
            <a:ext cx="6826350" cy="4831952"/>
          </a:xfrm>
          <a:prstGeom prst="rect">
            <a:avLst/>
          </a:prstGeom>
        </p:spPr>
      </p:pic>
    </p:spTree>
    <p:extLst>
      <p:ext uri="{BB962C8B-B14F-4D97-AF65-F5344CB8AC3E}">
        <p14:creationId xmlns:p14="http://schemas.microsoft.com/office/powerpoint/2010/main" val="1388342324"/>
      </p:ext>
    </p:extLst>
  </p:cSld>
  <p:clrMapOvr>
    <a:masterClrMapping/>
  </p:clrMapOvr>
  <mc:AlternateContent xmlns:mc="http://schemas.openxmlformats.org/markup-compatibility/2006" xmlns:p14="http://schemas.microsoft.com/office/powerpoint/2010/main">
    <mc:Choice Requires="p14">
      <p:transition spd="slow" p14:dur="2000" advTm="21000"/>
    </mc:Choice>
    <mc:Fallback xmlns="">
      <p:transition spd="slow" advTm="2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20C17-B11D-D9D8-7FAA-01A2F3D2D5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01AB98-3031-2B17-283B-708BF53E8C0D}"/>
              </a:ext>
            </a:extLst>
          </p:cNvPr>
          <p:cNvSpPr>
            <a:spLocks noGrp="1"/>
          </p:cNvSpPr>
          <p:nvPr>
            <p:ph type="title"/>
          </p:nvPr>
        </p:nvSpPr>
        <p:spPr>
          <a:xfrm>
            <a:off x="200721" y="69255"/>
            <a:ext cx="10515600" cy="837711"/>
          </a:xfrm>
        </p:spPr>
        <p:txBody>
          <a:bodyPr/>
          <a:lstStyle/>
          <a:p>
            <a:r>
              <a:rPr lang="en-AU" b="1" dirty="0"/>
              <a:t>The “</a:t>
            </a:r>
            <a:r>
              <a:rPr lang="en-AU" b="1" dirty="0">
                <a:solidFill>
                  <a:srgbClr val="FF9933"/>
                </a:solidFill>
              </a:rPr>
              <a:t>Who</a:t>
            </a:r>
            <a:r>
              <a:rPr lang="en-AU" b="1" dirty="0"/>
              <a:t>” of learning</a:t>
            </a:r>
          </a:p>
        </p:txBody>
      </p:sp>
      <p:sp>
        <p:nvSpPr>
          <p:cNvPr id="3" name="Content Placeholder 2">
            <a:extLst>
              <a:ext uri="{FF2B5EF4-FFF2-40B4-BE49-F238E27FC236}">
                <a16:creationId xmlns:a16="http://schemas.microsoft.com/office/drawing/2014/main" id="{3652E6B3-890F-8848-A60C-9DD6C8892557}"/>
              </a:ext>
            </a:extLst>
          </p:cNvPr>
          <p:cNvSpPr>
            <a:spLocks noGrp="1"/>
          </p:cNvSpPr>
          <p:nvPr>
            <p:ph sz="half" idx="1"/>
          </p:nvPr>
        </p:nvSpPr>
        <p:spPr>
          <a:xfrm>
            <a:off x="200721" y="802889"/>
            <a:ext cx="6588403" cy="5511202"/>
          </a:xfrm>
        </p:spPr>
        <p:txBody>
          <a:bodyPr>
            <a:normAutofit/>
          </a:bodyPr>
          <a:lstStyle/>
          <a:p>
            <a:r>
              <a:rPr lang="en-AU" sz="2400" dirty="0"/>
              <a:t>CAST’s Guidelines 3.0 (2024) introduces the “</a:t>
            </a:r>
            <a:r>
              <a:rPr lang="en-AU" sz="2400" b="1" dirty="0">
                <a:solidFill>
                  <a:srgbClr val="FF9933"/>
                </a:solidFill>
              </a:rPr>
              <a:t>Who</a:t>
            </a:r>
            <a:r>
              <a:rPr lang="en-AU" sz="2400" dirty="0"/>
              <a:t>” of learning which emphasises learner agency and identity as part of variability. </a:t>
            </a:r>
          </a:p>
          <a:p>
            <a:r>
              <a:rPr lang="en-AU" sz="2400" dirty="0"/>
              <a:t>It emphasises the value of interdependence and collective learning. </a:t>
            </a:r>
          </a:p>
          <a:p>
            <a:r>
              <a:rPr lang="en-AU" sz="2400" dirty="0"/>
              <a:t>The “</a:t>
            </a:r>
            <a:r>
              <a:rPr lang="en-AU" sz="2400" b="1" dirty="0">
                <a:solidFill>
                  <a:srgbClr val="FF9933"/>
                </a:solidFill>
              </a:rPr>
              <a:t>Who</a:t>
            </a:r>
            <a:r>
              <a:rPr lang="en-AU" sz="2400" dirty="0"/>
              <a:t>” of learning is a dimension that intersects across all three UDL principles of: the “</a:t>
            </a:r>
            <a:r>
              <a:rPr lang="en-AU" sz="2400" b="1" dirty="0">
                <a:solidFill>
                  <a:srgbClr val="00CC66"/>
                </a:solidFill>
              </a:rPr>
              <a:t>Why</a:t>
            </a:r>
            <a:r>
              <a:rPr lang="en-AU" sz="2400" dirty="0"/>
              <a:t>” with (Multiple Means of Engagement), the “</a:t>
            </a:r>
            <a:r>
              <a:rPr lang="en-AU" sz="2400" b="1" dirty="0">
                <a:solidFill>
                  <a:srgbClr val="7030A0"/>
                </a:solidFill>
              </a:rPr>
              <a:t>What</a:t>
            </a:r>
            <a:r>
              <a:rPr lang="en-AU" sz="2400" dirty="0"/>
              <a:t>” with (Multiple Means of Representation), and the “</a:t>
            </a:r>
            <a:r>
              <a:rPr lang="en-AU" sz="2400" b="1" dirty="0">
                <a:solidFill>
                  <a:srgbClr val="0070C0"/>
                </a:solidFill>
              </a:rPr>
              <a:t>How</a:t>
            </a:r>
            <a:r>
              <a:rPr lang="en-AU" sz="2400" dirty="0"/>
              <a:t>” with (Multiple Means of Action and Expression). </a:t>
            </a:r>
          </a:p>
        </p:txBody>
      </p:sp>
      <p:sp>
        <p:nvSpPr>
          <p:cNvPr id="5" name="Oval 4">
            <a:extLst>
              <a:ext uri="{FF2B5EF4-FFF2-40B4-BE49-F238E27FC236}">
                <a16:creationId xmlns:a16="http://schemas.microsoft.com/office/drawing/2014/main" id="{C6A67DBD-FFF0-543F-13B4-87298FC3CFD2}"/>
              </a:ext>
              <a:ext uri="{C183D7F6-B498-43B3-948B-1728B52AA6E4}">
                <adec:decorative xmlns:adec="http://schemas.microsoft.com/office/drawing/2017/decorative" val="1"/>
              </a:ext>
            </a:extLst>
          </p:cNvPr>
          <p:cNvSpPr/>
          <p:nvPr/>
        </p:nvSpPr>
        <p:spPr>
          <a:xfrm>
            <a:off x="7003347" y="1222959"/>
            <a:ext cx="5045456" cy="4647600"/>
          </a:xfrm>
          <a:prstGeom prst="ellipse">
            <a:avLst/>
          </a:prstGeom>
          <a:solidFill>
            <a:schemeClr val="bg1"/>
          </a:solidFill>
          <a:ln w="76200">
            <a:solidFill>
              <a:srgbClr val="FF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TextBox 3">
            <a:extLst>
              <a:ext uri="{FF2B5EF4-FFF2-40B4-BE49-F238E27FC236}">
                <a16:creationId xmlns:a16="http://schemas.microsoft.com/office/drawing/2014/main" id="{B5FE6251-03D8-CDC4-CB9C-E4BC8742259F}"/>
              </a:ext>
            </a:extLst>
          </p:cNvPr>
          <p:cNvSpPr txBox="1"/>
          <p:nvPr/>
        </p:nvSpPr>
        <p:spPr>
          <a:xfrm>
            <a:off x="8414410" y="6186552"/>
            <a:ext cx="3051677" cy="369332"/>
          </a:xfrm>
          <a:prstGeom prst="rect">
            <a:avLst/>
          </a:prstGeom>
          <a:noFill/>
        </p:spPr>
        <p:txBody>
          <a:bodyPr wrap="square" rtlCol="0">
            <a:spAutoFit/>
          </a:bodyPr>
          <a:lstStyle/>
          <a:p>
            <a:r>
              <a:rPr lang="en-AU" dirty="0"/>
              <a:t>Image: Krol, 2026</a:t>
            </a:r>
          </a:p>
        </p:txBody>
      </p:sp>
      <p:pic>
        <p:nvPicPr>
          <p:cNvPr id="7" name="FULT June 2026 Slide 4">
            <a:hlinkClick r:id="" action="ppaction://media"/>
            <a:extLst>
              <a:ext uri="{FF2B5EF4-FFF2-40B4-BE49-F238E27FC236}">
                <a16:creationId xmlns:a16="http://schemas.microsoft.com/office/drawing/2014/main" id="{447EE16B-A502-0A90-C122-A0DDEC9D9EC3}"/>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22340" end="2247.1875"/>
                </p14:media>
              </p:ext>
            </p:extLst>
          </p:nvPr>
        </p:nvPicPr>
        <p:blipFill>
          <a:blip r:embed="rId5"/>
          <a:stretch>
            <a:fillRect/>
          </a:stretch>
        </p:blipFill>
        <p:spPr>
          <a:xfrm>
            <a:off x="6596947" y="340709"/>
            <a:ext cx="406400" cy="406400"/>
          </a:xfrm>
          <a:prstGeom prst="rect">
            <a:avLst/>
          </a:prstGeom>
        </p:spPr>
      </p:pic>
      <p:pic>
        <p:nvPicPr>
          <p:cNvPr id="9" name="Picture 8">
            <a:extLst>
              <a:ext uri="{FF2B5EF4-FFF2-40B4-BE49-F238E27FC236}">
                <a16:creationId xmlns:a16="http://schemas.microsoft.com/office/drawing/2014/main" id="{BBDA8BA3-54E8-6190-9936-7599259A7966}"/>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73204" y="2126678"/>
            <a:ext cx="3705742" cy="2715004"/>
          </a:xfrm>
          <a:prstGeom prst="rect">
            <a:avLst/>
          </a:prstGeom>
        </p:spPr>
      </p:pic>
    </p:spTree>
    <p:extLst>
      <p:ext uri="{BB962C8B-B14F-4D97-AF65-F5344CB8AC3E}">
        <p14:creationId xmlns:p14="http://schemas.microsoft.com/office/powerpoint/2010/main" val="1657631292"/>
      </p:ext>
    </p:extLst>
  </p:cSld>
  <p:clrMapOvr>
    <a:masterClrMapping/>
  </p:clrMapOvr>
  <mc:AlternateContent xmlns:mc="http://schemas.openxmlformats.org/markup-compatibility/2006" xmlns:p14="http://schemas.microsoft.com/office/powerpoint/2010/main">
    <mc:Choice Requires="p14">
      <p:transition spd="slow" p14:dur="2000" advClick="0" advTm="41000"/>
    </mc:Choice>
    <mc:Fallback xmlns="">
      <p:transition spd="slow" advClick="0" advTm="4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4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A070C-1E2C-1A24-109B-353D0AF8D295}"/>
              </a:ext>
            </a:extLst>
          </p:cNvPr>
          <p:cNvSpPr>
            <a:spLocks noGrp="1"/>
          </p:cNvSpPr>
          <p:nvPr>
            <p:ph type="title"/>
          </p:nvPr>
        </p:nvSpPr>
        <p:spPr>
          <a:xfrm>
            <a:off x="230458" y="1"/>
            <a:ext cx="10729332" cy="793038"/>
          </a:xfrm>
        </p:spPr>
        <p:txBody>
          <a:bodyPr/>
          <a:lstStyle/>
          <a:p>
            <a:r>
              <a:rPr lang="en-AU" b="1" dirty="0"/>
              <a:t>Diverse cohort of learners</a:t>
            </a:r>
          </a:p>
        </p:txBody>
      </p:sp>
      <p:sp>
        <p:nvSpPr>
          <p:cNvPr id="3" name="Content Placeholder 2">
            <a:extLst>
              <a:ext uri="{FF2B5EF4-FFF2-40B4-BE49-F238E27FC236}">
                <a16:creationId xmlns:a16="http://schemas.microsoft.com/office/drawing/2014/main" id="{22CAAD18-7268-91E9-9557-F8B08FF75D32}"/>
              </a:ext>
            </a:extLst>
          </p:cNvPr>
          <p:cNvSpPr>
            <a:spLocks noGrp="1"/>
          </p:cNvSpPr>
          <p:nvPr>
            <p:ph sz="half" idx="1"/>
          </p:nvPr>
        </p:nvSpPr>
        <p:spPr>
          <a:xfrm>
            <a:off x="230458" y="606972"/>
            <a:ext cx="7069874" cy="5967249"/>
          </a:xfrm>
        </p:spPr>
        <p:txBody>
          <a:bodyPr>
            <a:noAutofit/>
          </a:bodyPr>
          <a:lstStyle/>
          <a:p>
            <a:pPr>
              <a:lnSpc>
                <a:spcPct val="100000"/>
              </a:lnSpc>
              <a:spcBef>
                <a:spcPts val="0"/>
              </a:spcBef>
              <a:defRPr/>
            </a:pPr>
            <a:r>
              <a:rPr lang="en-US" sz="2200" dirty="0"/>
              <a:t>Australian university learners represent a highly diverse cohort, including those who are first in their family to attend university, mature‑age learners, First Nations peoples, individuals for whom English is an additional language, learners from low‑socio‑economic backgrounds, single parents, carers, and people with disability </a:t>
            </a:r>
            <a:r>
              <a:rPr lang="en-AU" sz="2200" dirty="0"/>
              <a:t>(DoE, 2024; Krol, 2019).</a:t>
            </a:r>
          </a:p>
          <a:p>
            <a:r>
              <a:rPr lang="en-AU" sz="2200" dirty="0"/>
              <a:t>Many learners can have multiple intersecting identities, e.g., a learner with disability who is first in their family to undertake tertiary studies.</a:t>
            </a:r>
          </a:p>
          <a:p>
            <a:r>
              <a:rPr lang="en-AU" sz="2200" dirty="0"/>
              <a:t>At times, these marginalised groups can struggle to develop their sense of belonging in higher education settings. </a:t>
            </a:r>
          </a:p>
          <a:p>
            <a:r>
              <a:rPr lang="en-AU" sz="2200" dirty="0"/>
              <a:t>It can be costly for people with disability to obtain diagnosis documentation to obtain reasonable adjustment plans, these are affirmative or reactive strategies.</a:t>
            </a:r>
          </a:p>
        </p:txBody>
      </p:sp>
      <p:pic>
        <p:nvPicPr>
          <p:cNvPr id="6" name="Content Placeholder 5">
            <a:extLst>
              <a:ext uri="{FF2B5EF4-FFF2-40B4-BE49-F238E27FC236}">
                <a16:creationId xmlns:a16="http://schemas.microsoft.com/office/drawing/2014/main" id="{090658EE-69B5-8C82-91AF-6AE446858E5A}"/>
              </a:ext>
              <a:ext uri="{C183D7F6-B498-43B3-948B-1728B52AA6E4}">
                <adec:decorative xmlns:adec="http://schemas.microsoft.com/office/drawing/2017/decorative" val="1"/>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7196238" y="1825625"/>
            <a:ext cx="4858993" cy="4351338"/>
          </a:xfrm>
          <a:prstGeom prst="rect">
            <a:avLst/>
          </a:prstGeom>
        </p:spPr>
      </p:pic>
      <p:sp>
        <p:nvSpPr>
          <p:cNvPr id="4" name="TextBox 3">
            <a:extLst>
              <a:ext uri="{FF2B5EF4-FFF2-40B4-BE49-F238E27FC236}">
                <a16:creationId xmlns:a16="http://schemas.microsoft.com/office/drawing/2014/main" id="{9C333683-3F7D-252B-8BD7-E097FFBBBDD1}"/>
              </a:ext>
              <a:ext uri="{C183D7F6-B498-43B3-948B-1728B52AA6E4}">
                <adec:decorative xmlns:adec="http://schemas.microsoft.com/office/drawing/2017/decorative" val="1"/>
              </a:ext>
            </a:extLst>
          </p:cNvPr>
          <p:cNvSpPr txBox="1"/>
          <p:nvPr/>
        </p:nvSpPr>
        <p:spPr>
          <a:xfrm>
            <a:off x="8103476" y="6282559"/>
            <a:ext cx="3744310" cy="400110"/>
          </a:xfrm>
          <a:prstGeom prst="rect">
            <a:avLst/>
          </a:prstGeom>
          <a:noFill/>
        </p:spPr>
        <p:txBody>
          <a:bodyPr wrap="square" rtlCol="0">
            <a:spAutoFit/>
          </a:bodyPr>
          <a:lstStyle/>
          <a:p>
            <a:r>
              <a:rPr lang="en-AU" sz="2000" dirty="0"/>
              <a:t>Image: Krol &amp; Galeng, 2024</a:t>
            </a:r>
          </a:p>
        </p:txBody>
      </p:sp>
      <p:pic>
        <p:nvPicPr>
          <p:cNvPr id="5" name="FULT June 2026 Slide 5">
            <a:hlinkClick r:id="" action="ppaction://media"/>
            <a:extLst>
              <a:ext uri="{FF2B5EF4-FFF2-40B4-BE49-F238E27FC236}">
                <a16:creationId xmlns:a16="http://schemas.microsoft.com/office/drawing/2014/main" id="{912AE700-D1EF-BB1B-C965-9932573D174C}"/>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4784" end="3311.75"/>
                </p14:media>
              </p:ext>
            </p:extLst>
          </p:nvPr>
        </p:nvPicPr>
        <p:blipFill>
          <a:blip r:embed="rId6"/>
          <a:stretch>
            <a:fillRect/>
          </a:stretch>
        </p:blipFill>
        <p:spPr>
          <a:xfrm>
            <a:off x="7747000" y="167448"/>
            <a:ext cx="406400" cy="406400"/>
          </a:xfrm>
          <a:prstGeom prst="rect">
            <a:avLst/>
          </a:prstGeom>
        </p:spPr>
      </p:pic>
    </p:spTree>
    <p:extLst>
      <p:ext uri="{BB962C8B-B14F-4D97-AF65-F5344CB8AC3E}">
        <p14:creationId xmlns:p14="http://schemas.microsoft.com/office/powerpoint/2010/main" val="2105100116"/>
      </p:ext>
    </p:extLst>
  </p:cSld>
  <p:clrMapOvr>
    <a:masterClrMapping/>
  </p:clrMapOvr>
  <mc:AlternateContent xmlns:mc="http://schemas.openxmlformats.org/markup-compatibility/2006" xmlns:p14="http://schemas.microsoft.com/office/powerpoint/2010/main">
    <mc:Choice Requires="p14">
      <p:transition spd="slow" p14:dur="2000" advClick="0" advTm="50300"/>
    </mc:Choice>
    <mc:Fallback xmlns="">
      <p:transition spd="slow" advClick="0" advTm="50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1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4B344-C07D-8E35-9F08-77A07F59DA72}"/>
              </a:ext>
            </a:extLst>
          </p:cNvPr>
          <p:cNvSpPr>
            <a:spLocks noGrp="1"/>
          </p:cNvSpPr>
          <p:nvPr>
            <p:ph type="title"/>
          </p:nvPr>
        </p:nvSpPr>
        <p:spPr>
          <a:xfrm>
            <a:off x="152400" y="112876"/>
            <a:ext cx="10515600" cy="1325563"/>
          </a:xfrm>
        </p:spPr>
        <p:txBody>
          <a:bodyPr/>
          <a:lstStyle/>
          <a:p>
            <a:r>
              <a:rPr lang="en-AU" b="1" dirty="0"/>
              <a:t>Research project aims and questions</a:t>
            </a:r>
          </a:p>
        </p:txBody>
      </p:sp>
      <p:sp>
        <p:nvSpPr>
          <p:cNvPr id="3" name="Content Placeholder 2">
            <a:extLst>
              <a:ext uri="{FF2B5EF4-FFF2-40B4-BE49-F238E27FC236}">
                <a16:creationId xmlns:a16="http://schemas.microsoft.com/office/drawing/2014/main" id="{6DAC7D78-564A-7118-0BAF-4EA6BC80D1C0}"/>
              </a:ext>
            </a:extLst>
          </p:cNvPr>
          <p:cNvSpPr>
            <a:spLocks noGrp="1"/>
          </p:cNvSpPr>
          <p:nvPr>
            <p:ph sz="half" idx="1"/>
          </p:nvPr>
        </p:nvSpPr>
        <p:spPr>
          <a:xfrm>
            <a:off x="268014" y="1825625"/>
            <a:ext cx="5751786" cy="4619780"/>
          </a:xfrm>
        </p:spPr>
        <p:txBody>
          <a:bodyPr>
            <a:normAutofit/>
          </a:bodyPr>
          <a:lstStyle/>
          <a:p>
            <a:r>
              <a:rPr lang="en-AU" sz="2400" dirty="0"/>
              <a:t>The aims are to increase this diverse cohort of learners’ sense of belonging by co-designing accessible resources which are available to all and help to provide timely and meaningful assessment feedforward by asking:</a:t>
            </a:r>
          </a:p>
          <a:p>
            <a:r>
              <a:rPr lang="en-US" sz="2400" dirty="0"/>
              <a:t>1) How does applying UDL principles to assessment resources contribute to student retention and engagement? </a:t>
            </a:r>
          </a:p>
          <a:p>
            <a:r>
              <a:rPr lang="en-US" sz="2400" dirty="0"/>
              <a:t>2) How do these resources benefit the learners and the teaching team?</a:t>
            </a:r>
          </a:p>
          <a:p>
            <a:endParaRPr lang="en-AU" sz="2400" dirty="0"/>
          </a:p>
        </p:txBody>
      </p:sp>
      <p:pic>
        <p:nvPicPr>
          <p:cNvPr id="11" name="Content Placeholder 10">
            <a:extLst>
              <a:ext uri="{FF2B5EF4-FFF2-40B4-BE49-F238E27FC236}">
                <a16:creationId xmlns:a16="http://schemas.microsoft.com/office/drawing/2014/main" id="{75BAD54C-0219-1E72-0082-60EF3E727443}"/>
              </a:ext>
              <a:ext uri="{C183D7F6-B498-43B3-948B-1728B52AA6E4}">
                <adec:decorative xmlns:adec="http://schemas.microsoft.com/office/drawing/2017/decorative" val="1"/>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172200" y="1521439"/>
            <a:ext cx="5676580" cy="3486103"/>
          </a:xfrm>
          <a:prstGeom prst="rect">
            <a:avLst/>
          </a:prstGeom>
        </p:spPr>
      </p:pic>
      <p:sp>
        <p:nvSpPr>
          <p:cNvPr id="4" name="TextBox 3">
            <a:extLst>
              <a:ext uri="{FF2B5EF4-FFF2-40B4-BE49-F238E27FC236}">
                <a16:creationId xmlns:a16="http://schemas.microsoft.com/office/drawing/2014/main" id="{7A60F06A-A1C7-B0C2-737C-5A542C1DA1AC}"/>
              </a:ext>
            </a:extLst>
          </p:cNvPr>
          <p:cNvSpPr txBox="1"/>
          <p:nvPr/>
        </p:nvSpPr>
        <p:spPr>
          <a:xfrm>
            <a:off x="6312673" y="5013395"/>
            <a:ext cx="5041127" cy="646331"/>
          </a:xfrm>
          <a:prstGeom prst="rect">
            <a:avLst/>
          </a:prstGeom>
          <a:noFill/>
        </p:spPr>
        <p:txBody>
          <a:bodyPr wrap="square" rtlCol="0">
            <a:spAutoFit/>
          </a:bodyPr>
          <a:lstStyle/>
          <a:p>
            <a:r>
              <a:rPr lang="en-AU" dirty="0"/>
              <a:t>Image: Mentimeter (2024) Word Cloud created by learners at the end of Module 1 Workshop, 2025</a:t>
            </a:r>
          </a:p>
        </p:txBody>
      </p:sp>
      <p:pic>
        <p:nvPicPr>
          <p:cNvPr id="6" name="FULT slide 7 new ">
            <a:hlinkClick r:id="" action="ppaction://media"/>
            <a:extLst>
              <a:ext uri="{FF2B5EF4-FFF2-40B4-BE49-F238E27FC236}">
                <a16:creationId xmlns:a16="http://schemas.microsoft.com/office/drawing/2014/main" id="{71257536-6971-6B8F-37DD-F59E2CAE0CB1}"/>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4500" end="1279.6875"/>
                </p14:media>
              </p:ext>
            </p:extLst>
          </p:nvPr>
        </p:nvPicPr>
        <p:blipFill>
          <a:blip r:embed="rId6"/>
          <a:stretch>
            <a:fillRect/>
          </a:stretch>
        </p:blipFill>
        <p:spPr>
          <a:xfrm>
            <a:off x="9440042" y="369257"/>
            <a:ext cx="406400" cy="406400"/>
          </a:xfrm>
          <a:prstGeom prst="rect">
            <a:avLst/>
          </a:prstGeom>
        </p:spPr>
      </p:pic>
    </p:spTree>
    <p:extLst>
      <p:ext uri="{BB962C8B-B14F-4D97-AF65-F5344CB8AC3E}">
        <p14:creationId xmlns:p14="http://schemas.microsoft.com/office/powerpoint/2010/main" val="675748915"/>
      </p:ext>
    </p:extLst>
  </p:cSld>
  <p:clrMapOvr>
    <a:masterClrMapping/>
  </p:clrMapOvr>
  <mc:AlternateContent xmlns:mc="http://schemas.openxmlformats.org/markup-compatibility/2006" xmlns:p14="http://schemas.microsoft.com/office/powerpoint/2010/main">
    <mc:Choice Requires="p14">
      <p:transition spd="slow" p14:dur="2000" advClick="0" advTm="25000"/>
    </mc:Choice>
    <mc:Fallback xmlns="">
      <p:transition spd="slow" advClick="0"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6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D72AA-B759-176F-AC19-33A9C8E64552}"/>
              </a:ext>
            </a:extLst>
          </p:cNvPr>
          <p:cNvSpPr>
            <a:spLocks noGrp="1"/>
          </p:cNvSpPr>
          <p:nvPr>
            <p:ph type="title"/>
          </p:nvPr>
        </p:nvSpPr>
        <p:spPr>
          <a:xfrm>
            <a:off x="66907" y="75266"/>
            <a:ext cx="10515600" cy="585075"/>
          </a:xfrm>
        </p:spPr>
        <p:txBody>
          <a:bodyPr>
            <a:normAutofit fontScale="90000"/>
          </a:bodyPr>
          <a:lstStyle/>
          <a:p>
            <a:r>
              <a:rPr lang="en-AU" b="1" dirty="0"/>
              <a:t>Project activities</a:t>
            </a:r>
          </a:p>
        </p:txBody>
      </p:sp>
      <p:sp>
        <p:nvSpPr>
          <p:cNvPr id="3" name="Content Placeholder 2">
            <a:extLst>
              <a:ext uri="{FF2B5EF4-FFF2-40B4-BE49-F238E27FC236}">
                <a16:creationId xmlns:a16="http://schemas.microsoft.com/office/drawing/2014/main" id="{E5E3C221-8D7D-E254-5AD9-373F5D0DAC11}"/>
              </a:ext>
            </a:extLst>
          </p:cNvPr>
          <p:cNvSpPr>
            <a:spLocks noGrp="1"/>
          </p:cNvSpPr>
          <p:nvPr>
            <p:ph sz="half" idx="1"/>
          </p:nvPr>
        </p:nvSpPr>
        <p:spPr>
          <a:xfrm>
            <a:off x="66907" y="660342"/>
            <a:ext cx="8400897" cy="5086190"/>
          </a:xfrm>
        </p:spPr>
        <p:txBody>
          <a:bodyPr>
            <a:normAutofit fontScale="77500" lnSpcReduction="20000"/>
          </a:bodyPr>
          <a:lstStyle/>
          <a:p>
            <a:r>
              <a:rPr lang="en-AU" dirty="0"/>
              <a:t>Co-design supplementary assessment resources with insight from previous and current learners and teaching teams</a:t>
            </a:r>
          </a:p>
          <a:p>
            <a:pPr marL="0" indent="0">
              <a:buNone/>
            </a:pPr>
            <a:endParaRPr lang="en-AU" dirty="0"/>
          </a:p>
          <a:p>
            <a:r>
              <a:rPr lang="en-AU" dirty="0"/>
              <a:t>Introduce Kahoot (2024) activities to bring fun into understanding the recommended readings</a:t>
            </a:r>
          </a:p>
          <a:p>
            <a:pPr marL="0" indent="0">
              <a:buNone/>
            </a:pPr>
            <a:endParaRPr lang="en-AU" dirty="0"/>
          </a:p>
          <a:p>
            <a:r>
              <a:rPr lang="en-AU" dirty="0"/>
              <a:t>Incorporate Mentimeter (2024) activities towards the end of the workshops. Learners could have a voice anonymously and provide progressive feedback on the workshops</a:t>
            </a:r>
          </a:p>
          <a:p>
            <a:pPr marL="0" indent="0">
              <a:buNone/>
            </a:pPr>
            <a:endParaRPr lang="en-AU" dirty="0"/>
          </a:p>
          <a:p>
            <a:r>
              <a:rPr lang="en-AU" dirty="0"/>
              <a:t>Qualtrics surveys for learners and academics towards the end of semester on the usefulness of the project activities</a:t>
            </a:r>
          </a:p>
          <a:p>
            <a:endParaRPr lang="en-AU" dirty="0"/>
          </a:p>
          <a:p>
            <a:r>
              <a:rPr lang="en-AU" dirty="0"/>
              <a:t>Encourage working independently, peer-to-peer and collaboratively in small groups</a:t>
            </a:r>
          </a:p>
          <a:p>
            <a:endParaRPr lang="en-AU" dirty="0"/>
          </a:p>
          <a:p>
            <a:pPr marL="0" indent="0">
              <a:buNone/>
            </a:pPr>
            <a:endParaRPr lang="en-AU" dirty="0"/>
          </a:p>
        </p:txBody>
      </p:sp>
      <p:pic>
        <p:nvPicPr>
          <p:cNvPr id="6" name="Content Placeholder 5">
            <a:extLst>
              <a:ext uri="{FF2B5EF4-FFF2-40B4-BE49-F238E27FC236}">
                <a16:creationId xmlns:a16="http://schemas.microsoft.com/office/drawing/2014/main" id="{F9AFABA2-9F70-45B9-4A75-25F2214094F3}"/>
              </a:ext>
              <a:ext uri="{C183D7F6-B498-43B3-948B-1728B52AA6E4}">
                <adec:decorative xmlns:adec="http://schemas.microsoft.com/office/drawing/2017/decorative" val="1"/>
              </a:ext>
            </a:extLst>
          </p:cNvPr>
          <p:cNvPicPr>
            <a:picLocks noGrp="1" noChangeAspect="1"/>
          </p:cNvPicPr>
          <p:nvPr>
            <p:ph sz="half" idx="2"/>
          </p:nvPr>
        </p:nvPicPr>
        <p:blipFill>
          <a:blip r:embed="rId5"/>
          <a:stretch>
            <a:fillRect/>
          </a:stretch>
        </p:blipFill>
        <p:spPr>
          <a:xfrm>
            <a:off x="8467804" y="164198"/>
            <a:ext cx="3140849" cy="1748599"/>
          </a:xfrm>
          <a:prstGeom prst="rect">
            <a:avLst/>
          </a:prstGeom>
        </p:spPr>
      </p:pic>
      <p:pic>
        <p:nvPicPr>
          <p:cNvPr id="8" name="Picture 7">
            <a:extLst>
              <a:ext uri="{FF2B5EF4-FFF2-40B4-BE49-F238E27FC236}">
                <a16:creationId xmlns:a16="http://schemas.microsoft.com/office/drawing/2014/main" id="{D5C7E258-1160-4918-3BA4-2A911B91C05F}"/>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92216" y="2334214"/>
            <a:ext cx="1546012" cy="1546012"/>
          </a:xfrm>
          <a:prstGeom prst="rect">
            <a:avLst/>
          </a:prstGeom>
        </p:spPr>
      </p:pic>
      <p:pic>
        <p:nvPicPr>
          <p:cNvPr id="10" name="Picture 9">
            <a:extLst>
              <a:ext uri="{FF2B5EF4-FFF2-40B4-BE49-F238E27FC236}">
                <a16:creationId xmlns:a16="http://schemas.microsoft.com/office/drawing/2014/main" id="{18B81120-A451-76AB-1B0D-C24F2962FD62}"/>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00153" y="2319320"/>
            <a:ext cx="1567543" cy="1546011"/>
          </a:xfrm>
          <a:prstGeom prst="rect">
            <a:avLst/>
          </a:prstGeom>
        </p:spPr>
      </p:pic>
      <p:pic>
        <p:nvPicPr>
          <p:cNvPr id="9" name="Picture 8">
            <a:extLst>
              <a:ext uri="{FF2B5EF4-FFF2-40B4-BE49-F238E27FC236}">
                <a16:creationId xmlns:a16="http://schemas.microsoft.com/office/drawing/2014/main" id="{DC69F419-5561-6892-919E-47F267A49E72}"/>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221685" y="4497216"/>
            <a:ext cx="1546011" cy="1546011"/>
          </a:xfrm>
          <a:prstGeom prst="rect">
            <a:avLst/>
          </a:prstGeom>
        </p:spPr>
      </p:pic>
      <p:sp>
        <p:nvSpPr>
          <p:cNvPr id="11" name="TextBox 10">
            <a:extLst>
              <a:ext uri="{FF2B5EF4-FFF2-40B4-BE49-F238E27FC236}">
                <a16:creationId xmlns:a16="http://schemas.microsoft.com/office/drawing/2014/main" id="{5563AFF2-B034-1915-CB96-AA846AFC4202}"/>
              </a:ext>
            </a:extLst>
          </p:cNvPr>
          <p:cNvSpPr txBox="1"/>
          <p:nvPr/>
        </p:nvSpPr>
        <p:spPr>
          <a:xfrm>
            <a:off x="9558453" y="6897051"/>
            <a:ext cx="1425472" cy="507831"/>
          </a:xfrm>
          <a:prstGeom prst="rect">
            <a:avLst/>
          </a:prstGeom>
          <a:noFill/>
        </p:spPr>
        <p:txBody>
          <a:bodyPr wrap="square" rtlCol="0">
            <a:spAutoFit/>
          </a:bodyPr>
          <a:lstStyle/>
          <a:p>
            <a:r>
              <a:rPr lang="en-AU" sz="900">
                <a:hlinkClick r:id="rId9" tooltip="https://www.doctorsinitaly.com/b/health-insurance-students-italy/"/>
              </a:rPr>
              <a:t>This Photo</a:t>
            </a:r>
            <a:r>
              <a:rPr lang="en-AU" sz="900"/>
              <a:t> by Unknown Author is licensed under </a:t>
            </a:r>
            <a:r>
              <a:rPr lang="en-AU" sz="900">
                <a:hlinkClick r:id="rId10" tooltip="https://creativecommons.org/licenses/by-sa/3.0/"/>
              </a:rPr>
              <a:t>CC BY-SA</a:t>
            </a:r>
            <a:endParaRPr lang="en-AU" sz="900"/>
          </a:p>
        </p:txBody>
      </p:sp>
      <p:pic>
        <p:nvPicPr>
          <p:cNvPr id="5" name="Picture 4">
            <a:extLst>
              <a:ext uri="{FF2B5EF4-FFF2-40B4-BE49-F238E27FC236}">
                <a16:creationId xmlns:a16="http://schemas.microsoft.com/office/drawing/2014/main" id="{31FFBC51-DD19-34A3-6F81-80AE7CAB675D}"/>
              </a:ext>
              <a:ext uri="{C183D7F6-B498-43B3-948B-1728B52AA6E4}">
                <adec:decorative xmlns:adec="http://schemas.microsoft.com/office/drawing/2017/decorative" val="1"/>
              </a:ext>
            </a:extLst>
          </p:cNvPr>
          <p:cNvPicPr>
            <a:picLocks noChangeAspect="1"/>
          </p:cNvPicPr>
          <p:nvPr/>
        </p:nvPicPr>
        <p:blipFill>
          <a:blip r:embed="rId11"/>
          <a:srcRect l="10966" t="3202" r="10700" b="8226"/>
          <a:stretch>
            <a:fillRect/>
          </a:stretch>
        </p:blipFill>
        <p:spPr>
          <a:xfrm>
            <a:off x="8568559" y="4391982"/>
            <a:ext cx="1435521" cy="1599992"/>
          </a:xfrm>
          <a:prstGeom prst="rect">
            <a:avLst/>
          </a:prstGeom>
        </p:spPr>
      </p:pic>
      <p:pic>
        <p:nvPicPr>
          <p:cNvPr id="4" name="FULT June 2026 Slide 7 (ADCET)">
            <a:hlinkClick r:id="" action="ppaction://media"/>
            <a:extLst>
              <a:ext uri="{FF2B5EF4-FFF2-40B4-BE49-F238E27FC236}">
                <a16:creationId xmlns:a16="http://schemas.microsoft.com/office/drawing/2014/main" id="{9B62A91E-4C82-E8D8-B14F-F3E7312D4997}"/>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5300" end="3874.5"/>
                </p14:media>
              </p:ext>
            </p:extLst>
          </p:nvPr>
        </p:nvPicPr>
        <p:blipFill>
          <a:blip r:embed="rId12"/>
          <a:stretch>
            <a:fillRect/>
          </a:stretch>
        </p:blipFill>
        <p:spPr>
          <a:xfrm>
            <a:off x="5459248" y="32290"/>
            <a:ext cx="406400" cy="406400"/>
          </a:xfrm>
          <a:prstGeom prst="rect">
            <a:avLst/>
          </a:prstGeom>
        </p:spPr>
      </p:pic>
    </p:spTree>
    <p:extLst>
      <p:ext uri="{BB962C8B-B14F-4D97-AF65-F5344CB8AC3E}">
        <p14:creationId xmlns:p14="http://schemas.microsoft.com/office/powerpoint/2010/main" val="3480250055"/>
      </p:ext>
    </p:extLst>
  </p:cSld>
  <p:clrMapOvr>
    <a:masterClrMapping/>
  </p:clrMapOvr>
  <mc:AlternateContent xmlns:mc="http://schemas.openxmlformats.org/markup-compatibility/2006" xmlns:p14="http://schemas.microsoft.com/office/powerpoint/2010/main">
    <mc:Choice Requires="p14">
      <p:transition spd="slow" p14:dur="2000" advClick="0" advTm="42000"/>
    </mc:Choice>
    <mc:Fallback xmlns="">
      <p:transition spd="slow" advClick="0" advTm="4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44CBA-5110-6F4D-50E7-EC9120773EC3}"/>
              </a:ext>
            </a:extLst>
          </p:cNvPr>
          <p:cNvSpPr>
            <a:spLocks noGrp="1"/>
          </p:cNvSpPr>
          <p:nvPr>
            <p:ph type="title"/>
          </p:nvPr>
        </p:nvSpPr>
        <p:spPr>
          <a:xfrm>
            <a:off x="4795806" y="53209"/>
            <a:ext cx="2241808" cy="580806"/>
          </a:xfrm>
        </p:spPr>
        <p:txBody>
          <a:bodyPr>
            <a:normAutofit fontScale="90000"/>
          </a:bodyPr>
          <a:lstStyle/>
          <a:p>
            <a:r>
              <a:rPr lang="en-AU" b="1" dirty="0"/>
              <a:t>Findings</a:t>
            </a:r>
          </a:p>
        </p:txBody>
      </p:sp>
      <p:sp>
        <p:nvSpPr>
          <p:cNvPr id="3" name="Text Placeholder 2">
            <a:extLst>
              <a:ext uri="{FF2B5EF4-FFF2-40B4-BE49-F238E27FC236}">
                <a16:creationId xmlns:a16="http://schemas.microsoft.com/office/drawing/2014/main" id="{A3B49F4D-ED68-9DA3-4C79-1048C6FB2291}"/>
              </a:ext>
            </a:extLst>
          </p:cNvPr>
          <p:cNvSpPr>
            <a:spLocks noGrp="1"/>
          </p:cNvSpPr>
          <p:nvPr>
            <p:ph type="body" idx="1"/>
          </p:nvPr>
        </p:nvSpPr>
        <p:spPr>
          <a:xfrm>
            <a:off x="189777" y="547838"/>
            <a:ext cx="5330023" cy="502361"/>
          </a:xfrm>
        </p:spPr>
        <p:txBody>
          <a:bodyPr>
            <a:normAutofit/>
          </a:bodyPr>
          <a:lstStyle/>
          <a:p>
            <a:r>
              <a:rPr lang="en-AU" sz="2200" dirty="0"/>
              <a:t>Participant demographics</a:t>
            </a:r>
          </a:p>
        </p:txBody>
      </p:sp>
      <p:sp>
        <p:nvSpPr>
          <p:cNvPr id="4" name="Content Placeholder 3">
            <a:extLst>
              <a:ext uri="{FF2B5EF4-FFF2-40B4-BE49-F238E27FC236}">
                <a16:creationId xmlns:a16="http://schemas.microsoft.com/office/drawing/2014/main" id="{0FBCEDC3-4F02-967F-286A-E57A2285E9A7}"/>
              </a:ext>
            </a:extLst>
          </p:cNvPr>
          <p:cNvSpPr>
            <a:spLocks noGrp="1"/>
          </p:cNvSpPr>
          <p:nvPr>
            <p:ph sz="half" idx="2"/>
          </p:nvPr>
        </p:nvSpPr>
        <p:spPr>
          <a:xfrm>
            <a:off x="275894" y="1050199"/>
            <a:ext cx="5157787" cy="3897358"/>
          </a:xfrm>
        </p:spPr>
        <p:txBody>
          <a:bodyPr>
            <a:noAutofit/>
          </a:bodyPr>
          <a:lstStyle/>
          <a:p>
            <a:pPr marL="0" indent="0">
              <a:buNone/>
            </a:pPr>
            <a:r>
              <a:rPr lang="en-US" sz="2200" dirty="0"/>
              <a:t>Autumn 2025, first year social science or social work subject, at times an elective for other disciplines</a:t>
            </a:r>
          </a:p>
          <a:p>
            <a:pPr>
              <a:spcAft>
                <a:spcPts val="600"/>
              </a:spcAft>
            </a:pPr>
            <a:r>
              <a:rPr lang="en-US" sz="2200" dirty="0"/>
              <a:t>336 learners</a:t>
            </a:r>
          </a:p>
          <a:p>
            <a:pPr>
              <a:spcBef>
                <a:spcPts val="0"/>
              </a:spcBef>
            </a:pPr>
            <a:r>
              <a:rPr lang="en-US" sz="2200" dirty="0"/>
              <a:t>Teaching teams of 2:</a:t>
            </a:r>
          </a:p>
          <a:p>
            <a:pPr marL="0" indent="0">
              <a:spcBef>
                <a:spcPts val="0"/>
              </a:spcBef>
              <a:buNone/>
            </a:pPr>
            <a:r>
              <a:rPr lang="en-US" sz="2200" dirty="0"/>
              <a:t>     4 sessional tutors with</a:t>
            </a:r>
          </a:p>
          <a:p>
            <a:pPr marL="0" indent="0">
              <a:spcBef>
                <a:spcPts val="0"/>
              </a:spcBef>
              <a:buNone/>
            </a:pPr>
            <a:r>
              <a:rPr lang="en-US" sz="2200" dirty="0"/>
              <a:t>     1 subject coordinator (SC)</a:t>
            </a:r>
          </a:p>
          <a:p>
            <a:r>
              <a:rPr lang="en-US" sz="2200" dirty="0"/>
              <a:t>7 workshop groups of</a:t>
            </a:r>
          </a:p>
          <a:p>
            <a:pPr marL="0" indent="0">
              <a:spcBef>
                <a:spcPts val="0"/>
              </a:spcBef>
              <a:buNone/>
            </a:pPr>
            <a:r>
              <a:rPr lang="en-US" sz="2200" dirty="0"/>
              <a:t>    48 learners</a:t>
            </a:r>
          </a:p>
          <a:p>
            <a:r>
              <a:rPr lang="en-US" sz="2200" dirty="0"/>
              <a:t>5 Workshop Modules:</a:t>
            </a:r>
          </a:p>
          <a:p>
            <a:pPr marL="0" indent="0">
              <a:spcBef>
                <a:spcPts val="0"/>
              </a:spcBef>
              <a:buNone/>
            </a:pPr>
            <a:r>
              <a:rPr lang="en-US" sz="2200" dirty="0"/>
              <a:t>     on a fortnightly basis</a:t>
            </a:r>
            <a:endParaRPr lang="en-AU" sz="2200" dirty="0"/>
          </a:p>
        </p:txBody>
      </p:sp>
      <p:sp>
        <p:nvSpPr>
          <p:cNvPr id="5" name="Text Placeholder 4">
            <a:extLst>
              <a:ext uri="{FF2B5EF4-FFF2-40B4-BE49-F238E27FC236}">
                <a16:creationId xmlns:a16="http://schemas.microsoft.com/office/drawing/2014/main" id="{B31B7409-2D4D-40A3-5891-F642C5568555}"/>
              </a:ext>
            </a:extLst>
          </p:cNvPr>
          <p:cNvSpPr>
            <a:spLocks noGrp="1"/>
          </p:cNvSpPr>
          <p:nvPr>
            <p:ph type="body" sz="quarter" idx="3"/>
          </p:nvPr>
        </p:nvSpPr>
        <p:spPr>
          <a:xfrm>
            <a:off x="189777" y="4873530"/>
            <a:ext cx="7770401" cy="502361"/>
          </a:xfrm>
        </p:spPr>
        <p:txBody>
          <a:bodyPr>
            <a:noAutofit/>
          </a:bodyPr>
          <a:lstStyle/>
          <a:p>
            <a:r>
              <a:rPr lang="en-AU" sz="2200" dirty="0"/>
              <a:t>Evaluation of supplementary assessment resources</a:t>
            </a:r>
          </a:p>
        </p:txBody>
      </p:sp>
      <p:sp>
        <p:nvSpPr>
          <p:cNvPr id="6" name="Content Placeholder 5">
            <a:extLst>
              <a:ext uri="{FF2B5EF4-FFF2-40B4-BE49-F238E27FC236}">
                <a16:creationId xmlns:a16="http://schemas.microsoft.com/office/drawing/2014/main" id="{A79F89AA-6F37-AC33-E951-7850634FE6F6}"/>
              </a:ext>
            </a:extLst>
          </p:cNvPr>
          <p:cNvSpPr>
            <a:spLocks noGrp="1"/>
          </p:cNvSpPr>
          <p:nvPr>
            <p:ph sz="quarter" idx="4"/>
          </p:nvPr>
        </p:nvSpPr>
        <p:spPr>
          <a:xfrm>
            <a:off x="275894" y="5449918"/>
            <a:ext cx="7847570" cy="1190778"/>
          </a:xfrm>
        </p:spPr>
        <p:txBody>
          <a:bodyPr>
            <a:normAutofit lnSpcReduction="10000"/>
          </a:bodyPr>
          <a:lstStyle/>
          <a:p>
            <a:pPr fontAlgn="t"/>
            <a:r>
              <a:rPr lang="en-US" sz="2200" dirty="0"/>
              <a:t>Feedback gathered via anonymous Qualtrics surveys.</a:t>
            </a:r>
          </a:p>
          <a:p>
            <a:pPr fontAlgn="t"/>
            <a:r>
              <a:rPr lang="en-US" sz="2200" dirty="0"/>
              <a:t>Respondents: 65 learners, 3 teaching staff</a:t>
            </a:r>
          </a:p>
          <a:p>
            <a:pPr fontAlgn="t"/>
            <a:r>
              <a:rPr lang="en-US" sz="2200" dirty="0"/>
              <a:t>Overall findings indicate </a:t>
            </a:r>
            <a:r>
              <a:rPr lang="en-US" sz="2200" b="1" dirty="0"/>
              <a:t>mixed effectiveness</a:t>
            </a:r>
            <a:endParaRPr lang="en-US" sz="2200" dirty="0"/>
          </a:p>
        </p:txBody>
      </p:sp>
      <p:sp>
        <p:nvSpPr>
          <p:cNvPr id="9" name="TextBox 8">
            <a:extLst>
              <a:ext uri="{FF2B5EF4-FFF2-40B4-BE49-F238E27FC236}">
                <a16:creationId xmlns:a16="http://schemas.microsoft.com/office/drawing/2014/main" id="{9DE76A37-DF5E-3BD0-83EA-21DAA9302F0D}"/>
              </a:ext>
              <a:ext uri="{C183D7F6-B498-43B3-948B-1728B52AA6E4}">
                <adec:decorative xmlns:adec="http://schemas.microsoft.com/office/drawing/2017/decorative" val="1"/>
              </a:ext>
            </a:extLst>
          </p:cNvPr>
          <p:cNvSpPr txBox="1"/>
          <p:nvPr/>
        </p:nvSpPr>
        <p:spPr>
          <a:xfrm>
            <a:off x="7252895" y="4919884"/>
            <a:ext cx="3941064" cy="409651"/>
          </a:xfrm>
          <a:prstGeom prst="rect">
            <a:avLst/>
          </a:prstGeom>
          <a:solidFill>
            <a:schemeClr val="bg1">
              <a:alpha val="50000"/>
            </a:schemeClr>
          </a:solidFill>
          <a:ln>
            <a:noFill/>
          </a:ln>
        </p:spPr>
        <p:txBody>
          <a:bodyPr wrap="square" rtlCol="0">
            <a:noAutofit/>
          </a:bodyPr>
          <a:lstStyle/>
          <a:p>
            <a:pPr algn="ctr">
              <a:spcAft>
                <a:spcPts val="600"/>
              </a:spcAft>
            </a:pPr>
            <a:r>
              <a:rPr lang="en-AU" sz="2000" dirty="0"/>
              <a:t>Image: Krol, 2026</a:t>
            </a:r>
          </a:p>
        </p:txBody>
      </p:sp>
      <p:pic>
        <p:nvPicPr>
          <p:cNvPr id="10" name="FULT June 2026 Slide 10">
            <a:hlinkClick r:id="" action="ppaction://media"/>
            <a:extLst>
              <a:ext uri="{FF2B5EF4-FFF2-40B4-BE49-F238E27FC236}">
                <a16:creationId xmlns:a16="http://schemas.microsoft.com/office/drawing/2014/main" id="{454FBB19-F001-25D7-2431-9F15FA883D73}"/>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4430" end="1221.75"/>
                </p14:media>
              </p:ext>
            </p:extLst>
          </p:nvPr>
        </p:nvPicPr>
        <p:blipFill>
          <a:blip r:embed="rId5"/>
          <a:stretch>
            <a:fillRect/>
          </a:stretch>
        </p:blipFill>
        <p:spPr>
          <a:xfrm>
            <a:off x="7630353" y="46651"/>
            <a:ext cx="406400" cy="406400"/>
          </a:xfrm>
          <a:prstGeom prst="rect">
            <a:avLst/>
          </a:prstGeom>
        </p:spPr>
      </p:pic>
      <p:pic>
        <p:nvPicPr>
          <p:cNvPr id="8" name="Picture 7">
            <a:extLst>
              <a:ext uri="{FF2B5EF4-FFF2-40B4-BE49-F238E27FC236}">
                <a16:creationId xmlns:a16="http://schemas.microsoft.com/office/drawing/2014/main" id="{F17CCA26-15D1-F054-60D7-74DA05108C1D}"/>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593169"/>
            <a:ext cx="6096000" cy="4367283"/>
          </a:xfrm>
          <a:prstGeom prst="rect">
            <a:avLst/>
          </a:prstGeom>
        </p:spPr>
      </p:pic>
    </p:spTree>
    <p:extLst>
      <p:ext uri="{BB962C8B-B14F-4D97-AF65-F5344CB8AC3E}">
        <p14:creationId xmlns:p14="http://schemas.microsoft.com/office/powerpoint/2010/main" val="2416876122"/>
      </p:ext>
    </p:extLst>
  </p:cSld>
  <p:clrMapOvr>
    <a:masterClrMapping/>
  </p:clrMapOvr>
  <mc:AlternateContent xmlns:mc="http://schemas.openxmlformats.org/markup-compatibility/2006" xmlns:p14="http://schemas.microsoft.com/office/powerpoint/2010/main">
    <mc:Choice Requires="p14">
      <p:transition spd="slow" p14:dur="2000" advClick="0" advTm="21000"/>
    </mc:Choice>
    <mc:Fallback xmlns="">
      <p:transition spd="slow" advClick="0" advTm="2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82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6146-ACC2-0E48-95C6-624AFCC7207E}"/>
              </a:ext>
            </a:extLst>
          </p:cNvPr>
          <p:cNvSpPr>
            <a:spLocks noGrp="1"/>
          </p:cNvSpPr>
          <p:nvPr>
            <p:ph type="title"/>
          </p:nvPr>
        </p:nvSpPr>
        <p:spPr>
          <a:xfrm>
            <a:off x="177636" y="0"/>
            <a:ext cx="10515600" cy="706930"/>
          </a:xfrm>
        </p:spPr>
        <p:txBody>
          <a:bodyPr/>
          <a:lstStyle/>
          <a:p>
            <a:r>
              <a:rPr lang="en-AU" dirty="0"/>
              <a:t>Learner feedback </a:t>
            </a:r>
          </a:p>
        </p:txBody>
      </p:sp>
      <p:pic>
        <p:nvPicPr>
          <p:cNvPr id="7" name="FULT June 2026 Slide 9 (ADCET)">
            <a:hlinkClick r:id="" action="ppaction://media"/>
            <a:extLst>
              <a:ext uri="{FF2B5EF4-FFF2-40B4-BE49-F238E27FC236}">
                <a16:creationId xmlns:a16="http://schemas.microsoft.com/office/drawing/2014/main" id="{FA7B82D8-5F7D-C6B7-D5A5-D018DF586301}"/>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4300" end="2001.125"/>
                </p14:media>
              </p:ext>
            </p:extLst>
          </p:nvPr>
        </p:nvPicPr>
        <p:blipFill>
          <a:blip r:embed="rId5"/>
          <a:stretch>
            <a:fillRect/>
          </a:stretch>
        </p:blipFill>
        <p:spPr>
          <a:xfrm>
            <a:off x="5765384" y="150265"/>
            <a:ext cx="406400" cy="406400"/>
          </a:xfrm>
          <a:prstGeom prst="rect">
            <a:avLst/>
          </a:prstGeom>
        </p:spPr>
      </p:pic>
      <p:sp>
        <p:nvSpPr>
          <p:cNvPr id="3" name="Text Placeholder 2">
            <a:extLst>
              <a:ext uri="{FF2B5EF4-FFF2-40B4-BE49-F238E27FC236}">
                <a16:creationId xmlns:a16="http://schemas.microsoft.com/office/drawing/2014/main" id="{4EF54A29-5A37-9939-2D1D-FB98F8735F86}"/>
              </a:ext>
            </a:extLst>
          </p:cNvPr>
          <p:cNvSpPr>
            <a:spLocks noGrp="1"/>
          </p:cNvSpPr>
          <p:nvPr>
            <p:ph type="body" idx="1"/>
          </p:nvPr>
        </p:nvSpPr>
        <p:spPr>
          <a:xfrm>
            <a:off x="177636" y="606972"/>
            <a:ext cx="11836728" cy="485856"/>
          </a:xfrm>
          <a:solidFill>
            <a:schemeClr val="tx1"/>
          </a:solidFill>
        </p:spPr>
        <p:txBody>
          <a:bodyPr>
            <a:normAutofit fontScale="85000" lnSpcReduction="10000"/>
          </a:bodyPr>
          <a:lstStyle/>
          <a:p>
            <a:r>
              <a:rPr lang="en-AU" dirty="0">
                <a:solidFill>
                  <a:schemeClr val="bg1"/>
                </a:solidFill>
              </a:rPr>
              <a:t>Qualtrics survey: Participants needed to be in the final Module 5 workshops to access the survey</a:t>
            </a:r>
          </a:p>
        </p:txBody>
      </p:sp>
      <p:sp>
        <p:nvSpPr>
          <p:cNvPr id="4" name="Content Placeholder 3">
            <a:extLst>
              <a:ext uri="{FF2B5EF4-FFF2-40B4-BE49-F238E27FC236}">
                <a16:creationId xmlns:a16="http://schemas.microsoft.com/office/drawing/2014/main" id="{BC7C0B5A-092F-650A-1D37-DB43A6EC06BA}"/>
              </a:ext>
            </a:extLst>
          </p:cNvPr>
          <p:cNvSpPr>
            <a:spLocks noGrp="1"/>
          </p:cNvSpPr>
          <p:nvPr>
            <p:ph sz="half" idx="2"/>
          </p:nvPr>
        </p:nvSpPr>
        <p:spPr>
          <a:xfrm>
            <a:off x="244366" y="1282015"/>
            <a:ext cx="6676696" cy="4969013"/>
          </a:xfrm>
        </p:spPr>
        <p:txBody>
          <a:bodyPr>
            <a:normAutofit fontScale="77500" lnSpcReduction="20000"/>
          </a:bodyPr>
          <a:lstStyle/>
          <a:p>
            <a:pPr marL="0" indent="0">
              <a:buNone/>
            </a:pPr>
            <a:r>
              <a:rPr lang="en-US" b="1" dirty="0"/>
              <a:t>What were the most useful aspect(s) of the supplementary assessment resources?</a:t>
            </a:r>
          </a:p>
          <a:p>
            <a:r>
              <a:rPr lang="en-US" i="1" dirty="0"/>
              <a:t>“recapping the assessment questions, detailing what exactly is being asked of you”</a:t>
            </a:r>
          </a:p>
          <a:p>
            <a:r>
              <a:rPr lang="en-US" i="1" dirty="0"/>
              <a:t>“Extra information about answering the assessment questions + sentence starters, proper structure for assessments” </a:t>
            </a:r>
          </a:p>
          <a:p>
            <a:r>
              <a:rPr lang="en-US" i="1" dirty="0"/>
              <a:t>“Breaking down the assessment notice sheet </a:t>
            </a:r>
            <a:r>
              <a:rPr lang="en-US" dirty="0"/>
              <a:t>[marking rubric] </a:t>
            </a:r>
            <a:r>
              <a:rPr lang="en-US" i="1" dirty="0"/>
              <a:t>and providing layouts were the most useful as it reassured </a:t>
            </a:r>
            <a:r>
              <a:rPr lang="en-US" dirty="0"/>
              <a:t>[me] </a:t>
            </a:r>
            <a:r>
              <a:rPr lang="en-US" i="1" dirty="0"/>
              <a:t>that I was doing the assignment correctly”</a:t>
            </a:r>
          </a:p>
          <a:p>
            <a:r>
              <a:rPr lang="en-US" i="1" dirty="0"/>
              <a:t>“Referencing examples, recapping the assessment”</a:t>
            </a:r>
          </a:p>
          <a:p>
            <a:r>
              <a:rPr lang="en-US" i="1" dirty="0"/>
              <a:t>“The tutors. I wouldn’t have been able to do the assessments without them” </a:t>
            </a:r>
            <a:endParaRPr lang="en-AU" i="1" dirty="0"/>
          </a:p>
          <a:p>
            <a:r>
              <a:rPr lang="en-AU" i="1" dirty="0"/>
              <a:t>“Studiosity, and supplementary slides” </a:t>
            </a:r>
          </a:p>
        </p:txBody>
      </p:sp>
      <p:sp>
        <p:nvSpPr>
          <p:cNvPr id="6" name="Content Placeholder 5">
            <a:extLst>
              <a:ext uri="{FF2B5EF4-FFF2-40B4-BE49-F238E27FC236}">
                <a16:creationId xmlns:a16="http://schemas.microsoft.com/office/drawing/2014/main" id="{8275B6B3-0D9A-562B-B402-7F37EA65CB5B}"/>
              </a:ext>
            </a:extLst>
          </p:cNvPr>
          <p:cNvSpPr>
            <a:spLocks noGrp="1"/>
          </p:cNvSpPr>
          <p:nvPr>
            <p:ph sz="quarter" idx="4"/>
          </p:nvPr>
        </p:nvSpPr>
        <p:spPr>
          <a:xfrm>
            <a:off x="6921062" y="1282015"/>
            <a:ext cx="5183188" cy="4907648"/>
          </a:xfrm>
        </p:spPr>
        <p:txBody>
          <a:bodyPr>
            <a:normAutofit fontScale="77500" lnSpcReduction="20000"/>
          </a:bodyPr>
          <a:lstStyle/>
          <a:p>
            <a:pPr marL="0" indent="0">
              <a:buNone/>
            </a:pPr>
            <a:r>
              <a:rPr lang="en-US" b="1" dirty="0"/>
              <a:t>What were the least useful aspect(s) of the supplementary assessment resources?</a:t>
            </a:r>
          </a:p>
          <a:p>
            <a:r>
              <a:rPr lang="en-US" i="1" dirty="0"/>
              <a:t>“There was nothing that I couldn’t use, maybe the referencing as I already had somewhat of a [sic] understanding”</a:t>
            </a:r>
          </a:p>
          <a:p>
            <a:r>
              <a:rPr lang="en-US" i="1" dirty="0"/>
              <a:t>“Idk, I think they were all useful”</a:t>
            </a:r>
          </a:p>
          <a:p>
            <a:r>
              <a:rPr lang="en-AU" i="1" dirty="0"/>
              <a:t>“talking about the assignments” </a:t>
            </a:r>
          </a:p>
          <a:p>
            <a:r>
              <a:rPr lang="en-AU" i="1" dirty="0"/>
              <a:t>“Writing support”</a:t>
            </a:r>
          </a:p>
          <a:p>
            <a:r>
              <a:rPr lang="en-AU" i="1" dirty="0"/>
              <a:t>“N/a”</a:t>
            </a:r>
          </a:p>
        </p:txBody>
      </p:sp>
    </p:spTree>
    <p:extLst>
      <p:ext uri="{BB962C8B-B14F-4D97-AF65-F5344CB8AC3E}">
        <p14:creationId xmlns:p14="http://schemas.microsoft.com/office/powerpoint/2010/main" val="1606291952"/>
      </p:ext>
    </p:extLst>
  </p:cSld>
  <p:clrMapOvr>
    <a:masterClrMapping/>
  </p:clrMapOvr>
  <mc:AlternateContent xmlns:mc="http://schemas.openxmlformats.org/markup-compatibility/2006" xmlns:p14="http://schemas.microsoft.com/office/powerpoint/2010/main">
    <mc:Choice Requires="p14">
      <p:transition spd="slow" p14:dur="2000" advClick="0" advTm="23000"/>
    </mc:Choice>
    <mc:Fallback xmlns="">
      <p:transition spd="slow" advClick="0" advTm="2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2B424-02EF-F59D-2F9D-36570646673F}"/>
              </a:ext>
            </a:extLst>
          </p:cNvPr>
          <p:cNvSpPr>
            <a:spLocks noGrp="1"/>
          </p:cNvSpPr>
          <p:nvPr>
            <p:ph type="title"/>
          </p:nvPr>
        </p:nvSpPr>
        <p:spPr>
          <a:xfrm>
            <a:off x="63062" y="-21513"/>
            <a:ext cx="11000664" cy="900439"/>
          </a:xfrm>
        </p:spPr>
        <p:txBody>
          <a:bodyPr/>
          <a:lstStyle/>
          <a:p>
            <a:r>
              <a:rPr lang="en-US" b="1" dirty="0"/>
              <a:t>Teaching team feedback</a:t>
            </a:r>
            <a:endParaRPr lang="en-AU" dirty="0"/>
          </a:p>
        </p:txBody>
      </p:sp>
      <p:sp>
        <p:nvSpPr>
          <p:cNvPr id="3" name="Text Placeholder 2">
            <a:extLst>
              <a:ext uri="{FF2B5EF4-FFF2-40B4-BE49-F238E27FC236}">
                <a16:creationId xmlns:a16="http://schemas.microsoft.com/office/drawing/2014/main" id="{9B708610-F88F-48AE-9CAD-77EA6DA1981D}"/>
              </a:ext>
            </a:extLst>
          </p:cNvPr>
          <p:cNvSpPr>
            <a:spLocks noGrp="1"/>
          </p:cNvSpPr>
          <p:nvPr>
            <p:ph type="body" idx="1"/>
          </p:nvPr>
        </p:nvSpPr>
        <p:spPr>
          <a:xfrm>
            <a:off x="235060" y="878926"/>
            <a:ext cx="5784741" cy="779301"/>
          </a:xfrm>
        </p:spPr>
        <p:txBody>
          <a:bodyPr>
            <a:normAutofit/>
          </a:bodyPr>
          <a:lstStyle/>
          <a:p>
            <a:r>
              <a:rPr lang="en-AU" dirty="0"/>
              <a:t>Supplementary assessment resources</a:t>
            </a:r>
          </a:p>
        </p:txBody>
      </p:sp>
      <p:sp>
        <p:nvSpPr>
          <p:cNvPr id="4" name="Content Placeholder 3">
            <a:extLst>
              <a:ext uri="{FF2B5EF4-FFF2-40B4-BE49-F238E27FC236}">
                <a16:creationId xmlns:a16="http://schemas.microsoft.com/office/drawing/2014/main" id="{EB9293FC-D021-0A71-93E3-BE2D4B047164}"/>
              </a:ext>
            </a:extLst>
          </p:cNvPr>
          <p:cNvSpPr>
            <a:spLocks noGrp="1"/>
          </p:cNvSpPr>
          <p:nvPr>
            <p:ph sz="half" idx="2"/>
          </p:nvPr>
        </p:nvSpPr>
        <p:spPr>
          <a:xfrm>
            <a:off x="235060" y="1716005"/>
            <a:ext cx="6538692" cy="4285375"/>
          </a:xfrm>
        </p:spPr>
        <p:txBody>
          <a:bodyPr>
            <a:noAutofit/>
          </a:bodyPr>
          <a:lstStyle/>
          <a:p>
            <a:pPr fontAlgn="t"/>
            <a:r>
              <a:rPr lang="en-US" sz="2400" b="1" dirty="0"/>
              <a:t>Positive:</a:t>
            </a:r>
            <a:r>
              <a:rPr lang="en-US" sz="2400" dirty="0"/>
              <a:t> </a:t>
            </a:r>
          </a:p>
          <a:p>
            <a:pPr lvl="1" fontAlgn="t"/>
            <a:r>
              <a:rPr lang="en-US" i="1" dirty="0"/>
              <a:t>“Resources were comprehensive”</a:t>
            </a:r>
          </a:p>
          <a:p>
            <a:pPr lvl="1" fontAlgn="t"/>
            <a:r>
              <a:rPr lang="en-US" i="1" dirty="0"/>
              <a:t>“Great guides for staff and students”</a:t>
            </a:r>
          </a:p>
          <a:p>
            <a:pPr fontAlgn="t"/>
            <a:r>
              <a:rPr lang="en-US" sz="2400" b="1" dirty="0"/>
              <a:t>Concern:</a:t>
            </a:r>
            <a:r>
              <a:rPr lang="en-US" sz="2400" dirty="0"/>
              <a:t> </a:t>
            </a:r>
          </a:p>
          <a:p>
            <a:pPr lvl="1" fontAlgn="t"/>
            <a:r>
              <a:rPr lang="en-US" dirty="0"/>
              <a:t>Limited evidence learners revisited resources during task development</a:t>
            </a:r>
          </a:p>
        </p:txBody>
      </p:sp>
      <p:pic>
        <p:nvPicPr>
          <p:cNvPr id="7" name="FULT June 2026 Slide 13">
            <a:hlinkClick r:id="" action="ppaction://media"/>
            <a:extLst>
              <a:ext uri="{FF2B5EF4-FFF2-40B4-BE49-F238E27FC236}">
                <a16:creationId xmlns:a16="http://schemas.microsoft.com/office/drawing/2014/main" id="{9F31F759-F152-DC55-EC79-625AE3BC481F}"/>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3100" end="29815.0625"/>
                </p14:media>
              </p:ext>
            </p:extLst>
          </p:nvPr>
        </p:nvPicPr>
        <p:blipFill>
          <a:blip r:embed="rId5"/>
          <a:stretch>
            <a:fillRect/>
          </a:stretch>
        </p:blipFill>
        <p:spPr>
          <a:xfrm>
            <a:off x="6570552" y="259201"/>
            <a:ext cx="406400" cy="406400"/>
          </a:xfrm>
          <a:prstGeom prst="rect">
            <a:avLst/>
          </a:prstGeom>
        </p:spPr>
      </p:pic>
      <p:pic>
        <p:nvPicPr>
          <p:cNvPr id="13" name="Content Placeholder 12">
            <a:extLst>
              <a:ext uri="{FF2B5EF4-FFF2-40B4-BE49-F238E27FC236}">
                <a16:creationId xmlns:a16="http://schemas.microsoft.com/office/drawing/2014/main" id="{95B6CF6D-F18D-C2DD-BA80-8B8F8485C018}"/>
              </a:ext>
              <a:ext uri="{C183D7F6-B498-43B3-948B-1728B52AA6E4}">
                <adec:decorative xmlns:adec="http://schemas.microsoft.com/office/drawing/2017/decorative" val="1"/>
              </a:ext>
            </a:extLst>
          </p:cNvPr>
          <p:cNvPicPr>
            <a:picLocks noGrp="1" noChangeAspect="1"/>
          </p:cNvPicPr>
          <p:nvPr>
            <p:ph sz="quarter" idx="4"/>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570552" y="3057474"/>
            <a:ext cx="5183188" cy="2713074"/>
          </a:xfrm>
        </p:spPr>
      </p:pic>
      <p:sp>
        <p:nvSpPr>
          <p:cNvPr id="14" name="TextBox 13">
            <a:extLst>
              <a:ext uri="{FF2B5EF4-FFF2-40B4-BE49-F238E27FC236}">
                <a16:creationId xmlns:a16="http://schemas.microsoft.com/office/drawing/2014/main" id="{6AD66050-3C4B-67FA-C1CB-07BBE0988EBB}"/>
              </a:ext>
              <a:ext uri="{C183D7F6-B498-43B3-948B-1728B52AA6E4}">
                <adec:decorative xmlns:adec="http://schemas.microsoft.com/office/drawing/2017/decorative" val="1"/>
              </a:ext>
            </a:extLst>
          </p:cNvPr>
          <p:cNvSpPr txBox="1"/>
          <p:nvPr/>
        </p:nvSpPr>
        <p:spPr>
          <a:xfrm>
            <a:off x="6570552" y="5770548"/>
            <a:ext cx="5183188" cy="230832"/>
          </a:xfrm>
          <a:prstGeom prst="rect">
            <a:avLst/>
          </a:prstGeom>
          <a:noFill/>
        </p:spPr>
        <p:txBody>
          <a:bodyPr wrap="square" rtlCol="0">
            <a:spAutoFit/>
          </a:bodyPr>
          <a:lstStyle/>
          <a:p>
            <a:r>
              <a:rPr lang="en-AU" sz="900" dirty="0">
                <a:hlinkClick r:id="rId7" tooltip="https://bwatwood.edublogs.org/summative-assessment/"/>
              </a:rPr>
              <a:t>This Photo</a:t>
            </a:r>
            <a:r>
              <a:rPr lang="en-AU" sz="900" dirty="0"/>
              <a:t> by Unknown Author is licensed under </a:t>
            </a:r>
            <a:r>
              <a:rPr lang="en-AU" sz="900" dirty="0">
                <a:hlinkClick r:id="rId8" tooltip="https://creativecommons.org/licenses/by-nc-sa/3.0/"/>
              </a:rPr>
              <a:t>CC BY-SA-NC</a:t>
            </a:r>
            <a:endParaRPr lang="en-AU" sz="900" dirty="0"/>
          </a:p>
        </p:txBody>
      </p:sp>
    </p:spTree>
    <p:extLst>
      <p:ext uri="{BB962C8B-B14F-4D97-AF65-F5344CB8AC3E}">
        <p14:creationId xmlns:p14="http://schemas.microsoft.com/office/powerpoint/2010/main" val="2849547326"/>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4CDBD-2F8D-E3EF-F8CC-E546621F86E3}"/>
              </a:ext>
            </a:extLst>
          </p:cNvPr>
          <p:cNvSpPr>
            <a:spLocks noGrp="1"/>
          </p:cNvSpPr>
          <p:nvPr>
            <p:ph type="title"/>
          </p:nvPr>
        </p:nvSpPr>
        <p:spPr>
          <a:xfrm>
            <a:off x="273657" y="135172"/>
            <a:ext cx="10515600" cy="763960"/>
          </a:xfrm>
        </p:spPr>
        <p:txBody>
          <a:bodyPr/>
          <a:lstStyle/>
          <a:p>
            <a:r>
              <a:rPr lang="en-US" b="1" dirty="0"/>
              <a:t>Engagement strategies feedback</a:t>
            </a:r>
            <a:endParaRPr lang="en-AU" dirty="0"/>
          </a:p>
        </p:txBody>
      </p:sp>
      <p:sp>
        <p:nvSpPr>
          <p:cNvPr id="3" name="Content Placeholder 2">
            <a:extLst>
              <a:ext uri="{FF2B5EF4-FFF2-40B4-BE49-F238E27FC236}">
                <a16:creationId xmlns:a16="http://schemas.microsoft.com/office/drawing/2014/main" id="{303A3743-208B-B06C-2013-18A9B47E0C2E}"/>
              </a:ext>
            </a:extLst>
          </p:cNvPr>
          <p:cNvSpPr>
            <a:spLocks noGrp="1"/>
          </p:cNvSpPr>
          <p:nvPr>
            <p:ph sz="half" idx="1"/>
          </p:nvPr>
        </p:nvSpPr>
        <p:spPr>
          <a:xfrm>
            <a:off x="273657" y="1498221"/>
            <a:ext cx="5181600" cy="4351338"/>
          </a:xfrm>
        </p:spPr>
        <p:txBody>
          <a:bodyPr>
            <a:normAutofit/>
          </a:bodyPr>
          <a:lstStyle/>
          <a:p>
            <a:pPr fontAlgn="t"/>
            <a:r>
              <a:rPr lang="en-US" dirty="0"/>
              <a:t>Kahoot and Mentimeter activities were well received</a:t>
            </a:r>
          </a:p>
          <a:p>
            <a:pPr marL="0" indent="0" fontAlgn="t">
              <a:buNone/>
            </a:pPr>
            <a:r>
              <a:rPr lang="en-US" i="1" dirty="0"/>
              <a:t>“The group work and </a:t>
            </a:r>
            <a:r>
              <a:rPr lang="en-US" i="1" dirty="0" err="1"/>
              <a:t>kahoots</a:t>
            </a:r>
            <a:r>
              <a:rPr lang="en-US" i="1" dirty="0"/>
              <a:t> [sic] benefit my understanding the most” </a:t>
            </a:r>
            <a:r>
              <a:rPr lang="en-US" dirty="0"/>
              <a:t>(learner)</a:t>
            </a:r>
          </a:p>
          <a:p>
            <a:pPr fontAlgn="t"/>
            <a:r>
              <a:rPr lang="en-US" dirty="0"/>
              <a:t>Increased participation and sense of belonging observed</a:t>
            </a:r>
          </a:p>
          <a:p>
            <a:pPr fontAlgn="t"/>
            <a:r>
              <a:rPr lang="en-US" dirty="0"/>
              <a:t>However, limited impact on sustained attendance (2025)</a:t>
            </a:r>
          </a:p>
        </p:txBody>
      </p:sp>
      <p:pic>
        <p:nvPicPr>
          <p:cNvPr id="6" name="Picture 5">
            <a:extLst>
              <a:ext uri="{FF2B5EF4-FFF2-40B4-BE49-F238E27FC236}">
                <a16:creationId xmlns:a16="http://schemas.microsoft.com/office/drawing/2014/main" id="{B817B777-A389-DDF2-E181-465BB30BC37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584731" y="1498221"/>
            <a:ext cx="4431527" cy="2492734"/>
          </a:xfrm>
          <a:prstGeom prst="rect">
            <a:avLst/>
          </a:prstGeom>
        </p:spPr>
      </p:pic>
      <p:sp>
        <p:nvSpPr>
          <p:cNvPr id="7" name="TextBox 6">
            <a:extLst>
              <a:ext uri="{FF2B5EF4-FFF2-40B4-BE49-F238E27FC236}">
                <a16:creationId xmlns:a16="http://schemas.microsoft.com/office/drawing/2014/main" id="{6D83C0A9-23F7-30C6-BFBD-994171DA0395}"/>
              </a:ext>
              <a:ext uri="{C183D7F6-B498-43B3-948B-1728B52AA6E4}">
                <adec:decorative xmlns:adec="http://schemas.microsoft.com/office/drawing/2017/decorative" val="1"/>
              </a:ext>
            </a:extLst>
          </p:cNvPr>
          <p:cNvSpPr txBox="1"/>
          <p:nvPr/>
        </p:nvSpPr>
        <p:spPr>
          <a:xfrm>
            <a:off x="7970973" y="3990955"/>
            <a:ext cx="3376656" cy="230832"/>
          </a:xfrm>
          <a:prstGeom prst="rect">
            <a:avLst/>
          </a:prstGeom>
          <a:noFill/>
        </p:spPr>
        <p:txBody>
          <a:bodyPr wrap="square" rtlCol="0">
            <a:spAutoFit/>
          </a:bodyPr>
          <a:lstStyle/>
          <a:p>
            <a:r>
              <a:rPr lang="en-AU" sz="900" dirty="0">
                <a:hlinkClick r:id="rId6" tooltip="https://davidwacks.uoregon.edu/2015/05/"/>
              </a:rPr>
              <a:t>This Photo</a:t>
            </a:r>
            <a:r>
              <a:rPr lang="en-AU" sz="900" dirty="0"/>
              <a:t> by Unknown Author is licensed under </a:t>
            </a:r>
            <a:r>
              <a:rPr lang="en-AU" sz="900" dirty="0">
                <a:hlinkClick r:id="rId7" tooltip="https://creativecommons.org/licenses/by-nc/3.0/"/>
              </a:rPr>
              <a:t>CC BY-NC</a:t>
            </a:r>
            <a:endParaRPr lang="en-AU" sz="900" dirty="0"/>
          </a:p>
        </p:txBody>
      </p:sp>
      <p:pic>
        <p:nvPicPr>
          <p:cNvPr id="5" name="FULT June 2026 Slide 16">
            <a:hlinkClick r:id="" action="ppaction://media"/>
            <a:extLst>
              <a:ext uri="{FF2B5EF4-FFF2-40B4-BE49-F238E27FC236}">
                <a16:creationId xmlns:a16="http://schemas.microsoft.com/office/drawing/2014/main" id="{4043298E-6068-C0DB-9B3F-718AF84CD418}"/>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2446" end="28701.5625"/>
                </p14:media>
              </p:ext>
            </p:extLst>
          </p:nvPr>
        </p:nvPicPr>
        <p:blipFill>
          <a:blip r:embed="rId8"/>
          <a:stretch>
            <a:fillRect/>
          </a:stretch>
        </p:blipFill>
        <p:spPr>
          <a:xfrm>
            <a:off x="8126896" y="182469"/>
            <a:ext cx="406400" cy="406400"/>
          </a:xfrm>
          <a:prstGeom prst="rect">
            <a:avLst/>
          </a:prstGeom>
        </p:spPr>
      </p:pic>
    </p:spTree>
    <p:extLst>
      <p:ext uri="{BB962C8B-B14F-4D97-AF65-F5344CB8AC3E}">
        <p14:creationId xmlns:p14="http://schemas.microsoft.com/office/powerpoint/2010/main" val="671763291"/>
      </p:ext>
    </p:extLst>
  </p:cSld>
  <p:clrMapOvr>
    <a:masterClrMapping/>
  </p:clrMapOvr>
  <mc:AlternateContent xmlns:mc="http://schemas.openxmlformats.org/markup-compatibility/2006" xmlns:p14="http://schemas.microsoft.com/office/powerpoint/2010/main">
    <mc:Choice Requires="p14">
      <p:transition spd="slow" p14:dur="2000" advClick="0" advTm="17000"/>
    </mc:Choice>
    <mc:Fallback xmlns="">
      <p:transition spd="slow" advClick="0" advTm="1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5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6CF64F-8761-BD4E-2967-DC6E3F6CDE25}"/>
              </a:ext>
            </a:extLst>
          </p:cNvPr>
          <p:cNvSpPr>
            <a:spLocks noGrp="1"/>
          </p:cNvSpPr>
          <p:nvPr>
            <p:ph type="title"/>
          </p:nvPr>
        </p:nvSpPr>
        <p:spPr>
          <a:xfrm>
            <a:off x="572493" y="238539"/>
            <a:ext cx="11018520" cy="1434415"/>
          </a:xfrm>
        </p:spPr>
        <p:txBody>
          <a:bodyPr anchor="b">
            <a:normAutofit/>
          </a:bodyPr>
          <a:lstStyle/>
          <a:p>
            <a:r>
              <a:rPr lang="en-US" sz="5400" b="1" dirty="0"/>
              <a:t>Future directions</a:t>
            </a:r>
            <a:endParaRPr lang="en-AU" sz="5400" dirty="0"/>
          </a:p>
        </p:txBody>
      </p:sp>
      <p:sp>
        <p:nvSpPr>
          <p:cNvPr id="1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53F0138-F1FE-ACA6-1FE7-FC59DC065FD6}"/>
              </a:ext>
            </a:extLst>
          </p:cNvPr>
          <p:cNvSpPr>
            <a:spLocks noGrp="1"/>
          </p:cNvSpPr>
          <p:nvPr>
            <p:ph idx="1"/>
          </p:nvPr>
        </p:nvSpPr>
        <p:spPr>
          <a:xfrm>
            <a:off x="481053" y="1811185"/>
            <a:ext cx="7322878" cy="3968496"/>
          </a:xfrm>
        </p:spPr>
        <p:txBody>
          <a:bodyPr anchor="t">
            <a:normAutofit/>
          </a:bodyPr>
          <a:lstStyle/>
          <a:p>
            <a:pPr fontAlgn="t"/>
            <a:r>
              <a:rPr lang="en-US" sz="2400" dirty="0"/>
              <a:t>Strengthening </a:t>
            </a:r>
            <a:r>
              <a:rPr lang="en-US" sz="2400" b="1" dirty="0"/>
              <a:t>learner agency</a:t>
            </a:r>
            <a:r>
              <a:rPr lang="en-US" sz="2400" dirty="0"/>
              <a:t> (in WELF2002)</a:t>
            </a:r>
          </a:p>
          <a:p>
            <a:pPr fontAlgn="t"/>
            <a:r>
              <a:rPr lang="en-US" sz="2400" dirty="0"/>
              <a:t>Applying more UDL principles: </a:t>
            </a:r>
          </a:p>
          <a:p>
            <a:pPr lvl="1" fontAlgn="t"/>
            <a:r>
              <a:rPr lang="en-US" dirty="0"/>
              <a:t>Multiple means of engagement</a:t>
            </a:r>
          </a:p>
          <a:p>
            <a:pPr lvl="1" fontAlgn="t"/>
            <a:r>
              <a:rPr lang="en-US" dirty="0"/>
              <a:t>Representation</a:t>
            </a:r>
          </a:p>
          <a:p>
            <a:pPr lvl="1" fontAlgn="t"/>
            <a:r>
              <a:rPr lang="en-US" dirty="0"/>
              <a:t>Action and expression</a:t>
            </a:r>
          </a:p>
          <a:p>
            <a:pPr fontAlgn="t"/>
            <a:r>
              <a:rPr lang="en-US" sz="2400" dirty="0"/>
              <a:t>Adding another UDL “+1” strategy (Tobin, 2023)</a:t>
            </a:r>
          </a:p>
        </p:txBody>
      </p:sp>
      <p:pic>
        <p:nvPicPr>
          <p:cNvPr id="5" name="Picture 4">
            <a:extLst>
              <a:ext uri="{FF2B5EF4-FFF2-40B4-BE49-F238E27FC236}">
                <a16:creationId xmlns:a16="http://schemas.microsoft.com/office/drawing/2014/main" id="{AE9DF32E-A977-E6A2-54A9-CF27752A89D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3726" r="66" b="-3"/>
          <a:stretch>
            <a:fillRect/>
          </a:stretch>
        </p:blipFill>
        <p:spPr>
          <a:xfrm>
            <a:off x="7675658" y="2093976"/>
            <a:ext cx="3941064" cy="4096512"/>
          </a:xfrm>
          <a:prstGeom prst="rect">
            <a:avLst/>
          </a:prstGeom>
        </p:spPr>
      </p:pic>
      <p:sp>
        <p:nvSpPr>
          <p:cNvPr id="6" name="TextBox 5">
            <a:extLst>
              <a:ext uri="{FF2B5EF4-FFF2-40B4-BE49-F238E27FC236}">
                <a16:creationId xmlns:a16="http://schemas.microsoft.com/office/drawing/2014/main" id="{00D9C49C-D9FF-3EC0-41C8-90AB110752FE}"/>
              </a:ext>
              <a:ext uri="{C183D7F6-B498-43B3-948B-1728B52AA6E4}">
                <adec:decorative xmlns:adec="http://schemas.microsoft.com/office/drawing/2017/decorative" val="1"/>
              </a:ext>
            </a:extLst>
          </p:cNvPr>
          <p:cNvSpPr txBox="1"/>
          <p:nvPr/>
        </p:nvSpPr>
        <p:spPr>
          <a:xfrm>
            <a:off x="8673016" y="6087121"/>
            <a:ext cx="2943706" cy="369332"/>
          </a:xfrm>
          <a:prstGeom prst="rect">
            <a:avLst/>
          </a:prstGeom>
          <a:noFill/>
        </p:spPr>
        <p:txBody>
          <a:bodyPr wrap="square">
            <a:spAutoFit/>
          </a:bodyPr>
          <a:lstStyle/>
          <a:p>
            <a:r>
              <a:rPr lang="en-AU" dirty="0"/>
              <a:t>Image: PowerPoint Stock</a:t>
            </a:r>
          </a:p>
        </p:txBody>
      </p:sp>
      <p:pic>
        <p:nvPicPr>
          <p:cNvPr id="4" name="FULT June 2026 Slide 17">
            <a:hlinkClick r:id="" action="ppaction://media"/>
            <a:extLst>
              <a:ext uri="{FF2B5EF4-FFF2-40B4-BE49-F238E27FC236}">
                <a16:creationId xmlns:a16="http://schemas.microsoft.com/office/drawing/2014/main" id="{724E041B-F66C-DB5C-261A-07B0863AEF61}"/>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3244" end="32124.5625"/>
                </p14:media>
              </p:ext>
            </p:extLst>
          </p:nvPr>
        </p:nvPicPr>
        <p:blipFill>
          <a:blip r:embed="rId7"/>
          <a:stretch>
            <a:fillRect/>
          </a:stretch>
        </p:blipFill>
        <p:spPr>
          <a:xfrm>
            <a:off x="5995276" y="400025"/>
            <a:ext cx="406400" cy="406400"/>
          </a:xfrm>
          <a:prstGeom prst="rect">
            <a:avLst/>
          </a:prstGeom>
        </p:spPr>
      </p:pic>
    </p:spTree>
    <p:extLst>
      <p:ext uri="{BB962C8B-B14F-4D97-AF65-F5344CB8AC3E}">
        <p14:creationId xmlns:p14="http://schemas.microsoft.com/office/powerpoint/2010/main" val="4253721326"/>
      </p:ext>
    </p:extLst>
  </p:cSld>
  <p:clrMapOvr>
    <a:masterClrMapping/>
  </p:clrMapOvr>
  <mc:AlternateContent xmlns:mc="http://schemas.openxmlformats.org/markup-compatibility/2006" xmlns:p14="http://schemas.microsoft.com/office/powerpoint/2010/main">
    <mc:Choice Requires="p14">
      <p:transition spd="slow" p14:dur="2000" advClick="0" advTm="16000"/>
    </mc:Choice>
    <mc:Fallback xmlns="">
      <p:transition spd="slow" advClick="0" advTm="1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5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71E54A-65F8-9E78-2EBE-BB6FD17643FC}"/>
              </a:ext>
            </a:extLst>
          </p:cNvPr>
          <p:cNvSpPr>
            <a:spLocks noGrp="1"/>
          </p:cNvSpPr>
          <p:nvPr>
            <p:ph type="title"/>
          </p:nvPr>
        </p:nvSpPr>
        <p:spPr>
          <a:xfrm>
            <a:off x="572493" y="238539"/>
            <a:ext cx="11018520" cy="1434415"/>
          </a:xfrm>
        </p:spPr>
        <p:txBody>
          <a:bodyPr anchor="b">
            <a:normAutofit/>
          </a:bodyPr>
          <a:lstStyle/>
          <a:p>
            <a:r>
              <a:rPr lang="en-US" sz="5400" b="1" dirty="0"/>
              <a:t>Key takeaways</a:t>
            </a:r>
            <a:endParaRPr lang="en-AU" sz="5400" dirty="0"/>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518D4B9-AEBF-8825-4344-5FE342AAAEEF}"/>
              </a:ext>
            </a:extLst>
          </p:cNvPr>
          <p:cNvSpPr>
            <a:spLocks noGrp="1"/>
          </p:cNvSpPr>
          <p:nvPr>
            <p:ph idx="1"/>
          </p:nvPr>
        </p:nvSpPr>
        <p:spPr>
          <a:xfrm>
            <a:off x="307428" y="1862854"/>
            <a:ext cx="7244255" cy="3158779"/>
          </a:xfrm>
        </p:spPr>
        <p:txBody>
          <a:bodyPr anchor="t">
            <a:noAutofit/>
          </a:bodyPr>
          <a:lstStyle/>
          <a:p>
            <a:pPr fontAlgn="t"/>
            <a:r>
              <a:rPr lang="en-US" sz="2000" dirty="0"/>
              <a:t>Workshops enhance engagement but not consistently sustained</a:t>
            </a:r>
          </a:p>
          <a:p>
            <a:pPr fontAlgn="t"/>
            <a:r>
              <a:rPr lang="en-US" sz="2000" dirty="0"/>
              <a:t>Resource design and delivery require refinement</a:t>
            </a:r>
          </a:p>
          <a:p>
            <a:pPr fontAlgn="t"/>
            <a:r>
              <a:rPr lang="en-US" sz="2000" b="1" dirty="0"/>
              <a:t>Focus for Autumn 2027</a:t>
            </a:r>
            <a:r>
              <a:rPr lang="en-US" sz="2000" dirty="0"/>
              <a:t>: </a:t>
            </a:r>
          </a:p>
          <a:p>
            <a:pPr lvl="1" fontAlgn="t"/>
            <a:r>
              <a:rPr lang="en-US" sz="2000" dirty="0"/>
              <a:t>Improve accessibility and motivation to engage in learning  independently</a:t>
            </a:r>
          </a:p>
          <a:p>
            <a:pPr lvl="1" fontAlgn="t"/>
            <a:r>
              <a:rPr lang="en-US" sz="2000" dirty="0"/>
              <a:t>Working towards co-designing assessment tasks with learners and the teaching team</a:t>
            </a:r>
            <a:endParaRPr lang="en-AU" sz="2000" dirty="0"/>
          </a:p>
          <a:p>
            <a:pPr marL="0" indent="0">
              <a:buNone/>
            </a:pPr>
            <a:endParaRPr lang="en-AU" dirty="0"/>
          </a:p>
          <a:p>
            <a:pPr lvl="1" fontAlgn="t"/>
            <a:endParaRPr lang="en-AU" sz="2000" dirty="0"/>
          </a:p>
          <a:p>
            <a:pPr lvl="1"/>
            <a:endParaRPr lang="en-AU" sz="2000" dirty="0"/>
          </a:p>
          <a:p>
            <a:pPr lvl="1"/>
            <a:endParaRPr lang="en-AU" sz="2000" dirty="0"/>
          </a:p>
        </p:txBody>
      </p:sp>
      <p:pic>
        <p:nvPicPr>
          <p:cNvPr id="5" name="Picture 4">
            <a:extLst>
              <a:ext uri="{FF2B5EF4-FFF2-40B4-BE49-F238E27FC236}">
                <a16:creationId xmlns:a16="http://schemas.microsoft.com/office/drawing/2014/main" id="{76A75D0F-A38B-4F43-19D7-5C2DA71DEA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9492" r="16292" b="2"/>
          <a:stretch>
            <a:fillRect/>
          </a:stretch>
        </p:blipFill>
        <p:spPr>
          <a:xfrm>
            <a:off x="7675658" y="2093976"/>
            <a:ext cx="3941064" cy="4096512"/>
          </a:xfrm>
          <a:prstGeom prst="rect">
            <a:avLst/>
          </a:prstGeom>
        </p:spPr>
      </p:pic>
      <p:sp>
        <p:nvSpPr>
          <p:cNvPr id="6" name="TextBox 5">
            <a:extLst>
              <a:ext uri="{FF2B5EF4-FFF2-40B4-BE49-F238E27FC236}">
                <a16:creationId xmlns:a16="http://schemas.microsoft.com/office/drawing/2014/main" id="{4C848181-4224-01E7-3C70-98D3B53D3449}"/>
              </a:ext>
            </a:extLst>
          </p:cNvPr>
          <p:cNvSpPr txBox="1"/>
          <p:nvPr/>
        </p:nvSpPr>
        <p:spPr>
          <a:xfrm>
            <a:off x="9319298" y="5990433"/>
            <a:ext cx="2297424" cy="200055"/>
          </a:xfrm>
          <a:prstGeom prst="rect">
            <a:avLst/>
          </a:prstGeom>
          <a:solidFill>
            <a:srgbClr val="000000"/>
          </a:solidFill>
        </p:spPr>
        <p:txBody>
          <a:bodyPr wrap="none" rtlCol="0">
            <a:spAutoFit/>
          </a:bodyPr>
          <a:lstStyle/>
          <a:p>
            <a:pPr algn="r">
              <a:spcAft>
                <a:spcPts val="600"/>
              </a:spcAft>
            </a:pPr>
            <a:r>
              <a:rPr lang="en-AU" sz="700">
                <a:solidFill>
                  <a:srgbClr val="FFFFFF"/>
                </a:solidFill>
                <a:hlinkClick r:id="rId6" tooltip="https://durham.autism-uni.org/meeting-people-at-university/">
                  <a:extLst>
                    <a:ext uri="{A12FA001-AC4F-418D-AE19-62706E023703}">
                      <ahyp:hlinkClr xmlns:ahyp="http://schemas.microsoft.com/office/drawing/2018/hyperlinkcolor" val="tx"/>
                    </a:ext>
                  </a:extLst>
                </a:hlinkClick>
              </a:rPr>
              <a:t>This Photo</a:t>
            </a:r>
            <a:r>
              <a:rPr lang="en-AU" sz="700">
                <a:solidFill>
                  <a:srgbClr val="FFFFFF"/>
                </a:solidFill>
              </a:rPr>
              <a:t> by Unknown Author is licensed under </a:t>
            </a:r>
            <a:r>
              <a:rPr lang="en-AU" sz="700">
                <a:solidFill>
                  <a:srgbClr val="FFFFFF"/>
                </a:solidFill>
                <a:hlinkClick r:id="rId7" tooltip="https://creativecommons.org/licenses/by/3.0/">
                  <a:extLst>
                    <a:ext uri="{A12FA001-AC4F-418D-AE19-62706E023703}">
                      <ahyp:hlinkClr xmlns:ahyp="http://schemas.microsoft.com/office/drawing/2018/hyperlinkcolor" val="tx"/>
                    </a:ext>
                  </a:extLst>
                </a:hlinkClick>
              </a:rPr>
              <a:t>CC BY</a:t>
            </a:r>
            <a:endParaRPr lang="en-AU" sz="700">
              <a:solidFill>
                <a:srgbClr val="FFFFFF"/>
              </a:solidFill>
            </a:endParaRPr>
          </a:p>
        </p:txBody>
      </p:sp>
      <p:pic>
        <p:nvPicPr>
          <p:cNvPr id="4" name="FULT June 2026 Slide 13 (ADCET)">
            <a:hlinkClick r:id="" action="ppaction://media"/>
            <a:extLst>
              <a:ext uri="{FF2B5EF4-FFF2-40B4-BE49-F238E27FC236}">
                <a16:creationId xmlns:a16="http://schemas.microsoft.com/office/drawing/2014/main" id="{200C524B-E3BB-F4C0-8463-01FF8F719DF8}"/>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4500" end="1735.125"/>
                </p14:media>
              </p:ext>
            </p:extLst>
          </p:nvPr>
        </p:nvPicPr>
        <p:blipFill>
          <a:blip r:embed="rId8"/>
          <a:stretch>
            <a:fillRect/>
          </a:stretch>
        </p:blipFill>
        <p:spPr>
          <a:xfrm>
            <a:off x="5878553" y="321827"/>
            <a:ext cx="406400" cy="406400"/>
          </a:xfrm>
          <a:prstGeom prst="rect">
            <a:avLst/>
          </a:prstGeom>
        </p:spPr>
      </p:pic>
    </p:spTree>
    <p:extLst>
      <p:ext uri="{BB962C8B-B14F-4D97-AF65-F5344CB8AC3E}">
        <p14:creationId xmlns:p14="http://schemas.microsoft.com/office/powerpoint/2010/main" val="813864960"/>
      </p:ext>
    </p:extLst>
  </p:cSld>
  <p:clrMapOvr>
    <a:masterClrMapping/>
  </p:clrMapOvr>
  <mc:AlternateContent xmlns:mc="http://schemas.openxmlformats.org/markup-compatibility/2006" xmlns:p14="http://schemas.microsoft.com/office/powerpoint/2010/main">
    <mc:Choice Requires="p14">
      <p:transition spd="slow" p14:dur="2000" advClick="0" advTm="17000"/>
    </mc:Choice>
    <mc:Fallback xmlns="">
      <p:transition spd="slow" advClick="0" advTm="1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1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22DAF6-756E-E92E-B42B-ADEEC7018491}"/>
              </a:ext>
            </a:extLst>
          </p:cNvPr>
          <p:cNvSpPr>
            <a:spLocks noGrp="1"/>
          </p:cNvSpPr>
          <p:nvPr>
            <p:ph type="title"/>
          </p:nvPr>
        </p:nvSpPr>
        <p:spPr>
          <a:xfrm>
            <a:off x="638882" y="3577456"/>
            <a:ext cx="10909640" cy="1687814"/>
          </a:xfrm>
        </p:spPr>
        <p:txBody>
          <a:bodyPr vert="horz" lIns="91440" tIns="45720" rIns="91440" bIns="45720" rtlCol="0" anchor="b">
            <a:normAutofit/>
          </a:bodyPr>
          <a:lstStyle/>
          <a:p>
            <a:pPr algn="ctr"/>
            <a:r>
              <a:rPr lang="en-US" sz="5600" kern="1200" dirty="0">
                <a:solidFill>
                  <a:schemeClr val="tx1"/>
                </a:solidFill>
                <a:latin typeface="+mj-lt"/>
                <a:ea typeface="+mj-ea"/>
                <a:cs typeface="+mj-cs"/>
              </a:rPr>
              <a:t>Thank you for engaging with my</a:t>
            </a:r>
            <a:r>
              <a:rPr lang="en-US" sz="5600" dirty="0"/>
              <a:t> FULT project</a:t>
            </a:r>
            <a:r>
              <a:rPr lang="en-US" sz="5600" kern="1200" dirty="0">
                <a:solidFill>
                  <a:schemeClr val="tx1"/>
                </a:solidFill>
                <a:latin typeface="+mj-lt"/>
                <a:ea typeface="+mj-ea"/>
                <a:cs typeface="+mj-cs"/>
              </a:rPr>
              <a:t> presentation</a:t>
            </a:r>
          </a:p>
        </p:txBody>
      </p:sp>
      <p:pic>
        <p:nvPicPr>
          <p:cNvPr id="5" name="Content Placeholder 4">
            <a:extLst>
              <a:ext uri="{FF2B5EF4-FFF2-40B4-BE49-F238E27FC236}">
                <a16:creationId xmlns:a16="http://schemas.microsoft.com/office/drawing/2014/main" id="{81B43528-B3FE-A6ED-5AAE-C49E83AB38B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14751"/>
          <a:stretch>
            <a:fillRect/>
          </a:stretch>
        </p:blipFill>
        <p:spPr>
          <a:xfrm>
            <a:off x="2873908" y="615200"/>
            <a:ext cx="6439588" cy="2694944"/>
          </a:xfrm>
          <a:prstGeom prst="rect">
            <a:avLst/>
          </a:prstGeom>
        </p:spPr>
      </p:pic>
      <p:sp>
        <p:nvSpPr>
          <p:cNvPr id="21"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FULT June 2026 Slide 25">
            <a:hlinkClick r:id="" action="ppaction://media"/>
            <a:extLst>
              <a:ext uri="{FF2B5EF4-FFF2-40B4-BE49-F238E27FC236}">
                <a16:creationId xmlns:a16="http://schemas.microsoft.com/office/drawing/2014/main" id="{1FD6BE44-99EC-DDA1-E201-47035A3AD4F3}"/>
              </a:ext>
              <a:ext uri="{C183D7F6-B498-43B3-948B-1728B52AA6E4}">
                <adec:decorative xmlns:adec="http://schemas.microsoft.com/office/drawing/2017/decorative" val="1"/>
              </a:ext>
            </a:extLst>
          </p:cNvPr>
          <p:cNvPicPr>
            <a:picLocks noChangeAspect="1"/>
          </p:cNvPicPr>
          <p:nvPr>
            <a:audioFile r:link="rId1"/>
            <p:extLst>
              <p:ext uri="{DAA4B4D4-6D71-4841-9C94-3DE7FCFB9230}">
                <p14:media xmlns:p14="http://schemas.microsoft.com/office/powerpoint/2010/main" r:embed="rId2">
                  <p14:trim st="3190" end="4986"/>
                </p14:media>
              </p:ext>
            </p:extLst>
          </p:nvPr>
        </p:nvPicPr>
        <p:blipFill>
          <a:blip r:embed="rId7"/>
          <a:stretch>
            <a:fillRect/>
          </a:stretch>
        </p:blipFill>
        <p:spPr>
          <a:xfrm>
            <a:off x="5890502" y="208800"/>
            <a:ext cx="406400" cy="406400"/>
          </a:xfrm>
          <a:prstGeom prst="rect">
            <a:avLst/>
          </a:prstGeom>
        </p:spPr>
      </p:pic>
    </p:spTree>
    <p:extLst>
      <p:ext uri="{BB962C8B-B14F-4D97-AF65-F5344CB8AC3E}">
        <p14:creationId xmlns:p14="http://schemas.microsoft.com/office/powerpoint/2010/main" val="3862919967"/>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CAA44-4677-4D55-D6D9-80667FE15533}"/>
              </a:ext>
            </a:extLst>
          </p:cNvPr>
          <p:cNvSpPr>
            <a:spLocks noGrp="1"/>
          </p:cNvSpPr>
          <p:nvPr>
            <p:ph type="title"/>
          </p:nvPr>
        </p:nvSpPr>
        <p:spPr>
          <a:xfrm>
            <a:off x="430027" y="0"/>
            <a:ext cx="11034132" cy="957591"/>
          </a:xfrm>
        </p:spPr>
        <p:txBody>
          <a:bodyPr/>
          <a:lstStyle/>
          <a:p>
            <a:pPr algn="ctr"/>
            <a:r>
              <a:rPr lang="en-AU" dirty="0"/>
              <a:t>References</a:t>
            </a:r>
          </a:p>
        </p:txBody>
      </p:sp>
      <p:sp>
        <p:nvSpPr>
          <p:cNvPr id="3" name="Content Placeholder 2">
            <a:extLst>
              <a:ext uri="{FF2B5EF4-FFF2-40B4-BE49-F238E27FC236}">
                <a16:creationId xmlns:a16="http://schemas.microsoft.com/office/drawing/2014/main" id="{CFA29E0E-8ED9-06BC-0BD6-7773090D25A3}"/>
              </a:ext>
            </a:extLst>
          </p:cNvPr>
          <p:cNvSpPr>
            <a:spLocks noGrp="1"/>
          </p:cNvSpPr>
          <p:nvPr>
            <p:ph idx="1"/>
          </p:nvPr>
        </p:nvSpPr>
        <p:spPr>
          <a:xfrm>
            <a:off x="319668" y="796160"/>
            <a:ext cx="11034132" cy="5265681"/>
          </a:xfrm>
        </p:spPr>
        <p:txBody>
          <a:bodyPr>
            <a:normAutofit/>
          </a:bodyPr>
          <a:lstStyle/>
          <a:p>
            <a:pPr marL="0" indent="-457200">
              <a:lnSpc>
                <a:spcPct val="100000"/>
              </a:lnSpc>
              <a:spcBef>
                <a:spcPts val="0"/>
              </a:spcBef>
              <a:buNone/>
            </a:pPr>
            <a:r>
              <a:rPr lang="en-US" sz="1400" dirty="0"/>
              <a:t>Advance HE. (2023). </a:t>
            </a:r>
            <a:r>
              <a:rPr lang="en-US" sz="1400" i="1" dirty="0"/>
              <a:t>Professional Standards Framework for teaching and supporting learning in higher education 2023.  </a:t>
            </a:r>
          </a:p>
          <a:p>
            <a:pPr marL="0" indent="-457200">
              <a:lnSpc>
                <a:spcPct val="100000"/>
              </a:lnSpc>
              <a:spcBef>
                <a:spcPts val="0"/>
              </a:spcBef>
              <a:buNone/>
            </a:pPr>
            <a:r>
              <a:rPr lang="en-US" sz="1400" i="1" dirty="0"/>
              <a:t>     </a:t>
            </a:r>
            <a:r>
              <a:rPr lang="en-US" sz="1400" i="1" dirty="0">
                <a:hlinkClick r:id="rId3"/>
              </a:rPr>
              <a:t>https://advance-he.ac.uk/knowledge-hub/professional-standards-framework-teaching-and-supporting-learning-higher-education-0</a:t>
            </a:r>
            <a:r>
              <a:rPr lang="en-US" sz="1400" i="1" dirty="0"/>
              <a:t> </a:t>
            </a:r>
          </a:p>
          <a:p>
            <a:pPr marL="0" indent="-457200">
              <a:lnSpc>
                <a:spcPct val="100000"/>
              </a:lnSpc>
              <a:spcBef>
                <a:spcPts val="0"/>
              </a:spcBef>
              <a:buNone/>
            </a:pPr>
            <a:endParaRPr lang="en-US" sz="1400" i="1" dirty="0"/>
          </a:p>
          <a:p>
            <a:pPr marL="0" indent="-457200">
              <a:spcBef>
                <a:spcPts val="0"/>
              </a:spcBef>
              <a:buNone/>
            </a:pPr>
            <a:r>
              <a:rPr lang="en-US" sz="1400" dirty="0"/>
              <a:t>Centre for Applied Special Technology (CAST). (2024). </a:t>
            </a:r>
            <a:r>
              <a:rPr lang="en-US" sz="1400" i="1" dirty="0"/>
              <a:t>Universal design for learning (UDL) guidelines 3.0. CAST. Retrieved 27th August from</a:t>
            </a:r>
          </a:p>
          <a:p>
            <a:pPr marL="0" indent="-457200">
              <a:spcBef>
                <a:spcPts val="0"/>
              </a:spcBef>
              <a:buNone/>
            </a:pPr>
            <a:r>
              <a:rPr lang="en-US" sz="1400" i="1" dirty="0"/>
              <a:t>     </a:t>
            </a:r>
            <a:r>
              <a:rPr lang="en-US" sz="1400" i="1" dirty="0">
                <a:hlinkClick r:id="rId4"/>
              </a:rPr>
              <a:t>https://udlguidelines.cast.org/</a:t>
            </a:r>
            <a:r>
              <a:rPr lang="en-US" sz="1400" i="1" dirty="0"/>
              <a:t> </a:t>
            </a:r>
          </a:p>
          <a:p>
            <a:pPr marL="0" indent="-457200">
              <a:spcBef>
                <a:spcPts val="0"/>
              </a:spcBef>
              <a:buNone/>
            </a:pPr>
            <a:endParaRPr lang="en-US" sz="1400" i="1" dirty="0"/>
          </a:p>
          <a:p>
            <a:pPr marL="0" indent="-457200">
              <a:spcBef>
                <a:spcPts val="0"/>
              </a:spcBef>
              <a:buNone/>
            </a:pPr>
            <a:r>
              <a:rPr lang="en-US" sz="1400" dirty="0"/>
              <a:t>Department of Education (DoE). (2024). </a:t>
            </a:r>
            <a:r>
              <a:rPr lang="en-US" sz="1400" i="1" dirty="0"/>
              <a:t>Australian Universities Accord summary of the final report.    </a:t>
            </a:r>
          </a:p>
          <a:p>
            <a:pPr marL="0" indent="-457200">
              <a:spcBef>
                <a:spcPts val="0"/>
              </a:spcBef>
              <a:buNone/>
            </a:pPr>
            <a:r>
              <a:rPr lang="en-US" sz="1400" i="1" dirty="0"/>
              <a:t>    </a:t>
            </a:r>
            <a:r>
              <a:rPr lang="en-US" sz="1400" i="1" dirty="0">
                <a:hlinkClick r:id="rId5"/>
              </a:rPr>
              <a:t>https://www.education.gov.au/australian-universities-accord/resources/australian-universities-accord-final-report-summary-report</a:t>
            </a:r>
            <a:r>
              <a:rPr lang="en-US" sz="1400" i="1" dirty="0"/>
              <a:t> </a:t>
            </a:r>
          </a:p>
          <a:p>
            <a:pPr marL="0" indent="-457200">
              <a:spcBef>
                <a:spcPts val="0"/>
              </a:spcBef>
              <a:buNone/>
            </a:pPr>
            <a:endParaRPr lang="en-US" sz="1500" i="1" dirty="0"/>
          </a:p>
          <a:p>
            <a:pPr marL="0" indent="-457200">
              <a:spcBef>
                <a:spcPts val="0"/>
              </a:spcBef>
              <a:buNone/>
            </a:pPr>
            <a:r>
              <a:rPr lang="en-US" sz="1500" dirty="0"/>
              <a:t>Kahoot. (2024). </a:t>
            </a:r>
            <a:r>
              <a:rPr lang="en-US" sz="1500" i="1" dirty="0"/>
              <a:t>About us. Kahoot. Retrieved 6th December from </a:t>
            </a:r>
            <a:r>
              <a:rPr lang="en-US" sz="1500" i="1" dirty="0">
                <a:hlinkClick r:id="rId6"/>
              </a:rPr>
              <a:t>https://kahoot.com/schools/higher-ed/edu/</a:t>
            </a:r>
            <a:r>
              <a:rPr lang="en-US" sz="1500" i="1" dirty="0"/>
              <a:t> </a:t>
            </a:r>
          </a:p>
          <a:p>
            <a:pPr marL="0" indent="-457200">
              <a:spcBef>
                <a:spcPts val="0"/>
              </a:spcBef>
              <a:buNone/>
            </a:pPr>
            <a:endParaRPr lang="en-US" sz="1500" i="1" dirty="0"/>
          </a:p>
          <a:p>
            <a:pPr marL="0" indent="-457200">
              <a:spcBef>
                <a:spcPts val="0"/>
              </a:spcBef>
              <a:buNone/>
            </a:pPr>
            <a:r>
              <a:rPr lang="en-US" sz="1400" dirty="0"/>
              <a:t>Krol, C. (2019). </a:t>
            </a:r>
            <a:r>
              <a:rPr lang="en-US" sz="1400" i="1" dirty="0"/>
              <a:t>A human rights and social justice perspective of disability and participation in higher education [Western Sydney University].  </a:t>
            </a:r>
          </a:p>
          <a:p>
            <a:pPr marL="0" indent="-457200">
              <a:spcBef>
                <a:spcPts val="0"/>
              </a:spcBef>
              <a:buNone/>
            </a:pPr>
            <a:r>
              <a:rPr lang="en-US" sz="1400" i="1" dirty="0"/>
              <a:t>    Penrith, NSW</a:t>
            </a:r>
            <a:r>
              <a:rPr lang="en-US" sz="1400" i="1"/>
              <a:t>. </a:t>
            </a:r>
          </a:p>
          <a:p>
            <a:pPr marL="0" indent="-457200">
              <a:spcBef>
                <a:spcPts val="0"/>
              </a:spcBef>
              <a:buNone/>
            </a:pPr>
            <a:endParaRPr lang="en-US" sz="1400" i="1" dirty="0"/>
          </a:p>
          <a:p>
            <a:pPr marL="0" indent="-457200">
              <a:spcBef>
                <a:spcPts val="0"/>
              </a:spcBef>
              <a:buNone/>
            </a:pPr>
            <a:r>
              <a:rPr lang="en-US" sz="1400" i="1" dirty="0"/>
              <a:t>Krol, C. (2026, 25</a:t>
            </a:r>
            <a:r>
              <a:rPr lang="en-US" sz="1400" i="1" baseline="30000" dirty="0"/>
              <a:t>th</a:t>
            </a:r>
            <a:r>
              <a:rPr lang="en-US" sz="1400" i="1" dirty="0"/>
              <a:t> June). </a:t>
            </a:r>
            <a:r>
              <a:rPr lang="en-AU" sz="1400" i="1" dirty="0">
                <a:cs typeface="Arial" panose="020B0604020202020204" pitchFamily="34" charset="0"/>
              </a:rPr>
              <a:t>Increasing university learners’ engagement and retention by co-designing resources based on UDL principles</a:t>
            </a:r>
          </a:p>
          <a:p>
            <a:pPr marL="0" indent="-457200">
              <a:spcBef>
                <a:spcPts val="0"/>
              </a:spcBef>
              <a:buNone/>
            </a:pPr>
            <a:r>
              <a:rPr lang="en-AU" sz="1400" i="1" dirty="0">
                <a:cs typeface="Arial" panose="020B0604020202020204" pitchFamily="34" charset="0"/>
              </a:rPr>
              <a:t>    learners’ engagement and retention by co-designing resources based on UDL principles</a:t>
            </a:r>
            <a:r>
              <a:rPr lang="en-AU" sz="1400" dirty="0">
                <a:cs typeface="Arial" panose="020B0604020202020204" pitchFamily="34" charset="0"/>
              </a:rPr>
              <a:t>. [Poster Presentation]. ADCET UDL Symposium,</a:t>
            </a:r>
          </a:p>
          <a:p>
            <a:pPr marL="0" indent="-457200">
              <a:spcBef>
                <a:spcPts val="0"/>
              </a:spcBef>
              <a:buNone/>
            </a:pPr>
            <a:r>
              <a:rPr lang="en-AU" sz="1400" dirty="0">
                <a:cs typeface="Arial" panose="020B0604020202020204" pitchFamily="34" charset="0"/>
              </a:rPr>
              <a:t>    Hobart. Tas</a:t>
            </a:r>
            <a:endParaRPr lang="en-US" sz="1400" i="1" dirty="0"/>
          </a:p>
          <a:p>
            <a:pPr marL="0" indent="0">
              <a:spcBef>
                <a:spcPts val="0"/>
              </a:spcBef>
              <a:buNone/>
            </a:pPr>
            <a:endParaRPr lang="en-US" sz="1400" dirty="0"/>
          </a:p>
          <a:p>
            <a:pPr marL="0" indent="0">
              <a:spcBef>
                <a:spcPts val="0"/>
              </a:spcBef>
              <a:buNone/>
            </a:pPr>
            <a:r>
              <a:rPr lang="en-US" sz="1500" dirty="0"/>
              <a:t>Mentimeter. (2024). </a:t>
            </a:r>
            <a:r>
              <a:rPr lang="en-US" sz="1500" i="1" dirty="0"/>
              <a:t>Accessibility statement. Mentimeter. Retrieved 6th December from </a:t>
            </a:r>
            <a:r>
              <a:rPr lang="en-US" sz="1500" i="1" dirty="0">
                <a:hlinkClick r:id="rId7"/>
              </a:rPr>
              <a:t>https://www.mentimeter.com/accessibility</a:t>
            </a:r>
            <a:r>
              <a:rPr lang="en-US" sz="1500" i="1" dirty="0"/>
              <a:t> </a:t>
            </a:r>
          </a:p>
          <a:p>
            <a:pPr marL="0" indent="-457200">
              <a:spcBef>
                <a:spcPts val="0"/>
              </a:spcBef>
              <a:buNone/>
            </a:pPr>
            <a:endParaRPr lang="en-US" sz="1400" i="1" dirty="0"/>
          </a:p>
          <a:p>
            <a:pPr marL="0" indent="-457200">
              <a:spcBef>
                <a:spcPts val="0"/>
              </a:spcBef>
              <a:buNone/>
            </a:pPr>
            <a:r>
              <a:rPr lang="en-US" sz="1400" dirty="0"/>
              <a:t>Tobin, T. J. (2023, 20th September). </a:t>
            </a:r>
            <a:r>
              <a:rPr lang="en-US" sz="1400" i="1" dirty="0"/>
              <a:t>Reach everyone and teach everyone with universal design for learning</a:t>
            </a:r>
            <a:r>
              <a:rPr lang="en-US" sz="1400" dirty="0"/>
              <a:t>. ADCET Universal design for learning</a:t>
            </a:r>
          </a:p>
          <a:p>
            <a:pPr marL="0" indent="-457200">
              <a:spcBef>
                <a:spcPts val="0"/>
              </a:spcBef>
              <a:buNone/>
            </a:pPr>
            <a:r>
              <a:rPr lang="en-US" sz="1400" dirty="0"/>
              <a:t>     (UDL) online symposium 7th September. Retrieved 21st October from </a:t>
            </a:r>
            <a:r>
              <a:rPr lang="en-US" sz="1400" u="sng" dirty="0">
                <a:hlinkClick r:id="rId8"/>
              </a:rPr>
              <a:t>https://youtube link to watch Thomas Tobin Plus One</a:t>
            </a:r>
            <a:r>
              <a:rPr lang="en-US" sz="1400" u="sng" dirty="0"/>
              <a:t> </a:t>
            </a:r>
            <a:endParaRPr lang="en-AU" sz="1400" dirty="0"/>
          </a:p>
          <a:p>
            <a:pPr marL="0" indent="-457200">
              <a:spcBef>
                <a:spcPts val="0"/>
              </a:spcBef>
              <a:buNone/>
            </a:pPr>
            <a:endParaRPr lang="en-US" sz="1400" i="1" dirty="0"/>
          </a:p>
          <a:p>
            <a:pPr marL="0" indent="-457200">
              <a:spcBef>
                <a:spcPts val="0"/>
              </a:spcBef>
              <a:buNone/>
            </a:pPr>
            <a:endParaRPr lang="en-US" sz="1400" i="1" dirty="0"/>
          </a:p>
          <a:p>
            <a:pPr marL="0" indent="0">
              <a:buNone/>
            </a:pPr>
            <a:endParaRPr lang="en-AU" sz="1400" dirty="0"/>
          </a:p>
        </p:txBody>
      </p:sp>
    </p:spTree>
    <p:extLst>
      <p:ext uri="{BB962C8B-B14F-4D97-AF65-F5344CB8AC3E}">
        <p14:creationId xmlns:p14="http://schemas.microsoft.com/office/powerpoint/2010/main" val="2800018798"/>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2106</TotalTime>
  <Words>1345</Words>
  <Application>Microsoft Office PowerPoint</Application>
  <PresentationFormat>Widescreen</PresentationFormat>
  <Paragraphs>147</Paragraphs>
  <Slides>15</Slides>
  <Notes>15</Notes>
  <HiddenSlides>0</HiddenSlides>
  <MMClips>14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Calibri</vt:lpstr>
      <vt:lpstr>Office Theme</vt:lpstr>
      <vt:lpstr>Increasing university learners’ engagement and retention by co-designing resources based on UDL principles.</vt:lpstr>
      <vt:lpstr>Content</vt:lpstr>
      <vt:lpstr>Universal Design for Learning (UDL)</vt:lpstr>
      <vt:lpstr>The “Who” of learning</vt:lpstr>
      <vt:lpstr>Diverse cohort of learners</vt:lpstr>
      <vt:lpstr>Research project aims and questions</vt:lpstr>
      <vt:lpstr>Project activities</vt:lpstr>
      <vt:lpstr>Findings</vt:lpstr>
      <vt:lpstr>Learner feedback </vt:lpstr>
      <vt:lpstr>Teaching team feedback</vt:lpstr>
      <vt:lpstr>Engagement strategies feedback</vt:lpstr>
      <vt:lpstr>Future directions</vt:lpstr>
      <vt:lpstr>Key takeaways</vt:lpstr>
      <vt:lpstr>Thank you for engaging with my FULT project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Christine Krol</dc:creator>
  <cp:lastModifiedBy>Kylie Geard</cp:lastModifiedBy>
  <cp:revision>189</cp:revision>
  <dcterms:created xsi:type="dcterms:W3CDTF">2026-03-19T22:14:00Z</dcterms:created>
  <dcterms:modified xsi:type="dcterms:W3CDTF">2026-09-10T08:28:36Z</dcterms:modified>
</cp:coreProperties>
</file>