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2" autoAdjust="0"/>
    <p:restoredTop sz="94667" autoAdjust="0"/>
  </p:normalViewPr>
  <p:slideViewPr>
    <p:cSldViewPr snapToGrid="0">
      <p:cViewPr varScale="1">
        <p:scale>
          <a:sx n="83" d="100"/>
          <a:sy n="83" d="100"/>
        </p:scale>
        <p:origin x="108"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 name="Google Shape;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 name="Google Shape;2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Google Shape;3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 name="Google Shape;3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 name="Google Shape;3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 name="Google Shape;4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 name="Google Shape;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 name="Google Shape;6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 name="Google Shape;7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 name="Google Shape;7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4ECF4"/>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sp>
        <p:nvSpPr>
          <p:cNvPr id="17" name="Google Shape;17;p3"/>
          <p:cNvSpPr txBox="1">
            <a:spLocks noGrp="1"/>
          </p:cNvSpPr>
          <p:nvPr>
            <p:ph type="title" idx="4294967295"/>
          </p:nvPr>
        </p:nvSpPr>
        <p:spPr>
          <a:xfrm>
            <a:off x="5120590" y="1102445"/>
            <a:ext cx="6583800" cy="11886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80000"/>
              </a:lnSpc>
              <a:spcBef>
                <a:spcPts val="0"/>
              </a:spcBef>
              <a:spcAft>
                <a:spcPts val="0"/>
              </a:spcAft>
              <a:buClr>
                <a:srgbClr val="FFFFFF"/>
              </a:buClr>
              <a:buSzPts val="4400"/>
              <a:buFont typeface="Arial"/>
              <a:buNone/>
              <a:tabLst/>
              <a:defRPr/>
            </a:pPr>
            <a:r>
              <a:rPr kumimoji="0" lang="en-US" sz="7900" b="1" i="0" u="none" strike="noStrike" kern="0" cap="none" spc="0" normalizeH="0" baseline="0" noProof="0" dirty="0">
                <a:ln>
                  <a:noFill/>
                </a:ln>
                <a:solidFill>
                  <a:srgbClr val="1155CC"/>
                </a:solidFill>
                <a:effectLst/>
                <a:uLnTx/>
                <a:uFillTx/>
                <a:latin typeface="Arial"/>
                <a:ea typeface="Arial"/>
                <a:cs typeface="Arial"/>
                <a:sym typeface="Arial"/>
              </a:rPr>
              <a:t>From ideas to impact</a:t>
            </a:r>
            <a:endParaRPr kumimoji="0" lang="en-US" sz="7900" b="0" i="0" u="none" strike="noStrike" kern="0" cap="none" spc="0" normalizeH="0" baseline="0" noProof="0" dirty="0">
              <a:ln>
                <a:noFill/>
              </a:ln>
              <a:solidFill>
                <a:srgbClr val="1155CC"/>
              </a:solidFill>
              <a:effectLst/>
              <a:uLnTx/>
              <a:uFillTx/>
              <a:latin typeface="Calibri"/>
              <a:ea typeface="Calibri"/>
              <a:cs typeface="Calibri"/>
              <a:sym typeface="Calibri"/>
            </a:endParaRPr>
          </a:p>
        </p:txBody>
      </p:sp>
      <p:pic>
        <p:nvPicPr>
          <p:cNvPr id="16" name="Google Shape;16;p3" descr="Full poster: From ideas to impact. A seven-milestone journey through Universal Design for Learning, from a late-diagnosed student to a disability-led researcher and founder. Sections: abstract, the journey in seven movements, UDL 3.0 as the lens (Representation, Engagement, Action and Expression), recognition, conclusion, QR codes."/>
          <p:cNvPicPr preferRelativeResize="0"/>
          <p:nvPr/>
        </p:nvPicPr>
        <p:blipFill rotWithShape="1">
          <a:blip r:embed="rId3">
            <a:alphaModFix/>
          </a:blip>
          <a:srcRect/>
          <a:stretch/>
        </p:blipFill>
        <p:spPr>
          <a:xfrm>
            <a:off x="548640" y="411480"/>
            <a:ext cx="4023360" cy="5976658"/>
          </a:xfrm>
          <a:prstGeom prst="rect">
            <a:avLst/>
          </a:prstGeom>
          <a:noFill/>
          <a:ln>
            <a:noFill/>
          </a:ln>
        </p:spPr>
      </p:pic>
      <p:sp>
        <p:nvSpPr>
          <p:cNvPr id="18" name="Google Shape;18;p3"/>
          <p:cNvSpPr txBox="1"/>
          <p:nvPr/>
        </p:nvSpPr>
        <p:spPr>
          <a:xfrm>
            <a:off x="5120650" y="2925950"/>
            <a:ext cx="7071300" cy="109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DD"/>
              </a:buClr>
              <a:buSzPts val="2400"/>
              <a:buFont typeface="Arial"/>
              <a:buNone/>
            </a:pPr>
            <a:r>
              <a:rPr lang="en-US" sz="2800" b="1" i="0" u="none" strike="noStrike" cap="none">
                <a:solidFill>
                  <a:srgbClr val="2A2B36"/>
                </a:solidFill>
              </a:rPr>
              <a:t>A lived-experience journey from </a:t>
            </a:r>
            <a:endParaRPr sz="2800" b="1" i="0" u="none" strike="noStrike" cap="none">
              <a:solidFill>
                <a:srgbClr val="2A2B36"/>
              </a:solidFill>
            </a:endParaRPr>
          </a:p>
          <a:p>
            <a:pPr marL="0" marR="0" lvl="0" indent="0" algn="l" rtl="0">
              <a:spcBef>
                <a:spcPts val="0"/>
              </a:spcBef>
              <a:spcAft>
                <a:spcPts val="0"/>
              </a:spcAft>
              <a:buClr>
                <a:srgbClr val="C9D3DD"/>
              </a:buClr>
              <a:buSzPts val="2400"/>
              <a:buFont typeface="Arial"/>
              <a:buNone/>
            </a:pPr>
            <a:r>
              <a:rPr lang="en-US" sz="2800" b="1" i="0" u="none" strike="noStrike" cap="none">
                <a:solidFill>
                  <a:srgbClr val="2A2B36"/>
                </a:solidFill>
              </a:rPr>
              <a:t>student to UDL researcher and founder</a:t>
            </a:r>
            <a:endParaRPr sz="2800" b="1" i="0" u="none" strike="noStrike" cap="none">
              <a:solidFill>
                <a:srgbClr val="2A2B36"/>
              </a:solidFill>
              <a:latin typeface="Calibri"/>
              <a:ea typeface="Calibri"/>
              <a:cs typeface="Calibri"/>
              <a:sym typeface="Calibri"/>
            </a:endParaRPr>
          </a:p>
        </p:txBody>
      </p:sp>
      <p:sp>
        <p:nvSpPr>
          <p:cNvPr id="19" name="Google Shape;19;p3"/>
          <p:cNvSpPr txBox="1"/>
          <p:nvPr/>
        </p:nvSpPr>
        <p:spPr>
          <a:xfrm>
            <a:off x="5120590" y="4389240"/>
            <a:ext cx="6583800" cy="1645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800"/>
              <a:buFont typeface="Arial"/>
              <a:buNone/>
            </a:pPr>
            <a:r>
              <a:rPr lang="en-US" sz="1700" b="1" i="0" u="none" strike="noStrike" cap="none">
                <a:solidFill>
                  <a:srgbClr val="2A2B36"/>
                </a:solidFill>
                <a:latin typeface="Arial"/>
                <a:ea typeface="Arial"/>
                <a:cs typeface="Arial"/>
                <a:sym typeface="Arial"/>
              </a:rPr>
              <a:t>Aaron Saint-James (he/him)</a:t>
            </a:r>
            <a:endParaRPr sz="1700" b="0" i="0" u="none" strike="noStrike" cap="none">
              <a:solidFill>
                <a:srgbClr val="2A2B36"/>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ts val="1800"/>
              <a:buFont typeface="Arial"/>
              <a:buNone/>
            </a:pPr>
            <a:r>
              <a:rPr lang="en-US" sz="1700" b="0" i="0" u="none" strike="noStrike" cap="none">
                <a:solidFill>
                  <a:srgbClr val="2A2B36"/>
                </a:solidFill>
                <a:latin typeface="Arial"/>
                <a:ea typeface="Arial"/>
                <a:cs typeface="Arial"/>
                <a:sym typeface="Arial"/>
              </a:rPr>
              <a:t>Lived experience researcher</a:t>
            </a:r>
            <a:endParaRPr sz="1700" b="0" i="0" u="none" strike="noStrike" cap="none">
              <a:solidFill>
                <a:srgbClr val="2A2B36"/>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ts val="1800"/>
              <a:buFont typeface="Arial"/>
              <a:buNone/>
            </a:pPr>
            <a:r>
              <a:rPr lang="en-US" sz="1700" b="0" i="0" u="none" strike="noStrike" cap="none">
                <a:solidFill>
                  <a:srgbClr val="2A2B36"/>
                </a:solidFill>
                <a:latin typeface="Arial"/>
                <a:ea typeface="Arial"/>
                <a:cs typeface="Arial"/>
                <a:sym typeface="Arial"/>
              </a:rPr>
              <a:t>Master of Research candidate, School of Education, </a:t>
            </a:r>
            <a:endParaRPr sz="1700" b="0" i="0" u="none" strike="noStrike" cap="none">
              <a:solidFill>
                <a:srgbClr val="2A2B36"/>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800"/>
              <a:buFont typeface="Arial"/>
              <a:buNone/>
            </a:pPr>
            <a:r>
              <a:rPr lang="en-US" sz="1700" b="0" i="0" u="none" strike="noStrike" cap="none">
                <a:solidFill>
                  <a:srgbClr val="2A2B36"/>
                </a:solidFill>
                <a:latin typeface="Arial"/>
                <a:ea typeface="Arial"/>
                <a:cs typeface="Arial"/>
                <a:sym typeface="Arial"/>
              </a:rPr>
              <a:t>UNSW Sydney</a:t>
            </a:r>
            <a:endParaRPr sz="1700" b="0" i="0" u="none" strike="noStrike" cap="none">
              <a:solidFill>
                <a:srgbClr val="2A2B36"/>
              </a:solidFill>
              <a:latin typeface="Calibri"/>
              <a:ea typeface="Calibri"/>
              <a:cs typeface="Calibri"/>
              <a:sym typeface="Calibri"/>
            </a:endParaRPr>
          </a:p>
          <a:p>
            <a:pPr marL="0" marR="0" lvl="0" indent="0" algn="l" rtl="0">
              <a:lnSpc>
                <a:spcPct val="100000"/>
              </a:lnSpc>
              <a:spcBef>
                <a:spcPts val="0"/>
              </a:spcBef>
              <a:spcAft>
                <a:spcPts val="0"/>
              </a:spcAft>
              <a:buClr>
                <a:srgbClr val="FFFFFF"/>
              </a:buClr>
              <a:buSzPts val="1800"/>
              <a:buFont typeface="Arial"/>
              <a:buNone/>
            </a:pPr>
            <a:r>
              <a:rPr lang="en-US" sz="1700" b="0" i="0" u="none" strike="noStrike" cap="none">
                <a:solidFill>
                  <a:srgbClr val="2A2B36"/>
                </a:solidFill>
                <a:latin typeface="Arial"/>
                <a:ea typeface="Arial"/>
                <a:cs typeface="Arial"/>
                <a:sym typeface="Arial"/>
              </a:rPr>
              <a:t>Founder, Simplifii</a:t>
            </a:r>
            <a:endParaRPr sz="1700" b="0" i="0" u="none" strike="noStrike" cap="none">
              <a:solidFill>
                <a:srgbClr val="2A2B36"/>
              </a:solidFill>
              <a:latin typeface="Calibri"/>
              <a:ea typeface="Calibri"/>
              <a:cs typeface="Calibri"/>
              <a:sym typeface="Calibri"/>
            </a:endParaRPr>
          </a:p>
        </p:txBody>
      </p:sp>
      <p:sp>
        <p:nvSpPr>
          <p:cNvPr id="20" name="Google Shape;20;p3"/>
          <p:cNvSpPr txBox="1"/>
          <p:nvPr/>
        </p:nvSpPr>
        <p:spPr>
          <a:xfrm>
            <a:off x="5120640" y="6035040"/>
            <a:ext cx="658368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DD"/>
              </a:buClr>
              <a:buSzPts val="1400"/>
              <a:buFont typeface="Arial"/>
              <a:buNone/>
            </a:pPr>
            <a:r>
              <a:rPr lang="en-US" sz="1200" b="0" i="0" u="none" strike="noStrike" cap="none">
                <a:solidFill>
                  <a:srgbClr val="2A2B36"/>
                </a:solidFill>
                <a:latin typeface="Arial"/>
                <a:ea typeface="Arial"/>
                <a:cs typeface="Arial"/>
                <a:sym typeface="Arial"/>
              </a:rPr>
              <a:t>ADCET Show Me Your Poster. 17 September 2026</a:t>
            </a:r>
            <a:endParaRPr sz="1200" b="0" i="0" u="none" strike="noStrike" cap="none">
              <a:solidFill>
                <a:srgbClr val="2A2B36"/>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
        <p:cNvGrpSpPr/>
        <p:nvPr/>
      </p:nvGrpSpPr>
      <p:grpSpPr>
        <a:xfrm>
          <a:off x="0" y="0"/>
          <a:ext cx="0" cy="0"/>
          <a:chOff x="0" y="0"/>
          <a:chExt cx="0" cy="0"/>
        </a:xfrm>
      </p:grpSpPr>
      <p:sp>
        <p:nvSpPr>
          <p:cNvPr id="26" name="Google Shape;26;p4"/>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US" sz="3400" b="1" i="0" u="none" strike="noStrike" kern="0" cap="none" spc="0" normalizeH="0" baseline="0" noProof="0" dirty="0">
                <a:ln>
                  <a:noFill/>
                </a:ln>
                <a:solidFill>
                  <a:srgbClr val="1B1B22"/>
                </a:solidFill>
                <a:effectLst/>
                <a:uLnTx/>
                <a:uFillTx/>
                <a:latin typeface="Arial"/>
                <a:ea typeface="Arial"/>
                <a:cs typeface="Arial"/>
                <a:sym typeface="Arial"/>
              </a:rPr>
              <a:t>Seven movements, one through-line</a:t>
            </a:r>
            <a:endPar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28" name="Google Shape;28;p4"/>
          <p:cNvSpPr txBox="1"/>
          <p:nvPr/>
        </p:nvSpPr>
        <p:spPr>
          <a:xfrm>
            <a:off x="548640" y="2743200"/>
            <a:ext cx="32004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2"/>
              </a:buClr>
              <a:buSzPts val="2400"/>
              <a:buFont typeface="Arial"/>
              <a:buNone/>
            </a:pPr>
            <a:r>
              <a:rPr lang="en-US" sz="2400" b="1" i="0" u="none" strike="noStrike" cap="none">
                <a:solidFill>
                  <a:srgbClr val="1B1B22"/>
                </a:solidFill>
                <a:latin typeface="Arial"/>
                <a:ea typeface="Arial"/>
                <a:cs typeface="Arial"/>
                <a:sym typeface="Arial"/>
              </a:rPr>
              <a:t>It is not a CV.</a:t>
            </a:r>
            <a:endParaRPr sz="2400" b="0" i="0" u="none" strike="noStrike" cap="none">
              <a:solidFill>
                <a:schemeClr val="dk1"/>
              </a:solidFill>
              <a:latin typeface="Calibri"/>
              <a:ea typeface="Calibri"/>
              <a:cs typeface="Calibri"/>
              <a:sym typeface="Calibri"/>
            </a:endParaRPr>
          </a:p>
        </p:txBody>
      </p:sp>
      <p:sp>
        <p:nvSpPr>
          <p:cNvPr id="29" name="Google Shape;29;p4"/>
          <p:cNvSpPr txBox="1"/>
          <p:nvPr/>
        </p:nvSpPr>
        <p:spPr>
          <a:xfrm>
            <a:off x="548640" y="3337560"/>
            <a:ext cx="3200400" cy="1463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2"/>
              </a:buClr>
              <a:buSzPts val="2000"/>
              <a:buFont typeface="Arial"/>
              <a:buNone/>
            </a:pPr>
            <a:r>
              <a:rPr lang="en-US" sz="2000" b="0" i="0" u="none" strike="noStrike" cap="none">
                <a:solidFill>
                  <a:srgbClr val="1B1B22"/>
                </a:solidFill>
                <a:latin typeface="Arial"/>
                <a:ea typeface="Arial"/>
                <a:cs typeface="Arial"/>
                <a:sym typeface="Arial"/>
              </a:rPr>
              <a:t>It is one student life, read against Universal Design for Learning.</a:t>
            </a:r>
            <a:endParaRPr sz="2000" b="0" i="0" u="none" strike="noStrike" cap="none">
              <a:solidFill>
                <a:schemeClr val="dk1"/>
              </a:solidFill>
              <a:latin typeface="Calibri"/>
              <a:ea typeface="Calibri"/>
              <a:cs typeface="Calibri"/>
              <a:sym typeface="Calibri"/>
            </a:endParaRPr>
          </a:p>
        </p:txBody>
      </p:sp>
      <p:sp>
        <p:nvSpPr>
          <p:cNvPr id="30" name="Google Shape;30;p4"/>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5A5C70"/>
                </a:solidFill>
                <a:latin typeface="Arial"/>
                <a:ea typeface="Arial"/>
                <a:cs typeface="Arial"/>
                <a:sym typeface="Arial"/>
              </a:rPr>
              <a:t>Poster, whole view</a:t>
            </a:r>
            <a:endParaRPr sz="1400" b="0" i="0" u="none" strike="noStrike" cap="none">
              <a:solidFill>
                <a:srgbClr val="5A5C70"/>
              </a:solidFill>
              <a:latin typeface="Calibri"/>
              <a:ea typeface="Calibri"/>
              <a:cs typeface="Calibri"/>
              <a:sym typeface="Calibri"/>
            </a:endParaRPr>
          </a:p>
        </p:txBody>
      </p:sp>
      <p:pic>
        <p:nvPicPr>
          <p:cNvPr id="27" name="Google Shape;27;p4" descr="The full poster, portrait. Left column: the journey in seven movements from 2017 to 2027. Right column: abstract, the three UDL principles as lived moments, and the conclusion. Bottom: recognition, thanks, and QR codes."/>
          <p:cNvPicPr preferRelativeResize="0"/>
          <p:nvPr/>
        </p:nvPicPr>
        <p:blipFill rotWithShape="1">
          <a:blip r:embed="rId3">
            <a:alphaModFix/>
          </a:blip>
          <a:srcRect/>
          <a:stretch/>
        </p:blipFill>
        <p:spPr>
          <a:xfrm>
            <a:off x="4264873" y="1234440"/>
            <a:ext cx="3631773" cy="53949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Google Shape;36;p5"/>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AU" sz="3400" b="1" i="0" u="none" strike="noStrike" kern="0" cap="none" spc="0" normalizeH="0" baseline="0" noProof="0" dirty="0">
                <a:ln>
                  <a:noFill/>
                </a:ln>
                <a:solidFill>
                  <a:srgbClr val="1B1B22"/>
                </a:solidFill>
                <a:effectLst/>
                <a:uLnTx/>
                <a:uFillTx/>
                <a:latin typeface="Arial"/>
                <a:ea typeface="Arial"/>
                <a:cs typeface="Arial"/>
                <a:sym typeface="Arial"/>
              </a:rPr>
              <a:t>The move: my life, read against the framework</a:t>
            </a:r>
            <a:endParaRPr kumimoji="0" lang="en-AU"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38" name="Google Shape;38;p5"/>
          <p:cNvSpPr txBox="1"/>
          <p:nvPr/>
        </p:nvSpPr>
        <p:spPr>
          <a:xfrm>
            <a:off x="548640" y="1463040"/>
            <a:ext cx="6583680" cy="4114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1B1B22"/>
              </a:buClr>
              <a:buSzPts val="2400"/>
              <a:buFont typeface="Arial"/>
              <a:buNone/>
            </a:pPr>
            <a:r>
              <a:rPr lang="en-US" sz="2400" b="0" i="0" u="none" strike="noStrike" cap="none">
                <a:solidFill>
                  <a:srgbClr val="1B1B22"/>
                </a:solidFill>
                <a:latin typeface="Arial"/>
                <a:ea typeface="Arial"/>
                <a:cs typeface="Arial"/>
                <a:sym typeface="Arial"/>
              </a:rPr>
              <a:t>Most UDL work takes the framework and applies it to a classroom.</a:t>
            </a:r>
            <a:endParaRPr sz="24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400"/>
              <a:buFont typeface="Arial"/>
              <a:buNone/>
            </a:pPr>
            <a:r>
              <a:rPr lang="en-US" sz="2400" b="1" i="0" u="none" strike="noStrike" cap="none">
                <a:solidFill>
                  <a:srgbClr val="1B1B22"/>
                </a:solidFill>
                <a:latin typeface="Arial"/>
                <a:ea typeface="Arial"/>
                <a:cs typeface="Arial"/>
                <a:sym typeface="Arial"/>
              </a:rPr>
              <a:t>I took my life and read it against the framework.</a:t>
            </a:r>
            <a:endParaRPr sz="24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400"/>
              <a:buFont typeface="Arial"/>
              <a:buNone/>
            </a:pPr>
            <a:r>
              <a:rPr lang="en-US" sz="2400" b="0" i="0" u="none" strike="noStrike" cap="none">
                <a:solidFill>
                  <a:srgbClr val="1B1B22"/>
                </a:solidFill>
                <a:latin typeface="Arial"/>
                <a:ea typeface="Arial"/>
                <a:cs typeface="Arial"/>
                <a:sym typeface="Arial"/>
              </a:rPr>
              <a:t>Every principle was a moment I had already lived, years before I knew the name for it.</a:t>
            </a:r>
            <a:endParaRPr sz="2400" b="0" i="0" u="none" strike="noStrike" cap="none">
              <a:solidFill>
                <a:schemeClr val="dk1"/>
              </a:solidFill>
              <a:latin typeface="Calibri"/>
              <a:ea typeface="Calibri"/>
              <a:cs typeface="Calibri"/>
              <a:sym typeface="Calibri"/>
            </a:endParaRPr>
          </a:p>
        </p:txBody>
      </p:sp>
      <p:sp>
        <p:nvSpPr>
          <p:cNvPr id="39" name="Google Shape;39;p5"/>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strike="noStrike" cap="none">
                <a:solidFill>
                  <a:srgbClr val="5A5C70"/>
                </a:solidFill>
                <a:latin typeface="Arial"/>
                <a:ea typeface="Arial"/>
                <a:cs typeface="Arial"/>
                <a:sym typeface="Arial"/>
              </a:rPr>
              <a:t>Poster, section III. Right-hand column</a:t>
            </a:r>
            <a:endParaRPr sz="1400" b="0" i="0" strike="noStrike" cap="none">
              <a:solidFill>
                <a:srgbClr val="5A5C70"/>
              </a:solidFill>
              <a:latin typeface="Calibri"/>
              <a:ea typeface="Calibri"/>
              <a:cs typeface="Calibri"/>
              <a:sym typeface="Calibri"/>
            </a:endParaRPr>
          </a:p>
        </p:txBody>
      </p:sp>
      <p:pic>
        <p:nvPicPr>
          <p:cNvPr id="37" name="Google Shape;37;p5" descr="Poster section three, UDL 3.0 as the lens. Three stacked cards: Representation in indigo, Engagement in green, Action and Expression in orange, then a dark card titled The through-line, co-design."/>
          <p:cNvPicPr preferRelativeResize="0"/>
          <p:nvPr/>
        </p:nvPicPr>
        <p:blipFill rotWithShape="1">
          <a:blip r:embed="rId3">
            <a:alphaModFix/>
          </a:blip>
          <a:srcRect/>
          <a:stretch/>
        </p:blipFill>
        <p:spPr>
          <a:xfrm>
            <a:off x="8227857" y="1234440"/>
            <a:ext cx="2746685" cy="53949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6"/>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US" sz="3400" b="1" i="0" u="none" strike="noStrike" kern="0" cap="none" spc="0" normalizeH="0" baseline="0" noProof="0" dirty="0">
                <a:ln>
                  <a:noFill/>
                </a:ln>
                <a:solidFill>
                  <a:srgbClr val="1B1B22"/>
                </a:solidFill>
                <a:effectLst/>
                <a:uLnTx/>
                <a:uFillTx/>
                <a:latin typeface="Arial"/>
                <a:ea typeface="Arial"/>
                <a:cs typeface="Arial"/>
                <a:sym typeface="Arial"/>
              </a:rPr>
              <a:t>Representation, lived</a:t>
            </a:r>
            <a:endPar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46" name="Google Shape;46;p6" descr="Poster card, Representation, principle one, lived as the molecular biology switch. A visual, dyslexic mind that thrives when knowledge is shown, not just told. Quote: The content was never the problem. The single channel was."/>
          <p:cNvPicPr preferRelativeResize="0"/>
          <p:nvPr/>
        </p:nvPicPr>
        <p:blipFill rotWithShape="1">
          <a:blip r:embed="rId3">
            <a:alphaModFix/>
          </a:blip>
          <a:srcRect/>
          <a:stretch/>
        </p:blipFill>
        <p:spPr>
          <a:xfrm>
            <a:off x="549218" y="1280160"/>
            <a:ext cx="5485244" cy="2926080"/>
          </a:xfrm>
          <a:prstGeom prst="rect">
            <a:avLst/>
          </a:prstGeom>
          <a:noFill/>
          <a:ln>
            <a:noFill/>
          </a:ln>
        </p:spPr>
      </p:pic>
      <p:sp>
        <p:nvSpPr>
          <p:cNvPr id="48" name="Google Shape;48;p6"/>
          <p:cNvSpPr txBox="1"/>
          <p:nvPr/>
        </p:nvSpPr>
        <p:spPr>
          <a:xfrm>
            <a:off x="6400800" y="1463040"/>
            <a:ext cx="5212080" cy="27432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3B3A8C"/>
              </a:buClr>
              <a:buSzPts val="2400"/>
              <a:buFont typeface="Arial"/>
              <a:buNone/>
            </a:pPr>
            <a:r>
              <a:rPr lang="en-US" sz="2400" b="1" i="0" u="none" strike="noStrike" cap="none">
                <a:solidFill>
                  <a:srgbClr val="3B3A8C"/>
                </a:solidFill>
                <a:latin typeface="Arial"/>
                <a:ea typeface="Arial"/>
                <a:cs typeface="Arial"/>
                <a:sym typeface="Arial"/>
              </a:rPr>
              <a:t>Molecules are pictures.</a:t>
            </a:r>
            <a:endParaRPr sz="24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400"/>
              <a:buFont typeface="Arial"/>
              <a:buNone/>
            </a:pPr>
            <a:r>
              <a:rPr lang="en-US" sz="2400" b="0" i="0" u="none" strike="noStrike" cap="none">
                <a:solidFill>
                  <a:srgbClr val="1B1B22"/>
                </a:solidFill>
                <a:latin typeface="Arial"/>
                <a:ea typeface="Arial"/>
                <a:cs typeface="Arial"/>
                <a:sym typeface="Arial"/>
              </a:rPr>
              <a:t>Same content as the course I was failing. Finally legible.</a:t>
            </a:r>
            <a:endParaRPr sz="2400" b="0" i="0" u="none" strike="noStrike" cap="none">
              <a:solidFill>
                <a:schemeClr val="dk1"/>
              </a:solidFill>
              <a:latin typeface="Calibri"/>
              <a:ea typeface="Calibri"/>
              <a:cs typeface="Calibri"/>
              <a:sym typeface="Calibri"/>
            </a:endParaRPr>
          </a:p>
        </p:txBody>
      </p:sp>
      <p:pic>
        <p:nvPicPr>
          <p:cNvPr id="47" name="Google Shape;47;p6" descr="Poster movement three, 2021, second year: Switching to molecular biology. Representation, lived. Multiple means of representation is not a preference. It is the difference between failing and excelling."/>
          <p:cNvPicPr preferRelativeResize="0"/>
          <p:nvPr/>
        </p:nvPicPr>
        <p:blipFill rotWithShape="1">
          <a:blip r:embed="rId4">
            <a:alphaModFix/>
          </a:blip>
          <a:srcRect/>
          <a:stretch/>
        </p:blipFill>
        <p:spPr>
          <a:xfrm>
            <a:off x="548640" y="4389120"/>
            <a:ext cx="11064240" cy="1567912"/>
          </a:xfrm>
          <a:prstGeom prst="rect">
            <a:avLst/>
          </a:prstGeom>
          <a:noFill/>
          <a:ln>
            <a:noFill/>
          </a:ln>
        </p:spPr>
      </p:pic>
      <p:sp>
        <p:nvSpPr>
          <p:cNvPr id="49" name="Google Shape;49;p6"/>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5A5C70"/>
                </a:solidFill>
                <a:latin typeface="Arial"/>
                <a:ea typeface="Arial"/>
                <a:cs typeface="Arial"/>
                <a:sym typeface="Arial"/>
              </a:rPr>
              <a:t>Poster, section III card 1 and movement 3</a:t>
            </a:r>
            <a:endParaRPr sz="1400" b="0" i="0" u="none" strike="noStrike" cap="none">
              <a:solidFill>
                <a:srgbClr val="5A5C7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7"/>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US" sz="3400" b="1" i="0" u="none" strike="noStrike" kern="0" cap="none" spc="0" normalizeH="0" baseline="0" noProof="0" dirty="0">
                <a:ln>
                  <a:noFill/>
                </a:ln>
                <a:solidFill>
                  <a:srgbClr val="1B1B22"/>
                </a:solidFill>
                <a:effectLst/>
                <a:uLnTx/>
                <a:uFillTx/>
                <a:latin typeface="Arial"/>
                <a:ea typeface="Arial"/>
                <a:cs typeface="Arial"/>
                <a:sym typeface="Arial"/>
              </a:rPr>
              <a:t>Engagement, lived</a:t>
            </a:r>
            <a:endPar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56" name="Google Shape;56;p7" descr="Poster card, Engagement, principle two, lived as the Diversified Project and advocacy. Disability-led co-production gave me the why, and the skills to name what students are owed, not as gratitude, but as design. Quote: Engagement is authorship, not enthusiasm."/>
          <p:cNvPicPr preferRelativeResize="0"/>
          <p:nvPr/>
        </p:nvPicPr>
        <p:blipFill rotWithShape="1">
          <a:blip r:embed="rId3">
            <a:alphaModFix/>
          </a:blip>
          <a:srcRect/>
          <a:stretch/>
        </p:blipFill>
        <p:spPr>
          <a:xfrm>
            <a:off x="548640" y="1280160"/>
            <a:ext cx="5486400" cy="2787918"/>
          </a:xfrm>
          <a:prstGeom prst="rect">
            <a:avLst/>
          </a:prstGeom>
          <a:noFill/>
          <a:ln>
            <a:noFill/>
          </a:ln>
        </p:spPr>
      </p:pic>
      <p:sp>
        <p:nvSpPr>
          <p:cNvPr id="58" name="Google Shape;58;p7"/>
          <p:cNvSpPr txBox="1"/>
          <p:nvPr/>
        </p:nvSpPr>
        <p:spPr>
          <a:xfrm>
            <a:off x="6400800" y="1463040"/>
            <a:ext cx="5212080" cy="27432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1F6F5C"/>
              </a:buClr>
              <a:buSzPts val="2400"/>
              <a:buFont typeface="Arial"/>
              <a:buNone/>
            </a:pPr>
            <a:r>
              <a:rPr lang="en-US" sz="2400" b="1" i="0" u="none" strike="noStrike" cap="none">
                <a:solidFill>
                  <a:srgbClr val="1F6F5C"/>
                </a:solidFill>
                <a:latin typeface="Arial"/>
                <a:ea typeface="Arial"/>
                <a:cs typeface="Arial"/>
                <a:sym typeface="Arial"/>
              </a:rPr>
              <a:t>Engagement is authorship.</a:t>
            </a:r>
            <a:endParaRPr sz="24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400"/>
              <a:buFont typeface="Arial"/>
              <a:buNone/>
            </a:pPr>
            <a:r>
              <a:rPr lang="en-US" sz="2400" b="0" i="0" u="none" strike="noStrike" cap="none">
                <a:solidFill>
                  <a:srgbClr val="1B1B22"/>
                </a:solidFill>
                <a:latin typeface="Arial"/>
                <a:ea typeface="Arial"/>
                <a:cs typeface="Arial"/>
                <a:sym typeface="Arial"/>
              </a:rPr>
              <a:t>Being handed the pen.</a:t>
            </a:r>
            <a:endParaRPr sz="2400" b="0" i="0" u="none" strike="noStrike" cap="none">
              <a:solidFill>
                <a:schemeClr val="dk1"/>
              </a:solidFill>
              <a:latin typeface="Calibri"/>
              <a:ea typeface="Calibri"/>
              <a:cs typeface="Calibri"/>
              <a:sym typeface="Calibri"/>
            </a:endParaRPr>
          </a:p>
        </p:txBody>
      </p:sp>
      <p:pic>
        <p:nvPicPr>
          <p:cNvPr id="57" name="Google Shape;57;p7" descr="Poster movement four, 2021, co-founding the Diversified Project. Engagement is not motivation. It is the moment a learner is invited to author their own conditions."/>
          <p:cNvPicPr preferRelativeResize="0"/>
          <p:nvPr/>
        </p:nvPicPr>
        <p:blipFill rotWithShape="1">
          <a:blip r:embed="rId4">
            <a:alphaModFix/>
          </a:blip>
          <a:srcRect/>
          <a:stretch/>
        </p:blipFill>
        <p:spPr>
          <a:xfrm>
            <a:off x="548640" y="4389120"/>
            <a:ext cx="11064240" cy="1590843"/>
          </a:xfrm>
          <a:prstGeom prst="rect">
            <a:avLst/>
          </a:prstGeom>
          <a:noFill/>
          <a:ln>
            <a:noFill/>
          </a:ln>
        </p:spPr>
      </p:pic>
      <p:sp>
        <p:nvSpPr>
          <p:cNvPr id="59" name="Google Shape;59;p7"/>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5A5C70"/>
                </a:solidFill>
                <a:latin typeface="Arial"/>
                <a:ea typeface="Arial"/>
                <a:cs typeface="Arial"/>
                <a:sym typeface="Arial"/>
              </a:rPr>
              <a:t>Poster, section III card 2 and movement 4</a:t>
            </a:r>
            <a:endParaRPr sz="1400" b="0" i="0" u="none" strike="noStrike" cap="none">
              <a:solidFill>
                <a:srgbClr val="5A5C7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8"/>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US" sz="3400" b="1" i="0" u="none" strike="noStrike" kern="0" cap="none" spc="0" normalizeH="0" baseline="0" noProof="0" dirty="0">
                <a:ln>
                  <a:noFill/>
                </a:ln>
                <a:solidFill>
                  <a:srgbClr val="1B1B22"/>
                </a:solidFill>
                <a:effectLst/>
                <a:uLnTx/>
                <a:uFillTx/>
                <a:latin typeface="Arial"/>
                <a:ea typeface="Arial"/>
                <a:cs typeface="Arial"/>
                <a:sym typeface="Arial"/>
              </a:rPr>
              <a:t>Action and Expression, lived</a:t>
            </a:r>
            <a:endPar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66" name="Google Shape;66;p8" descr="Poster card, Action and Expression, principle three, lived as Simplifii OS. What the journey taught me, built so the next student can show what they know, their way. The barrier is the brief. Quote: Every accommodation I was denied became a feature."/>
          <p:cNvPicPr preferRelativeResize="0"/>
          <p:nvPr/>
        </p:nvPicPr>
        <p:blipFill rotWithShape="1">
          <a:blip r:embed="rId3">
            <a:alphaModFix/>
          </a:blip>
          <a:srcRect/>
          <a:stretch/>
        </p:blipFill>
        <p:spPr>
          <a:xfrm>
            <a:off x="550686" y="1280160"/>
            <a:ext cx="5482308" cy="2788920"/>
          </a:xfrm>
          <a:prstGeom prst="rect">
            <a:avLst/>
          </a:prstGeom>
          <a:noFill/>
          <a:ln>
            <a:noFill/>
          </a:ln>
        </p:spPr>
      </p:pic>
      <p:sp>
        <p:nvSpPr>
          <p:cNvPr id="68" name="Google Shape;68;p8"/>
          <p:cNvSpPr txBox="1"/>
          <p:nvPr/>
        </p:nvSpPr>
        <p:spPr>
          <a:xfrm>
            <a:off x="6400800" y="1463040"/>
            <a:ext cx="5212080" cy="27432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B1561F"/>
              </a:buClr>
              <a:buSzPts val="2400"/>
              <a:buFont typeface="Arial"/>
              <a:buNone/>
            </a:pPr>
            <a:r>
              <a:rPr lang="en-US" sz="2400" b="1" i="0" u="none" strike="noStrike" cap="none">
                <a:solidFill>
                  <a:srgbClr val="B1561F"/>
                </a:solidFill>
                <a:latin typeface="Arial"/>
                <a:ea typeface="Arial"/>
                <a:cs typeface="Arial"/>
                <a:sym typeface="Arial"/>
              </a:rPr>
              <a:t>Every accommodation I was denied became a feature.</a:t>
            </a:r>
            <a:endParaRPr sz="2400" b="0" i="0" u="none" strike="noStrike" cap="none">
              <a:solidFill>
                <a:schemeClr val="dk1"/>
              </a:solidFill>
              <a:latin typeface="Calibri"/>
              <a:ea typeface="Calibri"/>
              <a:cs typeface="Calibri"/>
              <a:sym typeface="Calibri"/>
            </a:endParaRPr>
          </a:p>
        </p:txBody>
      </p:sp>
      <p:pic>
        <p:nvPicPr>
          <p:cNvPr id="67" name="Google Shape;67;p8" descr="Poster movement seven, now: Simplifii OS, the accumulated answer. Every barrier on this path became a design requirement."/>
          <p:cNvPicPr preferRelativeResize="0"/>
          <p:nvPr/>
        </p:nvPicPr>
        <p:blipFill rotWithShape="1">
          <a:blip r:embed="rId4">
            <a:alphaModFix/>
          </a:blip>
          <a:srcRect/>
          <a:stretch/>
        </p:blipFill>
        <p:spPr>
          <a:xfrm>
            <a:off x="548640" y="4389120"/>
            <a:ext cx="11064240" cy="1694033"/>
          </a:xfrm>
          <a:prstGeom prst="rect">
            <a:avLst/>
          </a:prstGeom>
          <a:noFill/>
          <a:ln>
            <a:noFill/>
          </a:ln>
        </p:spPr>
      </p:pic>
      <p:sp>
        <p:nvSpPr>
          <p:cNvPr id="69" name="Google Shape;69;p8"/>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5A5C70"/>
                </a:solidFill>
                <a:latin typeface="Arial"/>
                <a:ea typeface="Arial"/>
                <a:cs typeface="Arial"/>
                <a:sym typeface="Arial"/>
              </a:rPr>
              <a:t>Poster, section III card 3 and movement 7</a:t>
            </a:r>
            <a:endParaRPr sz="1400" b="0" i="0" u="none" strike="noStrike" cap="none">
              <a:solidFill>
                <a:srgbClr val="5A5C7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9"/>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US" sz="3400" b="1" i="0" u="none" strike="noStrike" kern="0" cap="none" spc="0" normalizeH="0" baseline="0" noProof="0" dirty="0">
                <a:ln>
                  <a:noFill/>
                </a:ln>
                <a:solidFill>
                  <a:srgbClr val="2A2B36"/>
                </a:solidFill>
                <a:effectLst/>
                <a:uLnTx/>
                <a:uFillTx/>
                <a:latin typeface="Arial"/>
                <a:ea typeface="Arial"/>
                <a:cs typeface="Arial"/>
                <a:sym typeface="Arial"/>
              </a:rPr>
              <a:t>The gap nobody audits</a:t>
            </a:r>
            <a:endParaRPr kumimoji="0" lang="en-US" sz="3400" b="0" i="0" u="none" strike="noStrike" kern="0" cap="none" spc="0" normalizeH="0" baseline="0" noProof="0" dirty="0">
              <a:ln>
                <a:noFill/>
              </a:ln>
              <a:solidFill>
                <a:srgbClr val="2A2B36"/>
              </a:solidFill>
              <a:effectLst/>
              <a:uLnTx/>
              <a:uFillTx/>
              <a:latin typeface="Calibri"/>
              <a:ea typeface="Calibri"/>
              <a:cs typeface="Calibri"/>
              <a:sym typeface="Calibri"/>
            </a:endParaRPr>
          </a:p>
        </p:txBody>
      </p:sp>
      <p:sp>
        <p:nvSpPr>
          <p:cNvPr id="76" name="Google Shape;76;p9"/>
          <p:cNvSpPr txBox="1"/>
          <p:nvPr/>
        </p:nvSpPr>
        <p:spPr>
          <a:xfrm>
            <a:off x="548640" y="1463040"/>
            <a:ext cx="11064240" cy="237744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FFFFFF"/>
              </a:buClr>
              <a:buSzPts val="3200"/>
              <a:buFont typeface="Arial"/>
              <a:buNone/>
            </a:pPr>
            <a:r>
              <a:rPr lang="en-US" sz="3200" b="1" i="0" u="none" strike="noStrike" cap="none">
                <a:solidFill>
                  <a:srgbClr val="3C78D8"/>
                </a:solidFill>
                <a:latin typeface="Arial"/>
                <a:ea typeface="Arial"/>
                <a:cs typeface="Arial"/>
                <a:sym typeface="Arial"/>
              </a:rPr>
              <a:t>Academics are not students.</a:t>
            </a:r>
            <a:endParaRPr sz="3200" b="0" i="0" u="none" strike="noStrike" cap="none">
              <a:solidFill>
                <a:srgbClr val="3C78D8"/>
              </a:solidFill>
              <a:latin typeface="Calibri"/>
              <a:ea typeface="Calibri"/>
              <a:cs typeface="Calibri"/>
              <a:sym typeface="Calibri"/>
            </a:endParaRPr>
          </a:p>
          <a:p>
            <a:pPr marL="0" marR="0" lvl="0" indent="0" algn="l" rtl="0">
              <a:lnSpc>
                <a:spcPct val="115000"/>
              </a:lnSpc>
              <a:spcBef>
                <a:spcPts val="1000"/>
              </a:spcBef>
              <a:spcAft>
                <a:spcPts val="0"/>
              </a:spcAft>
              <a:buClr>
                <a:srgbClr val="FFFFFF"/>
              </a:buClr>
              <a:buSzPts val="3200"/>
              <a:buFont typeface="Arial"/>
              <a:buNone/>
            </a:pPr>
            <a:r>
              <a:rPr lang="en-US" sz="3200" b="1" i="0" u="none" strike="noStrike" cap="none">
                <a:solidFill>
                  <a:srgbClr val="3C78D8"/>
                </a:solidFill>
                <a:latin typeface="Arial"/>
                <a:ea typeface="Arial"/>
                <a:cs typeface="Arial"/>
                <a:sym typeface="Arial"/>
              </a:rPr>
              <a:t>Disability practitioners are not students.</a:t>
            </a:r>
            <a:endParaRPr sz="3200" b="0" i="0" u="none" strike="noStrike" cap="none">
              <a:solidFill>
                <a:srgbClr val="3C78D8"/>
              </a:solidFill>
              <a:latin typeface="Calibri"/>
              <a:ea typeface="Calibri"/>
              <a:cs typeface="Calibri"/>
              <a:sym typeface="Calibri"/>
            </a:endParaRPr>
          </a:p>
          <a:p>
            <a:pPr marL="0" marR="0" lvl="0" indent="0" algn="l" rtl="0">
              <a:lnSpc>
                <a:spcPct val="115000"/>
              </a:lnSpc>
              <a:spcBef>
                <a:spcPts val="1000"/>
              </a:spcBef>
              <a:spcAft>
                <a:spcPts val="0"/>
              </a:spcAft>
              <a:buClr>
                <a:srgbClr val="FFFFFF"/>
              </a:buClr>
              <a:buSzPts val="3200"/>
              <a:buFont typeface="Arial"/>
              <a:buNone/>
            </a:pPr>
            <a:r>
              <a:rPr lang="en-US" sz="3200" b="1" i="0" u="none" strike="noStrike" cap="none">
                <a:solidFill>
                  <a:srgbClr val="3C78D8"/>
                </a:solidFill>
                <a:latin typeface="Arial"/>
                <a:ea typeface="Arial"/>
                <a:cs typeface="Arial"/>
                <a:sym typeface="Arial"/>
              </a:rPr>
              <a:t>Learning designers are not students.</a:t>
            </a:r>
            <a:endParaRPr sz="3200" b="0" i="0" u="none" strike="noStrike" cap="none">
              <a:solidFill>
                <a:srgbClr val="3C78D8"/>
              </a:solidFill>
              <a:latin typeface="Calibri"/>
              <a:ea typeface="Calibri"/>
              <a:cs typeface="Calibri"/>
              <a:sym typeface="Calibri"/>
            </a:endParaRPr>
          </a:p>
        </p:txBody>
      </p:sp>
      <p:sp>
        <p:nvSpPr>
          <p:cNvPr id="77" name="Google Shape;77;p9">
            <a:extLst>
              <a:ext uri="{C183D7F6-B498-43B3-948B-1728B52AA6E4}">
                <adec:decorative xmlns:adec="http://schemas.microsoft.com/office/drawing/2017/decorative" val="1"/>
              </a:ext>
            </a:extLst>
          </p:cNvPr>
          <p:cNvSpPr/>
          <p:nvPr/>
        </p:nvSpPr>
        <p:spPr>
          <a:xfrm>
            <a:off x="548640" y="3977640"/>
            <a:ext cx="5394960" cy="1920240"/>
          </a:xfrm>
          <a:prstGeom prst="roundRect">
            <a:avLst>
              <a:gd name="adj" fmla="val 7143"/>
            </a:avLst>
          </a:prstGeom>
          <a:solidFill>
            <a:srgbClr val="2A2B36"/>
          </a:solidFill>
          <a:ln w="12700" cap="flat" cmpd="sng">
            <a:solidFill>
              <a:srgbClr val="5A5C7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9">
            <a:extLst>
              <a:ext uri="{C183D7F6-B498-43B3-948B-1728B52AA6E4}">
                <adec:decorative xmlns:adec="http://schemas.microsoft.com/office/drawing/2017/decorative" val="1"/>
              </a:ext>
            </a:extLst>
          </p:cNvPr>
          <p:cNvSpPr/>
          <p:nvPr/>
        </p:nvSpPr>
        <p:spPr>
          <a:xfrm>
            <a:off x="6263640" y="3977640"/>
            <a:ext cx="5394960" cy="1920240"/>
          </a:xfrm>
          <a:prstGeom prst="roundRect">
            <a:avLst>
              <a:gd name="adj" fmla="val 7143"/>
            </a:avLst>
          </a:prstGeom>
          <a:solidFill>
            <a:srgbClr val="2A2B36"/>
          </a:solidFill>
          <a:ln w="12700" cap="flat" cmpd="sng">
            <a:solidFill>
              <a:srgbClr val="5A5C7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9"/>
          <p:cNvSpPr txBox="1"/>
          <p:nvPr/>
        </p:nvSpPr>
        <p:spPr>
          <a:xfrm>
            <a:off x="868680" y="4251960"/>
            <a:ext cx="475488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DD"/>
              </a:buClr>
              <a:buSzPts val="1400"/>
              <a:buFont typeface="Arial"/>
              <a:buNone/>
            </a:pPr>
            <a:r>
              <a:rPr lang="en-US" sz="1400" b="0" i="0" u="none" strike="noStrike" cap="none" dirty="0">
                <a:solidFill>
                  <a:srgbClr val="C9D3DD"/>
                </a:solidFill>
                <a:latin typeface="Arial"/>
                <a:ea typeface="Arial"/>
                <a:cs typeface="Arial"/>
                <a:sym typeface="Arial"/>
              </a:rPr>
              <a:t>STAFF SEE</a:t>
            </a:r>
            <a:endParaRPr sz="1400" b="0" i="0" u="none" strike="noStrike" cap="none" dirty="0">
              <a:solidFill>
                <a:schemeClr val="dk1"/>
              </a:solidFill>
              <a:latin typeface="Calibri"/>
              <a:ea typeface="Calibri"/>
              <a:cs typeface="Calibri"/>
              <a:sym typeface="Calibri"/>
            </a:endParaRPr>
          </a:p>
          <a:p>
            <a:pPr marL="0" marR="0" lvl="0" indent="0" algn="l" rtl="0">
              <a:spcBef>
                <a:spcPts val="600"/>
              </a:spcBef>
              <a:spcAft>
                <a:spcPts val="0"/>
              </a:spcAft>
              <a:buClr>
                <a:srgbClr val="FFFFFF"/>
              </a:buClr>
              <a:buSzPts val="2800"/>
              <a:buFont typeface="Arial"/>
              <a:buNone/>
            </a:pPr>
            <a:r>
              <a:rPr lang="en-US" sz="2800" b="1" i="0" u="none" strike="noStrike" cap="none" dirty="0">
                <a:solidFill>
                  <a:srgbClr val="FFFFFF"/>
                </a:solidFill>
                <a:latin typeface="Arial"/>
                <a:ea typeface="Arial"/>
                <a:cs typeface="Arial"/>
                <a:sym typeface="Arial"/>
              </a:rPr>
              <a:t>Design intent</a:t>
            </a:r>
            <a:endParaRPr sz="1400" b="0" i="0" u="none" strike="noStrike" cap="none" dirty="0">
              <a:solidFill>
                <a:schemeClr val="dk1"/>
              </a:solidFill>
              <a:latin typeface="Calibri"/>
              <a:ea typeface="Calibri"/>
              <a:cs typeface="Calibri"/>
              <a:sym typeface="Calibri"/>
            </a:endParaRPr>
          </a:p>
          <a:p>
            <a:pPr marL="0" marR="0" lvl="0" indent="0" algn="l" rtl="0">
              <a:spcBef>
                <a:spcPts val="600"/>
              </a:spcBef>
              <a:spcAft>
                <a:spcPts val="0"/>
              </a:spcAft>
              <a:buClr>
                <a:srgbClr val="C9D3DD"/>
              </a:buClr>
              <a:buSzPts val="1800"/>
              <a:buFont typeface="Arial"/>
              <a:buNone/>
            </a:pPr>
            <a:r>
              <a:rPr lang="en-US" sz="1800" b="0" i="0" u="none" strike="noStrike" cap="none" dirty="0">
                <a:solidFill>
                  <a:srgbClr val="C9D3DD"/>
                </a:solidFill>
                <a:latin typeface="Arial"/>
                <a:ea typeface="Arial"/>
                <a:cs typeface="Arial"/>
                <a:sym typeface="Arial"/>
              </a:rPr>
              <a:t>The course they built.</a:t>
            </a:r>
            <a:endParaRPr sz="1400" b="0" i="0" u="none" strike="noStrike" cap="none" dirty="0">
              <a:solidFill>
                <a:schemeClr val="dk1"/>
              </a:solidFill>
              <a:latin typeface="Calibri"/>
              <a:ea typeface="Calibri"/>
              <a:cs typeface="Calibri"/>
              <a:sym typeface="Calibri"/>
            </a:endParaRPr>
          </a:p>
        </p:txBody>
      </p:sp>
      <p:sp>
        <p:nvSpPr>
          <p:cNvPr id="80" name="Google Shape;80;p9"/>
          <p:cNvSpPr txBox="1"/>
          <p:nvPr/>
        </p:nvSpPr>
        <p:spPr>
          <a:xfrm>
            <a:off x="6583680" y="4251960"/>
            <a:ext cx="475488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DD"/>
              </a:buClr>
              <a:buSzPts val="1400"/>
              <a:buFont typeface="Arial"/>
              <a:buNone/>
            </a:pPr>
            <a:r>
              <a:rPr lang="en-US" sz="1400" b="0" i="0" u="none" strike="noStrike" cap="none">
                <a:solidFill>
                  <a:srgbClr val="C9D3DD"/>
                </a:solidFill>
                <a:latin typeface="Arial"/>
                <a:ea typeface="Arial"/>
                <a:cs typeface="Arial"/>
                <a:sym typeface="Arial"/>
              </a:rPr>
              <a:t>STUDENTS SEE</a:t>
            </a:r>
            <a:endParaRPr sz="1400" b="0" i="0" u="none" strike="noStrike" cap="none">
              <a:solidFill>
                <a:schemeClr val="dk1"/>
              </a:solidFill>
              <a:latin typeface="Calibri"/>
              <a:ea typeface="Calibri"/>
              <a:cs typeface="Calibri"/>
              <a:sym typeface="Calibri"/>
            </a:endParaRPr>
          </a:p>
          <a:p>
            <a:pPr marL="0" marR="0" lvl="0" indent="0" algn="l" rtl="0">
              <a:spcBef>
                <a:spcPts val="600"/>
              </a:spcBef>
              <a:spcAft>
                <a:spcPts val="0"/>
              </a:spcAft>
              <a:buClr>
                <a:srgbClr val="FFFFFF"/>
              </a:buClr>
              <a:buSzPts val="2800"/>
              <a:buFont typeface="Arial"/>
              <a:buNone/>
            </a:pPr>
            <a:r>
              <a:rPr lang="en-US" sz="2800" b="1" i="0" u="none" strike="noStrike" cap="none">
                <a:solidFill>
                  <a:srgbClr val="FFFFFF"/>
                </a:solidFill>
                <a:latin typeface="Arial"/>
                <a:ea typeface="Arial"/>
                <a:cs typeface="Arial"/>
                <a:sym typeface="Arial"/>
              </a:rPr>
              <a:t>Design consequence</a:t>
            </a:r>
            <a:endParaRPr sz="1400" b="0" i="0" u="none" strike="noStrike" cap="none">
              <a:solidFill>
                <a:schemeClr val="dk1"/>
              </a:solidFill>
              <a:latin typeface="Calibri"/>
              <a:ea typeface="Calibri"/>
              <a:cs typeface="Calibri"/>
              <a:sym typeface="Calibri"/>
            </a:endParaRPr>
          </a:p>
          <a:p>
            <a:pPr marL="0" marR="0" lvl="0" indent="0" algn="l" rtl="0">
              <a:spcBef>
                <a:spcPts val="600"/>
              </a:spcBef>
              <a:spcAft>
                <a:spcPts val="0"/>
              </a:spcAft>
              <a:buClr>
                <a:srgbClr val="C9D3DD"/>
              </a:buClr>
              <a:buSzPts val="1800"/>
              <a:buFont typeface="Arial"/>
              <a:buNone/>
            </a:pPr>
            <a:r>
              <a:rPr lang="en-US" sz="1800" b="0" i="0" u="none" strike="noStrike" cap="none">
                <a:solidFill>
                  <a:srgbClr val="C9D3DD"/>
                </a:solidFill>
                <a:latin typeface="Arial"/>
                <a:ea typeface="Arial"/>
                <a:cs typeface="Arial"/>
                <a:sym typeface="Arial"/>
              </a:rPr>
              <a:t>What happened when they tried to use it.</a:t>
            </a:r>
            <a:endParaRPr sz="1400" b="0" i="0" u="none" strike="noStrike" cap="none">
              <a:solidFill>
                <a:schemeClr val="dk1"/>
              </a:solidFill>
              <a:latin typeface="Calibri"/>
              <a:ea typeface="Calibri"/>
              <a:cs typeface="Calibri"/>
              <a:sym typeface="Calibri"/>
            </a:endParaRPr>
          </a:p>
        </p:txBody>
      </p:sp>
      <p:sp>
        <p:nvSpPr>
          <p:cNvPr id="81" name="Google Shape;81;p9"/>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DD"/>
              </a:buClr>
              <a:buSzPts val="1400"/>
              <a:buFont typeface="Arial"/>
              <a:buNone/>
            </a:pPr>
            <a:r>
              <a:rPr lang="en-US" sz="1400" b="0" i="0" u="none" strike="noStrike" cap="none">
                <a:solidFill>
                  <a:srgbClr val="5A5C70"/>
                </a:solidFill>
                <a:latin typeface="Arial"/>
                <a:ea typeface="Arial"/>
                <a:cs typeface="Arial"/>
                <a:sym typeface="Arial"/>
              </a:rPr>
              <a:t>Off the poster. The argument</a:t>
            </a:r>
            <a:endParaRPr sz="1400" b="0" i="0" u="none" strike="noStrike" cap="none">
              <a:solidFill>
                <a:srgbClr val="5A5C7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0"/>
          <p:cNvSpPr txBox="1">
            <a:spLocks noGrp="1"/>
          </p:cNvSpPr>
          <p:nvPr>
            <p:ph type="title" idx="4294967295"/>
          </p:nvPr>
        </p:nvSpPr>
        <p:spPr>
          <a:xfrm>
            <a:off x="563878" y="619085"/>
            <a:ext cx="11064300" cy="8229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000"/>
              <a:buFont typeface="Arial"/>
              <a:buNone/>
              <a:tabLst/>
              <a:defRPr/>
            </a:pPr>
            <a:r>
              <a:rPr kumimoji="0" lang="en-AU" sz="3000" b="1" i="0" u="none" strike="noStrike" kern="0" cap="none" spc="0" normalizeH="0" baseline="0" noProof="0" dirty="0">
                <a:ln>
                  <a:noFill/>
                </a:ln>
                <a:solidFill>
                  <a:srgbClr val="2A2B36"/>
                </a:solidFill>
                <a:effectLst/>
                <a:uLnTx/>
                <a:uFillTx/>
                <a:latin typeface="Arial"/>
                <a:ea typeface="Arial"/>
                <a:cs typeface="Arial"/>
                <a:sym typeface="Arial"/>
              </a:rPr>
              <a:t>We are auditing the promise and calling it the practice</a:t>
            </a:r>
            <a:endParaRPr kumimoji="0" lang="en-AU" sz="3000" b="0" i="0" u="none" strike="noStrike" kern="0" cap="none" spc="0" normalizeH="0" baseline="0" noProof="0" dirty="0">
              <a:ln>
                <a:noFill/>
              </a:ln>
              <a:solidFill>
                <a:srgbClr val="2A2B36"/>
              </a:solidFill>
              <a:effectLst/>
              <a:uLnTx/>
              <a:uFillTx/>
              <a:latin typeface="Calibri"/>
              <a:ea typeface="Calibri"/>
              <a:cs typeface="Calibri"/>
              <a:sym typeface="Calibri"/>
            </a:endParaRPr>
          </a:p>
        </p:txBody>
      </p:sp>
      <p:sp>
        <p:nvSpPr>
          <p:cNvPr id="88" name="Google Shape;88;p10"/>
          <p:cNvSpPr txBox="1"/>
          <p:nvPr/>
        </p:nvSpPr>
        <p:spPr>
          <a:xfrm>
            <a:off x="548640" y="1828805"/>
            <a:ext cx="6675000" cy="3108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FFFFFF"/>
              </a:buClr>
              <a:buSzPts val="2400"/>
              <a:buFont typeface="Arial"/>
              <a:buNone/>
            </a:pPr>
            <a:r>
              <a:rPr lang="en-US" sz="2400" b="0" i="0" u="none" strike="noStrike" cap="none">
                <a:solidFill>
                  <a:srgbClr val="3C78D8"/>
                </a:solidFill>
                <a:latin typeface="Arial"/>
                <a:ea typeface="Arial"/>
                <a:cs typeface="Arial"/>
                <a:sym typeface="Arial"/>
              </a:rPr>
              <a:t>When the sector measures UDL adoption, what does it actually measure?</a:t>
            </a:r>
            <a:endParaRPr sz="2400" b="0" i="0" u="none" strike="noStrike" cap="none">
              <a:solidFill>
                <a:srgbClr val="3C78D8"/>
              </a:solidFill>
              <a:latin typeface="Arial"/>
              <a:ea typeface="Arial"/>
              <a:cs typeface="Arial"/>
              <a:sym typeface="Arial"/>
            </a:endParaRPr>
          </a:p>
          <a:p>
            <a:pPr marL="0" marR="0" lvl="0" indent="0" algn="l" rtl="0">
              <a:lnSpc>
                <a:spcPct val="115000"/>
              </a:lnSpc>
              <a:spcBef>
                <a:spcPts val="1000"/>
              </a:spcBef>
              <a:spcAft>
                <a:spcPts val="0"/>
              </a:spcAft>
              <a:buClr>
                <a:srgbClr val="FFFFFF"/>
              </a:buClr>
              <a:buSzPts val="2400"/>
              <a:buFont typeface="Arial"/>
              <a:buNone/>
            </a:pPr>
            <a:r>
              <a:rPr lang="en-US" sz="2400" b="1" i="0" u="none" strike="noStrike" cap="none">
                <a:solidFill>
                  <a:srgbClr val="3C78D8"/>
                </a:solidFill>
                <a:latin typeface="Arial"/>
                <a:ea typeface="Arial"/>
                <a:cs typeface="Arial"/>
                <a:sym typeface="Arial"/>
              </a:rPr>
              <a:t>Policy documents. Staff surveys. Teaching plans.</a:t>
            </a:r>
            <a:endParaRPr sz="2400" b="1" i="0" u="none" strike="noStrike" cap="none">
              <a:solidFill>
                <a:srgbClr val="3C78D8"/>
              </a:solidFill>
              <a:latin typeface="Arial"/>
              <a:ea typeface="Arial"/>
              <a:cs typeface="Arial"/>
              <a:sym typeface="Arial"/>
            </a:endParaRPr>
          </a:p>
          <a:p>
            <a:pPr marL="0" marR="0" lvl="0" indent="0" algn="l" rtl="0">
              <a:lnSpc>
                <a:spcPct val="115000"/>
              </a:lnSpc>
              <a:spcBef>
                <a:spcPts val="1000"/>
              </a:spcBef>
              <a:spcAft>
                <a:spcPts val="0"/>
              </a:spcAft>
              <a:buClr>
                <a:srgbClr val="FFFFFF"/>
              </a:buClr>
              <a:buSzPts val="2400"/>
              <a:buFont typeface="Arial"/>
              <a:buNone/>
            </a:pPr>
            <a:r>
              <a:rPr lang="en-US" sz="2400" b="0" i="0" u="none" strike="noStrike" cap="none">
                <a:solidFill>
                  <a:srgbClr val="3C78D8"/>
                </a:solidFill>
                <a:latin typeface="Arial"/>
                <a:ea typeface="Arial"/>
                <a:cs typeface="Arial"/>
                <a:sym typeface="Arial"/>
              </a:rPr>
              <a:t>All of it sits on the intent side of the line.</a:t>
            </a:r>
            <a:endParaRPr sz="2400" b="0" i="0" u="none" strike="noStrike" cap="none">
              <a:solidFill>
                <a:srgbClr val="3C78D8"/>
              </a:solidFill>
              <a:latin typeface="Calibri"/>
              <a:ea typeface="Calibri"/>
              <a:cs typeface="Calibri"/>
              <a:sym typeface="Calibri"/>
            </a:endParaRPr>
          </a:p>
        </p:txBody>
      </p:sp>
      <p:sp>
        <p:nvSpPr>
          <p:cNvPr id="89" name="Google Shape;89;p10">
            <a:extLst>
              <a:ext uri="{C183D7F6-B498-43B3-948B-1728B52AA6E4}">
                <adec:decorative xmlns:adec="http://schemas.microsoft.com/office/drawing/2017/decorative" val="1"/>
              </a:ext>
            </a:extLst>
          </p:cNvPr>
          <p:cNvSpPr/>
          <p:nvPr/>
        </p:nvSpPr>
        <p:spPr>
          <a:xfrm>
            <a:off x="7589520" y="1554480"/>
            <a:ext cx="4069080" cy="4206240"/>
          </a:xfrm>
          <a:prstGeom prst="roundRect">
            <a:avLst>
              <a:gd name="adj" fmla="val 3371"/>
            </a:avLst>
          </a:prstGeom>
          <a:solidFill>
            <a:srgbClr val="2A2B36"/>
          </a:solidFill>
          <a:ln w="12700" cap="flat" cmpd="sng">
            <a:solidFill>
              <a:srgbClr val="5A5C7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0"/>
          <p:cNvSpPr txBox="1"/>
          <p:nvPr/>
        </p:nvSpPr>
        <p:spPr>
          <a:xfrm>
            <a:off x="7909560" y="1828800"/>
            <a:ext cx="3429000" cy="3657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You cannot put yourself in the student’s </a:t>
            </a:r>
            <a:r>
              <a:rPr lang="en-US" sz="2000">
                <a:solidFill>
                  <a:srgbClr val="FFFFFF"/>
                </a:solidFill>
              </a:rPr>
              <a:t>shoes.</a:t>
            </a:r>
            <a:endParaRPr sz="2000">
              <a:solidFill>
                <a:srgbClr val="FFFFFF"/>
              </a:solidFill>
            </a:endParaRPr>
          </a:p>
          <a:p>
            <a:pPr marL="0" marR="0" lvl="0" indent="0" algn="l" rtl="0">
              <a:spcBef>
                <a:spcPts val="0"/>
              </a:spcBef>
              <a:spcAft>
                <a:spcPts val="0"/>
              </a:spcAft>
              <a:buClr>
                <a:srgbClr val="FFFFFF"/>
              </a:buClr>
              <a:buSzPts val="2000"/>
              <a:buFont typeface="Arial"/>
              <a:buNone/>
            </a:pPr>
            <a:endParaRPr sz="2000">
              <a:solidFill>
                <a:srgbClr val="FFFFFF"/>
              </a:solidFill>
            </a:endParaRPr>
          </a:p>
          <a:p>
            <a:pPr marL="0" marR="0" lvl="0" indent="0" algn="l" rtl="0">
              <a:spcBef>
                <a:spcPts val="80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because the shoes are the position.</a:t>
            </a:r>
            <a:endParaRPr sz="2000" b="0" i="0" u="none" strike="noStrike" cap="none">
              <a:solidFill>
                <a:schemeClr val="dk1"/>
              </a:solidFill>
              <a:latin typeface="Calibri"/>
              <a:ea typeface="Calibri"/>
              <a:cs typeface="Calibri"/>
              <a:sym typeface="Calibri"/>
            </a:endParaRPr>
          </a:p>
          <a:p>
            <a:pPr marL="0" marR="0" lvl="0" indent="0" algn="l" rtl="0">
              <a:spcBef>
                <a:spcPts val="80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 </a:t>
            </a:r>
            <a:endParaRPr sz="2000" b="0" i="0" u="none" strike="noStrike" cap="none">
              <a:solidFill>
                <a:schemeClr val="dk1"/>
              </a:solidFill>
              <a:latin typeface="Calibri"/>
              <a:ea typeface="Calibri"/>
              <a:cs typeface="Calibri"/>
              <a:sym typeface="Calibri"/>
            </a:endParaRPr>
          </a:p>
          <a:p>
            <a:pPr marL="0" marR="0" lvl="0" indent="0" algn="l" rtl="0">
              <a:spcBef>
                <a:spcPts val="800"/>
              </a:spcBef>
              <a:spcAft>
                <a:spcPts val="0"/>
              </a:spcAft>
              <a:buClr>
                <a:srgbClr val="F2C46B"/>
              </a:buClr>
              <a:buSzPts val="2000"/>
              <a:buFont typeface="Arial"/>
              <a:buNone/>
            </a:pPr>
            <a:r>
              <a:rPr lang="en-US" sz="2000" b="1" i="0" u="none" strike="noStrike" cap="none">
                <a:solidFill>
                  <a:srgbClr val="F2C46B"/>
                </a:solidFill>
                <a:latin typeface="Arial"/>
                <a:ea typeface="Arial"/>
                <a:cs typeface="Arial"/>
                <a:sym typeface="Arial"/>
              </a:rPr>
              <a:t>The only way to get the student view is to give the student the pen.</a:t>
            </a:r>
            <a:endParaRPr sz="2000" b="0" i="0" u="none" strike="noStrike" cap="none">
              <a:solidFill>
                <a:schemeClr val="dk1"/>
              </a:solidFill>
              <a:latin typeface="Calibri"/>
              <a:ea typeface="Calibri"/>
              <a:cs typeface="Calibri"/>
              <a:sym typeface="Calibri"/>
            </a:endParaRPr>
          </a:p>
        </p:txBody>
      </p:sp>
      <p:sp>
        <p:nvSpPr>
          <p:cNvPr id="91" name="Google Shape;91;p10"/>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D3DD"/>
              </a:buClr>
              <a:buSzPts val="1400"/>
              <a:buFont typeface="Arial"/>
              <a:buNone/>
            </a:pPr>
            <a:r>
              <a:rPr lang="en-US" sz="1400" b="0" i="0" u="none" strike="noStrike" cap="none">
                <a:solidFill>
                  <a:srgbClr val="5A5C70"/>
                </a:solidFill>
                <a:latin typeface="Arial"/>
                <a:ea typeface="Arial"/>
                <a:cs typeface="Arial"/>
                <a:sym typeface="Arial"/>
              </a:rPr>
              <a:t>Off the poster. The argument</a:t>
            </a:r>
            <a:endParaRPr sz="1400" b="0" i="0" u="none" strike="noStrike" cap="none">
              <a:solidFill>
                <a:srgbClr val="5A5C7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1"/>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US" sz="3400" b="1" i="0" u="none" strike="noStrike" kern="0" cap="none" spc="0" normalizeH="0" baseline="0" noProof="0" dirty="0">
                <a:ln>
                  <a:noFill/>
                </a:ln>
                <a:solidFill>
                  <a:srgbClr val="1B1B22"/>
                </a:solidFill>
                <a:effectLst/>
                <a:uLnTx/>
                <a:uFillTx/>
                <a:latin typeface="Arial"/>
                <a:ea typeface="Arial"/>
                <a:cs typeface="Arial"/>
                <a:sym typeface="Arial"/>
              </a:rPr>
              <a:t>Shadow UDL</a:t>
            </a:r>
            <a:endPar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98" name="Google Shape;98;p11" descr="Poster movement six, 2025 to 2026, BSc to MRes: Finishing the BSc, beginning a Master of Research. A national document and policy audit of all 42 Australian universities, 2024 to 2025. Four-pattern classification. The gap it names is Shadow UDL: the language of inclusion without the practice."/>
          <p:cNvPicPr preferRelativeResize="0"/>
          <p:nvPr/>
        </p:nvPicPr>
        <p:blipFill rotWithShape="1">
          <a:blip r:embed="rId3">
            <a:alphaModFix/>
          </a:blip>
          <a:srcRect/>
          <a:stretch/>
        </p:blipFill>
        <p:spPr>
          <a:xfrm>
            <a:off x="548640" y="1280160"/>
            <a:ext cx="11064240" cy="1949141"/>
          </a:xfrm>
          <a:prstGeom prst="rect">
            <a:avLst/>
          </a:prstGeom>
          <a:noFill/>
          <a:ln>
            <a:noFill/>
          </a:ln>
        </p:spPr>
      </p:pic>
      <p:sp>
        <p:nvSpPr>
          <p:cNvPr id="99" name="Google Shape;99;p11"/>
          <p:cNvSpPr txBox="1"/>
          <p:nvPr/>
        </p:nvSpPr>
        <p:spPr>
          <a:xfrm>
            <a:off x="548640" y="3749040"/>
            <a:ext cx="6949440" cy="237744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1B1B22"/>
              </a:buClr>
              <a:buSzPts val="2200"/>
              <a:buFont typeface="Arial"/>
              <a:buNone/>
            </a:pPr>
            <a:r>
              <a:rPr lang="en-US" sz="2200" b="1" i="0" u="none" strike="noStrike" cap="none">
                <a:solidFill>
                  <a:srgbClr val="1B1B22"/>
                </a:solidFill>
                <a:latin typeface="Arial"/>
                <a:ea typeface="Arial"/>
                <a:cs typeface="Arial"/>
                <a:sym typeface="Arial"/>
              </a:rPr>
              <a:t>The shadow a policy casts when it is never delivered.</a:t>
            </a:r>
            <a:endParaRPr sz="22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200"/>
              <a:buFont typeface="Arial"/>
              <a:buNone/>
            </a:pPr>
            <a:r>
              <a:rPr lang="en-US" sz="2200" b="0" i="0" u="none" strike="noStrike" cap="none">
                <a:solidFill>
                  <a:srgbClr val="1B1B22"/>
                </a:solidFill>
                <a:latin typeface="Arial"/>
                <a:ea typeface="Arial"/>
                <a:cs typeface="Arial"/>
                <a:sym typeface="Arial"/>
              </a:rPr>
              <a:t>Inclusion on the website. UDL in the learning and teaching plan. Then you try to get the support, and it is not there.</a:t>
            </a:r>
            <a:endParaRPr sz="2200" b="0" i="0" u="none" strike="noStrike" cap="none">
              <a:solidFill>
                <a:schemeClr val="dk1"/>
              </a:solidFill>
              <a:latin typeface="Calibri"/>
              <a:ea typeface="Calibri"/>
              <a:cs typeface="Calibri"/>
              <a:sym typeface="Calibri"/>
            </a:endParaRPr>
          </a:p>
        </p:txBody>
      </p:sp>
      <p:sp>
        <p:nvSpPr>
          <p:cNvPr id="100" name="Google Shape;100;p11">
            <a:extLst>
              <a:ext uri="{C183D7F6-B498-43B3-948B-1728B52AA6E4}">
                <adec:decorative xmlns:adec="http://schemas.microsoft.com/office/drawing/2017/decorative" val="1"/>
              </a:ext>
            </a:extLst>
          </p:cNvPr>
          <p:cNvSpPr/>
          <p:nvPr/>
        </p:nvSpPr>
        <p:spPr>
          <a:xfrm>
            <a:off x="7818120" y="3749040"/>
            <a:ext cx="3840480" cy="2331720"/>
          </a:xfrm>
          <a:prstGeom prst="roundRect">
            <a:avLst>
              <a:gd name="adj" fmla="val 5882"/>
            </a:avLst>
          </a:prstGeom>
          <a:solidFill>
            <a:srgbClr val="E4ECF4"/>
          </a:solidFill>
          <a:ln w="12700" cap="flat" cmpd="sng">
            <a:solidFill>
              <a:srgbClr val="8FA3B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1"/>
          <p:cNvSpPr txBox="1"/>
          <p:nvPr/>
        </p:nvSpPr>
        <p:spPr>
          <a:xfrm>
            <a:off x="8092440" y="3977640"/>
            <a:ext cx="3383280" cy="1920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1700"/>
              <a:buFont typeface="Arial"/>
              <a:buNone/>
            </a:pPr>
            <a:r>
              <a:rPr lang="en-US" sz="1700" b="1" i="0" u="none" strike="noStrike" cap="none" dirty="0">
                <a:solidFill>
                  <a:srgbClr val="1B1B22"/>
                </a:solidFill>
                <a:latin typeface="Arial"/>
                <a:ea typeface="Arial"/>
                <a:cs typeface="Arial"/>
                <a:sym typeface="Arial"/>
              </a:rPr>
              <a:t>First national audit of UDL 3.0</a:t>
            </a:r>
            <a:endParaRPr sz="1700" b="0" i="0" u="none" strike="noStrike" cap="none" dirty="0">
              <a:solidFill>
                <a:schemeClr val="dk1"/>
              </a:solidFill>
              <a:latin typeface="Calibri"/>
              <a:ea typeface="Calibri"/>
              <a:cs typeface="Calibri"/>
              <a:sym typeface="Calibri"/>
            </a:endParaRPr>
          </a:p>
          <a:p>
            <a:pPr marL="0" marR="0" lvl="0" indent="0" algn="l" rtl="0">
              <a:spcBef>
                <a:spcPts val="500"/>
              </a:spcBef>
              <a:spcAft>
                <a:spcPts val="0"/>
              </a:spcAft>
              <a:buClr>
                <a:srgbClr val="1B1B22"/>
              </a:buClr>
              <a:buSzPts val="1700"/>
              <a:buFont typeface="Arial"/>
              <a:buNone/>
            </a:pPr>
            <a:r>
              <a:rPr lang="en-US" sz="1700" b="0" i="0" u="none" strike="noStrike" cap="none" dirty="0">
                <a:solidFill>
                  <a:srgbClr val="1B1B22"/>
                </a:solidFill>
                <a:latin typeface="Arial"/>
                <a:ea typeface="Arial"/>
                <a:cs typeface="Arial"/>
                <a:sym typeface="Arial"/>
              </a:rPr>
              <a:t>All 42 Australian universities</a:t>
            </a:r>
            <a:endParaRPr sz="1700" b="0" i="0" u="none" strike="noStrike" cap="none" dirty="0">
              <a:solidFill>
                <a:schemeClr val="dk1"/>
              </a:solidFill>
              <a:latin typeface="Calibri"/>
              <a:ea typeface="Calibri"/>
              <a:cs typeface="Calibri"/>
              <a:sym typeface="Calibri"/>
            </a:endParaRPr>
          </a:p>
          <a:p>
            <a:pPr marL="0" marR="0" lvl="0" indent="0" algn="l" rtl="0">
              <a:spcBef>
                <a:spcPts val="500"/>
              </a:spcBef>
              <a:spcAft>
                <a:spcPts val="0"/>
              </a:spcAft>
              <a:buClr>
                <a:srgbClr val="1B1B22"/>
              </a:buClr>
              <a:buSzPts val="1700"/>
              <a:buFont typeface="Arial"/>
              <a:buNone/>
            </a:pPr>
            <a:r>
              <a:rPr lang="en-US" sz="1700" b="0" i="0" u="none" strike="noStrike" cap="none" dirty="0">
                <a:solidFill>
                  <a:srgbClr val="1B1B22"/>
                </a:solidFill>
                <a:latin typeface="Arial"/>
                <a:ea typeface="Arial"/>
                <a:cs typeface="Arial"/>
                <a:sym typeface="Arial"/>
              </a:rPr>
              <a:t>Fourteen document channels</a:t>
            </a:r>
            <a:endParaRPr sz="1700" b="0" i="0" u="none" strike="noStrike" cap="none" dirty="0">
              <a:solidFill>
                <a:schemeClr val="dk1"/>
              </a:solidFill>
              <a:latin typeface="Calibri"/>
              <a:ea typeface="Calibri"/>
              <a:cs typeface="Calibri"/>
              <a:sym typeface="Calibri"/>
            </a:endParaRPr>
          </a:p>
          <a:p>
            <a:pPr marL="0" marR="0" lvl="0" indent="0" algn="l" rtl="0">
              <a:spcBef>
                <a:spcPts val="500"/>
              </a:spcBef>
              <a:spcAft>
                <a:spcPts val="0"/>
              </a:spcAft>
              <a:buClr>
                <a:srgbClr val="1B1B22"/>
              </a:buClr>
              <a:buSzPts val="1700"/>
              <a:buFont typeface="Arial"/>
              <a:buNone/>
            </a:pPr>
            <a:r>
              <a:rPr lang="en-US" sz="1700" b="0" i="0" u="none" strike="noStrike" cap="none" dirty="0">
                <a:solidFill>
                  <a:srgbClr val="1B1B22"/>
                </a:solidFill>
                <a:latin typeface="Arial"/>
                <a:ea typeface="Arial"/>
                <a:cs typeface="Arial"/>
                <a:sym typeface="Arial"/>
              </a:rPr>
              <a:t>A gap score. Five patterns of adoption.</a:t>
            </a:r>
            <a:endParaRPr sz="1700" b="0" i="0" u="none" strike="noStrike" cap="none" dirty="0">
              <a:solidFill>
                <a:schemeClr val="dk1"/>
              </a:solidFill>
              <a:latin typeface="Calibri"/>
              <a:ea typeface="Calibri"/>
              <a:cs typeface="Calibri"/>
              <a:sym typeface="Calibri"/>
            </a:endParaRPr>
          </a:p>
        </p:txBody>
      </p:sp>
      <p:sp>
        <p:nvSpPr>
          <p:cNvPr id="102" name="Google Shape;102;p11"/>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3A4250"/>
                </a:solidFill>
                <a:latin typeface="Arial"/>
                <a:ea typeface="Arial"/>
                <a:cs typeface="Arial"/>
                <a:sym typeface="Arial"/>
              </a:rPr>
              <a:t>Poster, movement 6</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2"/>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AU" sz="3400" b="1" i="0" u="none" strike="noStrike" kern="0" cap="none" spc="0" normalizeH="0" baseline="0" noProof="0" dirty="0">
                <a:ln>
                  <a:noFill/>
                </a:ln>
                <a:solidFill>
                  <a:srgbClr val="1B1B22"/>
                </a:solidFill>
                <a:effectLst/>
                <a:uLnTx/>
                <a:uFillTx/>
                <a:latin typeface="Arial"/>
                <a:ea typeface="Arial"/>
                <a:cs typeface="Arial"/>
                <a:sym typeface="Arial"/>
              </a:rPr>
              <a:t>Three versions of the same promise</a:t>
            </a:r>
            <a:endParaRPr kumimoji="0" lang="en-AU"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109" name="Google Shape;109;p12">
            <a:extLst>
              <a:ext uri="{C183D7F6-B498-43B3-948B-1728B52AA6E4}">
                <adec:decorative xmlns:adec="http://schemas.microsoft.com/office/drawing/2017/decorative" val="1"/>
              </a:ext>
            </a:extLst>
          </p:cNvPr>
          <p:cNvSpPr/>
          <p:nvPr/>
        </p:nvSpPr>
        <p:spPr>
          <a:xfrm>
            <a:off x="548640" y="1554480"/>
            <a:ext cx="822960" cy="822960"/>
          </a:xfrm>
          <a:prstGeom prst="ellipse">
            <a:avLst/>
          </a:prstGeom>
          <a:solidFill>
            <a:srgbClr val="3B3A8C"/>
          </a:solidFill>
          <a:ln w="12700" cap="flat" cmpd="sng">
            <a:solidFill>
              <a:srgbClr val="3B3A8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2"/>
          <p:cNvSpPr txBox="1"/>
          <p:nvPr/>
        </p:nvSpPr>
        <p:spPr>
          <a:xfrm>
            <a:off x="548640" y="155448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800"/>
              <a:buFont typeface="Arial"/>
              <a:buNone/>
            </a:pPr>
            <a:r>
              <a:rPr lang="en-US" sz="2800" b="1" i="0" u="none" strike="noStrike" cap="none">
                <a:solidFill>
                  <a:srgbClr val="FFFFFF"/>
                </a:solidFill>
                <a:latin typeface="Arial"/>
                <a:ea typeface="Arial"/>
                <a:cs typeface="Arial"/>
                <a:sym typeface="Arial"/>
              </a:rPr>
              <a:t>1</a:t>
            </a:r>
            <a:endParaRPr sz="2800" b="0" i="0" u="none" strike="noStrike" cap="none">
              <a:solidFill>
                <a:schemeClr val="dk1"/>
              </a:solidFill>
              <a:latin typeface="Calibri"/>
              <a:ea typeface="Calibri"/>
              <a:cs typeface="Calibri"/>
              <a:sym typeface="Calibri"/>
            </a:endParaRPr>
          </a:p>
        </p:txBody>
      </p:sp>
      <p:sp>
        <p:nvSpPr>
          <p:cNvPr id="111" name="Google Shape;111;p12"/>
          <p:cNvSpPr txBox="1"/>
          <p:nvPr/>
        </p:nvSpPr>
        <p:spPr>
          <a:xfrm>
            <a:off x="1645920" y="1417320"/>
            <a:ext cx="658368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2400"/>
              <a:buFont typeface="Arial"/>
              <a:buNone/>
            </a:pPr>
            <a:r>
              <a:rPr lang="en-US" sz="2400" b="1" i="0" u="none" strike="noStrike" cap="none">
                <a:solidFill>
                  <a:srgbClr val="1B1B22"/>
                </a:solidFill>
                <a:latin typeface="Arial"/>
                <a:ea typeface="Arial"/>
                <a:cs typeface="Arial"/>
                <a:sym typeface="Arial"/>
              </a:rPr>
              <a:t>What the university promises</a:t>
            </a:r>
            <a:endParaRPr sz="24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3A4250"/>
              </a:buClr>
              <a:buSzPts val="1800"/>
              <a:buFont typeface="Arial"/>
              <a:buNone/>
            </a:pPr>
            <a:r>
              <a:rPr lang="en-US" sz="1800" b="0" i="0" u="none" strike="noStrike" cap="none">
                <a:solidFill>
                  <a:srgbClr val="3A4250"/>
                </a:solidFill>
                <a:latin typeface="Arial"/>
                <a:ea typeface="Arial"/>
                <a:cs typeface="Arial"/>
                <a:sym typeface="Arial"/>
              </a:rPr>
              <a:t>Policy, websites, plans. What a document audit can see.</a:t>
            </a:r>
            <a:endParaRPr sz="2400" b="0" i="0" u="none" strike="noStrike" cap="none">
              <a:solidFill>
                <a:schemeClr val="dk1"/>
              </a:solidFill>
              <a:latin typeface="Calibri"/>
              <a:ea typeface="Calibri"/>
              <a:cs typeface="Calibri"/>
              <a:sym typeface="Calibri"/>
            </a:endParaRPr>
          </a:p>
        </p:txBody>
      </p:sp>
      <p:sp>
        <p:nvSpPr>
          <p:cNvPr id="112" name="Google Shape;112;p12">
            <a:extLst>
              <a:ext uri="{C183D7F6-B498-43B3-948B-1728B52AA6E4}">
                <adec:decorative xmlns:adec="http://schemas.microsoft.com/office/drawing/2017/decorative" val="1"/>
              </a:ext>
            </a:extLst>
          </p:cNvPr>
          <p:cNvSpPr/>
          <p:nvPr/>
        </p:nvSpPr>
        <p:spPr>
          <a:xfrm>
            <a:off x="548640" y="3017520"/>
            <a:ext cx="822960" cy="822960"/>
          </a:xfrm>
          <a:prstGeom prst="ellipse">
            <a:avLst/>
          </a:prstGeom>
          <a:solidFill>
            <a:srgbClr val="1F6F5C"/>
          </a:solidFill>
          <a:ln w="12700" cap="flat" cmpd="sng">
            <a:solidFill>
              <a:srgbClr val="1F6F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2"/>
          <p:cNvSpPr txBox="1"/>
          <p:nvPr/>
        </p:nvSpPr>
        <p:spPr>
          <a:xfrm>
            <a:off x="548640" y="301752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800"/>
              <a:buFont typeface="Arial"/>
              <a:buNone/>
            </a:pPr>
            <a:r>
              <a:rPr lang="en-US" sz="2800" b="1" i="0" u="none" strike="noStrike" cap="none">
                <a:solidFill>
                  <a:srgbClr val="FFFFFF"/>
                </a:solidFill>
                <a:latin typeface="Arial"/>
                <a:ea typeface="Arial"/>
                <a:cs typeface="Arial"/>
                <a:sym typeface="Arial"/>
              </a:rPr>
              <a:t>2</a:t>
            </a:r>
            <a:endParaRPr sz="2800" b="0" i="0" u="none" strike="noStrike" cap="none">
              <a:solidFill>
                <a:schemeClr val="dk1"/>
              </a:solidFill>
              <a:latin typeface="Calibri"/>
              <a:ea typeface="Calibri"/>
              <a:cs typeface="Calibri"/>
              <a:sym typeface="Calibri"/>
            </a:endParaRPr>
          </a:p>
        </p:txBody>
      </p:sp>
      <p:sp>
        <p:nvSpPr>
          <p:cNvPr id="114" name="Google Shape;114;p12"/>
          <p:cNvSpPr txBox="1"/>
          <p:nvPr/>
        </p:nvSpPr>
        <p:spPr>
          <a:xfrm>
            <a:off x="1645920" y="2880360"/>
            <a:ext cx="658368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2400"/>
              <a:buFont typeface="Arial"/>
              <a:buNone/>
            </a:pPr>
            <a:r>
              <a:rPr lang="en-US" sz="2400" b="1" i="0" u="none" strike="noStrike" cap="none">
                <a:solidFill>
                  <a:srgbClr val="1B1B22"/>
                </a:solidFill>
                <a:latin typeface="Arial"/>
                <a:ea typeface="Arial"/>
                <a:cs typeface="Arial"/>
                <a:sym typeface="Arial"/>
              </a:rPr>
              <a:t>What staff are resourced to deliver</a:t>
            </a:r>
            <a:endParaRPr sz="24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3A4250"/>
              </a:buClr>
              <a:buSzPts val="1800"/>
              <a:buFont typeface="Arial"/>
              <a:buNone/>
            </a:pPr>
            <a:r>
              <a:rPr lang="en-US" sz="1800" b="0" i="0" u="none" strike="noStrike" cap="none">
                <a:solidFill>
                  <a:srgbClr val="3A4250"/>
                </a:solidFill>
                <a:latin typeface="Arial"/>
                <a:ea typeface="Arial"/>
                <a:cs typeface="Arial"/>
                <a:sym typeface="Arial"/>
              </a:rPr>
              <a:t>Workload, training, tools. What a staff survey can see.</a:t>
            </a:r>
            <a:endParaRPr sz="2400" b="0" i="0" u="none" strike="noStrike" cap="none">
              <a:solidFill>
                <a:schemeClr val="dk1"/>
              </a:solidFill>
              <a:latin typeface="Calibri"/>
              <a:ea typeface="Calibri"/>
              <a:cs typeface="Calibri"/>
              <a:sym typeface="Calibri"/>
            </a:endParaRPr>
          </a:p>
        </p:txBody>
      </p:sp>
      <p:sp>
        <p:nvSpPr>
          <p:cNvPr id="115" name="Google Shape;115;p12">
            <a:extLst>
              <a:ext uri="{C183D7F6-B498-43B3-948B-1728B52AA6E4}">
                <adec:decorative xmlns:adec="http://schemas.microsoft.com/office/drawing/2017/decorative" val="1"/>
              </a:ext>
            </a:extLst>
          </p:cNvPr>
          <p:cNvSpPr/>
          <p:nvPr/>
        </p:nvSpPr>
        <p:spPr>
          <a:xfrm>
            <a:off x="548640" y="4480560"/>
            <a:ext cx="822960" cy="822960"/>
          </a:xfrm>
          <a:prstGeom prst="ellipse">
            <a:avLst/>
          </a:prstGeom>
          <a:solidFill>
            <a:srgbClr val="B1561F"/>
          </a:solidFill>
          <a:ln w="12700" cap="flat" cmpd="sng">
            <a:solidFill>
              <a:srgbClr val="B1561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2"/>
          <p:cNvSpPr txBox="1"/>
          <p:nvPr/>
        </p:nvSpPr>
        <p:spPr>
          <a:xfrm>
            <a:off x="548640" y="4480560"/>
            <a:ext cx="822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800"/>
              <a:buFont typeface="Arial"/>
              <a:buNone/>
            </a:pPr>
            <a:r>
              <a:rPr lang="en-US" sz="2800" b="1" i="0" u="none" strike="noStrike" cap="none" dirty="0">
                <a:solidFill>
                  <a:srgbClr val="FFFFFF"/>
                </a:solidFill>
                <a:latin typeface="Arial"/>
                <a:ea typeface="Arial"/>
                <a:cs typeface="Arial"/>
                <a:sym typeface="Arial"/>
              </a:rPr>
              <a:t>3</a:t>
            </a:r>
            <a:endParaRPr sz="2800" b="0" i="0" u="none" strike="noStrike" cap="none" dirty="0">
              <a:solidFill>
                <a:schemeClr val="dk1"/>
              </a:solidFill>
              <a:latin typeface="Calibri"/>
              <a:ea typeface="Calibri"/>
              <a:cs typeface="Calibri"/>
              <a:sym typeface="Calibri"/>
            </a:endParaRPr>
          </a:p>
        </p:txBody>
      </p:sp>
      <p:sp>
        <p:nvSpPr>
          <p:cNvPr id="117" name="Google Shape;117;p12"/>
          <p:cNvSpPr txBox="1"/>
          <p:nvPr/>
        </p:nvSpPr>
        <p:spPr>
          <a:xfrm>
            <a:off x="1645920" y="4343400"/>
            <a:ext cx="658368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2400"/>
              <a:buFont typeface="Arial"/>
              <a:buNone/>
            </a:pPr>
            <a:r>
              <a:rPr lang="en-US" sz="2400" b="1" i="0" u="none" strike="noStrike" cap="none">
                <a:solidFill>
                  <a:srgbClr val="1B1B22"/>
                </a:solidFill>
                <a:latin typeface="Arial"/>
                <a:ea typeface="Arial"/>
                <a:cs typeface="Arial"/>
                <a:sym typeface="Arial"/>
              </a:rPr>
              <a:t>What a student actually experiences</a:t>
            </a:r>
            <a:endParaRPr sz="24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3A4250"/>
              </a:buClr>
              <a:buSzPts val="1800"/>
              <a:buFont typeface="Arial"/>
              <a:buNone/>
            </a:pPr>
            <a:r>
              <a:rPr lang="en-US" sz="1800" b="0" i="0" u="none" strike="noStrike" cap="none">
                <a:solidFill>
                  <a:srgbClr val="3A4250"/>
                </a:solidFill>
                <a:latin typeface="Arial"/>
                <a:ea typeface="Arial"/>
                <a:cs typeface="Arial"/>
                <a:sym typeface="Arial"/>
              </a:rPr>
              <a:t>Delivery. Only students can see this.</a:t>
            </a:r>
            <a:endParaRPr sz="2400" b="0" i="0" u="none" strike="noStrike" cap="none">
              <a:solidFill>
                <a:schemeClr val="dk1"/>
              </a:solidFill>
              <a:latin typeface="Calibri"/>
              <a:ea typeface="Calibri"/>
              <a:cs typeface="Calibri"/>
              <a:sym typeface="Calibri"/>
            </a:endParaRPr>
          </a:p>
        </p:txBody>
      </p:sp>
      <p:sp>
        <p:nvSpPr>
          <p:cNvPr id="118" name="Google Shape;118;p12">
            <a:extLst>
              <a:ext uri="{C183D7F6-B498-43B3-948B-1728B52AA6E4}">
                <adec:decorative xmlns:adec="http://schemas.microsoft.com/office/drawing/2017/decorative" val="1"/>
              </a:ext>
            </a:extLst>
          </p:cNvPr>
          <p:cNvSpPr/>
          <p:nvPr/>
        </p:nvSpPr>
        <p:spPr>
          <a:xfrm>
            <a:off x="8595360" y="1417320"/>
            <a:ext cx="3063240" cy="4206240"/>
          </a:xfrm>
          <a:prstGeom prst="roundRect">
            <a:avLst>
              <a:gd name="adj" fmla="val 4478"/>
            </a:avLst>
          </a:prstGeom>
          <a:solidFill>
            <a:srgbClr val="1B1B22"/>
          </a:solidFill>
          <a:ln w="12700" cap="flat" cmpd="sng">
            <a:solidFill>
              <a:srgbClr val="1B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2"/>
          <p:cNvSpPr txBox="1"/>
          <p:nvPr/>
        </p:nvSpPr>
        <p:spPr>
          <a:xfrm>
            <a:off x="8869680" y="1691640"/>
            <a:ext cx="2514600" cy="3657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A document audit can only see the promise.</a:t>
            </a:r>
            <a:endParaRPr sz="2000" b="0" i="0" u="none" strike="noStrike" cap="none">
              <a:solidFill>
                <a:schemeClr val="dk1"/>
              </a:solidFill>
              <a:latin typeface="Calibri"/>
              <a:ea typeface="Calibri"/>
              <a:cs typeface="Calibri"/>
              <a:sym typeface="Calibri"/>
            </a:endParaRPr>
          </a:p>
          <a:p>
            <a:pPr marL="0" marR="0" lvl="0" indent="0" algn="l" rtl="0">
              <a:spcBef>
                <a:spcPts val="800"/>
              </a:spcBef>
              <a:spcAft>
                <a:spcPts val="0"/>
              </a:spcAft>
              <a:buClr>
                <a:srgbClr val="FFFFFF"/>
              </a:buClr>
              <a:buSzPts val="2000"/>
              <a:buFont typeface="Arial"/>
              <a:buNone/>
            </a:pPr>
            <a:r>
              <a:rPr lang="en-US" sz="2000" b="0" i="0" u="none" strike="noStrike" cap="none">
                <a:solidFill>
                  <a:srgbClr val="FFFFFF"/>
                </a:solidFill>
                <a:latin typeface="Arial"/>
                <a:ea typeface="Arial"/>
                <a:cs typeface="Arial"/>
                <a:sym typeface="Arial"/>
              </a:rPr>
              <a:t> </a:t>
            </a:r>
            <a:endParaRPr sz="2000" b="0" i="0" u="none" strike="noStrike" cap="none">
              <a:solidFill>
                <a:schemeClr val="dk1"/>
              </a:solidFill>
              <a:latin typeface="Calibri"/>
              <a:ea typeface="Calibri"/>
              <a:cs typeface="Calibri"/>
              <a:sym typeface="Calibri"/>
            </a:endParaRPr>
          </a:p>
          <a:p>
            <a:pPr marL="0" marR="0" lvl="0" indent="0" algn="l" rtl="0">
              <a:spcBef>
                <a:spcPts val="800"/>
              </a:spcBef>
              <a:spcAft>
                <a:spcPts val="0"/>
              </a:spcAft>
              <a:buClr>
                <a:srgbClr val="F2C46B"/>
              </a:buClr>
              <a:buSzPts val="2000"/>
              <a:buFont typeface="Arial"/>
              <a:buNone/>
            </a:pPr>
            <a:r>
              <a:rPr lang="en-US" sz="2000" b="1" i="0" u="none" strike="noStrike" cap="none">
                <a:solidFill>
                  <a:srgbClr val="F2C46B"/>
                </a:solidFill>
                <a:latin typeface="Arial"/>
                <a:ea typeface="Arial"/>
                <a:cs typeface="Arial"/>
                <a:sym typeface="Arial"/>
              </a:rPr>
              <a:t>The research is the distance between them.</a:t>
            </a:r>
            <a:endParaRPr sz="2000" b="0" i="0" u="none" strike="noStrike" cap="none">
              <a:solidFill>
                <a:schemeClr val="dk1"/>
              </a:solidFill>
              <a:latin typeface="Calibri"/>
              <a:ea typeface="Calibri"/>
              <a:cs typeface="Calibri"/>
              <a:sym typeface="Calibri"/>
            </a:endParaRPr>
          </a:p>
        </p:txBody>
      </p:sp>
      <p:sp>
        <p:nvSpPr>
          <p:cNvPr id="120" name="Google Shape;120;p12"/>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3A4250"/>
                </a:solidFill>
                <a:latin typeface="Arial"/>
                <a:ea typeface="Arial"/>
                <a:cs typeface="Arial"/>
                <a:sym typeface="Arial"/>
              </a:rPr>
              <a:t>Off the poster. Research design</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3"/>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AU" sz="3400" b="1" i="0" u="none" strike="noStrike" kern="0" cap="none" spc="0" normalizeH="0" baseline="0" noProof="0" dirty="0">
                <a:ln>
                  <a:noFill/>
                </a:ln>
                <a:solidFill>
                  <a:srgbClr val="1B1B22"/>
                </a:solidFill>
                <a:effectLst/>
                <a:uLnTx/>
                <a:uFillTx/>
                <a:latin typeface="Arial"/>
                <a:ea typeface="Arial"/>
                <a:cs typeface="Arial"/>
                <a:sym typeface="Arial"/>
              </a:rPr>
              <a:t>Students as the next UDL 3.0 leaders</a:t>
            </a:r>
            <a:endParaRPr kumimoji="0" lang="en-AU"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129" name="Google Shape;129;p13"/>
          <p:cNvSpPr txBox="1"/>
          <p:nvPr/>
        </p:nvSpPr>
        <p:spPr>
          <a:xfrm>
            <a:off x="548640" y="1371600"/>
            <a:ext cx="5577840" cy="22860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1B1B22"/>
              </a:buClr>
              <a:buSzPts val="2000"/>
              <a:buFont typeface="Arial"/>
              <a:buNone/>
            </a:pPr>
            <a:r>
              <a:rPr lang="en-US" sz="2000" b="1" i="0" u="none" strike="noStrike" cap="none">
                <a:solidFill>
                  <a:srgbClr val="1B1B22"/>
                </a:solidFill>
                <a:latin typeface="Arial"/>
                <a:ea typeface="Arial"/>
                <a:cs typeface="Arial"/>
                <a:sym typeface="Arial"/>
              </a:rPr>
              <a:t>You cannot find a margin from the centre.</a:t>
            </a:r>
            <a:endParaRPr sz="20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000"/>
              <a:buFont typeface="Arial"/>
              <a:buNone/>
            </a:pPr>
            <a:r>
              <a:rPr lang="en-US" sz="2000" b="0" i="0" u="none" strike="noStrike" cap="none">
                <a:solidFill>
                  <a:srgbClr val="1B1B22"/>
                </a:solidFill>
                <a:latin typeface="Arial"/>
                <a:ea typeface="Arial"/>
                <a:cs typeface="Arial"/>
                <a:sym typeface="Arial"/>
              </a:rPr>
              <a:t>The margin has to tell you where it is.</a:t>
            </a:r>
            <a:endParaRPr sz="20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000"/>
              <a:buFont typeface="Arial"/>
              <a:buNone/>
            </a:pPr>
            <a:r>
              <a:rPr lang="en-US" sz="2000" b="0" i="0" u="none" strike="noStrike" cap="none">
                <a:solidFill>
                  <a:srgbClr val="1B1B22"/>
                </a:solidFill>
                <a:latin typeface="Arial"/>
                <a:ea typeface="Arial"/>
                <a:cs typeface="Arial"/>
                <a:sym typeface="Arial"/>
              </a:rPr>
              <a:t>Not a focus group at the end. Not a satisfaction score.</a:t>
            </a:r>
            <a:endParaRPr sz="2000" b="0" i="0" u="none" strike="noStrike" cap="none">
              <a:solidFill>
                <a:schemeClr val="dk1"/>
              </a:solidFill>
              <a:latin typeface="Calibri"/>
              <a:ea typeface="Calibri"/>
              <a:cs typeface="Calibri"/>
              <a:sym typeface="Calibri"/>
            </a:endParaRPr>
          </a:p>
          <a:p>
            <a:pPr marL="0" marR="0" lvl="0" indent="0" algn="l" rtl="0">
              <a:lnSpc>
                <a:spcPct val="115000"/>
              </a:lnSpc>
              <a:spcBef>
                <a:spcPts val="1000"/>
              </a:spcBef>
              <a:spcAft>
                <a:spcPts val="0"/>
              </a:spcAft>
              <a:buClr>
                <a:srgbClr val="1B1B22"/>
              </a:buClr>
              <a:buSzPts val="2000"/>
              <a:buFont typeface="Arial"/>
              <a:buNone/>
            </a:pPr>
            <a:r>
              <a:rPr lang="en-US" sz="2000" b="1" i="0" u="none" strike="noStrike" cap="none">
                <a:solidFill>
                  <a:srgbClr val="1B1B22"/>
                </a:solidFill>
                <a:latin typeface="Arial"/>
                <a:ea typeface="Arial"/>
                <a:cs typeface="Arial"/>
                <a:sym typeface="Arial"/>
              </a:rPr>
              <a:t>Co-authors. In the room when the instrument is built. Names on the output.</a:t>
            </a:r>
            <a:endParaRPr sz="2000" b="0" i="0" u="none" strike="noStrike" cap="none">
              <a:solidFill>
                <a:schemeClr val="dk1"/>
              </a:solidFill>
              <a:latin typeface="Calibri"/>
              <a:ea typeface="Calibri"/>
              <a:cs typeface="Calibri"/>
              <a:sym typeface="Calibri"/>
            </a:endParaRPr>
          </a:p>
        </p:txBody>
      </p:sp>
      <p:pic>
        <p:nvPicPr>
          <p:cNvPr id="127" name="Google Shape;127;p13" descr="Poster dark card, The through-line, co-design: The student the system failed became the researcher mapping that failure, and the founder building its replacement. Variability is the rule, not the exception."/>
          <p:cNvPicPr preferRelativeResize="0"/>
          <p:nvPr/>
        </p:nvPicPr>
        <p:blipFill rotWithShape="1">
          <a:blip r:embed="rId3">
            <a:alphaModFix/>
          </a:blip>
          <a:srcRect/>
          <a:stretch/>
        </p:blipFill>
        <p:spPr>
          <a:xfrm>
            <a:off x="6492240" y="1325880"/>
            <a:ext cx="5166360" cy="1719216"/>
          </a:xfrm>
          <a:prstGeom prst="rect">
            <a:avLst/>
          </a:prstGeom>
          <a:noFill/>
          <a:ln>
            <a:noFill/>
          </a:ln>
        </p:spPr>
      </p:pic>
      <p:pic>
        <p:nvPicPr>
          <p:cNvPr id="128" name="Google Shape;128;p13" descr="Poster movement eight, 2027, the next movement: From building the fix to changing the system. The next move is top down, into education policy reform, so inclusion is required by design, not left to the people it excludes."/>
          <p:cNvPicPr preferRelativeResize="0"/>
          <p:nvPr/>
        </p:nvPicPr>
        <p:blipFill rotWithShape="1">
          <a:blip r:embed="rId4">
            <a:alphaModFix/>
          </a:blip>
          <a:srcRect/>
          <a:stretch/>
        </p:blipFill>
        <p:spPr>
          <a:xfrm>
            <a:off x="548640" y="4023360"/>
            <a:ext cx="9144000" cy="2068060"/>
          </a:xfrm>
          <a:prstGeom prst="rect">
            <a:avLst/>
          </a:prstGeom>
          <a:noFill/>
          <a:ln>
            <a:noFill/>
          </a:ln>
        </p:spPr>
      </p:pic>
      <p:sp>
        <p:nvSpPr>
          <p:cNvPr id="130" name="Google Shape;130;p13"/>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3A4250"/>
                </a:solidFill>
                <a:latin typeface="Arial"/>
                <a:ea typeface="Arial"/>
                <a:cs typeface="Arial"/>
                <a:sym typeface="Arial"/>
              </a:rPr>
              <a:t>Poster, through-line card and movement 8</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4"/>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AU" sz="3400" b="1" i="0" u="none" strike="noStrike" kern="0" cap="none" spc="0" normalizeH="0" baseline="0" noProof="0" dirty="0">
                <a:ln>
                  <a:noFill/>
                </a:ln>
                <a:solidFill>
                  <a:srgbClr val="1B1B22"/>
                </a:solidFill>
                <a:effectLst/>
                <a:uLnTx/>
                <a:uFillTx/>
                <a:latin typeface="Arial"/>
                <a:ea typeface="Arial"/>
                <a:cs typeface="Arial"/>
                <a:sym typeface="Arial"/>
              </a:rPr>
              <a:t>Top-down keeps producing Shadow UDL</a:t>
            </a:r>
            <a:endParaRPr kumimoji="0" lang="en-AU"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137" name="Google Shape;137;p14">
            <a:extLst>
              <a:ext uri="{C183D7F6-B498-43B3-948B-1728B52AA6E4}">
                <adec:decorative xmlns:adec="http://schemas.microsoft.com/office/drawing/2017/decorative" val="1"/>
              </a:ext>
            </a:extLst>
          </p:cNvPr>
          <p:cNvSpPr/>
          <p:nvPr/>
        </p:nvSpPr>
        <p:spPr>
          <a:xfrm>
            <a:off x="548640" y="1463040"/>
            <a:ext cx="5394960" cy="3931920"/>
          </a:xfrm>
          <a:prstGeom prst="roundRect">
            <a:avLst>
              <a:gd name="adj" fmla="val 3488"/>
            </a:avLst>
          </a:prstGeom>
          <a:solidFill>
            <a:srgbClr val="E4ECF4"/>
          </a:solidFill>
          <a:ln w="12700" cap="flat" cmpd="sng">
            <a:solidFill>
              <a:srgbClr val="8FA3B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4">
            <a:extLst>
              <a:ext uri="{C183D7F6-B498-43B3-948B-1728B52AA6E4}">
                <adec:decorative xmlns:adec="http://schemas.microsoft.com/office/drawing/2017/decorative" val="1"/>
              </a:ext>
            </a:extLst>
          </p:cNvPr>
          <p:cNvSpPr/>
          <p:nvPr/>
        </p:nvSpPr>
        <p:spPr>
          <a:xfrm>
            <a:off x="6263640" y="1463040"/>
            <a:ext cx="5394960" cy="3931920"/>
          </a:xfrm>
          <a:prstGeom prst="roundRect">
            <a:avLst>
              <a:gd name="adj" fmla="val 3488"/>
            </a:avLst>
          </a:prstGeom>
          <a:solidFill>
            <a:srgbClr val="1B1B22"/>
          </a:solidFill>
          <a:ln w="12700" cap="flat" cmpd="sng">
            <a:solidFill>
              <a:srgbClr val="1B1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4"/>
          <p:cNvSpPr txBox="1"/>
          <p:nvPr/>
        </p:nvSpPr>
        <p:spPr>
          <a:xfrm>
            <a:off x="868680" y="1783080"/>
            <a:ext cx="4754880" cy="3291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3A4250"/>
                </a:solidFill>
                <a:latin typeface="Arial"/>
                <a:ea typeface="Arial"/>
                <a:cs typeface="Arial"/>
                <a:sym typeface="Arial"/>
              </a:rPr>
              <a:t>TOP-DOWN</a:t>
            </a:r>
            <a:endParaRPr sz="1400" b="0" i="0" u="none" strike="noStrike" cap="none">
              <a:solidFill>
                <a:schemeClr val="dk1"/>
              </a:solidFill>
              <a:latin typeface="Calibri"/>
              <a:ea typeface="Calibri"/>
              <a:cs typeface="Calibri"/>
              <a:sym typeface="Calibri"/>
            </a:endParaRPr>
          </a:p>
          <a:p>
            <a:pPr marL="0" marR="0" lvl="0" indent="0" algn="l" rtl="0">
              <a:spcBef>
                <a:spcPts val="800"/>
              </a:spcBef>
              <a:spcAft>
                <a:spcPts val="0"/>
              </a:spcAft>
              <a:buClr>
                <a:srgbClr val="1B1B22"/>
              </a:buClr>
              <a:buSzPts val="2800"/>
              <a:buFont typeface="Arial"/>
              <a:buNone/>
            </a:pPr>
            <a:r>
              <a:rPr lang="en-US" sz="2800" b="1" i="0" u="none" strike="noStrike" cap="none">
                <a:solidFill>
                  <a:srgbClr val="1B1B22"/>
                </a:solidFill>
                <a:latin typeface="Arial"/>
                <a:ea typeface="Arial"/>
                <a:cs typeface="Arial"/>
                <a:sym typeface="Arial"/>
              </a:rPr>
              <a:t>Design for students</a:t>
            </a:r>
            <a:endParaRPr sz="1400" b="0" i="0" u="none" strike="noStrike" cap="none">
              <a:solidFill>
                <a:schemeClr val="dk1"/>
              </a:solidFill>
              <a:latin typeface="Calibri"/>
              <a:ea typeface="Calibri"/>
              <a:cs typeface="Calibri"/>
              <a:sym typeface="Calibri"/>
            </a:endParaRPr>
          </a:p>
          <a:p>
            <a:pPr marL="0" marR="0" lvl="0" indent="0" algn="l" rtl="0">
              <a:spcBef>
                <a:spcPts val="800"/>
              </a:spcBef>
              <a:spcAft>
                <a:spcPts val="0"/>
              </a:spcAft>
              <a:buClr>
                <a:srgbClr val="1B1B22"/>
              </a:buClr>
              <a:buSzPts val="1800"/>
              <a:buFont typeface="Arial"/>
              <a:buNone/>
            </a:pPr>
            <a:r>
              <a:rPr lang="en-US" sz="1800" b="0" i="0" u="none" strike="noStrike" cap="none">
                <a:solidFill>
                  <a:srgbClr val="1B1B22"/>
                </a:solidFill>
                <a:latin typeface="Arial"/>
                <a:ea typeface="Arial"/>
                <a:cs typeface="Arial"/>
                <a:sym typeface="Arial"/>
              </a:rPr>
              <a:t>Well-meaning. The people who would notice the shadow are never in the room.</a:t>
            </a:r>
            <a:endParaRPr sz="1400" b="0" i="0" u="none" strike="noStrike" cap="none">
              <a:solidFill>
                <a:schemeClr val="dk1"/>
              </a:solidFill>
              <a:latin typeface="Calibri"/>
              <a:ea typeface="Calibri"/>
              <a:cs typeface="Calibri"/>
              <a:sym typeface="Calibri"/>
            </a:endParaRPr>
          </a:p>
        </p:txBody>
      </p:sp>
      <p:sp>
        <p:nvSpPr>
          <p:cNvPr id="140" name="Google Shape;140;p14"/>
          <p:cNvSpPr txBox="1"/>
          <p:nvPr/>
        </p:nvSpPr>
        <p:spPr>
          <a:xfrm>
            <a:off x="6583680" y="1783080"/>
            <a:ext cx="4754880" cy="3291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9D3DD"/>
              </a:buClr>
              <a:buSzPts val="1400"/>
              <a:buFont typeface="Arial"/>
              <a:buNone/>
            </a:pPr>
            <a:r>
              <a:rPr lang="en-US" sz="1400" b="0" i="0" u="none" strike="noStrike" cap="none">
                <a:solidFill>
                  <a:srgbClr val="C9D3DD"/>
                </a:solidFill>
                <a:latin typeface="Arial"/>
                <a:ea typeface="Arial"/>
                <a:cs typeface="Arial"/>
                <a:sym typeface="Arial"/>
              </a:rPr>
              <a:t>BOTTOM-UP</a:t>
            </a:r>
            <a:endParaRPr sz="1400" b="0" i="0" u="none" strike="noStrike" cap="none">
              <a:solidFill>
                <a:schemeClr val="dk1"/>
              </a:solidFill>
              <a:latin typeface="Calibri"/>
              <a:ea typeface="Calibri"/>
              <a:cs typeface="Calibri"/>
              <a:sym typeface="Calibri"/>
            </a:endParaRPr>
          </a:p>
          <a:p>
            <a:pPr marL="0" marR="0" lvl="0" indent="0" algn="l" rtl="0">
              <a:spcBef>
                <a:spcPts val="800"/>
              </a:spcBef>
              <a:spcAft>
                <a:spcPts val="0"/>
              </a:spcAft>
              <a:buClr>
                <a:srgbClr val="FFFFFF"/>
              </a:buClr>
              <a:buSzPts val="2800"/>
              <a:buFont typeface="Arial"/>
              <a:buNone/>
            </a:pPr>
            <a:r>
              <a:rPr lang="en-US" sz="2800" b="1" i="0" u="none" strike="noStrike" cap="none">
                <a:solidFill>
                  <a:srgbClr val="FFFFFF"/>
                </a:solidFill>
                <a:latin typeface="Arial"/>
                <a:ea typeface="Arial"/>
                <a:cs typeface="Arial"/>
                <a:sym typeface="Arial"/>
              </a:rPr>
              <a:t>Design with students, led by students</a:t>
            </a:r>
            <a:endParaRPr sz="2800" b="1" i="0" u="none" strike="noStrike" cap="none">
              <a:solidFill>
                <a:srgbClr val="FFFFFF"/>
              </a:solidFill>
              <a:latin typeface="Arial"/>
              <a:ea typeface="Arial"/>
              <a:cs typeface="Arial"/>
              <a:sym typeface="Arial"/>
            </a:endParaRPr>
          </a:p>
          <a:p>
            <a:pPr marL="0" marR="0" lvl="0" indent="0" algn="l" rtl="0">
              <a:spcBef>
                <a:spcPts val="800"/>
              </a:spcBef>
              <a:spcAft>
                <a:spcPts val="0"/>
              </a:spcAft>
              <a:buClr>
                <a:srgbClr val="FFFFFF"/>
              </a:buClr>
              <a:buSzPts val="2800"/>
              <a:buFont typeface="Arial"/>
              <a:buNone/>
            </a:pPr>
            <a:endParaRPr sz="2800" b="1">
              <a:solidFill>
                <a:srgbClr val="FFFFFF"/>
              </a:solidFill>
            </a:endParaRPr>
          </a:p>
          <a:p>
            <a:pPr marL="0" marR="0" lvl="0" indent="0" algn="l" rtl="0">
              <a:spcBef>
                <a:spcPts val="800"/>
              </a:spcBef>
              <a:spcAft>
                <a:spcPts val="0"/>
              </a:spcAft>
              <a:buClr>
                <a:srgbClr val="F2C46B"/>
              </a:buClr>
              <a:buSzPts val="1800"/>
              <a:buFont typeface="Arial"/>
              <a:buNone/>
            </a:pPr>
            <a:r>
              <a:rPr lang="en-US" sz="1800" b="1" i="0" u="none" strike="noStrike" cap="none">
                <a:solidFill>
                  <a:srgbClr val="F2C46B"/>
                </a:solidFill>
                <a:latin typeface="Arial"/>
                <a:ea typeface="Arial"/>
                <a:cs typeface="Arial"/>
                <a:sym typeface="Arial"/>
              </a:rPr>
              <a:t>I am one. I am asking you to make more.</a:t>
            </a:r>
            <a:endParaRPr sz="1400" b="0" i="0" u="none" strike="noStrike" cap="none">
              <a:solidFill>
                <a:schemeClr val="dk1"/>
              </a:solidFill>
              <a:latin typeface="Calibri"/>
              <a:ea typeface="Calibri"/>
              <a:cs typeface="Calibri"/>
              <a:sym typeface="Calibri"/>
            </a:endParaRPr>
          </a:p>
        </p:txBody>
      </p:sp>
      <p:sp>
        <p:nvSpPr>
          <p:cNvPr id="141" name="Google Shape;141;p14"/>
          <p:cNvSpPr txBox="1"/>
          <p:nvPr/>
        </p:nvSpPr>
        <p:spPr>
          <a:xfrm>
            <a:off x="548640" y="5577840"/>
            <a:ext cx="1106424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1B22"/>
              </a:buClr>
              <a:buSzPts val="1800"/>
              <a:buFont typeface="Arial"/>
              <a:buNone/>
            </a:pPr>
            <a:r>
              <a:rPr lang="en-US" sz="1800" b="1" i="0" u="none" strike="noStrike" cap="none">
                <a:solidFill>
                  <a:srgbClr val="1B1B22"/>
                </a:solidFill>
                <a:latin typeface="Arial"/>
                <a:ea typeface="Arial"/>
                <a:cs typeface="Arial"/>
                <a:sym typeface="Arial"/>
              </a:rPr>
              <a:t>If a student has already built a workaround for your course, that workaround is your design brief.</a:t>
            </a:r>
            <a:endParaRPr sz="1800" b="0" i="0" u="none" strike="noStrike" cap="none">
              <a:solidFill>
                <a:schemeClr val="dk1"/>
              </a:solidFill>
              <a:latin typeface="Calibri"/>
              <a:ea typeface="Calibri"/>
              <a:cs typeface="Calibri"/>
              <a:sym typeface="Calibri"/>
            </a:endParaRPr>
          </a:p>
        </p:txBody>
      </p:sp>
      <p:sp>
        <p:nvSpPr>
          <p:cNvPr id="142" name="Google Shape;142;p14"/>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3A4250"/>
                </a:solidFill>
                <a:latin typeface="Arial"/>
                <a:ea typeface="Arial"/>
                <a:cs typeface="Arial"/>
                <a:sym typeface="Arial"/>
              </a:rPr>
              <a:t>Off the poster. The practical version</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5"/>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AU" sz="3400" b="1" i="0" u="none" strike="noStrike" kern="0" cap="none" spc="0" normalizeH="0" baseline="0" noProof="0" dirty="0">
                <a:ln>
                  <a:noFill/>
                </a:ln>
                <a:solidFill>
                  <a:srgbClr val="1B1B22"/>
                </a:solidFill>
                <a:effectLst/>
                <a:uLnTx/>
                <a:uFillTx/>
                <a:latin typeface="Arial"/>
                <a:ea typeface="Arial"/>
                <a:cs typeface="Arial"/>
                <a:sym typeface="Arial"/>
              </a:rPr>
              <a:t>The future is now: </a:t>
            </a:r>
            <a:r>
              <a:rPr kumimoji="0" lang="en-AU" sz="3400" b="1" i="0" u="none" strike="noStrike" kern="0" cap="none" spc="0" normalizeH="0" baseline="0" noProof="0" dirty="0" err="1">
                <a:ln>
                  <a:noFill/>
                </a:ln>
                <a:solidFill>
                  <a:srgbClr val="1B1B22"/>
                </a:solidFill>
                <a:effectLst/>
                <a:uLnTx/>
                <a:uFillTx/>
                <a:latin typeface="Arial"/>
                <a:ea typeface="Arial"/>
                <a:cs typeface="Arial"/>
                <a:sym typeface="Arial"/>
              </a:rPr>
              <a:t>Simplifii</a:t>
            </a:r>
            <a:endParaRPr kumimoji="0" lang="en-AU"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149" name="Google Shape;149;p15" descr="Poster movement seven, now: Simplifii OS, the accumulated answer. Dyslexia and overload became visual, structured learning. Executive-function struggle became built-in scaffolds. Buried help became findable, in the moment of need."/>
          <p:cNvPicPr preferRelativeResize="0"/>
          <p:nvPr/>
        </p:nvPicPr>
        <p:blipFill rotWithShape="1">
          <a:blip r:embed="rId3">
            <a:alphaModFix/>
          </a:blip>
          <a:srcRect/>
          <a:stretch/>
        </p:blipFill>
        <p:spPr>
          <a:xfrm>
            <a:off x="548640" y="1280160"/>
            <a:ext cx="11064240" cy="1694033"/>
          </a:xfrm>
          <a:prstGeom prst="rect">
            <a:avLst/>
          </a:prstGeom>
          <a:noFill/>
          <a:ln>
            <a:noFill/>
          </a:ln>
        </p:spPr>
      </p:pic>
      <p:sp>
        <p:nvSpPr>
          <p:cNvPr id="150" name="Google Shape;150;p15">
            <a:extLst>
              <a:ext uri="{C183D7F6-B498-43B3-948B-1728B52AA6E4}">
                <adec:decorative xmlns:adec="http://schemas.microsoft.com/office/drawing/2017/decorative" val="1"/>
              </a:ext>
            </a:extLst>
          </p:cNvPr>
          <p:cNvSpPr/>
          <p:nvPr/>
        </p:nvSpPr>
        <p:spPr>
          <a:xfrm>
            <a:off x="548640" y="3383280"/>
            <a:ext cx="3566160" cy="2651760"/>
          </a:xfrm>
          <a:prstGeom prst="roundRect">
            <a:avLst>
              <a:gd name="adj" fmla="val 5172"/>
            </a:avLst>
          </a:prstGeom>
          <a:solidFill>
            <a:srgbClr val="E4ECF4"/>
          </a:solidFill>
          <a:ln w="12700" cap="flat" cmpd="sng">
            <a:solidFill>
              <a:srgbClr val="8FA3B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5"/>
          <p:cNvSpPr txBox="1"/>
          <p:nvPr/>
        </p:nvSpPr>
        <p:spPr>
          <a:xfrm>
            <a:off x="822960" y="3611880"/>
            <a:ext cx="3017520" cy="21945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B3A8C"/>
              </a:buClr>
              <a:buSzPts val="2000"/>
              <a:buFont typeface="Arial"/>
              <a:buNone/>
            </a:pPr>
            <a:r>
              <a:rPr lang="en-US" sz="2000" b="1" i="0" u="none" strike="noStrike" cap="none">
                <a:solidFill>
                  <a:srgbClr val="3B3A8C"/>
                </a:solidFill>
                <a:latin typeface="Arial"/>
                <a:ea typeface="Arial"/>
                <a:cs typeface="Arial"/>
                <a:sym typeface="Arial"/>
              </a:rPr>
              <a:t>Today</a:t>
            </a:r>
            <a:endParaRPr sz="2000" b="0" i="0" u="none" strike="noStrike" cap="none">
              <a:solidFill>
                <a:schemeClr val="dk1"/>
              </a:solidFill>
              <a:latin typeface="Calibri"/>
              <a:ea typeface="Calibri"/>
              <a:cs typeface="Calibri"/>
              <a:sym typeface="Calibri"/>
            </a:endParaRPr>
          </a:p>
          <a:p>
            <a:pPr marL="0" marR="0" lvl="0" indent="0" algn="l" rtl="0">
              <a:spcBef>
                <a:spcPts val="600"/>
              </a:spcBef>
              <a:spcAft>
                <a:spcPts val="0"/>
              </a:spcAft>
              <a:buClr>
                <a:srgbClr val="1B1B22"/>
              </a:buClr>
              <a:buSzPts val="1600"/>
              <a:buFont typeface="Arial"/>
              <a:buNone/>
            </a:pPr>
            <a:r>
              <a:rPr lang="en-US" sz="1600" b="0" i="0" u="none" strike="noStrike" cap="none">
                <a:solidFill>
                  <a:srgbClr val="1B1B22"/>
                </a:solidFill>
                <a:latin typeface="Arial"/>
                <a:ea typeface="Arial"/>
                <a:cs typeface="Arial"/>
                <a:sym typeface="Arial"/>
              </a:rPr>
              <a:t>Sits between the student and the assignment. Plain-language rubric. Draft checked against it before submission, not after the grade.</a:t>
            </a:r>
            <a:endParaRPr sz="2000" b="0" i="0" u="none" strike="noStrike" cap="none">
              <a:solidFill>
                <a:schemeClr val="dk1"/>
              </a:solidFill>
              <a:latin typeface="Calibri"/>
              <a:ea typeface="Calibri"/>
              <a:cs typeface="Calibri"/>
              <a:sym typeface="Calibri"/>
            </a:endParaRPr>
          </a:p>
        </p:txBody>
      </p:sp>
      <p:sp>
        <p:nvSpPr>
          <p:cNvPr id="152" name="Google Shape;152;p15">
            <a:extLst>
              <a:ext uri="{C183D7F6-B498-43B3-948B-1728B52AA6E4}">
                <adec:decorative xmlns:adec="http://schemas.microsoft.com/office/drawing/2017/decorative" val="1"/>
              </a:ext>
            </a:extLst>
          </p:cNvPr>
          <p:cNvSpPr/>
          <p:nvPr/>
        </p:nvSpPr>
        <p:spPr>
          <a:xfrm>
            <a:off x="4297680" y="3383280"/>
            <a:ext cx="3566160" cy="2651760"/>
          </a:xfrm>
          <a:prstGeom prst="roundRect">
            <a:avLst>
              <a:gd name="adj" fmla="val 5172"/>
            </a:avLst>
          </a:prstGeom>
          <a:solidFill>
            <a:srgbClr val="E4ECF4"/>
          </a:solidFill>
          <a:ln w="12700" cap="flat" cmpd="sng">
            <a:solidFill>
              <a:srgbClr val="8FA3B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5"/>
          <p:cNvSpPr txBox="1"/>
          <p:nvPr/>
        </p:nvSpPr>
        <p:spPr>
          <a:xfrm>
            <a:off x="4572000" y="3611880"/>
            <a:ext cx="3017520" cy="21945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6F5C"/>
              </a:buClr>
              <a:buSzPts val="2000"/>
              <a:buFont typeface="Arial"/>
              <a:buNone/>
            </a:pPr>
            <a:r>
              <a:rPr lang="en-US" sz="2000" b="1" i="0" u="none" strike="noStrike" cap="none">
                <a:solidFill>
                  <a:srgbClr val="1F6F5C"/>
                </a:solidFill>
                <a:latin typeface="Arial"/>
                <a:ea typeface="Arial"/>
                <a:cs typeface="Arial"/>
                <a:sym typeface="Arial"/>
              </a:rPr>
              <a:t>Built from</a:t>
            </a:r>
            <a:endParaRPr sz="2000" b="0" i="0" u="none" strike="noStrike" cap="none">
              <a:solidFill>
                <a:schemeClr val="dk1"/>
              </a:solidFill>
              <a:latin typeface="Calibri"/>
              <a:ea typeface="Calibri"/>
              <a:cs typeface="Calibri"/>
              <a:sym typeface="Calibri"/>
            </a:endParaRPr>
          </a:p>
          <a:p>
            <a:pPr marL="0" marR="0" lvl="0" indent="0" algn="l" rtl="0">
              <a:spcBef>
                <a:spcPts val="600"/>
              </a:spcBef>
              <a:spcAft>
                <a:spcPts val="0"/>
              </a:spcAft>
              <a:buClr>
                <a:srgbClr val="1B1B22"/>
              </a:buClr>
              <a:buSzPts val="1600"/>
              <a:buFont typeface="Arial"/>
              <a:buNone/>
            </a:pPr>
            <a:r>
              <a:rPr lang="en-US" sz="1600" b="0" i="0" u="none" strike="noStrike" cap="none">
                <a:solidFill>
                  <a:srgbClr val="1B1B22"/>
                </a:solidFill>
                <a:latin typeface="Arial"/>
                <a:ea typeface="Arial"/>
                <a:cs typeface="Arial"/>
                <a:sym typeface="Arial"/>
              </a:rPr>
              <a:t>Every barrier on my path, turned into a design requirement.</a:t>
            </a:r>
            <a:endParaRPr sz="2000" b="0" i="0" u="none" strike="noStrike" cap="none">
              <a:solidFill>
                <a:schemeClr val="dk1"/>
              </a:solidFill>
              <a:latin typeface="Calibri"/>
              <a:ea typeface="Calibri"/>
              <a:cs typeface="Calibri"/>
              <a:sym typeface="Calibri"/>
            </a:endParaRPr>
          </a:p>
        </p:txBody>
      </p:sp>
      <p:sp>
        <p:nvSpPr>
          <p:cNvPr id="154" name="Google Shape;154;p15">
            <a:extLst>
              <a:ext uri="{C183D7F6-B498-43B3-948B-1728B52AA6E4}">
                <adec:decorative xmlns:adec="http://schemas.microsoft.com/office/drawing/2017/decorative" val="1"/>
              </a:ext>
            </a:extLst>
          </p:cNvPr>
          <p:cNvSpPr/>
          <p:nvPr/>
        </p:nvSpPr>
        <p:spPr>
          <a:xfrm>
            <a:off x="8046720" y="3383280"/>
            <a:ext cx="3566160" cy="2651760"/>
          </a:xfrm>
          <a:prstGeom prst="roundRect">
            <a:avLst>
              <a:gd name="adj" fmla="val 5172"/>
            </a:avLst>
          </a:prstGeom>
          <a:solidFill>
            <a:srgbClr val="E4ECF4"/>
          </a:solidFill>
          <a:ln w="12700" cap="flat" cmpd="sng">
            <a:solidFill>
              <a:srgbClr val="8FA3B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5"/>
          <p:cNvSpPr txBox="1"/>
          <p:nvPr/>
        </p:nvSpPr>
        <p:spPr>
          <a:xfrm>
            <a:off x="8321040" y="3611880"/>
            <a:ext cx="3017520" cy="21945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B1561F"/>
              </a:buClr>
              <a:buSzPts val="2000"/>
              <a:buFont typeface="Arial"/>
              <a:buNone/>
            </a:pPr>
            <a:r>
              <a:rPr lang="en-US" sz="2000" b="1" i="0" u="none" strike="noStrike" cap="none">
                <a:solidFill>
                  <a:srgbClr val="B1561F"/>
                </a:solidFill>
                <a:latin typeface="Arial"/>
                <a:ea typeface="Arial"/>
                <a:cs typeface="Arial"/>
                <a:sym typeface="Arial"/>
              </a:rPr>
              <a:t>Where it goes next</a:t>
            </a:r>
            <a:endParaRPr sz="2000" b="0" i="0" u="none" strike="noStrike" cap="none">
              <a:solidFill>
                <a:schemeClr val="dk1"/>
              </a:solidFill>
              <a:latin typeface="Calibri"/>
              <a:ea typeface="Calibri"/>
              <a:cs typeface="Calibri"/>
              <a:sym typeface="Calibri"/>
            </a:endParaRPr>
          </a:p>
          <a:p>
            <a:pPr marL="0" marR="0" lvl="0" indent="0" algn="l" rtl="0">
              <a:spcBef>
                <a:spcPts val="600"/>
              </a:spcBef>
              <a:spcAft>
                <a:spcPts val="0"/>
              </a:spcAft>
              <a:buClr>
                <a:srgbClr val="1B1B22"/>
              </a:buClr>
              <a:buSzPts val="1600"/>
              <a:buFont typeface="Arial"/>
              <a:buNone/>
            </a:pPr>
            <a:r>
              <a:rPr lang="en-US" sz="1600" b="0" i="0" u="none" strike="noStrike" cap="none">
                <a:solidFill>
                  <a:srgbClr val="1B1B22"/>
                </a:solidFill>
                <a:latin typeface="Arial"/>
                <a:ea typeface="Arial"/>
                <a:cs typeface="Arial"/>
                <a:sym typeface="Arial"/>
              </a:rPr>
              <a:t>Layer three. Delivery data, from the student side, at scale, in the moment.</a:t>
            </a:r>
            <a:endParaRPr sz="2000" b="0" i="0" u="none" strike="noStrike" cap="none">
              <a:solidFill>
                <a:schemeClr val="dk1"/>
              </a:solidFill>
              <a:latin typeface="Calibri"/>
              <a:ea typeface="Calibri"/>
              <a:cs typeface="Calibri"/>
              <a:sym typeface="Calibri"/>
            </a:endParaRPr>
          </a:p>
        </p:txBody>
      </p:sp>
      <p:sp>
        <p:nvSpPr>
          <p:cNvPr id="156" name="Google Shape;156;p15"/>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3A4250"/>
                </a:solidFill>
                <a:latin typeface="Arial"/>
                <a:ea typeface="Arial"/>
                <a:cs typeface="Arial"/>
                <a:sym typeface="Arial"/>
              </a:rPr>
              <a:t>Poster, movement 7. Then the future</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6"/>
          <p:cNvSpPr txBox="1">
            <a:spLocks noGrp="1"/>
          </p:cNvSpPr>
          <p:nvPr>
            <p:ph type="title" idx="4294967295"/>
          </p:nvPr>
        </p:nvSpPr>
        <p:spPr>
          <a:xfrm>
            <a:off x="548640" y="365760"/>
            <a:ext cx="11064240" cy="82296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1B1B22"/>
              </a:buClr>
              <a:buSzPts val="3400"/>
              <a:buFont typeface="Arial"/>
              <a:buNone/>
              <a:tabLst/>
              <a:defRPr/>
            </a:pPr>
            <a:r>
              <a:rPr kumimoji="0" lang="en-AU" sz="3400" b="1" i="0" u="none" strike="noStrike" kern="0" cap="none" spc="0" normalizeH="0" baseline="0" noProof="0" dirty="0">
                <a:ln>
                  <a:noFill/>
                </a:ln>
                <a:solidFill>
                  <a:srgbClr val="1B1B22"/>
                </a:solidFill>
                <a:effectLst/>
                <a:uLnTx/>
                <a:uFillTx/>
                <a:latin typeface="Arial"/>
                <a:ea typeface="Arial"/>
                <a:cs typeface="Arial"/>
                <a:sym typeface="Arial"/>
              </a:rPr>
              <a:t>Three ways to work with me</a:t>
            </a:r>
            <a:endParaRPr kumimoji="0" lang="en-AU" sz="34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164" name="Google Shape;164;p16">
            <a:extLst>
              <a:ext uri="{C183D7F6-B498-43B3-948B-1728B52AA6E4}">
                <adec:decorative xmlns:adec="http://schemas.microsoft.com/office/drawing/2017/decorative" val="1"/>
              </a:ext>
            </a:extLst>
          </p:cNvPr>
          <p:cNvSpPr/>
          <p:nvPr/>
        </p:nvSpPr>
        <p:spPr>
          <a:xfrm>
            <a:off x="548640" y="1463040"/>
            <a:ext cx="640080" cy="640080"/>
          </a:xfrm>
          <a:prstGeom prst="ellipse">
            <a:avLst/>
          </a:prstGeom>
          <a:solidFill>
            <a:srgbClr val="3B3A8C"/>
          </a:solidFill>
          <a:ln w="12700" cap="flat" cmpd="sng">
            <a:solidFill>
              <a:srgbClr val="3B3A8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6"/>
          <p:cNvSpPr txBox="1"/>
          <p:nvPr/>
        </p:nvSpPr>
        <p:spPr>
          <a:xfrm>
            <a:off x="548640" y="1463040"/>
            <a:ext cx="6400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200"/>
              <a:buFont typeface="Arial"/>
              <a:buNone/>
            </a:pPr>
            <a:r>
              <a:rPr lang="en-US" sz="2200" b="1" i="0" u="none" strike="noStrike" cap="none">
                <a:solidFill>
                  <a:srgbClr val="FFFFFF"/>
                </a:solidFill>
                <a:latin typeface="Arial"/>
                <a:ea typeface="Arial"/>
                <a:cs typeface="Arial"/>
                <a:sym typeface="Arial"/>
              </a:rPr>
              <a:t>1</a:t>
            </a:r>
            <a:endParaRPr sz="2200" b="0" i="0" u="none" strike="noStrike" cap="none">
              <a:solidFill>
                <a:schemeClr val="dk1"/>
              </a:solidFill>
              <a:latin typeface="Calibri"/>
              <a:ea typeface="Calibri"/>
              <a:cs typeface="Calibri"/>
              <a:sym typeface="Calibri"/>
            </a:endParaRPr>
          </a:p>
        </p:txBody>
      </p:sp>
      <p:sp>
        <p:nvSpPr>
          <p:cNvPr id="166" name="Google Shape;166;p16"/>
          <p:cNvSpPr txBox="1"/>
          <p:nvPr/>
        </p:nvSpPr>
        <p:spPr>
          <a:xfrm>
            <a:off x="1463040" y="1371600"/>
            <a:ext cx="475488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2200"/>
              <a:buFont typeface="Arial"/>
              <a:buNone/>
            </a:pPr>
            <a:r>
              <a:rPr lang="en-US" sz="2200" b="1" i="0" u="none" strike="noStrike" cap="none">
                <a:solidFill>
                  <a:srgbClr val="1B1B22"/>
                </a:solidFill>
                <a:latin typeface="Arial"/>
                <a:ea typeface="Arial"/>
                <a:cs typeface="Arial"/>
                <a:sym typeface="Arial"/>
              </a:rPr>
              <a:t>Staff</a:t>
            </a:r>
            <a:endParaRPr sz="22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3A4250"/>
              </a:buClr>
              <a:buSzPts val="1700"/>
              <a:buFont typeface="Arial"/>
              <a:buNone/>
            </a:pPr>
            <a:r>
              <a:rPr lang="en-US" sz="1700" b="0" i="0" u="none" strike="noStrike" cap="none">
                <a:solidFill>
                  <a:srgbClr val="3A4250"/>
                </a:solidFill>
                <a:latin typeface="Arial"/>
                <a:ea typeface="Arial"/>
                <a:cs typeface="Arial"/>
                <a:sym typeface="Arial"/>
              </a:rPr>
              <a:t>The national survey and interviews are next. I need your side of the promise.</a:t>
            </a:r>
            <a:endParaRPr sz="2200" b="0" i="0" u="none" strike="noStrike" cap="none">
              <a:solidFill>
                <a:schemeClr val="dk1"/>
              </a:solidFill>
              <a:latin typeface="Calibri"/>
              <a:ea typeface="Calibri"/>
              <a:cs typeface="Calibri"/>
              <a:sym typeface="Calibri"/>
            </a:endParaRPr>
          </a:p>
        </p:txBody>
      </p:sp>
      <p:sp>
        <p:nvSpPr>
          <p:cNvPr id="167" name="Google Shape;167;p16">
            <a:extLst>
              <a:ext uri="{C183D7F6-B498-43B3-948B-1728B52AA6E4}">
                <adec:decorative xmlns:adec="http://schemas.microsoft.com/office/drawing/2017/decorative" val="1"/>
              </a:ext>
            </a:extLst>
          </p:cNvPr>
          <p:cNvSpPr/>
          <p:nvPr/>
        </p:nvSpPr>
        <p:spPr>
          <a:xfrm>
            <a:off x="548640" y="3017520"/>
            <a:ext cx="640080" cy="640080"/>
          </a:xfrm>
          <a:prstGeom prst="ellipse">
            <a:avLst/>
          </a:prstGeom>
          <a:solidFill>
            <a:srgbClr val="1F6F5C"/>
          </a:solidFill>
          <a:ln w="12700" cap="flat" cmpd="sng">
            <a:solidFill>
              <a:srgbClr val="1F6F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6"/>
          <p:cNvSpPr txBox="1"/>
          <p:nvPr/>
        </p:nvSpPr>
        <p:spPr>
          <a:xfrm>
            <a:off x="548640" y="3017520"/>
            <a:ext cx="6400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200"/>
              <a:buFont typeface="Arial"/>
              <a:buNone/>
            </a:pPr>
            <a:r>
              <a:rPr lang="en-US" sz="2200" b="1" i="0" u="none" strike="noStrike" cap="none">
                <a:solidFill>
                  <a:srgbClr val="FFFFFF"/>
                </a:solidFill>
                <a:latin typeface="Arial"/>
                <a:ea typeface="Arial"/>
                <a:cs typeface="Arial"/>
                <a:sym typeface="Arial"/>
              </a:rPr>
              <a:t>2</a:t>
            </a:r>
            <a:endParaRPr sz="2200" b="0" i="0" u="none" strike="noStrike" cap="none">
              <a:solidFill>
                <a:schemeClr val="dk1"/>
              </a:solidFill>
              <a:latin typeface="Calibri"/>
              <a:ea typeface="Calibri"/>
              <a:cs typeface="Calibri"/>
              <a:sym typeface="Calibri"/>
            </a:endParaRPr>
          </a:p>
        </p:txBody>
      </p:sp>
      <p:sp>
        <p:nvSpPr>
          <p:cNvPr id="169" name="Google Shape;169;p16"/>
          <p:cNvSpPr txBox="1"/>
          <p:nvPr/>
        </p:nvSpPr>
        <p:spPr>
          <a:xfrm>
            <a:off x="1463040" y="2926080"/>
            <a:ext cx="475488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2200"/>
              <a:buFont typeface="Arial"/>
              <a:buNone/>
            </a:pPr>
            <a:r>
              <a:rPr lang="en-US" sz="2200" b="1" i="0" u="none" strike="noStrike" cap="none">
                <a:solidFill>
                  <a:srgbClr val="1B1B22"/>
                </a:solidFill>
                <a:latin typeface="Arial"/>
                <a:ea typeface="Arial"/>
                <a:cs typeface="Arial"/>
                <a:sym typeface="Arial"/>
              </a:rPr>
              <a:t>Students, or people who work with them</a:t>
            </a:r>
            <a:endParaRPr sz="22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3A4250"/>
              </a:buClr>
              <a:buSzPts val="1700"/>
              <a:buFont typeface="Arial"/>
              <a:buNone/>
            </a:pPr>
            <a:r>
              <a:rPr lang="en-US" sz="1700" b="0" i="0" u="none" strike="noStrike" cap="none">
                <a:solidFill>
                  <a:srgbClr val="3A4250"/>
                </a:solidFill>
                <a:latin typeface="Arial"/>
                <a:ea typeface="Arial"/>
                <a:cs typeface="Arial"/>
                <a:sym typeface="Arial"/>
              </a:rPr>
              <a:t>I want them in the room for the co-design phase.</a:t>
            </a:r>
            <a:endParaRPr sz="2200" b="0" i="0" u="none" strike="noStrike" cap="none">
              <a:solidFill>
                <a:schemeClr val="dk1"/>
              </a:solidFill>
              <a:latin typeface="Calibri"/>
              <a:ea typeface="Calibri"/>
              <a:cs typeface="Calibri"/>
              <a:sym typeface="Calibri"/>
            </a:endParaRPr>
          </a:p>
        </p:txBody>
      </p:sp>
      <p:sp>
        <p:nvSpPr>
          <p:cNvPr id="170" name="Google Shape;170;p16">
            <a:extLst>
              <a:ext uri="{C183D7F6-B498-43B3-948B-1728B52AA6E4}">
                <adec:decorative xmlns:adec="http://schemas.microsoft.com/office/drawing/2017/decorative" val="1"/>
              </a:ext>
            </a:extLst>
          </p:cNvPr>
          <p:cNvSpPr/>
          <p:nvPr/>
        </p:nvSpPr>
        <p:spPr>
          <a:xfrm>
            <a:off x="548640" y="4572000"/>
            <a:ext cx="640080" cy="640080"/>
          </a:xfrm>
          <a:prstGeom prst="ellipse">
            <a:avLst/>
          </a:prstGeom>
          <a:solidFill>
            <a:srgbClr val="B1561F"/>
          </a:solidFill>
          <a:ln w="12700" cap="flat" cmpd="sng">
            <a:solidFill>
              <a:srgbClr val="B1561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6"/>
          <p:cNvSpPr txBox="1"/>
          <p:nvPr/>
        </p:nvSpPr>
        <p:spPr>
          <a:xfrm>
            <a:off x="548640" y="4572000"/>
            <a:ext cx="6400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200"/>
              <a:buFont typeface="Arial"/>
              <a:buNone/>
            </a:pPr>
            <a:r>
              <a:rPr lang="en-US" sz="2200" b="1" i="0" u="none" strike="noStrike" cap="none">
                <a:solidFill>
                  <a:srgbClr val="FFFFFF"/>
                </a:solidFill>
                <a:latin typeface="Arial"/>
                <a:ea typeface="Arial"/>
                <a:cs typeface="Arial"/>
                <a:sym typeface="Arial"/>
              </a:rPr>
              <a:t>3</a:t>
            </a:r>
            <a:endParaRPr sz="2200" b="0" i="0" u="none" strike="noStrike" cap="none">
              <a:solidFill>
                <a:schemeClr val="dk1"/>
              </a:solidFill>
              <a:latin typeface="Calibri"/>
              <a:ea typeface="Calibri"/>
              <a:cs typeface="Calibri"/>
              <a:sym typeface="Calibri"/>
            </a:endParaRPr>
          </a:p>
        </p:txBody>
      </p:sp>
      <p:sp>
        <p:nvSpPr>
          <p:cNvPr id="172" name="Google Shape;172;p16"/>
          <p:cNvSpPr txBox="1"/>
          <p:nvPr/>
        </p:nvSpPr>
        <p:spPr>
          <a:xfrm>
            <a:off x="1463040" y="4480560"/>
            <a:ext cx="475488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2200"/>
              <a:buFont typeface="Arial"/>
              <a:buNone/>
            </a:pPr>
            <a:r>
              <a:rPr lang="en-US" sz="2200" b="1" i="0" u="none" strike="noStrike" cap="none">
                <a:solidFill>
                  <a:srgbClr val="1B1B22"/>
                </a:solidFill>
                <a:latin typeface="Arial"/>
                <a:ea typeface="Arial"/>
                <a:cs typeface="Arial"/>
                <a:sym typeface="Arial"/>
              </a:rPr>
              <a:t>Want to see Simplifii</a:t>
            </a:r>
            <a:endParaRPr sz="2200" b="0"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rgbClr val="3A4250"/>
              </a:buClr>
              <a:buSzPts val="1700"/>
              <a:buFont typeface="Arial"/>
              <a:buNone/>
            </a:pPr>
            <a:r>
              <a:rPr lang="en-US" sz="1700" b="0" i="0" u="none" strike="noStrike" cap="none">
                <a:solidFill>
                  <a:srgbClr val="3A4250"/>
                </a:solidFill>
                <a:latin typeface="Arial"/>
                <a:ea typeface="Arial"/>
                <a:cs typeface="Arial"/>
                <a:sym typeface="Arial"/>
              </a:rPr>
              <a:t>Or put it in front of your students. Come and find me.</a:t>
            </a:r>
            <a:endParaRPr sz="2200" b="0" i="0" u="none" strike="noStrike" cap="none">
              <a:solidFill>
                <a:schemeClr val="dk1"/>
              </a:solidFill>
              <a:latin typeface="Calibri"/>
              <a:ea typeface="Calibri"/>
              <a:cs typeface="Calibri"/>
              <a:sym typeface="Calibri"/>
            </a:endParaRPr>
          </a:p>
        </p:txBody>
      </p:sp>
      <p:pic>
        <p:nvPicPr>
          <p:cNvPr id="163" name="Google Shape;163;p16" descr="Poster section five, the conclusion: The people most affected by exclusionary design are not its subjects. They are its authors. UDL 3.0 names what lived experience already knew. The next student should not have to invent their own way in."/>
          <p:cNvPicPr preferRelativeResize="0"/>
          <p:nvPr/>
        </p:nvPicPr>
        <p:blipFill rotWithShape="1">
          <a:blip r:embed="rId3">
            <a:alphaModFix/>
          </a:blip>
          <a:srcRect/>
          <a:stretch/>
        </p:blipFill>
        <p:spPr>
          <a:xfrm>
            <a:off x="6492240" y="1325880"/>
            <a:ext cx="5166360" cy="2375973"/>
          </a:xfrm>
          <a:prstGeom prst="rect">
            <a:avLst/>
          </a:prstGeom>
          <a:noFill/>
          <a:ln>
            <a:noFill/>
          </a:ln>
        </p:spPr>
      </p:pic>
      <p:sp>
        <p:nvSpPr>
          <p:cNvPr id="173" name="Google Shape;173;p16"/>
          <p:cNvSpPr txBox="1"/>
          <p:nvPr/>
        </p:nvSpPr>
        <p:spPr>
          <a:xfrm>
            <a:off x="6480846" y="4297665"/>
            <a:ext cx="5166300" cy="1463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1B22"/>
              </a:buClr>
              <a:buSzPts val="2000"/>
              <a:buFont typeface="Arial"/>
              <a:buNone/>
            </a:pPr>
            <a:r>
              <a:rPr lang="en-US" sz="2000" b="1" i="0" u="none" strike="noStrike" cap="none">
                <a:solidFill>
                  <a:srgbClr val="1B1B22"/>
                </a:solidFill>
                <a:latin typeface="Arial"/>
                <a:ea typeface="Arial"/>
                <a:cs typeface="Arial"/>
                <a:sym typeface="Arial"/>
              </a:rPr>
              <a:t>The next student should not have to invent their own way in. Help me make sure they do not have to.</a:t>
            </a:r>
            <a:endParaRPr sz="2000" b="0" i="0" u="none" strike="noStrike" cap="none">
              <a:solidFill>
                <a:schemeClr val="dk1"/>
              </a:solidFill>
              <a:latin typeface="Calibri"/>
              <a:ea typeface="Calibri"/>
              <a:cs typeface="Calibri"/>
              <a:sym typeface="Calibri"/>
            </a:endParaRPr>
          </a:p>
        </p:txBody>
      </p:sp>
      <p:sp>
        <p:nvSpPr>
          <p:cNvPr id="174" name="Google Shape;174;p16"/>
          <p:cNvSpPr txBox="1"/>
          <p:nvPr/>
        </p:nvSpPr>
        <p:spPr>
          <a:xfrm>
            <a:off x="548640" y="6263640"/>
            <a:ext cx="5486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A4250"/>
              </a:buClr>
              <a:buSzPts val="1400"/>
              <a:buFont typeface="Arial"/>
              <a:buNone/>
            </a:pPr>
            <a:r>
              <a:rPr lang="en-US" sz="1400" b="0" i="0" u="none" strike="noStrike" cap="none">
                <a:solidFill>
                  <a:srgbClr val="3A4250"/>
                </a:solidFill>
                <a:latin typeface="Arial"/>
                <a:ea typeface="Arial"/>
                <a:cs typeface="Arial"/>
                <a:sym typeface="Arial"/>
              </a:rPr>
              <a:t>Poster, section V. The asks</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7"/>
          <p:cNvSpPr txBox="1">
            <a:spLocks noGrp="1"/>
          </p:cNvSpPr>
          <p:nvPr>
            <p:ph type="title" idx="4294967295"/>
          </p:nvPr>
        </p:nvSpPr>
        <p:spPr>
          <a:xfrm>
            <a:off x="548640" y="479710"/>
            <a:ext cx="11064300" cy="8229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US" sz="3400" b="1" i="0" u="none" strike="noStrike" kern="0" cap="none" spc="0" normalizeH="0" baseline="0" noProof="0" dirty="0">
                <a:ln>
                  <a:noFill/>
                </a:ln>
                <a:solidFill>
                  <a:srgbClr val="2A2B36"/>
                </a:solidFill>
                <a:effectLst/>
                <a:uLnTx/>
                <a:uFillTx/>
                <a:latin typeface="Arial"/>
                <a:ea typeface="Arial"/>
                <a:cs typeface="Arial"/>
                <a:sym typeface="Arial"/>
              </a:rPr>
              <a:t>Come and find me</a:t>
            </a:r>
            <a:endParaRPr kumimoji="0" lang="en-US" sz="3400" b="0" i="0" u="none" strike="noStrike" kern="0" cap="none" spc="0" normalizeH="0" baseline="0" noProof="0" dirty="0">
              <a:ln>
                <a:noFill/>
              </a:ln>
              <a:solidFill>
                <a:srgbClr val="2A2B36"/>
              </a:solidFill>
              <a:effectLst/>
              <a:uLnTx/>
              <a:uFillTx/>
              <a:latin typeface="Calibri"/>
              <a:ea typeface="Calibri"/>
              <a:cs typeface="Calibri"/>
              <a:sym typeface="Calibri"/>
            </a:endParaRPr>
          </a:p>
        </p:txBody>
      </p:sp>
      <p:pic>
        <p:nvPicPr>
          <p:cNvPr id="181" name="Google Shape;181;p17" descr="Four QR codes from the poster footer: Connect on LinkedIn, Try Simplifii, The Diversified Project, Personal webpage."/>
          <p:cNvPicPr preferRelativeResize="0"/>
          <p:nvPr/>
        </p:nvPicPr>
        <p:blipFill rotWithShape="1">
          <a:blip r:embed="rId3">
            <a:alphaModFix/>
          </a:blip>
          <a:srcRect/>
          <a:stretch/>
        </p:blipFill>
        <p:spPr>
          <a:xfrm>
            <a:off x="548640" y="1371600"/>
            <a:ext cx="11064240" cy="3131883"/>
          </a:xfrm>
          <a:prstGeom prst="rect">
            <a:avLst/>
          </a:prstGeom>
          <a:noFill/>
          <a:ln>
            <a:noFill/>
          </a:ln>
        </p:spPr>
      </p:pic>
      <p:sp>
        <p:nvSpPr>
          <p:cNvPr id="182" name="Google Shape;182;p17"/>
          <p:cNvSpPr txBox="1"/>
          <p:nvPr/>
        </p:nvSpPr>
        <p:spPr>
          <a:xfrm>
            <a:off x="548640" y="4846320"/>
            <a:ext cx="11064240" cy="1463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000"/>
              <a:buFont typeface="Arial"/>
              <a:buNone/>
            </a:pPr>
            <a:r>
              <a:rPr lang="en-US" sz="2000" b="1" i="0" u="none" strike="noStrike" cap="none">
                <a:solidFill>
                  <a:srgbClr val="1155CC"/>
                </a:solidFill>
                <a:latin typeface="Arial"/>
                <a:ea typeface="Arial"/>
                <a:cs typeface="Arial"/>
                <a:sym typeface="Arial"/>
              </a:rPr>
              <a:t>Aaron Saint-James</a:t>
            </a:r>
            <a:endParaRPr sz="2000" b="0" i="0" u="none" strike="noStrike" cap="none">
              <a:solidFill>
                <a:srgbClr val="1155CC"/>
              </a:solidFill>
              <a:latin typeface="Calibri"/>
              <a:ea typeface="Calibri"/>
              <a:cs typeface="Calibri"/>
              <a:sym typeface="Calibri"/>
            </a:endParaRPr>
          </a:p>
          <a:p>
            <a:pPr marL="0" marR="0" lvl="0" indent="0" algn="l" rtl="0">
              <a:spcBef>
                <a:spcPts val="400"/>
              </a:spcBef>
              <a:spcAft>
                <a:spcPts val="0"/>
              </a:spcAft>
              <a:buClr>
                <a:srgbClr val="FFFFFF"/>
              </a:buClr>
              <a:buSzPts val="2000"/>
              <a:buFont typeface="Arial"/>
              <a:buNone/>
            </a:pPr>
            <a:r>
              <a:rPr lang="en-US" sz="2000" b="0" i="0" u="none" strike="noStrike" cap="none">
                <a:solidFill>
                  <a:srgbClr val="1155CC"/>
                </a:solidFill>
                <a:latin typeface="Arial"/>
                <a:ea typeface="Arial"/>
                <a:cs typeface="Arial"/>
                <a:sym typeface="Arial"/>
              </a:rPr>
              <a:t>a.saint-james@unsw.edu.au</a:t>
            </a:r>
            <a:endParaRPr sz="2000" b="0" i="0" u="none" strike="noStrike" cap="none">
              <a:solidFill>
                <a:srgbClr val="1155CC"/>
              </a:solidFill>
              <a:latin typeface="Calibri"/>
              <a:ea typeface="Calibri"/>
              <a:cs typeface="Calibri"/>
              <a:sym typeface="Calibri"/>
            </a:endParaRPr>
          </a:p>
          <a:p>
            <a:pPr marL="0" marR="0" lvl="0" indent="0" algn="l" rtl="0">
              <a:spcBef>
                <a:spcPts val="400"/>
              </a:spcBef>
              <a:spcAft>
                <a:spcPts val="0"/>
              </a:spcAft>
              <a:buClr>
                <a:srgbClr val="FFFFFF"/>
              </a:buClr>
              <a:buSzPts val="2000"/>
              <a:buFont typeface="Arial"/>
              <a:buNone/>
            </a:pPr>
            <a:r>
              <a:rPr lang="en-US" sz="2000" b="0" i="0" u="none" strike="noStrike" cap="none">
                <a:solidFill>
                  <a:srgbClr val="1155CC"/>
                </a:solidFill>
                <a:latin typeface="Arial"/>
                <a:ea typeface="Arial"/>
                <a:cs typeface="Arial"/>
                <a:sym typeface="Arial"/>
              </a:rPr>
              <a:t>linkedin.com/in/aaron-saint-james-b577471a5</a:t>
            </a:r>
            <a:endParaRPr sz="2000" b="0" i="0" u="none" strike="noStrike" cap="none">
              <a:solidFill>
                <a:srgbClr val="1155CC"/>
              </a:solidFill>
              <a:latin typeface="Calibri"/>
              <a:ea typeface="Calibri"/>
              <a:cs typeface="Calibri"/>
              <a:sym typeface="Calibri"/>
            </a:endParaRPr>
          </a:p>
          <a:p>
            <a:pPr marL="0" marR="0" lvl="0" indent="0" algn="l" rtl="0">
              <a:spcBef>
                <a:spcPts val="400"/>
              </a:spcBef>
              <a:spcAft>
                <a:spcPts val="0"/>
              </a:spcAft>
              <a:buClr>
                <a:srgbClr val="FFFFFF"/>
              </a:buClr>
              <a:buSzPts val="2000"/>
              <a:buFont typeface="Arial"/>
              <a:buNone/>
            </a:pPr>
            <a:r>
              <a:rPr lang="en-US" sz="2000" b="0" i="0" u="none" strike="noStrike" cap="none">
                <a:solidFill>
                  <a:srgbClr val="1155CC"/>
                </a:solidFill>
                <a:latin typeface="Arial"/>
                <a:ea typeface="Arial"/>
                <a:cs typeface="Arial"/>
                <a:sym typeface="Arial"/>
              </a:rPr>
              <a:t>simplifii.com.au</a:t>
            </a:r>
            <a:endParaRPr sz="2000" b="0" i="0" u="none" strike="noStrike" cap="none">
              <a:solidFill>
                <a:srgbClr val="1155CC"/>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828</Words>
  <Application>Microsoft Office PowerPoint</Application>
  <PresentationFormat>Widescreen</PresentationFormat>
  <Paragraphs>128</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From ideas to impact</vt:lpstr>
      <vt:lpstr>Seven movements, one through-line</vt:lpstr>
      <vt:lpstr>The move: my life, read against the framework</vt:lpstr>
      <vt:lpstr>Representation, lived</vt:lpstr>
      <vt:lpstr>Engagement, lived</vt:lpstr>
      <vt:lpstr>Action and Expression, lived</vt:lpstr>
      <vt:lpstr>The gap nobody audits</vt:lpstr>
      <vt:lpstr>We are auditing the promise and calling it the practice</vt:lpstr>
      <vt:lpstr>Shadow UDL</vt:lpstr>
      <vt:lpstr>Three versions of the same promise</vt:lpstr>
      <vt:lpstr>Students as the next UDL 3.0 leaders</vt:lpstr>
      <vt:lpstr>Top-down keeps producing Shadow UDL</vt:lpstr>
      <vt:lpstr>The future is now: Simplifii</vt:lpstr>
      <vt:lpstr>Three ways to work with me</vt:lpstr>
      <vt:lpstr>Come and find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Kylie Geard</cp:lastModifiedBy>
  <cp:revision>2</cp:revision>
  <dcterms:modified xsi:type="dcterms:W3CDTF">2026-09-15T13:32:30Z</dcterms:modified>
</cp:coreProperties>
</file>