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 id="2147483697" r:id="rId2"/>
  </p:sldMasterIdLst>
  <p:notesMasterIdLst>
    <p:notesMasterId r:id="rId4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embeddedFontLst>
    <p:embeddedFont>
      <p:font typeface="Nunito Sans" pitchFamily="2" charset="0"/>
      <p:regular r:id="rId44"/>
      <p:bold r:id="rId45"/>
      <p:italic r:id="rId46"/>
      <p:boldItalic r:id="rId47"/>
    </p:embeddedFont>
    <p:embeddedFont>
      <p:font typeface="Nunito Sans Light" pitchFamily="2" charset="0"/>
      <p:regular r:id="rId48"/>
      <p:bold r:id="rId49"/>
      <p:italic r:id="rId50"/>
      <p:boldItalic r:id="rId51"/>
    </p:embeddedFont>
    <p:embeddedFont>
      <p:font typeface="Poppins" panose="00000500000000000000" pitchFamily="2" charset="0"/>
      <p:regular r:id="rId52"/>
      <p:bold r:id="rId53"/>
      <p:italic r:id="rId54"/>
      <p:boldItalic r:id="rId55"/>
    </p:embeddedFont>
    <p:embeddedFont>
      <p:font typeface="Poppins Light" panose="00000400000000000000" pitchFamily="2" charset="0"/>
      <p:regular r:id="rId56"/>
      <p:bold r:id="rId57"/>
      <p:italic r:id="rId58"/>
      <p:boldItalic r:id="rId59"/>
    </p:embeddedFont>
    <p:embeddedFont>
      <p:font typeface="Roboto" panose="02000000000000000000" pitchFamily="2"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autoAdjust="0"/>
    <p:restoredTop sz="95812" autoAdjust="0"/>
  </p:normalViewPr>
  <p:slideViewPr>
    <p:cSldViewPr snapToGrid="0">
      <p:cViewPr varScale="1">
        <p:scale>
          <a:sx n="116" d="100"/>
          <a:sy n="116" d="100"/>
        </p:scale>
        <p:origin x="102" y="3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font" Target="fonts/font20.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1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1.fntdata"/><Relationship Id="rId62"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4e6b5b79a1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4e6b5b79a1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f56d389f1d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f56d389f1d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409af2ea1c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409af2ea1c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09af2ea1c6_1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09af2ea1c6_1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409b0376ad3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409b0376ad3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409af2ea1c6_1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409af2ea1c6_1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409b0376ad3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409b0376ad3_0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f56d389f1d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f56d389f1d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409af2ea1c6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409af2ea1c6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f56d389f1d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f56d389f1d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f56d389f1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3f56d389f1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f56d389f1d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f56d389f1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f56d389f1d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f56d389f1d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409b05e0d8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409b05e0d8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f61d26f35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f61d26f3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f56d389f1d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f56d389f1d_0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409af577a23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409af577a23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409af577a23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409af577a23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409af577a23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409af577a23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409b0376ad3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409b0376ad3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409ae96208a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409ae96208a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409af577a2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409af577a2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4e6b5b79a1_2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4e6b5b79a1_2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409af577a2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409af577a2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409adf8e0c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409adf8e0c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409af99e5fb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409af99e5fb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409af99e5fb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409af99e5fb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409b0376ad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409b0376ad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f56d389f1d_0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3f56d389f1d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f56d389f1d_0_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f56d389f1d_0_6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409b0376ad3_0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409b0376ad3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409ae86989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409ae8698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4e6b5b79a1_2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4e6b5b79a1_2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409af99e5f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409af99e5f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4e6b5b79a1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34e6b5b79a1_2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409af2ea1c6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409af2ea1c6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409b0376ad3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409b0376ad3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f56d389f1d_0_1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f56d389f1d_0_1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409adf8e0c5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409adf8e0c5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f56d389f1d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f56d389f1d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line" type="title">
  <p:cSld name="TITLE">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576925" y="1785325"/>
            <a:ext cx="5990400" cy="135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pic>
        <p:nvPicPr>
          <p:cNvPr id="11" name="Google Shape;11;p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713530" y="1051837"/>
            <a:ext cx="1717201" cy="73348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p:cSld name="TITLE_1_2_1_1_1_1_1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50"/>
        <p:cNvGrpSpPr/>
        <p:nvPr/>
      </p:nvGrpSpPr>
      <p:grpSpPr>
        <a:xfrm>
          <a:off x="0" y="0"/>
          <a:ext cx="0" cy="0"/>
          <a:chOff x="0" y="0"/>
          <a:chExt cx="0" cy="0"/>
        </a:xfrm>
      </p:grpSpPr>
      <p:sp>
        <p:nvSpPr>
          <p:cNvPr id="51" name="Google Shape;51;p11"/>
          <p:cNvSpPr txBox="1">
            <a:spLocks noGrp="1"/>
          </p:cNvSpPr>
          <p:nvPr>
            <p:ph type="ctrTitle"/>
          </p:nvPr>
        </p:nvSpPr>
        <p:spPr>
          <a:xfrm>
            <a:off x="1983150" y="3376825"/>
            <a:ext cx="5177700" cy="1032000"/>
          </a:xfrm>
          <a:prstGeom prst="rect">
            <a:avLst/>
          </a:prstGeom>
        </p:spPr>
        <p:txBody>
          <a:bodyPr spcFirstLastPara="1" wrap="square" lIns="91425" tIns="91425" rIns="91425" bIns="91425" anchor="t" anchorCtr="0">
            <a:normAutofit/>
          </a:bodyPr>
          <a:lstStyle>
            <a:lvl1pPr lvl="0" algn="ctr">
              <a:spcBef>
                <a:spcPts val="0"/>
              </a:spcBef>
              <a:spcAft>
                <a:spcPts val="0"/>
              </a:spcAft>
              <a:buSzPts val="2400"/>
              <a:buNone/>
              <a:defRPr sz="2400"/>
            </a:lvl1pPr>
            <a:lvl2pPr lvl="1" algn="ctr">
              <a:spcBef>
                <a:spcPts val="0"/>
              </a:spcBef>
              <a:spcAft>
                <a:spcPts val="0"/>
              </a:spcAft>
              <a:buSzPts val="2600"/>
              <a:buNone/>
              <a:defRPr sz="2600"/>
            </a:lvl2pPr>
            <a:lvl3pPr lvl="2" algn="ctr">
              <a:spcBef>
                <a:spcPts val="0"/>
              </a:spcBef>
              <a:spcAft>
                <a:spcPts val="0"/>
              </a:spcAft>
              <a:buSzPts val="2600"/>
              <a:buNone/>
              <a:defRPr sz="2600"/>
            </a:lvl3pPr>
            <a:lvl4pPr lvl="3" algn="ctr">
              <a:spcBef>
                <a:spcPts val="0"/>
              </a:spcBef>
              <a:spcAft>
                <a:spcPts val="0"/>
              </a:spcAft>
              <a:buSzPts val="2600"/>
              <a:buNone/>
              <a:defRPr sz="2600"/>
            </a:lvl4pPr>
            <a:lvl5pPr lvl="4" algn="ctr">
              <a:spcBef>
                <a:spcPts val="0"/>
              </a:spcBef>
              <a:spcAft>
                <a:spcPts val="0"/>
              </a:spcAft>
              <a:buSzPts val="2600"/>
              <a:buNone/>
              <a:defRPr sz="2600"/>
            </a:lvl5pPr>
            <a:lvl6pPr lvl="5" algn="ctr">
              <a:spcBef>
                <a:spcPts val="0"/>
              </a:spcBef>
              <a:spcAft>
                <a:spcPts val="0"/>
              </a:spcAft>
              <a:buSzPts val="2600"/>
              <a:buNone/>
              <a:defRPr sz="2600"/>
            </a:lvl6pPr>
            <a:lvl7pPr lvl="6" algn="ctr">
              <a:spcBef>
                <a:spcPts val="0"/>
              </a:spcBef>
              <a:spcAft>
                <a:spcPts val="0"/>
              </a:spcAft>
              <a:buSzPts val="2600"/>
              <a:buNone/>
              <a:defRPr sz="2600"/>
            </a:lvl7pPr>
            <a:lvl8pPr lvl="7" algn="ctr">
              <a:spcBef>
                <a:spcPts val="0"/>
              </a:spcBef>
              <a:spcAft>
                <a:spcPts val="0"/>
              </a:spcAft>
              <a:buSzPts val="2600"/>
              <a:buNone/>
              <a:defRPr sz="2600"/>
            </a:lvl8pPr>
            <a:lvl9pPr lvl="8" algn="ctr">
              <a:spcBef>
                <a:spcPts val="0"/>
              </a:spcBef>
              <a:spcAft>
                <a:spcPts val="0"/>
              </a:spcAft>
              <a:buSzPts val="2600"/>
              <a:buNone/>
              <a:defRPr sz="2600"/>
            </a:lvl9pPr>
          </a:lstStyle>
          <a:p>
            <a:endParaRPr/>
          </a:p>
        </p:txBody>
      </p:sp>
      <p:sp>
        <p:nvSpPr>
          <p:cNvPr id="52" name="Google Shape;52;p11"/>
          <p:cNvSpPr>
            <a:spLocks noGrp="1"/>
          </p:cNvSpPr>
          <p:nvPr>
            <p:ph type="pic" idx="2"/>
          </p:nvPr>
        </p:nvSpPr>
        <p:spPr>
          <a:xfrm>
            <a:off x="3395700" y="771500"/>
            <a:ext cx="2352600" cy="2352600"/>
          </a:xfrm>
          <a:prstGeom prst="rect">
            <a:avLst/>
          </a:prstGeom>
          <a:noFill/>
          <a:ln>
            <a:noFill/>
          </a:ln>
        </p:spPr>
        <p:txBody>
          <a:bodyPr/>
          <a:lstStyle/>
          <a:p>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RESENT Divider">
  <p:cSld name="TITLE_1_2_1_1_1_1_1_1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53"/>
        <p:cNvGrpSpPr/>
        <p:nvPr/>
      </p:nvGrpSpPr>
      <p:grpSpPr>
        <a:xfrm>
          <a:off x="0" y="0"/>
          <a:ext cx="0" cy="0"/>
          <a:chOff x="0" y="0"/>
          <a:chExt cx="0" cy="0"/>
        </a:xfrm>
      </p:grpSpPr>
      <p:sp>
        <p:nvSpPr>
          <p:cNvPr id="54" name="Google Shape;54;p12"/>
          <p:cNvSpPr txBox="1">
            <a:spLocks noGrp="1"/>
          </p:cNvSpPr>
          <p:nvPr>
            <p:ph type="ctrTitle"/>
          </p:nvPr>
        </p:nvSpPr>
        <p:spPr>
          <a:xfrm>
            <a:off x="1983150" y="3376825"/>
            <a:ext cx="5177700" cy="1032000"/>
          </a:xfrm>
          <a:prstGeom prst="rect">
            <a:avLst/>
          </a:prstGeom>
        </p:spPr>
        <p:txBody>
          <a:bodyPr spcFirstLastPara="1" wrap="square" lIns="91425" tIns="91425" rIns="91425" bIns="91425" anchor="t" anchorCtr="0">
            <a:normAutofit/>
          </a:bodyPr>
          <a:lstStyle>
            <a:lvl1pPr lvl="0" algn="ctr">
              <a:spcBef>
                <a:spcPts val="0"/>
              </a:spcBef>
              <a:spcAft>
                <a:spcPts val="0"/>
              </a:spcAft>
              <a:buSzPts val="2400"/>
              <a:buNone/>
              <a:defRPr sz="2400"/>
            </a:lvl1pPr>
            <a:lvl2pPr lvl="1" algn="ctr">
              <a:spcBef>
                <a:spcPts val="0"/>
              </a:spcBef>
              <a:spcAft>
                <a:spcPts val="0"/>
              </a:spcAft>
              <a:buSzPts val="2600"/>
              <a:buNone/>
              <a:defRPr sz="2600"/>
            </a:lvl2pPr>
            <a:lvl3pPr lvl="2" algn="ctr">
              <a:spcBef>
                <a:spcPts val="0"/>
              </a:spcBef>
              <a:spcAft>
                <a:spcPts val="0"/>
              </a:spcAft>
              <a:buSzPts val="2600"/>
              <a:buNone/>
              <a:defRPr sz="2600"/>
            </a:lvl3pPr>
            <a:lvl4pPr lvl="3" algn="ctr">
              <a:spcBef>
                <a:spcPts val="0"/>
              </a:spcBef>
              <a:spcAft>
                <a:spcPts val="0"/>
              </a:spcAft>
              <a:buSzPts val="2600"/>
              <a:buNone/>
              <a:defRPr sz="2600"/>
            </a:lvl4pPr>
            <a:lvl5pPr lvl="4" algn="ctr">
              <a:spcBef>
                <a:spcPts val="0"/>
              </a:spcBef>
              <a:spcAft>
                <a:spcPts val="0"/>
              </a:spcAft>
              <a:buSzPts val="2600"/>
              <a:buNone/>
              <a:defRPr sz="2600"/>
            </a:lvl5pPr>
            <a:lvl6pPr lvl="5" algn="ctr">
              <a:spcBef>
                <a:spcPts val="0"/>
              </a:spcBef>
              <a:spcAft>
                <a:spcPts val="0"/>
              </a:spcAft>
              <a:buSzPts val="2600"/>
              <a:buNone/>
              <a:defRPr sz="2600"/>
            </a:lvl6pPr>
            <a:lvl7pPr lvl="6" algn="ctr">
              <a:spcBef>
                <a:spcPts val="0"/>
              </a:spcBef>
              <a:spcAft>
                <a:spcPts val="0"/>
              </a:spcAft>
              <a:buSzPts val="2600"/>
              <a:buNone/>
              <a:defRPr sz="2600"/>
            </a:lvl7pPr>
            <a:lvl8pPr lvl="7" algn="ctr">
              <a:spcBef>
                <a:spcPts val="0"/>
              </a:spcBef>
              <a:spcAft>
                <a:spcPts val="0"/>
              </a:spcAft>
              <a:buSzPts val="2600"/>
              <a:buNone/>
              <a:defRPr sz="2600"/>
            </a:lvl8pPr>
            <a:lvl9pPr lvl="8" algn="ctr">
              <a:spcBef>
                <a:spcPts val="0"/>
              </a:spcBef>
              <a:spcAft>
                <a:spcPts val="0"/>
              </a:spcAft>
              <a:buSzPts val="2600"/>
              <a:buNone/>
              <a:defRPr sz="2600"/>
            </a:lvl9pPr>
          </a:lstStyle>
          <a:p>
            <a:endParaRPr/>
          </a:p>
        </p:txBody>
      </p:sp>
      <p:sp>
        <p:nvSpPr>
          <p:cNvPr id="55" name="Google Shape;55;p12"/>
          <p:cNvSpPr>
            <a:spLocks noGrp="1"/>
          </p:cNvSpPr>
          <p:nvPr>
            <p:ph type="pic" idx="2"/>
          </p:nvPr>
        </p:nvSpPr>
        <p:spPr>
          <a:xfrm>
            <a:off x="3395700" y="771500"/>
            <a:ext cx="2352600" cy="23526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sic body 1">
  <p:cSld name="CUSTOM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8" name="Google Shape;58;p13"/>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292100" rtl="0">
              <a:spcBef>
                <a:spcPts val="0"/>
              </a:spcBef>
              <a:spcAft>
                <a:spcPts val="0"/>
              </a:spcAft>
              <a:buSzPts val="1000"/>
              <a:buChar char="○"/>
              <a:defRPr sz="1000"/>
            </a:lvl2pPr>
            <a:lvl3pPr marL="1371600" lvl="2" indent="-292100" rtl="0">
              <a:spcBef>
                <a:spcPts val="0"/>
              </a:spcBef>
              <a:spcAft>
                <a:spcPts val="0"/>
              </a:spcAft>
              <a:buSzPts val="1000"/>
              <a:buChar char="■"/>
              <a:defRPr sz="1000"/>
            </a:lvl3pPr>
            <a:lvl4pPr marL="1828800" lvl="3" indent="-292100" rtl="0">
              <a:spcBef>
                <a:spcPts val="0"/>
              </a:spcBef>
              <a:spcAft>
                <a:spcPts val="0"/>
              </a:spcAft>
              <a:buSzPts val="1000"/>
              <a:buChar char="●"/>
              <a:defRPr sz="1000"/>
            </a:lvl4pPr>
            <a:lvl5pPr marL="2286000" lvl="4" indent="-292100" rtl="0">
              <a:spcBef>
                <a:spcPts val="0"/>
              </a:spcBef>
              <a:spcAft>
                <a:spcPts val="0"/>
              </a:spcAft>
              <a:buSzPts val="1000"/>
              <a:buChar char="○"/>
              <a:defRPr sz="1000"/>
            </a:lvl5pPr>
            <a:lvl6pPr marL="2743200" lvl="5" indent="-292100" rtl="0">
              <a:spcBef>
                <a:spcPts val="0"/>
              </a:spcBef>
              <a:spcAft>
                <a:spcPts val="0"/>
              </a:spcAft>
              <a:buSzPts val="1000"/>
              <a:buChar char="■"/>
              <a:defRPr sz="1000"/>
            </a:lvl6pPr>
            <a:lvl7pPr marL="3200400" lvl="6" indent="-292100" rtl="0">
              <a:spcBef>
                <a:spcPts val="0"/>
              </a:spcBef>
              <a:spcAft>
                <a:spcPts val="0"/>
              </a:spcAft>
              <a:buSzPts val="1000"/>
              <a:buChar char="●"/>
              <a:defRPr sz="1000"/>
            </a:lvl7pPr>
            <a:lvl8pPr marL="3657600" lvl="7" indent="-292100" rtl="0">
              <a:spcBef>
                <a:spcPts val="0"/>
              </a:spcBef>
              <a:spcAft>
                <a:spcPts val="0"/>
              </a:spcAft>
              <a:buSzPts val="1000"/>
              <a:buChar char="○"/>
              <a:defRPr sz="1000"/>
            </a:lvl8pPr>
            <a:lvl9pPr marL="4114800" lvl="8" indent="-292100" rtl="0">
              <a:spcBef>
                <a:spcPts val="0"/>
              </a:spcBef>
              <a:spcAft>
                <a:spcPts val="0"/>
              </a:spcAft>
              <a:buSzPts val="1000"/>
              <a:buChar char="■"/>
              <a:defRPr sz="1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sic body 2">
  <p:cSld name="CUSTOM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14"/>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sic body 3">
  <p:cSld name="CUSTOM_1_2">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62"/>
        <p:cNvGrpSpPr/>
        <p:nvPr/>
      </p:nvGrpSpPr>
      <p:grpSpPr>
        <a:xfrm>
          <a:off x="0" y="0"/>
          <a:ext cx="0" cy="0"/>
          <a:chOff x="0" y="0"/>
          <a:chExt cx="0" cy="0"/>
        </a:xfrm>
      </p:grpSpPr>
      <p:sp>
        <p:nvSpPr>
          <p:cNvPr id="63" name="Google Shape;63;p15"/>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4" name="Google Shape;64;p15"/>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sic body 4">
  <p:cSld name="CUSTOM_1_3">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65"/>
        <p:cNvGrpSpPr/>
        <p:nvPr/>
      </p:nvGrpSpPr>
      <p:grpSpPr>
        <a:xfrm>
          <a:off x="0" y="0"/>
          <a:ext cx="0" cy="0"/>
          <a:chOff x="0" y="0"/>
          <a:chExt cx="0" cy="0"/>
        </a:xfrm>
      </p:grpSpPr>
      <p:sp>
        <p:nvSpPr>
          <p:cNvPr id="66" name="Google Shape;66;p16"/>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16"/>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sic body 5">
  <p:cSld name="CUSTOM_1_4">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68"/>
        <p:cNvGrpSpPr/>
        <p:nvPr/>
      </p:nvGrpSpPr>
      <p:grpSpPr>
        <a:xfrm>
          <a:off x="0" y="0"/>
          <a:ext cx="0" cy="0"/>
          <a:chOff x="0" y="0"/>
          <a:chExt cx="0" cy="0"/>
        </a:xfrm>
      </p:grpSpPr>
      <p:sp>
        <p:nvSpPr>
          <p:cNvPr id="69" name="Google Shape;69;p17"/>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0" name="Google Shape;70;p17"/>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sic body 6">
  <p:cSld name="CUSTOM_1_5">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71"/>
        <p:cNvGrpSpPr/>
        <p:nvPr/>
      </p:nvGrpSpPr>
      <p:grpSpPr>
        <a:xfrm>
          <a:off x="0" y="0"/>
          <a:ext cx="0" cy="0"/>
          <a:chOff x="0" y="0"/>
          <a:chExt cx="0" cy="0"/>
        </a:xfrm>
      </p:grpSpPr>
      <p:sp>
        <p:nvSpPr>
          <p:cNvPr id="72" name="Google Shape;72;p18"/>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3" name="Google Shape;73;p18"/>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sic body 7">
  <p:cSld name="CUSTOM_1_5_2">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74"/>
        <p:cNvGrpSpPr/>
        <p:nvPr/>
      </p:nvGrpSpPr>
      <p:grpSpPr>
        <a:xfrm>
          <a:off x="0" y="0"/>
          <a:ext cx="0" cy="0"/>
          <a:chOff x="0" y="0"/>
          <a:chExt cx="0" cy="0"/>
        </a:xfrm>
      </p:grpSpPr>
      <p:sp>
        <p:nvSpPr>
          <p:cNvPr id="75" name="Google Shape;75;p19"/>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6" name="Google Shape;76;p19"/>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sic body 8">
  <p:cSld name="CUSTOM_1_5_2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77"/>
        <p:cNvGrpSpPr/>
        <p:nvPr/>
      </p:nvGrpSpPr>
      <p:grpSpPr>
        <a:xfrm>
          <a:off x="0" y="0"/>
          <a:ext cx="0" cy="0"/>
          <a:chOff x="0" y="0"/>
          <a:chExt cx="0" cy="0"/>
        </a:xfrm>
      </p:grpSpPr>
      <p:sp>
        <p:nvSpPr>
          <p:cNvPr id="78" name="Google Shape;78;p20"/>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9" name="Google Shape;79;p20"/>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1 line">
  <p:cSld name="TITLE_3">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1089175" y="2090125"/>
            <a:ext cx="6965700" cy="135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pic>
        <p:nvPicPr>
          <p:cNvPr id="14" name="Google Shape;14;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831101" y="1406902"/>
            <a:ext cx="1481800" cy="6329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sic body 9">
  <p:cSld name="CUSTOM_1_5_2_2">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80"/>
        <p:cNvGrpSpPr/>
        <p:nvPr/>
      </p:nvGrpSpPr>
      <p:grpSpPr>
        <a:xfrm>
          <a:off x="0" y="0"/>
          <a:ext cx="0" cy="0"/>
          <a:chOff x="0" y="0"/>
          <a:chExt cx="0" cy="0"/>
        </a:xfrm>
      </p:grpSpPr>
      <p:sp>
        <p:nvSpPr>
          <p:cNvPr id="81" name="Google Shape;81;p21"/>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2" name="Google Shape;82;p21"/>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sic body 10">
  <p:cSld name="CUSTOM_1_5_2_3">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83"/>
        <p:cNvGrpSpPr/>
        <p:nvPr/>
      </p:nvGrpSpPr>
      <p:grpSpPr>
        <a:xfrm>
          <a:off x="0" y="0"/>
          <a:ext cx="0" cy="0"/>
          <a:chOff x="0" y="0"/>
          <a:chExt cx="0" cy="0"/>
        </a:xfrm>
      </p:grpSpPr>
      <p:sp>
        <p:nvSpPr>
          <p:cNvPr id="84" name="Google Shape;84;p22"/>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5" name="Google Shape;85;p22"/>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ody and pic 1">
  <p:cSld name="CUSTOM_1_5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86"/>
        <p:cNvGrpSpPr/>
        <p:nvPr/>
      </p:nvGrpSpPr>
      <p:grpSpPr>
        <a:xfrm>
          <a:off x="0" y="0"/>
          <a:ext cx="0" cy="0"/>
          <a:chOff x="0" y="0"/>
          <a:chExt cx="0" cy="0"/>
        </a:xfrm>
      </p:grpSpPr>
      <p:sp>
        <p:nvSpPr>
          <p:cNvPr id="87" name="Google Shape;87;p23"/>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8" name="Google Shape;88;p23"/>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89" name="Google Shape;89;p23"/>
          <p:cNvSpPr>
            <a:spLocks noGrp="1"/>
          </p:cNvSpPr>
          <p:nvPr>
            <p:ph type="pic" idx="2"/>
          </p:nvPr>
        </p:nvSpPr>
        <p:spPr>
          <a:xfrm>
            <a:off x="5735550" y="1354500"/>
            <a:ext cx="2434500" cy="2434500"/>
          </a:xfrm>
          <a:prstGeom prst="rect">
            <a:avLst/>
          </a:prstGeom>
          <a:noFill/>
          <a:ln>
            <a:noFill/>
          </a:ln>
        </p:spPr>
        <p:txBody>
          <a:bodyPr/>
          <a:lstStyle/>
          <a:p>
            <a:endParaRPr lang="en-A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ody and pic 2">
  <p:cSld name="CUSTOM_1_5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90"/>
        <p:cNvGrpSpPr/>
        <p:nvPr/>
      </p:nvGrpSpPr>
      <p:grpSpPr>
        <a:xfrm>
          <a:off x="0" y="0"/>
          <a:ext cx="0" cy="0"/>
          <a:chOff x="0" y="0"/>
          <a:chExt cx="0" cy="0"/>
        </a:xfrm>
      </p:grpSpPr>
      <p:sp>
        <p:nvSpPr>
          <p:cNvPr id="91" name="Google Shape;91;p24"/>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2" name="Google Shape;92;p24"/>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93" name="Google Shape;93;p24"/>
          <p:cNvSpPr>
            <a:spLocks noGrp="1"/>
          </p:cNvSpPr>
          <p:nvPr>
            <p:ph type="pic" idx="2"/>
          </p:nvPr>
        </p:nvSpPr>
        <p:spPr>
          <a:xfrm>
            <a:off x="5735550" y="1354500"/>
            <a:ext cx="2434500" cy="2434500"/>
          </a:xfrm>
          <a:prstGeom prst="rect">
            <a:avLst/>
          </a:prstGeom>
          <a:noFill/>
          <a:ln>
            <a:noFill/>
          </a:ln>
        </p:spPr>
        <p:txBody>
          <a:bodyPr/>
          <a:lstStyle/>
          <a:p>
            <a:endParaRPr lang="en-A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ody and pic 3">
  <p:cSld name="CUSTOM_1_5_1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94"/>
        <p:cNvGrpSpPr/>
        <p:nvPr/>
      </p:nvGrpSpPr>
      <p:grpSpPr>
        <a:xfrm>
          <a:off x="0" y="0"/>
          <a:ext cx="0" cy="0"/>
          <a:chOff x="0" y="0"/>
          <a:chExt cx="0" cy="0"/>
        </a:xfrm>
      </p:grpSpPr>
      <p:sp>
        <p:nvSpPr>
          <p:cNvPr id="95" name="Google Shape;95;p25"/>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6" name="Google Shape;96;p25"/>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97" name="Google Shape;97;p25"/>
          <p:cNvSpPr>
            <a:spLocks noGrp="1"/>
          </p:cNvSpPr>
          <p:nvPr>
            <p:ph type="pic" idx="2"/>
          </p:nvPr>
        </p:nvSpPr>
        <p:spPr>
          <a:xfrm>
            <a:off x="5735550" y="1354500"/>
            <a:ext cx="2434500" cy="2434500"/>
          </a:xfrm>
          <a:prstGeom prst="rect">
            <a:avLst/>
          </a:prstGeom>
          <a:noFill/>
          <a:ln>
            <a:noFill/>
          </a:ln>
        </p:spPr>
        <p:txBody>
          <a:bodyPr/>
          <a:lstStyle/>
          <a:p>
            <a:endParaRPr lang="en-A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ody and pic 4">
  <p:cSld name="CUSTOM_1_5_1_1_2">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98"/>
        <p:cNvGrpSpPr/>
        <p:nvPr/>
      </p:nvGrpSpPr>
      <p:grpSpPr>
        <a:xfrm>
          <a:off x="0" y="0"/>
          <a:ext cx="0" cy="0"/>
          <a:chOff x="0" y="0"/>
          <a:chExt cx="0" cy="0"/>
        </a:xfrm>
      </p:grpSpPr>
      <p:sp>
        <p:nvSpPr>
          <p:cNvPr id="99" name="Google Shape;99;p26"/>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00" name="Google Shape;100;p26"/>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01" name="Google Shape;101;p26"/>
          <p:cNvSpPr>
            <a:spLocks noGrp="1"/>
          </p:cNvSpPr>
          <p:nvPr>
            <p:ph type="pic" idx="2"/>
          </p:nvPr>
        </p:nvSpPr>
        <p:spPr>
          <a:xfrm>
            <a:off x="5735550" y="1354500"/>
            <a:ext cx="2434500" cy="2434500"/>
          </a:xfrm>
          <a:prstGeom prst="rect">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RESENT Body and pic 1">
  <p:cSld name="CUSTOM_1_5_1_1_2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102"/>
        <p:cNvGrpSpPr/>
        <p:nvPr/>
      </p:nvGrpSpPr>
      <p:grpSpPr>
        <a:xfrm>
          <a:off x="0" y="0"/>
          <a:ext cx="0" cy="0"/>
          <a:chOff x="0" y="0"/>
          <a:chExt cx="0" cy="0"/>
        </a:xfrm>
      </p:grpSpPr>
      <p:sp>
        <p:nvSpPr>
          <p:cNvPr id="103" name="Google Shape;103;p27"/>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04" name="Google Shape;104;p27"/>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05" name="Google Shape;105;p27"/>
          <p:cNvSpPr>
            <a:spLocks noGrp="1"/>
          </p:cNvSpPr>
          <p:nvPr>
            <p:ph type="pic" idx="2"/>
          </p:nvPr>
        </p:nvSpPr>
        <p:spPr>
          <a:xfrm>
            <a:off x="5735550" y="1354500"/>
            <a:ext cx="2434500" cy="2434500"/>
          </a:xfrm>
          <a:prstGeom prst="rect">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RESENT Body and pic 2">
  <p:cSld name="CUSTOM_1_5_1_1_2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106"/>
        <p:cNvGrpSpPr/>
        <p:nvPr/>
      </p:nvGrpSpPr>
      <p:grpSpPr>
        <a:xfrm>
          <a:off x="0" y="0"/>
          <a:ext cx="0" cy="0"/>
          <a:chOff x="0" y="0"/>
          <a:chExt cx="0" cy="0"/>
        </a:xfrm>
      </p:grpSpPr>
      <p:sp>
        <p:nvSpPr>
          <p:cNvPr id="107" name="Google Shape;107;p28"/>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08" name="Google Shape;108;p28"/>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09" name="Google Shape;109;p28"/>
          <p:cNvSpPr>
            <a:spLocks noGrp="1"/>
          </p:cNvSpPr>
          <p:nvPr>
            <p:ph type="pic" idx="2"/>
          </p:nvPr>
        </p:nvSpPr>
        <p:spPr>
          <a:xfrm>
            <a:off x="5735550" y="1354500"/>
            <a:ext cx="2434500" cy="2434500"/>
          </a:xfrm>
          <a:prstGeom prst="rect">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ree icons">
  <p:cSld name="CUSTOM_4_1_4_1">
    <p:spTree>
      <p:nvGrpSpPr>
        <p:cNvPr id="1" name="Shape 110"/>
        <p:cNvGrpSpPr/>
        <p:nvPr/>
      </p:nvGrpSpPr>
      <p:grpSpPr>
        <a:xfrm>
          <a:off x="0" y="0"/>
          <a:ext cx="0" cy="0"/>
          <a:chOff x="0" y="0"/>
          <a:chExt cx="0" cy="0"/>
        </a:xfrm>
      </p:grpSpPr>
      <p:sp>
        <p:nvSpPr>
          <p:cNvPr id="111" name="Google Shape;111;p29"/>
          <p:cNvSpPr txBox="1">
            <a:spLocks noGrp="1"/>
          </p:cNvSpPr>
          <p:nvPr>
            <p:ph type="body" idx="1"/>
          </p:nvPr>
        </p:nvSpPr>
        <p:spPr>
          <a:xfrm>
            <a:off x="894750" y="3165925"/>
            <a:ext cx="18309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12" name="Google Shape;112;p29"/>
          <p:cNvSpPr>
            <a:spLocks noGrp="1"/>
          </p:cNvSpPr>
          <p:nvPr>
            <p:ph type="pic" idx="2"/>
          </p:nvPr>
        </p:nvSpPr>
        <p:spPr>
          <a:xfrm>
            <a:off x="1137500" y="1615348"/>
            <a:ext cx="1345500" cy="1345500"/>
          </a:xfrm>
          <a:prstGeom prst="rect">
            <a:avLst/>
          </a:prstGeom>
          <a:noFill/>
          <a:ln>
            <a:noFill/>
          </a:ln>
        </p:spPr>
      </p:sp>
      <p:sp>
        <p:nvSpPr>
          <p:cNvPr id="113" name="Google Shape;113;p29"/>
          <p:cNvSpPr txBox="1">
            <a:spLocks noGrp="1"/>
          </p:cNvSpPr>
          <p:nvPr>
            <p:ph type="body" idx="3"/>
          </p:nvPr>
        </p:nvSpPr>
        <p:spPr>
          <a:xfrm>
            <a:off x="3656550" y="3165925"/>
            <a:ext cx="18309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14" name="Google Shape;114;p29"/>
          <p:cNvSpPr>
            <a:spLocks noGrp="1"/>
          </p:cNvSpPr>
          <p:nvPr>
            <p:ph type="pic" idx="4"/>
          </p:nvPr>
        </p:nvSpPr>
        <p:spPr>
          <a:xfrm>
            <a:off x="3899300" y="1615348"/>
            <a:ext cx="1345500" cy="1345500"/>
          </a:xfrm>
          <a:prstGeom prst="rect">
            <a:avLst/>
          </a:prstGeom>
          <a:noFill/>
          <a:ln>
            <a:noFill/>
          </a:ln>
        </p:spPr>
      </p:sp>
      <p:sp>
        <p:nvSpPr>
          <p:cNvPr id="115" name="Google Shape;115;p29"/>
          <p:cNvSpPr txBox="1">
            <a:spLocks noGrp="1"/>
          </p:cNvSpPr>
          <p:nvPr>
            <p:ph type="body" idx="5"/>
          </p:nvPr>
        </p:nvSpPr>
        <p:spPr>
          <a:xfrm>
            <a:off x="6418350" y="3165925"/>
            <a:ext cx="18309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16" name="Google Shape;116;p29"/>
          <p:cNvSpPr>
            <a:spLocks noGrp="1"/>
          </p:cNvSpPr>
          <p:nvPr>
            <p:ph type="pic" idx="6"/>
          </p:nvPr>
        </p:nvSpPr>
        <p:spPr>
          <a:xfrm>
            <a:off x="6661100" y="1615348"/>
            <a:ext cx="1345500" cy="1345500"/>
          </a:xfrm>
          <a:prstGeom prst="rect">
            <a:avLst/>
          </a:prstGeom>
          <a:noFill/>
          <a:ln>
            <a:noFill/>
          </a:ln>
        </p:spPr>
      </p:sp>
      <p:sp>
        <p:nvSpPr>
          <p:cNvPr id="117" name="Google Shape;117;p29"/>
          <p:cNvSpPr txBox="1">
            <a:spLocks noGrp="1"/>
          </p:cNvSpPr>
          <p:nvPr>
            <p:ph type="ctrTitle"/>
          </p:nvPr>
        </p:nvSpPr>
        <p:spPr>
          <a:xfrm>
            <a:off x="468800" y="473000"/>
            <a:ext cx="4786200" cy="5655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Four icons">
  <p:cSld name="CUSTOM_4_1_4_1_1">
    <p:spTree>
      <p:nvGrpSpPr>
        <p:cNvPr id="1" name="Shape 118"/>
        <p:cNvGrpSpPr/>
        <p:nvPr/>
      </p:nvGrpSpPr>
      <p:grpSpPr>
        <a:xfrm>
          <a:off x="0" y="0"/>
          <a:ext cx="0" cy="0"/>
          <a:chOff x="0" y="0"/>
          <a:chExt cx="0" cy="0"/>
        </a:xfrm>
      </p:grpSpPr>
      <p:sp>
        <p:nvSpPr>
          <p:cNvPr id="119" name="Google Shape;119;p30"/>
          <p:cNvSpPr txBox="1">
            <a:spLocks noGrp="1"/>
          </p:cNvSpPr>
          <p:nvPr>
            <p:ph type="body" idx="1"/>
          </p:nvPr>
        </p:nvSpPr>
        <p:spPr>
          <a:xfrm>
            <a:off x="849375" y="3165925"/>
            <a:ext cx="16167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20" name="Google Shape;120;p30"/>
          <p:cNvSpPr>
            <a:spLocks noGrp="1"/>
          </p:cNvSpPr>
          <p:nvPr>
            <p:ph type="pic" idx="2"/>
          </p:nvPr>
        </p:nvSpPr>
        <p:spPr>
          <a:xfrm>
            <a:off x="985100" y="1615348"/>
            <a:ext cx="1345500" cy="1345500"/>
          </a:xfrm>
          <a:prstGeom prst="rect">
            <a:avLst/>
          </a:prstGeom>
          <a:noFill/>
          <a:ln>
            <a:noFill/>
          </a:ln>
        </p:spPr>
      </p:sp>
      <p:sp>
        <p:nvSpPr>
          <p:cNvPr id="121" name="Google Shape;121;p30"/>
          <p:cNvSpPr>
            <a:spLocks noGrp="1"/>
          </p:cNvSpPr>
          <p:nvPr>
            <p:ph type="pic" idx="3"/>
          </p:nvPr>
        </p:nvSpPr>
        <p:spPr>
          <a:xfrm>
            <a:off x="2908700" y="1615348"/>
            <a:ext cx="1345500" cy="1345500"/>
          </a:xfrm>
          <a:prstGeom prst="rect">
            <a:avLst/>
          </a:prstGeom>
          <a:noFill/>
          <a:ln>
            <a:noFill/>
          </a:ln>
        </p:spPr>
      </p:sp>
      <p:sp>
        <p:nvSpPr>
          <p:cNvPr id="122" name="Google Shape;122;p30"/>
          <p:cNvSpPr>
            <a:spLocks noGrp="1"/>
          </p:cNvSpPr>
          <p:nvPr>
            <p:ph type="pic" idx="4"/>
          </p:nvPr>
        </p:nvSpPr>
        <p:spPr>
          <a:xfrm>
            <a:off x="6813500" y="1615348"/>
            <a:ext cx="1345500" cy="1345500"/>
          </a:xfrm>
          <a:prstGeom prst="rect">
            <a:avLst/>
          </a:prstGeom>
          <a:noFill/>
          <a:ln>
            <a:noFill/>
          </a:ln>
        </p:spPr>
      </p:sp>
      <p:sp>
        <p:nvSpPr>
          <p:cNvPr id="123" name="Google Shape;123;p30"/>
          <p:cNvSpPr>
            <a:spLocks noGrp="1"/>
          </p:cNvSpPr>
          <p:nvPr>
            <p:ph type="pic" idx="5"/>
          </p:nvPr>
        </p:nvSpPr>
        <p:spPr>
          <a:xfrm>
            <a:off x="4889900" y="1615348"/>
            <a:ext cx="1345500" cy="1345500"/>
          </a:xfrm>
          <a:prstGeom prst="rect">
            <a:avLst/>
          </a:prstGeom>
          <a:noFill/>
          <a:ln>
            <a:noFill/>
          </a:ln>
        </p:spPr>
      </p:sp>
      <p:sp>
        <p:nvSpPr>
          <p:cNvPr id="124" name="Google Shape;124;p30"/>
          <p:cNvSpPr txBox="1">
            <a:spLocks noGrp="1"/>
          </p:cNvSpPr>
          <p:nvPr>
            <p:ph type="body" idx="6"/>
          </p:nvPr>
        </p:nvSpPr>
        <p:spPr>
          <a:xfrm>
            <a:off x="2773100" y="3165925"/>
            <a:ext cx="16167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25" name="Google Shape;125;p30"/>
          <p:cNvSpPr txBox="1">
            <a:spLocks noGrp="1"/>
          </p:cNvSpPr>
          <p:nvPr>
            <p:ph type="body" idx="7"/>
          </p:nvPr>
        </p:nvSpPr>
        <p:spPr>
          <a:xfrm>
            <a:off x="4754300" y="3165925"/>
            <a:ext cx="16167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26" name="Google Shape;126;p30"/>
          <p:cNvSpPr txBox="1">
            <a:spLocks noGrp="1"/>
          </p:cNvSpPr>
          <p:nvPr>
            <p:ph type="body" idx="8"/>
          </p:nvPr>
        </p:nvSpPr>
        <p:spPr>
          <a:xfrm>
            <a:off x="6677900" y="3165925"/>
            <a:ext cx="1616700" cy="1102500"/>
          </a:xfrm>
          <a:prstGeom prst="rect">
            <a:avLst/>
          </a:prstGeom>
        </p:spPr>
        <p:txBody>
          <a:bodyPr spcFirstLastPara="1" wrap="square" lIns="91425" tIns="91425" rIns="91425" bIns="91425" anchor="t" anchorCtr="0">
            <a:normAutofit/>
          </a:bodyPr>
          <a:lstStyle>
            <a:lvl1pPr marL="457200" lvl="0" indent="-317500" algn="ctr" rtl="0">
              <a:spcBef>
                <a:spcPts val="0"/>
              </a:spcBef>
              <a:spcAft>
                <a:spcPts val="0"/>
              </a:spcAft>
              <a:buSzPts val="1400"/>
              <a:buChar char="●"/>
              <a:defRPr sz="1400"/>
            </a:lvl1pPr>
            <a:lvl2pPr marL="914400" lvl="1" indent="-292100" algn="ctr" rtl="0">
              <a:spcBef>
                <a:spcPts val="0"/>
              </a:spcBef>
              <a:spcAft>
                <a:spcPts val="0"/>
              </a:spcAft>
              <a:buSzPts val="1000"/>
              <a:buChar char="○"/>
              <a:defRPr sz="1000"/>
            </a:lvl2pPr>
            <a:lvl3pPr marL="1371600" lvl="2" indent="-292100" algn="ctr" rtl="0">
              <a:spcBef>
                <a:spcPts val="0"/>
              </a:spcBef>
              <a:spcAft>
                <a:spcPts val="0"/>
              </a:spcAft>
              <a:buSzPts val="1000"/>
              <a:buChar char="■"/>
              <a:defRPr sz="1000"/>
            </a:lvl3pPr>
            <a:lvl4pPr marL="1828800" lvl="3" indent="-292100" algn="ctr" rtl="0">
              <a:spcBef>
                <a:spcPts val="0"/>
              </a:spcBef>
              <a:spcAft>
                <a:spcPts val="0"/>
              </a:spcAft>
              <a:buSzPts val="1000"/>
              <a:buChar char="●"/>
              <a:defRPr sz="1000"/>
            </a:lvl4pPr>
            <a:lvl5pPr marL="2286000" lvl="4" indent="-292100" algn="ctr" rtl="0">
              <a:spcBef>
                <a:spcPts val="0"/>
              </a:spcBef>
              <a:spcAft>
                <a:spcPts val="0"/>
              </a:spcAft>
              <a:buSzPts val="1000"/>
              <a:buChar char="○"/>
              <a:defRPr sz="1000"/>
            </a:lvl5pPr>
            <a:lvl6pPr marL="2743200" lvl="5" indent="-292100" algn="ctr" rtl="0">
              <a:spcBef>
                <a:spcPts val="0"/>
              </a:spcBef>
              <a:spcAft>
                <a:spcPts val="0"/>
              </a:spcAft>
              <a:buSzPts val="1000"/>
              <a:buChar char="■"/>
              <a:defRPr sz="1000"/>
            </a:lvl6pPr>
            <a:lvl7pPr marL="3200400" lvl="6" indent="-292100" algn="ctr" rtl="0">
              <a:spcBef>
                <a:spcPts val="0"/>
              </a:spcBef>
              <a:spcAft>
                <a:spcPts val="0"/>
              </a:spcAft>
              <a:buSzPts val="1000"/>
              <a:buChar char="●"/>
              <a:defRPr sz="1000"/>
            </a:lvl7pPr>
            <a:lvl8pPr marL="3657600" lvl="7" indent="-292100" algn="ctr" rtl="0">
              <a:spcBef>
                <a:spcPts val="0"/>
              </a:spcBef>
              <a:spcAft>
                <a:spcPts val="0"/>
              </a:spcAft>
              <a:buSzPts val="1000"/>
              <a:buChar char="○"/>
              <a:defRPr sz="1000"/>
            </a:lvl8pPr>
            <a:lvl9pPr marL="4114800" lvl="8" indent="-292100" algn="ctr" rtl="0">
              <a:spcBef>
                <a:spcPts val="0"/>
              </a:spcBef>
              <a:spcAft>
                <a:spcPts val="0"/>
              </a:spcAft>
              <a:buSzPts val="1000"/>
              <a:buChar char="■"/>
              <a:defRPr sz="1000"/>
            </a:lvl9pPr>
          </a:lstStyle>
          <a:p>
            <a:endParaRPr/>
          </a:p>
        </p:txBody>
      </p:sp>
      <p:sp>
        <p:nvSpPr>
          <p:cNvPr id="127" name="Google Shape;127;p30"/>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subtitle 1">
  <p:cSld name="TITLE_2">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7" name="Google Shape;17;p4"/>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4"/>
          <p:cNvSpPr>
            <a:spLocks noGrp="1"/>
          </p:cNvSpPr>
          <p:nvPr>
            <p:ph type="pic" idx="2"/>
          </p:nvPr>
        </p:nvSpPr>
        <p:spPr>
          <a:xfrm>
            <a:off x="5735550" y="1354500"/>
            <a:ext cx="2434500" cy="2434500"/>
          </a:xfrm>
          <a:prstGeom prst="rect">
            <a:avLst/>
          </a:prstGeom>
          <a:noFill/>
          <a:ln>
            <a:noFill/>
          </a:ln>
        </p:spPr>
      </p:sp>
      <p:pic>
        <p:nvPicPr>
          <p:cNvPr id="19" name="Google Shape;19;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92600" y="330124"/>
            <a:ext cx="1717225" cy="73349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sic">
  <p:cSld name="CUSTOM_4_1_4_1_1_1">
    <p:spTree>
      <p:nvGrpSpPr>
        <p:cNvPr id="1" name="Shape 128"/>
        <p:cNvGrpSpPr/>
        <p:nvPr/>
      </p:nvGrpSpPr>
      <p:grpSpPr>
        <a:xfrm>
          <a:off x="0" y="0"/>
          <a:ext cx="0" cy="0"/>
          <a:chOff x="0" y="0"/>
          <a:chExt cx="0" cy="0"/>
        </a:xfrm>
      </p:grpSpPr>
      <p:sp>
        <p:nvSpPr>
          <p:cNvPr id="129" name="Google Shape;129;p31"/>
          <p:cNvSpPr txBox="1">
            <a:spLocks noGrp="1"/>
          </p:cNvSpPr>
          <p:nvPr>
            <p:ph type="ctrTitle"/>
          </p:nvPr>
        </p:nvSpPr>
        <p:spPr>
          <a:xfrm>
            <a:off x="468800" y="473000"/>
            <a:ext cx="4786200" cy="8079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0" name="Google Shape;130;p31"/>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Glean Theme">
  <p:cSld name="TITLE_2_1">
    <p:spTree>
      <p:nvGrpSpPr>
        <p:cNvPr id="1" name="Shape 131"/>
        <p:cNvGrpSpPr/>
        <p:nvPr/>
      </p:nvGrpSpPr>
      <p:grpSpPr>
        <a:xfrm>
          <a:off x="0" y="0"/>
          <a:ext cx="0" cy="0"/>
          <a:chOff x="0" y="0"/>
          <a:chExt cx="0" cy="0"/>
        </a:xfrm>
      </p:grpSpPr>
      <p:sp>
        <p:nvSpPr>
          <p:cNvPr id="132" name="Google Shape;132;p3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3" name="Google Shape;133;p3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title 1">
  <p:cSld name="BLANK_1_1_1_2_1">
    <p:bg>
      <p:bgPr>
        <a:solidFill>
          <a:schemeClr val="dk2"/>
        </a:solidFill>
        <a:effectLst/>
      </p:bgPr>
    </p:bg>
    <p:spTree>
      <p:nvGrpSpPr>
        <p:cNvPr id="1" name="Shape 134"/>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sic 2 1">
  <p:cSld name="CUSTOM_4_1_4_1_1_1_5">
    <p:spTree>
      <p:nvGrpSpPr>
        <p:cNvPr id="1" name="Shape 135"/>
        <p:cNvGrpSpPr/>
        <p:nvPr/>
      </p:nvGrpSpPr>
      <p:grpSpPr>
        <a:xfrm>
          <a:off x="0" y="0"/>
          <a:ext cx="0" cy="0"/>
          <a:chOff x="0" y="0"/>
          <a:chExt cx="0" cy="0"/>
        </a:xfrm>
      </p:grpSpPr>
      <p:sp>
        <p:nvSpPr>
          <p:cNvPr id="136" name="Google Shape;136;p34"/>
          <p:cNvSpPr txBox="1">
            <a:spLocks noGrp="1"/>
          </p:cNvSpPr>
          <p:nvPr>
            <p:ph type="ctrTitle"/>
          </p:nvPr>
        </p:nvSpPr>
        <p:spPr>
          <a:xfrm>
            <a:off x="468800" y="473000"/>
            <a:ext cx="4786200" cy="8079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7" name="Google Shape;137;p34"/>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8"/>
        <p:cNvGrpSpPr/>
        <p:nvPr/>
      </p:nvGrpSpPr>
      <p:grpSpPr>
        <a:xfrm>
          <a:off x="0" y="0"/>
          <a:ext cx="0" cy="0"/>
          <a:chOff x="0" y="0"/>
          <a:chExt cx="0" cy="0"/>
        </a:xfrm>
      </p:grpSpPr>
      <p:sp>
        <p:nvSpPr>
          <p:cNvPr id="139" name="Google Shape;139;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0" name="Google Shape;140;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1" name="Google Shape;141;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2"/>
        <p:cNvGrpSpPr/>
        <p:nvPr/>
      </p:nvGrpSpPr>
      <p:grpSpPr>
        <a:xfrm>
          <a:off x="0" y="0"/>
          <a:ext cx="0" cy="0"/>
          <a:chOff x="0" y="0"/>
          <a:chExt cx="0" cy="0"/>
        </a:xfrm>
      </p:grpSpPr>
      <p:sp>
        <p:nvSpPr>
          <p:cNvPr id="143" name="Google Shape;143;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sic 2">
  <p:cSld name="CUSTOM_4_1_4_1_1_1_2">
    <p:spTree>
      <p:nvGrpSpPr>
        <p:cNvPr id="1" name="Shape 144"/>
        <p:cNvGrpSpPr/>
        <p:nvPr/>
      </p:nvGrpSpPr>
      <p:grpSpPr>
        <a:xfrm>
          <a:off x="0" y="0"/>
          <a:ext cx="0" cy="0"/>
          <a:chOff x="0" y="0"/>
          <a:chExt cx="0" cy="0"/>
        </a:xfrm>
      </p:grpSpPr>
      <p:sp>
        <p:nvSpPr>
          <p:cNvPr id="145" name="Google Shape;145;p37"/>
          <p:cNvSpPr txBox="1">
            <a:spLocks noGrp="1"/>
          </p:cNvSpPr>
          <p:nvPr>
            <p:ph type="ctrTitle"/>
          </p:nvPr>
        </p:nvSpPr>
        <p:spPr>
          <a:xfrm>
            <a:off x="697100" y="701600"/>
            <a:ext cx="4716000" cy="784200"/>
          </a:xfrm>
          <a:prstGeom prst="rect">
            <a:avLst/>
          </a:prstGeom>
        </p:spPr>
        <p:txBody>
          <a:bodyPr spcFirstLastPara="1" wrap="square" lIns="91425" tIns="91425" rIns="91425" bIns="91425" anchor="t" anchorCtr="0">
            <a:norm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46" name="Google Shape;146;p37"/>
          <p:cNvSpPr txBox="1">
            <a:spLocks noGrp="1"/>
          </p:cNvSpPr>
          <p:nvPr>
            <p:ph type="body" idx="1"/>
          </p:nvPr>
        </p:nvSpPr>
        <p:spPr>
          <a:xfrm>
            <a:off x="697100" y="1388975"/>
            <a:ext cx="4716000" cy="28668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47" name="Google Shape;147;p37"/>
          <p:cNvSpPr>
            <a:spLocks noGrp="1"/>
          </p:cNvSpPr>
          <p:nvPr>
            <p:ph type="pic" idx="2"/>
          </p:nvPr>
        </p:nvSpPr>
        <p:spPr>
          <a:xfrm>
            <a:off x="5798750" y="1294350"/>
            <a:ext cx="2554800" cy="2554800"/>
          </a:xfrm>
          <a:prstGeom prst="rect">
            <a:avLst/>
          </a:prstGeom>
          <a:noFill/>
          <a:ln>
            <a:noFill/>
          </a:ln>
        </p:spPr>
        <p:txBody>
          <a:bodyPr/>
          <a:lstStyle/>
          <a:p>
            <a:endParaRPr lang="en-A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2"/>
        <p:cNvGrpSpPr/>
        <p:nvPr/>
      </p:nvGrpSpPr>
      <p:grpSpPr>
        <a:xfrm>
          <a:off x="0" y="0"/>
          <a:ext cx="0" cy="0"/>
          <a:chOff x="0" y="0"/>
          <a:chExt cx="0" cy="0"/>
        </a:xfrm>
      </p:grpSpPr>
      <p:sp>
        <p:nvSpPr>
          <p:cNvPr id="153" name="Google Shape;153;p39"/>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4" name="Google Shape;154;p39"/>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55" name="Google Shape;155;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6"/>
        <p:cNvGrpSpPr/>
        <p:nvPr/>
      </p:nvGrpSpPr>
      <p:grpSpPr>
        <a:xfrm>
          <a:off x="0" y="0"/>
          <a:ext cx="0" cy="0"/>
          <a:chOff x="0" y="0"/>
          <a:chExt cx="0" cy="0"/>
        </a:xfrm>
      </p:grpSpPr>
      <p:sp>
        <p:nvSpPr>
          <p:cNvPr id="157" name="Google Shape;157;p4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8" name="Google Shape;158;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9"/>
        <p:cNvGrpSpPr/>
        <p:nvPr/>
      </p:nvGrpSpPr>
      <p:grpSpPr>
        <a:xfrm>
          <a:off x="0" y="0"/>
          <a:ext cx="0" cy="0"/>
          <a:chOff x="0" y="0"/>
          <a:chExt cx="0" cy="0"/>
        </a:xfrm>
      </p:grpSpPr>
      <p:sp>
        <p:nvSpPr>
          <p:cNvPr id="160" name="Google Shape;160;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1" name="Google Shape;161;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62" name="Google Shape;162;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subtitle 2">
  <p:cSld name="TITLE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20"/>
        <p:cNvGrpSpPr/>
        <p:nvPr/>
      </p:nvGrpSpPr>
      <p:grpSpPr>
        <a:xfrm>
          <a:off x="0" y="0"/>
          <a:ext cx="0" cy="0"/>
          <a:chOff x="0" y="0"/>
          <a:chExt cx="0" cy="0"/>
        </a:xfrm>
      </p:grpSpPr>
      <p:sp>
        <p:nvSpPr>
          <p:cNvPr id="21" name="Google Shape;21;p5"/>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2" name="Google Shape;22;p5"/>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a:spLocks noGrp="1"/>
          </p:cNvSpPr>
          <p:nvPr>
            <p:ph type="pic" idx="2"/>
          </p:nvPr>
        </p:nvSpPr>
        <p:spPr>
          <a:xfrm>
            <a:off x="5735550" y="1354500"/>
            <a:ext cx="2434500" cy="2434500"/>
          </a:xfrm>
          <a:prstGeom prst="rect">
            <a:avLst/>
          </a:prstGeom>
          <a:noFill/>
          <a:ln>
            <a:noFill/>
          </a:ln>
        </p:spPr>
      </p:sp>
      <p:pic>
        <p:nvPicPr>
          <p:cNvPr id="24" name="Google Shape;24;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92600" y="330124"/>
            <a:ext cx="1717225" cy="733497"/>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3"/>
        <p:cNvGrpSpPr/>
        <p:nvPr/>
      </p:nvGrpSpPr>
      <p:grpSpPr>
        <a:xfrm>
          <a:off x="0" y="0"/>
          <a:ext cx="0" cy="0"/>
          <a:chOff x="0" y="0"/>
          <a:chExt cx="0" cy="0"/>
        </a:xfrm>
      </p:grpSpPr>
      <p:sp>
        <p:nvSpPr>
          <p:cNvPr id="164" name="Google Shape;164;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5" name="Google Shape;165;p4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66" name="Google Shape;166;p4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67" name="Google Shape;167;p4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0" name="Google Shape;170;p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1"/>
        <p:cNvGrpSpPr/>
        <p:nvPr/>
      </p:nvGrpSpPr>
      <p:grpSpPr>
        <a:xfrm>
          <a:off x="0" y="0"/>
          <a:ext cx="0" cy="0"/>
          <a:chOff x="0" y="0"/>
          <a:chExt cx="0" cy="0"/>
        </a:xfrm>
      </p:grpSpPr>
      <p:sp>
        <p:nvSpPr>
          <p:cNvPr id="172" name="Google Shape;172;p4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73" name="Google Shape;173;p4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74" name="Google Shape;174;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5"/>
        <p:cNvGrpSpPr/>
        <p:nvPr/>
      </p:nvGrpSpPr>
      <p:grpSpPr>
        <a:xfrm>
          <a:off x="0" y="0"/>
          <a:ext cx="0" cy="0"/>
          <a:chOff x="0" y="0"/>
          <a:chExt cx="0" cy="0"/>
        </a:xfrm>
      </p:grpSpPr>
      <p:sp>
        <p:nvSpPr>
          <p:cNvPr id="176" name="Google Shape;176;p45"/>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77" name="Google Shape;177;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8"/>
        <p:cNvGrpSpPr/>
        <p:nvPr/>
      </p:nvGrpSpPr>
      <p:grpSpPr>
        <a:xfrm>
          <a:off x="0" y="0"/>
          <a:ext cx="0" cy="0"/>
          <a:chOff x="0" y="0"/>
          <a:chExt cx="0" cy="0"/>
        </a:xfrm>
      </p:grpSpPr>
      <p:sp>
        <p:nvSpPr>
          <p:cNvPr id="179" name="Google Shape;179;p4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81" name="Google Shape;181;p4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2" name="Google Shape;182;p46"/>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83" name="Google Shape;183;p4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4"/>
        <p:cNvGrpSpPr/>
        <p:nvPr/>
      </p:nvGrpSpPr>
      <p:grpSpPr>
        <a:xfrm>
          <a:off x="0" y="0"/>
          <a:ext cx="0" cy="0"/>
          <a:chOff x="0" y="0"/>
          <a:chExt cx="0" cy="0"/>
        </a:xfrm>
      </p:grpSpPr>
      <p:sp>
        <p:nvSpPr>
          <p:cNvPr id="185" name="Google Shape;185;p47"/>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86" name="Google Shape;186;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7"/>
        <p:cNvGrpSpPr/>
        <p:nvPr/>
      </p:nvGrpSpPr>
      <p:grpSpPr>
        <a:xfrm>
          <a:off x="0" y="0"/>
          <a:ext cx="0" cy="0"/>
          <a:chOff x="0" y="0"/>
          <a:chExt cx="0" cy="0"/>
        </a:xfrm>
      </p:grpSpPr>
      <p:sp>
        <p:nvSpPr>
          <p:cNvPr id="188" name="Google Shape;188;p48"/>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9" name="Google Shape;189;p48"/>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90" name="Google Shape;190;p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p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ody and pic 3">
  <p:cSld name="CUSTOM_1_5_1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193"/>
        <p:cNvGrpSpPr/>
        <p:nvPr/>
      </p:nvGrpSpPr>
      <p:grpSpPr>
        <a:xfrm>
          <a:off x="0" y="0"/>
          <a:ext cx="0" cy="0"/>
          <a:chOff x="0" y="0"/>
          <a:chExt cx="0" cy="0"/>
        </a:xfrm>
      </p:grpSpPr>
      <p:sp>
        <p:nvSpPr>
          <p:cNvPr id="194" name="Google Shape;194;p50"/>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95" name="Google Shape;195;p50"/>
          <p:cNvSpPr txBox="1">
            <a:spLocks noGrp="1"/>
          </p:cNvSpPr>
          <p:nvPr>
            <p:ph type="body" idx="1"/>
          </p:nvPr>
        </p:nvSpPr>
        <p:spPr>
          <a:xfrm>
            <a:off x="468800" y="1280850"/>
            <a:ext cx="4786200" cy="3164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96" name="Google Shape;196;p50"/>
          <p:cNvSpPr>
            <a:spLocks noGrp="1"/>
          </p:cNvSpPr>
          <p:nvPr>
            <p:ph type="pic" idx="2"/>
          </p:nvPr>
        </p:nvSpPr>
        <p:spPr>
          <a:xfrm>
            <a:off x="5735550" y="1354500"/>
            <a:ext cx="2434500" cy="2434500"/>
          </a:xfrm>
          <a:prstGeom prst="rect">
            <a:avLst/>
          </a:prstGeom>
          <a:noFill/>
          <a:ln>
            <a:noFill/>
          </a:ln>
        </p:spPr>
        <p:txBody>
          <a:bodyPr/>
          <a:lstStyle/>
          <a:p>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subtitle 3">
  <p:cSld name="TITLE_1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25"/>
        <p:cNvGrpSpPr/>
        <p:nvPr/>
      </p:nvGrpSpPr>
      <p:grpSpPr>
        <a:xfrm>
          <a:off x="0" y="0"/>
          <a:ext cx="0" cy="0"/>
          <a:chOff x="0" y="0"/>
          <a:chExt cx="0" cy="0"/>
        </a:xfrm>
      </p:grpSpPr>
      <p:sp>
        <p:nvSpPr>
          <p:cNvPr id="26" name="Google Shape;26;p6"/>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7" name="Google Shape;27;p6"/>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
          <p:cNvSpPr>
            <a:spLocks noGrp="1"/>
          </p:cNvSpPr>
          <p:nvPr>
            <p:ph type="pic" idx="2"/>
          </p:nvPr>
        </p:nvSpPr>
        <p:spPr>
          <a:xfrm>
            <a:off x="5735550" y="1354500"/>
            <a:ext cx="2434500" cy="2434500"/>
          </a:xfrm>
          <a:prstGeom prst="rect">
            <a:avLst/>
          </a:prstGeom>
          <a:noFill/>
          <a:ln>
            <a:noFill/>
          </a:ln>
        </p:spPr>
      </p:sp>
      <p:pic>
        <p:nvPicPr>
          <p:cNvPr id="29" name="Google Shape;29;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92600" y="330124"/>
            <a:ext cx="1717225" cy="73349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subtitle 4">
  <p:cSld name="TITLE_1_2">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30"/>
        <p:cNvGrpSpPr/>
        <p:nvPr/>
      </p:nvGrpSpPr>
      <p:grpSpPr>
        <a:xfrm>
          <a:off x="0" y="0"/>
          <a:ext cx="0" cy="0"/>
          <a:chOff x="0" y="0"/>
          <a:chExt cx="0" cy="0"/>
        </a:xfrm>
      </p:grpSpPr>
      <p:sp>
        <p:nvSpPr>
          <p:cNvPr id="31" name="Google Shape;31;p7"/>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32" name="Google Shape;32;p7"/>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7"/>
          <p:cNvSpPr>
            <a:spLocks noGrp="1"/>
          </p:cNvSpPr>
          <p:nvPr>
            <p:ph type="pic" idx="2"/>
          </p:nvPr>
        </p:nvSpPr>
        <p:spPr>
          <a:xfrm>
            <a:off x="5735550" y="1354500"/>
            <a:ext cx="2434500" cy="2434500"/>
          </a:xfrm>
          <a:prstGeom prst="rect">
            <a:avLst/>
          </a:prstGeom>
          <a:noFill/>
          <a:ln>
            <a:noFill/>
          </a:ln>
        </p:spPr>
      </p:sp>
      <p:pic>
        <p:nvPicPr>
          <p:cNvPr id="34" name="Google Shape;3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92600" y="330124"/>
            <a:ext cx="1717225" cy="73349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subtitle 5">
  <p:cSld name="TITLE_1_3">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37" name="Google Shape;37;p8"/>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a:spLocks noGrp="1"/>
          </p:cNvSpPr>
          <p:nvPr>
            <p:ph type="pic" idx="2"/>
          </p:nvPr>
        </p:nvSpPr>
        <p:spPr>
          <a:xfrm>
            <a:off x="5735550" y="1354500"/>
            <a:ext cx="2434500" cy="2434500"/>
          </a:xfrm>
          <a:prstGeom prst="rect">
            <a:avLst/>
          </a:prstGeom>
          <a:noFill/>
          <a:ln>
            <a:noFill/>
          </a:ln>
        </p:spPr>
      </p:sp>
      <p:pic>
        <p:nvPicPr>
          <p:cNvPr id="39" name="Google Shape;3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92600" y="330124"/>
            <a:ext cx="1717225" cy="73349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subtitle 6">
  <p:cSld name="TITLE_1_3_1">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40"/>
        <p:cNvGrpSpPr/>
        <p:nvPr/>
      </p:nvGrpSpPr>
      <p:grpSpPr>
        <a:xfrm>
          <a:off x="0" y="0"/>
          <a:ext cx="0" cy="0"/>
          <a:chOff x="0" y="0"/>
          <a:chExt cx="0" cy="0"/>
        </a:xfrm>
      </p:grpSpPr>
      <p:sp>
        <p:nvSpPr>
          <p:cNvPr id="41" name="Google Shape;41;p9"/>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42" name="Google Shape;42;p9"/>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9"/>
          <p:cNvSpPr>
            <a:spLocks noGrp="1"/>
          </p:cNvSpPr>
          <p:nvPr>
            <p:ph type="pic" idx="2"/>
          </p:nvPr>
        </p:nvSpPr>
        <p:spPr>
          <a:xfrm>
            <a:off x="5735550" y="1354500"/>
            <a:ext cx="2434500" cy="2434500"/>
          </a:xfrm>
          <a:prstGeom prst="rect">
            <a:avLst/>
          </a:prstGeom>
          <a:noFill/>
          <a:ln>
            <a:noFill/>
          </a:ln>
        </p:spPr>
      </p:sp>
      <p:pic>
        <p:nvPicPr>
          <p:cNvPr id="44" name="Google Shape;44;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92600" y="330124"/>
            <a:ext cx="1717225" cy="73349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RESENT Title and subtitle">
  <p:cSld name="TITLE_1_3_1_1">
    <p:bg>
      <p:bgPr>
        <a:solidFill>
          <a:srgbClr val="A6EDDF"/>
        </a:solidFill>
        <a:effectLst/>
      </p:bgPr>
    </p:bg>
    <p:spTree>
      <p:nvGrpSpPr>
        <p:cNvPr id="1" name="Shape 45"/>
        <p:cNvGrpSpPr/>
        <p:nvPr/>
      </p:nvGrpSpPr>
      <p:grpSpPr>
        <a:xfrm>
          <a:off x="0" y="0"/>
          <a:ext cx="0" cy="0"/>
          <a:chOff x="0" y="0"/>
          <a:chExt cx="0" cy="0"/>
        </a:xfrm>
      </p:grpSpPr>
      <p:sp>
        <p:nvSpPr>
          <p:cNvPr id="46" name="Google Shape;46;p10"/>
          <p:cNvSpPr txBox="1">
            <a:spLocks noGrp="1"/>
          </p:cNvSpPr>
          <p:nvPr>
            <p:ph type="ctrTitle"/>
          </p:nvPr>
        </p:nvSpPr>
        <p:spPr>
          <a:xfrm>
            <a:off x="468806" y="1296150"/>
            <a:ext cx="4786200" cy="13536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47" name="Google Shape;47;p10"/>
          <p:cNvSpPr txBox="1">
            <a:spLocks noGrp="1"/>
          </p:cNvSpPr>
          <p:nvPr>
            <p:ph type="subTitle" idx="1"/>
          </p:nvPr>
        </p:nvSpPr>
        <p:spPr>
          <a:xfrm>
            <a:off x="468799" y="2723725"/>
            <a:ext cx="4179300" cy="733500"/>
          </a:xfrm>
          <a:prstGeom prst="rect">
            <a:avLst/>
          </a:prstGeom>
        </p:spPr>
        <p:txBody>
          <a:bodyPr spcFirstLastPara="1" wrap="square" lIns="91425" tIns="91425" rIns="91425" bIns="91425" anchor="t" anchorCtr="0">
            <a:normAutofit/>
          </a:bodyPr>
          <a:lstStyle>
            <a:lvl1pPr lvl="0">
              <a:spcBef>
                <a:spcPts val="0"/>
              </a:spcBef>
              <a:spcAft>
                <a:spcPts val="0"/>
              </a:spcAft>
              <a:buSzPts val="1800"/>
              <a:buFont typeface="Poppins Light"/>
              <a:buNone/>
              <a:defRPr>
                <a:latin typeface="Poppins Light"/>
                <a:ea typeface="Poppins Light"/>
                <a:cs typeface="Poppins Light"/>
                <a:sym typeface="Poppi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8" name="Google Shape;48;p10" title="GENIO PRESENT LOGO.png"/>
          <p:cNvPicPr preferRelativeResize="0"/>
          <p:nvPr/>
        </p:nvPicPr>
        <p:blipFill rotWithShape="1">
          <a:blip r:embed="rId2" cstate="screen">
            <a:alphaModFix/>
            <a:extLst>
              <a:ext uri="{28A0092B-C50C-407E-A947-70E740481C1C}">
                <a14:useLocalDpi xmlns:a14="http://schemas.microsoft.com/office/drawing/2010/main"/>
              </a:ext>
            </a:extLst>
          </a:blip>
          <a:srcRect l="-577" r="-577"/>
          <a:stretch/>
        </p:blipFill>
        <p:spPr>
          <a:xfrm>
            <a:off x="552514" y="504461"/>
            <a:ext cx="2615700" cy="381325"/>
          </a:xfrm>
          <a:prstGeom prst="rect">
            <a:avLst/>
          </a:prstGeom>
          <a:noFill/>
          <a:ln>
            <a:noFill/>
          </a:ln>
        </p:spPr>
      </p:pic>
      <p:pic>
        <p:nvPicPr>
          <p:cNvPr id="49" name="Google Shape;49;p10" title="PRESENT spotlight ill 2-07.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flipH="1">
            <a:off x="3400049" y="-1581674"/>
            <a:ext cx="5743951" cy="672517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2.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Nunito Sans"/>
              <a:buChar char="●"/>
              <a:defRPr sz="1800">
                <a:solidFill>
                  <a:schemeClr val="dk1"/>
                </a:solidFill>
                <a:latin typeface="Nunito Sans"/>
                <a:ea typeface="Nunito Sans"/>
                <a:cs typeface="Nunito Sans"/>
                <a:sym typeface="Nunito Sans"/>
              </a:defRPr>
            </a:lvl1pPr>
            <a:lvl2pPr marL="914400" lvl="1"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2pPr>
            <a:lvl3pPr marL="1371600" lvl="2"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3pPr>
            <a:lvl4pPr marL="1828800" lvl="3"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4pPr>
            <a:lvl5pPr marL="2286000" lvl="4"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5pPr>
            <a:lvl6pPr marL="2743200" lvl="5"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6pPr>
            <a:lvl7pPr marL="3200400" lvl="6"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7pPr>
            <a:lvl8pPr marL="3657600" lvl="7"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8pPr>
            <a:lvl9pPr marL="4114800" lvl="8" indent="-317500">
              <a:lnSpc>
                <a:spcPct val="115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8"/>
        <p:cNvGrpSpPr/>
        <p:nvPr/>
      </p:nvGrpSpPr>
      <p:grpSpPr>
        <a:xfrm>
          <a:off x="0" y="0"/>
          <a:ext cx="0" cy="0"/>
          <a:chOff x="0" y="0"/>
          <a:chExt cx="0" cy="0"/>
        </a:xfrm>
      </p:grpSpPr>
      <p:sp>
        <p:nvSpPr>
          <p:cNvPr id="149" name="Google Shape;149;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50" name="Google Shape;150;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51" name="Google Shape;151;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46.gif"/><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hyperlink" Target="https://genio.co/notes/notes-mobile" TargetMode="External"/><Relationship Id="rId2" Type="http://schemas.openxmlformats.org/officeDocument/2006/relationships/notesSlide" Target="../notesSlides/notesSlide28.xml"/><Relationship Id="rId1" Type="http://schemas.openxmlformats.org/officeDocument/2006/relationships/slideLayout" Target="../slideLayouts/slideLayout48.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29.png"/><Relationship Id="rId4"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3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s://genio.co/about/research-accreditation-hub"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35.xml"/><Relationship Id="rId5" Type="http://schemas.openxmlformats.org/officeDocument/2006/relationships/image" Target="../media/image70.png"/><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35.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9.xml"/><Relationship Id="rId1" Type="http://schemas.openxmlformats.org/officeDocument/2006/relationships/slideLayout" Target="../slideLayouts/slideLayout31.xml"/><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30.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4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hyperlink" Target="https://www.cast.org/resources/udl-product-certification/" TargetMode="External"/><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screen">
            <a:alphaModFix/>
            <a:extLst>
              <a:ext uri="{28A0092B-C50C-407E-A947-70E740481C1C}">
                <a14:useLocalDpi xmlns:a14="http://schemas.microsoft.com/office/drawing/2010/main"/>
              </a:ext>
            </a:extLst>
          </a:blip>
          <a:stretch>
            <a:fillRect/>
          </a:stretch>
        </a:blipFill>
        <a:effectLst/>
      </p:bgPr>
    </p:bg>
    <p:spTree>
      <p:nvGrpSpPr>
        <p:cNvPr id="1" name="Shape 200"/>
        <p:cNvGrpSpPr/>
        <p:nvPr/>
      </p:nvGrpSpPr>
      <p:grpSpPr>
        <a:xfrm>
          <a:off x="0" y="0"/>
          <a:ext cx="0" cy="0"/>
          <a:chOff x="0" y="0"/>
          <a:chExt cx="0" cy="0"/>
        </a:xfrm>
      </p:grpSpPr>
      <p:sp>
        <p:nvSpPr>
          <p:cNvPr id="2" name="Title 1">
            <a:extLst>
              <a:ext uri="{FF2B5EF4-FFF2-40B4-BE49-F238E27FC236}">
                <a16:creationId xmlns:a16="http://schemas.microsoft.com/office/drawing/2014/main" id="{81C84252-5215-67D6-9617-48E0E4069C9A}"/>
              </a:ext>
            </a:extLst>
          </p:cNvPr>
          <p:cNvSpPr>
            <a:spLocks noGrp="1"/>
          </p:cNvSpPr>
          <p:nvPr>
            <p:ph type="ctrTitle"/>
          </p:nvPr>
        </p:nvSpPr>
        <p:spPr>
          <a:xfrm>
            <a:off x="468800" y="-807900"/>
            <a:ext cx="4786200" cy="807900"/>
          </a:xfrm>
        </p:spPr>
        <p:txBody>
          <a:bodyPr spcFirstLastPara="1" wrap="square" lIns="91425" tIns="91425" rIns="91425" bIns="91425" anchor="b" anchorCtr="0">
            <a:normAutofit/>
          </a:bodyPr>
          <a:lstStyle/>
          <a:p>
            <a:r>
              <a:rPr lang="en-AU" dirty="0"/>
              <a:t>Genio</a:t>
            </a:r>
          </a:p>
        </p:txBody>
      </p:sp>
      <p:pic>
        <p:nvPicPr>
          <p:cNvPr id="201" name="Google Shape;201;p51" descr="Genio logo">
            <a:extLst>
              <a:ext uri="{C183D7F6-B498-43B3-948B-1728B52AA6E4}">
                <adec:decorative xmlns:adec="http://schemas.microsoft.com/office/drawing/2017/decorative" val="0"/>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081887" y="1778312"/>
            <a:ext cx="2980236" cy="1272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90" name="Google Shape;290;p60"/>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The CORA Framework</a:t>
            </a:r>
            <a:endParaRPr dirty="0"/>
          </a:p>
        </p:txBody>
      </p:sp>
      <p:sp>
        <p:nvSpPr>
          <p:cNvPr id="289" name="Google Shape;289;p60" descr="Button signifying the Capture stage of the CORA Framework. No interactions."/>
          <p:cNvSpPr/>
          <p:nvPr/>
        </p:nvSpPr>
        <p:spPr>
          <a:xfrm>
            <a:off x="671963" y="1113706"/>
            <a:ext cx="18933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latin typeface="Nunito Sans"/>
                <a:ea typeface="Nunito Sans"/>
                <a:cs typeface="Nunito Sans"/>
                <a:sym typeface="Nunito Sans"/>
              </a:rPr>
              <a:t>01   //     Capture</a:t>
            </a:r>
            <a:endParaRPr b="1">
              <a:latin typeface="Nunito Sans"/>
              <a:ea typeface="Nunito Sans"/>
              <a:cs typeface="Nunito Sans"/>
              <a:sym typeface="Nunito Sans"/>
            </a:endParaRPr>
          </a:p>
        </p:txBody>
      </p:sp>
      <p:sp>
        <p:nvSpPr>
          <p:cNvPr id="291" name="Google Shape;291;p60"/>
          <p:cNvSpPr txBox="1"/>
          <p:nvPr/>
        </p:nvSpPr>
        <p:spPr>
          <a:xfrm>
            <a:off x="671975" y="2223221"/>
            <a:ext cx="1893300" cy="24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Capture</a:t>
            </a:r>
            <a:r>
              <a:rPr lang="en-GB">
                <a:solidFill>
                  <a:schemeClr val="dk1"/>
                </a:solidFill>
                <a:latin typeface="Nunito Sans"/>
                <a:ea typeface="Nunito Sans"/>
                <a:cs typeface="Nunito Sans"/>
                <a:sym typeface="Nunito Sans"/>
              </a:rPr>
              <a:t> is about being able to: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endParaRPr>
              <a:solidFill>
                <a:schemeClr val="dk1"/>
              </a:solidFill>
              <a:latin typeface="Nunito Sans"/>
              <a:ea typeface="Nunito Sans"/>
              <a:cs typeface="Nunito Sans"/>
              <a:sym typeface="Nunito Sans"/>
            </a:endParaRPr>
          </a:p>
          <a:p>
            <a:pPr marL="0" lvl="0" indent="0" algn="l" rtl="0">
              <a:spcBef>
                <a:spcPts val="0"/>
              </a:spcBef>
              <a:spcAft>
                <a:spcPts val="0"/>
              </a:spcAft>
              <a:buNone/>
            </a:pPr>
            <a:r>
              <a:rPr lang="en-GB">
                <a:solidFill>
                  <a:schemeClr val="dk1"/>
                </a:solidFill>
                <a:latin typeface="Nunito Sans"/>
                <a:ea typeface="Nunito Sans"/>
                <a:cs typeface="Nunito Sans"/>
                <a:sym typeface="Nunito Sans"/>
              </a:rPr>
              <a:t>seamlessly record information,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endParaRPr>
              <a:solidFill>
                <a:schemeClr val="dk1"/>
              </a:solidFill>
              <a:latin typeface="Nunito Sans"/>
              <a:ea typeface="Nunito Sans"/>
              <a:cs typeface="Nunito Sans"/>
              <a:sym typeface="Nunito Sans"/>
            </a:endParaRPr>
          </a:p>
          <a:p>
            <a:pPr marL="0" lvl="0" indent="0" algn="l" rtl="0">
              <a:spcBef>
                <a:spcPts val="0"/>
              </a:spcBef>
              <a:spcAft>
                <a:spcPts val="0"/>
              </a:spcAft>
              <a:buNone/>
            </a:pPr>
            <a:r>
              <a:rPr lang="en-GB">
                <a:solidFill>
                  <a:schemeClr val="dk1"/>
                </a:solidFill>
                <a:latin typeface="Nunito Sans"/>
                <a:ea typeface="Nunito Sans"/>
                <a:cs typeface="Nunito Sans"/>
                <a:sym typeface="Nunito Sans"/>
              </a:rPr>
              <a:t>focus on class without missing any information.</a:t>
            </a:r>
            <a:endParaRPr>
              <a:solidFill>
                <a:schemeClr val="dk1"/>
              </a:solidFill>
              <a:latin typeface="Nunito Sans"/>
              <a:ea typeface="Nunito Sans"/>
              <a:cs typeface="Nunito Sans"/>
              <a:sym typeface="Nunito Sans"/>
            </a:endParaRPr>
          </a:p>
        </p:txBody>
      </p:sp>
      <p:sp>
        <p:nvSpPr>
          <p:cNvPr id="286" name="Google Shape;286;p60" descr="Button signifying the Organise stage of the CORA Framework. No interactions."/>
          <p:cNvSpPr/>
          <p:nvPr/>
        </p:nvSpPr>
        <p:spPr>
          <a:xfrm>
            <a:off x="2640888" y="1113706"/>
            <a:ext cx="18933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02   //     Organise</a:t>
            </a:r>
            <a:endParaRPr b="1">
              <a:solidFill>
                <a:schemeClr val="dk1"/>
              </a:solidFill>
              <a:latin typeface="Nunito Sans"/>
              <a:ea typeface="Nunito Sans"/>
              <a:cs typeface="Nunito Sans"/>
              <a:sym typeface="Nunito Sans"/>
            </a:endParaRPr>
          </a:p>
        </p:txBody>
      </p:sp>
      <p:sp>
        <p:nvSpPr>
          <p:cNvPr id="292" name="Google Shape;292;p60"/>
          <p:cNvSpPr txBox="1"/>
          <p:nvPr/>
        </p:nvSpPr>
        <p:spPr>
          <a:xfrm>
            <a:off x="2834700" y="2198274"/>
            <a:ext cx="1505700" cy="24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Organise</a:t>
            </a:r>
            <a:r>
              <a:rPr lang="en-GB">
                <a:solidFill>
                  <a:schemeClr val="dk1"/>
                </a:solidFill>
                <a:latin typeface="Nunito Sans"/>
                <a:ea typeface="Nunito Sans"/>
                <a:cs typeface="Nunito Sans"/>
                <a:sym typeface="Nunito Sans"/>
              </a:rPr>
              <a:t> is giving learners the tools to manage their time and knowledge to learn effectively.</a:t>
            </a:r>
            <a:endParaRPr>
              <a:solidFill>
                <a:schemeClr val="dk1"/>
              </a:solidFill>
              <a:latin typeface="Nunito Sans"/>
              <a:ea typeface="Nunito Sans"/>
              <a:cs typeface="Nunito Sans"/>
              <a:sym typeface="Nunito Sans"/>
            </a:endParaRPr>
          </a:p>
        </p:txBody>
      </p:sp>
      <p:sp>
        <p:nvSpPr>
          <p:cNvPr id="287" name="Google Shape;287;p60" descr="Button signifying the Refine stage of the CORA Framework. No interactions."/>
          <p:cNvSpPr/>
          <p:nvPr/>
        </p:nvSpPr>
        <p:spPr>
          <a:xfrm>
            <a:off x="4609813" y="1113706"/>
            <a:ext cx="18933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03   //     Refine</a:t>
            </a:r>
            <a:endParaRPr b="1">
              <a:solidFill>
                <a:schemeClr val="dk1"/>
              </a:solidFill>
              <a:latin typeface="Nunito Sans"/>
              <a:ea typeface="Nunito Sans"/>
              <a:cs typeface="Nunito Sans"/>
              <a:sym typeface="Nunito Sans"/>
            </a:endParaRPr>
          </a:p>
        </p:txBody>
      </p:sp>
      <p:sp>
        <p:nvSpPr>
          <p:cNvPr id="293" name="Google Shape;293;p60"/>
          <p:cNvSpPr txBox="1"/>
          <p:nvPr/>
        </p:nvSpPr>
        <p:spPr>
          <a:xfrm>
            <a:off x="4719025" y="2215475"/>
            <a:ext cx="1674900" cy="238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Refine</a:t>
            </a:r>
            <a:r>
              <a:rPr lang="en-GB">
                <a:solidFill>
                  <a:schemeClr val="dk1"/>
                </a:solidFill>
                <a:latin typeface="Nunito Sans"/>
                <a:ea typeface="Nunito Sans"/>
                <a:cs typeface="Nunito Sans"/>
                <a:sym typeface="Nunito Sans"/>
              </a:rPr>
              <a:t> is about revisiting information, developing understanding.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r>
              <a:rPr lang="en-GB">
                <a:solidFill>
                  <a:schemeClr val="dk1"/>
                </a:solidFill>
                <a:latin typeface="Nunito Sans"/>
                <a:ea typeface="Nunito Sans"/>
                <a:cs typeface="Nunito Sans"/>
                <a:sym typeface="Nunito Sans"/>
              </a:rPr>
              <a:t>It’s part of that recursive learning process.</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endParaRPr>
              <a:solidFill>
                <a:schemeClr val="dk1"/>
              </a:solidFill>
              <a:latin typeface="Nunito Sans"/>
              <a:ea typeface="Nunito Sans"/>
              <a:cs typeface="Nunito Sans"/>
              <a:sym typeface="Nunito Sans"/>
            </a:endParaRPr>
          </a:p>
        </p:txBody>
      </p:sp>
      <p:sp>
        <p:nvSpPr>
          <p:cNvPr id="288" name="Google Shape;288;p60" descr="Button signifying the Apply stage of the CORA Framework. No interactions."/>
          <p:cNvSpPr/>
          <p:nvPr/>
        </p:nvSpPr>
        <p:spPr>
          <a:xfrm>
            <a:off x="6578738" y="1113706"/>
            <a:ext cx="18933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04   //     Apply</a:t>
            </a:r>
            <a:endParaRPr b="1">
              <a:solidFill>
                <a:schemeClr val="dk1"/>
              </a:solidFill>
              <a:latin typeface="Nunito Sans"/>
              <a:ea typeface="Nunito Sans"/>
              <a:cs typeface="Nunito Sans"/>
              <a:sym typeface="Nunito Sans"/>
            </a:endParaRPr>
          </a:p>
        </p:txBody>
      </p:sp>
      <p:sp>
        <p:nvSpPr>
          <p:cNvPr id="294" name="Google Shape;294;p60"/>
          <p:cNvSpPr txBox="1"/>
          <p:nvPr/>
        </p:nvSpPr>
        <p:spPr>
          <a:xfrm>
            <a:off x="6717000" y="2205213"/>
            <a:ext cx="1674900" cy="15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Apply</a:t>
            </a:r>
            <a:r>
              <a:rPr lang="en-GB">
                <a:solidFill>
                  <a:schemeClr val="dk1"/>
                </a:solidFill>
                <a:latin typeface="Nunito Sans"/>
                <a:ea typeface="Nunito Sans"/>
                <a:cs typeface="Nunito Sans"/>
                <a:sym typeface="Nunito Sans"/>
              </a:rPr>
              <a:t> is actively using the knowledge in refined notes.</a:t>
            </a:r>
            <a:endParaRPr>
              <a:solidFill>
                <a:schemeClr val="dk1"/>
              </a:solidFill>
              <a:latin typeface="Nunito Sans"/>
              <a:ea typeface="Nunito Sans"/>
              <a:cs typeface="Nunito Sans"/>
              <a:sym typeface="Nuni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p61" descr="Button signifying the Capture stage of the CORA Framework. No interactions."/>
          <p:cNvSpPr/>
          <p:nvPr/>
        </p:nvSpPr>
        <p:spPr>
          <a:xfrm>
            <a:off x="468625" y="-163825"/>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304" name="Google Shape;304;p61"/>
          <p:cNvSpPr txBox="1"/>
          <p:nvPr/>
        </p:nvSpPr>
        <p:spPr>
          <a:xfrm>
            <a:off x="468789" y="119000"/>
            <a:ext cx="34365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01   // </a:t>
            </a:r>
            <a:r>
              <a:rPr lang="en-GB" sz="1100">
                <a:solidFill>
                  <a:schemeClr val="lt1"/>
                </a:solidFill>
                <a:latin typeface="Nunito Sans"/>
                <a:ea typeface="Nunito Sans"/>
                <a:cs typeface="Nunito Sans"/>
                <a:sym typeface="Nunito Sans"/>
              </a:rPr>
              <a:t>	</a:t>
            </a:r>
            <a:r>
              <a:rPr lang="en-GB" sz="1100" b="1">
                <a:solidFill>
                  <a:schemeClr val="lt1"/>
                </a:solidFill>
                <a:latin typeface="Nunito Sans"/>
                <a:ea typeface="Nunito Sans"/>
                <a:cs typeface="Nunito Sans"/>
                <a:sym typeface="Nunito Sans"/>
              </a:rPr>
              <a:t>Capture</a:t>
            </a:r>
            <a:endParaRPr sz="1100" b="1">
              <a:solidFill>
                <a:schemeClr val="lt1"/>
              </a:solidFill>
              <a:latin typeface="Nunito Sans"/>
              <a:ea typeface="Nunito Sans"/>
              <a:cs typeface="Nunito Sans"/>
              <a:sym typeface="Nunito Sans"/>
            </a:endParaRPr>
          </a:p>
        </p:txBody>
      </p:sp>
      <p:sp>
        <p:nvSpPr>
          <p:cNvPr id="305" name="Google Shape;305;p61"/>
          <p:cNvSpPr txBox="1">
            <a:spLocks noGrp="1"/>
          </p:cNvSpPr>
          <p:nvPr>
            <p:ph type="ctrTitle"/>
          </p:nvPr>
        </p:nvSpPr>
        <p:spPr>
          <a:xfrm>
            <a:off x="608225" y="548225"/>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Capture Everything</a:t>
            </a:r>
            <a:endParaRPr/>
          </a:p>
        </p:txBody>
      </p:sp>
      <p:sp>
        <p:nvSpPr>
          <p:cNvPr id="299" name="Google Shape;299;p61"/>
          <p:cNvSpPr txBox="1">
            <a:spLocks noGrp="1"/>
          </p:cNvSpPr>
          <p:nvPr>
            <p:ph type="body" idx="1"/>
          </p:nvPr>
        </p:nvSpPr>
        <p:spPr>
          <a:xfrm>
            <a:off x="511850" y="1219050"/>
            <a:ext cx="4514700" cy="2608200"/>
          </a:xfrm>
          <a:prstGeom prst="rect">
            <a:avLst/>
          </a:prstGeom>
        </p:spPr>
        <p:txBody>
          <a:bodyPr spcFirstLastPara="1" wrap="square" lIns="91425" tIns="91425" rIns="91425" bIns="91425" anchor="t" anchorCtr="0">
            <a:noAutofit/>
          </a:bodyPr>
          <a:lstStyle/>
          <a:p>
            <a:pPr marL="0" lvl="0" indent="0" algn="l" rtl="0">
              <a:lnSpc>
                <a:spcPct val="90000"/>
              </a:lnSpc>
              <a:spcBef>
                <a:spcPts val="1200"/>
              </a:spcBef>
              <a:spcAft>
                <a:spcPts val="0"/>
              </a:spcAft>
              <a:buClr>
                <a:schemeClr val="dk1"/>
              </a:buClr>
              <a:buSzPts val="1100"/>
              <a:buFont typeface="Arial"/>
              <a:buNone/>
            </a:pPr>
            <a:r>
              <a:rPr lang="en-GB" b="1" dirty="0">
                <a:solidFill>
                  <a:srgbClr val="595959"/>
                </a:solidFill>
              </a:rPr>
              <a:t>While recording classes add time stamped entries into your notes feed:</a:t>
            </a:r>
            <a:endParaRPr b="1" dirty="0">
              <a:solidFill>
                <a:srgbClr val="595959"/>
              </a:solidFill>
            </a:endParaRPr>
          </a:p>
          <a:p>
            <a:pPr marL="0" lvl="0" indent="0" algn="l" rtl="0">
              <a:lnSpc>
                <a:spcPct val="90000"/>
              </a:lnSpc>
              <a:spcBef>
                <a:spcPts val="1200"/>
              </a:spcBef>
              <a:spcAft>
                <a:spcPts val="0"/>
              </a:spcAft>
              <a:buNone/>
            </a:pPr>
            <a:r>
              <a:rPr lang="en-GB" dirty="0">
                <a:solidFill>
                  <a:srgbClr val="595959"/>
                </a:solidFill>
              </a:rPr>
              <a:t>Text notes (plain text or bulleted/numbered lists)</a:t>
            </a:r>
            <a:endParaRPr dirty="0">
              <a:solidFill>
                <a:srgbClr val="595959"/>
              </a:solidFill>
            </a:endParaRPr>
          </a:p>
          <a:p>
            <a:pPr marL="0" lvl="0" indent="0" algn="l" rtl="0">
              <a:lnSpc>
                <a:spcPct val="90000"/>
              </a:lnSpc>
              <a:spcBef>
                <a:spcPts val="1200"/>
              </a:spcBef>
              <a:spcAft>
                <a:spcPts val="0"/>
              </a:spcAft>
              <a:buNone/>
            </a:pPr>
            <a:r>
              <a:rPr lang="en-GB" dirty="0">
                <a:solidFill>
                  <a:srgbClr val="595959"/>
                </a:solidFill>
              </a:rPr>
              <a:t>Latex formulas (Math, Chemistry and Physical Units)</a:t>
            </a:r>
            <a:endParaRPr dirty="0">
              <a:solidFill>
                <a:srgbClr val="595959"/>
              </a:solidFill>
            </a:endParaRPr>
          </a:p>
          <a:p>
            <a:pPr marL="0" lvl="0" indent="0" algn="l" rtl="0">
              <a:lnSpc>
                <a:spcPct val="90000"/>
              </a:lnSpc>
              <a:spcBef>
                <a:spcPts val="1200"/>
              </a:spcBef>
              <a:spcAft>
                <a:spcPts val="0"/>
              </a:spcAft>
              <a:buNone/>
            </a:pPr>
            <a:r>
              <a:rPr lang="en-GB" dirty="0">
                <a:solidFill>
                  <a:srgbClr val="595959"/>
                </a:solidFill>
              </a:rPr>
              <a:t>Label key moments</a:t>
            </a:r>
            <a:endParaRPr dirty="0">
              <a:solidFill>
                <a:srgbClr val="595959"/>
              </a:solidFill>
            </a:endParaRPr>
          </a:p>
          <a:p>
            <a:pPr marL="0" lvl="0" indent="0" algn="l" rtl="0">
              <a:lnSpc>
                <a:spcPct val="90000"/>
              </a:lnSpc>
              <a:spcBef>
                <a:spcPts val="1200"/>
              </a:spcBef>
              <a:spcAft>
                <a:spcPts val="0"/>
              </a:spcAft>
              <a:buNone/>
            </a:pPr>
            <a:r>
              <a:rPr lang="en-GB" dirty="0">
                <a:solidFill>
                  <a:srgbClr val="595959"/>
                </a:solidFill>
              </a:rPr>
              <a:t>Handwritten notes and drawings</a:t>
            </a:r>
            <a:endParaRPr dirty="0">
              <a:solidFill>
                <a:srgbClr val="595959"/>
              </a:solidFill>
            </a:endParaRPr>
          </a:p>
          <a:p>
            <a:pPr marL="0" lvl="0" indent="0" algn="l" rtl="0">
              <a:lnSpc>
                <a:spcPct val="90000"/>
              </a:lnSpc>
              <a:spcBef>
                <a:spcPts val="1200"/>
              </a:spcBef>
              <a:spcAft>
                <a:spcPts val="0"/>
              </a:spcAft>
              <a:buNone/>
            </a:pPr>
            <a:r>
              <a:rPr lang="en-GB" dirty="0">
                <a:solidFill>
                  <a:srgbClr val="595959"/>
                </a:solidFill>
              </a:rPr>
              <a:t>Tasks, images, and definitions </a:t>
            </a:r>
            <a:endParaRPr dirty="0">
              <a:solidFill>
                <a:srgbClr val="595959"/>
              </a:solidFill>
            </a:endParaRPr>
          </a:p>
          <a:p>
            <a:pPr marL="0" lvl="0" indent="0" algn="l" rtl="0">
              <a:lnSpc>
                <a:spcPct val="90000"/>
              </a:lnSpc>
              <a:spcBef>
                <a:spcPts val="1200"/>
              </a:spcBef>
              <a:spcAft>
                <a:spcPts val="1200"/>
              </a:spcAft>
              <a:buNone/>
            </a:pPr>
            <a:r>
              <a:rPr lang="en-GB" dirty="0">
                <a:solidFill>
                  <a:srgbClr val="595959"/>
                </a:solidFill>
              </a:rPr>
              <a:t>Annotate slides</a:t>
            </a:r>
            <a:endParaRPr dirty="0">
              <a:solidFill>
                <a:srgbClr val="595959"/>
              </a:solidFill>
            </a:endParaRPr>
          </a:p>
        </p:txBody>
      </p:sp>
      <p:pic>
        <p:nvPicPr>
          <p:cNvPr id="306" name="Google Shape;306;p61" descr="Screenshot of the Notes input tool showing labelling buttons, icons to enter a definition, task or handwritten note."/>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754155" y="3974841"/>
            <a:ext cx="6760755" cy="1073634"/>
          </a:xfrm>
          <a:prstGeom prst="rect">
            <a:avLst/>
          </a:prstGeom>
          <a:noFill/>
          <a:ln>
            <a:noFill/>
          </a:ln>
        </p:spPr>
      </p:pic>
      <p:sp>
        <p:nvSpPr>
          <p:cNvPr id="301" name="Google Shape;301;p61">
            <a:extLst>
              <a:ext uri="{C183D7F6-B498-43B3-948B-1728B52AA6E4}">
                <adec:decorative xmlns:adec="http://schemas.microsoft.com/office/drawing/2017/decorative" val="1"/>
              </a:ext>
            </a:extLst>
          </p:cNvPr>
          <p:cNvSpPr/>
          <p:nvPr/>
        </p:nvSpPr>
        <p:spPr>
          <a:xfrm>
            <a:off x="39053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02</a:t>
            </a:r>
            <a:endParaRPr>
              <a:latin typeface="Nunito Sans"/>
              <a:ea typeface="Nunito Sans"/>
              <a:cs typeface="Nunito Sans"/>
              <a:sym typeface="Nunito Sans"/>
            </a:endParaRPr>
          </a:p>
        </p:txBody>
      </p:sp>
      <p:sp>
        <p:nvSpPr>
          <p:cNvPr id="302" name="Google Shape;302;p61">
            <a:extLst>
              <a:ext uri="{C183D7F6-B498-43B3-948B-1728B52AA6E4}">
                <adec:decorative xmlns:adec="http://schemas.microsoft.com/office/drawing/2017/decorative" val="1"/>
              </a:ext>
            </a:extLst>
          </p:cNvPr>
          <p:cNvSpPr/>
          <p:nvPr/>
        </p:nvSpPr>
        <p:spPr>
          <a:xfrm>
            <a:off x="46892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03</a:t>
            </a:r>
            <a:endParaRPr>
              <a:latin typeface="Nunito Sans"/>
              <a:ea typeface="Nunito Sans"/>
              <a:cs typeface="Nunito Sans"/>
              <a:sym typeface="Nunito Sans"/>
            </a:endParaRPr>
          </a:p>
        </p:txBody>
      </p:sp>
      <p:sp>
        <p:nvSpPr>
          <p:cNvPr id="303" name="Google Shape;303;p61">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pic>
        <p:nvPicPr>
          <p:cNvPr id="307" name="Google Shape;307;p61" descr="Screenshot of a software interface showing a pop-up window titled &quot;Add Formula&quot; with fields for entering a formula and previewing its outpu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929575" y="493363"/>
            <a:ext cx="2585323" cy="1376763"/>
          </a:xfrm>
          <a:prstGeom prst="rect">
            <a:avLst/>
          </a:prstGeom>
          <a:noFill/>
          <a:ln>
            <a:noFill/>
          </a:ln>
          <a:effectLst>
            <a:outerShdw blurRad="57150" dist="19050" dir="5400000" algn="bl" rotWithShape="0">
              <a:srgbClr val="000000">
                <a:alpha val="50000"/>
              </a:srgbClr>
            </a:outerShdw>
          </a:effectLst>
        </p:spPr>
      </p:pic>
      <p:pic>
        <p:nvPicPr>
          <p:cNvPr id="3" name="Picture 2">
            <a:extLst>
              <a:ext uri="{FF2B5EF4-FFF2-40B4-BE49-F238E27FC236}">
                <a16:creationId xmlns:a16="http://schemas.microsoft.com/office/drawing/2014/main" id="{7EA814C2-F201-2293-279D-3C76923E139B}"/>
              </a:ext>
            </a:extLst>
          </p:cNvPr>
          <p:cNvPicPr>
            <a:picLocks noChangeAspect="1"/>
          </p:cNvPicPr>
          <p:nvPr/>
        </p:nvPicPr>
        <p:blipFill>
          <a:blip r:embed="rId5"/>
          <a:stretch>
            <a:fillRect/>
          </a:stretch>
        </p:blipFill>
        <p:spPr>
          <a:xfrm>
            <a:off x="5933623" y="1977725"/>
            <a:ext cx="2581275" cy="1781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 name="Picture 2">
            <a:extLst>
              <a:ext uri="{FF2B5EF4-FFF2-40B4-BE49-F238E27FC236}">
                <a16:creationId xmlns:a16="http://schemas.microsoft.com/office/drawing/2014/main" id="{16B9C3D4-0D2B-1840-2E99-5BE615D2B087}"/>
              </a:ext>
            </a:extLst>
          </p:cNvPr>
          <p:cNvPicPr>
            <a:picLocks noChangeAspect="1"/>
          </p:cNvPicPr>
          <p:nvPr/>
        </p:nvPicPr>
        <p:blipFill>
          <a:blip r:embed="rId3"/>
          <a:stretch>
            <a:fillRect/>
          </a:stretch>
        </p:blipFill>
        <p:spPr>
          <a:xfrm>
            <a:off x="4443700" y="1621350"/>
            <a:ext cx="4295775" cy="2419350"/>
          </a:xfrm>
          <a:prstGeom prst="rect">
            <a:avLst/>
          </a:prstGeom>
        </p:spPr>
      </p:pic>
      <p:sp>
        <p:nvSpPr>
          <p:cNvPr id="313" name="Google Shape;313;p62"/>
          <p:cNvSpPr txBox="1">
            <a:spLocks noGrp="1"/>
          </p:cNvSpPr>
          <p:nvPr>
            <p:ph type="ctrTitle"/>
          </p:nvPr>
        </p:nvSpPr>
        <p:spPr>
          <a:xfrm>
            <a:off x="468625" y="7172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Live Captions</a:t>
            </a:r>
            <a:endParaRPr/>
          </a:p>
        </p:txBody>
      </p:sp>
      <p:sp>
        <p:nvSpPr>
          <p:cNvPr id="314" name="Google Shape;314;p62"/>
          <p:cNvSpPr txBox="1">
            <a:spLocks noGrp="1"/>
          </p:cNvSpPr>
          <p:nvPr>
            <p:ph type="body" idx="1"/>
          </p:nvPr>
        </p:nvSpPr>
        <p:spPr>
          <a:xfrm>
            <a:off x="468800" y="1740875"/>
            <a:ext cx="3436500" cy="23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600" dirty="0">
                <a:solidFill>
                  <a:srgbClr val="292A2E"/>
                </a:solidFill>
              </a:rPr>
              <a:t>Live captioning not only makes live classes more accessible for students who are deaf or hard of hearing, but also supports learners who struggle with concentration in class.</a:t>
            </a:r>
            <a:endParaRPr sz="1800" dirty="0"/>
          </a:p>
        </p:txBody>
      </p:sp>
      <p:sp>
        <p:nvSpPr>
          <p:cNvPr id="315" name="Google Shape;315;p62" descr="Button signifying the Capture stage of the CORA Framework. No interactions."/>
          <p:cNvSpPr/>
          <p:nvPr/>
        </p:nvSpPr>
        <p:spPr>
          <a:xfrm>
            <a:off x="468625" y="-163825"/>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316" name="Google Shape;316;p62">
            <a:extLst>
              <a:ext uri="{C183D7F6-B498-43B3-948B-1728B52AA6E4}">
                <adec:decorative xmlns:adec="http://schemas.microsoft.com/office/drawing/2017/decorative" val="1"/>
              </a:ext>
            </a:extLst>
          </p:cNvPr>
          <p:cNvSpPr/>
          <p:nvPr/>
        </p:nvSpPr>
        <p:spPr>
          <a:xfrm>
            <a:off x="39053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02</a:t>
            </a:r>
            <a:endParaRPr>
              <a:latin typeface="Nunito Sans"/>
              <a:ea typeface="Nunito Sans"/>
              <a:cs typeface="Nunito Sans"/>
              <a:sym typeface="Nunito Sans"/>
            </a:endParaRPr>
          </a:p>
        </p:txBody>
      </p:sp>
      <p:sp>
        <p:nvSpPr>
          <p:cNvPr id="317" name="Google Shape;317;p62">
            <a:extLst>
              <a:ext uri="{C183D7F6-B498-43B3-948B-1728B52AA6E4}">
                <adec:decorative xmlns:adec="http://schemas.microsoft.com/office/drawing/2017/decorative" val="1"/>
              </a:ext>
            </a:extLst>
          </p:cNvPr>
          <p:cNvSpPr/>
          <p:nvPr/>
        </p:nvSpPr>
        <p:spPr>
          <a:xfrm>
            <a:off x="46892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03</a:t>
            </a:r>
            <a:endParaRPr>
              <a:latin typeface="Nunito Sans"/>
              <a:ea typeface="Nunito Sans"/>
              <a:cs typeface="Nunito Sans"/>
              <a:sym typeface="Nunito Sans"/>
            </a:endParaRPr>
          </a:p>
        </p:txBody>
      </p:sp>
      <p:sp>
        <p:nvSpPr>
          <p:cNvPr id="318" name="Google Shape;318;p62">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
        <p:nvSpPr>
          <p:cNvPr id="319" name="Google Shape;319;p62"/>
          <p:cNvSpPr txBox="1"/>
          <p:nvPr/>
        </p:nvSpPr>
        <p:spPr>
          <a:xfrm>
            <a:off x="468789" y="119000"/>
            <a:ext cx="34365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01   // </a:t>
            </a:r>
            <a:r>
              <a:rPr lang="en-GB" sz="1100">
                <a:solidFill>
                  <a:schemeClr val="lt1"/>
                </a:solidFill>
                <a:latin typeface="Nunito Sans"/>
                <a:ea typeface="Nunito Sans"/>
                <a:cs typeface="Nunito Sans"/>
                <a:sym typeface="Nunito Sans"/>
              </a:rPr>
              <a:t>	</a:t>
            </a:r>
            <a:r>
              <a:rPr lang="en-GB" sz="1100" b="1">
                <a:solidFill>
                  <a:schemeClr val="lt1"/>
                </a:solidFill>
                <a:latin typeface="Nunito Sans"/>
                <a:ea typeface="Nunito Sans"/>
                <a:cs typeface="Nunito Sans"/>
                <a:sym typeface="Nunito Sans"/>
              </a:rPr>
              <a:t>Capture</a:t>
            </a:r>
            <a:endParaRPr sz="1100" b="1">
              <a:solidFill>
                <a:schemeClr val="lt1"/>
              </a:solidFill>
              <a:latin typeface="Nunito Sans"/>
              <a:ea typeface="Nunito Sans"/>
              <a:cs typeface="Nunito Sans"/>
              <a:sym typeface="Nunito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63"/>
          <p:cNvSpPr txBox="1">
            <a:spLocks noGrp="1"/>
          </p:cNvSpPr>
          <p:nvPr>
            <p:ph type="ctrTitle"/>
          </p:nvPr>
        </p:nvSpPr>
        <p:spPr>
          <a:xfrm>
            <a:off x="1722000" y="3485450"/>
            <a:ext cx="5700000" cy="11949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Genio Demo</a:t>
            </a:r>
            <a:endParaRPr/>
          </a:p>
          <a:p>
            <a:pPr marL="0" lvl="0" indent="0" algn="ctr" rtl="0">
              <a:spcBef>
                <a:spcPts val="0"/>
              </a:spcBef>
              <a:spcAft>
                <a:spcPts val="0"/>
              </a:spcAft>
              <a:buNone/>
            </a:pPr>
            <a:r>
              <a:rPr lang="en-GB"/>
              <a:t> </a:t>
            </a:r>
            <a:endParaRPr/>
          </a:p>
          <a:p>
            <a:pPr marL="0" lvl="0" indent="0" algn="ctr" rtl="0">
              <a:spcBef>
                <a:spcPts val="0"/>
              </a:spcBef>
              <a:spcAft>
                <a:spcPts val="0"/>
              </a:spcAft>
              <a:buNone/>
            </a:pPr>
            <a:r>
              <a:rPr lang="en-GB"/>
              <a:t>Of the CAPTURE stage</a:t>
            </a:r>
            <a:endParaRPr/>
          </a:p>
        </p:txBody>
      </p:sp>
      <p:pic>
        <p:nvPicPr>
          <p:cNvPr id="326" name="Google Shape;326;p63" descr="Illustration of a magnifying glass with a colorful, semi-transparent lens."/>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395700" y="771500"/>
            <a:ext cx="2352599" cy="235259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64"/>
          <p:cNvSpPr txBox="1">
            <a:spLocks noGrp="1"/>
          </p:cNvSpPr>
          <p:nvPr>
            <p:ph type="ctrTitle"/>
          </p:nvPr>
        </p:nvSpPr>
        <p:spPr>
          <a:xfrm>
            <a:off x="468625" y="7172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Focus Mode</a:t>
            </a:r>
            <a:endParaRPr dirty="0"/>
          </a:p>
        </p:txBody>
      </p:sp>
      <p:sp>
        <p:nvSpPr>
          <p:cNvPr id="332" name="Google Shape;332;p64"/>
          <p:cNvSpPr txBox="1">
            <a:spLocks noGrp="1"/>
          </p:cNvSpPr>
          <p:nvPr>
            <p:ph type="body" idx="1"/>
          </p:nvPr>
        </p:nvSpPr>
        <p:spPr>
          <a:xfrm>
            <a:off x="474775" y="1150925"/>
            <a:ext cx="4786200" cy="38100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1018"/>
              <a:buNone/>
            </a:pPr>
            <a:r>
              <a:rPr lang="en-GB"/>
              <a:t>For the students who need it most.</a:t>
            </a:r>
            <a:endParaRPr/>
          </a:p>
          <a:p>
            <a:pPr marL="0" lvl="0" indent="0" algn="l" rtl="0">
              <a:lnSpc>
                <a:spcPct val="95000"/>
              </a:lnSpc>
              <a:spcBef>
                <a:spcPts val="1200"/>
              </a:spcBef>
              <a:spcAft>
                <a:spcPts val="0"/>
              </a:spcAft>
              <a:buSzPts val="1018"/>
              <a:buNone/>
            </a:pPr>
            <a:r>
              <a:rPr lang="en-GB" sz="1600"/>
              <a:t>Focus Mode is a </a:t>
            </a:r>
            <a:r>
              <a:rPr lang="en-GB" sz="1600" b="1"/>
              <a:t>streamlined recording interface</a:t>
            </a:r>
            <a:r>
              <a:rPr lang="en-GB" sz="1600"/>
              <a:t> that lets students mark moments as they listen - helping them stay engaged in the lecture, with a clear path back to what mattered.</a:t>
            </a:r>
            <a:endParaRPr sz="1600"/>
          </a:p>
          <a:p>
            <a:pPr marL="0" lvl="0" indent="0" algn="l" rtl="0">
              <a:lnSpc>
                <a:spcPct val="95000"/>
              </a:lnSpc>
              <a:spcBef>
                <a:spcPts val="1200"/>
              </a:spcBef>
              <a:spcAft>
                <a:spcPts val="0"/>
              </a:spcAft>
              <a:buSzPts val="1018"/>
              <a:buNone/>
            </a:pPr>
            <a:r>
              <a:rPr lang="en-GB" sz="1600"/>
              <a:t>To better manage the cognitive load burden, labels are front and centre, with features less relevant to capture hidden away.</a:t>
            </a:r>
            <a:endParaRPr sz="1600"/>
          </a:p>
          <a:p>
            <a:pPr marL="0" lvl="0" indent="0" algn="l" rtl="0">
              <a:lnSpc>
                <a:spcPct val="95000"/>
              </a:lnSpc>
              <a:spcBef>
                <a:spcPts val="1200"/>
              </a:spcBef>
              <a:spcAft>
                <a:spcPts val="0"/>
              </a:spcAft>
              <a:buSzPts val="1018"/>
              <a:buNone/>
            </a:pPr>
            <a:r>
              <a:rPr lang="en-GB"/>
              <a:t>It’s been </a:t>
            </a:r>
            <a:r>
              <a:rPr lang="en-GB" sz="1600"/>
              <a:t>built with neurodivergent and underserved students in mind. </a:t>
            </a:r>
            <a:endParaRPr sz="1600"/>
          </a:p>
          <a:p>
            <a:pPr marL="0" lvl="0" indent="0" algn="l" rtl="0">
              <a:lnSpc>
                <a:spcPct val="95000"/>
              </a:lnSpc>
              <a:spcBef>
                <a:spcPts val="1200"/>
              </a:spcBef>
              <a:spcAft>
                <a:spcPts val="1200"/>
              </a:spcAft>
              <a:buSzPts val="1018"/>
              <a:buNone/>
            </a:pPr>
            <a:r>
              <a:rPr lang="en-GB" sz="1600"/>
              <a:t>Adding Focus Mode provides another option for maintaining deeper engagement that is consistent with UDL principles.</a:t>
            </a:r>
            <a:endParaRPr sz="1600"/>
          </a:p>
        </p:txBody>
      </p:sp>
      <p:sp>
        <p:nvSpPr>
          <p:cNvPr id="333" name="Google Shape;333;p64" descr="Button signifying the Capture stage of the CORA Framework. No interactions."/>
          <p:cNvSpPr/>
          <p:nvPr/>
        </p:nvSpPr>
        <p:spPr>
          <a:xfrm>
            <a:off x="468625" y="-163825"/>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334" name="Google Shape;334;p64">
            <a:extLst>
              <a:ext uri="{C183D7F6-B498-43B3-948B-1728B52AA6E4}">
                <adec:decorative xmlns:adec="http://schemas.microsoft.com/office/drawing/2017/decorative" val="1"/>
              </a:ext>
            </a:extLst>
          </p:cNvPr>
          <p:cNvSpPr/>
          <p:nvPr/>
        </p:nvSpPr>
        <p:spPr>
          <a:xfrm>
            <a:off x="39053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02</a:t>
            </a:r>
            <a:endParaRPr>
              <a:latin typeface="Nunito Sans"/>
              <a:ea typeface="Nunito Sans"/>
              <a:cs typeface="Nunito Sans"/>
              <a:sym typeface="Nunito Sans"/>
            </a:endParaRPr>
          </a:p>
        </p:txBody>
      </p:sp>
      <p:sp>
        <p:nvSpPr>
          <p:cNvPr id="335" name="Google Shape;335;p64">
            <a:extLst>
              <a:ext uri="{C183D7F6-B498-43B3-948B-1728B52AA6E4}">
                <adec:decorative xmlns:adec="http://schemas.microsoft.com/office/drawing/2017/decorative" val="1"/>
              </a:ext>
            </a:extLst>
          </p:cNvPr>
          <p:cNvSpPr/>
          <p:nvPr/>
        </p:nvSpPr>
        <p:spPr>
          <a:xfrm>
            <a:off x="46892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03</a:t>
            </a:r>
            <a:endParaRPr>
              <a:latin typeface="Nunito Sans"/>
              <a:ea typeface="Nunito Sans"/>
              <a:cs typeface="Nunito Sans"/>
              <a:sym typeface="Nunito Sans"/>
            </a:endParaRPr>
          </a:p>
        </p:txBody>
      </p:sp>
      <p:sp>
        <p:nvSpPr>
          <p:cNvPr id="336" name="Google Shape;336;p64">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
        <p:nvSpPr>
          <p:cNvPr id="337" name="Google Shape;337;p64"/>
          <p:cNvSpPr txBox="1"/>
          <p:nvPr/>
        </p:nvSpPr>
        <p:spPr>
          <a:xfrm>
            <a:off x="468789" y="119000"/>
            <a:ext cx="34365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01   // </a:t>
            </a:r>
            <a:r>
              <a:rPr lang="en-GB" sz="1100">
                <a:solidFill>
                  <a:schemeClr val="lt1"/>
                </a:solidFill>
                <a:latin typeface="Nunito Sans"/>
                <a:ea typeface="Nunito Sans"/>
                <a:cs typeface="Nunito Sans"/>
                <a:sym typeface="Nunito Sans"/>
              </a:rPr>
              <a:t>	</a:t>
            </a:r>
            <a:r>
              <a:rPr lang="en-GB" sz="1100" b="1">
                <a:solidFill>
                  <a:schemeClr val="lt1"/>
                </a:solidFill>
                <a:latin typeface="Nunito Sans"/>
                <a:ea typeface="Nunito Sans"/>
                <a:cs typeface="Nunito Sans"/>
                <a:sym typeface="Nunito Sans"/>
              </a:rPr>
              <a:t>Capture</a:t>
            </a:r>
            <a:endParaRPr sz="1100" b="1">
              <a:solidFill>
                <a:schemeClr val="lt1"/>
              </a:solidFill>
              <a:latin typeface="Nunito Sans"/>
              <a:ea typeface="Nunito Sans"/>
              <a:cs typeface="Nunito Sans"/>
              <a:sym typeface="Nunito Sans"/>
            </a:endParaRPr>
          </a:p>
        </p:txBody>
      </p:sp>
      <p:pic>
        <p:nvPicPr>
          <p:cNvPr id="338" name="Google Shape;338;p64" descr="Screenshot of Genio mobile app on an iPhone. Interface includes playback controls with a timer at 00:06, closed caption button, navigation arrows, and three large reaction buttons labeled Important, Question, and Confused."/>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434325" y="633263"/>
            <a:ext cx="2154325" cy="43276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65" descr="Button signifying the Organise stage of the CORA Framework. No interactions."/>
          <p:cNvSpPr/>
          <p:nvPr/>
        </p:nvSpPr>
        <p:spPr>
          <a:xfrm>
            <a:off x="2640888" y="1113706"/>
            <a:ext cx="18933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02   //     Organise</a:t>
            </a:r>
            <a:endParaRPr b="1">
              <a:solidFill>
                <a:schemeClr val="dk1"/>
              </a:solidFill>
              <a:latin typeface="Nunito Sans"/>
              <a:ea typeface="Nunito Sans"/>
              <a:cs typeface="Nunito Sans"/>
              <a:sym typeface="Nunito Sans"/>
            </a:endParaRPr>
          </a:p>
        </p:txBody>
      </p:sp>
      <p:sp>
        <p:nvSpPr>
          <p:cNvPr id="344" name="Google Shape;344;p65" descr="Button signifying the Refine stage of the CORA Framework. No interactions."/>
          <p:cNvSpPr/>
          <p:nvPr/>
        </p:nvSpPr>
        <p:spPr>
          <a:xfrm>
            <a:off x="4609813" y="1113706"/>
            <a:ext cx="18933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03   //     Refine</a:t>
            </a:r>
            <a:endParaRPr b="1">
              <a:solidFill>
                <a:schemeClr val="dk1"/>
              </a:solidFill>
              <a:latin typeface="Nunito Sans"/>
              <a:ea typeface="Nunito Sans"/>
              <a:cs typeface="Nunito Sans"/>
              <a:sym typeface="Nunito Sans"/>
            </a:endParaRPr>
          </a:p>
        </p:txBody>
      </p:sp>
      <p:sp>
        <p:nvSpPr>
          <p:cNvPr id="345" name="Google Shape;345;p65">
            <a:extLst>
              <a:ext uri="{C183D7F6-B498-43B3-948B-1728B52AA6E4}">
                <adec:decorative xmlns:adec="http://schemas.microsoft.com/office/drawing/2017/decorative" val="1"/>
              </a:ext>
            </a:extLst>
          </p:cNvPr>
          <p:cNvSpPr/>
          <p:nvPr/>
        </p:nvSpPr>
        <p:spPr>
          <a:xfrm>
            <a:off x="6578738" y="1113706"/>
            <a:ext cx="18933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04   //     Apply</a:t>
            </a:r>
            <a:endParaRPr b="1">
              <a:solidFill>
                <a:schemeClr val="dk1"/>
              </a:solidFill>
              <a:latin typeface="Nunito Sans"/>
              <a:ea typeface="Nunito Sans"/>
              <a:cs typeface="Nunito Sans"/>
              <a:sym typeface="Nunito Sans"/>
            </a:endParaRPr>
          </a:p>
        </p:txBody>
      </p:sp>
      <p:sp>
        <p:nvSpPr>
          <p:cNvPr id="346" name="Google Shape;346;p65"/>
          <p:cNvSpPr txBox="1">
            <a:spLocks noGrp="1"/>
          </p:cNvSpPr>
          <p:nvPr>
            <p:ph type="ctrTitle"/>
          </p:nvPr>
        </p:nvSpPr>
        <p:spPr>
          <a:xfrm>
            <a:off x="468799" y="473000"/>
            <a:ext cx="6857597"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The CORA Framework – Organise and Refine</a:t>
            </a:r>
            <a:endParaRPr dirty="0"/>
          </a:p>
        </p:txBody>
      </p:sp>
      <p:sp>
        <p:nvSpPr>
          <p:cNvPr id="347" name="Google Shape;347;p65"/>
          <p:cNvSpPr txBox="1"/>
          <p:nvPr/>
        </p:nvSpPr>
        <p:spPr>
          <a:xfrm>
            <a:off x="2834700" y="2198274"/>
            <a:ext cx="1505700" cy="24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Organise</a:t>
            </a:r>
            <a:r>
              <a:rPr lang="en-GB">
                <a:solidFill>
                  <a:schemeClr val="dk1"/>
                </a:solidFill>
                <a:latin typeface="Nunito Sans"/>
                <a:ea typeface="Nunito Sans"/>
                <a:cs typeface="Nunito Sans"/>
                <a:sym typeface="Nunito Sans"/>
              </a:rPr>
              <a:t> is giving learners the tools to manage their time and knowledge to learn effectively.</a:t>
            </a:r>
            <a:endParaRPr>
              <a:solidFill>
                <a:schemeClr val="dk1"/>
              </a:solidFill>
              <a:latin typeface="Nunito Sans"/>
              <a:ea typeface="Nunito Sans"/>
              <a:cs typeface="Nunito Sans"/>
              <a:sym typeface="Nunito Sans"/>
            </a:endParaRPr>
          </a:p>
        </p:txBody>
      </p:sp>
      <p:sp>
        <p:nvSpPr>
          <p:cNvPr id="348" name="Google Shape;348;p65"/>
          <p:cNvSpPr txBox="1"/>
          <p:nvPr/>
        </p:nvSpPr>
        <p:spPr>
          <a:xfrm>
            <a:off x="4719025" y="2215475"/>
            <a:ext cx="1674900" cy="238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Refine</a:t>
            </a:r>
            <a:r>
              <a:rPr lang="en-GB">
                <a:solidFill>
                  <a:schemeClr val="dk1"/>
                </a:solidFill>
                <a:latin typeface="Nunito Sans"/>
                <a:ea typeface="Nunito Sans"/>
                <a:cs typeface="Nunito Sans"/>
                <a:sym typeface="Nunito Sans"/>
              </a:rPr>
              <a:t> is about revisiting information, developing understanding. </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r>
              <a:rPr lang="en-GB">
                <a:solidFill>
                  <a:schemeClr val="dk1"/>
                </a:solidFill>
                <a:latin typeface="Nunito Sans"/>
                <a:ea typeface="Nunito Sans"/>
                <a:cs typeface="Nunito Sans"/>
                <a:sym typeface="Nunito Sans"/>
              </a:rPr>
              <a:t>It’s part of that recursive learning process.</a:t>
            </a:r>
            <a:endParaRPr>
              <a:solidFill>
                <a:schemeClr val="dk1"/>
              </a:solidFill>
              <a:latin typeface="Nunito Sans"/>
              <a:ea typeface="Nunito Sans"/>
              <a:cs typeface="Nunito Sans"/>
              <a:sym typeface="Nunito Sans"/>
            </a:endParaRPr>
          </a:p>
          <a:p>
            <a:pPr marL="0" lvl="0" indent="0" algn="l" rtl="0">
              <a:spcBef>
                <a:spcPts val="0"/>
              </a:spcBef>
              <a:spcAft>
                <a:spcPts val="0"/>
              </a:spcAft>
              <a:buNone/>
            </a:pPr>
            <a:endParaRPr>
              <a:solidFill>
                <a:schemeClr val="dk1"/>
              </a:solidFill>
              <a:latin typeface="Nunito Sans"/>
              <a:ea typeface="Nunito Sans"/>
              <a:cs typeface="Nunito Sans"/>
              <a:sym typeface="Nunito Sans"/>
            </a:endParaRPr>
          </a:p>
        </p:txBody>
      </p:sp>
      <p:sp>
        <p:nvSpPr>
          <p:cNvPr id="349" name="Google Shape;349;p65">
            <a:extLst>
              <a:ext uri="{C183D7F6-B498-43B3-948B-1728B52AA6E4}">
                <adec:decorative xmlns:adec="http://schemas.microsoft.com/office/drawing/2017/decorative" val="1"/>
              </a:ext>
            </a:extLst>
          </p:cNvPr>
          <p:cNvSpPr/>
          <p:nvPr/>
        </p:nvSpPr>
        <p:spPr>
          <a:xfrm>
            <a:off x="671963" y="1113706"/>
            <a:ext cx="18933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dirty="0">
                <a:latin typeface="Nunito Sans"/>
                <a:ea typeface="Nunito Sans"/>
                <a:cs typeface="Nunito Sans"/>
                <a:sym typeface="Nunito Sans"/>
              </a:rPr>
              <a:t>01   //     Capture</a:t>
            </a:r>
            <a:endParaRPr b="1" dirty="0">
              <a:latin typeface="Nunito Sans"/>
              <a:ea typeface="Nunito Sans"/>
              <a:cs typeface="Nunito Sans"/>
              <a:sym typeface="Nuni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66" descr="Button signifying the Organise stage of the CORA Framework. No interactions."/>
          <p:cNvSpPr/>
          <p:nvPr/>
        </p:nvSpPr>
        <p:spPr>
          <a:xfrm>
            <a:off x="1252700" y="-163837"/>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355" name="Google Shape;355;p66">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356" name="Google Shape;356;p66">
            <a:extLst>
              <a:ext uri="{C183D7F6-B498-43B3-948B-1728B52AA6E4}">
                <adec:decorative xmlns:adec="http://schemas.microsoft.com/office/drawing/2017/decorative" val="1"/>
              </a:ext>
            </a:extLst>
          </p:cNvPr>
          <p:cNvSpPr/>
          <p:nvPr/>
        </p:nvSpPr>
        <p:spPr>
          <a:xfrm>
            <a:off x="46892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03</a:t>
            </a:r>
            <a:endParaRPr>
              <a:latin typeface="Nunito Sans"/>
              <a:ea typeface="Nunito Sans"/>
              <a:cs typeface="Nunito Sans"/>
              <a:sym typeface="Nunito Sans"/>
            </a:endParaRPr>
          </a:p>
        </p:txBody>
      </p:sp>
      <p:sp>
        <p:nvSpPr>
          <p:cNvPr id="357" name="Google Shape;357;p66">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
        <p:nvSpPr>
          <p:cNvPr id="358" name="Google Shape;358;p66"/>
          <p:cNvSpPr txBox="1"/>
          <p:nvPr/>
        </p:nvSpPr>
        <p:spPr>
          <a:xfrm>
            <a:off x="1252689" y="119000"/>
            <a:ext cx="34365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02   // 	Organise</a:t>
            </a:r>
            <a:endParaRPr sz="1100" b="1">
              <a:solidFill>
                <a:schemeClr val="lt1"/>
              </a:solidFill>
              <a:latin typeface="Nunito Sans"/>
              <a:ea typeface="Nunito Sans"/>
              <a:cs typeface="Nunito Sans"/>
              <a:sym typeface="Nunito Sans"/>
            </a:endParaRPr>
          </a:p>
        </p:txBody>
      </p:sp>
      <p:sp>
        <p:nvSpPr>
          <p:cNvPr id="359" name="Google Shape;359;p66"/>
          <p:cNvSpPr txBox="1">
            <a:spLocks noGrp="1"/>
          </p:cNvSpPr>
          <p:nvPr>
            <p:ph type="ctrTitle"/>
          </p:nvPr>
        </p:nvSpPr>
        <p:spPr>
          <a:xfrm>
            <a:off x="468625" y="57983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Transcription enhancements</a:t>
            </a:r>
            <a:endParaRPr/>
          </a:p>
        </p:txBody>
      </p:sp>
      <p:sp>
        <p:nvSpPr>
          <p:cNvPr id="360" name="Google Shape;360;p66"/>
          <p:cNvSpPr txBox="1">
            <a:spLocks noGrp="1"/>
          </p:cNvSpPr>
          <p:nvPr>
            <p:ph type="body" idx="1"/>
          </p:nvPr>
        </p:nvSpPr>
        <p:spPr>
          <a:xfrm>
            <a:off x="577850" y="1590844"/>
            <a:ext cx="4786200" cy="2712434"/>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GB" sz="1600" dirty="0"/>
              <a:t>Includes slide headings and time stamps</a:t>
            </a:r>
            <a:endParaRPr sz="1600" dirty="0"/>
          </a:p>
          <a:p>
            <a:pPr marL="914400" lvl="1" indent="-330200" algn="l" rtl="0">
              <a:spcBef>
                <a:spcPts val="0"/>
              </a:spcBef>
              <a:spcAft>
                <a:spcPts val="1800"/>
              </a:spcAft>
              <a:buSzPts val="1600"/>
              <a:buChar char="○"/>
            </a:pPr>
            <a:r>
              <a:rPr lang="en-GB" sz="1600" dirty="0"/>
              <a:t>Making it easier to locate snippets of information to post into the notes feed</a:t>
            </a:r>
            <a:endParaRPr sz="1600" dirty="0"/>
          </a:p>
          <a:p>
            <a:pPr marL="457200" lvl="0" indent="-330200" algn="l" rtl="0">
              <a:spcBef>
                <a:spcPts val="1200"/>
              </a:spcBef>
              <a:spcAft>
                <a:spcPts val="1800"/>
              </a:spcAft>
              <a:buSzPts val="1600"/>
              <a:buChar char="●"/>
            </a:pPr>
            <a:r>
              <a:rPr lang="en-GB" sz="1600" dirty="0"/>
              <a:t>Speaker </a:t>
            </a:r>
            <a:r>
              <a:rPr lang="en-GB" sz="1600" dirty="0" err="1"/>
              <a:t>diarization</a:t>
            </a:r>
            <a:endParaRPr sz="1600" dirty="0"/>
          </a:p>
          <a:p>
            <a:pPr marL="457200" lvl="0" indent="-330200" algn="l" rtl="0">
              <a:spcBef>
                <a:spcPts val="1200"/>
              </a:spcBef>
              <a:spcAft>
                <a:spcPts val="1800"/>
              </a:spcAft>
              <a:buClr>
                <a:srgbClr val="292A2E"/>
              </a:buClr>
              <a:buSzPts val="1600"/>
              <a:buChar char="●"/>
            </a:pPr>
            <a:r>
              <a:rPr lang="en-GB" sz="1600" dirty="0">
                <a:solidFill>
                  <a:srgbClr val="292A2E"/>
                </a:solidFill>
                <a:highlight>
                  <a:srgbClr val="FFFFFF"/>
                </a:highlight>
              </a:rPr>
              <a:t>Generate formatted formulas and equations</a:t>
            </a:r>
            <a:endParaRPr dirty="0">
              <a:solidFill>
                <a:srgbClr val="292A2E"/>
              </a:solidFill>
              <a:highlight>
                <a:srgbClr val="FFFFFF"/>
              </a:highlight>
            </a:endParaRPr>
          </a:p>
        </p:txBody>
      </p:sp>
      <p:pic>
        <p:nvPicPr>
          <p:cNvPr id="361" name="Google Shape;361;p66" descr="Screenshot of a transcript from a lecture slide titled &quot;Slide 3 - Eq 2: Universal Gravitation&quot;."/>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257000" y="722275"/>
            <a:ext cx="2582200" cy="431596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8" name="Google Shape;368;p67" descr="Button signifying the Organise stage of the CORA Framework. No interactions."/>
          <p:cNvSpPr/>
          <p:nvPr/>
        </p:nvSpPr>
        <p:spPr>
          <a:xfrm>
            <a:off x="1252700" y="-163837"/>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372" name="Google Shape;372;p67"/>
          <p:cNvSpPr txBox="1"/>
          <p:nvPr/>
        </p:nvSpPr>
        <p:spPr>
          <a:xfrm>
            <a:off x="1252689" y="119000"/>
            <a:ext cx="34365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02   // 	Organise</a:t>
            </a:r>
            <a:endParaRPr sz="1100" b="1">
              <a:solidFill>
                <a:schemeClr val="lt1"/>
              </a:solidFill>
              <a:latin typeface="Nunito Sans"/>
              <a:ea typeface="Nunito Sans"/>
              <a:cs typeface="Nunito Sans"/>
              <a:sym typeface="Nunito Sans"/>
            </a:endParaRPr>
          </a:p>
        </p:txBody>
      </p:sp>
      <p:sp>
        <p:nvSpPr>
          <p:cNvPr id="367" name="Google Shape;367;p67"/>
          <p:cNvSpPr txBox="1">
            <a:spLocks noGrp="1"/>
          </p:cNvSpPr>
          <p:nvPr>
            <p:ph type="ctrTitle"/>
          </p:nvPr>
        </p:nvSpPr>
        <p:spPr>
          <a:xfrm>
            <a:off x="388975" y="713575"/>
            <a:ext cx="55071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sz="2511"/>
              <a:t>Optical Character Recognition </a:t>
            </a:r>
            <a:r>
              <a:rPr lang="en-GB"/>
              <a:t>OCR</a:t>
            </a:r>
            <a:endParaRPr/>
          </a:p>
        </p:txBody>
      </p:sp>
      <p:sp>
        <p:nvSpPr>
          <p:cNvPr id="369" name="Google Shape;369;p67">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370" name="Google Shape;370;p67">
            <a:extLst>
              <a:ext uri="{C183D7F6-B498-43B3-948B-1728B52AA6E4}">
                <adec:decorative xmlns:adec="http://schemas.microsoft.com/office/drawing/2017/decorative" val="1"/>
              </a:ext>
            </a:extLst>
          </p:cNvPr>
          <p:cNvSpPr/>
          <p:nvPr/>
        </p:nvSpPr>
        <p:spPr>
          <a:xfrm>
            <a:off x="46892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03</a:t>
            </a:r>
            <a:endParaRPr>
              <a:latin typeface="Nunito Sans"/>
              <a:ea typeface="Nunito Sans"/>
              <a:cs typeface="Nunito Sans"/>
              <a:sym typeface="Nunito Sans"/>
            </a:endParaRPr>
          </a:p>
        </p:txBody>
      </p:sp>
      <p:sp>
        <p:nvSpPr>
          <p:cNvPr id="371" name="Google Shape;371;p67">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
        <p:nvSpPr>
          <p:cNvPr id="373" name="Google Shape;373;p67"/>
          <p:cNvSpPr txBox="1">
            <a:spLocks noGrp="1"/>
          </p:cNvSpPr>
          <p:nvPr>
            <p:ph type="body" idx="1"/>
          </p:nvPr>
        </p:nvSpPr>
        <p:spPr>
          <a:xfrm>
            <a:off x="468800" y="1497050"/>
            <a:ext cx="4786200" cy="3164400"/>
          </a:xfrm>
          <a:prstGeom prst="rect">
            <a:avLst/>
          </a:prstGeom>
        </p:spPr>
        <p:txBody>
          <a:bodyPr spcFirstLastPara="1" wrap="square" lIns="91425" tIns="91425" rIns="91425" bIns="91425" anchor="t" anchorCtr="0">
            <a:normAutofit fontScale="92500" lnSpcReduction="20000"/>
          </a:bodyPr>
          <a:lstStyle/>
          <a:p>
            <a:pPr marL="457200" lvl="0" indent="-310833" algn="l" rtl="0">
              <a:spcBef>
                <a:spcPts val="0"/>
              </a:spcBef>
              <a:spcAft>
                <a:spcPts val="0"/>
              </a:spcAft>
              <a:buSzPct val="100000"/>
              <a:buChar char="●"/>
            </a:pPr>
            <a:r>
              <a:rPr lang="en-GB"/>
              <a:t>Learners can capture anything from their lecture (whiteboards, slides, handwritten notes) and have the text instantly readable and searchable.</a:t>
            </a:r>
            <a:endParaRPr/>
          </a:p>
          <a:p>
            <a:pPr marL="457200" lvl="0" indent="-310833" algn="l" rtl="0">
              <a:spcBef>
                <a:spcPts val="1000"/>
              </a:spcBef>
              <a:spcAft>
                <a:spcPts val="0"/>
              </a:spcAft>
              <a:buSzPct val="100000"/>
              <a:buChar char="●"/>
            </a:pPr>
            <a:r>
              <a:rPr lang="en-GB"/>
              <a:t>The extracted text is added to the notes feed directly underneath the original image, keeping notes organized and streamlined</a:t>
            </a:r>
            <a:endParaRPr/>
          </a:p>
          <a:p>
            <a:pPr marL="457200" lvl="0" indent="-310833" algn="l" rtl="0">
              <a:spcBef>
                <a:spcPts val="1000"/>
              </a:spcBef>
              <a:spcAft>
                <a:spcPts val="0"/>
              </a:spcAft>
              <a:buSzPct val="100000"/>
              <a:buChar char="●"/>
            </a:pPr>
            <a:r>
              <a:rPr lang="en-GB"/>
              <a:t>For learners with vision impairment, this is an essential tool for accessing visual content (e.g. images) independently</a:t>
            </a:r>
            <a:endParaRPr/>
          </a:p>
          <a:p>
            <a:pPr marL="457200" lvl="0" indent="-310833" algn="l" rtl="0">
              <a:spcBef>
                <a:spcPts val="1200"/>
              </a:spcBef>
              <a:spcAft>
                <a:spcPts val="0"/>
              </a:spcAft>
              <a:buSzPct val="100000"/>
              <a:buChar char="●"/>
            </a:pPr>
            <a:r>
              <a:rPr lang="en-GB"/>
              <a:t>This new feature also is also a UDL design option that supports STEM students, with full recognition and formatting of complex formulas and equations. Formulas are editable in the text box.</a:t>
            </a:r>
            <a:endParaRPr/>
          </a:p>
        </p:txBody>
      </p:sp>
      <p:pic>
        <p:nvPicPr>
          <p:cNvPr id="366" name="Google Shape;366;p67" descr="Diagram illustrating Newton's Law of Universal Gravitation, showing Earth and Moon with orbital planes and orbits. Includes formula F = G(M1M2)/d², gravitational constant value, explanation of variables, and notes that force is inversely proportional to square of distance between centers.&#10;The formulas detected by the OCR feature are shown below the illustration."/>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357925" y="1173650"/>
            <a:ext cx="3622074" cy="3775798"/>
          </a:xfrm>
          <a:prstGeom prst="rect">
            <a:avLst/>
          </a:prstGeom>
          <a:noFill/>
          <a:ln>
            <a:noFill/>
          </a:ln>
        </p:spPr>
      </p:pic>
      <p:sp>
        <p:nvSpPr>
          <p:cNvPr id="374" name="Google Shape;374;p67">
            <a:extLst>
              <a:ext uri="{C183D7F6-B498-43B3-948B-1728B52AA6E4}">
                <adec:decorative xmlns:adec="http://schemas.microsoft.com/office/drawing/2017/decorative" val="1"/>
              </a:ext>
            </a:extLst>
          </p:cNvPr>
          <p:cNvSpPr/>
          <p:nvPr/>
        </p:nvSpPr>
        <p:spPr>
          <a:xfrm>
            <a:off x="8329953" y="1699686"/>
            <a:ext cx="263450" cy="297500"/>
          </a:xfrm>
          <a:custGeom>
            <a:avLst/>
            <a:gdLst/>
            <a:ahLst/>
            <a:cxnLst/>
            <a:rect l="l" t="t" r="r" b="b"/>
            <a:pathLst>
              <a:path w="10538" h="11900" extrusionOk="0">
                <a:moveTo>
                  <a:pt x="6273" y="0"/>
                </a:moveTo>
                <a:cubicBezTo>
                  <a:pt x="2514" y="752"/>
                  <a:pt x="-2158" y="8314"/>
                  <a:pt x="1129" y="10287"/>
                </a:cubicBezTo>
                <a:cubicBezTo>
                  <a:pt x="3538" y="11733"/>
                  <a:pt x="7558" y="12741"/>
                  <a:pt x="9546" y="10755"/>
                </a:cubicBezTo>
                <a:cubicBezTo>
                  <a:pt x="12024" y="8279"/>
                  <a:pt x="9308" y="935"/>
                  <a:pt x="5805" y="935"/>
                </a:cubicBezTo>
              </a:path>
            </a:pathLst>
          </a:custGeom>
          <a:noFill/>
          <a:ln w="28575" cap="flat" cmpd="sng">
            <a:solidFill>
              <a:srgbClr val="FF0000"/>
            </a:solidFill>
            <a:prstDash val="solid"/>
            <a:round/>
            <a:headEnd type="none" w="med" len="med"/>
            <a:tailEnd type="none" w="med" len="med"/>
          </a:ln>
        </p:spPr>
        <p:txBody>
          <a:bodyPr/>
          <a:lstStyle/>
          <a:p>
            <a:endParaRPr lang="en-AU"/>
          </a:p>
        </p:txBody>
      </p:sp>
      <p:cxnSp>
        <p:nvCxnSpPr>
          <p:cNvPr id="375" name="Google Shape;375;p67">
            <a:extLst>
              <a:ext uri="{C183D7F6-B498-43B3-948B-1728B52AA6E4}">
                <adec:decorative xmlns:adec="http://schemas.microsoft.com/office/drawing/2017/decorative" val="1"/>
              </a:ext>
            </a:extLst>
          </p:cNvPr>
          <p:cNvCxnSpPr/>
          <p:nvPr/>
        </p:nvCxnSpPr>
        <p:spPr>
          <a:xfrm rot="5400000">
            <a:off x="6826877" y="2284136"/>
            <a:ext cx="1952100" cy="1367700"/>
          </a:xfrm>
          <a:prstGeom prst="curvedConnector3">
            <a:avLst>
              <a:gd name="adj1" fmla="val 89226"/>
            </a:avLst>
          </a:prstGeom>
          <a:noFill/>
          <a:ln w="28575" cap="flat" cmpd="sng">
            <a:solidFill>
              <a:srgbClr val="FF0000"/>
            </a:solidFill>
            <a:prstDash val="solid"/>
            <a:round/>
            <a:headEnd type="none" w="med" len="med"/>
            <a:tailEnd type="none" w="med" len="med"/>
          </a:ln>
        </p:spPr>
      </p:cxnSp>
      <p:cxnSp>
        <p:nvCxnSpPr>
          <p:cNvPr id="376" name="Google Shape;376;p67">
            <a:extLst>
              <a:ext uri="{C183D7F6-B498-43B3-948B-1728B52AA6E4}">
                <adec:decorative xmlns:adec="http://schemas.microsoft.com/office/drawing/2017/decorative" val="1"/>
              </a:ext>
            </a:extLst>
          </p:cNvPr>
          <p:cNvCxnSpPr/>
          <p:nvPr/>
        </p:nvCxnSpPr>
        <p:spPr>
          <a:xfrm flipH="1">
            <a:off x="6990477" y="3885686"/>
            <a:ext cx="362400" cy="58500"/>
          </a:xfrm>
          <a:prstGeom prst="straightConnector1">
            <a:avLst/>
          </a:prstGeom>
          <a:noFill/>
          <a:ln w="28575" cap="flat" cmpd="sng">
            <a:solidFill>
              <a:srgbClr val="FF0000"/>
            </a:solidFill>
            <a:prstDash val="solid"/>
            <a:round/>
            <a:headEnd type="none" w="med" len="med"/>
            <a:tailEnd type="triangl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2" name="Google Shape;382;p68" descr="Button signifying the Organise stage of the CORA Framework. No interactions."/>
          <p:cNvSpPr/>
          <p:nvPr/>
        </p:nvSpPr>
        <p:spPr>
          <a:xfrm>
            <a:off x="1252700" y="-163837"/>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386" name="Google Shape;386;p68"/>
          <p:cNvSpPr txBox="1"/>
          <p:nvPr/>
        </p:nvSpPr>
        <p:spPr>
          <a:xfrm>
            <a:off x="1252689" y="119000"/>
            <a:ext cx="34365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02   // 	Organise</a:t>
            </a:r>
            <a:endParaRPr sz="1100" b="1">
              <a:solidFill>
                <a:schemeClr val="lt1"/>
              </a:solidFill>
              <a:latin typeface="Nunito Sans"/>
              <a:ea typeface="Nunito Sans"/>
              <a:cs typeface="Nunito Sans"/>
              <a:sym typeface="Nunito Sans"/>
            </a:endParaRPr>
          </a:p>
        </p:txBody>
      </p:sp>
      <p:sp>
        <p:nvSpPr>
          <p:cNvPr id="381" name="Google Shape;381;p68"/>
          <p:cNvSpPr txBox="1">
            <a:spLocks noGrp="1"/>
          </p:cNvSpPr>
          <p:nvPr>
            <p:ph type="ctrTitle"/>
          </p:nvPr>
        </p:nvSpPr>
        <p:spPr>
          <a:xfrm>
            <a:off x="468800" y="988975"/>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dirty="0"/>
              <a:t>Collections </a:t>
            </a:r>
            <a:r>
              <a:rPr lang="en-GB" b="0" dirty="0"/>
              <a:t>&amp; </a:t>
            </a:r>
            <a:r>
              <a:rPr lang="en-GB" dirty="0"/>
              <a:t>Search</a:t>
            </a:r>
            <a:endParaRPr dirty="0"/>
          </a:p>
        </p:txBody>
      </p:sp>
      <p:sp>
        <p:nvSpPr>
          <p:cNvPr id="387" name="Google Shape;387;p68"/>
          <p:cNvSpPr txBox="1">
            <a:spLocks noGrp="1"/>
          </p:cNvSpPr>
          <p:nvPr>
            <p:ph type="body" idx="1"/>
          </p:nvPr>
        </p:nvSpPr>
        <p:spPr>
          <a:xfrm>
            <a:off x="468800" y="1858350"/>
            <a:ext cx="5114100" cy="2773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a:t>Collections </a:t>
            </a:r>
            <a:r>
              <a:rPr lang="en-GB"/>
              <a:t>provides a simple and straightforward means of organizing Events, ensuring it is easy to navigate to particular class recordings.</a:t>
            </a:r>
            <a:endParaRPr/>
          </a:p>
          <a:p>
            <a:pPr marL="0" lvl="0" indent="0" algn="l" rtl="0">
              <a:spcBef>
                <a:spcPts val="1200"/>
              </a:spcBef>
              <a:spcAft>
                <a:spcPts val="1200"/>
              </a:spcAft>
              <a:buClr>
                <a:schemeClr val="dk1"/>
              </a:buClr>
              <a:buSzPts val="1100"/>
              <a:buFont typeface="Arial"/>
              <a:buNone/>
            </a:pPr>
            <a:r>
              <a:rPr lang="en-GB" b="1"/>
              <a:t>Search </a:t>
            </a:r>
            <a:r>
              <a:rPr lang="en-GB"/>
              <a:t>retrieves content across Collections, Notes and Transcripts - perfect for when you’re not sure which class a particular term was referenced!</a:t>
            </a:r>
            <a:endParaRPr/>
          </a:p>
        </p:txBody>
      </p:sp>
      <p:pic>
        <p:nvPicPr>
          <p:cNvPr id="388" name="Google Shape;388;p68" descr="Screenshot of a note-taking app interface showing a Collections tab with three collections: Physics 101, Chaos and Non-linear Systems, and Classical Mechanics and Relativity 1, each with a number indicating items inside. "/>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05730" y="830769"/>
            <a:ext cx="2072725" cy="1905200"/>
          </a:xfrm>
          <a:prstGeom prst="rect">
            <a:avLst/>
          </a:prstGeom>
          <a:noFill/>
          <a:ln>
            <a:noFill/>
          </a:ln>
          <a:effectLst>
            <a:outerShdw blurRad="57150" dist="19050" dir="5400000" algn="bl" rotWithShape="0">
              <a:srgbClr val="000000">
                <a:alpha val="50000"/>
              </a:srgbClr>
            </a:outerShdw>
          </a:effectLst>
        </p:spPr>
      </p:pic>
      <p:pic>
        <p:nvPicPr>
          <p:cNvPr id="389" name="Google Shape;389;p68" descr="Screenshot of a search results page for &quot;relativity&quot; showing 183 results found. It includes multiple linked entries about Einstein's theories and time travel, with some text partially visible and an option to show more matching notes."/>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448925" y="1904386"/>
            <a:ext cx="2166451" cy="2652676"/>
          </a:xfrm>
          <a:prstGeom prst="rect">
            <a:avLst/>
          </a:prstGeom>
          <a:noFill/>
          <a:ln>
            <a:noFill/>
          </a:ln>
          <a:effectLst>
            <a:outerShdw blurRad="57150" dist="19050" dir="5400000" algn="bl" rotWithShape="0">
              <a:srgbClr val="000000">
                <a:alpha val="50000"/>
              </a:srgbClr>
            </a:outerShdw>
          </a:effectLst>
        </p:spPr>
      </p:pic>
      <p:sp>
        <p:nvSpPr>
          <p:cNvPr id="383" name="Google Shape;383;p68">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384" name="Google Shape;384;p68">
            <a:extLst>
              <a:ext uri="{C183D7F6-B498-43B3-948B-1728B52AA6E4}">
                <adec:decorative xmlns:adec="http://schemas.microsoft.com/office/drawing/2017/decorative" val="1"/>
              </a:ext>
            </a:extLst>
          </p:cNvPr>
          <p:cNvSpPr/>
          <p:nvPr/>
        </p:nvSpPr>
        <p:spPr>
          <a:xfrm>
            <a:off x="46892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03</a:t>
            </a:r>
            <a:endParaRPr>
              <a:latin typeface="Nunito Sans"/>
              <a:ea typeface="Nunito Sans"/>
              <a:cs typeface="Nunito Sans"/>
              <a:sym typeface="Nunito Sans"/>
            </a:endParaRPr>
          </a:p>
        </p:txBody>
      </p:sp>
      <p:sp>
        <p:nvSpPr>
          <p:cNvPr id="385" name="Google Shape;385;p68">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69" descr="Button signifying the Refine stage of the CORA Framework. No interactions."/>
          <p:cNvSpPr/>
          <p:nvPr/>
        </p:nvSpPr>
        <p:spPr>
          <a:xfrm>
            <a:off x="2036600" y="-163825"/>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395" name="Google Shape;395;p69">
            <a:extLst>
              <a:ext uri="{C183D7F6-B498-43B3-948B-1728B52AA6E4}">
                <adec:decorative xmlns:adec="http://schemas.microsoft.com/office/drawing/2017/decorative" val="1"/>
              </a:ext>
            </a:extLst>
          </p:cNvPr>
          <p:cNvSpPr/>
          <p:nvPr/>
        </p:nvSpPr>
        <p:spPr>
          <a:xfrm>
            <a:off x="12527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02</a:t>
            </a:r>
            <a:endParaRPr sz="1100" b="1">
              <a:latin typeface="Nunito Sans"/>
              <a:ea typeface="Nunito Sans"/>
              <a:cs typeface="Nunito Sans"/>
              <a:sym typeface="Nunito Sans"/>
            </a:endParaRPr>
          </a:p>
        </p:txBody>
      </p:sp>
      <p:sp>
        <p:nvSpPr>
          <p:cNvPr id="396" name="Google Shape;396;p69">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397" name="Google Shape;397;p69">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
        <p:nvSpPr>
          <p:cNvPr id="398" name="Google Shape;398;p69"/>
          <p:cNvSpPr txBox="1"/>
          <p:nvPr/>
        </p:nvSpPr>
        <p:spPr>
          <a:xfrm>
            <a:off x="2036600" y="119000"/>
            <a:ext cx="36306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03   //</a:t>
            </a:r>
            <a:r>
              <a:rPr lang="en-GB" sz="1100">
                <a:solidFill>
                  <a:schemeClr val="lt1"/>
                </a:solidFill>
                <a:latin typeface="Nunito Sans"/>
                <a:ea typeface="Nunito Sans"/>
                <a:cs typeface="Nunito Sans"/>
                <a:sym typeface="Nunito Sans"/>
              </a:rPr>
              <a:t> 	</a:t>
            </a:r>
            <a:r>
              <a:rPr lang="en-GB" sz="1100" b="1">
                <a:solidFill>
                  <a:schemeClr val="lt1"/>
                </a:solidFill>
                <a:latin typeface="Nunito Sans"/>
                <a:ea typeface="Nunito Sans"/>
                <a:cs typeface="Nunito Sans"/>
                <a:sym typeface="Nunito Sans"/>
              </a:rPr>
              <a:t>Refine</a:t>
            </a:r>
            <a:endParaRPr sz="1100" b="1">
              <a:solidFill>
                <a:schemeClr val="lt1"/>
              </a:solidFill>
              <a:latin typeface="Nunito Sans"/>
              <a:ea typeface="Nunito Sans"/>
              <a:cs typeface="Nunito Sans"/>
              <a:sym typeface="Nunito Sans"/>
            </a:endParaRPr>
          </a:p>
        </p:txBody>
      </p:sp>
      <p:sp>
        <p:nvSpPr>
          <p:cNvPr id="400" name="Google Shape;400;p69"/>
          <p:cNvSpPr txBox="1">
            <a:spLocks noGrp="1"/>
          </p:cNvSpPr>
          <p:nvPr>
            <p:ph type="ctrTitle"/>
          </p:nvPr>
        </p:nvSpPr>
        <p:spPr>
          <a:xfrm>
            <a:off x="468800" y="988975"/>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a:t>AI Outline</a:t>
            </a:r>
            <a:endParaRPr/>
          </a:p>
        </p:txBody>
      </p:sp>
      <p:sp>
        <p:nvSpPr>
          <p:cNvPr id="399" name="Google Shape;399;p69"/>
          <p:cNvSpPr txBox="1">
            <a:spLocks noGrp="1"/>
          </p:cNvSpPr>
          <p:nvPr>
            <p:ph type="body" idx="1"/>
          </p:nvPr>
        </p:nvSpPr>
        <p:spPr>
          <a:xfrm>
            <a:off x="468800" y="2010750"/>
            <a:ext cx="4786200" cy="2434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Outline gives students a structured set of key highlights across a recording, making it easier to prioritise their study sessions and improve the efficiency of their learning.</a:t>
            </a:r>
            <a:endParaRPr dirty="0"/>
          </a:p>
          <a:p>
            <a:pPr marL="0" lvl="0" indent="0" algn="l" rtl="0">
              <a:spcBef>
                <a:spcPts val="1200"/>
              </a:spcBef>
              <a:spcAft>
                <a:spcPts val="0"/>
              </a:spcAft>
              <a:buClr>
                <a:schemeClr val="dk1"/>
              </a:buClr>
              <a:buSzPts val="1100"/>
              <a:buFont typeface="Arial"/>
              <a:buNone/>
            </a:pPr>
            <a:r>
              <a:rPr lang="en-GB" dirty="0"/>
              <a:t>Formulas and equations are now supported in Outline, ensuring STEM students have an accurate class record to navigate across.</a:t>
            </a:r>
            <a:endParaRPr dirty="0"/>
          </a:p>
        </p:txBody>
      </p:sp>
      <p:pic>
        <p:nvPicPr>
          <p:cNvPr id="401" name="Google Shape;401;p69" descr="Screenshot of the AI Outline feature."/>
          <p:cNvPicPr preferRelativeResize="0"/>
          <p:nvPr/>
        </p:nvPicPr>
        <p:blipFill rotWithShape="1">
          <a:blip r:embed="rId3" cstate="screen">
            <a:alphaModFix/>
            <a:extLst>
              <a:ext uri="{28A0092B-C50C-407E-A947-70E740481C1C}">
                <a14:useLocalDpi xmlns:a14="http://schemas.microsoft.com/office/drawing/2010/main"/>
              </a:ext>
            </a:extLst>
          </a:blip>
          <a:srcRect l="26044" r="25413"/>
          <a:stretch/>
        </p:blipFill>
        <p:spPr>
          <a:xfrm>
            <a:off x="5857822" y="1143710"/>
            <a:ext cx="2639850" cy="3061676"/>
          </a:xfrm>
          <a:prstGeom prst="rect">
            <a:avLst/>
          </a:prstGeom>
          <a:noFill/>
          <a:ln w="477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52"/>
          <p:cNvSpPr txBox="1">
            <a:spLocks noGrp="1"/>
          </p:cNvSpPr>
          <p:nvPr>
            <p:ph type="ctrTitle"/>
          </p:nvPr>
        </p:nvSpPr>
        <p:spPr>
          <a:xfrm>
            <a:off x="1630500" y="1626925"/>
            <a:ext cx="5883000" cy="1526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ts val="1100"/>
              <a:buFont typeface="Arial"/>
              <a:buNone/>
            </a:pPr>
            <a:r>
              <a:rPr lang="en-GB" sz="3800" dirty="0"/>
              <a:t>Genio’s journey towards UDL</a:t>
            </a:r>
            <a:endParaRPr sz="3500" b="0" dirty="0"/>
          </a:p>
        </p:txBody>
      </p:sp>
      <p:pic>
        <p:nvPicPr>
          <p:cNvPr id="207" name="Google Shape;207;p52">
            <a:extLst>
              <a:ext uri="{C183D7F6-B498-43B3-948B-1728B52AA6E4}">
                <adec:decorative xmlns:adec="http://schemas.microsoft.com/office/drawing/2017/decorative" val="1"/>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flipH="1">
            <a:off x="6507575" y="2308375"/>
            <a:ext cx="2517700" cy="2517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70" descr="Button signifying the Organise stage of the CORA Framework. No interactions."/>
          <p:cNvSpPr/>
          <p:nvPr/>
        </p:nvSpPr>
        <p:spPr>
          <a:xfrm>
            <a:off x="2036600" y="-163825"/>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407" name="Google Shape;407;p70">
            <a:extLst>
              <a:ext uri="{C183D7F6-B498-43B3-948B-1728B52AA6E4}">
                <adec:decorative xmlns:adec="http://schemas.microsoft.com/office/drawing/2017/decorative" val="1"/>
              </a:ext>
            </a:extLst>
          </p:cNvPr>
          <p:cNvSpPr/>
          <p:nvPr/>
        </p:nvSpPr>
        <p:spPr>
          <a:xfrm>
            <a:off x="12527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02</a:t>
            </a:r>
            <a:endParaRPr sz="1100" b="1">
              <a:latin typeface="Nunito Sans"/>
              <a:ea typeface="Nunito Sans"/>
              <a:cs typeface="Nunito Sans"/>
              <a:sym typeface="Nunito Sans"/>
            </a:endParaRPr>
          </a:p>
        </p:txBody>
      </p:sp>
      <p:sp>
        <p:nvSpPr>
          <p:cNvPr id="408" name="Google Shape;408;p70">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409" name="Google Shape;409;p70">
            <a:extLst>
              <a:ext uri="{C183D7F6-B498-43B3-948B-1728B52AA6E4}">
                <adec:decorative xmlns:adec="http://schemas.microsoft.com/office/drawing/2017/decorative" val="1"/>
              </a:ext>
            </a:extLst>
          </p:cNvPr>
          <p:cNvSpPr/>
          <p:nvPr/>
        </p:nvSpPr>
        <p:spPr>
          <a:xfrm>
            <a:off x="5473100" y="-261450"/>
            <a:ext cx="7839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solidFill>
                  <a:schemeClr val="dk1"/>
                </a:solidFill>
                <a:latin typeface="Nunito Sans"/>
                <a:ea typeface="Nunito Sans"/>
                <a:cs typeface="Nunito Sans"/>
                <a:sym typeface="Nunito Sans"/>
              </a:rPr>
              <a:t>04</a:t>
            </a:r>
            <a:endParaRPr>
              <a:latin typeface="Nunito Sans"/>
              <a:ea typeface="Nunito Sans"/>
              <a:cs typeface="Nunito Sans"/>
              <a:sym typeface="Nunito Sans"/>
            </a:endParaRPr>
          </a:p>
        </p:txBody>
      </p:sp>
      <p:sp>
        <p:nvSpPr>
          <p:cNvPr id="410" name="Google Shape;410;p70"/>
          <p:cNvSpPr txBox="1"/>
          <p:nvPr/>
        </p:nvSpPr>
        <p:spPr>
          <a:xfrm>
            <a:off x="2036600" y="119000"/>
            <a:ext cx="36306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a:solidFill>
                  <a:schemeClr val="lt1"/>
                </a:solidFill>
                <a:latin typeface="Nunito Sans"/>
                <a:ea typeface="Nunito Sans"/>
                <a:cs typeface="Nunito Sans"/>
                <a:sym typeface="Nunito Sans"/>
              </a:rPr>
              <a:t>03   //</a:t>
            </a:r>
            <a:r>
              <a:rPr lang="en-GB" sz="1100">
                <a:solidFill>
                  <a:schemeClr val="lt1"/>
                </a:solidFill>
                <a:latin typeface="Nunito Sans"/>
                <a:ea typeface="Nunito Sans"/>
                <a:cs typeface="Nunito Sans"/>
                <a:sym typeface="Nunito Sans"/>
              </a:rPr>
              <a:t> 	</a:t>
            </a:r>
            <a:r>
              <a:rPr lang="en-GB" sz="1100" b="1">
                <a:solidFill>
                  <a:schemeClr val="lt1"/>
                </a:solidFill>
                <a:latin typeface="Nunito Sans"/>
                <a:ea typeface="Nunito Sans"/>
                <a:cs typeface="Nunito Sans"/>
                <a:sym typeface="Nunito Sans"/>
              </a:rPr>
              <a:t>Refine</a:t>
            </a:r>
            <a:endParaRPr sz="1100" b="1">
              <a:solidFill>
                <a:schemeClr val="lt1"/>
              </a:solidFill>
              <a:latin typeface="Nunito Sans"/>
              <a:ea typeface="Nunito Sans"/>
              <a:cs typeface="Nunito Sans"/>
              <a:sym typeface="Nunito Sans"/>
            </a:endParaRPr>
          </a:p>
        </p:txBody>
      </p:sp>
      <p:sp>
        <p:nvSpPr>
          <p:cNvPr id="412" name="Google Shape;412;p70"/>
          <p:cNvSpPr txBox="1">
            <a:spLocks noGrp="1"/>
          </p:cNvSpPr>
          <p:nvPr>
            <p:ph type="ctrTitle"/>
          </p:nvPr>
        </p:nvSpPr>
        <p:spPr>
          <a:xfrm>
            <a:off x="468800" y="988975"/>
            <a:ext cx="47862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45833"/>
              <a:buFont typeface="Arial"/>
              <a:buNone/>
            </a:pPr>
            <a:r>
              <a:rPr lang="en-GB"/>
              <a:t>Equation Support </a:t>
            </a:r>
            <a:r>
              <a:rPr lang="en-GB" b="0"/>
              <a:t>in </a:t>
            </a:r>
            <a:endParaRPr b="0"/>
          </a:p>
          <a:p>
            <a:pPr marL="0" lvl="0" indent="0" algn="l" rtl="0">
              <a:spcBef>
                <a:spcPts val="0"/>
              </a:spcBef>
              <a:spcAft>
                <a:spcPts val="0"/>
              </a:spcAft>
              <a:buClr>
                <a:schemeClr val="dk1"/>
              </a:buClr>
              <a:buSzPct val="45833"/>
              <a:buFont typeface="Arial"/>
              <a:buNone/>
            </a:pPr>
            <a:r>
              <a:rPr lang="en-GB"/>
              <a:t>Notes </a:t>
            </a:r>
            <a:r>
              <a:rPr lang="en-GB" b="0"/>
              <a:t>&amp; </a:t>
            </a:r>
            <a:r>
              <a:rPr lang="en-GB"/>
              <a:t>Transcripts</a:t>
            </a:r>
            <a:endParaRPr/>
          </a:p>
        </p:txBody>
      </p:sp>
      <p:sp>
        <p:nvSpPr>
          <p:cNvPr id="411" name="Google Shape;411;p70"/>
          <p:cNvSpPr txBox="1">
            <a:spLocks noGrp="1"/>
          </p:cNvSpPr>
          <p:nvPr>
            <p:ph type="body" idx="1"/>
          </p:nvPr>
        </p:nvSpPr>
        <p:spPr>
          <a:xfrm>
            <a:off x="468800" y="2010750"/>
            <a:ext cx="4786200" cy="2434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Learners can insert their own LaTeX formatted notes, and view them in transcripts generated after class.</a:t>
            </a:r>
            <a:endParaRPr/>
          </a:p>
          <a:p>
            <a:pPr marL="0" lvl="0" indent="0" algn="l" rtl="0">
              <a:spcBef>
                <a:spcPts val="1200"/>
              </a:spcBef>
              <a:spcAft>
                <a:spcPts val="1200"/>
              </a:spcAft>
              <a:buNone/>
            </a:pPr>
            <a:r>
              <a:rPr lang="en-GB"/>
              <a:t>This is part of our ongoing effort to seamlessly integrate equations and formulas into Genio Notes throughout the study process.</a:t>
            </a:r>
            <a:endParaRPr/>
          </a:p>
        </p:txBody>
      </p:sp>
      <p:pic>
        <p:nvPicPr>
          <p:cNvPr id="413" name="Google Shape;413;p70" descr="Screenshot of a software interface showing a pop-up window titled &quot;Add Formula&quot; with fields for entering a formula and previewing its output. "/>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32725" y="2060300"/>
            <a:ext cx="3260050" cy="173607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71"/>
          <p:cNvSpPr txBox="1">
            <a:spLocks noGrp="1"/>
          </p:cNvSpPr>
          <p:nvPr>
            <p:ph type="ctrTitle"/>
          </p:nvPr>
        </p:nvSpPr>
        <p:spPr>
          <a:xfrm>
            <a:off x="1722000" y="3485450"/>
            <a:ext cx="5700000" cy="11949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Genio Demo</a:t>
            </a:r>
            <a:endParaRPr dirty="0"/>
          </a:p>
          <a:p>
            <a:pPr marL="0" lvl="0" indent="0" algn="ctr" rtl="0">
              <a:spcBef>
                <a:spcPts val="0"/>
              </a:spcBef>
              <a:spcAft>
                <a:spcPts val="0"/>
              </a:spcAft>
              <a:buNone/>
            </a:pPr>
            <a:r>
              <a:rPr lang="en-GB" dirty="0"/>
              <a:t> </a:t>
            </a:r>
            <a:endParaRPr dirty="0"/>
          </a:p>
          <a:p>
            <a:pPr marL="0" lvl="0" indent="0" algn="ctr" rtl="0">
              <a:spcBef>
                <a:spcPts val="0"/>
              </a:spcBef>
              <a:spcAft>
                <a:spcPts val="0"/>
              </a:spcAft>
              <a:buNone/>
            </a:pPr>
            <a:r>
              <a:rPr lang="en-GB" dirty="0"/>
              <a:t>Of the REFINE and ORGANISE stages</a:t>
            </a:r>
            <a:endParaRPr dirty="0"/>
          </a:p>
        </p:txBody>
      </p:sp>
      <p:pic>
        <p:nvPicPr>
          <p:cNvPr id="419" name="Google Shape;419;p71" descr="Illustration of a magnifying glass with a colorful, semi-transparent lens."/>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395700" y="771500"/>
            <a:ext cx="2352599" cy="235259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72">
            <a:extLst>
              <a:ext uri="{C183D7F6-B498-43B3-948B-1728B52AA6E4}">
                <adec:decorative xmlns:adec="http://schemas.microsoft.com/office/drawing/2017/decorative" val="1"/>
              </a:ext>
            </a:extLst>
          </p:cNvPr>
          <p:cNvSpPr/>
          <p:nvPr/>
        </p:nvSpPr>
        <p:spPr>
          <a:xfrm>
            <a:off x="2640888" y="1113706"/>
            <a:ext cx="18933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02   //     Organise</a:t>
            </a:r>
            <a:endParaRPr b="1">
              <a:solidFill>
                <a:schemeClr val="dk1"/>
              </a:solidFill>
              <a:latin typeface="Nunito Sans"/>
              <a:ea typeface="Nunito Sans"/>
              <a:cs typeface="Nunito Sans"/>
              <a:sym typeface="Nunito Sans"/>
            </a:endParaRPr>
          </a:p>
        </p:txBody>
      </p:sp>
      <p:sp>
        <p:nvSpPr>
          <p:cNvPr id="425" name="Google Shape;425;p72">
            <a:extLst>
              <a:ext uri="{C183D7F6-B498-43B3-948B-1728B52AA6E4}">
                <adec:decorative xmlns:adec="http://schemas.microsoft.com/office/drawing/2017/decorative" val="1"/>
              </a:ext>
            </a:extLst>
          </p:cNvPr>
          <p:cNvSpPr/>
          <p:nvPr/>
        </p:nvSpPr>
        <p:spPr>
          <a:xfrm>
            <a:off x="4609813" y="1113706"/>
            <a:ext cx="18933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03   //     Refine</a:t>
            </a:r>
            <a:endParaRPr b="1">
              <a:solidFill>
                <a:schemeClr val="dk1"/>
              </a:solidFill>
              <a:latin typeface="Nunito Sans"/>
              <a:ea typeface="Nunito Sans"/>
              <a:cs typeface="Nunito Sans"/>
              <a:sym typeface="Nunito Sans"/>
            </a:endParaRPr>
          </a:p>
        </p:txBody>
      </p:sp>
      <p:sp>
        <p:nvSpPr>
          <p:cNvPr id="427" name="Google Shape;427;p72"/>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The CORA Framework - Apply</a:t>
            </a:r>
            <a:endParaRPr dirty="0"/>
          </a:p>
        </p:txBody>
      </p:sp>
      <p:sp>
        <p:nvSpPr>
          <p:cNvPr id="426" name="Google Shape;426;p72" descr="Button signifying the Apply stage of the CORA Framework. No interactions."/>
          <p:cNvSpPr/>
          <p:nvPr/>
        </p:nvSpPr>
        <p:spPr>
          <a:xfrm>
            <a:off x="6578738" y="1113706"/>
            <a:ext cx="1893300" cy="628800"/>
          </a:xfrm>
          <a:prstGeom prst="roundRect">
            <a:avLst>
              <a:gd name="adj" fmla="val 16667"/>
            </a:avLst>
          </a:prstGeom>
          <a:solidFill>
            <a:schemeClr val="accent6"/>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dk1"/>
                </a:solidFill>
                <a:latin typeface="Nunito Sans"/>
                <a:ea typeface="Nunito Sans"/>
                <a:cs typeface="Nunito Sans"/>
                <a:sym typeface="Nunito Sans"/>
              </a:rPr>
              <a:t>04   //     Apply</a:t>
            </a:r>
            <a:endParaRPr b="1">
              <a:solidFill>
                <a:schemeClr val="dk1"/>
              </a:solidFill>
              <a:latin typeface="Nunito Sans"/>
              <a:ea typeface="Nunito Sans"/>
              <a:cs typeface="Nunito Sans"/>
              <a:sym typeface="Nunito Sans"/>
            </a:endParaRPr>
          </a:p>
        </p:txBody>
      </p:sp>
      <p:sp>
        <p:nvSpPr>
          <p:cNvPr id="428" name="Google Shape;428;p72"/>
          <p:cNvSpPr txBox="1"/>
          <p:nvPr/>
        </p:nvSpPr>
        <p:spPr>
          <a:xfrm>
            <a:off x="6717000" y="2205213"/>
            <a:ext cx="1674900" cy="15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Nunito Sans"/>
                <a:ea typeface="Nunito Sans"/>
                <a:cs typeface="Nunito Sans"/>
                <a:sym typeface="Nunito Sans"/>
              </a:rPr>
              <a:t>Apply</a:t>
            </a:r>
            <a:r>
              <a:rPr lang="en-GB">
                <a:solidFill>
                  <a:schemeClr val="dk1"/>
                </a:solidFill>
                <a:latin typeface="Nunito Sans"/>
                <a:ea typeface="Nunito Sans"/>
                <a:cs typeface="Nunito Sans"/>
                <a:sym typeface="Nunito Sans"/>
              </a:rPr>
              <a:t> is actively using the knowledge in refined notes.</a:t>
            </a:r>
            <a:endParaRPr>
              <a:solidFill>
                <a:schemeClr val="dk1"/>
              </a:solidFill>
              <a:latin typeface="Nunito Sans"/>
              <a:ea typeface="Nunito Sans"/>
              <a:cs typeface="Nunito Sans"/>
              <a:sym typeface="Nunito Sans"/>
            </a:endParaRPr>
          </a:p>
        </p:txBody>
      </p:sp>
      <p:sp>
        <p:nvSpPr>
          <p:cNvPr id="429" name="Google Shape;429;p72">
            <a:extLst>
              <a:ext uri="{C183D7F6-B498-43B3-948B-1728B52AA6E4}">
                <adec:decorative xmlns:adec="http://schemas.microsoft.com/office/drawing/2017/decorative" val="1"/>
              </a:ext>
            </a:extLst>
          </p:cNvPr>
          <p:cNvSpPr/>
          <p:nvPr/>
        </p:nvSpPr>
        <p:spPr>
          <a:xfrm>
            <a:off x="671963" y="1113706"/>
            <a:ext cx="18933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dirty="0">
                <a:latin typeface="Nunito Sans"/>
                <a:ea typeface="Nunito Sans"/>
                <a:cs typeface="Nunito Sans"/>
                <a:sym typeface="Nunito Sans"/>
              </a:rPr>
              <a:t>01   //     Capture</a:t>
            </a:r>
            <a:endParaRPr b="1" dirty="0">
              <a:latin typeface="Nunito Sans"/>
              <a:ea typeface="Nunito Sans"/>
              <a:cs typeface="Nunito Sans"/>
              <a:sym typeface="Nuni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7" name="Google Shape;437;p73" descr="Button signifying the Apply stage of the CORA Framework. No interactions."/>
          <p:cNvSpPr/>
          <p:nvPr/>
        </p:nvSpPr>
        <p:spPr>
          <a:xfrm>
            <a:off x="2820500" y="-155800"/>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lang="en-AU">
              <a:latin typeface="Nunito Sans"/>
              <a:ea typeface="Nunito Sans"/>
              <a:cs typeface="Nunito Sans"/>
              <a:sym typeface="Nunito Sans"/>
            </a:endParaRPr>
          </a:p>
        </p:txBody>
      </p:sp>
      <p:sp>
        <p:nvSpPr>
          <p:cNvPr id="3" name="Google Shape;452;p74">
            <a:extLst>
              <a:ext uri="{FF2B5EF4-FFF2-40B4-BE49-F238E27FC236}">
                <a16:creationId xmlns:a16="http://schemas.microsoft.com/office/drawing/2014/main" id="{2586044B-E7E3-A087-A82B-7ABFE20443E0}"/>
              </a:ext>
            </a:extLst>
          </p:cNvPr>
          <p:cNvSpPr txBox="1"/>
          <p:nvPr/>
        </p:nvSpPr>
        <p:spPr>
          <a:xfrm>
            <a:off x="2820500" y="119000"/>
            <a:ext cx="36306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dirty="0">
                <a:solidFill>
                  <a:schemeClr val="lt1"/>
                </a:solidFill>
                <a:latin typeface="Nunito Sans"/>
                <a:ea typeface="Nunito Sans"/>
                <a:cs typeface="Nunito Sans"/>
                <a:sym typeface="Nunito Sans"/>
              </a:rPr>
              <a:t>04   // 	Apply</a:t>
            </a:r>
            <a:endParaRPr sz="1100" b="1" dirty="0">
              <a:solidFill>
                <a:schemeClr val="lt1"/>
              </a:solidFill>
              <a:latin typeface="Nunito Sans"/>
              <a:ea typeface="Nunito Sans"/>
              <a:cs typeface="Nunito Sans"/>
              <a:sym typeface="Nunito Sans"/>
            </a:endParaRPr>
          </a:p>
        </p:txBody>
      </p:sp>
      <p:sp>
        <p:nvSpPr>
          <p:cNvPr id="435" name="Google Shape;435;p73"/>
          <p:cNvSpPr txBox="1">
            <a:spLocks noGrp="1"/>
          </p:cNvSpPr>
          <p:nvPr>
            <p:ph type="ctrTitle"/>
          </p:nvPr>
        </p:nvSpPr>
        <p:spPr>
          <a:xfrm>
            <a:off x="468800" y="988975"/>
            <a:ext cx="48195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a:t>Study Tools</a:t>
            </a:r>
            <a:endParaRPr/>
          </a:p>
        </p:txBody>
      </p:sp>
      <p:sp>
        <p:nvSpPr>
          <p:cNvPr id="434" name="Google Shape;434;p73"/>
          <p:cNvSpPr txBox="1">
            <a:spLocks noGrp="1"/>
          </p:cNvSpPr>
          <p:nvPr>
            <p:ph type="body" idx="1"/>
          </p:nvPr>
        </p:nvSpPr>
        <p:spPr>
          <a:xfrm>
            <a:off x="468800" y="2010750"/>
            <a:ext cx="4786200" cy="2434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Focus Timer is based on the Pomodoro technique.</a:t>
            </a:r>
            <a:endParaRPr dirty="0"/>
          </a:p>
        </p:txBody>
      </p:sp>
      <p:sp>
        <p:nvSpPr>
          <p:cNvPr id="438" name="Google Shape;438;p73">
            <a:extLst>
              <a:ext uri="{C183D7F6-B498-43B3-948B-1728B52AA6E4}">
                <adec:decorative xmlns:adec="http://schemas.microsoft.com/office/drawing/2017/decorative" val="1"/>
              </a:ext>
            </a:extLst>
          </p:cNvPr>
          <p:cNvSpPr/>
          <p:nvPr/>
        </p:nvSpPr>
        <p:spPr>
          <a:xfrm>
            <a:off x="20366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03</a:t>
            </a:r>
            <a:endParaRPr sz="1100" b="1">
              <a:latin typeface="Nunito Sans"/>
              <a:ea typeface="Nunito Sans"/>
              <a:cs typeface="Nunito Sans"/>
              <a:sym typeface="Nunito Sans"/>
            </a:endParaRPr>
          </a:p>
        </p:txBody>
      </p:sp>
      <p:sp>
        <p:nvSpPr>
          <p:cNvPr id="440" name="Google Shape;440;p73">
            <a:extLst>
              <a:ext uri="{C183D7F6-B498-43B3-948B-1728B52AA6E4}">
                <adec:decorative xmlns:adec="http://schemas.microsoft.com/office/drawing/2017/decorative" val="1"/>
              </a:ext>
            </a:extLst>
          </p:cNvPr>
          <p:cNvSpPr/>
          <p:nvPr/>
        </p:nvSpPr>
        <p:spPr>
          <a:xfrm>
            <a:off x="12527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02</a:t>
            </a:r>
            <a:endParaRPr sz="1100" b="1">
              <a:latin typeface="Nunito Sans"/>
              <a:ea typeface="Nunito Sans"/>
              <a:cs typeface="Nunito Sans"/>
              <a:sym typeface="Nunito Sans"/>
            </a:endParaRPr>
          </a:p>
        </p:txBody>
      </p:sp>
      <p:sp>
        <p:nvSpPr>
          <p:cNvPr id="441" name="Google Shape;441;p73">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pic>
        <p:nvPicPr>
          <p:cNvPr id="442" name="Google Shape;442;p73" descr="Screenshot of a study tools menu displaying four options: Focus Timer, Quiz Me, Study Notes, and Reading View, each accompanied by a black icon. "/>
          <p:cNvPicPr preferRelativeResize="0"/>
          <p:nvPr/>
        </p:nvPicPr>
        <p:blipFill>
          <a:blip r:embed="rId3">
            <a:alphaModFix/>
          </a:blip>
          <a:stretch>
            <a:fillRect/>
          </a:stretch>
        </p:blipFill>
        <p:spPr>
          <a:xfrm>
            <a:off x="5872574" y="888875"/>
            <a:ext cx="2961025" cy="3727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50" name="Google Shape;450;p74" descr="Button signifying the Apply stage of the CORA Framework. No interactions."/>
          <p:cNvSpPr/>
          <p:nvPr/>
        </p:nvSpPr>
        <p:spPr>
          <a:xfrm>
            <a:off x="2820500" y="-155800"/>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3" name="Google Shape;452;p74">
            <a:extLst>
              <a:ext uri="{FF2B5EF4-FFF2-40B4-BE49-F238E27FC236}">
                <a16:creationId xmlns:a16="http://schemas.microsoft.com/office/drawing/2014/main" id="{A3A69F29-A859-18AA-DC69-C5C90968590D}"/>
              </a:ext>
            </a:extLst>
          </p:cNvPr>
          <p:cNvSpPr txBox="1"/>
          <p:nvPr/>
        </p:nvSpPr>
        <p:spPr>
          <a:xfrm>
            <a:off x="2820500" y="119000"/>
            <a:ext cx="36306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dirty="0">
                <a:solidFill>
                  <a:schemeClr val="lt1"/>
                </a:solidFill>
                <a:latin typeface="Nunito Sans"/>
                <a:ea typeface="Nunito Sans"/>
                <a:cs typeface="Nunito Sans"/>
                <a:sym typeface="Nunito Sans"/>
              </a:rPr>
              <a:t>04   // 	Apply</a:t>
            </a:r>
            <a:endParaRPr sz="1100" b="1" dirty="0">
              <a:solidFill>
                <a:schemeClr val="lt1"/>
              </a:solidFill>
              <a:latin typeface="Nunito Sans"/>
              <a:ea typeface="Nunito Sans"/>
              <a:cs typeface="Nunito Sans"/>
              <a:sym typeface="Nunito Sans"/>
            </a:endParaRPr>
          </a:p>
        </p:txBody>
      </p:sp>
      <p:sp>
        <p:nvSpPr>
          <p:cNvPr id="448" name="Google Shape;448;p74"/>
          <p:cNvSpPr txBox="1">
            <a:spLocks noGrp="1"/>
          </p:cNvSpPr>
          <p:nvPr>
            <p:ph type="ctrTitle"/>
          </p:nvPr>
        </p:nvSpPr>
        <p:spPr>
          <a:xfrm>
            <a:off x="468800" y="988975"/>
            <a:ext cx="48195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45833"/>
              <a:buFont typeface="Arial"/>
              <a:buNone/>
            </a:pPr>
            <a:r>
              <a:rPr lang="en-GB" dirty="0"/>
              <a:t>Quiz Me</a:t>
            </a:r>
            <a:endParaRPr dirty="0"/>
          </a:p>
          <a:p>
            <a:pPr marL="0" lvl="0" indent="0" algn="l" rtl="0">
              <a:spcBef>
                <a:spcPts val="0"/>
              </a:spcBef>
              <a:spcAft>
                <a:spcPts val="0"/>
              </a:spcAft>
              <a:buClr>
                <a:schemeClr val="dk1"/>
              </a:buClr>
              <a:buSzPct val="45833"/>
              <a:buFont typeface="Arial"/>
              <a:buNone/>
            </a:pPr>
            <a:r>
              <a:rPr lang="en-GB" b="0" dirty="0"/>
              <a:t>includes Equation Support</a:t>
            </a:r>
            <a:endParaRPr b="0" dirty="0"/>
          </a:p>
        </p:txBody>
      </p:sp>
      <p:sp>
        <p:nvSpPr>
          <p:cNvPr id="447" name="Google Shape;447;p74"/>
          <p:cNvSpPr txBox="1">
            <a:spLocks noGrp="1"/>
          </p:cNvSpPr>
          <p:nvPr>
            <p:ph type="body" idx="1"/>
          </p:nvPr>
        </p:nvSpPr>
        <p:spPr>
          <a:xfrm>
            <a:off x="468800" y="2010750"/>
            <a:ext cx="4786200" cy="2434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With Quiz Me users can  generate five multiple choice quiz questions using their event transcripts and slide content. </a:t>
            </a:r>
            <a:endParaRPr/>
          </a:p>
          <a:p>
            <a:pPr marL="0" lvl="0" indent="0" algn="l" rtl="0">
              <a:spcBef>
                <a:spcPts val="1200"/>
              </a:spcBef>
              <a:spcAft>
                <a:spcPts val="1200"/>
              </a:spcAft>
              <a:buNone/>
            </a:pPr>
            <a:r>
              <a:rPr lang="en-GB"/>
              <a:t>Support for equations has also been added so that STEM students can appropriately test themselves on their class material and engage in retrieval practice to feel more confident and less stressed in their studies. </a:t>
            </a:r>
            <a:endParaRPr/>
          </a:p>
        </p:txBody>
      </p:sp>
      <p:sp>
        <p:nvSpPr>
          <p:cNvPr id="451" name="Google Shape;451;p74">
            <a:extLst>
              <a:ext uri="{C183D7F6-B498-43B3-948B-1728B52AA6E4}">
                <adec:decorative xmlns:adec="http://schemas.microsoft.com/office/drawing/2017/decorative" val="1"/>
              </a:ext>
            </a:extLst>
          </p:cNvPr>
          <p:cNvSpPr/>
          <p:nvPr/>
        </p:nvSpPr>
        <p:spPr>
          <a:xfrm>
            <a:off x="20366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03</a:t>
            </a:r>
            <a:endParaRPr sz="1100" b="1">
              <a:latin typeface="Nunito Sans"/>
              <a:ea typeface="Nunito Sans"/>
              <a:cs typeface="Nunito Sans"/>
              <a:sym typeface="Nunito Sans"/>
            </a:endParaRPr>
          </a:p>
        </p:txBody>
      </p:sp>
      <p:sp>
        <p:nvSpPr>
          <p:cNvPr id="453" name="Google Shape;453;p74">
            <a:extLst>
              <a:ext uri="{C183D7F6-B498-43B3-948B-1728B52AA6E4}">
                <adec:decorative xmlns:adec="http://schemas.microsoft.com/office/drawing/2017/decorative" val="1"/>
              </a:ext>
            </a:extLst>
          </p:cNvPr>
          <p:cNvSpPr/>
          <p:nvPr/>
        </p:nvSpPr>
        <p:spPr>
          <a:xfrm>
            <a:off x="12527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02</a:t>
            </a:r>
            <a:endParaRPr sz="1100" b="1">
              <a:latin typeface="Nunito Sans"/>
              <a:ea typeface="Nunito Sans"/>
              <a:cs typeface="Nunito Sans"/>
              <a:sym typeface="Nunito Sans"/>
            </a:endParaRPr>
          </a:p>
        </p:txBody>
      </p:sp>
      <p:sp>
        <p:nvSpPr>
          <p:cNvPr id="454" name="Google Shape;454;p74">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pic>
        <p:nvPicPr>
          <p:cNvPr id="455" name="Google Shape;455;p74" descr="Screenshot of a nursing quiz with two questions on dosage calculations. Question 4 asks for a formula used in nursing dosage, showing the quadratic formula marked incorrect and the desired over have method marked correct; Question 5 calculates liquid medication volume, with 2.5 mL selected as the correct answe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54991" y="1761100"/>
            <a:ext cx="3383851" cy="21355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1" name="Google Shape;461;p75" descr="Button signifying the Apply stage of the CORA Framework. No interactions."/>
          <p:cNvSpPr/>
          <p:nvPr/>
        </p:nvSpPr>
        <p:spPr>
          <a:xfrm>
            <a:off x="2820500" y="-155800"/>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462" name="Google Shape;462;p75">
            <a:extLst>
              <a:ext uri="{C183D7F6-B498-43B3-948B-1728B52AA6E4}">
                <adec:decorative xmlns:adec="http://schemas.microsoft.com/office/drawing/2017/decorative" val="1"/>
              </a:ext>
            </a:extLst>
          </p:cNvPr>
          <p:cNvSpPr/>
          <p:nvPr/>
        </p:nvSpPr>
        <p:spPr>
          <a:xfrm>
            <a:off x="20366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03</a:t>
            </a:r>
            <a:endParaRPr sz="1100" b="1">
              <a:latin typeface="Nunito Sans"/>
              <a:ea typeface="Nunito Sans"/>
              <a:cs typeface="Nunito Sans"/>
              <a:sym typeface="Nunito Sans"/>
            </a:endParaRPr>
          </a:p>
        </p:txBody>
      </p:sp>
      <p:sp>
        <p:nvSpPr>
          <p:cNvPr id="3" name="Google Shape;452;p74">
            <a:extLst>
              <a:ext uri="{FF2B5EF4-FFF2-40B4-BE49-F238E27FC236}">
                <a16:creationId xmlns:a16="http://schemas.microsoft.com/office/drawing/2014/main" id="{D3BD37F0-BB0C-2E4F-D52D-7CCF0959A23F}"/>
              </a:ext>
            </a:extLst>
          </p:cNvPr>
          <p:cNvSpPr txBox="1"/>
          <p:nvPr/>
        </p:nvSpPr>
        <p:spPr>
          <a:xfrm>
            <a:off x="2820500" y="119000"/>
            <a:ext cx="36306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dirty="0">
                <a:solidFill>
                  <a:schemeClr val="lt1"/>
                </a:solidFill>
                <a:latin typeface="Nunito Sans"/>
                <a:ea typeface="Nunito Sans"/>
                <a:cs typeface="Nunito Sans"/>
                <a:sym typeface="Nunito Sans"/>
              </a:rPr>
              <a:t>04   // 	Apply</a:t>
            </a:r>
            <a:endParaRPr sz="1100" b="1" dirty="0">
              <a:solidFill>
                <a:schemeClr val="lt1"/>
              </a:solidFill>
              <a:latin typeface="Nunito Sans"/>
              <a:ea typeface="Nunito Sans"/>
              <a:cs typeface="Nunito Sans"/>
              <a:sym typeface="Nunito Sans"/>
            </a:endParaRPr>
          </a:p>
        </p:txBody>
      </p:sp>
      <p:sp>
        <p:nvSpPr>
          <p:cNvPr id="464" name="Google Shape;464;p75">
            <a:extLst>
              <a:ext uri="{C183D7F6-B498-43B3-948B-1728B52AA6E4}">
                <adec:decorative xmlns:adec="http://schemas.microsoft.com/office/drawing/2017/decorative" val="1"/>
              </a:ext>
            </a:extLst>
          </p:cNvPr>
          <p:cNvSpPr/>
          <p:nvPr/>
        </p:nvSpPr>
        <p:spPr>
          <a:xfrm>
            <a:off x="12527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02</a:t>
            </a:r>
            <a:endParaRPr sz="1100" b="1">
              <a:latin typeface="Nunito Sans"/>
              <a:ea typeface="Nunito Sans"/>
              <a:cs typeface="Nunito Sans"/>
              <a:sym typeface="Nunito Sans"/>
            </a:endParaRPr>
          </a:p>
        </p:txBody>
      </p:sp>
      <p:sp>
        <p:nvSpPr>
          <p:cNvPr id="465" name="Google Shape;465;p75">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466" name="Google Shape;466;p75"/>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a:latin typeface="Poppins"/>
                <a:ea typeface="Poppins"/>
                <a:cs typeface="Poppins"/>
                <a:sym typeface="Poppins"/>
              </a:rPr>
              <a:t>Study Notes</a:t>
            </a:r>
            <a:endParaRPr b="1">
              <a:latin typeface="Poppins"/>
              <a:ea typeface="Poppins"/>
              <a:cs typeface="Poppins"/>
              <a:sym typeface="Poppins"/>
            </a:endParaRPr>
          </a:p>
        </p:txBody>
      </p:sp>
      <p:sp>
        <p:nvSpPr>
          <p:cNvPr id="467" name="Google Shape;467;p75"/>
          <p:cNvSpPr txBox="1">
            <a:spLocks noGrp="1"/>
          </p:cNvSpPr>
          <p:nvPr>
            <p:ph type="body" idx="1"/>
          </p:nvPr>
        </p:nvSpPr>
        <p:spPr>
          <a:xfrm>
            <a:off x="413900" y="1732550"/>
            <a:ext cx="4890300" cy="27732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GB" sz="1800" b="1" dirty="0"/>
              <a:t>AI Notes made to be studied from.</a:t>
            </a:r>
            <a:endParaRPr sz="1800" b="1" dirty="0"/>
          </a:p>
          <a:p>
            <a:pPr marL="457200" lvl="0" indent="-325755" algn="l" rtl="0">
              <a:spcBef>
                <a:spcPts val="1200"/>
              </a:spcBef>
              <a:spcAft>
                <a:spcPts val="0"/>
              </a:spcAft>
              <a:buSzPct val="100000"/>
              <a:buChar char="●"/>
            </a:pPr>
            <a:r>
              <a:rPr lang="en-GB" sz="1800" dirty="0"/>
              <a:t>Generated from your lecture transcript</a:t>
            </a:r>
            <a:endParaRPr sz="1800" dirty="0"/>
          </a:p>
          <a:p>
            <a:pPr marL="457200" lvl="0" indent="-325755" algn="l" rtl="0">
              <a:spcBef>
                <a:spcPts val="0"/>
              </a:spcBef>
              <a:spcAft>
                <a:spcPts val="0"/>
              </a:spcAft>
              <a:buSzPct val="100000"/>
              <a:buChar char="●"/>
            </a:pPr>
            <a:r>
              <a:rPr lang="en-GB" sz="1800" dirty="0"/>
              <a:t>Reflects the content covered in class</a:t>
            </a:r>
            <a:endParaRPr sz="1800" dirty="0"/>
          </a:p>
          <a:p>
            <a:pPr marL="457200" lvl="0" indent="-325755" algn="l" rtl="0">
              <a:spcBef>
                <a:spcPts val="0"/>
              </a:spcBef>
              <a:spcAft>
                <a:spcPts val="0"/>
              </a:spcAft>
              <a:buSzPct val="100000"/>
              <a:buChar char="●"/>
            </a:pPr>
            <a:r>
              <a:rPr lang="en-GB" sz="1800" dirty="0"/>
              <a:t>Helps reduce gaps in your notes</a:t>
            </a:r>
            <a:endParaRPr sz="1800" dirty="0"/>
          </a:p>
          <a:p>
            <a:pPr marL="457200" lvl="0" indent="-325755" algn="l" rtl="0">
              <a:spcBef>
                <a:spcPts val="0"/>
              </a:spcBef>
              <a:spcAft>
                <a:spcPts val="0"/>
              </a:spcAft>
              <a:buSzPct val="100000"/>
              <a:buChar char="●"/>
            </a:pPr>
            <a:r>
              <a:rPr lang="en-GB" sz="1800" dirty="0"/>
              <a:t>Gives a reliable starting point for revision</a:t>
            </a:r>
            <a:endParaRPr sz="1800" dirty="0"/>
          </a:p>
          <a:p>
            <a:pPr marL="0" lvl="0" indent="0" algn="l" rtl="0">
              <a:spcBef>
                <a:spcPts val="3000"/>
              </a:spcBef>
              <a:spcAft>
                <a:spcPts val="1200"/>
              </a:spcAft>
              <a:buNone/>
            </a:pPr>
            <a:r>
              <a:rPr lang="en-GB" sz="1800" dirty="0"/>
              <a:t>Cognitive accessibility tool for students who genuinely can’t take notes - this is a critical scaffold, not a convenience.</a:t>
            </a:r>
            <a:endParaRPr sz="1800" dirty="0"/>
          </a:p>
        </p:txBody>
      </p:sp>
      <p:pic>
        <p:nvPicPr>
          <p:cNvPr id="468" name="Google Shape;468;p75" descr="Text document explaining three fundamental physics concepts: Newton's second law, universal gravitation, and Maxwell's equations with light speed. Each section includes formulas, brief descriptions, and bullet points highlighting key principles, applications, and relationships between forces, mass, distance, and electromagnetic fields.&#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304200" y="1597325"/>
            <a:ext cx="3584201" cy="282753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4" name="Google Shape;474;p76" descr="Button signifying the Apply stage of the CORA Framework. No interactions."/>
          <p:cNvSpPr/>
          <p:nvPr/>
        </p:nvSpPr>
        <p:spPr>
          <a:xfrm>
            <a:off x="2820500" y="-155800"/>
            <a:ext cx="3436500" cy="628800"/>
          </a:xfrm>
          <a:prstGeom prst="roundRect">
            <a:avLst>
              <a:gd name="adj" fmla="val 16667"/>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a:latin typeface="Nunito Sans"/>
              <a:ea typeface="Nunito Sans"/>
              <a:cs typeface="Nunito Sans"/>
              <a:sym typeface="Nunito Sans"/>
            </a:endParaRPr>
          </a:p>
        </p:txBody>
      </p:sp>
      <p:sp>
        <p:nvSpPr>
          <p:cNvPr id="475" name="Google Shape;475;p76">
            <a:extLst>
              <a:ext uri="{C183D7F6-B498-43B3-948B-1728B52AA6E4}">
                <adec:decorative xmlns:adec="http://schemas.microsoft.com/office/drawing/2017/decorative" val="1"/>
              </a:ext>
            </a:extLst>
          </p:cNvPr>
          <p:cNvSpPr/>
          <p:nvPr/>
        </p:nvSpPr>
        <p:spPr>
          <a:xfrm>
            <a:off x="2036600" y="-261450"/>
            <a:ext cx="783900" cy="628800"/>
          </a:xfrm>
          <a:prstGeom prst="roundRect">
            <a:avLst>
              <a:gd name="adj" fmla="val 16667"/>
            </a:avLst>
          </a:prstGeom>
          <a:solidFill>
            <a:schemeClr val="accent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03</a:t>
            </a:r>
            <a:endParaRPr sz="1100" b="1">
              <a:latin typeface="Nunito Sans"/>
              <a:ea typeface="Nunito Sans"/>
              <a:cs typeface="Nunito Sans"/>
              <a:sym typeface="Nunito Sans"/>
            </a:endParaRPr>
          </a:p>
        </p:txBody>
      </p:sp>
      <p:sp>
        <p:nvSpPr>
          <p:cNvPr id="3" name="Google Shape;452;p74">
            <a:extLst>
              <a:ext uri="{FF2B5EF4-FFF2-40B4-BE49-F238E27FC236}">
                <a16:creationId xmlns:a16="http://schemas.microsoft.com/office/drawing/2014/main" id="{7220BFA2-34EF-A66D-EC68-7CE494FA1E71}"/>
              </a:ext>
            </a:extLst>
          </p:cNvPr>
          <p:cNvSpPr txBox="1"/>
          <p:nvPr/>
        </p:nvSpPr>
        <p:spPr>
          <a:xfrm>
            <a:off x="2820500" y="119000"/>
            <a:ext cx="36306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b="1" dirty="0">
                <a:solidFill>
                  <a:schemeClr val="lt1"/>
                </a:solidFill>
                <a:latin typeface="Nunito Sans"/>
                <a:ea typeface="Nunito Sans"/>
                <a:cs typeface="Nunito Sans"/>
                <a:sym typeface="Nunito Sans"/>
              </a:rPr>
              <a:t>04   // 	Apply</a:t>
            </a:r>
            <a:endParaRPr sz="1100" b="1" dirty="0">
              <a:solidFill>
                <a:schemeClr val="lt1"/>
              </a:solidFill>
              <a:latin typeface="Nunito Sans"/>
              <a:ea typeface="Nunito Sans"/>
              <a:cs typeface="Nunito Sans"/>
              <a:sym typeface="Nunito Sans"/>
            </a:endParaRPr>
          </a:p>
        </p:txBody>
      </p:sp>
      <p:sp>
        <p:nvSpPr>
          <p:cNvPr id="477" name="Google Shape;477;p76">
            <a:extLst>
              <a:ext uri="{C183D7F6-B498-43B3-948B-1728B52AA6E4}">
                <adec:decorative xmlns:adec="http://schemas.microsoft.com/office/drawing/2017/decorative" val="1"/>
              </a:ext>
            </a:extLst>
          </p:cNvPr>
          <p:cNvSpPr/>
          <p:nvPr/>
        </p:nvSpPr>
        <p:spPr>
          <a:xfrm>
            <a:off x="1252700" y="-261450"/>
            <a:ext cx="783900" cy="628800"/>
          </a:xfrm>
          <a:prstGeom prst="roundRect">
            <a:avLst>
              <a:gd name="adj" fmla="val 16667"/>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endParaRPr sz="1100" b="1">
              <a:latin typeface="Nunito Sans"/>
              <a:ea typeface="Nunito Sans"/>
              <a:cs typeface="Nunito Sans"/>
              <a:sym typeface="Nunito Sans"/>
            </a:endParaRPr>
          </a:p>
          <a:p>
            <a:pPr marL="0" lvl="0" indent="0" algn="l" rtl="0">
              <a:lnSpc>
                <a:spcPct val="115000"/>
              </a:lnSpc>
              <a:spcBef>
                <a:spcPts val="0"/>
              </a:spcBef>
              <a:spcAft>
                <a:spcPts val="0"/>
              </a:spcAft>
              <a:buNone/>
            </a:pPr>
            <a:r>
              <a:rPr lang="en-GB" sz="1100" b="1">
                <a:latin typeface="Nunito Sans"/>
                <a:ea typeface="Nunito Sans"/>
                <a:cs typeface="Nunito Sans"/>
                <a:sym typeface="Nunito Sans"/>
              </a:rPr>
              <a:t>02</a:t>
            </a:r>
            <a:endParaRPr sz="1100" b="1">
              <a:latin typeface="Nunito Sans"/>
              <a:ea typeface="Nunito Sans"/>
              <a:cs typeface="Nunito Sans"/>
              <a:sym typeface="Nunito Sans"/>
            </a:endParaRPr>
          </a:p>
        </p:txBody>
      </p:sp>
      <p:sp>
        <p:nvSpPr>
          <p:cNvPr id="478" name="Google Shape;478;p76">
            <a:extLst>
              <a:ext uri="{C183D7F6-B498-43B3-948B-1728B52AA6E4}">
                <adec:decorative xmlns:adec="http://schemas.microsoft.com/office/drawing/2017/decorative" val="1"/>
              </a:ext>
            </a:extLst>
          </p:cNvPr>
          <p:cNvSpPr/>
          <p:nvPr/>
        </p:nvSpPr>
        <p:spPr>
          <a:xfrm>
            <a:off x="468800" y="-261450"/>
            <a:ext cx="783900" cy="628800"/>
          </a:xfrm>
          <a:prstGeom prst="roundRect">
            <a:avLst>
              <a:gd name="adj" fmla="val 16667"/>
            </a:avLst>
          </a:prstGeom>
          <a:solidFill>
            <a:srgbClr val="FFA2A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endParaRPr sz="1100" b="1">
              <a:latin typeface="Nunito Sans"/>
              <a:ea typeface="Nunito Sans"/>
              <a:cs typeface="Nunito Sans"/>
              <a:sym typeface="Nunito Sans"/>
            </a:endParaRPr>
          </a:p>
          <a:p>
            <a:pPr marL="0" lvl="0" indent="0" algn="l" rtl="0">
              <a:spcBef>
                <a:spcPts val="0"/>
              </a:spcBef>
              <a:spcAft>
                <a:spcPts val="0"/>
              </a:spcAft>
              <a:buNone/>
            </a:pPr>
            <a:r>
              <a:rPr lang="en-GB" sz="1100" b="1">
                <a:latin typeface="Nunito Sans"/>
                <a:ea typeface="Nunito Sans"/>
                <a:cs typeface="Nunito Sans"/>
                <a:sym typeface="Nunito Sans"/>
              </a:rPr>
              <a:t>01</a:t>
            </a:r>
            <a:endParaRPr sz="1100" b="1">
              <a:latin typeface="Nunito Sans"/>
              <a:ea typeface="Nunito Sans"/>
              <a:cs typeface="Nunito Sans"/>
              <a:sym typeface="Nunito Sans"/>
            </a:endParaRPr>
          </a:p>
        </p:txBody>
      </p:sp>
      <p:sp>
        <p:nvSpPr>
          <p:cNvPr id="479" name="Google Shape;479;p76"/>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a:latin typeface="Poppins"/>
                <a:ea typeface="Poppins"/>
                <a:cs typeface="Poppins"/>
                <a:sym typeface="Poppins"/>
              </a:rPr>
              <a:t>Study Notes templates</a:t>
            </a:r>
            <a:endParaRPr b="1">
              <a:latin typeface="Poppins"/>
              <a:ea typeface="Poppins"/>
              <a:cs typeface="Poppins"/>
              <a:sym typeface="Poppins"/>
            </a:endParaRPr>
          </a:p>
        </p:txBody>
      </p:sp>
      <p:sp>
        <p:nvSpPr>
          <p:cNvPr id="480" name="Google Shape;480;p76"/>
          <p:cNvSpPr txBox="1">
            <a:spLocks noGrp="1"/>
          </p:cNvSpPr>
          <p:nvPr>
            <p:ph type="body" idx="1"/>
          </p:nvPr>
        </p:nvSpPr>
        <p:spPr>
          <a:xfrm>
            <a:off x="398150" y="1996188"/>
            <a:ext cx="2906700" cy="27732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2400"/>
              </a:spcAft>
              <a:buSzPts val="1800"/>
              <a:buChar char="●"/>
            </a:pPr>
            <a:r>
              <a:rPr lang="en-GB" sz="1800" b="1" dirty="0"/>
              <a:t>Bullet notes</a:t>
            </a:r>
            <a:endParaRPr sz="1800" b="1" dirty="0"/>
          </a:p>
          <a:p>
            <a:pPr marL="457200" lvl="0" indent="-342900" algn="l" rtl="0">
              <a:spcBef>
                <a:spcPts val="1200"/>
              </a:spcBef>
              <a:spcAft>
                <a:spcPts val="2400"/>
              </a:spcAft>
              <a:buSzPts val="1800"/>
              <a:buChar char="●"/>
            </a:pPr>
            <a:r>
              <a:rPr lang="en-GB" sz="1800" b="1" dirty="0"/>
              <a:t>Cornell notes</a:t>
            </a:r>
            <a:endParaRPr sz="1800" b="1" dirty="0"/>
          </a:p>
          <a:p>
            <a:pPr marL="457200" lvl="0" indent="-342900" algn="l" rtl="0">
              <a:spcBef>
                <a:spcPts val="1200"/>
              </a:spcBef>
              <a:spcAft>
                <a:spcPts val="2400"/>
              </a:spcAft>
              <a:buSzPts val="1800"/>
              <a:buChar char="●"/>
            </a:pPr>
            <a:r>
              <a:rPr lang="en-GB" sz="1800" b="1" dirty="0"/>
              <a:t>More evidence informed templates released soon</a:t>
            </a:r>
            <a:endParaRPr sz="1800" b="1" dirty="0"/>
          </a:p>
        </p:txBody>
      </p:sp>
      <p:pic>
        <p:nvPicPr>
          <p:cNvPr id="481" name="Google Shape;481;p76" descr="Screenshot of a digital note-taking app displaying a Cornell Notes template titled &quot;Essential Equations of the Universe (COMPLETE).&quot; The left column lists key ideas and cues such as Newton's second law, universal gravitation and Maxwell's equations, while the right column provides detailed scientific notes and formulas related to these concepts."/>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576821" y="1858350"/>
            <a:ext cx="5327729" cy="30488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77"/>
          <p:cNvSpPr txBox="1">
            <a:spLocks noGrp="1"/>
          </p:cNvSpPr>
          <p:nvPr>
            <p:ph type="ctrTitle"/>
          </p:nvPr>
        </p:nvSpPr>
        <p:spPr>
          <a:xfrm>
            <a:off x="1453600" y="3376825"/>
            <a:ext cx="6117900" cy="10320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Genio Demo </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GB" dirty="0"/>
              <a:t>of the APPLY  stage</a:t>
            </a:r>
            <a:endParaRPr dirty="0"/>
          </a:p>
        </p:txBody>
      </p:sp>
      <p:pic>
        <p:nvPicPr>
          <p:cNvPr id="487" name="Google Shape;487;p77" descr="Illustration of a magnifying glass with a colorful, semi-transparent lens."/>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395700" y="771500"/>
            <a:ext cx="2352599" cy="235259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78"/>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a:latin typeface="Poppins"/>
                <a:ea typeface="Poppins"/>
                <a:cs typeface="Poppins"/>
                <a:sym typeface="Poppins"/>
              </a:rPr>
              <a:t>Genio mobile app</a:t>
            </a:r>
            <a:endParaRPr b="1">
              <a:latin typeface="Poppins"/>
              <a:ea typeface="Poppins"/>
              <a:cs typeface="Poppins"/>
              <a:sym typeface="Poppins"/>
            </a:endParaRPr>
          </a:p>
        </p:txBody>
      </p:sp>
      <p:sp>
        <p:nvSpPr>
          <p:cNvPr id="493" name="Google Shape;493;p78"/>
          <p:cNvSpPr txBox="1">
            <a:spLocks noGrp="1"/>
          </p:cNvSpPr>
          <p:nvPr>
            <p:ph type="body" idx="1"/>
          </p:nvPr>
        </p:nvSpPr>
        <p:spPr>
          <a:xfrm>
            <a:off x="468800" y="1441050"/>
            <a:ext cx="5304300" cy="332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latin typeface="Poppins"/>
                <a:ea typeface="Poppins"/>
                <a:cs typeface="Poppins"/>
                <a:sym typeface="Poppins"/>
              </a:rPr>
              <a:t>Parity with the web platform means that busy students can turn their smartphones into portable study sessions.</a:t>
            </a:r>
            <a:endParaRPr dirty="0">
              <a:latin typeface="Poppins"/>
              <a:ea typeface="Poppins"/>
              <a:cs typeface="Poppins"/>
              <a:sym typeface="Poppins"/>
            </a:endParaRPr>
          </a:p>
          <a:p>
            <a:pPr marL="0" lvl="0" indent="0" algn="l" rtl="0">
              <a:spcBef>
                <a:spcPts val="1200"/>
              </a:spcBef>
              <a:spcAft>
                <a:spcPts val="0"/>
              </a:spcAft>
              <a:buNone/>
            </a:pPr>
            <a:r>
              <a:rPr lang="en-GB" dirty="0">
                <a:latin typeface="Poppins"/>
                <a:ea typeface="Poppins"/>
                <a:cs typeface="Poppins"/>
                <a:sym typeface="Poppins"/>
              </a:rPr>
              <a:t>Unlike laptops and desktops, which are designed for long, concentrated study sessions, mobiles are perfect for small, impactful bursts of study throughout the day.</a:t>
            </a:r>
            <a:endParaRPr dirty="0">
              <a:latin typeface="Poppins"/>
              <a:ea typeface="Poppins"/>
              <a:cs typeface="Poppins"/>
              <a:sym typeface="Poppins"/>
            </a:endParaRPr>
          </a:p>
          <a:p>
            <a:pPr marL="0" lvl="0" indent="0" algn="l" rtl="0">
              <a:spcBef>
                <a:spcPts val="1200"/>
              </a:spcBef>
              <a:spcAft>
                <a:spcPts val="0"/>
              </a:spcAft>
              <a:buNone/>
            </a:pPr>
            <a:r>
              <a:rPr lang="en-GB" dirty="0">
                <a:latin typeface="Poppins"/>
                <a:ea typeface="Poppins"/>
                <a:cs typeface="Poppins"/>
                <a:sym typeface="Poppins"/>
              </a:rPr>
              <a:t>It allows all learners to experience Genio Notes in a way that works best for them. Whether it's during commutes or between their classes, this is Universal Design for Learning in action.</a:t>
            </a:r>
            <a:endParaRPr dirty="0">
              <a:latin typeface="Poppins"/>
              <a:ea typeface="Poppins"/>
              <a:cs typeface="Poppins"/>
              <a:sym typeface="Poppins"/>
            </a:endParaRPr>
          </a:p>
          <a:p>
            <a:pPr marL="0" lvl="0" indent="0" algn="l" rtl="0">
              <a:spcBef>
                <a:spcPts val="1200"/>
              </a:spcBef>
              <a:spcAft>
                <a:spcPts val="0"/>
              </a:spcAft>
              <a:buNone/>
            </a:pPr>
            <a:r>
              <a:rPr lang="en-GB" dirty="0">
                <a:latin typeface="Poppins"/>
                <a:ea typeface="Poppins"/>
                <a:cs typeface="Poppins"/>
                <a:sym typeface="Poppins"/>
              </a:rPr>
              <a:t>More information on the </a:t>
            </a:r>
            <a:r>
              <a:rPr lang="en-GB" u="sng" dirty="0">
                <a:solidFill>
                  <a:schemeClr val="hlink"/>
                </a:solidFill>
                <a:latin typeface="Poppins"/>
                <a:ea typeface="Poppins"/>
                <a:cs typeface="Poppins"/>
                <a:sym typeface="Poppins"/>
                <a:hlinkClick r:id="rId3"/>
              </a:rPr>
              <a:t>Genio Notes mobile app page</a:t>
            </a:r>
            <a:r>
              <a:rPr lang="en-GB" dirty="0">
                <a:latin typeface="Poppins"/>
                <a:ea typeface="Poppins"/>
                <a:cs typeface="Poppins"/>
                <a:sym typeface="Poppins"/>
              </a:rPr>
              <a:t>.</a:t>
            </a:r>
            <a:endParaRPr dirty="0">
              <a:latin typeface="Poppins"/>
              <a:ea typeface="Poppins"/>
              <a:cs typeface="Poppins"/>
              <a:sym typeface="Poppins"/>
            </a:endParaRPr>
          </a:p>
        </p:txBody>
      </p:sp>
      <p:pic>
        <p:nvPicPr>
          <p:cNvPr id="494" name="Google Shape;494;p78" descr="Screenshot of Genio interface on an iPhone with a digital note titled &quot;DOSAGE CALCULATIONS&quot;. The note is displaying  mathematical expressions and instructions for calculating dosage."/>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485308" y="473000"/>
            <a:ext cx="2084767" cy="4518098"/>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9"/>
          <p:cNvSpPr txBox="1">
            <a:spLocks noGrp="1"/>
          </p:cNvSpPr>
          <p:nvPr>
            <p:ph type="ctrTitle"/>
          </p:nvPr>
        </p:nvSpPr>
        <p:spPr>
          <a:xfrm>
            <a:off x="468800" y="473000"/>
            <a:ext cx="59208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Poppins"/>
                <a:ea typeface="Poppins"/>
                <a:cs typeface="Poppins"/>
                <a:sym typeface="Poppins"/>
              </a:rPr>
              <a:t>Admin Dashboard - Managed Features</a:t>
            </a:r>
            <a:endParaRPr b="1">
              <a:latin typeface="Poppins"/>
              <a:ea typeface="Poppins"/>
              <a:cs typeface="Poppins"/>
              <a:sym typeface="Poppins"/>
            </a:endParaRPr>
          </a:p>
        </p:txBody>
      </p:sp>
      <p:sp>
        <p:nvSpPr>
          <p:cNvPr id="500" name="Google Shape;500;p79"/>
          <p:cNvSpPr txBox="1">
            <a:spLocks noGrp="1"/>
          </p:cNvSpPr>
          <p:nvPr>
            <p:ph type="body" idx="1"/>
          </p:nvPr>
        </p:nvSpPr>
        <p:spPr>
          <a:xfrm>
            <a:off x="468800" y="1493550"/>
            <a:ext cx="4786200" cy="3128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300" i="1" dirty="0">
                <a:latin typeface="Poppins"/>
                <a:ea typeface="Poppins"/>
                <a:cs typeface="Poppins"/>
                <a:sym typeface="Poppins"/>
              </a:rPr>
              <a:t>Full control over AI features — right from your admin panel.</a:t>
            </a:r>
            <a:endParaRPr sz="1300" i="1" dirty="0">
              <a:latin typeface="Poppins"/>
              <a:ea typeface="Poppins"/>
              <a:cs typeface="Poppins"/>
              <a:sym typeface="Poppins"/>
            </a:endParaRPr>
          </a:p>
          <a:p>
            <a:pPr marL="457200" lvl="0" indent="-311150" algn="l" rtl="0">
              <a:spcBef>
                <a:spcPts val="1000"/>
              </a:spcBef>
              <a:spcAft>
                <a:spcPts val="0"/>
              </a:spcAft>
              <a:buClr>
                <a:schemeClr val="dk1"/>
              </a:buClr>
              <a:buSzPts val="1300"/>
              <a:buFont typeface="Roboto"/>
              <a:buChar char="●"/>
            </a:pPr>
            <a:r>
              <a:rPr lang="en-GB" sz="1300" b="1" dirty="0">
                <a:latin typeface="Poppins"/>
                <a:ea typeface="Poppins"/>
                <a:cs typeface="Poppins"/>
                <a:sym typeface="Poppins"/>
              </a:rPr>
              <a:t>Self-service control centre:</a:t>
            </a:r>
            <a:r>
              <a:rPr lang="en-GB" sz="1300" dirty="0">
                <a:latin typeface="Poppins"/>
                <a:ea typeface="Poppins"/>
                <a:cs typeface="Poppins"/>
                <a:sym typeface="Poppins"/>
              </a:rPr>
              <a:t> Toggle AI-powered tools — including </a:t>
            </a:r>
            <a:r>
              <a:rPr lang="en-GB" sz="1300" b="1" dirty="0">
                <a:latin typeface="Poppins"/>
                <a:ea typeface="Poppins"/>
                <a:cs typeface="Poppins"/>
                <a:sym typeface="Poppins"/>
              </a:rPr>
              <a:t>Study Notes</a:t>
            </a:r>
            <a:r>
              <a:rPr lang="en-GB" sz="1300" dirty="0">
                <a:latin typeface="Poppins"/>
                <a:ea typeface="Poppins"/>
                <a:cs typeface="Poppins"/>
                <a:sym typeface="Poppins"/>
              </a:rPr>
              <a:t>, Outlines, and Quiz Me — on or off without needing to contact support.</a:t>
            </a:r>
            <a:endParaRPr sz="1300" dirty="0">
              <a:latin typeface="Poppins"/>
              <a:ea typeface="Poppins"/>
              <a:cs typeface="Poppins"/>
              <a:sym typeface="Poppins"/>
            </a:endParaRPr>
          </a:p>
          <a:p>
            <a:pPr marL="457200" lvl="0" indent="-311150" algn="l" rtl="0">
              <a:spcBef>
                <a:spcPts val="0"/>
              </a:spcBef>
              <a:spcAft>
                <a:spcPts val="0"/>
              </a:spcAft>
              <a:buClr>
                <a:schemeClr val="dk1"/>
              </a:buClr>
              <a:buSzPts val="1300"/>
              <a:buFont typeface="Roboto"/>
              <a:buChar char="●"/>
            </a:pPr>
            <a:r>
              <a:rPr lang="en-GB" sz="1300" b="1" dirty="0">
                <a:latin typeface="Poppins"/>
                <a:ea typeface="Poppins"/>
                <a:cs typeface="Poppins"/>
                <a:sym typeface="Poppins"/>
              </a:rPr>
              <a:t>Granular configuration:</a:t>
            </a:r>
            <a:r>
              <a:rPr lang="en-GB" sz="1300" dirty="0">
                <a:latin typeface="Poppins"/>
                <a:ea typeface="Poppins"/>
                <a:cs typeface="Poppins"/>
                <a:sym typeface="Poppins"/>
              </a:rPr>
              <a:t> Apply settings across your entire organisation, or customise per user group to suit different cohorts.</a:t>
            </a:r>
            <a:endParaRPr sz="1300" dirty="0">
              <a:latin typeface="Poppins"/>
              <a:ea typeface="Poppins"/>
              <a:cs typeface="Poppins"/>
              <a:sym typeface="Poppins"/>
            </a:endParaRPr>
          </a:p>
          <a:p>
            <a:pPr marL="457200" lvl="0" indent="-311150" algn="l" rtl="0">
              <a:spcBef>
                <a:spcPts val="0"/>
              </a:spcBef>
              <a:spcAft>
                <a:spcPts val="0"/>
              </a:spcAft>
              <a:buClr>
                <a:schemeClr val="dk1"/>
              </a:buClr>
              <a:buSzPts val="1300"/>
              <a:buFont typeface="Roboto"/>
              <a:buChar char="●"/>
            </a:pPr>
            <a:r>
              <a:rPr lang="en-GB" sz="1300" b="1" dirty="0">
                <a:latin typeface="Poppins"/>
                <a:ea typeface="Poppins"/>
                <a:cs typeface="Poppins"/>
                <a:sym typeface="Poppins"/>
              </a:rPr>
              <a:t>Built for academic integrity:</a:t>
            </a:r>
            <a:r>
              <a:rPr lang="en-GB" sz="1300" dirty="0">
                <a:latin typeface="Poppins"/>
                <a:ea typeface="Poppins"/>
                <a:cs typeface="Poppins"/>
                <a:sym typeface="Poppins"/>
              </a:rPr>
              <a:t> Roll out features at your own pace, accommodate specific student groups, and align with your institution's policies.</a:t>
            </a:r>
            <a:endParaRPr sz="1300" dirty="0">
              <a:latin typeface="Poppins"/>
              <a:ea typeface="Poppins"/>
              <a:cs typeface="Poppins"/>
              <a:sym typeface="Poppins"/>
            </a:endParaRPr>
          </a:p>
        </p:txBody>
      </p:sp>
      <p:pic>
        <p:nvPicPr>
          <p:cNvPr id="501" name="Google Shape;501;p79" descr="Screenshot of an organization settings page for managing display name, contact email, recording policy URL, feature toggles, sharing options, and sign-in method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02975" y="1662763"/>
            <a:ext cx="3487949" cy="1479762"/>
          </a:xfrm>
          <a:prstGeom prst="rect">
            <a:avLst/>
          </a:prstGeom>
          <a:noFill/>
          <a:ln w="38100" cap="flat" cmpd="sng">
            <a:solidFill>
              <a:schemeClr val="accent1"/>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cstate="screen">
            <a:alphaModFix/>
            <a:extLst>
              <a:ext uri="{28A0092B-C50C-407E-A947-70E740481C1C}">
                <a14:useLocalDpi xmlns:a14="http://schemas.microsoft.com/office/drawing/2010/main"/>
              </a:ext>
            </a:extLst>
          </a:blip>
          <a:stretch>
            <a:fillRect/>
          </a:stretch>
        </a:blipFill>
        <a:effectLst/>
      </p:bgPr>
    </p:bg>
    <p:spTree>
      <p:nvGrpSpPr>
        <p:cNvPr id="1" name="Shape 211"/>
        <p:cNvGrpSpPr/>
        <p:nvPr/>
      </p:nvGrpSpPr>
      <p:grpSpPr>
        <a:xfrm>
          <a:off x="0" y="0"/>
          <a:ext cx="0" cy="0"/>
          <a:chOff x="0" y="0"/>
          <a:chExt cx="0" cy="0"/>
        </a:xfrm>
      </p:grpSpPr>
      <p:sp>
        <p:nvSpPr>
          <p:cNvPr id="212" name="Google Shape;212;p53">
            <a:extLst>
              <a:ext uri="{C183D7F6-B498-43B3-948B-1728B52AA6E4}">
                <adec:decorative xmlns:adec="http://schemas.microsoft.com/office/drawing/2017/decorative" val="1"/>
              </a:ext>
            </a:extLst>
          </p:cNvPr>
          <p:cNvSpPr/>
          <p:nvPr/>
        </p:nvSpPr>
        <p:spPr>
          <a:xfrm>
            <a:off x="4945000" y="1196650"/>
            <a:ext cx="2750100" cy="2750100"/>
          </a:xfrm>
          <a:prstGeom prst="ellipse">
            <a:avLst/>
          </a:prstGeom>
          <a:noFill/>
          <a:ln w="1143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213" name="Google Shape;213;p53"/>
          <p:cNvSpPr txBox="1">
            <a:spLocks noGrp="1"/>
          </p:cNvSpPr>
          <p:nvPr>
            <p:ph type="ctrTitle"/>
          </p:nvPr>
        </p:nvSpPr>
        <p:spPr>
          <a:xfrm>
            <a:off x="468800" y="1374669"/>
            <a:ext cx="4146300" cy="532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0">
                <a:latin typeface="Poppins Light"/>
                <a:ea typeface="Poppins Light"/>
                <a:cs typeface="Poppins Light"/>
                <a:sym typeface="Poppins Light"/>
              </a:rPr>
              <a:t>Your </a:t>
            </a:r>
            <a:r>
              <a:rPr lang="en-GB" b="0" i="1">
                <a:latin typeface="Poppins Light"/>
                <a:ea typeface="Poppins Light"/>
                <a:cs typeface="Poppins Light"/>
                <a:sym typeface="Poppins Light"/>
              </a:rPr>
              <a:t>note-orious</a:t>
            </a:r>
            <a:r>
              <a:rPr lang="en-GB" b="0">
                <a:latin typeface="Poppins Light"/>
                <a:ea typeface="Poppins Light"/>
                <a:cs typeface="Poppins Light"/>
                <a:sym typeface="Poppins Light"/>
              </a:rPr>
              <a:t> host</a:t>
            </a:r>
            <a:endParaRPr b="0">
              <a:latin typeface="Poppins Light"/>
              <a:ea typeface="Poppins Light"/>
              <a:cs typeface="Poppins Light"/>
              <a:sym typeface="Poppins Light"/>
            </a:endParaRPr>
          </a:p>
        </p:txBody>
      </p:sp>
      <p:sp>
        <p:nvSpPr>
          <p:cNvPr id="214" name="Google Shape;214;p53"/>
          <p:cNvSpPr txBox="1">
            <a:spLocks noGrp="1"/>
          </p:cNvSpPr>
          <p:nvPr>
            <p:ph type="ctrTitle"/>
          </p:nvPr>
        </p:nvSpPr>
        <p:spPr>
          <a:xfrm>
            <a:off x="468800" y="1984269"/>
            <a:ext cx="4146300" cy="1020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3000"/>
              <a:t>Jim Sprialis</a:t>
            </a:r>
            <a:endParaRPr sz="3000"/>
          </a:p>
          <a:p>
            <a:pPr marL="0" lvl="0" indent="0" algn="l" rtl="0">
              <a:lnSpc>
                <a:spcPct val="115000"/>
              </a:lnSpc>
              <a:spcBef>
                <a:spcPts val="0"/>
              </a:spcBef>
              <a:spcAft>
                <a:spcPts val="0"/>
              </a:spcAft>
              <a:buNone/>
            </a:pPr>
            <a:r>
              <a:rPr lang="en-GB" sz="1800"/>
              <a:t>Australasian Account Manager</a:t>
            </a:r>
            <a:endParaRPr sz="1800"/>
          </a:p>
        </p:txBody>
      </p:sp>
      <p:pic>
        <p:nvPicPr>
          <p:cNvPr id="215" name="Google Shape;215;p53" descr="Headshot Jim smiling. He has grey hair and is wearing reading glasses."/>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68807" y="3136725"/>
            <a:ext cx="1247375" cy="532800"/>
          </a:xfrm>
          <a:prstGeom prst="rect">
            <a:avLst/>
          </a:prstGeom>
          <a:noFill/>
          <a:ln>
            <a:noFill/>
          </a:ln>
        </p:spPr>
      </p:pic>
      <p:pic>
        <p:nvPicPr>
          <p:cNvPr id="216" name="Google Shape;216;p53" descr="Headshot Jim smiling. He has grey hair and is wearing reading glasse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857313" y="1108950"/>
            <a:ext cx="2925474" cy="29254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80"/>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a:latin typeface="Poppins"/>
                <a:ea typeface="Poppins"/>
                <a:cs typeface="Poppins"/>
                <a:sym typeface="Poppins"/>
              </a:rPr>
              <a:t>Admin Dashboard - Insights</a:t>
            </a:r>
            <a:endParaRPr b="1">
              <a:latin typeface="Poppins"/>
              <a:ea typeface="Poppins"/>
              <a:cs typeface="Poppins"/>
              <a:sym typeface="Poppins"/>
            </a:endParaRPr>
          </a:p>
        </p:txBody>
      </p:sp>
      <p:sp>
        <p:nvSpPr>
          <p:cNvPr id="507" name="Google Shape;507;p80"/>
          <p:cNvSpPr txBox="1">
            <a:spLocks noGrp="1"/>
          </p:cNvSpPr>
          <p:nvPr>
            <p:ph type="body" idx="1"/>
          </p:nvPr>
        </p:nvSpPr>
        <p:spPr>
          <a:xfrm>
            <a:off x="468800" y="1041850"/>
            <a:ext cx="4786200" cy="4018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300" i="1">
                <a:latin typeface="Poppins"/>
                <a:ea typeface="Poppins"/>
                <a:cs typeface="Poppins"/>
                <a:sym typeface="Poppins"/>
              </a:rPr>
              <a:t>On-demand usage data — so you can prove impact without waiting for a report.</a:t>
            </a:r>
            <a:r>
              <a:rPr lang="en-GB" sz="1300">
                <a:latin typeface="Poppins"/>
                <a:ea typeface="Poppins"/>
                <a:cs typeface="Poppins"/>
                <a:sym typeface="Poppins"/>
              </a:rPr>
              <a:t> </a:t>
            </a:r>
            <a:endParaRPr sz="1300" i="1">
              <a:latin typeface="Poppins"/>
              <a:ea typeface="Poppins"/>
              <a:cs typeface="Poppins"/>
              <a:sym typeface="Poppins"/>
            </a:endParaRPr>
          </a:p>
          <a:p>
            <a:pPr marL="457200" lvl="0" indent="-311150" algn="l" rtl="0">
              <a:lnSpc>
                <a:spcPct val="115000"/>
              </a:lnSpc>
              <a:spcBef>
                <a:spcPts val="1100"/>
              </a:spcBef>
              <a:spcAft>
                <a:spcPts val="0"/>
              </a:spcAft>
              <a:buClr>
                <a:schemeClr val="dk2"/>
              </a:buClr>
              <a:buSzPts val="1300"/>
              <a:buFont typeface="Poppins"/>
              <a:buChar char="●"/>
            </a:pPr>
            <a:r>
              <a:rPr lang="en-GB" sz="1300" b="1">
                <a:latin typeface="Poppins"/>
                <a:ea typeface="Poppins"/>
                <a:cs typeface="Poppins"/>
                <a:sym typeface="Poppins"/>
              </a:rPr>
              <a:t>Self-serve metrics, on demand:</a:t>
            </a:r>
            <a:r>
              <a:rPr lang="en-GB" sz="1300">
                <a:latin typeface="Poppins"/>
                <a:ea typeface="Poppins"/>
                <a:cs typeface="Poppins"/>
                <a:sym typeface="Poppins"/>
              </a:rPr>
              <a:t> Access aggregated usage data across recordings, transcripts, quizzes, outlines, and more — filterable by date range with period-over-period comparison.</a:t>
            </a:r>
            <a:endParaRPr sz="1300">
              <a:latin typeface="Poppins"/>
              <a:ea typeface="Poppins"/>
              <a:cs typeface="Poppins"/>
              <a:sym typeface="Poppins"/>
            </a:endParaRPr>
          </a:p>
          <a:p>
            <a:pPr marL="457200" lvl="0" indent="-311150" algn="l" rtl="0">
              <a:lnSpc>
                <a:spcPct val="115000"/>
              </a:lnSpc>
              <a:spcBef>
                <a:spcPts val="0"/>
              </a:spcBef>
              <a:spcAft>
                <a:spcPts val="0"/>
              </a:spcAft>
              <a:buClr>
                <a:schemeClr val="dk2"/>
              </a:buClr>
              <a:buSzPts val="1300"/>
              <a:buFont typeface="Poppins"/>
              <a:buChar char="●"/>
            </a:pPr>
            <a:r>
              <a:rPr lang="en-GB" sz="1300" b="1">
                <a:latin typeface="Poppins"/>
                <a:ea typeface="Poppins"/>
                <a:cs typeface="Poppins"/>
                <a:sym typeface="Poppins"/>
              </a:rPr>
              <a:t>Built to prove investment:</a:t>
            </a:r>
            <a:r>
              <a:rPr lang="en-GB" sz="1300">
                <a:latin typeface="Poppins"/>
                <a:ea typeface="Poppins"/>
                <a:cs typeface="Poppins"/>
                <a:sym typeface="Poppins"/>
              </a:rPr>
              <a:t> Download reports as PDF, image, or CSV and share them with leadership — turning real usage evidence into a story that tells itself.</a:t>
            </a:r>
            <a:endParaRPr sz="1300">
              <a:latin typeface="Poppins"/>
              <a:ea typeface="Poppins"/>
              <a:cs typeface="Poppins"/>
              <a:sym typeface="Poppins"/>
            </a:endParaRPr>
          </a:p>
          <a:p>
            <a:pPr marL="457200" lvl="0" indent="-311150" algn="l" rtl="0">
              <a:lnSpc>
                <a:spcPct val="115000"/>
              </a:lnSpc>
              <a:spcBef>
                <a:spcPts val="0"/>
              </a:spcBef>
              <a:spcAft>
                <a:spcPts val="0"/>
              </a:spcAft>
              <a:buClr>
                <a:schemeClr val="dk2"/>
              </a:buClr>
              <a:buSzPts val="1300"/>
              <a:buFont typeface="Poppins"/>
              <a:buChar char="●"/>
            </a:pPr>
            <a:r>
              <a:rPr lang="en-GB" sz="1300" b="1">
                <a:latin typeface="Poppins"/>
                <a:ea typeface="Poppins"/>
                <a:cs typeface="Poppins"/>
                <a:sym typeface="Poppins"/>
              </a:rPr>
              <a:t>Depth that matters:</a:t>
            </a:r>
            <a:r>
              <a:rPr lang="en-GB" sz="1300">
                <a:latin typeface="Poppins"/>
                <a:ea typeface="Poppins"/>
                <a:cs typeface="Poppins"/>
                <a:sym typeface="Poppins"/>
              </a:rPr>
              <a:t> See how deeply learners are engaging with their learning — transcripts generated, quizzes taken, outlines created.</a:t>
            </a:r>
            <a:endParaRPr sz="1300">
              <a:latin typeface="Poppins"/>
              <a:ea typeface="Poppins"/>
              <a:cs typeface="Poppins"/>
              <a:sym typeface="Poppins"/>
            </a:endParaRPr>
          </a:p>
        </p:txBody>
      </p:sp>
      <p:pic>
        <p:nvPicPr>
          <p:cNvPr id="508" name="Google Shape;508;p80" descr="Dashboard screenshot showing Genio Notes usage over the last 3 months, including key metrics: 93 active users, 1,237 licenses utilized, 2,173 recordings created, and a 57% review rate. A bar chart compares usage by feature, highlighting recordings as the most used with nearly 2,200, followed by transcripts, outlines, and quizzes with significantly lower counts.&#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422300" y="1531313"/>
            <a:ext cx="3584200" cy="2080866"/>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81"/>
          <p:cNvSpPr txBox="1">
            <a:spLocks noGrp="1"/>
          </p:cNvSpPr>
          <p:nvPr>
            <p:ph type="ctrTitle"/>
          </p:nvPr>
        </p:nvSpPr>
        <p:spPr>
          <a:xfrm>
            <a:off x="468800" y="473000"/>
            <a:ext cx="55299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Admin Dashboard - Recordings data</a:t>
            </a:r>
            <a:endParaRPr/>
          </a:p>
        </p:txBody>
      </p:sp>
      <p:sp>
        <p:nvSpPr>
          <p:cNvPr id="514" name="Google Shape;514;p81"/>
          <p:cNvSpPr txBox="1">
            <a:spLocks noGrp="1"/>
          </p:cNvSpPr>
          <p:nvPr>
            <p:ph type="body" idx="1"/>
          </p:nvPr>
        </p:nvSpPr>
        <p:spPr>
          <a:xfrm>
            <a:off x="519725" y="903988"/>
            <a:ext cx="8331300" cy="4629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853"/>
              <a:buNone/>
            </a:pPr>
            <a:r>
              <a:rPr lang="en-GB" sz="1300" dirty="0">
                <a:solidFill>
                  <a:srgbClr val="3A3A45"/>
                </a:solidFill>
                <a:highlight>
                  <a:srgbClr val="FFFFFF"/>
                </a:highlight>
              </a:rPr>
              <a:t>Recordings created shows how much students are capturing; review rate shows how often they come back to learn from it. When both climb together, students are studying with Genio Notes, not just recording.</a:t>
            </a:r>
            <a:endParaRPr sz="1300" dirty="0">
              <a:solidFill>
                <a:srgbClr val="3A3A45"/>
              </a:solidFill>
              <a:highlight>
                <a:srgbClr val="FFFFFF"/>
              </a:highlight>
            </a:endParaRPr>
          </a:p>
        </p:txBody>
      </p:sp>
      <p:pic>
        <p:nvPicPr>
          <p:cNvPr id="515" name="Google Shape;515;p81" descr="Bar chart showing recordings created and reviewed over six months, with data points from January to June 2026. Blue bars represent recordings created, peaking around late January, while a pink line shows review rates fluctuating and generally declining, with a total of 8,371 recordings created and a 59% review rate."/>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61650" y="1600700"/>
            <a:ext cx="6762117" cy="34107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82"/>
          <p:cNvSpPr txBox="1">
            <a:spLocks noGrp="1"/>
          </p:cNvSpPr>
          <p:nvPr>
            <p:ph type="ctrTitle"/>
          </p:nvPr>
        </p:nvSpPr>
        <p:spPr>
          <a:xfrm>
            <a:off x="468800" y="473000"/>
            <a:ext cx="5836200" cy="904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Admin Dashboard - Video Testimonials</a:t>
            </a:r>
            <a:endParaRPr/>
          </a:p>
        </p:txBody>
      </p:sp>
      <p:sp>
        <p:nvSpPr>
          <p:cNvPr id="521" name="Google Shape;521;p82"/>
          <p:cNvSpPr txBox="1">
            <a:spLocks noGrp="1"/>
          </p:cNvSpPr>
          <p:nvPr>
            <p:ph type="body" idx="1"/>
          </p:nvPr>
        </p:nvSpPr>
        <p:spPr>
          <a:xfrm>
            <a:off x="468800" y="1280850"/>
            <a:ext cx="2861700" cy="33759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GB" dirty="0"/>
              <a:t>Video testimonial enhancement</a:t>
            </a:r>
            <a:endParaRPr dirty="0"/>
          </a:p>
          <a:p>
            <a:pPr marL="0" lvl="0" indent="0" algn="l" rtl="0">
              <a:spcBef>
                <a:spcPts val="1200"/>
              </a:spcBef>
              <a:spcAft>
                <a:spcPts val="0"/>
              </a:spcAft>
              <a:buNone/>
            </a:pPr>
            <a:r>
              <a:rPr lang="en-GB" dirty="0"/>
              <a:t>Helps you see a fuller picture of impact by bringing qualitative learner stories alongside quantitative dashboard data.</a:t>
            </a:r>
            <a:endParaRPr dirty="0"/>
          </a:p>
          <a:p>
            <a:pPr marL="0" lvl="0" indent="0" algn="l" rtl="0">
              <a:spcBef>
                <a:spcPts val="1200"/>
              </a:spcBef>
              <a:spcAft>
                <a:spcPts val="0"/>
              </a:spcAft>
              <a:buNone/>
            </a:pPr>
            <a:r>
              <a:rPr lang="en-GB" dirty="0"/>
              <a:t>Admin Insights now gives you a fuller picture of impact: not just how many learners are engaging with Genio, but what the experience means to them.</a:t>
            </a:r>
            <a:endParaRPr dirty="0"/>
          </a:p>
          <a:p>
            <a:pPr marL="0" lvl="0" indent="0" algn="l" rtl="0">
              <a:spcBef>
                <a:spcPts val="1200"/>
              </a:spcBef>
              <a:spcAft>
                <a:spcPts val="0"/>
              </a:spcAft>
              <a:buNone/>
            </a:pPr>
            <a:r>
              <a:rPr lang="en-GB" dirty="0"/>
              <a:t>Vocal Video has features, including teleprompting a script, to scaffold the recording process.</a:t>
            </a:r>
            <a:endParaRPr dirty="0"/>
          </a:p>
        </p:txBody>
      </p:sp>
      <p:pic>
        <p:nvPicPr>
          <p:cNvPr id="522" name="Google Shape;522;p82" descr="Screenshot of a video testimonial gallery showcasing eight learners from various institutions sharing experiences using Genio Notes, each with a video thumbnail, duration label, and play button. Below the gallery, two sections offer options to share the gallery via a laptop illustration and invite students with a clapperboard graphic, both featuring purple call-to-action buttons."/>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574600" y="1280850"/>
            <a:ext cx="5369923" cy="32696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83"/>
          <p:cNvSpPr txBox="1">
            <a:spLocks noGrp="1"/>
          </p:cNvSpPr>
          <p:nvPr>
            <p:ph type="ctrTitle"/>
          </p:nvPr>
        </p:nvSpPr>
        <p:spPr>
          <a:xfrm>
            <a:off x="468800" y="473000"/>
            <a:ext cx="4786200" cy="904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LMS Integration</a:t>
            </a:r>
            <a:endParaRPr/>
          </a:p>
        </p:txBody>
      </p:sp>
      <p:sp>
        <p:nvSpPr>
          <p:cNvPr id="529" name="Google Shape;529;p83"/>
          <p:cNvSpPr txBox="1"/>
          <p:nvPr/>
        </p:nvSpPr>
        <p:spPr>
          <a:xfrm>
            <a:off x="548850" y="1028725"/>
            <a:ext cx="7538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Nunito Sans"/>
                <a:ea typeface="Nunito Sans"/>
                <a:cs typeface="Nunito Sans"/>
                <a:sym typeface="Nunito Sans"/>
              </a:rPr>
              <a:t>Genio Notes can now connect directly with your institution's learning management system, ensuring every learner has access to the support they need from day one.</a:t>
            </a:r>
            <a:endParaRPr>
              <a:latin typeface="Nunito Sans"/>
              <a:ea typeface="Nunito Sans"/>
              <a:cs typeface="Nunito Sans"/>
              <a:sym typeface="Nunito Sans"/>
            </a:endParaRPr>
          </a:p>
        </p:txBody>
      </p:sp>
      <p:sp>
        <p:nvSpPr>
          <p:cNvPr id="528" name="Google Shape;528;p83"/>
          <p:cNvSpPr txBox="1"/>
          <p:nvPr/>
        </p:nvSpPr>
        <p:spPr>
          <a:xfrm>
            <a:off x="468800" y="2010525"/>
            <a:ext cx="7422900" cy="2936400"/>
          </a:xfrm>
          <a:prstGeom prst="rect">
            <a:avLst/>
          </a:prstGeom>
          <a:noFill/>
          <a:ln>
            <a:noFill/>
          </a:ln>
        </p:spPr>
        <p:txBody>
          <a:bodyPr spcFirstLastPara="1" wrap="square" lIns="91425" tIns="91425" rIns="91425" bIns="91425" anchor="t" anchorCtr="0">
            <a:noAutofit/>
          </a:bodyPr>
          <a:lstStyle/>
          <a:p>
            <a:pPr marL="596900" lvl="0" indent="-317500" algn="l" rtl="0">
              <a:lnSpc>
                <a:spcPct val="130000"/>
              </a:lnSpc>
              <a:spcBef>
                <a:spcPts val="0"/>
              </a:spcBef>
              <a:spcAft>
                <a:spcPts val="0"/>
              </a:spcAft>
              <a:buClr>
                <a:srgbClr val="222222"/>
              </a:buClr>
              <a:buSzPts val="1400"/>
              <a:buChar char="●"/>
            </a:pPr>
            <a:r>
              <a:rPr lang="en-GB" b="1">
                <a:solidFill>
                  <a:srgbClr val="222222"/>
                </a:solidFill>
                <a:highlight>
                  <a:srgbClr val="FFFFFF"/>
                </a:highlight>
                <a:latin typeface="Nunito Sans"/>
                <a:ea typeface="Nunito Sans"/>
                <a:cs typeface="Nunito Sans"/>
                <a:sym typeface="Nunito Sans"/>
              </a:rPr>
              <a:t>Frictionless Discoverability:</a:t>
            </a:r>
            <a:r>
              <a:rPr lang="en-GB">
                <a:solidFill>
                  <a:srgbClr val="222222"/>
                </a:solidFill>
                <a:highlight>
                  <a:srgbClr val="FFFFFF"/>
                </a:highlight>
                <a:latin typeface="Nunito Sans"/>
                <a:ea typeface="Nunito Sans"/>
                <a:cs typeface="Nunito Sans"/>
                <a:sym typeface="Nunito Sans"/>
              </a:rPr>
              <a:t> Students find Genio Notes directly within their existing course workflows, removing barriers to entry</a:t>
            </a:r>
            <a:endParaRPr b="1">
              <a:solidFill>
                <a:srgbClr val="000000"/>
              </a:solidFill>
              <a:highlight>
                <a:srgbClr val="FFFFFF"/>
              </a:highlight>
              <a:latin typeface="Nunito Sans"/>
              <a:ea typeface="Nunito Sans"/>
              <a:cs typeface="Nunito Sans"/>
              <a:sym typeface="Nunito Sans"/>
            </a:endParaRPr>
          </a:p>
          <a:p>
            <a:pPr marL="596900" lvl="0" indent="-317500" algn="l" rtl="0">
              <a:lnSpc>
                <a:spcPct val="130000"/>
              </a:lnSpc>
              <a:spcBef>
                <a:spcPts val="1000"/>
              </a:spcBef>
              <a:spcAft>
                <a:spcPts val="0"/>
              </a:spcAft>
              <a:buClr>
                <a:srgbClr val="222222"/>
              </a:buClr>
              <a:buSzPts val="1400"/>
              <a:buChar char="●"/>
            </a:pPr>
            <a:r>
              <a:rPr lang="en-GB" b="1">
                <a:solidFill>
                  <a:srgbClr val="000000"/>
                </a:solidFill>
                <a:highlight>
                  <a:srgbClr val="FFFFFF"/>
                </a:highlight>
                <a:latin typeface="Nunito Sans"/>
                <a:ea typeface="Nunito Sans"/>
                <a:cs typeface="Nunito Sans"/>
                <a:sym typeface="Nunito Sans"/>
              </a:rPr>
              <a:t>Compliant by Design: </a:t>
            </a:r>
            <a:r>
              <a:rPr lang="en-GB">
                <a:solidFill>
                  <a:srgbClr val="000000"/>
                </a:solidFill>
                <a:highlight>
                  <a:srgbClr val="FFFFFF"/>
                </a:highlight>
                <a:latin typeface="Nunito Sans"/>
                <a:ea typeface="Nunito Sans"/>
                <a:cs typeface="Nunito Sans"/>
                <a:sym typeface="Nunito Sans"/>
              </a:rPr>
              <a:t>Integrates institutional recording policies directly into the LMS sign-up flow, securing upfront student consent via a simple checkbox.</a:t>
            </a:r>
            <a:endParaRPr>
              <a:solidFill>
                <a:srgbClr val="222222"/>
              </a:solidFill>
              <a:highlight>
                <a:srgbClr val="FFFFFF"/>
              </a:highlight>
              <a:latin typeface="Nunito Sans"/>
              <a:ea typeface="Nunito Sans"/>
              <a:cs typeface="Nunito Sans"/>
              <a:sym typeface="Nunito Sans"/>
            </a:endParaRPr>
          </a:p>
          <a:p>
            <a:pPr marL="596900" lvl="0" indent="-317500" algn="l" rtl="0">
              <a:lnSpc>
                <a:spcPct val="130000"/>
              </a:lnSpc>
              <a:spcBef>
                <a:spcPts val="1000"/>
              </a:spcBef>
              <a:spcAft>
                <a:spcPts val="0"/>
              </a:spcAft>
              <a:buClr>
                <a:srgbClr val="222222"/>
              </a:buClr>
              <a:buSzPts val="1400"/>
              <a:buChar char="●"/>
            </a:pPr>
            <a:r>
              <a:rPr lang="en-GB" b="1">
                <a:solidFill>
                  <a:srgbClr val="222222"/>
                </a:solidFill>
                <a:highlight>
                  <a:srgbClr val="FFFFFF"/>
                </a:highlight>
                <a:latin typeface="Nunito Sans"/>
                <a:ea typeface="Nunito Sans"/>
                <a:cs typeface="Nunito Sans"/>
                <a:sym typeface="Nunito Sans"/>
              </a:rPr>
              <a:t>Actionable Intelligence: </a:t>
            </a:r>
            <a:r>
              <a:rPr lang="en-GB">
                <a:solidFill>
                  <a:srgbClr val="222222"/>
                </a:solidFill>
                <a:highlight>
                  <a:srgbClr val="FFFFFF"/>
                </a:highlight>
                <a:latin typeface="Nunito Sans"/>
                <a:ea typeface="Nunito Sans"/>
                <a:cs typeface="Nunito Sans"/>
                <a:sym typeface="Nunito Sans"/>
              </a:rPr>
              <a:t>Provides a clearer picture of which courses and classes are utilising Genio and which may require work to encourage adoption.</a:t>
            </a:r>
            <a:endParaRPr>
              <a:solidFill>
                <a:srgbClr val="222222"/>
              </a:solidFill>
              <a:highlight>
                <a:srgbClr val="FFFFFF"/>
              </a:highlight>
              <a:latin typeface="Nunito Sans"/>
              <a:ea typeface="Nunito Sans"/>
              <a:cs typeface="Nunito Sans"/>
              <a:sym typeface="Nunito Sans"/>
            </a:endParaRPr>
          </a:p>
          <a:p>
            <a:pPr marL="596900" lvl="0" indent="-317500" algn="l" rtl="0">
              <a:lnSpc>
                <a:spcPct val="130000"/>
              </a:lnSpc>
              <a:spcBef>
                <a:spcPts val="1000"/>
              </a:spcBef>
              <a:spcAft>
                <a:spcPts val="0"/>
              </a:spcAft>
              <a:buClr>
                <a:srgbClr val="222222"/>
              </a:buClr>
              <a:buSzPts val="1400"/>
              <a:buFont typeface="Nunito Sans"/>
              <a:buChar char="●"/>
            </a:pPr>
            <a:r>
              <a:rPr lang="en-GB" b="1">
                <a:solidFill>
                  <a:srgbClr val="222222"/>
                </a:solidFill>
                <a:highlight>
                  <a:srgbClr val="FFFFFF"/>
                </a:highlight>
                <a:latin typeface="Nunito Sans"/>
                <a:ea typeface="Nunito Sans"/>
                <a:cs typeface="Nunito Sans"/>
                <a:sym typeface="Nunito Sans"/>
              </a:rPr>
              <a:t>UDL by default:</a:t>
            </a:r>
            <a:r>
              <a:rPr lang="en-GB">
                <a:solidFill>
                  <a:srgbClr val="222222"/>
                </a:solidFill>
                <a:highlight>
                  <a:srgbClr val="FFFFFF"/>
                </a:highlight>
                <a:latin typeface="Nunito Sans"/>
                <a:ea typeface="Nunito Sans"/>
                <a:cs typeface="Nunito Sans"/>
                <a:sym typeface="Nunito Sans"/>
              </a:rPr>
              <a:t> Genio becomes a universal standard for all students, unlocking better learning for every student.</a:t>
            </a:r>
            <a:endParaRPr>
              <a:solidFill>
                <a:srgbClr val="222222"/>
              </a:solidFill>
              <a:highlight>
                <a:srgbClr val="FFFFFF"/>
              </a:highlight>
              <a:latin typeface="Nunito Sans"/>
              <a:ea typeface="Nunito Sans"/>
              <a:cs typeface="Nunito Sans"/>
              <a:sym typeface="Nunito Sans"/>
            </a:endParaRPr>
          </a:p>
          <a:p>
            <a:pPr marL="457200" lvl="0" indent="0" algn="l" rtl="0">
              <a:lnSpc>
                <a:spcPct val="95000"/>
              </a:lnSpc>
              <a:spcBef>
                <a:spcPts val="1000"/>
              </a:spcBef>
              <a:spcAft>
                <a:spcPts val="0"/>
              </a:spcAft>
              <a:buSzPts val="688"/>
              <a:buNone/>
            </a:pPr>
            <a:endParaRPr b="1">
              <a:solidFill>
                <a:srgbClr val="000000"/>
              </a:solidFill>
              <a:latin typeface="Nunito Sans"/>
              <a:ea typeface="Nunito Sans"/>
              <a:cs typeface="Nunito Sans"/>
              <a:sym typeface="Nunito Sans"/>
            </a:endParaRPr>
          </a:p>
          <a:p>
            <a:pPr marL="457200" lvl="0" indent="0" algn="l" rtl="0">
              <a:lnSpc>
                <a:spcPct val="95000"/>
              </a:lnSpc>
              <a:spcBef>
                <a:spcPts val="1200"/>
              </a:spcBef>
              <a:spcAft>
                <a:spcPts val="1200"/>
              </a:spcAft>
              <a:buSzPts val="688"/>
              <a:buNone/>
            </a:pPr>
            <a:endParaRPr>
              <a:solidFill>
                <a:srgbClr val="000000"/>
              </a:solidFill>
              <a:latin typeface="Nunito Sans"/>
              <a:ea typeface="Nunito Sans"/>
              <a:cs typeface="Nunito Sans"/>
              <a:sym typeface="Nunito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p84">
            <a:extLst>
              <a:ext uri="{C183D7F6-B498-43B3-948B-1728B52AA6E4}">
                <adec:decorative xmlns:adec="http://schemas.microsoft.com/office/drawing/2017/decorative" val="1"/>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0275" y="3720450"/>
            <a:ext cx="9251999" cy="1423050"/>
          </a:xfrm>
          <a:prstGeom prst="rect">
            <a:avLst/>
          </a:prstGeom>
          <a:noFill/>
          <a:ln>
            <a:noFill/>
          </a:ln>
        </p:spPr>
      </p:pic>
      <p:sp>
        <p:nvSpPr>
          <p:cNvPr id="535" name="Google Shape;535;p84"/>
          <p:cNvSpPr txBox="1">
            <a:spLocks noGrp="1"/>
          </p:cNvSpPr>
          <p:nvPr>
            <p:ph type="ctrTitle" idx="4294967295"/>
          </p:nvPr>
        </p:nvSpPr>
        <p:spPr>
          <a:xfrm>
            <a:off x="672150" y="206750"/>
            <a:ext cx="7753200" cy="1032000"/>
          </a:xfrm>
          <a:prstGeom prst="rect">
            <a:avLst/>
          </a:prstGeom>
        </p:spPr>
        <p:txBody>
          <a:bodyPr spcFirstLastPara="1" wrap="square" lIns="91425" tIns="91425" rIns="91425" bIns="91425" anchor="ctr" anchorCtr="0">
            <a:normAutofit/>
          </a:bodyPr>
          <a:lstStyle/>
          <a:p>
            <a:pPr marL="457200" lvl="0" indent="0" algn="l" rtl="0">
              <a:lnSpc>
                <a:spcPct val="115000"/>
              </a:lnSpc>
              <a:spcBef>
                <a:spcPts val="0"/>
              </a:spcBef>
              <a:spcAft>
                <a:spcPts val="0"/>
              </a:spcAft>
              <a:buNone/>
            </a:pPr>
            <a:r>
              <a:rPr lang="en-GB" sz="3778" dirty="0">
                <a:solidFill>
                  <a:srgbClr val="1D1C1D"/>
                </a:solidFill>
                <a:highlight>
                  <a:schemeClr val="lt1"/>
                </a:highlight>
              </a:rPr>
              <a:t>External evidence of impact</a:t>
            </a:r>
            <a:endParaRPr sz="2000" b="0" i="1" dirty="0"/>
          </a:p>
        </p:txBody>
      </p:sp>
      <p:sp>
        <p:nvSpPr>
          <p:cNvPr id="538" name="Google Shape;538;p84"/>
          <p:cNvSpPr txBox="1"/>
          <p:nvPr/>
        </p:nvSpPr>
        <p:spPr>
          <a:xfrm>
            <a:off x="1724250" y="1145800"/>
            <a:ext cx="5318700" cy="820194"/>
          </a:xfrm>
          <a:prstGeom prst="rect">
            <a:avLst/>
          </a:prstGeom>
          <a:noFill/>
          <a:ln>
            <a:noFill/>
          </a:ln>
        </p:spPr>
        <p:txBody>
          <a:bodyPr spcFirstLastPara="1" wrap="square" lIns="91425" tIns="91425" rIns="91425" bIns="91425" anchor="t" anchorCtr="0">
            <a:spAutoFit/>
          </a:bodyPr>
          <a:lstStyle/>
          <a:p>
            <a:pPr marL="0" lvl="0" indent="0" algn="ctr" rtl="0">
              <a:lnSpc>
                <a:spcPct val="120000"/>
              </a:lnSpc>
              <a:spcBef>
                <a:spcPts val="0"/>
              </a:spcBef>
              <a:spcAft>
                <a:spcPts val="1500"/>
              </a:spcAft>
              <a:buNone/>
            </a:pPr>
            <a:r>
              <a:rPr lang="en-GB" sz="2400" b="1" u="sng" dirty="0">
                <a:solidFill>
                  <a:schemeClr val="accent3">
                    <a:lumMod val="75000"/>
                  </a:schemeClr>
                </a:solidFill>
                <a:highlight>
                  <a:schemeClr val="lt1"/>
                </a:highlight>
                <a:latin typeface="Poppins"/>
                <a:ea typeface="Poppins"/>
                <a:cs typeface="Poppins"/>
                <a:sym typeface="Poppins"/>
                <a:hlinkClick r:id="rId4">
                  <a:extLst>
                    <a:ext uri="{A12FA001-AC4F-418D-AE19-62706E023703}">
                      <ahyp:hlinkClr xmlns:ahyp="http://schemas.microsoft.com/office/drawing/2018/hyperlinkcolor" val="tx"/>
                    </a:ext>
                  </a:extLst>
                </a:hlinkClick>
              </a:rPr>
              <a:t>Research Accreditation Hub</a:t>
            </a:r>
            <a:endParaRPr sz="2400" dirty="0">
              <a:solidFill>
                <a:schemeClr val="accent3">
                  <a:lumMod val="75000"/>
                </a:schemeClr>
              </a:solidFill>
            </a:endParaRPr>
          </a:p>
        </p:txBody>
      </p:sp>
      <p:pic>
        <p:nvPicPr>
          <p:cNvPr id="536" name="Google Shape;536;p84" descr="Cover page of a report titled &quot;Genio Notes 2024-2025 Efficacy Study&quot; by LXD Research, featuring a gold medal graphic labeled &quot;ESSA Promising.&quot; The design includes the LXD Research logo, author names, and a date of September 2025, indicating a study on educational efficacy."/>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022200" y="2022425"/>
            <a:ext cx="2114480" cy="2617502"/>
          </a:xfrm>
          <a:prstGeom prst="rect">
            <a:avLst/>
          </a:prstGeom>
          <a:noFill/>
          <a:ln>
            <a:noFill/>
          </a:ln>
        </p:spPr>
      </p:pic>
      <p:pic>
        <p:nvPicPr>
          <p:cNvPr id="537" name="Google Shape;537;p84" descr="Screenshot of a ResearchGate publication page titled &quot;The Impact of Genio's Note Taking Platform on Student Success and Retention in Higher Education,&quot; dated July 2025. The page shows authors Colin Ackerman, Paul A Chase, and Rachel L. Schechter, with options to download citation, copy link, and download or read the PDF file."/>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4062900" y="2022424"/>
            <a:ext cx="4362498" cy="26174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4" name="Google Shape;544;p85"/>
          <p:cNvSpPr txBox="1">
            <a:spLocks noGrp="1"/>
          </p:cNvSpPr>
          <p:nvPr>
            <p:ph type="title" idx="4294967295"/>
          </p:nvPr>
        </p:nvSpPr>
        <p:spPr>
          <a:xfrm>
            <a:off x="469050" y="427675"/>
            <a:ext cx="5913600" cy="861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000000"/>
                </a:solidFill>
                <a:effectLst/>
                <a:uLnTx/>
                <a:uFillTx/>
                <a:latin typeface="Poppins"/>
                <a:ea typeface="Poppins"/>
                <a:cs typeface="Poppins"/>
                <a:sym typeface="Poppins"/>
              </a:rPr>
              <a:t>Independent Efficacy Study in collaboration with LXD Research</a:t>
            </a:r>
          </a:p>
        </p:txBody>
      </p:sp>
      <p:sp>
        <p:nvSpPr>
          <p:cNvPr id="543" name="Google Shape;543;p85"/>
          <p:cNvSpPr txBox="1"/>
          <p:nvPr/>
        </p:nvSpPr>
        <p:spPr>
          <a:xfrm>
            <a:off x="469050" y="1324950"/>
            <a:ext cx="8205900" cy="2164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solidFill>
                  <a:schemeClr val="dk1"/>
                </a:solidFill>
                <a:highlight>
                  <a:srgbClr val="FFFFFF"/>
                </a:highlight>
                <a:latin typeface="Nunito Sans"/>
                <a:ea typeface="Nunito Sans"/>
                <a:cs typeface="Nunito Sans"/>
                <a:sym typeface="Nunito Sans"/>
              </a:rPr>
              <a:t>“The particularly strong benefits for new majority learners—including first-generation students, working students, and those with learning differences—suggest that the Genio Notes platform addresses systemic barriers to academic success that traditional support services may not adequately address.”</a:t>
            </a:r>
            <a:endParaRPr>
              <a:solidFill>
                <a:schemeClr val="dk1"/>
              </a:solidFill>
              <a:highlight>
                <a:srgbClr val="FFFFFF"/>
              </a:highlight>
              <a:latin typeface="Nunito Sans"/>
              <a:ea typeface="Nunito Sans"/>
              <a:cs typeface="Nunito Sans"/>
              <a:sym typeface="Nunito Sans"/>
            </a:endParaRPr>
          </a:p>
          <a:p>
            <a:pPr marL="0" lvl="0" indent="0" algn="l" rtl="0">
              <a:lnSpc>
                <a:spcPct val="115000"/>
              </a:lnSpc>
              <a:spcBef>
                <a:spcPts val="1200"/>
              </a:spcBef>
              <a:spcAft>
                <a:spcPts val="0"/>
              </a:spcAft>
              <a:buNone/>
            </a:pPr>
            <a:r>
              <a:rPr lang="en-GB" b="1">
                <a:solidFill>
                  <a:schemeClr val="dk1"/>
                </a:solidFill>
                <a:latin typeface="Nunito Sans"/>
                <a:ea typeface="Nunito Sans"/>
                <a:cs typeface="Nunito Sans"/>
                <a:sym typeface="Nunito Sans"/>
              </a:rPr>
              <a:t>"These measurable outcomes are complemented by qualitative insights revealing how Genio Notes transforms students' cognitive, emotional, and behavioral relationships with learning."</a:t>
            </a:r>
            <a:endParaRPr b="1">
              <a:solidFill>
                <a:schemeClr val="dk1"/>
              </a:solidFill>
              <a:latin typeface="Nunito Sans"/>
              <a:ea typeface="Nunito Sans"/>
              <a:cs typeface="Nunito Sans"/>
              <a:sym typeface="Nunito Sans"/>
            </a:endParaRPr>
          </a:p>
          <a:p>
            <a:pPr marL="0" lvl="0" indent="0" algn="l" rtl="0">
              <a:lnSpc>
                <a:spcPct val="150000"/>
              </a:lnSpc>
              <a:spcBef>
                <a:spcPts val="1200"/>
              </a:spcBef>
              <a:spcAft>
                <a:spcPts val="1200"/>
              </a:spcAft>
              <a:buNone/>
            </a:pPr>
            <a:r>
              <a:rPr lang="en-GB" sz="1200">
                <a:solidFill>
                  <a:schemeClr val="dk1"/>
                </a:solidFill>
                <a:latin typeface="Nunito Sans"/>
                <a:ea typeface="Nunito Sans"/>
                <a:cs typeface="Nunito Sans"/>
                <a:sym typeface="Nunito Sans"/>
              </a:rPr>
              <a:t>Schechter, R., Chase, P., &amp; Ackerman, C. (2025)</a:t>
            </a:r>
            <a:endParaRPr sz="1200">
              <a:solidFill>
                <a:schemeClr val="dk1"/>
              </a:solidFill>
              <a:latin typeface="Nunito Sans"/>
              <a:ea typeface="Nunito Sans"/>
              <a:cs typeface="Nunito Sans"/>
              <a:sym typeface="Nunito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49" name="Google Shape;549;p86">
            <a:extLst>
              <a:ext uri="{C183D7F6-B498-43B3-948B-1728B52AA6E4}">
                <adec:decorative xmlns:adec="http://schemas.microsoft.com/office/drawing/2017/decorative" val="1"/>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737800" y="1890150"/>
            <a:ext cx="2430000" cy="2430000"/>
          </a:xfrm>
          <a:prstGeom prst="ellipse">
            <a:avLst/>
          </a:prstGeom>
          <a:noFill/>
          <a:ln>
            <a:noFill/>
          </a:ln>
        </p:spPr>
      </p:pic>
      <p:sp>
        <p:nvSpPr>
          <p:cNvPr id="550" name="Google Shape;550;p86"/>
          <p:cNvSpPr txBox="1">
            <a:spLocks noGrp="1"/>
          </p:cNvSpPr>
          <p:nvPr>
            <p:ph type="ctrTitle"/>
          </p:nvPr>
        </p:nvSpPr>
        <p:spPr>
          <a:xfrm>
            <a:off x="658775" y="322600"/>
            <a:ext cx="6107400" cy="9234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GB"/>
              <a:t>Volunteer State Community College research department</a:t>
            </a:r>
            <a:endParaRPr/>
          </a:p>
        </p:txBody>
      </p:sp>
      <p:sp>
        <p:nvSpPr>
          <p:cNvPr id="551" name="Google Shape;551;p86"/>
          <p:cNvSpPr txBox="1">
            <a:spLocks noGrp="1"/>
          </p:cNvSpPr>
          <p:nvPr>
            <p:ph type="body" idx="1"/>
          </p:nvPr>
        </p:nvSpPr>
        <p:spPr>
          <a:xfrm>
            <a:off x="468800" y="1583450"/>
            <a:ext cx="4504200" cy="3164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600"/>
              </a:spcAft>
              <a:buNone/>
            </a:pPr>
            <a:r>
              <a:rPr lang="en-GB" sz="1500" dirty="0">
                <a:latin typeface="Nunito Sans Light"/>
                <a:ea typeface="Nunito Sans Light"/>
                <a:cs typeface="Nunito Sans Light"/>
                <a:sym typeface="Nunito Sans Light"/>
              </a:rPr>
              <a:t>Have been providing our note taking tools to </a:t>
            </a:r>
            <a:r>
              <a:rPr lang="en-GB" sz="1500" b="1" i="1" dirty="0"/>
              <a:t>all students</a:t>
            </a:r>
            <a:r>
              <a:rPr lang="en-GB" sz="1500" dirty="0">
                <a:latin typeface="Nunito Sans Light"/>
                <a:ea typeface="Nunito Sans Light"/>
                <a:cs typeface="Nunito Sans Light"/>
                <a:sym typeface="Nunito Sans Light"/>
              </a:rPr>
              <a:t> on campus.</a:t>
            </a:r>
            <a:endParaRPr sz="100" dirty="0">
              <a:latin typeface="Nunito Sans Light"/>
              <a:ea typeface="Nunito Sans Light"/>
              <a:cs typeface="Nunito Sans Light"/>
              <a:sym typeface="Nunito Sans Light"/>
            </a:endParaRPr>
          </a:p>
          <a:p>
            <a:pPr marL="457200" lvl="0" indent="-323850" algn="l" rtl="0">
              <a:spcBef>
                <a:spcPts val="1000"/>
              </a:spcBef>
              <a:spcAft>
                <a:spcPts val="1200"/>
              </a:spcAft>
              <a:buSzPts val="1500"/>
              <a:buFont typeface="Nunito Sans Light"/>
              <a:buChar char="▶"/>
            </a:pPr>
            <a:r>
              <a:rPr lang="en-GB" sz="1500" b="1" dirty="0"/>
              <a:t>1,300+  students</a:t>
            </a:r>
            <a:r>
              <a:rPr lang="en-GB" sz="1500" dirty="0">
                <a:latin typeface="Nunito Sans Light"/>
                <a:ea typeface="Nunito Sans Light"/>
                <a:cs typeface="Nunito Sans Light"/>
                <a:sym typeface="Nunito Sans Light"/>
              </a:rPr>
              <a:t> accessing Genio tools</a:t>
            </a:r>
            <a:endParaRPr sz="100" dirty="0">
              <a:latin typeface="Nunito Sans Light"/>
              <a:ea typeface="Nunito Sans Light"/>
              <a:cs typeface="Nunito Sans Light"/>
              <a:sym typeface="Nunito Sans Light"/>
            </a:endParaRPr>
          </a:p>
          <a:p>
            <a:pPr marL="457200" lvl="0" indent="-323850" algn="l" rtl="0">
              <a:spcBef>
                <a:spcPts val="1000"/>
              </a:spcBef>
              <a:spcAft>
                <a:spcPts val="1200"/>
              </a:spcAft>
              <a:buSzPts val="1500"/>
              <a:buFont typeface="Nunito Sans Light"/>
              <a:buChar char="▶"/>
            </a:pPr>
            <a:r>
              <a:rPr lang="en-GB" sz="1500" b="1" dirty="0"/>
              <a:t>89% of students feel more confident</a:t>
            </a:r>
            <a:r>
              <a:rPr lang="en-GB" sz="1500" dirty="0">
                <a:latin typeface="Nunito Sans Light"/>
                <a:ea typeface="Nunito Sans Light"/>
                <a:cs typeface="Nunito Sans Light"/>
                <a:sym typeface="Nunito Sans Light"/>
              </a:rPr>
              <a:t> about their studies after using Genio tools</a:t>
            </a:r>
            <a:endParaRPr sz="100" dirty="0">
              <a:latin typeface="Nunito Sans Light"/>
              <a:ea typeface="Nunito Sans Light"/>
              <a:cs typeface="Nunito Sans Light"/>
              <a:sym typeface="Nunito Sans Light"/>
            </a:endParaRPr>
          </a:p>
          <a:p>
            <a:pPr marL="457200" lvl="0" indent="-330200" algn="l" rtl="0">
              <a:spcBef>
                <a:spcPts val="1000"/>
              </a:spcBef>
              <a:spcAft>
                <a:spcPts val="1200"/>
              </a:spcAft>
              <a:buSzPts val="1600"/>
              <a:buFont typeface="Nunito Sans Light"/>
              <a:buChar char="▶"/>
            </a:pPr>
            <a:r>
              <a:rPr lang="en-GB" sz="1500" dirty="0"/>
              <a:t>First year students who use our tools are </a:t>
            </a:r>
            <a:r>
              <a:rPr lang="en-GB" sz="1500" b="1" dirty="0"/>
              <a:t>11% more likely to persist</a:t>
            </a:r>
            <a:r>
              <a:rPr lang="en-GB" sz="1500" dirty="0"/>
              <a:t> from first to second semester</a:t>
            </a:r>
            <a:endParaRPr sz="15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Google Shape;556;p87">
            <a:extLst>
              <a:ext uri="{C183D7F6-B498-43B3-948B-1728B52AA6E4}">
                <adec:decorative xmlns:adec="http://schemas.microsoft.com/office/drawing/2017/decorative" val="1"/>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0275" y="3720450"/>
            <a:ext cx="9251999" cy="1423050"/>
          </a:xfrm>
          <a:prstGeom prst="rect">
            <a:avLst/>
          </a:prstGeom>
          <a:noFill/>
          <a:ln>
            <a:noFill/>
          </a:ln>
        </p:spPr>
      </p:pic>
      <p:sp>
        <p:nvSpPr>
          <p:cNvPr id="557" name="Google Shape;557;p87"/>
          <p:cNvSpPr txBox="1">
            <a:spLocks noGrp="1"/>
          </p:cNvSpPr>
          <p:nvPr>
            <p:ph type="ctrTitle" idx="4294967295"/>
          </p:nvPr>
        </p:nvSpPr>
        <p:spPr>
          <a:xfrm>
            <a:off x="803600" y="206750"/>
            <a:ext cx="7621800" cy="1032000"/>
          </a:xfrm>
          <a:prstGeom prst="rect">
            <a:avLst/>
          </a:prstGeom>
        </p:spPr>
        <p:txBody>
          <a:bodyPr spcFirstLastPara="1" wrap="square" lIns="91425" tIns="91425" rIns="91425" bIns="91425" anchor="ctr" anchorCtr="0">
            <a:normAutofit fontScale="90000"/>
          </a:bodyPr>
          <a:lstStyle/>
          <a:p>
            <a:pPr marL="0" lvl="0" indent="0" algn="ctr" rtl="0">
              <a:lnSpc>
                <a:spcPct val="120000"/>
              </a:lnSpc>
              <a:spcBef>
                <a:spcPts val="0"/>
              </a:spcBef>
              <a:spcAft>
                <a:spcPts val="1500"/>
              </a:spcAft>
              <a:buClr>
                <a:schemeClr val="dk1"/>
              </a:buClr>
              <a:buSzPct val="28947"/>
              <a:buFont typeface="Arial"/>
              <a:buNone/>
            </a:pPr>
            <a:r>
              <a:rPr lang="en-GB" sz="3800">
                <a:highlight>
                  <a:schemeClr val="lt1"/>
                </a:highlight>
              </a:rPr>
              <a:t>Efficacy and Educational Impact Accreditations</a:t>
            </a:r>
            <a:endParaRPr sz="3800">
              <a:highlight>
                <a:schemeClr val="lt1"/>
              </a:highlight>
            </a:endParaRPr>
          </a:p>
        </p:txBody>
      </p:sp>
      <p:sp>
        <p:nvSpPr>
          <p:cNvPr id="558" name="Google Shape;558;p87"/>
          <p:cNvSpPr txBox="1"/>
          <p:nvPr/>
        </p:nvSpPr>
        <p:spPr>
          <a:xfrm>
            <a:off x="484925" y="1463900"/>
            <a:ext cx="35850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t>EduEvidence - UNESCO</a:t>
            </a:r>
            <a:endParaRPr sz="1600" b="1"/>
          </a:p>
          <a:p>
            <a:pPr marL="0" lvl="0" indent="0" algn="l" rtl="0">
              <a:spcBef>
                <a:spcPts val="0"/>
              </a:spcBef>
              <a:spcAft>
                <a:spcPts val="0"/>
              </a:spcAft>
              <a:buNone/>
            </a:pPr>
            <a:endParaRPr sz="1600"/>
          </a:p>
          <a:p>
            <a:pPr marL="0" lvl="0" indent="0" algn="l" rtl="0">
              <a:spcBef>
                <a:spcPts val="0"/>
              </a:spcBef>
              <a:spcAft>
                <a:spcPts val="0"/>
              </a:spcAft>
              <a:buNone/>
            </a:pPr>
            <a:r>
              <a:rPr lang="en-GB" sz="1600"/>
              <a:t>Genio Notes has been awarded Gold certification by EduEvidence under their Science of Learning Certification</a:t>
            </a:r>
            <a:endParaRPr sz="1600"/>
          </a:p>
        </p:txBody>
      </p:sp>
      <p:pic>
        <p:nvPicPr>
          <p:cNvPr id="559" name="Google Shape;559;p87" descr="Badge graphic with dark blue background and gold border featuring text &quot;Gold Efficacy&quot; at top, &quot;Science of Learning&quot; in bold gold ribbon across center, and &quot;EduEvidence 2026&quot; at bottom. Design signifies recognition or certification related to educational effectiveness and learning science."/>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116675" y="3105050"/>
            <a:ext cx="1774519" cy="1698525"/>
          </a:xfrm>
          <a:prstGeom prst="rect">
            <a:avLst/>
          </a:prstGeom>
          <a:noFill/>
          <a:ln>
            <a:noFill/>
          </a:ln>
        </p:spPr>
      </p:pic>
      <p:sp>
        <p:nvSpPr>
          <p:cNvPr id="560" name="Google Shape;560;p87"/>
          <p:cNvSpPr txBox="1"/>
          <p:nvPr/>
        </p:nvSpPr>
        <p:spPr>
          <a:xfrm>
            <a:off x="4964000" y="1463888"/>
            <a:ext cx="3461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chemeClr val="dk1"/>
                </a:solidFill>
              </a:rPr>
              <a:t>Institute of Education Sciences </a:t>
            </a:r>
            <a:endParaRPr sz="1600" b="1">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en-GB" sz="1600">
                <a:solidFill>
                  <a:schemeClr val="dk1"/>
                </a:solidFill>
              </a:rPr>
              <a:t>ESSA Tiers of Evidence</a:t>
            </a:r>
            <a:endParaRPr sz="1600">
              <a:solidFill>
                <a:schemeClr val="dk1"/>
              </a:solidFill>
            </a:endParaRPr>
          </a:p>
          <a:p>
            <a:pPr marL="0" lvl="0" indent="0" algn="l" rtl="0">
              <a:spcBef>
                <a:spcPts val="0"/>
              </a:spcBef>
              <a:spcAft>
                <a:spcPts val="0"/>
              </a:spcAft>
              <a:buNone/>
            </a:pPr>
            <a:r>
              <a:rPr lang="en-GB" sz="1600">
                <a:solidFill>
                  <a:schemeClr val="dk1"/>
                </a:solidFill>
              </a:rPr>
              <a:t>Tier 3 certification</a:t>
            </a:r>
            <a:endParaRPr sz="1600">
              <a:solidFill>
                <a:schemeClr val="dk1"/>
              </a:solidFill>
            </a:endParaRPr>
          </a:p>
        </p:txBody>
      </p:sp>
      <p:pic>
        <p:nvPicPr>
          <p:cNvPr id="561" name="Google Shape;561;p87" descr="Badge graphic representing Evidence-Based EdTech ESSA Tier 3 Product Certification issued by Digital Promise."/>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473275" y="2974451"/>
            <a:ext cx="1072425" cy="183120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88">
            <a:extLst>
              <a:ext uri="{C183D7F6-B498-43B3-948B-1728B52AA6E4}">
                <adec:decorative xmlns:adec="http://schemas.microsoft.com/office/drawing/2017/decorative" val="1"/>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0275" y="3720450"/>
            <a:ext cx="9251999" cy="1423050"/>
          </a:xfrm>
          <a:prstGeom prst="rect">
            <a:avLst/>
          </a:prstGeom>
          <a:noFill/>
          <a:ln>
            <a:noFill/>
          </a:ln>
        </p:spPr>
      </p:pic>
      <p:sp>
        <p:nvSpPr>
          <p:cNvPr id="567" name="Google Shape;567;p88"/>
          <p:cNvSpPr txBox="1">
            <a:spLocks noGrp="1"/>
          </p:cNvSpPr>
          <p:nvPr>
            <p:ph type="ctrTitle" idx="4294967295"/>
          </p:nvPr>
        </p:nvSpPr>
        <p:spPr>
          <a:xfrm>
            <a:off x="803600" y="206750"/>
            <a:ext cx="7621800" cy="1032000"/>
          </a:xfrm>
          <a:prstGeom prst="rect">
            <a:avLst/>
          </a:prstGeom>
        </p:spPr>
        <p:txBody>
          <a:bodyPr spcFirstLastPara="1" wrap="square" lIns="91425" tIns="91425" rIns="91425" bIns="91425" anchor="ctr" anchorCtr="0">
            <a:normAutofit fontScale="90000"/>
          </a:bodyPr>
          <a:lstStyle/>
          <a:p>
            <a:pPr marL="0" lvl="0" indent="0" algn="l" rtl="0">
              <a:lnSpc>
                <a:spcPct val="115000"/>
              </a:lnSpc>
              <a:spcBef>
                <a:spcPts val="0"/>
              </a:spcBef>
              <a:spcAft>
                <a:spcPts val="0"/>
              </a:spcAft>
              <a:buNone/>
            </a:pPr>
            <a:r>
              <a:rPr lang="en-GB"/>
              <a:t>Unlock better learning for all with Genio tools</a:t>
            </a:r>
            <a:endParaRPr sz="2000" b="0" i="1"/>
          </a:p>
        </p:txBody>
      </p:sp>
      <p:sp>
        <p:nvSpPr>
          <p:cNvPr id="577" name="Google Shape;577;p88"/>
          <p:cNvSpPr txBox="1"/>
          <p:nvPr/>
        </p:nvSpPr>
        <p:spPr>
          <a:xfrm>
            <a:off x="242073" y="1463969"/>
            <a:ext cx="3137700" cy="699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100">
                <a:solidFill>
                  <a:schemeClr val="dk1"/>
                </a:solidFill>
                <a:latin typeface="Poppins"/>
                <a:ea typeface="Poppins"/>
                <a:cs typeface="Poppins"/>
                <a:sym typeface="Poppins"/>
              </a:rPr>
              <a:t>The Confident Notetaker’s Masterclass</a:t>
            </a:r>
            <a:endParaRPr sz="1100">
              <a:solidFill>
                <a:schemeClr val="dk1"/>
              </a:solidFill>
              <a:latin typeface="Poppins"/>
              <a:ea typeface="Poppins"/>
              <a:cs typeface="Poppins"/>
              <a:sym typeface="Poppins"/>
            </a:endParaRPr>
          </a:p>
        </p:txBody>
      </p:sp>
      <p:pic>
        <p:nvPicPr>
          <p:cNvPr id="569" name="Google Shape;569;p88" descr="Screenshot of an online course module completion page for &quot;Genio Note Taking Course&quot; showing a congratulatory message for earning the &quot;New to Note Taking&quot; badge. The page includes an audio player with a waveform, playback controls, and a sidebar listing course sections and lessons, highlighting progress through note-taking skills.&#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67742" y="2098528"/>
            <a:ext cx="2686500" cy="1488600"/>
          </a:xfrm>
          <a:prstGeom prst="roundRect">
            <a:avLst>
              <a:gd name="adj" fmla="val 3554"/>
            </a:avLst>
          </a:prstGeom>
          <a:noFill/>
          <a:ln w="28575" cap="flat" cmpd="sng">
            <a:solidFill>
              <a:schemeClr val="dk2"/>
            </a:solidFill>
            <a:prstDash val="solid"/>
            <a:round/>
            <a:headEnd type="none" w="sm" len="sm"/>
            <a:tailEnd type="none" w="sm" len="sm"/>
          </a:ln>
          <a:effectLst>
            <a:outerShdw blurRad="57150" dist="76200" dir="2400000" algn="bl" rotWithShape="0">
              <a:srgbClr val="000000">
                <a:alpha val="12000"/>
              </a:srgbClr>
            </a:outerShdw>
          </a:effectLst>
        </p:spPr>
      </p:pic>
      <p:sp>
        <p:nvSpPr>
          <p:cNvPr id="574" name="Google Shape;574;p88"/>
          <p:cNvSpPr txBox="1"/>
          <p:nvPr/>
        </p:nvSpPr>
        <p:spPr>
          <a:xfrm>
            <a:off x="654985" y="4217039"/>
            <a:ext cx="22896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i="1">
                <a:latin typeface="Poppins Light"/>
                <a:ea typeface="Poppins Light"/>
                <a:cs typeface="Poppins Light"/>
                <a:sym typeface="Poppins Light"/>
              </a:rPr>
              <a:t>Already available</a:t>
            </a:r>
            <a:endParaRPr sz="1000" i="1">
              <a:solidFill>
                <a:srgbClr val="000000"/>
              </a:solidFill>
              <a:latin typeface="Poppins Light"/>
              <a:ea typeface="Poppins Light"/>
              <a:cs typeface="Poppins Light"/>
              <a:sym typeface="Poppins Light"/>
            </a:endParaRPr>
          </a:p>
        </p:txBody>
      </p:sp>
      <p:cxnSp>
        <p:nvCxnSpPr>
          <p:cNvPr id="570" name="Google Shape;570;p88">
            <a:extLst>
              <a:ext uri="{C183D7F6-B498-43B3-948B-1728B52AA6E4}">
                <adec:decorative xmlns:adec="http://schemas.microsoft.com/office/drawing/2017/decorative" val="1"/>
              </a:ext>
            </a:extLst>
          </p:cNvPr>
          <p:cNvCxnSpPr/>
          <p:nvPr/>
        </p:nvCxnSpPr>
        <p:spPr>
          <a:xfrm>
            <a:off x="1718871" y="4023194"/>
            <a:ext cx="5678100" cy="6900"/>
          </a:xfrm>
          <a:prstGeom prst="straightConnector1">
            <a:avLst/>
          </a:prstGeom>
          <a:noFill/>
          <a:ln w="19050" cap="flat" cmpd="sng">
            <a:solidFill>
              <a:srgbClr val="000000"/>
            </a:solidFill>
            <a:prstDash val="solid"/>
            <a:round/>
            <a:headEnd type="none" w="med" len="med"/>
            <a:tailEnd type="none" w="med" len="med"/>
          </a:ln>
        </p:spPr>
      </p:cxnSp>
      <p:sp>
        <p:nvSpPr>
          <p:cNvPr id="571" name="Google Shape;571;p88">
            <a:extLst>
              <a:ext uri="{C183D7F6-B498-43B3-948B-1728B52AA6E4}">
                <adec:decorative xmlns:adec="http://schemas.microsoft.com/office/drawing/2017/decorative" val="1"/>
              </a:ext>
            </a:extLst>
          </p:cNvPr>
          <p:cNvSpPr/>
          <p:nvPr/>
        </p:nvSpPr>
        <p:spPr>
          <a:xfrm>
            <a:off x="1576727" y="3866929"/>
            <a:ext cx="319200" cy="3192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572" name="Google Shape;572;p88">
            <a:extLst>
              <a:ext uri="{C183D7F6-B498-43B3-948B-1728B52AA6E4}">
                <adec:decorative xmlns:adec="http://schemas.microsoft.com/office/drawing/2017/decorative" val="1"/>
              </a:ext>
            </a:extLst>
          </p:cNvPr>
          <p:cNvSpPr/>
          <p:nvPr/>
        </p:nvSpPr>
        <p:spPr>
          <a:xfrm>
            <a:off x="7218313" y="3872370"/>
            <a:ext cx="319200" cy="3192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573" name="Google Shape;573;p88">
            <a:extLst>
              <a:ext uri="{C183D7F6-B498-43B3-948B-1728B52AA6E4}">
                <adec:decorative xmlns:adec="http://schemas.microsoft.com/office/drawing/2017/decorative" val="1"/>
              </a:ext>
            </a:extLst>
          </p:cNvPr>
          <p:cNvSpPr/>
          <p:nvPr/>
        </p:nvSpPr>
        <p:spPr>
          <a:xfrm>
            <a:off x="4429218" y="3871802"/>
            <a:ext cx="319200" cy="3192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pic>
        <p:nvPicPr>
          <p:cNvPr id="576" name="Google Shape;576;p88" descr="Logo of Genio Present"/>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780591" y="1682269"/>
            <a:ext cx="1780521" cy="262547"/>
          </a:xfrm>
          <a:prstGeom prst="rect">
            <a:avLst/>
          </a:prstGeom>
          <a:noFill/>
          <a:ln>
            <a:noFill/>
          </a:ln>
        </p:spPr>
      </p:pic>
      <p:pic>
        <p:nvPicPr>
          <p:cNvPr id="568" name="Google Shape;568;p88" descr="Screenshot of Genio Present. The interface includes a video of a presenter, a transcript on the left, and a sidebar on the right with notes, feedback, and goals focused on improving confidence with delivery and strategies to prevent forgetti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406507" y="2099095"/>
            <a:ext cx="2645700" cy="1487400"/>
          </a:xfrm>
          <a:prstGeom prst="roundRect">
            <a:avLst>
              <a:gd name="adj" fmla="val 2159"/>
            </a:avLst>
          </a:prstGeom>
          <a:noFill/>
          <a:ln w="28575" cap="flat" cmpd="sng">
            <a:solidFill>
              <a:schemeClr val="dk2"/>
            </a:solidFill>
            <a:prstDash val="solid"/>
            <a:round/>
            <a:headEnd type="none" w="sm" len="sm"/>
            <a:tailEnd type="none" w="sm" len="sm"/>
          </a:ln>
          <a:effectLst>
            <a:outerShdw blurRad="57150" dist="76200" dir="2400000" algn="bl" rotWithShape="0">
              <a:srgbClr val="000000">
                <a:alpha val="12000"/>
              </a:srgbClr>
            </a:outerShdw>
          </a:effectLst>
        </p:spPr>
      </p:pic>
      <p:sp>
        <p:nvSpPr>
          <p:cNvPr id="578" name="Google Shape;578;p88"/>
          <p:cNvSpPr txBox="1"/>
          <p:nvPr/>
        </p:nvSpPr>
        <p:spPr>
          <a:xfrm>
            <a:off x="3444085" y="4217014"/>
            <a:ext cx="22896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i="1">
                <a:latin typeface="Poppins Light"/>
                <a:ea typeface="Poppins Light"/>
                <a:cs typeface="Poppins Light"/>
                <a:sym typeface="Poppins Light"/>
              </a:rPr>
              <a:t>Already available</a:t>
            </a:r>
            <a:endParaRPr sz="1000" i="1">
              <a:solidFill>
                <a:srgbClr val="000000"/>
              </a:solidFill>
              <a:latin typeface="Poppins Light"/>
              <a:ea typeface="Poppins Light"/>
              <a:cs typeface="Poppins Light"/>
              <a:sym typeface="Poppins Light"/>
            </a:endParaRPr>
          </a:p>
        </p:txBody>
      </p:sp>
      <p:pic>
        <p:nvPicPr>
          <p:cNvPr id="579" name="Google Shape;579;p88" descr="Graphic illustration of a white speech bubble with a black question mark centered inside, outlined in red. The design suggests impending information."/>
          <p:cNvPicPr preferRelativeResize="0">
            <a:picLocks noGrp="1"/>
          </p:cNvPicPr>
          <p:nvPr>
            <p:ph type="pic" idx="2"/>
          </p:nvPr>
        </p:nvPicPr>
        <p:blipFill rotWithShape="1">
          <a:blip r:embed="rId7" cstate="screen">
            <a:alphaModFix/>
            <a:extLst>
              <a:ext uri="{28A0092B-C50C-407E-A947-70E740481C1C}">
                <a14:useLocalDpi xmlns:a14="http://schemas.microsoft.com/office/drawing/2010/main"/>
              </a:ext>
            </a:extLst>
          </a:blip>
          <a:srcRect/>
          <a:stretch/>
        </p:blipFill>
        <p:spPr>
          <a:xfrm>
            <a:off x="6487663" y="1834155"/>
            <a:ext cx="1780525" cy="1780502"/>
          </a:xfrm>
          <a:prstGeom prst="rect">
            <a:avLst/>
          </a:prstGeom>
          <a:noFill/>
          <a:ln>
            <a:noFill/>
          </a:ln>
        </p:spPr>
      </p:pic>
      <p:sp>
        <p:nvSpPr>
          <p:cNvPr id="575" name="Google Shape;575;p88"/>
          <p:cNvSpPr txBox="1"/>
          <p:nvPr/>
        </p:nvSpPr>
        <p:spPr>
          <a:xfrm>
            <a:off x="6233175" y="4217015"/>
            <a:ext cx="2289600" cy="581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i="1">
                <a:latin typeface="Poppins"/>
                <a:ea typeface="Poppins"/>
                <a:cs typeface="Poppins"/>
                <a:sym typeface="Poppins"/>
              </a:rPr>
              <a:t>In the pipeline!</a:t>
            </a:r>
            <a:endParaRPr sz="1200" b="1" i="1">
              <a:latin typeface="Poppins"/>
              <a:ea typeface="Poppins"/>
              <a:cs typeface="Poppins"/>
              <a:sym typeface="Poppins"/>
            </a:endParaRPr>
          </a:p>
          <a:p>
            <a:pPr marL="0" lvl="0" indent="0" algn="ctr" rtl="0">
              <a:lnSpc>
                <a:spcPct val="115000"/>
              </a:lnSpc>
              <a:spcBef>
                <a:spcPts val="0"/>
              </a:spcBef>
              <a:spcAft>
                <a:spcPts val="0"/>
              </a:spcAft>
              <a:buClr>
                <a:schemeClr val="dk1"/>
              </a:buClr>
              <a:buSzPts val="1100"/>
              <a:buFont typeface="Arial"/>
              <a:buNone/>
            </a:pPr>
            <a:endParaRPr sz="1200" b="1" i="1">
              <a:latin typeface="Poppins"/>
              <a:ea typeface="Poppins"/>
              <a:cs typeface="Poppins"/>
              <a:sym typeface="Poppi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cstate="screen">
            <a:alphaModFix/>
            <a:extLst>
              <a:ext uri="{28A0092B-C50C-407E-A947-70E740481C1C}">
                <a14:useLocalDpi xmlns:a14="http://schemas.microsoft.com/office/drawing/2010/main"/>
              </a:ext>
            </a:extLst>
          </a:blip>
          <a:stretch>
            <a:fillRect/>
          </a:stretch>
        </a:blipFill>
        <a:effectLst/>
      </p:bgPr>
    </p:bg>
    <p:spTree>
      <p:nvGrpSpPr>
        <p:cNvPr id="1" name="Shape 584"/>
        <p:cNvGrpSpPr/>
        <p:nvPr/>
      </p:nvGrpSpPr>
      <p:grpSpPr>
        <a:xfrm>
          <a:off x="0" y="0"/>
          <a:ext cx="0" cy="0"/>
          <a:chOff x="0" y="0"/>
          <a:chExt cx="0" cy="0"/>
        </a:xfrm>
      </p:grpSpPr>
      <p:sp>
        <p:nvSpPr>
          <p:cNvPr id="585" name="Google Shape;585;p89"/>
          <p:cNvSpPr txBox="1">
            <a:spLocks noGrp="1"/>
          </p:cNvSpPr>
          <p:nvPr>
            <p:ph type="title" idx="4294967295"/>
          </p:nvPr>
        </p:nvSpPr>
        <p:spPr>
          <a:xfrm>
            <a:off x="0" y="3293813"/>
            <a:ext cx="9144000" cy="738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1" i="0" u="none" strike="noStrike" kern="0" cap="none" spc="0" normalizeH="0" baseline="0" noProof="0" dirty="0">
                <a:ln>
                  <a:noFill/>
                </a:ln>
                <a:solidFill>
                  <a:srgbClr val="000000"/>
                </a:solidFill>
                <a:effectLst/>
                <a:uLnTx/>
                <a:uFillTx/>
                <a:latin typeface="Poppins"/>
                <a:ea typeface="Poppins"/>
                <a:cs typeface="Poppins"/>
                <a:sym typeface="Poppins"/>
              </a:rPr>
              <a:t>Questions?</a:t>
            </a:r>
          </a:p>
        </p:txBody>
      </p:sp>
      <p:pic>
        <p:nvPicPr>
          <p:cNvPr id="586" name="Google Shape;586;p89">
            <a:extLst>
              <a:ext uri="{C183D7F6-B498-43B3-948B-1728B52AA6E4}">
                <adec:decorative xmlns:adec="http://schemas.microsoft.com/office/drawing/2017/decorative" val="1"/>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369900" y="892225"/>
            <a:ext cx="2404201" cy="2401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54"/>
          <p:cNvSpPr txBox="1">
            <a:spLocks noGrp="1"/>
          </p:cNvSpPr>
          <p:nvPr>
            <p:ph type="ctrTitle"/>
          </p:nvPr>
        </p:nvSpPr>
        <p:spPr>
          <a:xfrm>
            <a:off x="697100" y="777800"/>
            <a:ext cx="4083600" cy="7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3120" dirty="0"/>
              <a:t>Agenda</a:t>
            </a:r>
            <a:endParaRPr sz="2520" dirty="0"/>
          </a:p>
        </p:txBody>
      </p:sp>
      <p:sp>
        <p:nvSpPr>
          <p:cNvPr id="222" name="Google Shape;222;p54"/>
          <p:cNvSpPr txBox="1">
            <a:spLocks noGrp="1"/>
          </p:cNvSpPr>
          <p:nvPr>
            <p:ph type="body" idx="1"/>
          </p:nvPr>
        </p:nvSpPr>
        <p:spPr>
          <a:xfrm>
            <a:off x="697100" y="1562000"/>
            <a:ext cx="5337000" cy="2520660"/>
          </a:xfrm>
          <a:prstGeom prst="rect">
            <a:avLst/>
          </a:prstGeom>
        </p:spPr>
        <p:txBody>
          <a:bodyPr spcFirstLastPara="1" wrap="square" lIns="91425" tIns="91425" rIns="91425" bIns="91425" anchor="t" anchorCtr="0">
            <a:spAutoFit/>
          </a:bodyPr>
          <a:lstStyle/>
          <a:p>
            <a:pPr marL="457200" lvl="0"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Introduction </a:t>
            </a:r>
            <a:endParaRPr sz="1650" dirty="0">
              <a:solidFill>
                <a:srgbClr val="1D1C1D"/>
              </a:solidFill>
              <a:highlight>
                <a:srgbClr val="FFFFFF"/>
              </a:highlight>
              <a:latin typeface="Arial"/>
              <a:ea typeface="Arial"/>
              <a:cs typeface="Arial"/>
              <a:sym typeface="Arial"/>
            </a:endParaRPr>
          </a:p>
          <a:p>
            <a:pPr marL="457200" lvl="0"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How Genio Notes enables learner agency for all</a:t>
            </a:r>
            <a:endParaRPr sz="1650" dirty="0">
              <a:solidFill>
                <a:srgbClr val="1D1C1D"/>
              </a:solidFill>
              <a:highlight>
                <a:srgbClr val="FFFFFF"/>
              </a:highlight>
              <a:latin typeface="Arial"/>
              <a:ea typeface="Arial"/>
              <a:cs typeface="Arial"/>
              <a:sym typeface="Arial"/>
            </a:endParaRPr>
          </a:p>
          <a:p>
            <a:pPr marL="457200" lvl="0"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Demo of key features through a UDL lens</a:t>
            </a:r>
            <a:endParaRPr sz="1650" dirty="0">
              <a:solidFill>
                <a:srgbClr val="1D1C1D"/>
              </a:solidFill>
              <a:highlight>
                <a:srgbClr val="FFFFFF"/>
              </a:highlight>
              <a:latin typeface="Arial"/>
              <a:ea typeface="Arial"/>
              <a:cs typeface="Arial"/>
              <a:sym typeface="Arial"/>
            </a:endParaRPr>
          </a:p>
          <a:p>
            <a:pPr marL="914400" lvl="1"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including new mobile app</a:t>
            </a:r>
            <a:endParaRPr sz="1650" dirty="0">
              <a:solidFill>
                <a:srgbClr val="1D1C1D"/>
              </a:solidFill>
              <a:highlight>
                <a:srgbClr val="FFFFFF"/>
              </a:highlight>
              <a:latin typeface="Arial"/>
              <a:ea typeface="Arial"/>
              <a:cs typeface="Arial"/>
              <a:sym typeface="Arial"/>
            </a:endParaRPr>
          </a:p>
          <a:p>
            <a:pPr marL="457200" lvl="0"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Deployment management</a:t>
            </a:r>
            <a:endParaRPr sz="1650" dirty="0">
              <a:solidFill>
                <a:srgbClr val="1D1C1D"/>
              </a:solidFill>
              <a:highlight>
                <a:srgbClr val="FFFFFF"/>
              </a:highlight>
              <a:latin typeface="Arial"/>
              <a:ea typeface="Arial"/>
              <a:cs typeface="Arial"/>
              <a:sym typeface="Arial"/>
            </a:endParaRPr>
          </a:p>
          <a:p>
            <a:pPr marL="914400" lvl="1"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New Admin Insights Dashboard</a:t>
            </a:r>
            <a:endParaRPr sz="1650" dirty="0">
              <a:solidFill>
                <a:srgbClr val="1D1C1D"/>
              </a:solidFill>
              <a:highlight>
                <a:srgbClr val="FFFFFF"/>
              </a:highlight>
              <a:latin typeface="Arial"/>
              <a:ea typeface="Arial"/>
              <a:cs typeface="Arial"/>
              <a:sym typeface="Arial"/>
            </a:endParaRPr>
          </a:p>
          <a:p>
            <a:pPr marL="457200" lvl="0"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External evidence of educational impact</a:t>
            </a:r>
            <a:endParaRPr sz="1650" dirty="0">
              <a:solidFill>
                <a:srgbClr val="1D1C1D"/>
              </a:solidFill>
              <a:highlight>
                <a:srgbClr val="FFFFFF"/>
              </a:highlight>
              <a:latin typeface="Arial"/>
              <a:ea typeface="Arial"/>
              <a:cs typeface="Arial"/>
              <a:sym typeface="Arial"/>
            </a:endParaRPr>
          </a:p>
          <a:p>
            <a:pPr marL="457200" lvl="0" indent="-333375" algn="l" rtl="0">
              <a:spcBef>
                <a:spcPts val="0"/>
              </a:spcBef>
              <a:spcAft>
                <a:spcPts val="0"/>
              </a:spcAft>
              <a:buClr>
                <a:srgbClr val="1D1C1D"/>
              </a:buClr>
              <a:buSzPts val="1650"/>
              <a:buFont typeface="Arial"/>
              <a:buChar char="●"/>
            </a:pPr>
            <a:r>
              <a:rPr lang="en-GB" sz="1650" dirty="0">
                <a:solidFill>
                  <a:srgbClr val="1D1C1D"/>
                </a:solidFill>
                <a:highlight>
                  <a:srgbClr val="FFFFFF"/>
                </a:highlight>
                <a:latin typeface="Arial"/>
                <a:ea typeface="Arial"/>
                <a:cs typeface="Arial"/>
                <a:sym typeface="Arial"/>
              </a:rPr>
              <a:t>Q&amp;A</a:t>
            </a:r>
            <a:endParaRPr sz="2000" dirty="0"/>
          </a:p>
        </p:txBody>
      </p:sp>
      <p:pic>
        <p:nvPicPr>
          <p:cNvPr id="223" name="Google Shape;223;p54">
            <a:extLst>
              <a:ext uri="{C183D7F6-B498-43B3-948B-1728B52AA6E4}">
                <adec:decorative xmlns:adec="http://schemas.microsoft.com/office/drawing/2017/decorative" val="1"/>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flipH="1">
            <a:off x="5879277" y="1365693"/>
            <a:ext cx="3159851" cy="26761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cstate="screen">
            <a:alphaModFix/>
            <a:extLst>
              <a:ext uri="{28A0092B-C50C-407E-A947-70E740481C1C}">
                <a14:useLocalDpi xmlns:a14="http://schemas.microsoft.com/office/drawing/2010/main"/>
              </a:ext>
            </a:extLst>
          </a:blip>
          <a:stretch>
            <a:fillRect/>
          </a:stretch>
        </a:blipFill>
        <a:effectLst/>
      </p:bgPr>
    </p:bg>
    <p:spTree>
      <p:nvGrpSpPr>
        <p:cNvPr id="1" name="Shape 590"/>
        <p:cNvGrpSpPr/>
        <p:nvPr/>
      </p:nvGrpSpPr>
      <p:grpSpPr>
        <a:xfrm>
          <a:off x="0" y="0"/>
          <a:ext cx="0" cy="0"/>
          <a:chOff x="0" y="0"/>
          <a:chExt cx="0" cy="0"/>
        </a:xfrm>
      </p:grpSpPr>
      <p:sp>
        <p:nvSpPr>
          <p:cNvPr id="591" name="Google Shape;591;p90"/>
          <p:cNvSpPr txBox="1">
            <a:spLocks noGrp="1"/>
          </p:cNvSpPr>
          <p:nvPr>
            <p:ph type="ctrTitle"/>
          </p:nvPr>
        </p:nvSpPr>
        <p:spPr>
          <a:xfrm>
            <a:off x="2364500" y="2099925"/>
            <a:ext cx="4415100" cy="1152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sz="4000"/>
              <a:t>Thank you</a:t>
            </a:r>
            <a:endParaRPr sz="4000"/>
          </a:p>
        </p:txBody>
      </p:sp>
      <p:pic>
        <p:nvPicPr>
          <p:cNvPr id="592" name="Google Shape;592;p90" descr="Genio logo"/>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838456" y="1403450"/>
            <a:ext cx="1467101" cy="62665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9" name="Google Shape;229;p55">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242" y="3047025"/>
            <a:ext cx="9143999" cy="2162074"/>
          </a:xfrm>
          <a:prstGeom prst="rect">
            <a:avLst/>
          </a:prstGeom>
          <a:noFill/>
          <a:ln>
            <a:noFill/>
          </a:ln>
        </p:spPr>
      </p:pic>
      <p:sp>
        <p:nvSpPr>
          <p:cNvPr id="233" name="Google Shape;233;p55"/>
          <p:cNvSpPr txBox="1">
            <a:spLocks noGrp="1"/>
          </p:cNvSpPr>
          <p:nvPr>
            <p:ph type="ctrTitle" idx="4294967295"/>
          </p:nvPr>
        </p:nvSpPr>
        <p:spPr>
          <a:xfrm>
            <a:off x="468800" y="473000"/>
            <a:ext cx="4786200" cy="672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Our beginnings…</a:t>
            </a:r>
            <a:endParaRPr/>
          </a:p>
        </p:txBody>
      </p:sp>
      <p:pic>
        <p:nvPicPr>
          <p:cNvPr id="236" name="Google Shape;236;p55" descr="Illustration of a large computer monitor displaying a colorful audio editing software interface with multiple tracks and a color-coded timeline. The scene highlights digital audio production, featuring various control buttons, track labels, and a sidebar with color options for organizing audio clips.&#10;&#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46611" y="1235587"/>
            <a:ext cx="2208650" cy="1176038"/>
          </a:xfrm>
          <a:prstGeom prst="rect">
            <a:avLst/>
          </a:prstGeom>
          <a:noFill/>
          <a:ln>
            <a:noFill/>
          </a:ln>
        </p:spPr>
      </p:pic>
      <p:sp>
        <p:nvSpPr>
          <p:cNvPr id="228" name="Google Shape;228;p55"/>
          <p:cNvSpPr txBox="1">
            <a:spLocks noGrp="1"/>
          </p:cNvSpPr>
          <p:nvPr>
            <p:ph type="body" idx="4294967295"/>
          </p:nvPr>
        </p:nvSpPr>
        <p:spPr>
          <a:xfrm>
            <a:off x="446602" y="2411625"/>
            <a:ext cx="1689300" cy="6354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GB" sz="1400" b="1" dirty="0"/>
              <a:t>Audio Notetaker</a:t>
            </a:r>
            <a:r>
              <a:rPr lang="en-GB" sz="1400" dirty="0"/>
              <a:t> </a:t>
            </a:r>
            <a:endParaRPr sz="1400" b="1" dirty="0"/>
          </a:p>
        </p:txBody>
      </p:sp>
      <p:sp>
        <p:nvSpPr>
          <p:cNvPr id="230" name="Google Shape;230;p55"/>
          <p:cNvSpPr txBox="1"/>
          <p:nvPr/>
        </p:nvSpPr>
        <p:spPr>
          <a:xfrm>
            <a:off x="-3292" y="3164665"/>
            <a:ext cx="24198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dirty="0">
                <a:latin typeface="Poppins"/>
                <a:ea typeface="Poppins"/>
                <a:cs typeface="Poppins"/>
                <a:sym typeface="Poppins"/>
              </a:rPr>
              <a:t>2007</a:t>
            </a:r>
            <a:endParaRPr sz="1000" dirty="0">
              <a:solidFill>
                <a:srgbClr val="000000"/>
              </a:solidFill>
              <a:latin typeface="Poppins Light"/>
              <a:ea typeface="Poppins Light"/>
              <a:cs typeface="Poppins Light"/>
              <a:sym typeface="Poppins Light"/>
            </a:endParaRPr>
          </a:p>
        </p:txBody>
      </p:sp>
      <p:sp>
        <p:nvSpPr>
          <p:cNvPr id="231" name="Google Shape;231;p55">
            <a:extLst>
              <a:ext uri="{C183D7F6-B498-43B3-948B-1728B52AA6E4}">
                <adec:decorative xmlns:adec="http://schemas.microsoft.com/office/drawing/2017/decorative" val="1"/>
              </a:ext>
            </a:extLst>
          </p:cNvPr>
          <p:cNvSpPr/>
          <p:nvPr/>
        </p:nvSpPr>
        <p:spPr>
          <a:xfrm>
            <a:off x="1037858" y="2793725"/>
            <a:ext cx="337500" cy="3375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cxnSp>
        <p:nvCxnSpPr>
          <p:cNvPr id="232" name="Google Shape;232;p55">
            <a:extLst>
              <a:ext uri="{C183D7F6-B498-43B3-948B-1728B52AA6E4}">
                <adec:decorative xmlns:adec="http://schemas.microsoft.com/office/drawing/2017/decorative" val="1"/>
              </a:ext>
            </a:extLst>
          </p:cNvPr>
          <p:cNvCxnSpPr/>
          <p:nvPr/>
        </p:nvCxnSpPr>
        <p:spPr>
          <a:xfrm>
            <a:off x="1492258" y="2955963"/>
            <a:ext cx="7742700" cy="23100"/>
          </a:xfrm>
          <a:prstGeom prst="straightConnector1">
            <a:avLst/>
          </a:prstGeom>
          <a:noFill/>
          <a:ln w="19050" cap="flat" cmpd="sng">
            <a:solidFill>
              <a:srgbClr val="000000"/>
            </a:solidFill>
            <a:prstDash val="solid"/>
            <a:round/>
            <a:headEnd type="none" w="med" len="med"/>
            <a:tailEnd type="none" w="med" len="med"/>
          </a:ln>
        </p:spPr>
      </p:cxnSp>
      <p:sp>
        <p:nvSpPr>
          <p:cNvPr id="234" name="Google Shape;234;p55">
            <a:extLst>
              <a:ext uri="{C183D7F6-B498-43B3-948B-1728B52AA6E4}">
                <adec:decorative xmlns:adec="http://schemas.microsoft.com/office/drawing/2017/decorative" val="1"/>
              </a:ext>
            </a:extLst>
          </p:cNvPr>
          <p:cNvSpPr/>
          <p:nvPr/>
        </p:nvSpPr>
        <p:spPr>
          <a:xfrm>
            <a:off x="3323095" y="2793725"/>
            <a:ext cx="337500" cy="3375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pic>
        <p:nvPicPr>
          <p:cNvPr id="237" name="Google Shape;237;p55" descr="Logo featuring the word &quot;Sonocent&quot; in green lowercase letters with a blue microphone integrated into the letter &quot;o&quot; and green and blue lines radiating upward from the microphone. Design emphasizes audio or sound-related technology or service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17727" y="1367267"/>
            <a:ext cx="1931000" cy="912671"/>
          </a:xfrm>
          <a:prstGeom prst="rect">
            <a:avLst/>
          </a:prstGeom>
          <a:noFill/>
          <a:ln>
            <a:noFill/>
          </a:ln>
        </p:spPr>
      </p:pic>
      <p:sp>
        <p:nvSpPr>
          <p:cNvPr id="238" name="Google Shape;238;p55"/>
          <p:cNvSpPr txBox="1">
            <a:spLocks noGrp="1"/>
          </p:cNvSpPr>
          <p:nvPr>
            <p:ph type="body" idx="4294967295"/>
          </p:nvPr>
        </p:nvSpPr>
        <p:spPr>
          <a:xfrm>
            <a:off x="2717733" y="2252600"/>
            <a:ext cx="2247300" cy="635400"/>
          </a:xfrm>
          <a:prstGeom prst="rect">
            <a:avLst/>
          </a:prstGeom>
        </p:spPr>
        <p:txBody>
          <a:bodyPr spcFirstLastPara="1" wrap="square" lIns="91425" tIns="91425" rIns="91425" bIns="91425" anchor="t" anchorCtr="0">
            <a:normAutofit fontScale="70000" lnSpcReduction="20000"/>
          </a:bodyPr>
          <a:lstStyle/>
          <a:p>
            <a:pPr marL="0" lvl="0" indent="0" algn="ctr" rtl="0">
              <a:spcBef>
                <a:spcPts val="0"/>
              </a:spcBef>
              <a:spcAft>
                <a:spcPts val="1200"/>
              </a:spcAft>
              <a:buNone/>
            </a:pPr>
            <a:r>
              <a:rPr lang="en-GB" sz="1400" dirty="0"/>
              <a:t>We expand into </a:t>
            </a:r>
            <a:r>
              <a:rPr lang="en-GB" sz="1400" b="1" dirty="0"/>
              <a:t>Higher Education</a:t>
            </a:r>
            <a:r>
              <a:rPr lang="en-GB" sz="1400" dirty="0"/>
              <a:t> </a:t>
            </a:r>
            <a:r>
              <a:rPr lang="en-GB" sz="1400" b="1" dirty="0"/>
              <a:t>institutions</a:t>
            </a:r>
            <a:endParaRPr sz="1400" b="1" dirty="0"/>
          </a:p>
        </p:txBody>
      </p:sp>
      <p:sp>
        <p:nvSpPr>
          <p:cNvPr id="235" name="Google Shape;235;p55"/>
          <p:cNvSpPr txBox="1"/>
          <p:nvPr/>
        </p:nvSpPr>
        <p:spPr>
          <a:xfrm>
            <a:off x="2821050" y="3177786"/>
            <a:ext cx="13416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a:latin typeface="Poppins"/>
                <a:ea typeface="Poppins"/>
                <a:cs typeface="Poppins"/>
                <a:sym typeface="Poppins"/>
              </a:rPr>
              <a:t>2012</a:t>
            </a:r>
            <a:endParaRPr sz="1000">
              <a:solidFill>
                <a:srgbClr val="000000"/>
              </a:solidFill>
              <a:latin typeface="Poppins Light"/>
              <a:ea typeface="Poppins Light"/>
              <a:cs typeface="Poppins Light"/>
              <a:sym typeface="Poppins Light"/>
            </a:endParaRPr>
          </a:p>
        </p:txBody>
      </p:sp>
      <p:sp>
        <p:nvSpPr>
          <p:cNvPr id="245" name="Google Shape;245;p55"/>
          <p:cNvSpPr txBox="1"/>
          <p:nvPr/>
        </p:nvSpPr>
        <p:spPr>
          <a:xfrm>
            <a:off x="3843000" y="3836850"/>
            <a:ext cx="1458000" cy="581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a:latin typeface="Poppins"/>
                <a:ea typeface="Poppins"/>
                <a:cs typeface="Poppins"/>
                <a:sym typeface="Poppins"/>
              </a:rPr>
              <a:t>2016</a:t>
            </a:r>
            <a:endParaRPr sz="1200" b="1">
              <a:latin typeface="Poppins"/>
              <a:ea typeface="Poppins"/>
              <a:cs typeface="Poppins"/>
              <a:sym typeface="Poppins"/>
            </a:endParaRPr>
          </a:p>
          <a:p>
            <a:pPr marL="0" lvl="0" indent="0" algn="ctr" rtl="0">
              <a:lnSpc>
                <a:spcPct val="115000"/>
              </a:lnSpc>
              <a:spcBef>
                <a:spcPts val="0"/>
              </a:spcBef>
              <a:spcAft>
                <a:spcPts val="0"/>
              </a:spcAft>
              <a:buNone/>
            </a:pPr>
            <a:r>
              <a:rPr lang="en-GB" sz="1200" b="1">
                <a:latin typeface="Poppins"/>
                <a:ea typeface="Poppins"/>
                <a:cs typeface="Poppins"/>
                <a:sym typeface="Poppins"/>
              </a:rPr>
              <a:t>Pathways 13</a:t>
            </a:r>
            <a:endParaRPr sz="1200" b="1">
              <a:latin typeface="Poppins"/>
              <a:ea typeface="Poppins"/>
              <a:cs typeface="Poppins"/>
              <a:sym typeface="Poppins"/>
            </a:endParaRPr>
          </a:p>
        </p:txBody>
      </p:sp>
      <p:pic>
        <p:nvPicPr>
          <p:cNvPr id="241" name="Google Shape;241;p55" descr="Logo of Glean. Design emphasizes simplicity and brand identity with minimalistic black elements on a transparent background."/>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4851488" y="1406063"/>
            <a:ext cx="2003251" cy="756100"/>
          </a:xfrm>
          <a:prstGeom prst="rect">
            <a:avLst/>
          </a:prstGeom>
          <a:noFill/>
          <a:ln>
            <a:noFill/>
          </a:ln>
        </p:spPr>
      </p:pic>
      <p:sp>
        <p:nvSpPr>
          <p:cNvPr id="240" name="Google Shape;240;p55"/>
          <p:cNvSpPr txBox="1">
            <a:spLocks noGrp="1"/>
          </p:cNvSpPr>
          <p:nvPr>
            <p:ph type="body" idx="4294967295"/>
          </p:nvPr>
        </p:nvSpPr>
        <p:spPr>
          <a:xfrm>
            <a:off x="5025849" y="2244625"/>
            <a:ext cx="1790100" cy="6354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GB" sz="1400"/>
              <a:t>We became </a:t>
            </a:r>
            <a:r>
              <a:rPr lang="en-GB" sz="1400" b="1"/>
              <a:t>Glean</a:t>
            </a:r>
            <a:endParaRPr sz="1400" b="1"/>
          </a:p>
        </p:txBody>
      </p:sp>
      <p:sp>
        <p:nvSpPr>
          <p:cNvPr id="239" name="Google Shape;239;p55"/>
          <p:cNvSpPr txBox="1"/>
          <p:nvPr/>
        </p:nvSpPr>
        <p:spPr>
          <a:xfrm>
            <a:off x="5362051" y="3249675"/>
            <a:ext cx="9972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a:latin typeface="Poppins"/>
                <a:ea typeface="Poppins"/>
                <a:cs typeface="Poppins"/>
                <a:sym typeface="Poppins"/>
              </a:rPr>
              <a:t>2021</a:t>
            </a:r>
            <a:endParaRPr sz="1000">
              <a:solidFill>
                <a:srgbClr val="000000"/>
              </a:solidFill>
              <a:latin typeface="Poppins Light"/>
              <a:ea typeface="Poppins Light"/>
              <a:cs typeface="Poppins Light"/>
              <a:sym typeface="Poppins Light"/>
            </a:endParaRPr>
          </a:p>
        </p:txBody>
      </p:sp>
      <p:sp>
        <p:nvSpPr>
          <p:cNvPr id="242" name="Google Shape;242;p55">
            <a:extLst>
              <a:ext uri="{C183D7F6-B498-43B3-948B-1728B52AA6E4}">
                <adec:decorative xmlns:adec="http://schemas.microsoft.com/office/drawing/2017/decorative" val="1"/>
              </a:ext>
            </a:extLst>
          </p:cNvPr>
          <p:cNvSpPr/>
          <p:nvPr/>
        </p:nvSpPr>
        <p:spPr>
          <a:xfrm>
            <a:off x="5700870" y="2793725"/>
            <a:ext cx="337500" cy="3375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243" name="Google Shape;243;p55">
            <a:extLst>
              <a:ext uri="{C183D7F6-B498-43B3-948B-1728B52AA6E4}">
                <adec:decorative xmlns:adec="http://schemas.microsoft.com/office/drawing/2017/decorative" val="1"/>
              </a:ext>
            </a:extLst>
          </p:cNvPr>
          <p:cNvSpPr/>
          <p:nvPr/>
        </p:nvSpPr>
        <p:spPr>
          <a:xfrm>
            <a:off x="4399954" y="3476540"/>
            <a:ext cx="337500" cy="3375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cxnSp>
        <p:nvCxnSpPr>
          <p:cNvPr id="244" name="Google Shape;244;p55">
            <a:extLst>
              <a:ext uri="{C183D7F6-B498-43B3-948B-1728B52AA6E4}">
                <adec:decorative xmlns:adec="http://schemas.microsoft.com/office/drawing/2017/decorative" val="1"/>
              </a:ext>
            </a:extLst>
          </p:cNvPr>
          <p:cNvCxnSpPr/>
          <p:nvPr/>
        </p:nvCxnSpPr>
        <p:spPr>
          <a:xfrm flipH="1">
            <a:off x="4567208" y="2945536"/>
            <a:ext cx="3000" cy="632400"/>
          </a:xfrm>
          <a:prstGeom prst="straightConnector1">
            <a:avLst/>
          </a:prstGeom>
          <a:noFill/>
          <a:ln w="19050" cap="flat" cmpd="sng">
            <a:solidFill>
              <a:schemeClr val="dk2"/>
            </a:solidFill>
            <a:prstDash val="solid"/>
            <a:round/>
            <a:headEnd type="none" w="med" len="med"/>
            <a:tailEnd type="none" w="med" len="med"/>
          </a:ln>
        </p:spPr>
      </p:cxnSp>
      <p:sp>
        <p:nvSpPr>
          <p:cNvPr id="246" name="Google Shape;246;p55">
            <a:extLst>
              <a:ext uri="{C183D7F6-B498-43B3-948B-1728B52AA6E4}">
                <adec:decorative xmlns:adec="http://schemas.microsoft.com/office/drawing/2017/decorative" val="1"/>
              </a:ext>
            </a:extLst>
          </p:cNvPr>
          <p:cNvSpPr/>
          <p:nvPr/>
        </p:nvSpPr>
        <p:spPr>
          <a:xfrm>
            <a:off x="7959096" y="2798765"/>
            <a:ext cx="337500" cy="3375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pic>
        <p:nvPicPr>
          <p:cNvPr id="248" name="Google Shape;248;p55" descr="Logo of Genio. Design emphasizes simplicity and brand identity with minimalistic black elements on a transparent background."/>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7330208" y="1547709"/>
            <a:ext cx="1458000" cy="403461"/>
          </a:xfrm>
          <a:prstGeom prst="rect">
            <a:avLst/>
          </a:prstGeom>
          <a:noFill/>
          <a:ln>
            <a:noFill/>
          </a:ln>
        </p:spPr>
      </p:pic>
      <p:sp>
        <p:nvSpPr>
          <p:cNvPr id="249" name="Google Shape;249;p55"/>
          <p:cNvSpPr txBox="1">
            <a:spLocks noGrp="1"/>
          </p:cNvSpPr>
          <p:nvPr>
            <p:ph type="body" idx="4294967295"/>
          </p:nvPr>
        </p:nvSpPr>
        <p:spPr>
          <a:xfrm>
            <a:off x="7134299" y="2223339"/>
            <a:ext cx="1790100" cy="635400"/>
          </a:xfrm>
          <a:prstGeom prst="rect">
            <a:avLst/>
          </a:prstGeom>
        </p:spPr>
        <p:txBody>
          <a:bodyPr spcFirstLastPara="1" wrap="square" lIns="91425" tIns="91425" rIns="91425" bIns="91425" anchor="t" anchorCtr="0">
            <a:normAutofit fontScale="77500" lnSpcReduction="20000"/>
          </a:bodyPr>
          <a:lstStyle/>
          <a:p>
            <a:pPr marL="0" lvl="0" indent="0" algn="ctr" rtl="0">
              <a:spcBef>
                <a:spcPts val="0"/>
              </a:spcBef>
              <a:spcAft>
                <a:spcPts val="1200"/>
              </a:spcAft>
              <a:buNone/>
            </a:pPr>
            <a:r>
              <a:rPr lang="en-GB" sz="1400" b="1" dirty="0"/>
              <a:t>Genio </a:t>
            </a:r>
            <a:r>
              <a:rPr lang="en-GB" sz="1400" dirty="0"/>
              <a:t>branded products</a:t>
            </a:r>
            <a:endParaRPr sz="1400" dirty="0"/>
          </a:p>
        </p:txBody>
      </p:sp>
      <p:sp>
        <p:nvSpPr>
          <p:cNvPr id="247" name="Google Shape;247;p55"/>
          <p:cNvSpPr txBox="1"/>
          <p:nvPr/>
        </p:nvSpPr>
        <p:spPr>
          <a:xfrm>
            <a:off x="7621013" y="3249675"/>
            <a:ext cx="9972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a:latin typeface="Poppins"/>
                <a:ea typeface="Poppins"/>
                <a:cs typeface="Poppins"/>
                <a:sym typeface="Poppins"/>
              </a:rPr>
              <a:t>2025</a:t>
            </a:r>
            <a:endParaRPr sz="1000">
              <a:solidFill>
                <a:srgbClr val="000000"/>
              </a:solidFill>
              <a:latin typeface="Poppins Light"/>
              <a:ea typeface="Poppins Light"/>
              <a:cs typeface="Poppins Light"/>
              <a:sym typeface="Poppi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56">
            <a:extLst>
              <a:ext uri="{C183D7F6-B498-43B3-948B-1728B52AA6E4}">
                <adec:decorative xmlns:adec="http://schemas.microsoft.com/office/drawing/2017/decorative" val="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1" y="0"/>
            <a:ext cx="9163699" cy="5143500"/>
          </a:xfrm>
          <a:prstGeom prst="rect">
            <a:avLst/>
          </a:prstGeom>
          <a:noFill/>
          <a:ln>
            <a:noFill/>
          </a:ln>
        </p:spPr>
      </p:pic>
      <p:sp>
        <p:nvSpPr>
          <p:cNvPr id="255" name="Google Shape;255;p56">
            <a:extLst>
              <a:ext uri="{C183D7F6-B498-43B3-948B-1728B52AA6E4}">
                <adec:decorative xmlns:adec="http://schemas.microsoft.com/office/drawing/2017/decorative" val="1"/>
              </a:ext>
            </a:extLst>
          </p:cNvPr>
          <p:cNvSpPr/>
          <p:nvPr/>
        </p:nvSpPr>
        <p:spPr>
          <a:xfrm>
            <a:off x="2470750" y="441950"/>
            <a:ext cx="4202400" cy="513300"/>
          </a:xfrm>
          <a:prstGeom prst="roundRect">
            <a:avLst>
              <a:gd name="adj" fmla="val 50000"/>
            </a:avLst>
          </a:prstGeom>
          <a:solidFill>
            <a:schemeClr val="dk1"/>
          </a:solidFill>
          <a:ln>
            <a:noFill/>
          </a:ln>
        </p:spPr>
        <p:txBody>
          <a:bodyPr spcFirstLastPara="1" wrap="square" lIns="82400" tIns="82400" rIns="82400" bIns="82400" anchor="ctr" anchorCtr="0">
            <a:noAutofit/>
          </a:bodyPr>
          <a:lstStyle/>
          <a:p>
            <a:pPr marL="0" lvl="0" indent="0" algn="ctr" rtl="0">
              <a:spcBef>
                <a:spcPts val="0"/>
              </a:spcBef>
              <a:spcAft>
                <a:spcPts val="0"/>
              </a:spcAft>
              <a:buNone/>
            </a:pPr>
            <a:endParaRPr sz="1262"/>
          </a:p>
        </p:txBody>
      </p:sp>
      <p:sp>
        <p:nvSpPr>
          <p:cNvPr id="259" name="Google Shape;259;p56"/>
          <p:cNvSpPr txBox="1">
            <a:spLocks noGrp="1"/>
          </p:cNvSpPr>
          <p:nvPr>
            <p:ph type="title" idx="4294967295"/>
          </p:nvPr>
        </p:nvSpPr>
        <p:spPr>
          <a:xfrm>
            <a:off x="2518469" y="441950"/>
            <a:ext cx="4107000" cy="485400"/>
          </a:xfrm>
          <a:prstGeom prst="rect">
            <a:avLst/>
          </a:prstGeom>
          <a:noFill/>
          <a:ln>
            <a:noFill/>
            <a:prstDash/>
          </a:ln>
          <a:effectLst/>
        </p:spPr>
        <p:txBody>
          <a:bodyPr rot="0" spcFirstLastPara="1" vertOverflow="overflow" horzOverflow="overflow" vert="horz" wrap="square" lIns="82400" tIns="82400" rIns="82400" bIns="824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73" b="0" i="0" u="none" strike="noStrike" kern="0" cap="none" spc="0" normalizeH="0" baseline="0" noProof="0" dirty="0">
                <a:ln>
                  <a:noFill/>
                </a:ln>
                <a:solidFill>
                  <a:schemeClr val="lt1"/>
                </a:solidFill>
                <a:effectLst/>
                <a:uLnTx/>
                <a:uFillTx/>
                <a:latin typeface="Poppins"/>
                <a:ea typeface="Poppins"/>
                <a:cs typeface="Poppins"/>
                <a:sym typeface="Poppins"/>
              </a:rPr>
              <a:t>Genio’s </a:t>
            </a:r>
            <a:r>
              <a:rPr kumimoji="0" lang="en-GB" sz="2073" b="1" i="0" u="none" strike="noStrike" kern="0" cap="none" spc="0" normalizeH="0" baseline="0" noProof="0" dirty="0">
                <a:ln>
                  <a:noFill/>
                </a:ln>
                <a:solidFill>
                  <a:schemeClr val="lt1"/>
                </a:solidFill>
                <a:effectLst/>
                <a:uLnTx/>
                <a:uFillTx/>
                <a:latin typeface="Poppins"/>
                <a:ea typeface="Poppins"/>
                <a:cs typeface="Poppins"/>
                <a:sym typeface="Poppins"/>
              </a:rPr>
              <a:t>Learning Principles​ </a:t>
            </a:r>
            <a:endParaRPr kumimoji="0" lang="en-GB" sz="1442" b="1" i="0" u="none" strike="noStrike" kern="0" cap="none" spc="0" normalizeH="0" baseline="0" noProof="0" dirty="0">
              <a:ln>
                <a:noFill/>
              </a:ln>
              <a:solidFill>
                <a:schemeClr val="lt1"/>
              </a:solidFill>
              <a:effectLst/>
              <a:uLnTx/>
              <a:uFillTx/>
              <a:latin typeface="Arial"/>
              <a:ea typeface="Arial"/>
              <a:cs typeface="Arial"/>
              <a:sym typeface="Arial"/>
            </a:endParaRPr>
          </a:p>
        </p:txBody>
      </p:sp>
      <p:pic>
        <p:nvPicPr>
          <p:cNvPr id="256" name="Google Shape;256;p56" descr="A colorful 3D heart illustration."/>
          <p:cNvPicPr preferRelativeResize="0"/>
          <p:nvPr/>
        </p:nvPicPr>
        <p:blipFill>
          <a:blip r:embed="rId4">
            <a:alphaModFix/>
          </a:blip>
          <a:stretch>
            <a:fillRect/>
          </a:stretch>
        </p:blipFill>
        <p:spPr>
          <a:xfrm>
            <a:off x="621675" y="1168863"/>
            <a:ext cx="1074198" cy="1051085"/>
          </a:xfrm>
          <a:prstGeom prst="rect">
            <a:avLst/>
          </a:prstGeom>
          <a:noFill/>
          <a:ln>
            <a:noFill/>
          </a:ln>
        </p:spPr>
      </p:pic>
      <p:sp>
        <p:nvSpPr>
          <p:cNvPr id="260" name="Google Shape;260;p56"/>
          <p:cNvSpPr txBox="1"/>
          <p:nvPr/>
        </p:nvSpPr>
        <p:spPr>
          <a:xfrm>
            <a:off x="1811050" y="1304988"/>
            <a:ext cx="6550500" cy="77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300" b="1">
                <a:solidFill>
                  <a:schemeClr val="dk1"/>
                </a:solidFill>
                <a:latin typeface="Poppins"/>
                <a:ea typeface="Poppins"/>
                <a:cs typeface="Poppins"/>
                <a:sym typeface="Poppins"/>
              </a:rPr>
              <a:t>Heart - Confidence, agency and enjoyment build independent learners</a:t>
            </a:r>
            <a:endParaRPr sz="1300" b="1">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r>
              <a:rPr lang="en-GB" sz="1100">
                <a:solidFill>
                  <a:srgbClr val="000000"/>
                </a:solidFill>
                <a:latin typeface="Poppins"/>
                <a:ea typeface="Poppins"/>
                <a:cs typeface="Poppins"/>
                <a:sym typeface="Poppins"/>
              </a:rPr>
              <a:t>Learning is social - we find inspiration and motivation through collaboration and community​</a:t>
            </a:r>
            <a:endParaRPr sz="1300"/>
          </a:p>
        </p:txBody>
      </p:sp>
      <p:pic>
        <p:nvPicPr>
          <p:cNvPr id="258" name="Google Shape;258;p56" descr="Isometric illustration of a gear with white teeth and pink and purple shading on its sides."/>
          <p:cNvPicPr preferRelativeResize="0"/>
          <p:nvPr/>
        </p:nvPicPr>
        <p:blipFill>
          <a:blip r:embed="rId5">
            <a:alphaModFix/>
          </a:blip>
          <a:stretch>
            <a:fillRect/>
          </a:stretch>
        </p:blipFill>
        <p:spPr>
          <a:xfrm>
            <a:off x="621677" y="2301727"/>
            <a:ext cx="1074198" cy="1057379"/>
          </a:xfrm>
          <a:prstGeom prst="rect">
            <a:avLst/>
          </a:prstGeom>
          <a:noFill/>
          <a:ln>
            <a:noFill/>
          </a:ln>
        </p:spPr>
      </p:pic>
      <p:sp>
        <p:nvSpPr>
          <p:cNvPr id="261" name="Google Shape;261;p56"/>
          <p:cNvSpPr txBox="1"/>
          <p:nvPr/>
        </p:nvSpPr>
        <p:spPr>
          <a:xfrm>
            <a:off x="1811050" y="2441000"/>
            <a:ext cx="6245700" cy="77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300" b="1">
                <a:solidFill>
                  <a:schemeClr val="dk1"/>
                </a:solidFill>
                <a:latin typeface="Poppins"/>
                <a:ea typeface="Poppins"/>
                <a:cs typeface="Poppins"/>
                <a:sym typeface="Poppins"/>
              </a:rPr>
              <a:t>Mind - Learning is a metacognitive process</a:t>
            </a:r>
            <a:r>
              <a:rPr lang="en-GB" sz="1300">
                <a:solidFill>
                  <a:schemeClr val="dk1"/>
                </a:solidFill>
                <a:latin typeface="Poppins"/>
                <a:ea typeface="Poppins"/>
                <a:cs typeface="Poppins"/>
                <a:sym typeface="Poppins"/>
              </a:rPr>
              <a:t>​</a:t>
            </a:r>
            <a:endParaRPr sz="13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r>
              <a:rPr lang="en-GB" sz="1100">
                <a:solidFill>
                  <a:srgbClr val="000000"/>
                </a:solidFill>
                <a:latin typeface="Poppins"/>
                <a:ea typeface="Poppins"/>
                <a:cs typeface="Poppins"/>
                <a:sym typeface="Poppins"/>
              </a:rPr>
              <a:t>Learning to learn can expand your possible - developing learning skills can help everyone become more effective and efficient learners​</a:t>
            </a:r>
            <a:endParaRPr sz="1300"/>
          </a:p>
        </p:txBody>
      </p:sp>
      <p:pic>
        <p:nvPicPr>
          <p:cNvPr id="257" name="Google Shape;257;p56" descr="A colorful 3D lightning bolt icon with red, purple, and blue shading on a black background."/>
          <p:cNvPicPr preferRelativeResize="0"/>
          <p:nvPr/>
        </p:nvPicPr>
        <p:blipFill>
          <a:blip r:embed="rId6">
            <a:alphaModFix/>
          </a:blip>
          <a:stretch>
            <a:fillRect/>
          </a:stretch>
        </p:blipFill>
        <p:spPr>
          <a:xfrm>
            <a:off x="621675" y="3440863"/>
            <a:ext cx="1074198" cy="1051085"/>
          </a:xfrm>
          <a:prstGeom prst="rect">
            <a:avLst/>
          </a:prstGeom>
          <a:noFill/>
          <a:ln>
            <a:noFill/>
          </a:ln>
        </p:spPr>
      </p:pic>
      <p:sp>
        <p:nvSpPr>
          <p:cNvPr id="262" name="Google Shape;262;p56"/>
          <p:cNvSpPr txBox="1"/>
          <p:nvPr/>
        </p:nvSpPr>
        <p:spPr>
          <a:xfrm>
            <a:off x="1811050" y="3577000"/>
            <a:ext cx="6339600" cy="77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300" b="1">
                <a:solidFill>
                  <a:schemeClr val="dk1"/>
                </a:solidFill>
                <a:latin typeface="Poppins"/>
                <a:ea typeface="Poppins"/>
                <a:cs typeface="Poppins"/>
                <a:sym typeface="Poppins"/>
              </a:rPr>
              <a:t>Action - Learning happens through doing</a:t>
            </a:r>
            <a:endParaRPr sz="1300" b="1">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r>
              <a:rPr lang="en-GB" sz="1100">
                <a:solidFill>
                  <a:srgbClr val="000000"/>
                </a:solidFill>
                <a:latin typeface="Poppins"/>
                <a:ea typeface="Poppins"/>
                <a:cs typeface="Poppins"/>
                <a:sym typeface="Poppins"/>
              </a:rPr>
              <a:t>The right tools can transform learning - technology can scaffold, accelerate and enhance learning but cannot learn for you</a:t>
            </a:r>
            <a:endParaRPr sz="13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57"/>
          <p:cNvSpPr txBox="1">
            <a:spLocks noGrp="1"/>
          </p:cNvSpPr>
          <p:nvPr>
            <p:ph type="ctrTitle"/>
          </p:nvPr>
        </p:nvSpPr>
        <p:spPr>
          <a:xfrm>
            <a:off x="340800" y="274500"/>
            <a:ext cx="8174700" cy="640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2800"/>
              <a:t>Genio Notes is now UDL certified</a:t>
            </a:r>
            <a:endParaRPr sz="2800"/>
          </a:p>
        </p:txBody>
      </p:sp>
      <p:sp>
        <p:nvSpPr>
          <p:cNvPr id="269" name="Google Shape;269;p57"/>
          <p:cNvSpPr txBox="1">
            <a:spLocks noGrp="1"/>
          </p:cNvSpPr>
          <p:nvPr>
            <p:ph type="body" idx="1"/>
          </p:nvPr>
        </p:nvSpPr>
        <p:spPr>
          <a:xfrm>
            <a:off x="545425" y="1554725"/>
            <a:ext cx="5810700" cy="3164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4800"/>
              </a:spcAft>
              <a:buClr>
                <a:schemeClr val="dk1"/>
              </a:buClr>
              <a:buSzPts val="1100"/>
              <a:buFont typeface="Arial"/>
              <a:buNone/>
            </a:pPr>
            <a:r>
              <a:rPr lang="en-GB" sz="2800" dirty="0">
                <a:latin typeface="Poppins"/>
                <a:ea typeface="Poppins"/>
                <a:cs typeface="Poppins"/>
                <a:sym typeface="Poppins"/>
              </a:rPr>
              <a:t>CAST have awarded Genio full </a:t>
            </a:r>
            <a:r>
              <a:rPr lang="en-GB" sz="2800" u="sng" dirty="0">
                <a:solidFill>
                  <a:schemeClr val="accent3"/>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UDL Product Certification</a:t>
            </a:r>
            <a:r>
              <a:rPr lang="en-GB" sz="2800" dirty="0">
                <a:latin typeface="Poppins"/>
                <a:ea typeface="Poppins"/>
                <a:cs typeface="Poppins"/>
                <a:sym typeface="Poppins"/>
              </a:rPr>
              <a:t>. </a:t>
            </a:r>
            <a:endParaRPr sz="2800" dirty="0">
              <a:latin typeface="Poppins"/>
              <a:ea typeface="Poppins"/>
              <a:cs typeface="Poppins"/>
              <a:sym typeface="Poppins"/>
            </a:endParaRPr>
          </a:p>
          <a:p>
            <a:pPr marL="457200" lvl="0" indent="-355600" algn="l" rtl="0">
              <a:lnSpc>
                <a:spcPct val="100000"/>
              </a:lnSpc>
              <a:spcBef>
                <a:spcPts val="0"/>
              </a:spcBef>
              <a:spcAft>
                <a:spcPts val="0"/>
              </a:spcAft>
              <a:buSzPts val="2000"/>
              <a:buFont typeface="Poppins"/>
              <a:buAutoNum type="arabicPeriod"/>
            </a:pPr>
            <a:r>
              <a:rPr lang="en-GB" sz="2000" dirty="0">
                <a:latin typeface="Poppins"/>
                <a:ea typeface="Poppins"/>
                <a:cs typeface="Poppins"/>
                <a:sym typeface="Poppins"/>
              </a:rPr>
              <a:t>Meets CAST’s Accessibility Baseline</a:t>
            </a:r>
            <a:endParaRPr sz="2000" dirty="0">
              <a:latin typeface="Poppins"/>
              <a:ea typeface="Poppins"/>
              <a:cs typeface="Poppins"/>
              <a:sym typeface="Poppins"/>
            </a:endParaRPr>
          </a:p>
          <a:p>
            <a:pPr marL="457200" lvl="0" indent="-355600" algn="l" rtl="0">
              <a:lnSpc>
                <a:spcPct val="100000"/>
              </a:lnSpc>
              <a:spcBef>
                <a:spcPts val="0"/>
              </a:spcBef>
              <a:spcAft>
                <a:spcPts val="0"/>
              </a:spcAft>
              <a:buSzPts val="2000"/>
              <a:buFont typeface="Poppins"/>
              <a:buAutoNum type="arabicPeriod"/>
            </a:pPr>
            <a:r>
              <a:rPr lang="en-GB" sz="2000" dirty="0">
                <a:latin typeface="Poppins"/>
                <a:ea typeface="Poppins"/>
                <a:cs typeface="Poppins"/>
                <a:sym typeface="Poppins"/>
              </a:rPr>
              <a:t>Meets alignment to the UDL Framework</a:t>
            </a:r>
            <a:endParaRPr sz="2000" dirty="0"/>
          </a:p>
        </p:txBody>
      </p:sp>
      <p:pic>
        <p:nvPicPr>
          <p:cNvPr id="267" name="Google Shape;267;p57" descr="Circular badge design featuring a laptop with a checkmark on its screen, a brain icon, and two gears inside a white circle. A grey ribbon below displays &quot;CAST&quot; and &quot;Accessibility Baseline for the UDL Product Certification,&quot; indicating certification related to accessibility standards."/>
          <p:cNvPicPr preferRelativeResize="0"/>
          <p:nvPr/>
        </p:nvPicPr>
        <p:blipFill>
          <a:blip r:embed="rId4">
            <a:alphaModFix/>
          </a:blip>
          <a:stretch>
            <a:fillRect/>
          </a:stretch>
        </p:blipFill>
        <p:spPr>
          <a:xfrm>
            <a:off x="6151225" y="1483075"/>
            <a:ext cx="2704450" cy="2704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5" name="Google Shape;275;p58"/>
          <p:cNvSpPr txBox="1">
            <a:spLocks noGrp="1"/>
          </p:cNvSpPr>
          <p:nvPr>
            <p:ph type="ctrTitle"/>
          </p:nvPr>
        </p:nvSpPr>
        <p:spPr>
          <a:xfrm>
            <a:off x="328025" y="70300"/>
            <a:ext cx="8174700" cy="640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CAST Universal Design for Learning Guidelines</a:t>
            </a:r>
            <a:endParaRPr/>
          </a:p>
        </p:txBody>
      </p:sp>
      <p:pic>
        <p:nvPicPr>
          <p:cNvPr id="274" name="Google Shape;274;p58" descr="A three-column chart titled &quot;CAST Universal Design for Learning Guidelines&quot; outlines strategies for enhancing learner agency through engagement, representation, and action &amp; expression. Each column contains three sections with specific design options, color-coded in green, purple, and blue, highlighting methods such as optimizing choice, supporting perception, and using multiple tools for communication to foster purposeful, reflective, and strategic learning.&#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555500" y="711100"/>
            <a:ext cx="5719744" cy="4277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cstate="screen">
            <a:alphaModFix/>
            <a:extLst>
              <a:ext uri="{28A0092B-C50C-407E-A947-70E740481C1C}">
                <a14:useLocalDpi xmlns:a14="http://schemas.microsoft.com/office/drawing/2010/main"/>
              </a:ext>
            </a:extLst>
          </a:blip>
          <a:stretch>
            <a:fillRect/>
          </a:stretch>
        </a:blipFill>
        <a:effectLst/>
      </p:bgPr>
    </p:bg>
    <p:spTree>
      <p:nvGrpSpPr>
        <p:cNvPr id="1" name="Shape 279"/>
        <p:cNvGrpSpPr/>
        <p:nvPr/>
      </p:nvGrpSpPr>
      <p:grpSpPr>
        <a:xfrm>
          <a:off x="0" y="0"/>
          <a:ext cx="0" cy="0"/>
          <a:chOff x="0" y="0"/>
          <a:chExt cx="0" cy="0"/>
        </a:xfrm>
      </p:grpSpPr>
      <p:sp>
        <p:nvSpPr>
          <p:cNvPr id="280" name="Google Shape;280;p59"/>
          <p:cNvSpPr txBox="1">
            <a:spLocks noGrp="1"/>
          </p:cNvSpPr>
          <p:nvPr>
            <p:ph type="title" idx="4294967295"/>
          </p:nvPr>
        </p:nvSpPr>
        <p:spPr>
          <a:xfrm>
            <a:off x="819150" y="406400"/>
            <a:ext cx="7505700" cy="59167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15000"/>
              </a:lnSpc>
              <a:spcBef>
                <a:spcPts val="0"/>
              </a:spcBef>
              <a:spcAft>
                <a:spcPts val="0"/>
              </a:spcAft>
              <a:buClr>
                <a:schemeClr val="dk1"/>
              </a:buClr>
              <a:buSzPts val="1800"/>
              <a:buFont typeface="Nunito Sans"/>
              <a:buNone/>
              <a:tabLst/>
              <a:defRPr/>
            </a:pPr>
            <a:r>
              <a:rPr kumimoji="0" lang="en-US" sz="2300" b="1" i="0" u="none" strike="noStrike" kern="0" cap="none" spc="0" normalizeH="0" baseline="0" noProof="0" dirty="0">
                <a:ln>
                  <a:noFill/>
                </a:ln>
                <a:solidFill>
                  <a:schemeClr val="dk1"/>
                </a:solidFill>
                <a:effectLst/>
                <a:uLnTx/>
                <a:uFillTx/>
                <a:latin typeface="Poppins"/>
                <a:ea typeface="Poppins"/>
                <a:cs typeface="Poppins"/>
                <a:sym typeface="Poppins"/>
              </a:rPr>
              <a:t>Key Genio Notes features through the UDL lens</a:t>
            </a:r>
            <a:endParaRPr kumimoji="0" lang="en-US" sz="3300" b="1" i="0" u="none" strike="noStrike" kern="0" cap="none" spc="0" normalizeH="0" baseline="0" noProof="0" dirty="0">
              <a:ln>
                <a:noFill/>
              </a:ln>
              <a:solidFill>
                <a:schemeClr val="dk1"/>
              </a:solidFill>
              <a:effectLst/>
              <a:uLnTx/>
              <a:uFillTx/>
              <a:latin typeface="Poppins"/>
              <a:ea typeface="Poppins"/>
              <a:cs typeface="Poppins"/>
              <a:sym typeface="Poppins"/>
            </a:endParaRPr>
          </a:p>
        </p:txBody>
      </p:sp>
      <p:pic>
        <p:nvPicPr>
          <p:cNvPr id="281" name="Google Shape;281;p59" descr="Illustration of a magnifying glass with a colorful, semi-transparent lens."/>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3346800" y="1290750"/>
            <a:ext cx="2364951" cy="2364951"/>
          </a:xfrm>
          <a:prstGeom prst="rect">
            <a:avLst/>
          </a:prstGeom>
          <a:noFill/>
          <a:ln>
            <a:noFill/>
          </a:ln>
        </p:spPr>
      </p:pic>
    </p:spTree>
  </p:cSld>
  <p:clrMapOvr>
    <a:masterClrMapping/>
  </p:clrMapOvr>
</p:sld>
</file>

<file path=ppt/theme/theme1.xml><?xml version="1.0" encoding="utf-8"?>
<a:theme xmlns:a="http://schemas.openxmlformats.org/drawingml/2006/main" name="Genio Theme">
  <a:themeElements>
    <a:clrScheme name="Simple Light">
      <a:dk1>
        <a:srgbClr val="000000"/>
      </a:dk1>
      <a:lt1>
        <a:srgbClr val="FFFFFF"/>
      </a:lt1>
      <a:dk2>
        <a:srgbClr val="000000"/>
      </a:dk2>
      <a:lt2>
        <a:srgbClr val="FFFFFF"/>
      </a:lt2>
      <a:accent1>
        <a:srgbClr val="D49FFF"/>
      </a:accent1>
      <a:accent2>
        <a:srgbClr val="FC88C6"/>
      </a:accent2>
      <a:accent3>
        <a:srgbClr val="9797FF"/>
      </a:accent3>
      <a:accent4>
        <a:srgbClr val="FFCFED"/>
      </a:accent4>
      <a:accent5>
        <a:srgbClr val="E6CCFF"/>
      </a:accent5>
      <a:accent6>
        <a:srgbClr val="D2D2FF"/>
      </a:accent6>
      <a:hlink>
        <a:srgbClr val="9797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1784</Words>
  <Application>Microsoft Office PowerPoint</Application>
  <PresentationFormat>On-screen Show (16:9)</PresentationFormat>
  <Paragraphs>302</Paragraphs>
  <Slides>40</Slides>
  <Notes>40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Nunito Sans</vt:lpstr>
      <vt:lpstr>Roboto</vt:lpstr>
      <vt:lpstr>Nunito Sans Light</vt:lpstr>
      <vt:lpstr>Arial</vt:lpstr>
      <vt:lpstr>Poppins Light</vt:lpstr>
      <vt:lpstr>Poppins</vt:lpstr>
      <vt:lpstr>Genio Theme</vt:lpstr>
      <vt:lpstr>Simple Light</vt:lpstr>
      <vt:lpstr>Genio</vt:lpstr>
      <vt:lpstr>Genio’s journey towards UDL</vt:lpstr>
      <vt:lpstr>Your note-orious host</vt:lpstr>
      <vt:lpstr>Agenda</vt:lpstr>
      <vt:lpstr>Our beginnings…</vt:lpstr>
      <vt:lpstr>Genio’s Learning Principles​ </vt:lpstr>
      <vt:lpstr>Genio Notes is now UDL certified</vt:lpstr>
      <vt:lpstr>CAST Universal Design for Learning Guidelines</vt:lpstr>
      <vt:lpstr>Key Genio Notes features through the UDL lens</vt:lpstr>
      <vt:lpstr>The CORA Framework</vt:lpstr>
      <vt:lpstr>Capture Everything</vt:lpstr>
      <vt:lpstr>Live Captions</vt:lpstr>
      <vt:lpstr>Genio Demo   Of the CAPTURE stage</vt:lpstr>
      <vt:lpstr>Focus Mode</vt:lpstr>
      <vt:lpstr>The CORA Framework – Organise and Refine</vt:lpstr>
      <vt:lpstr>Transcription enhancements</vt:lpstr>
      <vt:lpstr>Optical Character Recognition OCR</vt:lpstr>
      <vt:lpstr>Collections &amp; Search</vt:lpstr>
      <vt:lpstr>AI Outline</vt:lpstr>
      <vt:lpstr>Equation Support in  Notes &amp; Transcripts</vt:lpstr>
      <vt:lpstr>Genio Demo   Of the REFINE and ORGANISE stages</vt:lpstr>
      <vt:lpstr>The CORA Framework - Apply</vt:lpstr>
      <vt:lpstr>Study Tools</vt:lpstr>
      <vt:lpstr>Quiz Me includes Equation Support</vt:lpstr>
      <vt:lpstr>Study Notes</vt:lpstr>
      <vt:lpstr>Study Notes templates</vt:lpstr>
      <vt:lpstr>Genio Demo   of the APPLY  stage</vt:lpstr>
      <vt:lpstr>Genio mobile app</vt:lpstr>
      <vt:lpstr>Admin Dashboard - Managed Features</vt:lpstr>
      <vt:lpstr>Admin Dashboard - Insights</vt:lpstr>
      <vt:lpstr>Admin Dashboard - Recordings data</vt:lpstr>
      <vt:lpstr>Admin Dashboard - Video Testimonials</vt:lpstr>
      <vt:lpstr>LMS Integration</vt:lpstr>
      <vt:lpstr>External evidence of impact</vt:lpstr>
      <vt:lpstr>Independent Efficacy Study in collaboration with LXD Research</vt:lpstr>
      <vt:lpstr>Volunteer State Community College research department</vt:lpstr>
      <vt:lpstr>Efficacy and Educational Impact Accreditations</vt:lpstr>
      <vt:lpstr>Unlock better learning for all with Genio tools</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Kylie Geard</cp:lastModifiedBy>
  <cp:revision>18</cp:revision>
  <dcterms:modified xsi:type="dcterms:W3CDTF">2026-08-03T01:45:51Z</dcterms:modified>
</cp:coreProperties>
</file>