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2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9" r:id="rId17"/>
    <p:sldId id="270" r:id="rId18"/>
    <p:sldId id="280" r:id="rId19"/>
    <p:sldId id="271" r:id="rId20"/>
    <p:sldId id="272" r:id="rId21"/>
    <p:sldId id="273" r:id="rId22"/>
    <p:sldId id="275" r:id="rId23"/>
    <p:sldId id="276" r:id="rId24"/>
    <p:sldId id="277" r:id="rId25"/>
    <p:sldId id="278" r:id="rId26"/>
    <p:sldId id="281" r:id="rId27"/>
    <p:sldId id="279" r:id="rId28"/>
    <p:sldId id="283" r:id="rId29"/>
    <p:sldId id="274" r:id="rId30"/>
    <p:sldId id="284" r:id="rId3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39" autoAdjust="0"/>
    <p:restoredTop sz="86421" autoAdjust="0"/>
  </p:normalViewPr>
  <p:slideViewPr>
    <p:cSldViewPr snapToGrid="0" snapToObjects="1">
      <p:cViewPr varScale="1">
        <p:scale>
          <a:sx n="51" d="100"/>
          <a:sy n="51" d="100"/>
        </p:scale>
        <p:origin x="96" y="966"/>
      </p:cViewPr>
      <p:guideLst/>
    </p:cSldViewPr>
  </p:slideViewPr>
  <p:outlineViewPr>
    <p:cViewPr>
      <p:scale>
        <a:sx n="33" d="100"/>
        <a:sy n="33" d="100"/>
      </p:scale>
      <p:origin x="0" y="-26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lie Geard" userId="b930dff3-5db0-4b18-9d4c-f929b90677dc" providerId="ADAL" clId="{038610CA-6CAC-4665-9047-4DC39D1E2447}"/>
    <pc:docChg chg="custSel modSld">
      <pc:chgData name="Kylie Geard" userId="b930dff3-5db0-4b18-9d4c-f929b90677dc" providerId="ADAL" clId="{038610CA-6CAC-4665-9047-4DC39D1E2447}" dt="2026-08-04T08:37:46.800" v="252" actId="33553"/>
      <pc:docMkLst>
        <pc:docMk/>
      </pc:docMkLst>
      <pc:sldChg chg="modSp mod">
        <pc:chgData name="Kylie Geard" userId="b930dff3-5db0-4b18-9d4c-f929b90677dc" providerId="ADAL" clId="{038610CA-6CAC-4665-9047-4DC39D1E2447}" dt="2026-08-04T08:36:27.679" v="226" actId="33553"/>
        <pc:sldMkLst>
          <pc:docMk/>
          <pc:sldMk cId="0" sldId="256"/>
        </pc:sldMkLst>
        <pc:spChg chg="mod">
          <ac:chgData name="Kylie Geard" userId="b930dff3-5db0-4b18-9d4c-f929b90677dc" providerId="ADAL" clId="{038610CA-6CAC-4665-9047-4DC39D1E2447}" dt="2026-08-04T08:36:17.674" v="16" actId="962"/>
          <ac:spMkLst>
            <pc:docMk/>
            <pc:sldMk cId="0" sldId="256"/>
            <ac:spMk id="3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674" v="17" actId="962"/>
          <ac:spMkLst>
            <pc:docMk/>
            <pc:sldMk cId="0" sldId="256"/>
            <ac:spMk id="6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27.679" v="226" actId="33553"/>
          <ac:spMkLst>
            <pc:docMk/>
            <pc:sldMk cId="0" sldId="256"/>
            <ac:spMk id="9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690" v="18" actId="962"/>
          <ac:spMkLst>
            <pc:docMk/>
            <pc:sldMk cId="0" sldId="256"/>
            <ac:spMk id="11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690" v="19" actId="962"/>
          <ac:spMkLst>
            <pc:docMk/>
            <pc:sldMk cId="0" sldId="256"/>
            <ac:spMk id="12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690" v="20" actId="962"/>
          <ac:spMkLst>
            <pc:docMk/>
            <pc:sldMk cId="0" sldId="256"/>
            <ac:spMk id="17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706" v="21" actId="962"/>
          <ac:spMkLst>
            <pc:docMk/>
            <pc:sldMk cId="0" sldId="256"/>
            <ac:spMk id="22" creationId="{00000000-0000-0000-0000-000000000000}"/>
          </ac:spMkLst>
        </pc:spChg>
      </pc:sldChg>
      <pc:sldChg chg="modSp mod">
        <pc:chgData name="Kylie Geard" userId="b930dff3-5db0-4b18-9d4c-f929b90677dc" providerId="ADAL" clId="{038610CA-6CAC-4665-9047-4DC39D1E2447}" dt="2026-08-04T08:36:30.335" v="227" actId="33553"/>
        <pc:sldMkLst>
          <pc:docMk/>
          <pc:sldMk cId="0" sldId="257"/>
        </pc:sldMkLst>
        <pc:spChg chg="mod">
          <ac:chgData name="Kylie Geard" userId="b930dff3-5db0-4b18-9d4c-f929b90677dc" providerId="ADAL" clId="{038610CA-6CAC-4665-9047-4DC39D1E2447}" dt="2026-08-04T08:36:17.722" v="22" actId="962"/>
          <ac:spMkLst>
            <pc:docMk/>
            <pc:sldMk cId="0" sldId="257"/>
            <ac:spMk id="2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30.335" v="227" actId="33553"/>
          <ac:spMkLst>
            <pc:docMk/>
            <pc:sldMk cId="0" sldId="257"/>
            <ac:spMk id="7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722" v="23" actId="962"/>
          <ac:spMkLst>
            <pc:docMk/>
            <pc:sldMk cId="0" sldId="257"/>
            <ac:spMk id="9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722" v="24" actId="962"/>
          <ac:spMkLst>
            <pc:docMk/>
            <pc:sldMk cId="0" sldId="257"/>
            <ac:spMk id="10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722" v="25" actId="962"/>
          <ac:spMkLst>
            <pc:docMk/>
            <pc:sldMk cId="0" sldId="257"/>
            <ac:spMk id="16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738" v="26" actId="962"/>
          <ac:spMkLst>
            <pc:docMk/>
            <pc:sldMk cId="0" sldId="257"/>
            <ac:spMk id="17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738" v="27" actId="962"/>
          <ac:spMkLst>
            <pc:docMk/>
            <pc:sldMk cId="0" sldId="257"/>
            <ac:spMk id="23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738" v="28" actId="962"/>
          <ac:spMkLst>
            <pc:docMk/>
            <pc:sldMk cId="0" sldId="257"/>
            <ac:spMk id="24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738" v="29" actId="962"/>
          <ac:spMkLst>
            <pc:docMk/>
            <pc:sldMk cId="0" sldId="257"/>
            <ac:spMk id="30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738" v="30" actId="962"/>
          <ac:spMkLst>
            <pc:docMk/>
            <pc:sldMk cId="0" sldId="257"/>
            <ac:spMk id="31" creationId="{00000000-0000-0000-0000-000000000000}"/>
          </ac:spMkLst>
        </pc:spChg>
      </pc:sldChg>
      <pc:sldChg chg="modSp mod">
        <pc:chgData name="Kylie Geard" userId="b930dff3-5db0-4b18-9d4c-f929b90677dc" providerId="ADAL" clId="{038610CA-6CAC-4665-9047-4DC39D1E2447}" dt="2026-08-04T08:36:32.687" v="228" actId="33553"/>
        <pc:sldMkLst>
          <pc:docMk/>
          <pc:sldMk cId="0" sldId="258"/>
        </pc:sldMkLst>
        <pc:spChg chg="mod">
          <ac:chgData name="Kylie Geard" userId="b930dff3-5db0-4b18-9d4c-f929b90677dc" providerId="ADAL" clId="{038610CA-6CAC-4665-9047-4DC39D1E2447}" dt="2026-08-04T08:36:17.754" v="31" actId="962"/>
          <ac:spMkLst>
            <pc:docMk/>
            <pc:sldMk cId="0" sldId="258"/>
            <ac:spMk id="3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754" v="32" actId="962"/>
          <ac:spMkLst>
            <pc:docMk/>
            <pc:sldMk cId="0" sldId="258"/>
            <ac:spMk id="6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754" v="33" actId="962"/>
          <ac:spMkLst>
            <pc:docMk/>
            <pc:sldMk cId="0" sldId="258"/>
            <ac:spMk id="7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770" v="34" actId="962"/>
          <ac:spMkLst>
            <pc:docMk/>
            <pc:sldMk cId="0" sldId="258"/>
            <ac:spMk id="8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770" v="35" actId="962"/>
          <ac:spMkLst>
            <pc:docMk/>
            <pc:sldMk cId="0" sldId="258"/>
            <ac:spMk id="9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785" v="36" actId="962"/>
          <ac:spMkLst>
            <pc:docMk/>
            <pc:sldMk cId="0" sldId="258"/>
            <ac:spMk id="10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32.687" v="228" actId="33553"/>
          <ac:spMkLst>
            <pc:docMk/>
            <pc:sldMk cId="0" sldId="258"/>
            <ac:spMk id="12" creationId="{00000000-0000-0000-0000-000000000000}"/>
          </ac:spMkLst>
        </pc:spChg>
      </pc:sldChg>
      <pc:sldChg chg="modSp mod">
        <pc:chgData name="Kylie Geard" userId="b930dff3-5db0-4b18-9d4c-f929b90677dc" providerId="ADAL" clId="{038610CA-6CAC-4665-9047-4DC39D1E2447}" dt="2026-08-04T08:36:34.765" v="229" actId="33553"/>
        <pc:sldMkLst>
          <pc:docMk/>
          <pc:sldMk cId="0" sldId="259"/>
        </pc:sldMkLst>
        <pc:spChg chg="mod">
          <ac:chgData name="Kylie Geard" userId="b930dff3-5db0-4b18-9d4c-f929b90677dc" providerId="ADAL" clId="{038610CA-6CAC-4665-9047-4DC39D1E2447}" dt="2026-08-04T08:36:17.804" v="37" actId="962"/>
          <ac:spMkLst>
            <pc:docMk/>
            <pc:sldMk cId="0" sldId="259"/>
            <ac:spMk id="2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34.765" v="229" actId="33553"/>
          <ac:spMkLst>
            <pc:docMk/>
            <pc:sldMk cId="0" sldId="259"/>
            <ac:spMk id="7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804" v="38" actId="962"/>
          <ac:spMkLst>
            <pc:docMk/>
            <pc:sldMk cId="0" sldId="259"/>
            <ac:spMk id="9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817" v="39" actId="962"/>
          <ac:spMkLst>
            <pc:docMk/>
            <pc:sldMk cId="0" sldId="259"/>
            <ac:spMk id="16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817" v="40" actId="962"/>
          <ac:spMkLst>
            <pc:docMk/>
            <pc:sldMk cId="0" sldId="259"/>
            <ac:spMk id="19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817" v="41" actId="962"/>
          <ac:spMkLst>
            <pc:docMk/>
            <pc:sldMk cId="0" sldId="259"/>
            <ac:spMk id="21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817" v="42" actId="962"/>
          <ac:spMkLst>
            <pc:docMk/>
            <pc:sldMk cId="0" sldId="259"/>
            <ac:spMk id="22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817" v="43" actId="962"/>
          <ac:spMkLst>
            <pc:docMk/>
            <pc:sldMk cId="0" sldId="259"/>
            <ac:spMk id="24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833" v="44" actId="962"/>
          <ac:spMkLst>
            <pc:docMk/>
            <pc:sldMk cId="0" sldId="259"/>
            <ac:spMk id="25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833" v="45" actId="962"/>
          <ac:spMkLst>
            <pc:docMk/>
            <pc:sldMk cId="0" sldId="259"/>
            <ac:spMk id="27" creationId="{00000000-0000-0000-0000-000000000000}"/>
          </ac:spMkLst>
        </pc:spChg>
      </pc:sldChg>
      <pc:sldChg chg="modSp mod">
        <pc:chgData name="Kylie Geard" userId="b930dff3-5db0-4b18-9d4c-f929b90677dc" providerId="ADAL" clId="{038610CA-6CAC-4665-9047-4DC39D1E2447}" dt="2026-08-04T08:36:39.366" v="230" actId="33553"/>
        <pc:sldMkLst>
          <pc:docMk/>
          <pc:sldMk cId="0" sldId="260"/>
        </pc:sldMkLst>
        <pc:spChg chg="mod">
          <ac:chgData name="Kylie Geard" userId="b930dff3-5db0-4b18-9d4c-f929b90677dc" providerId="ADAL" clId="{038610CA-6CAC-4665-9047-4DC39D1E2447}" dt="2026-08-04T08:36:17.849" v="46" actId="962"/>
          <ac:spMkLst>
            <pc:docMk/>
            <pc:sldMk cId="0" sldId="260"/>
            <ac:spMk id="2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39.366" v="230" actId="33553"/>
          <ac:spMkLst>
            <pc:docMk/>
            <pc:sldMk cId="0" sldId="260"/>
            <ac:spMk id="7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853" v="47" actId="962"/>
          <ac:spMkLst>
            <pc:docMk/>
            <pc:sldMk cId="0" sldId="260"/>
            <ac:spMk id="9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857" v="48" actId="962"/>
          <ac:spMkLst>
            <pc:docMk/>
            <pc:sldMk cId="0" sldId="260"/>
            <ac:spMk id="10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862" v="49" actId="962"/>
          <ac:spMkLst>
            <pc:docMk/>
            <pc:sldMk cId="0" sldId="260"/>
            <ac:spMk id="13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864" v="50" actId="962"/>
          <ac:spMkLst>
            <pc:docMk/>
            <pc:sldMk cId="0" sldId="260"/>
            <ac:spMk id="14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864" v="51" actId="962"/>
          <ac:spMkLst>
            <pc:docMk/>
            <pc:sldMk cId="0" sldId="260"/>
            <ac:spMk id="15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864" v="52" actId="962"/>
          <ac:spMkLst>
            <pc:docMk/>
            <pc:sldMk cId="0" sldId="260"/>
            <ac:spMk id="18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864" v="53" actId="962"/>
          <ac:spMkLst>
            <pc:docMk/>
            <pc:sldMk cId="0" sldId="260"/>
            <ac:spMk id="19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880" v="54" actId="962"/>
          <ac:spMkLst>
            <pc:docMk/>
            <pc:sldMk cId="0" sldId="260"/>
            <ac:spMk id="20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880" v="55" actId="962"/>
          <ac:spMkLst>
            <pc:docMk/>
            <pc:sldMk cId="0" sldId="260"/>
            <ac:spMk id="23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880" v="56" actId="962"/>
          <ac:spMkLst>
            <pc:docMk/>
            <pc:sldMk cId="0" sldId="260"/>
            <ac:spMk id="24" creationId="{00000000-0000-0000-0000-000000000000}"/>
          </ac:spMkLst>
        </pc:spChg>
      </pc:sldChg>
      <pc:sldChg chg="modSp mod">
        <pc:chgData name="Kylie Geard" userId="b930dff3-5db0-4b18-9d4c-f929b90677dc" providerId="ADAL" clId="{038610CA-6CAC-4665-9047-4DC39D1E2447}" dt="2026-08-04T08:36:43.232" v="231" actId="33553"/>
        <pc:sldMkLst>
          <pc:docMk/>
          <pc:sldMk cId="0" sldId="261"/>
        </pc:sldMkLst>
        <pc:spChg chg="mod">
          <ac:chgData name="Kylie Geard" userId="b930dff3-5db0-4b18-9d4c-f929b90677dc" providerId="ADAL" clId="{038610CA-6CAC-4665-9047-4DC39D1E2447}" dt="2026-08-04T08:36:17.896" v="57" actId="962"/>
          <ac:spMkLst>
            <pc:docMk/>
            <pc:sldMk cId="0" sldId="261"/>
            <ac:spMk id="2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43.232" v="231" actId="33553"/>
          <ac:spMkLst>
            <pc:docMk/>
            <pc:sldMk cId="0" sldId="261"/>
            <ac:spMk id="7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904" v="58" actId="962"/>
          <ac:spMkLst>
            <pc:docMk/>
            <pc:sldMk cId="0" sldId="261"/>
            <ac:spMk id="9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904" v="59" actId="962"/>
          <ac:spMkLst>
            <pc:docMk/>
            <pc:sldMk cId="0" sldId="261"/>
            <ac:spMk id="10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912" v="60" actId="962"/>
          <ac:spMkLst>
            <pc:docMk/>
            <pc:sldMk cId="0" sldId="261"/>
            <ac:spMk id="13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912" v="61" actId="962"/>
          <ac:spMkLst>
            <pc:docMk/>
            <pc:sldMk cId="0" sldId="261"/>
            <ac:spMk id="14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912" v="62" actId="962"/>
          <ac:spMkLst>
            <pc:docMk/>
            <pc:sldMk cId="0" sldId="261"/>
            <ac:spMk id="17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912" v="63" actId="962"/>
          <ac:spMkLst>
            <pc:docMk/>
            <pc:sldMk cId="0" sldId="261"/>
            <ac:spMk id="18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928" v="64" actId="962"/>
          <ac:spMkLst>
            <pc:docMk/>
            <pc:sldMk cId="0" sldId="261"/>
            <ac:spMk id="21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928" v="65" actId="962"/>
          <ac:spMkLst>
            <pc:docMk/>
            <pc:sldMk cId="0" sldId="261"/>
            <ac:spMk id="22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928" v="66" actId="962"/>
          <ac:spMkLst>
            <pc:docMk/>
            <pc:sldMk cId="0" sldId="261"/>
            <ac:spMk id="26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928" v="67" actId="962"/>
          <ac:spMkLst>
            <pc:docMk/>
            <pc:sldMk cId="0" sldId="261"/>
            <ac:spMk id="29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928" v="68" actId="962"/>
          <ac:spMkLst>
            <pc:docMk/>
            <pc:sldMk cId="0" sldId="261"/>
            <ac:spMk id="32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944" v="69" actId="962"/>
          <ac:spMkLst>
            <pc:docMk/>
            <pc:sldMk cId="0" sldId="261"/>
            <ac:spMk id="35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944" v="70" actId="962"/>
          <ac:spMkLst>
            <pc:docMk/>
            <pc:sldMk cId="0" sldId="261"/>
            <ac:spMk id="38" creationId="{00000000-0000-0000-0000-000000000000}"/>
          </ac:spMkLst>
        </pc:spChg>
      </pc:sldChg>
      <pc:sldChg chg="modSp mod">
        <pc:chgData name="Kylie Geard" userId="b930dff3-5db0-4b18-9d4c-f929b90677dc" providerId="ADAL" clId="{038610CA-6CAC-4665-9047-4DC39D1E2447}" dt="2026-08-04T08:36:46.830" v="232" actId="33553"/>
        <pc:sldMkLst>
          <pc:docMk/>
          <pc:sldMk cId="0" sldId="262"/>
        </pc:sldMkLst>
        <pc:spChg chg="mod">
          <ac:chgData name="Kylie Geard" userId="b930dff3-5db0-4b18-9d4c-f929b90677dc" providerId="ADAL" clId="{038610CA-6CAC-4665-9047-4DC39D1E2447}" dt="2026-08-04T08:36:17.944" v="71" actId="962"/>
          <ac:spMkLst>
            <pc:docMk/>
            <pc:sldMk cId="0" sldId="262"/>
            <ac:spMk id="3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960" v="72" actId="962"/>
          <ac:spMkLst>
            <pc:docMk/>
            <pc:sldMk cId="0" sldId="262"/>
            <ac:spMk id="6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960" v="73" actId="962"/>
          <ac:spMkLst>
            <pc:docMk/>
            <pc:sldMk cId="0" sldId="262"/>
            <ac:spMk id="7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960" v="74" actId="962"/>
          <ac:spMkLst>
            <pc:docMk/>
            <pc:sldMk cId="0" sldId="262"/>
            <ac:spMk id="8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960" v="75" actId="962"/>
          <ac:spMkLst>
            <pc:docMk/>
            <pc:sldMk cId="0" sldId="262"/>
            <ac:spMk id="9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976" v="76" actId="962"/>
          <ac:spMkLst>
            <pc:docMk/>
            <pc:sldMk cId="0" sldId="262"/>
            <ac:spMk id="10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46.830" v="232" actId="33553"/>
          <ac:spMkLst>
            <pc:docMk/>
            <pc:sldMk cId="0" sldId="262"/>
            <ac:spMk id="12" creationId="{00000000-0000-0000-0000-000000000000}"/>
          </ac:spMkLst>
        </pc:spChg>
      </pc:sldChg>
      <pc:sldChg chg="modSp mod">
        <pc:chgData name="Kylie Geard" userId="b930dff3-5db0-4b18-9d4c-f929b90677dc" providerId="ADAL" clId="{038610CA-6CAC-4665-9047-4DC39D1E2447}" dt="2026-08-04T08:36:50.176" v="233" actId="33553"/>
        <pc:sldMkLst>
          <pc:docMk/>
          <pc:sldMk cId="0" sldId="263"/>
        </pc:sldMkLst>
        <pc:spChg chg="mod">
          <ac:chgData name="Kylie Geard" userId="b930dff3-5db0-4b18-9d4c-f929b90677dc" providerId="ADAL" clId="{038610CA-6CAC-4665-9047-4DC39D1E2447}" dt="2026-08-04T08:36:17.992" v="77" actId="962"/>
          <ac:spMkLst>
            <pc:docMk/>
            <pc:sldMk cId="0" sldId="263"/>
            <ac:spMk id="2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50.176" v="233" actId="33553"/>
          <ac:spMkLst>
            <pc:docMk/>
            <pc:sldMk cId="0" sldId="263"/>
            <ac:spMk id="7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992" v="78" actId="962"/>
          <ac:spMkLst>
            <pc:docMk/>
            <pc:sldMk cId="0" sldId="263"/>
            <ac:spMk id="9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7.992" v="79" actId="962"/>
          <ac:spMkLst>
            <pc:docMk/>
            <pc:sldMk cId="0" sldId="263"/>
            <ac:spMk id="13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004" v="80" actId="962"/>
          <ac:spMkLst>
            <pc:docMk/>
            <pc:sldMk cId="0" sldId="263"/>
            <ac:spMk id="14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008" v="81" actId="962"/>
          <ac:spMkLst>
            <pc:docMk/>
            <pc:sldMk cId="0" sldId="263"/>
            <ac:spMk id="18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008" v="82" actId="962"/>
          <ac:spMkLst>
            <pc:docMk/>
            <pc:sldMk cId="0" sldId="263"/>
            <ac:spMk id="19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008" v="83" actId="962"/>
          <ac:spMkLst>
            <pc:docMk/>
            <pc:sldMk cId="0" sldId="263"/>
            <ac:spMk id="23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008" v="84" actId="962"/>
          <ac:spMkLst>
            <pc:docMk/>
            <pc:sldMk cId="0" sldId="263"/>
            <ac:spMk id="24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008" v="85" actId="962"/>
          <ac:spMkLst>
            <pc:docMk/>
            <pc:sldMk cId="0" sldId="263"/>
            <ac:spMk id="28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023" v="86" actId="962"/>
          <ac:spMkLst>
            <pc:docMk/>
            <pc:sldMk cId="0" sldId="263"/>
            <ac:spMk id="29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023" v="87" actId="962"/>
          <ac:spMkLst>
            <pc:docMk/>
            <pc:sldMk cId="0" sldId="263"/>
            <ac:spMk id="33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023" v="88" actId="962"/>
          <ac:spMkLst>
            <pc:docMk/>
            <pc:sldMk cId="0" sldId="263"/>
            <ac:spMk id="34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023" v="89" actId="962"/>
          <ac:spMkLst>
            <pc:docMk/>
            <pc:sldMk cId="0" sldId="263"/>
            <ac:spMk id="38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039" v="90" actId="962"/>
          <ac:spMkLst>
            <pc:docMk/>
            <pc:sldMk cId="0" sldId="263"/>
            <ac:spMk id="39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039" v="91" actId="962"/>
          <ac:spMkLst>
            <pc:docMk/>
            <pc:sldMk cId="0" sldId="263"/>
            <ac:spMk id="43" creationId="{00000000-0000-0000-0000-000000000000}"/>
          </ac:spMkLst>
        </pc:spChg>
      </pc:sldChg>
      <pc:sldChg chg="modSp mod">
        <pc:chgData name="Kylie Geard" userId="b930dff3-5db0-4b18-9d4c-f929b90677dc" providerId="ADAL" clId="{038610CA-6CAC-4665-9047-4DC39D1E2447}" dt="2026-08-04T08:36:52.620" v="234" actId="33553"/>
        <pc:sldMkLst>
          <pc:docMk/>
          <pc:sldMk cId="0" sldId="264"/>
        </pc:sldMkLst>
        <pc:spChg chg="mod">
          <ac:chgData name="Kylie Geard" userId="b930dff3-5db0-4b18-9d4c-f929b90677dc" providerId="ADAL" clId="{038610CA-6CAC-4665-9047-4DC39D1E2447}" dt="2026-08-04T08:36:18.055" v="92" actId="962"/>
          <ac:spMkLst>
            <pc:docMk/>
            <pc:sldMk cId="0" sldId="264"/>
            <ac:spMk id="2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52.620" v="234" actId="33553"/>
          <ac:spMkLst>
            <pc:docMk/>
            <pc:sldMk cId="0" sldId="264"/>
            <ac:spMk id="7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055" v="93" actId="962"/>
          <ac:spMkLst>
            <pc:docMk/>
            <pc:sldMk cId="0" sldId="264"/>
            <ac:spMk id="9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055" v="94" actId="962"/>
          <ac:spMkLst>
            <pc:docMk/>
            <pc:sldMk cId="0" sldId="264"/>
            <ac:spMk id="13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071" v="95" actId="962"/>
          <ac:spMkLst>
            <pc:docMk/>
            <pc:sldMk cId="0" sldId="264"/>
            <ac:spMk id="17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071" v="96" actId="962"/>
          <ac:spMkLst>
            <pc:docMk/>
            <pc:sldMk cId="0" sldId="264"/>
            <ac:spMk id="21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071" v="97" actId="962"/>
          <ac:spMkLst>
            <pc:docMk/>
            <pc:sldMk cId="0" sldId="264"/>
            <ac:spMk id="25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071" v="98" actId="962"/>
          <ac:spMkLst>
            <pc:docMk/>
            <pc:sldMk cId="0" sldId="264"/>
            <ac:spMk id="29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087" v="99" actId="962"/>
          <ac:spMkLst>
            <pc:docMk/>
            <pc:sldMk cId="0" sldId="264"/>
            <ac:spMk id="33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087" v="100" actId="962"/>
          <ac:spMkLst>
            <pc:docMk/>
            <pc:sldMk cId="0" sldId="264"/>
            <ac:spMk id="37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087" v="101" actId="962"/>
          <ac:spMkLst>
            <pc:docMk/>
            <pc:sldMk cId="0" sldId="264"/>
            <ac:spMk id="38" creationId="{00000000-0000-0000-0000-000000000000}"/>
          </ac:spMkLst>
        </pc:spChg>
      </pc:sldChg>
      <pc:sldChg chg="modSp mod">
        <pc:chgData name="Kylie Geard" userId="b930dff3-5db0-4b18-9d4c-f929b90677dc" providerId="ADAL" clId="{038610CA-6CAC-4665-9047-4DC39D1E2447}" dt="2026-08-04T08:36:55.269" v="235" actId="33553"/>
        <pc:sldMkLst>
          <pc:docMk/>
          <pc:sldMk cId="0" sldId="265"/>
        </pc:sldMkLst>
        <pc:spChg chg="mod">
          <ac:chgData name="Kylie Geard" userId="b930dff3-5db0-4b18-9d4c-f929b90677dc" providerId="ADAL" clId="{038610CA-6CAC-4665-9047-4DC39D1E2447}" dt="2026-08-04T08:36:18.104" v="102" actId="962"/>
          <ac:spMkLst>
            <pc:docMk/>
            <pc:sldMk cId="0" sldId="265"/>
            <ac:spMk id="2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55.269" v="235" actId="33553"/>
          <ac:spMkLst>
            <pc:docMk/>
            <pc:sldMk cId="0" sldId="265"/>
            <ac:spMk id="7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104" v="103" actId="962"/>
          <ac:spMkLst>
            <pc:docMk/>
            <pc:sldMk cId="0" sldId="265"/>
            <ac:spMk id="9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104" v="104" actId="962"/>
          <ac:spMkLst>
            <pc:docMk/>
            <pc:sldMk cId="0" sldId="265"/>
            <ac:spMk id="10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119" v="105" actId="962"/>
          <ac:spMkLst>
            <pc:docMk/>
            <pc:sldMk cId="0" sldId="265"/>
            <ac:spMk id="14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119" v="106" actId="962"/>
          <ac:spMkLst>
            <pc:docMk/>
            <pc:sldMk cId="0" sldId="265"/>
            <ac:spMk id="15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119" v="107" actId="962"/>
          <ac:spMkLst>
            <pc:docMk/>
            <pc:sldMk cId="0" sldId="265"/>
            <ac:spMk id="19" creationId="{00000000-0000-0000-0000-000000000000}"/>
          </ac:spMkLst>
        </pc:spChg>
      </pc:sldChg>
      <pc:sldChg chg="modSp mod">
        <pc:chgData name="Kylie Geard" userId="b930dff3-5db0-4b18-9d4c-f929b90677dc" providerId="ADAL" clId="{038610CA-6CAC-4665-9047-4DC39D1E2447}" dt="2026-08-04T08:36:58.097" v="236" actId="33553"/>
        <pc:sldMkLst>
          <pc:docMk/>
          <pc:sldMk cId="0" sldId="266"/>
        </pc:sldMkLst>
        <pc:spChg chg="mod">
          <ac:chgData name="Kylie Geard" userId="b930dff3-5db0-4b18-9d4c-f929b90677dc" providerId="ADAL" clId="{038610CA-6CAC-4665-9047-4DC39D1E2447}" dt="2026-08-04T08:36:18.134" v="108" actId="962"/>
          <ac:spMkLst>
            <pc:docMk/>
            <pc:sldMk cId="0" sldId="266"/>
            <ac:spMk id="2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58.097" v="236" actId="33553"/>
          <ac:spMkLst>
            <pc:docMk/>
            <pc:sldMk cId="0" sldId="266"/>
            <ac:spMk id="7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150" v="109" actId="962"/>
          <ac:spMkLst>
            <pc:docMk/>
            <pc:sldMk cId="0" sldId="266"/>
            <ac:spMk id="9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154" v="110" actId="962"/>
          <ac:spMkLst>
            <pc:docMk/>
            <pc:sldMk cId="0" sldId="266"/>
            <ac:spMk id="10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154" v="111" actId="962"/>
          <ac:spMkLst>
            <pc:docMk/>
            <pc:sldMk cId="0" sldId="266"/>
            <ac:spMk id="24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154" v="112" actId="962"/>
          <ac:spMkLst>
            <pc:docMk/>
            <pc:sldMk cId="0" sldId="266"/>
            <ac:spMk id="25" creationId="{00000000-0000-0000-0000-000000000000}"/>
          </ac:spMkLst>
        </pc:spChg>
      </pc:sldChg>
      <pc:sldChg chg="modSp mod">
        <pc:chgData name="Kylie Geard" userId="b930dff3-5db0-4b18-9d4c-f929b90677dc" providerId="ADAL" clId="{038610CA-6CAC-4665-9047-4DC39D1E2447}" dt="2026-08-04T08:37:00.205" v="237" actId="33553"/>
        <pc:sldMkLst>
          <pc:docMk/>
          <pc:sldMk cId="0" sldId="267"/>
        </pc:sldMkLst>
        <pc:spChg chg="mod">
          <ac:chgData name="Kylie Geard" userId="b930dff3-5db0-4b18-9d4c-f929b90677dc" providerId="ADAL" clId="{038610CA-6CAC-4665-9047-4DC39D1E2447}" dt="2026-08-04T08:36:18.166" v="113" actId="962"/>
          <ac:spMkLst>
            <pc:docMk/>
            <pc:sldMk cId="0" sldId="267"/>
            <ac:spMk id="2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7:00.205" v="237" actId="33553"/>
          <ac:spMkLst>
            <pc:docMk/>
            <pc:sldMk cId="0" sldId="267"/>
            <ac:spMk id="7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179" v="114" actId="962"/>
          <ac:spMkLst>
            <pc:docMk/>
            <pc:sldMk cId="0" sldId="267"/>
            <ac:spMk id="9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182" v="115" actId="962"/>
          <ac:spMkLst>
            <pc:docMk/>
            <pc:sldMk cId="0" sldId="267"/>
            <ac:spMk id="10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182" v="116" actId="962"/>
          <ac:spMkLst>
            <pc:docMk/>
            <pc:sldMk cId="0" sldId="267"/>
            <ac:spMk id="14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182" v="117" actId="962"/>
          <ac:spMkLst>
            <pc:docMk/>
            <pc:sldMk cId="0" sldId="267"/>
            <ac:spMk id="15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193" v="118" actId="962"/>
          <ac:spMkLst>
            <pc:docMk/>
            <pc:sldMk cId="0" sldId="267"/>
            <ac:spMk id="19" creationId="{00000000-0000-0000-0000-000000000000}"/>
          </ac:spMkLst>
        </pc:spChg>
      </pc:sldChg>
      <pc:sldChg chg="modSp mod">
        <pc:chgData name="Kylie Geard" userId="b930dff3-5db0-4b18-9d4c-f929b90677dc" providerId="ADAL" clId="{038610CA-6CAC-4665-9047-4DC39D1E2447}" dt="2026-08-04T08:37:02.004" v="238" actId="33553"/>
        <pc:sldMkLst>
          <pc:docMk/>
          <pc:sldMk cId="0" sldId="269"/>
        </pc:sldMkLst>
        <pc:spChg chg="mod">
          <ac:chgData name="Kylie Geard" userId="b930dff3-5db0-4b18-9d4c-f929b90677dc" providerId="ADAL" clId="{038610CA-6CAC-4665-9047-4DC39D1E2447}" dt="2026-08-04T08:36:18.205" v="119" actId="962"/>
          <ac:spMkLst>
            <pc:docMk/>
            <pc:sldMk cId="0" sldId="269"/>
            <ac:spMk id="2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7:02.004" v="238" actId="33553"/>
          <ac:spMkLst>
            <pc:docMk/>
            <pc:sldMk cId="0" sldId="269"/>
            <ac:spMk id="7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214" v="120" actId="962"/>
          <ac:spMkLst>
            <pc:docMk/>
            <pc:sldMk cId="0" sldId="269"/>
            <ac:spMk id="9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216" v="121" actId="962"/>
          <ac:spMkLst>
            <pc:docMk/>
            <pc:sldMk cId="0" sldId="269"/>
            <ac:spMk id="10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219" v="122" actId="962"/>
          <ac:spMkLst>
            <pc:docMk/>
            <pc:sldMk cId="0" sldId="269"/>
            <ac:spMk id="14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219" v="123" actId="962"/>
          <ac:spMkLst>
            <pc:docMk/>
            <pc:sldMk cId="0" sldId="269"/>
            <ac:spMk id="15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371" v="124" actId="962"/>
          <ac:spMkLst>
            <pc:docMk/>
            <pc:sldMk cId="0" sldId="269"/>
            <ac:spMk id="19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371" v="125" actId="962"/>
          <ac:spMkLst>
            <pc:docMk/>
            <pc:sldMk cId="0" sldId="269"/>
            <ac:spMk id="20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371" v="126" actId="962"/>
          <ac:spMkLst>
            <pc:docMk/>
            <pc:sldMk cId="0" sldId="269"/>
            <ac:spMk id="24" creationId="{00000000-0000-0000-0000-000000000000}"/>
          </ac:spMkLst>
        </pc:spChg>
      </pc:sldChg>
      <pc:sldChg chg="modSp mod">
        <pc:chgData name="Kylie Geard" userId="b930dff3-5db0-4b18-9d4c-f929b90677dc" providerId="ADAL" clId="{038610CA-6CAC-4665-9047-4DC39D1E2447}" dt="2026-08-04T08:37:03.891" v="239" actId="33553"/>
        <pc:sldMkLst>
          <pc:docMk/>
          <pc:sldMk cId="0" sldId="270"/>
        </pc:sldMkLst>
        <pc:spChg chg="mod">
          <ac:chgData name="Kylie Geard" userId="b930dff3-5db0-4b18-9d4c-f929b90677dc" providerId="ADAL" clId="{038610CA-6CAC-4665-9047-4DC39D1E2447}" dt="2026-08-04T08:36:18.388" v="127" actId="962"/>
          <ac:spMkLst>
            <pc:docMk/>
            <pc:sldMk cId="0" sldId="270"/>
            <ac:spMk id="3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388" v="128" actId="962"/>
          <ac:spMkLst>
            <pc:docMk/>
            <pc:sldMk cId="0" sldId="270"/>
            <ac:spMk id="6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388" v="129" actId="962"/>
          <ac:spMkLst>
            <pc:docMk/>
            <pc:sldMk cId="0" sldId="270"/>
            <ac:spMk id="7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388" v="130" actId="962"/>
          <ac:spMkLst>
            <pc:docMk/>
            <pc:sldMk cId="0" sldId="270"/>
            <ac:spMk id="8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405" v="131" actId="962"/>
          <ac:spMkLst>
            <pc:docMk/>
            <pc:sldMk cId="0" sldId="270"/>
            <ac:spMk id="9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405" v="132" actId="962"/>
          <ac:spMkLst>
            <pc:docMk/>
            <pc:sldMk cId="0" sldId="270"/>
            <ac:spMk id="10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7:03.891" v="239" actId="33553"/>
          <ac:spMkLst>
            <pc:docMk/>
            <pc:sldMk cId="0" sldId="270"/>
            <ac:spMk id="12" creationId="{00000000-0000-0000-0000-000000000000}"/>
          </ac:spMkLst>
        </pc:spChg>
      </pc:sldChg>
      <pc:sldChg chg="modSp mod">
        <pc:chgData name="Kylie Geard" userId="b930dff3-5db0-4b18-9d4c-f929b90677dc" providerId="ADAL" clId="{038610CA-6CAC-4665-9047-4DC39D1E2447}" dt="2026-08-04T08:37:08.632" v="241" actId="33553"/>
        <pc:sldMkLst>
          <pc:docMk/>
          <pc:sldMk cId="0" sldId="271"/>
        </pc:sldMkLst>
        <pc:spChg chg="mod">
          <ac:chgData name="Kylie Geard" userId="b930dff3-5db0-4b18-9d4c-f929b90677dc" providerId="ADAL" clId="{038610CA-6CAC-4665-9047-4DC39D1E2447}" dt="2026-08-04T08:36:18.451" v="140" actId="962"/>
          <ac:spMkLst>
            <pc:docMk/>
            <pc:sldMk cId="0" sldId="271"/>
            <ac:spMk id="2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7:08.632" v="241" actId="33553"/>
          <ac:spMkLst>
            <pc:docMk/>
            <pc:sldMk cId="0" sldId="271"/>
            <ac:spMk id="7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467" v="141" actId="962"/>
          <ac:spMkLst>
            <pc:docMk/>
            <pc:sldMk cId="0" sldId="271"/>
            <ac:spMk id="9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467" v="142" actId="962"/>
          <ac:spMkLst>
            <pc:docMk/>
            <pc:sldMk cId="0" sldId="271"/>
            <ac:spMk id="10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467" v="143" actId="962"/>
          <ac:spMkLst>
            <pc:docMk/>
            <pc:sldMk cId="0" sldId="271"/>
            <ac:spMk id="13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467" v="144" actId="962"/>
          <ac:spMkLst>
            <pc:docMk/>
            <pc:sldMk cId="0" sldId="271"/>
            <ac:spMk id="14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482" v="145" actId="962"/>
          <ac:spMkLst>
            <pc:docMk/>
            <pc:sldMk cId="0" sldId="271"/>
            <ac:spMk id="18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482" v="146" actId="962"/>
          <ac:spMkLst>
            <pc:docMk/>
            <pc:sldMk cId="0" sldId="271"/>
            <ac:spMk id="19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482" v="147" actId="962"/>
          <ac:spMkLst>
            <pc:docMk/>
            <pc:sldMk cId="0" sldId="271"/>
            <ac:spMk id="23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482" v="148" actId="962"/>
          <ac:spMkLst>
            <pc:docMk/>
            <pc:sldMk cId="0" sldId="271"/>
            <ac:spMk id="24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482" v="149" actId="962"/>
          <ac:spMkLst>
            <pc:docMk/>
            <pc:sldMk cId="0" sldId="271"/>
            <ac:spMk id="28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500" v="150" actId="962"/>
          <ac:spMkLst>
            <pc:docMk/>
            <pc:sldMk cId="0" sldId="271"/>
            <ac:spMk id="29" creationId="{00000000-0000-0000-0000-000000000000}"/>
          </ac:spMkLst>
        </pc:spChg>
      </pc:sldChg>
      <pc:sldChg chg="modSp mod">
        <pc:chgData name="Kylie Geard" userId="b930dff3-5db0-4b18-9d4c-f929b90677dc" providerId="ADAL" clId="{038610CA-6CAC-4665-9047-4DC39D1E2447}" dt="2026-08-04T08:37:11.925" v="242" actId="33553"/>
        <pc:sldMkLst>
          <pc:docMk/>
          <pc:sldMk cId="0" sldId="272"/>
        </pc:sldMkLst>
        <pc:spChg chg="mod">
          <ac:chgData name="Kylie Geard" userId="b930dff3-5db0-4b18-9d4c-f929b90677dc" providerId="ADAL" clId="{038610CA-6CAC-4665-9047-4DC39D1E2447}" dt="2026-08-04T08:36:18.514" v="151" actId="962"/>
          <ac:spMkLst>
            <pc:docMk/>
            <pc:sldMk cId="0" sldId="272"/>
            <ac:spMk id="2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7:11.925" v="242" actId="33553"/>
          <ac:spMkLst>
            <pc:docMk/>
            <pc:sldMk cId="0" sldId="272"/>
            <ac:spMk id="7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514" v="152" actId="962"/>
          <ac:spMkLst>
            <pc:docMk/>
            <pc:sldMk cId="0" sldId="272"/>
            <ac:spMk id="9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514" v="153" actId="962"/>
          <ac:spMkLst>
            <pc:docMk/>
            <pc:sldMk cId="0" sldId="272"/>
            <ac:spMk id="10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514" v="154" actId="962"/>
          <ac:spMkLst>
            <pc:docMk/>
            <pc:sldMk cId="0" sldId="272"/>
            <ac:spMk id="15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530" v="155" actId="962"/>
          <ac:spMkLst>
            <pc:docMk/>
            <pc:sldMk cId="0" sldId="272"/>
            <ac:spMk id="16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530" v="156" actId="962"/>
          <ac:spMkLst>
            <pc:docMk/>
            <pc:sldMk cId="0" sldId="272"/>
            <ac:spMk id="21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530" v="157" actId="962"/>
          <ac:spMkLst>
            <pc:docMk/>
            <pc:sldMk cId="0" sldId="272"/>
            <ac:spMk id="22" creationId="{00000000-0000-0000-0000-000000000000}"/>
          </ac:spMkLst>
        </pc:spChg>
      </pc:sldChg>
      <pc:sldChg chg="modSp mod">
        <pc:chgData name="Kylie Geard" userId="b930dff3-5db0-4b18-9d4c-f929b90677dc" providerId="ADAL" clId="{038610CA-6CAC-4665-9047-4DC39D1E2447}" dt="2026-08-04T08:37:14.273" v="243" actId="33553"/>
        <pc:sldMkLst>
          <pc:docMk/>
          <pc:sldMk cId="0" sldId="273"/>
        </pc:sldMkLst>
        <pc:spChg chg="mod">
          <ac:chgData name="Kylie Geard" userId="b930dff3-5db0-4b18-9d4c-f929b90677dc" providerId="ADAL" clId="{038610CA-6CAC-4665-9047-4DC39D1E2447}" dt="2026-08-04T08:36:18.546" v="158" actId="962"/>
          <ac:spMkLst>
            <pc:docMk/>
            <pc:sldMk cId="0" sldId="273"/>
            <ac:spMk id="2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7:14.273" v="243" actId="33553"/>
          <ac:spMkLst>
            <pc:docMk/>
            <pc:sldMk cId="0" sldId="273"/>
            <ac:spMk id="7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555" v="159" actId="962"/>
          <ac:spMkLst>
            <pc:docMk/>
            <pc:sldMk cId="0" sldId="273"/>
            <ac:spMk id="9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555" v="160" actId="962"/>
          <ac:spMkLst>
            <pc:docMk/>
            <pc:sldMk cId="0" sldId="273"/>
            <ac:spMk id="10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562" v="161" actId="962"/>
          <ac:spMkLst>
            <pc:docMk/>
            <pc:sldMk cId="0" sldId="273"/>
            <ac:spMk id="13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562" v="162" actId="962"/>
          <ac:spMkLst>
            <pc:docMk/>
            <pc:sldMk cId="0" sldId="273"/>
            <ac:spMk id="14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562" v="163" actId="962"/>
          <ac:spMkLst>
            <pc:docMk/>
            <pc:sldMk cId="0" sldId="273"/>
            <ac:spMk id="17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562" v="164" actId="962"/>
          <ac:spMkLst>
            <pc:docMk/>
            <pc:sldMk cId="0" sldId="273"/>
            <ac:spMk id="18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578" v="165" actId="962"/>
          <ac:spMkLst>
            <pc:docMk/>
            <pc:sldMk cId="0" sldId="273"/>
            <ac:spMk id="21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578" v="166" actId="962"/>
          <ac:spMkLst>
            <pc:docMk/>
            <pc:sldMk cId="0" sldId="273"/>
            <ac:spMk id="22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578" v="167" actId="962"/>
          <ac:spMkLst>
            <pc:docMk/>
            <pc:sldMk cId="0" sldId="273"/>
            <ac:spMk id="25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578" v="168" actId="962"/>
          <ac:spMkLst>
            <pc:docMk/>
            <pc:sldMk cId="0" sldId="273"/>
            <ac:spMk id="26" creationId="{00000000-0000-0000-0000-000000000000}"/>
          </ac:spMkLst>
        </pc:spChg>
      </pc:sldChg>
      <pc:sldChg chg="modSp mod">
        <pc:chgData name="Kylie Geard" userId="b930dff3-5db0-4b18-9d4c-f929b90677dc" providerId="ADAL" clId="{038610CA-6CAC-4665-9047-4DC39D1E2447}" dt="2026-08-04T08:37:41.066" v="251" actId="33553"/>
        <pc:sldMkLst>
          <pc:docMk/>
          <pc:sldMk cId="2265345464" sldId="274"/>
        </pc:sldMkLst>
        <pc:spChg chg="mod">
          <ac:chgData name="Kylie Geard" userId="b930dff3-5db0-4b18-9d4c-f929b90677dc" providerId="ADAL" clId="{038610CA-6CAC-4665-9047-4DC39D1E2447}" dt="2026-08-04T08:36:18.849" v="220" actId="962"/>
          <ac:spMkLst>
            <pc:docMk/>
            <pc:sldMk cId="2265345464" sldId="274"/>
            <ac:spMk id="2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7:41.066" v="251" actId="33553"/>
          <ac:spMkLst>
            <pc:docMk/>
            <pc:sldMk cId="2265345464" sldId="274"/>
            <ac:spMk id="7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849" v="221" actId="962"/>
          <ac:spMkLst>
            <pc:docMk/>
            <pc:sldMk cId="2265345464" sldId="274"/>
            <ac:spMk id="9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864" v="222" actId="962"/>
          <ac:spMkLst>
            <pc:docMk/>
            <pc:sldMk cId="2265345464" sldId="274"/>
            <ac:spMk id="13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864" v="223" actId="962"/>
          <ac:spMkLst>
            <pc:docMk/>
            <pc:sldMk cId="2265345464" sldId="274"/>
            <ac:spMk id="17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864" v="224" actId="962"/>
          <ac:spMkLst>
            <pc:docMk/>
            <pc:sldMk cId="2265345464" sldId="274"/>
            <ac:spMk id="21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864" v="225" actId="962"/>
          <ac:spMkLst>
            <pc:docMk/>
            <pc:sldMk cId="2265345464" sldId="274"/>
            <ac:spMk id="25" creationId="{00000000-0000-0000-0000-000000000000}"/>
          </ac:spMkLst>
        </pc:spChg>
      </pc:sldChg>
      <pc:sldChg chg="modSp mod">
        <pc:chgData name="Kylie Geard" userId="b930dff3-5db0-4b18-9d4c-f929b90677dc" providerId="ADAL" clId="{038610CA-6CAC-4665-9047-4DC39D1E2447}" dt="2026-08-04T08:37:16.568" v="244" actId="33553"/>
        <pc:sldMkLst>
          <pc:docMk/>
          <pc:sldMk cId="0" sldId="275"/>
        </pc:sldMkLst>
        <pc:spChg chg="mod">
          <ac:chgData name="Kylie Geard" userId="b930dff3-5db0-4b18-9d4c-f929b90677dc" providerId="ADAL" clId="{038610CA-6CAC-4665-9047-4DC39D1E2447}" dt="2026-08-04T08:36:18.594" v="169" actId="962"/>
          <ac:spMkLst>
            <pc:docMk/>
            <pc:sldMk cId="0" sldId="275"/>
            <ac:spMk id="3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594" v="170" actId="962"/>
          <ac:spMkLst>
            <pc:docMk/>
            <pc:sldMk cId="0" sldId="275"/>
            <ac:spMk id="6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594" v="171" actId="962"/>
          <ac:spMkLst>
            <pc:docMk/>
            <pc:sldMk cId="0" sldId="275"/>
            <ac:spMk id="7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605" v="172" actId="962"/>
          <ac:spMkLst>
            <pc:docMk/>
            <pc:sldMk cId="0" sldId="275"/>
            <ac:spMk id="8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610" v="173" actId="962"/>
          <ac:spMkLst>
            <pc:docMk/>
            <pc:sldMk cId="0" sldId="275"/>
            <ac:spMk id="9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610" v="174" actId="962"/>
          <ac:spMkLst>
            <pc:docMk/>
            <pc:sldMk cId="0" sldId="275"/>
            <ac:spMk id="10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7:16.568" v="244" actId="33553"/>
          <ac:spMkLst>
            <pc:docMk/>
            <pc:sldMk cId="0" sldId="275"/>
            <ac:spMk id="12" creationId="{00000000-0000-0000-0000-000000000000}"/>
          </ac:spMkLst>
        </pc:spChg>
      </pc:sldChg>
      <pc:sldChg chg="modSp mod">
        <pc:chgData name="Kylie Geard" userId="b930dff3-5db0-4b18-9d4c-f929b90677dc" providerId="ADAL" clId="{038610CA-6CAC-4665-9047-4DC39D1E2447}" dt="2026-08-04T08:37:20.355" v="245" actId="33553"/>
        <pc:sldMkLst>
          <pc:docMk/>
          <pc:sldMk cId="0" sldId="276"/>
        </pc:sldMkLst>
        <pc:spChg chg="mod">
          <ac:chgData name="Kylie Geard" userId="b930dff3-5db0-4b18-9d4c-f929b90677dc" providerId="ADAL" clId="{038610CA-6CAC-4665-9047-4DC39D1E2447}" dt="2026-08-04T08:36:18.626" v="175" actId="962"/>
          <ac:spMkLst>
            <pc:docMk/>
            <pc:sldMk cId="0" sldId="276"/>
            <ac:spMk id="2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7:20.355" v="245" actId="33553"/>
          <ac:spMkLst>
            <pc:docMk/>
            <pc:sldMk cId="0" sldId="276"/>
            <ac:spMk id="7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633" v="176" actId="962"/>
          <ac:spMkLst>
            <pc:docMk/>
            <pc:sldMk cId="0" sldId="276"/>
            <ac:spMk id="9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633" v="177" actId="962"/>
          <ac:spMkLst>
            <pc:docMk/>
            <pc:sldMk cId="0" sldId="276"/>
            <ac:spMk id="10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642" v="178" actId="962"/>
          <ac:spMkLst>
            <pc:docMk/>
            <pc:sldMk cId="0" sldId="276"/>
            <ac:spMk id="13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642" v="179" actId="962"/>
          <ac:spMkLst>
            <pc:docMk/>
            <pc:sldMk cId="0" sldId="276"/>
            <ac:spMk id="14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642" v="180" actId="962"/>
          <ac:spMkLst>
            <pc:docMk/>
            <pc:sldMk cId="0" sldId="276"/>
            <ac:spMk id="17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642" v="181" actId="962"/>
          <ac:spMkLst>
            <pc:docMk/>
            <pc:sldMk cId="0" sldId="276"/>
            <ac:spMk id="18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642" v="182" actId="962"/>
          <ac:spMkLst>
            <pc:docMk/>
            <pc:sldMk cId="0" sldId="276"/>
            <ac:spMk id="21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657" v="183" actId="962"/>
          <ac:spMkLst>
            <pc:docMk/>
            <pc:sldMk cId="0" sldId="276"/>
            <ac:spMk id="22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657" v="184" actId="962"/>
          <ac:spMkLst>
            <pc:docMk/>
            <pc:sldMk cId="0" sldId="276"/>
            <ac:spMk id="25" creationId="{00000000-0000-0000-0000-000000000000}"/>
          </ac:spMkLst>
        </pc:spChg>
      </pc:sldChg>
      <pc:sldChg chg="modSp mod">
        <pc:chgData name="Kylie Geard" userId="b930dff3-5db0-4b18-9d4c-f929b90677dc" providerId="ADAL" clId="{038610CA-6CAC-4665-9047-4DC39D1E2447}" dt="2026-08-04T08:37:23.745" v="246" actId="33553"/>
        <pc:sldMkLst>
          <pc:docMk/>
          <pc:sldMk cId="0" sldId="277"/>
        </pc:sldMkLst>
        <pc:spChg chg="mod">
          <ac:chgData name="Kylie Geard" userId="b930dff3-5db0-4b18-9d4c-f929b90677dc" providerId="ADAL" clId="{038610CA-6CAC-4665-9047-4DC39D1E2447}" dt="2026-08-04T08:36:18.673" v="185" actId="962"/>
          <ac:spMkLst>
            <pc:docMk/>
            <pc:sldMk cId="0" sldId="277"/>
            <ac:spMk id="2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7:23.745" v="246" actId="33553"/>
          <ac:spMkLst>
            <pc:docMk/>
            <pc:sldMk cId="0" sldId="277"/>
            <ac:spMk id="7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673" v="186" actId="962"/>
          <ac:spMkLst>
            <pc:docMk/>
            <pc:sldMk cId="0" sldId="277"/>
            <ac:spMk id="9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673" v="187" actId="962"/>
          <ac:spMkLst>
            <pc:docMk/>
            <pc:sldMk cId="0" sldId="277"/>
            <ac:spMk id="10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673" v="188" actId="962"/>
          <ac:spMkLst>
            <pc:docMk/>
            <pc:sldMk cId="0" sldId="277"/>
            <ac:spMk id="13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689" v="189" actId="962"/>
          <ac:spMkLst>
            <pc:docMk/>
            <pc:sldMk cId="0" sldId="277"/>
            <ac:spMk id="14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689" v="190" actId="962"/>
          <ac:spMkLst>
            <pc:docMk/>
            <pc:sldMk cId="0" sldId="277"/>
            <ac:spMk id="17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689" v="191" actId="962"/>
          <ac:spMkLst>
            <pc:docMk/>
            <pc:sldMk cId="0" sldId="277"/>
            <ac:spMk id="18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689" v="192" actId="962"/>
          <ac:spMkLst>
            <pc:docMk/>
            <pc:sldMk cId="0" sldId="277"/>
            <ac:spMk id="21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706" v="193" actId="962"/>
          <ac:spMkLst>
            <pc:docMk/>
            <pc:sldMk cId="0" sldId="277"/>
            <ac:spMk id="22" creationId="{00000000-0000-0000-0000-000000000000}"/>
          </ac:spMkLst>
        </pc:spChg>
      </pc:sldChg>
      <pc:sldChg chg="modSp mod">
        <pc:chgData name="Kylie Geard" userId="b930dff3-5db0-4b18-9d4c-f929b90677dc" providerId="ADAL" clId="{038610CA-6CAC-4665-9047-4DC39D1E2447}" dt="2026-08-04T08:37:29.239" v="247" actId="33553"/>
        <pc:sldMkLst>
          <pc:docMk/>
          <pc:sldMk cId="0" sldId="278"/>
        </pc:sldMkLst>
        <pc:spChg chg="mod">
          <ac:chgData name="Kylie Geard" userId="b930dff3-5db0-4b18-9d4c-f929b90677dc" providerId="ADAL" clId="{038610CA-6CAC-4665-9047-4DC39D1E2447}" dt="2026-08-04T08:36:18.721" v="194" actId="962"/>
          <ac:spMkLst>
            <pc:docMk/>
            <pc:sldMk cId="0" sldId="278"/>
            <ac:spMk id="2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7:29.239" v="247" actId="33553"/>
          <ac:spMkLst>
            <pc:docMk/>
            <pc:sldMk cId="0" sldId="278"/>
            <ac:spMk id="7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721" v="195" actId="962"/>
          <ac:spMkLst>
            <pc:docMk/>
            <pc:sldMk cId="0" sldId="278"/>
            <ac:spMk id="9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721" v="196" actId="962"/>
          <ac:spMkLst>
            <pc:docMk/>
            <pc:sldMk cId="0" sldId="278"/>
            <ac:spMk id="13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721" v="197" actId="962"/>
          <ac:spMkLst>
            <pc:docMk/>
            <pc:sldMk cId="0" sldId="278"/>
            <ac:spMk id="17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721" v="198" actId="962"/>
          <ac:spMkLst>
            <pc:docMk/>
            <pc:sldMk cId="0" sldId="278"/>
            <ac:spMk id="21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737" v="199" actId="962"/>
          <ac:spMkLst>
            <pc:docMk/>
            <pc:sldMk cId="0" sldId="278"/>
            <ac:spMk id="25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737" v="200" actId="962"/>
          <ac:spMkLst>
            <pc:docMk/>
            <pc:sldMk cId="0" sldId="278"/>
            <ac:spMk id="29" creationId="{00000000-0000-0000-0000-000000000000}"/>
          </ac:spMkLst>
        </pc:spChg>
      </pc:sldChg>
      <pc:sldChg chg="modSp mod">
        <pc:chgData name="Kylie Geard" userId="b930dff3-5db0-4b18-9d4c-f929b90677dc" providerId="ADAL" clId="{038610CA-6CAC-4665-9047-4DC39D1E2447}" dt="2026-08-04T08:37:35.158" v="249" actId="33553"/>
        <pc:sldMkLst>
          <pc:docMk/>
          <pc:sldMk cId="0" sldId="279"/>
        </pc:sldMkLst>
        <pc:spChg chg="mod">
          <ac:chgData name="Kylie Geard" userId="b930dff3-5db0-4b18-9d4c-f929b90677dc" providerId="ADAL" clId="{038610CA-6CAC-4665-9047-4DC39D1E2447}" dt="2026-08-04T08:36:18.805" v="211" actId="962"/>
          <ac:spMkLst>
            <pc:docMk/>
            <pc:sldMk cId="0" sldId="279"/>
            <ac:spMk id="3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7:35.158" v="249" actId="33553"/>
          <ac:spMkLst>
            <pc:docMk/>
            <pc:sldMk cId="0" sldId="279"/>
            <ac:spMk id="7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805" v="212" actId="962"/>
          <ac:spMkLst>
            <pc:docMk/>
            <pc:sldMk cId="0" sldId="279"/>
            <ac:spMk id="8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805" v="213" actId="962"/>
          <ac:spMkLst>
            <pc:docMk/>
            <pc:sldMk cId="0" sldId="279"/>
            <ac:spMk id="12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817" v="214" actId="962"/>
          <ac:spMkLst>
            <pc:docMk/>
            <pc:sldMk cId="0" sldId="279"/>
            <ac:spMk id="16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817" v="215" actId="962"/>
          <ac:spMkLst>
            <pc:docMk/>
            <pc:sldMk cId="0" sldId="279"/>
            <ac:spMk id="20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817" v="216" actId="962"/>
          <ac:spMkLst>
            <pc:docMk/>
            <pc:sldMk cId="0" sldId="279"/>
            <ac:spMk id="24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817" v="217" actId="962"/>
          <ac:spMkLst>
            <pc:docMk/>
            <pc:sldMk cId="0" sldId="279"/>
            <ac:spMk id="28" creationId="{00000000-0000-0000-0000-000000000000}"/>
          </ac:spMkLst>
        </pc:spChg>
      </pc:sldChg>
      <pc:sldChg chg="modSp mod">
        <pc:chgData name="Kylie Geard" userId="b930dff3-5db0-4b18-9d4c-f929b90677dc" providerId="ADAL" clId="{038610CA-6CAC-4665-9047-4DC39D1E2447}" dt="2026-08-04T08:37:06.286" v="240" actId="33553"/>
        <pc:sldMkLst>
          <pc:docMk/>
          <pc:sldMk cId="0" sldId="280"/>
        </pc:sldMkLst>
        <pc:spChg chg="mod">
          <ac:chgData name="Kylie Geard" userId="b930dff3-5db0-4b18-9d4c-f929b90677dc" providerId="ADAL" clId="{038610CA-6CAC-4665-9047-4DC39D1E2447}" dt="2026-08-04T08:36:18.419" v="133" actId="962"/>
          <ac:spMkLst>
            <pc:docMk/>
            <pc:sldMk cId="0" sldId="280"/>
            <ac:spMk id="2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7:06.286" v="240" actId="33553"/>
          <ac:spMkLst>
            <pc:docMk/>
            <pc:sldMk cId="0" sldId="280"/>
            <ac:spMk id="7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419" v="134" actId="962"/>
          <ac:spMkLst>
            <pc:docMk/>
            <pc:sldMk cId="0" sldId="280"/>
            <ac:spMk id="9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419" v="135" actId="962"/>
          <ac:spMkLst>
            <pc:docMk/>
            <pc:sldMk cId="0" sldId="280"/>
            <ac:spMk id="10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435" v="136" actId="962"/>
          <ac:spMkLst>
            <pc:docMk/>
            <pc:sldMk cId="0" sldId="280"/>
            <ac:spMk id="15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435" v="137" actId="962"/>
          <ac:spMkLst>
            <pc:docMk/>
            <pc:sldMk cId="0" sldId="280"/>
            <ac:spMk id="16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435" v="138" actId="962"/>
          <ac:spMkLst>
            <pc:docMk/>
            <pc:sldMk cId="0" sldId="280"/>
            <ac:spMk id="21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435" v="139" actId="962"/>
          <ac:spMkLst>
            <pc:docMk/>
            <pc:sldMk cId="0" sldId="280"/>
            <ac:spMk id="22" creationId="{00000000-0000-0000-0000-000000000000}"/>
          </ac:spMkLst>
        </pc:spChg>
      </pc:sldChg>
      <pc:sldChg chg="modSp mod">
        <pc:chgData name="Kylie Geard" userId="b930dff3-5db0-4b18-9d4c-f929b90677dc" providerId="ADAL" clId="{038610CA-6CAC-4665-9047-4DC39D1E2447}" dt="2026-08-04T08:37:32.028" v="248" actId="33553"/>
        <pc:sldMkLst>
          <pc:docMk/>
          <pc:sldMk cId="0" sldId="281"/>
        </pc:sldMkLst>
        <pc:spChg chg="mod">
          <ac:chgData name="Kylie Geard" userId="b930dff3-5db0-4b18-9d4c-f929b90677dc" providerId="ADAL" clId="{038610CA-6CAC-4665-9047-4DC39D1E2447}" dt="2026-08-04T08:36:18.753" v="201" actId="962"/>
          <ac:spMkLst>
            <pc:docMk/>
            <pc:sldMk cId="0" sldId="281"/>
            <ac:spMk id="2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7:32.028" v="248" actId="33553"/>
          <ac:spMkLst>
            <pc:docMk/>
            <pc:sldMk cId="0" sldId="281"/>
            <ac:spMk id="7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753" v="202" actId="962"/>
          <ac:spMkLst>
            <pc:docMk/>
            <pc:sldMk cId="0" sldId="281"/>
            <ac:spMk id="9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753" v="203" actId="962"/>
          <ac:spMkLst>
            <pc:docMk/>
            <pc:sldMk cId="0" sldId="281"/>
            <ac:spMk id="10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753" v="204" actId="962"/>
          <ac:spMkLst>
            <pc:docMk/>
            <pc:sldMk cId="0" sldId="281"/>
            <ac:spMk id="13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769" v="205" actId="962"/>
          <ac:spMkLst>
            <pc:docMk/>
            <pc:sldMk cId="0" sldId="281"/>
            <ac:spMk id="14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769" v="206" actId="962"/>
          <ac:spMkLst>
            <pc:docMk/>
            <pc:sldMk cId="0" sldId="281"/>
            <ac:spMk id="17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769" v="207" actId="962"/>
          <ac:spMkLst>
            <pc:docMk/>
            <pc:sldMk cId="0" sldId="281"/>
            <ac:spMk id="18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769" v="208" actId="962"/>
          <ac:spMkLst>
            <pc:docMk/>
            <pc:sldMk cId="0" sldId="281"/>
            <ac:spMk id="21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785" v="209" actId="962"/>
          <ac:spMkLst>
            <pc:docMk/>
            <pc:sldMk cId="0" sldId="281"/>
            <ac:spMk id="22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4T08:36:18.785" v="210" actId="962"/>
          <ac:spMkLst>
            <pc:docMk/>
            <pc:sldMk cId="0" sldId="281"/>
            <ac:spMk id="25" creationId="{00000000-0000-0000-0000-000000000000}"/>
          </ac:spMkLst>
        </pc:spChg>
      </pc:sldChg>
      <pc:sldChg chg="addSp delSp modSp mod delAnim">
        <pc:chgData name="Kylie Geard" userId="b930dff3-5db0-4b18-9d4c-f929b90677dc" providerId="ADAL" clId="{038610CA-6CAC-4665-9047-4DC39D1E2447}" dt="2026-08-04T08:37:37.845" v="250" actId="33553"/>
        <pc:sldMkLst>
          <pc:docMk/>
          <pc:sldMk cId="494721699" sldId="283"/>
        </pc:sldMkLst>
        <pc:spChg chg="mod">
          <ac:chgData name="Kylie Geard" userId="b930dff3-5db0-4b18-9d4c-f929b90677dc" providerId="ADAL" clId="{038610CA-6CAC-4665-9047-4DC39D1E2447}" dt="2026-08-04T08:36:18.833" v="218" actId="962"/>
          <ac:spMkLst>
            <pc:docMk/>
            <pc:sldMk cId="494721699" sldId="283"/>
            <ac:spMk id="2" creationId="{A9B065D2-14A5-1A30-158E-F3D83CCF0CA4}"/>
          </ac:spMkLst>
        </pc:spChg>
        <pc:spChg chg="mod">
          <ac:chgData name="Kylie Geard" userId="b930dff3-5db0-4b18-9d4c-f929b90677dc" providerId="ADAL" clId="{038610CA-6CAC-4665-9047-4DC39D1E2447}" dt="2026-08-04T08:37:37.845" v="250" actId="33553"/>
          <ac:spMkLst>
            <pc:docMk/>
            <pc:sldMk cId="494721699" sldId="283"/>
            <ac:spMk id="7" creationId="{6EC02F53-114E-1D5B-05D7-DF9C04E9F4E3}"/>
          </ac:spMkLst>
        </pc:spChg>
        <pc:spChg chg="mod">
          <ac:chgData name="Kylie Geard" userId="b930dff3-5db0-4b18-9d4c-f929b90677dc" providerId="ADAL" clId="{038610CA-6CAC-4665-9047-4DC39D1E2447}" dt="2026-08-04T08:36:18.833" v="219" actId="962"/>
          <ac:spMkLst>
            <pc:docMk/>
            <pc:sldMk cId="494721699" sldId="283"/>
            <ac:spMk id="10" creationId="{D12E2D32-D4FE-8A9A-24FF-57360BA41E9A}"/>
          </ac:spMkLst>
        </pc:spChg>
        <pc:picChg chg="add mod ord">
          <ac:chgData name="Kylie Geard" userId="b930dff3-5db0-4b18-9d4c-f929b90677dc" providerId="ADAL" clId="{038610CA-6CAC-4665-9047-4DC39D1E2447}" dt="2026-08-04T08:35:04.892" v="13" actId="167"/>
          <ac:picMkLst>
            <pc:docMk/>
            <pc:sldMk cId="494721699" sldId="283"/>
            <ac:picMk id="11" creationId="{1F0318F5-70E9-061F-EF86-5A67F830D879}"/>
          </ac:picMkLst>
        </pc:picChg>
        <pc:picChg chg="del mod">
          <ac:chgData name="Kylie Geard" userId="b930dff3-5db0-4b18-9d4c-f929b90677dc" providerId="ADAL" clId="{038610CA-6CAC-4665-9047-4DC39D1E2447}" dt="2026-08-04T08:35:08.944" v="15" actId="478"/>
          <ac:picMkLst>
            <pc:docMk/>
            <pc:sldMk cId="494721699" sldId="283"/>
            <ac:picMk id="31" creationId="{88AD64E3-FD8F-67CF-6E0A-A2D506143893}"/>
          </ac:picMkLst>
        </pc:picChg>
      </pc:sldChg>
      <pc:sldChg chg="modSp mod">
        <pc:chgData name="Kylie Geard" userId="b930dff3-5db0-4b18-9d4c-f929b90677dc" providerId="ADAL" clId="{038610CA-6CAC-4665-9047-4DC39D1E2447}" dt="2026-08-04T08:37:46.800" v="252" actId="33553"/>
        <pc:sldMkLst>
          <pc:docMk/>
          <pc:sldMk cId="1046287600" sldId="284"/>
        </pc:sldMkLst>
        <pc:spChg chg="mod">
          <ac:chgData name="Kylie Geard" userId="b930dff3-5db0-4b18-9d4c-f929b90677dc" providerId="ADAL" clId="{038610CA-6CAC-4665-9047-4DC39D1E2447}" dt="2026-08-04T08:37:46.800" v="252" actId="33553"/>
          <ac:spMkLst>
            <pc:docMk/>
            <pc:sldMk cId="1046287600" sldId="284"/>
            <ac:spMk id="6" creationId="{F5CB651A-F256-4B87-C934-12FF8B633BCA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A88309-9169-4754-91F8-A4F17FE4C45A}" type="doc">
      <dgm:prSet loTypeId="urn:microsoft.com/office/officeart/2005/8/layout/cycle6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622249D-7FB0-4A09-8160-85B1F02326D7}">
      <dgm:prSet phldrT="[Text]" phldr="0" custT="0"/>
      <dgm:spPr/>
      <dgm:t>
        <a:bodyPr/>
        <a:lstStyle/>
        <a:p>
          <a:pPr algn="ctr" rtl="0"/>
          <a:r>
            <a:rPr lang="en-US" b="1"/>
            <a:t>People </a:t>
          </a:r>
          <a:r>
            <a:rPr lang="en-US" b="1">
              <a:latin typeface="Calibri Light" panose="020F0302020204030204"/>
            </a:rPr>
            <a:t>Reached</a:t>
          </a:r>
          <a:br>
            <a:rPr lang="en-US" b="1" dirty="0">
              <a:latin typeface="Calibri Light" panose="020F0302020204030204"/>
            </a:rPr>
          </a:br>
          <a:r>
            <a:rPr lang="en-US" b="1">
              <a:latin typeface="Calibri Light" panose="020F0302020204030204"/>
            </a:rPr>
            <a:t>24,000</a:t>
          </a:r>
          <a:r>
            <a:rPr lang="en-US" b="1"/>
            <a:t>+</a:t>
          </a:r>
          <a:r>
            <a:rPr lang="en-US"/>
            <a:t> </a:t>
          </a:r>
          <a:r>
            <a:rPr lang="en-US">
              <a:latin typeface="Calibri Light" panose="020F0302020204030204"/>
            </a:rPr>
            <a:t>community</a:t>
          </a:r>
          <a:r>
            <a:rPr lang="en-US"/>
            <a:t> members engaged</a:t>
          </a:r>
          <a:endParaRPr lang="en-US">
            <a:latin typeface="Calibri Light" panose="020F0302020204030204"/>
          </a:endParaRPr>
        </a:p>
      </dgm:t>
    </dgm:pt>
    <dgm:pt modelId="{C873D272-FE61-44E4-84A5-9B11F1242C11}" type="parTrans" cxnId="{B5075709-103E-4335-9D5C-2FF0E4FCD08D}">
      <dgm:prSet/>
      <dgm:spPr/>
    </dgm:pt>
    <dgm:pt modelId="{52385267-8EC7-4053-9FE1-73E896540946}" type="sibTrans" cxnId="{B5075709-103E-4335-9D5C-2FF0E4FCD08D}">
      <dgm:prSet/>
      <dgm:spPr/>
    </dgm:pt>
    <dgm:pt modelId="{9F54764F-AE11-4151-9955-390C8D8894C1}">
      <dgm:prSet phldrT="[Text]" phldr="0"/>
      <dgm:spPr/>
      <dgm:t>
        <a:bodyPr/>
        <a:lstStyle/>
        <a:p>
          <a:pPr algn="ctr" rtl="0"/>
          <a:r>
            <a:rPr lang="en-US" b="1" dirty="0">
              <a:latin typeface="Calibri Light" panose="020F0302020204030204"/>
            </a:rPr>
            <a:t>Communities</a:t>
          </a:r>
          <a:br>
            <a:rPr lang="en-US" dirty="0">
              <a:latin typeface="Calibri Light" panose="020F0302020204030204"/>
            </a:rPr>
          </a:br>
          <a:r>
            <a:rPr lang="en-US" dirty="0">
              <a:latin typeface="Calibri Light" panose="020F0302020204030204"/>
            </a:rPr>
            <a:t>Vietnamese</a:t>
          </a:r>
          <a:r>
            <a:rPr lang="en-US" dirty="0"/>
            <a:t>, Arabic, Afghan, Bhutanese, African, Farsi and other CALD communities</a:t>
          </a:r>
          <a:endParaRPr lang="en-US" dirty="0">
            <a:latin typeface="Calibri Light" panose="020F0302020204030204"/>
          </a:endParaRPr>
        </a:p>
      </dgm:t>
    </dgm:pt>
    <dgm:pt modelId="{8C0D8E7F-7BAD-4CE9-9101-FC17390D4056}" type="parTrans" cxnId="{E2A103BA-5746-4823-87B7-7A5F8463491E}">
      <dgm:prSet/>
      <dgm:spPr/>
    </dgm:pt>
    <dgm:pt modelId="{303B19A6-5E8F-4597-85FA-8CE80B51C54E}" type="sibTrans" cxnId="{E2A103BA-5746-4823-87B7-7A5F8463491E}">
      <dgm:prSet/>
      <dgm:spPr/>
    </dgm:pt>
    <dgm:pt modelId="{D19100A1-7065-46C6-9EC1-305D81DF1C1F}">
      <dgm:prSet phldrT="[Text]" phldr="0"/>
      <dgm:spPr/>
      <dgm:t>
        <a:bodyPr/>
        <a:lstStyle/>
        <a:p>
          <a:pPr algn="ctr" rtl="0"/>
          <a:r>
            <a:rPr lang="en-US" b="1" dirty="0">
              <a:latin typeface="Calibri Light" panose="020F0302020204030204"/>
            </a:rPr>
            <a:t>Education</a:t>
          </a:r>
          <a:br>
            <a:rPr lang="en-US" dirty="0">
              <a:latin typeface="Calibri Light" panose="020F0302020204030204"/>
            </a:rPr>
          </a:br>
          <a:r>
            <a:rPr lang="en-US" b="1" dirty="0"/>
            <a:t>253 ACE learners</a:t>
          </a:r>
          <a:r>
            <a:rPr lang="en-US" dirty="0"/>
            <a:t> completed programs</a:t>
          </a:r>
        </a:p>
      </dgm:t>
    </dgm:pt>
    <dgm:pt modelId="{019A3EC9-62D7-4234-BD7F-D41E5A3CFD6B}" type="parTrans" cxnId="{3C8CF055-744F-46D6-A052-1A575C176FAA}">
      <dgm:prSet/>
      <dgm:spPr/>
    </dgm:pt>
    <dgm:pt modelId="{1A7744DA-566D-482D-8DA3-7DEDF1CEE5E0}" type="sibTrans" cxnId="{3C8CF055-744F-46D6-A052-1A575C176FAA}">
      <dgm:prSet/>
      <dgm:spPr/>
    </dgm:pt>
    <dgm:pt modelId="{4066FC8D-2854-476F-B946-3BB6B0E6EDF6}">
      <dgm:prSet phldrT="[Text]" phldr="0"/>
      <dgm:spPr/>
      <dgm:t>
        <a:bodyPr/>
        <a:lstStyle/>
        <a:p>
          <a:pPr algn="ctr" rtl="0"/>
          <a:r>
            <a:rPr lang="en-US" b="1" dirty="0">
              <a:latin typeface="Calibri Light" panose="020F0302020204030204"/>
            </a:rPr>
            <a:t>Learning Hours</a:t>
          </a:r>
          <a:br>
            <a:rPr lang="en-US" dirty="0">
              <a:latin typeface="Calibri Light" panose="020F0302020204030204"/>
            </a:rPr>
          </a:br>
          <a:r>
            <a:rPr lang="en-US" b="1" dirty="0"/>
            <a:t>7,100+</a:t>
          </a:r>
          <a:r>
            <a:rPr lang="en-US" dirty="0"/>
            <a:t> education contact hours</a:t>
          </a:r>
        </a:p>
      </dgm:t>
    </dgm:pt>
    <dgm:pt modelId="{FA5E5A7B-9F62-40C7-996D-D6D698B816E7}" type="parTrans" cxnId="{313AD60A-DB2E-490A-B6E6-545B8C2318E4}">
      <dgm:prSet/>
      <dgm:spPr/>
    </dgm:pt>
    <dgm:pt modelId="{FE03688C-E898-4F5D-9DC8-4F73BF4B9776}" type="sibTrans" cxnId="{313AD60A-DB2E-490A-B6E6-545B8C2318E4}">
      <dgm:prSet/>
      <dgm:spPr/>
    </dgm:pt>
    <dgm:pt modelId="{BA8EB732-7071-43B7-956A-B57FCB3641B6}">
      <dgm:prSet phldrT="[Text]" phldr="0"/>
      <dgm:spPr/>
      <dgm:t>
        <a:bodyPr/>
        <a:lstStyle/>
        <a:p>
          <a:pPr algn="ctr" rtl="0"/>
          <a:r>
            <a:rPr lang="en-US" b="1" dirty="0">
              <a:latin typeface="Calibri Light" panose="020F0302020204030204"/>
            </a:rPr>
            <a:t>Activities</a:t>
          </a:r>
          <a:br>
            <a:rPr lang="en-US" dirty="0">
              <a:latin typeface="Calibri Light" panose="020F0302020204030204"/>
            </a:rPr>
          </a:br>
          <a:r>
            <a:rPr lang="en-US" b="1" dirty="0"/>
            <a:t>862</a:t>
          </a:r>
          <a:r>
            <a:rPr lang="en-US" dirty="0"/>
            <a:t> community activities &amp; events</a:t>
          </a:r>
        </a:p>
      </dgm:t>
    </dgm:pt>
    <dgm:pt modelId="{BCCA19E0-6914-450E-B37D-5B50F4EEDAF4}" type="parTrans" cxnId="{81260D14-C5A7-4BE4-9316-B8457D614817}">
      <dgm:prSet/>
      <dgm:spPr/>
    </dgm:pt>
    <dgm:pt modelId="{A142D34F-57E3-4633-BA41-CC588BFBA8C0}" type="sibTrans" cxnId="{81260D14-C5A7-4BE4-9316-B8457D614817}">
      <dgm:prSet/>
      <dgm:spPr/>
    </dgm:pt>
    <dgm:pt modelId="{772D1DB8-9EF0-4011-A2EF-281C430E6271}">
      <dgm:prSet phldrT="[Text]" phldr="0"/>
      <dgm:spPr/>
      <dgm:t>
        <a:bodyPr/>
        <a:lstStyle/>
        <a:p>
          <a:pPr algn="ctr" rtl="0"/>
          <a:r>
            <a:rPr lang="en-US" dirty="0">
              <a:latin typeface="Calibri Light" panose="020F0302020204030204"/>
            </a:rPr>
            <a:t>Recognition</a:t>
          </a:r>
          <a:br>
            <a:rPr lang="en-US" dirty="0">
              <a:latin typeface="Calibri Light" panose="020F0302020204030204"/>
            </a:rPr>
          </a:br>
          <a:r>
            <a:rPr lang="en-US" dirty="0"/>
            <a:t>2025 ACE Provider of the Year</a:t>
          </a:r>
        </a:p>
      </dgm:t>
    </dgm:pt>
    <dgm:pt modelId="{5258BE38-AA6B-4C4B-AA44-2663D71D1EFB}" type="parTrans" cxnId="{18E3E4BA-FB12-470B-BF72-261509ADFBE3}">
      <dgm:prSet/>
      <dgm:spPr/>
    </dgm:pt>
    <dgm:pt modelId="{DE742076-6AEC-4A92-9E36-59793C3511F1}" type="sibTrans" cxnId="{18E3E4BA-FB12-470B-BF72-261509ADFBE3}">
      <dgm:prSet/>
      <dgm:spPr/>
    </dgm:pt>
    <dgm:pt modelId="{D16D4273-6127-4D30-8B6B-205CD116E8B9}" type="pres">
      <dgm:prSet presAssocID="{69A88309-9169-4754-91F8-A4F17FE4C45A}" presName="cycle" presStyleCnt="0">
        <dgm:presLayoutVars>
          <dgm:dir/>
          <dgm:resizeHandles val="exact"/>
        </dgm:presLayoutVars>
      </dgm:prSet>
      <dgm:spPr/>
    </dgm:pt>
    <dgm:pt modelId="{55E49D70-7C21-4A17-BB8F-0C1C039B34C2}" type="pres">
      <dgm:prSet presAssocID="{3622249D-7FB0-4A09-8160-85B1F02326D7}" presName="node" presStyleLbl="node1" presStyleIdx="0" presStyleCnt="6">
        <dgm:presLayoutVars>
          <dgm:bulletEnabled val="1"/>
        </dgm:presLayoutVars>
      </dgm:prSet>
      <dgm:spPr/>
    </dgm:pt>
    <dgm:pt modelId="{A7E91901-5448-46A8-9C71-1F6D03FEB7A2}" type="pres">
      <dgm:prSet presAssocID="{3622249D-7FB0-4A09-8160-85B1F02326D7}" presName="spNode" presStyleCnt="0"/>
      <dgm:spPr/>
    </dgm:pt>
    <dgm:pt modelId="{F13493BC-B9A4-48E4-A1D4-48528704DB67}" type="pres">
      <dgm:prSet presAssocID="{52385267-8EC7-4053-9FE1-73E896540946}" presName="sibTrans" presStyleLbl="sibTrans1D1" presStyleIdx="0" presStyleCnt="6"/>
      <dgm:spPr/>
    </dgm:pt>
    <dgm:pt modelId="{8164ABF7-A4D6-4DF6-9ADE-258B4A34CFE4}" type="pres">
      <dgm:prSet presAssocID="{9F54764F-AE11-4151-9955-390C8D8894C1}" presName="node" presStyleLbl="node1" presStyleIdx="1" presStyleCnt="6">
        <dgm:presLayoutVars>
          <dgm:bulletEnabled val="1"/>
        </dgm:presLayoutVars>
      </dgm:prSet>
      <dgm:spPr/>
    </dgm:pt>
    <dgm:pt modelId="{4EE1F174-1E0C-42DD-B3BD-7E0F5024B68F}" type="pres">
      <dgm:prSet presAssocID="{9F54764F-AE11-4151-9955-390C8D8894C1}" presName="spNode" presStyleCnt="0"/>
      <dgm:spPr/>
    </dgm:pt>
    <dgm:pt modelId="{0955D6C4-C84A-4D5A-BA0D-0CA544096DD3}" type="pres">
      <dgm:prSet presAssocID="{303B19A6-5E8F-4597-85FA-8CE80B51C54E}" presName="sibTrans" presStyleLbl="sibTrans1D1" presStyleIdx="1" presStyleCnt="6"/>
      <dgm:spPr/>
    </dgm:pt>
    <dgm:pt modelId="{BE8FEA1D-0978-4752-AA96-5EE17E77B4FD}" type="pres">
      <dgm:prSet presAssocID="{D19100A1-7065-46C6-9EC1-305D81DF1C1F}" presName="node" presStyleLbl="node1" presStyleIdx="2" presStyleCnt="6">
        <dgm:presLayoutVars>
          <dgm:bulletEnabled val="1"/>
        </dgm:presLayoutVars>
      </dgm:prSet>
      <dgm:spPr/>
    </dgm:pt>
    <dgm:pt modelId="{20BA03B4-2833-4218-85D8-3E0DBD31BB50}" type="pres">
      <dgm:prSet presAssocID="{D19100A1-7065-46C6-9EC1-305D81DF1C1F}" presName="spNode" presStyleCnt="0"/>
      <dgm:spPr/>
    </dgm:pt>
    <dgm:pt modelId="{8850FF59-BBED-4353-B7E2-2870BECD7706}" type="pres">
      <dgm:prSet presAssocID="{1A7744DA-566D-482D-8DA3-7DEDF1CEE5E0}" presName="sibTrans" presStyleLbl="sibTrans1D1" presStyleIdx="2" presStyleCnt="6"/>
      <dgm:spPr/>
    </dgm:pt>
    <dgm:pt modelId="{08A0D686-C732-4447-90D0-858EE403A4DF}" type="pres">
      <dgm:prSet presAssocID="{4066FC8D-2854-476F-B946-3BB6B0E6EDF6}" presName="node" presStyleLbl="node1" presStyleIdx="3" presStyleCnt="6">
        <dgm:presLayoutVars>
          <dgm:bulletEnabled val="1"/>
        </dgm:presLayoutVars>
      </dgm:prSet>
      <dgm:spPr/>
    </dgm:pt>
    <dgm:pt modelId="{9C8261A8-088B-4944-9618-AE787795712B}" type="pres">
      <dgm:prSet presAssocID="{4066FC8D-2854-476F-B946-3BB6B0E6EDF6}" presName="spNode" presStyleCnt="0"/>
      <dgm:spPr/>
    </dgm:pt>
    <dgm:pt modelId="{5BB67DB5-3015-4244-B17E-71F47E4D6CA1}" type="pres">
      <dgm:prSet presAssocID="{FE03688C-E898-4F5D-9DC8-4F73BF4B9776}" presName="sibTrans" presStyleLbl="sibTrans1D1" presStyleIdx="3" presStyleCnt="6"/>
      <dgm:spPr/>
    </dgm:pt>
    <dgm:pt modelId="{928BD2FB-3AED-4751-80A3-140E83FC5EAF}" type="pres">
      <dgm:prSet presAssocID="{BA8EB732-7071-43B7-956A-B57FCB3641B6}" presName="node" presStyleLbl="node1" presStyleIdx="4" presStyleCnt="6">
        <dgm:presLayoutVars>
          <dgm:bulletEnabled val="1"/>
        </dgm:presLayoutVars>
      </dgm:prSet>
      <dgm:spPr/>
    </dgm:pt>
    <dgm:pt modelId="{EC0F59F1-AA7E-4A0F-82FD-1ADCAE9359A0}" type="pres">
      <dgm:prSet presAssocID="{BA8EB732-7071-43B7-956A-B57FCB3641B6}" presName="spNode" presStyleCnt="0"/>
      <dgm:spPr/>
    </dgm:pt>
    <dgm:pt modelId="{2AD22F5A-D8BF-4EF8-98EE-4896F272662D}" type="pres">
      <dgm:prSet presAssocID="{A142D34F-57E3-4633-BA41-CC588BFBA8C0}" presName="sibTrans" presStyleLbl="sibTrans1D1" presStyleIdx="4" presStyleCnt="6"/>
      <dgm:spPr/>
    </dgm:pt>
    <dgm:pt modelId="{06C99A46-E614-4BA4-BD85-73C7AD998C22}" type="pres">
      <dgm:prSet presAssocID="{772D1DB8-9EF0-4011-A2EF-281C430E6271}" presName="node" presStyleLbl="node1" presStyleIdx="5" presStyleCnt="6">
        <dgm:presLayoutVars>
          <dgm:bulletEnabled val="1"/>
        </dgm:presLayoutVars>
      </dgm:prSet>
      <dgm:spPr/>
    </dgm:pt>
    <dgm:pt modelId="{08729D90-3D86-42C9-9293-5A9AE7A2AD88}" type="pres">
      <dgm:prSet presAssocID="{772D1DB8-9EF0-4011-A2EF-281C430E6271}" presName="spNode" presStyleCnt="0"/>
      <dgm:spPr/>
    </dgm:pt>
    <dgm:pt modelId="{57951F18-00FF-494F-BA50-75718F2654A7}" type="pres">
      <dgm:prSet presAssocID="{DE742076-6AEC-4A92-9E36-59793C3511F1}" presName="sibTrans" presStyleLbl="sibTrans1D1" presStyleIdx="5" presStyleCnt="6"/>
      <dgm:spPr/>
    </dgm:pt>
  </dgm:ptLst>
  <dgm:cxnLst>
    <dgm:cxn modelId="{B5075709-103E-4335-9D5C-2FF0E4FCD08D}" srcId="{69A88309-9169-4754-91F8-A4F17FE4C45A}" destId="{3622249D-7FB0-4A09-8160-85B1F02326D7}" srcOrd="0" destOrd="0" parTransId="{C873D272-FE61-44E4-84A5-9B11F1242C11}" sibTransId="{52385267-8EC7-4053-9FE1-73E896540946}"/>
    <dgm:cxn modelId="{313AD60A-DB2E-490A-B6E6-545B8C2318E4}" srcId="{69A88309-9169-4754-91F8-A4F17FE4C45A}" destId="{4066FC8D-2854-476F-B946-3BB6B0E6EDF6}" srcOrd="3" destOrd="0" parTransId="{FA5E5A7B-9F62-40C7-996D-D6D698B816E7}" sibTransId="{FE03688C-E898-4F5D-9DC8-4F73BF4B9776}"/>
    <dgm:cxn modelId="{81260D14-C5A7-4BE4-9316-B8457D614817}" srcId="{69A88309-9169-4754-91F8-A4F17FE4C45A}" destId="{BA8EB732-7071-43B7-956A-B57FCB3641B6}" srcOrd="4" destOrd="0" parTransId="{BCCA19E0-6914-450E-B37D-5B50F4EEDAF4}" sibTransId="{A142D34F-57E3-4633-BA41-CC588BFBA8C0}"/>
    <dgm:cxn modelId="{F9A7591B-8FB3-4456-BF95-23904F163B01}" type="presOf" srcId="{4066FC8D-2854-476F-B946-3BB6B0E6EDF6}" destId="{08A0D686-C732-4447-90D0-858EE403A4DF}" srcOrd="0" destOrd="0" presId="urn:microsoft.com/office/officeart/2005/8/layout/cycle6"/>
    <dgm:cxn modelId="{06B0A424-3ED8-4C25-A54B-FEE692CB1262}" type="presOf" srcId="{D19100A1-7065-46C6-9EC1-305D81DF1C1F}" destId="{BE8FEA1D-0978-4752-AA96-5EE17E77B4FD}" srcOrd="0" destOrd="0" presId="urn:microsoft.com/office/officeart/2005/8/layout/cycle6"/>
    <dgm:cxn modelId="{5CDFC044-2040-4D4C-A88B-8C0D892530FF}" type="presOf" srcId="{3622249D-7FB0-4A09-8160-85B1F02326D7}" destId="{55E49D70-7C21-4A17-BB8F-0C1C039B34C2}" srcOrd="0" destOrd="0" presId="urn:microsoft.com/office/officeart/2005/8/layout/cycle6"/>
    <dgm:cxn modelId="{E4192E6D-ABBE-4847-996E-2D2E5DC568A8}" type="presOf" srcId="{303B19A6-5E8F-4597-85FA-8CE80B51C54E}" destId="{0955D6C4-C84A-4D5A-BA0D-0CA544096DD3}" srcOrd="0" destOrd="0" presId="urn:microsoft.com/office/officeart/2005/8/layout/cycle6"/>
    <dgm:cxn modelId="{3C8CF055-744F-46D6-A052-1A575C176FAA}" srcId="{69A88309-9169-4754-91F8-A4F17FE4C45A}" destId="{D19100A1-7065-46C6-9EC1-305D81DF1C1F}" srcOrd="2" destOrd="0" parTransId="{019A3EC9-62D7-4234-BD7F-D41E5A3CFD6B}" sibTransId="{1A7744DA-566D-482D-8DA3-7DEDF1CEE5E0}"/>
    <dgm:cxn modelId="{BF847C77-CAFC-4FAA-A073-5A05FF8576F9}" type="presOf" srcId="{772D1DB8-9EF0-4011-A2EF-281C430E6271}" destId="{06C99A46-E614-4BA4-BD85-73C7AD998C22}" srcOrd="0" destOrd="0" presId="urn:microsoft.com/office/officeart/2005/8/layout/cycle6"/>
    <dgm:cxn modelId="{3A6ED296-8B80-4E32-9D23-6944232DCEC4}" type="presOf" srcId="{1A7744DA-566D-482D-8DA3-7DEDF1CEE5E0}" destId="{8850FF59-BBED-4353-B7E2-2870BECD7706}" srcOrd="0" destOrd="0" presId="urn:microsoft.com/office/officeart/2005/8/layout/cycle6"/>
    <dgm:cxn modelId="{B205FEA4-51CF-436A-B2DA-151B6AF2068F}" type="presOf" srcId="{69A88309-9169-4754-91F8-A4F17FE4C45A}" destId="{D16D4273-6127-4D30-8B6B-205CD116E8B9}" srcOrd="0" destOrd="0" presId="urn:microsoft.com/office/officeart/2005/8/layout/cycle6"/>
    <dgm:cxn modelId="{4B61B8A8-F334-4DD7-8115-1E9F25202B08}" type="presOf" srcId="{DE742076-6AEC-4A92-9E36-59793C3511F1}" destId="{57951F18-00FF-494F-BA50-75718F2654A7}" srcOrd="0" destOrd="0" presId="urn:microsoft.com/office/officeart/2005/8/layout/cycle6"/>
    <dgm:cxn modelId="{E2A103BA-5746-4823-87B7-7A5F8463491E}" srcId="{69A88309-9169-4754-91F8-A4F17FE4C45A}" destId="{9F54764F-AE11-4151-9955-390C8D8894C1}" srcOrd="1" destOrd="0" parTransId="{8C0D8E7F-7BAD-4CE9-9101-FC17390D4056}" sibTransId="{303B19A6-5E8F-4597-85FA-8CE80B51C54E}"/>
    <dgm:cxn modelId="{18E3E4BA-FB12-470B-BF72-261509ADFBE3}" srcId="{69A88309-9169-4754-91F8-A4F17FE4C45A}" destId="{772D1DB8-9EF0-4011-A2EF-281C430E6271}" srcOrd="5" destOrd="0" parTransId="{5258BE38-AA6B-4C4B-AA44-2663D71D1EFB}" sibTransId="{DE742076-6AEC-4A92-9E36-59793C3511F1}"/>
    <dgm:cxn modelId="{A8CE86C4-777A-470D-A4E5-AB7506ACFBC1}" type="presOf" srcId="{BA8EB732-7071-43B7-956A-B57FCB3641B6}" destId="{928BD2FB-3AED-4751-80A3-140E83FC5EAF}" srcOrd="0" destOrd="0" presId="urn:microsoft.com/office/officeart/2005/8/layout/cycle6"/>
    <dgm:cxn modelId="{11E433D7-FCFC-4DF8-8E55-4F57CAFFE152}" type="presOf" srcId="{A142D34F-57E3-4633-BA41-CC588BFBA8C0}" destId="{2AD22F5A-D8BF-4EF8-98EE-4896F272662D}" srcOrd="0" destOrd="0" presId="urn:microsoft.com/office/officeart/2005/8/layout/cycle6"/>
    <dgm:cxn modelId="{80FCCBEB-6271-4005-874E-E5FDEABD62C2}" type="presOf" srcId="{9F54764F-AE11-4151-9955-390C8D8894C1}" destId="{8164ABF7-A4D6-4DF6-9ADE-258B4A34CFE4}" srcOrd="0" destOrd="0" presId="urn:microsoft.com/office/officeart/2005/8/layout/cycle6"/>
    <dgm:cxn modelId="{84ADE7F2-9499-48C3-8F41-1095E5690DED}" type="presOf" srcId="{FE03688C-E898-4F5D-9DC8-4F73BF4B9776}" destId="{5BB67DB5-3015-4244-B17E-71F47E4D6CA1}" srcOrd="0" destOrd="0" presId="urn:microsoft.com/office/officeart/2005/8/layout/cycle6"/>
    <dgm:cxn modelId="{91F00EF8-C5CC-46C6-9E58-1D8603169DA8}" type="presOf" srcId="{52385267-8EC7-4053-9FE1-73E896540946}" destId="{F13493BC-B9A4-48E4-A1D4-48528704DB67}" srcOrd="0" destOrd="0" presId="urn:microsoft.com/office/officeart/2005/8/layout/cycle6"/>
    <dgm:cxn modelId="{ABD8F8D6-8A6E-4775-ADCA-C311F0D5CBE8}" type="presParOf" srcId="{D16D4273-6127-4D30-8B6B-205CD116E8B9}" destId="{55E49D70-7C21-4A17-BB8F-0C1C039B34C2}" srcOrd="0" destOrd="0" presId="urn:microsoft.com/office/officeart/2005/8/layout/cycle6"/>
    <dgm:cxn modelId="{F5BA9DE8-6949-4B51-AE8D-545F41B3EEB9}" type="presParOf" srcId="{D16D4273-6127-4D30-8B6B-205CD116E8B9}" destId="{A7E91901-5448-46A8-9C71-1F6D03FEB7A2}" srcOrd="1" destOrd="0" presId="urn:microsoft.com/office/officeart/2005/8/layout/cycle6"/>
    <dgm:cxn modelId="{67703144-C927-4638-AD0F-FBF0258D26CA}" type="presParOf" srcId="{D16D4273-6127-4D30-8B6B-205CD116E8B9}" destId="{F13493BC-B9A4-48E4-A1D4-48528704DB67}" srcOrd="2" destOrd="0" presId="urn:microsoft.com/office/officeart/2005/8/layout/cycle6"/>
    <dgm:cxn modelId="{0B0E19BF-8306-4784-8648-BE405E48FC82}" type="presParOf" srcId="{D16D4273-6127-4D30-8B6B-205CD116E8B9}" destId="{8164ABF7-A4D6-4DF6-9ADE-258B4A34CFE4}" srcOrd="3" destOrd="0" presId="urn:microsoft.com/office/officeart/2005/8/layout/cycle6"/>
    <dgm:cxn modelId="{DD6C41DB-9B4C-4515-8C77-5C8D7C0CC2E5}" type="presParOf" srcId="{D16D4273-6127-4D30-8B6B-205CD116E8B9}" destId="{4EE1F174-1E0C-42DD-B3BD-7E0F5024B68F}" srcOrd="4" destOrd="0" presId="urn:microsoft.com/office/officeart/2005/8/layout/cycle6"/>
    <dgm:cxn modelId="{5EFEB67E-B0D6-42E5-98AD-C89A95983562}" type="presParOf" srcId="{D16D4273-6127-4D30-8B6B-205CD116E8B9}" destId="{0955D6C4-C84A-4D5A-BA0D-0CA544096DD3}" srcOrd="5" destOrd="0" presId="urn:microsoft.com/office/officeart/2005/8/layout/cycle6"/>
    <dgm:cxn modelId="{26E0FF5E-A5DE-49FF-9A35-2164B6735D15}" type="presParOf" srcId="{D16D4273-6127-4D30-8B6B-205CD116E8B9}" destId="{BE8FEA1D-0978-4752-AA96-5EE17E77B4FD}" srcOrd="6" destOrd="0" presId="urn:microsoft.com/office/officeart/2005/8/layout/cycle6"/>
    <dgm:cxn modelId="{44B3AD96-7D4E-4874-9AAD-FB60ADB9BEC6}" type="presParOf" srcId="{D16D4273-6127-4D30-8B6B-205CD116E8B9}" destId="{20BA03B4-2833-4218-85D8-3E0DBD31BB50}" srcOrd="7" destOrd="0" presId="urn:microsoft.com/office/officeart/2005/8/layout/cycle6"/>
    <dgm:cxn modelId="{2ED62A6D-D815-405A-BAD0-2E17C2C295C9}" type="presParOf" srcId="{D16D4273-6127-4D30-8B6B-205CD116E8B9}" destId="{8850FF59-BBED-4353-B7E2-2870BECD7706}" srcOrd="8" destOrd="0" presId="urn:microsoft.com/office/officeart/2005/8/layout/cycle6"/>
    <dgm:cxn modelId="{A5ABC36B-D9E5-457D-85CE-3961CA0F9A6C}" type="presParOf" srcId="{D16D4273-6127-4D30-8B6B-205CD116E8B9}" destId="{08A0D686-C732-4447-90D0-858EE403A4DF}" srcOrd="9" destOrd="0" presId="urn:microsoft.com/office/officeart/2005/8/layout/cycle6"/>
    <dgm:cxn modelId="{B761DA5C-3A4C-4503-8296-3C2588A737D3}" type="presParOf" srcId="{D16D4273-6127-4D30-8B6B-205CD116E8B9}" destId="{9C8261A8-088B-4944-9618-AE787795712B}" srcOrd="10" destOrd="0" presId="urn:microsoft.com/office/officeart/2005/8/layout/cycle6"/>
    <dgm:cxn modelId="{8F17F978-CAE1-4DE8-9DA1-B65F08273E3C}" type="presParOf" srcId="{D16D4273-6127-4D30-8B6B-205CD116E8B9}" destId="{5BB67DB5-3015-4244-B17E-71F47E4D6CA1}" srcOrd="11" destOrd="0" presId="urn:microsoft.com/office/officeart/2005/8/layout/cycle6"/>
    <dgm:cxn modelId="{290B7A16-BAF5-4C86-8F94-715D4405272A}" type="presParOf" srcId="{D16D4273-6127-4D30-8B6B-205CD116E8B9}" destId="{928BD2FB-3AED-4751-80A3-140E83FC5EAF}" srcOrd="12" destOrd="0" presId="urn:microsoft.com/office/officeart/2005/8/layout/cycle6"/>
    <dgm:cxn modelId="{4E3B44B5-BA92-4385-8438-2901F3654579}" type="presParOf" srcId="{D16D4273-6127-4D30-8B6B-205CD116E8B9}" destId="{EC0F59F1-AA7E-4A0F-82FD-1ADCAE9359A0}" srcOrd="13" destOrd="0" presId="urn:microsoft.com/office/officeart/2005/8/layout/cycle6"/>
    <dgm:cxn modelId="{45418706-468E-4231-9804-8B38CEA9EB12}" type="presParOf" srcId="{D16D4273-6127-4D30-8B6B-205CD116E8B9}" destId="{2AD22F5A-D8BF-4EF8-98EE-4896F272662D}" srcOrd="14" destOrd="0" presId="urn:microsoft.com/office/officeart/2005/8/layout/cycle6"/>
    <dgm:cxn modelId="{8F927001-A742-4EC2-989A-9B28A08E3FFC}" type="presParOf" srcId="{D16D4273-6127-4D30-8B6B-205CD116E8B9}" destId="{06C99A46-E614-4BA4-BD85-73C7AD998C22}" srcOrd="15" destOrd="0" presId="urn:microsoft.com/office/officeart/2005/8/layout/cycle6"/>
    <dgm:cxn modelId="{D40F17B6-E89B-4684-9B5F-806A7528B917}" type="presParOf" srcId="{D16D4273-6127-4D30-8B6B-205CD116E8B9}" destId="{08729D90-3D86-42C9-9293-5A9AE7A2AD88}" srcOrd="16" destOrd="0" presId="urn:microsoft.com/office/officeart/2005/8/layout/cycle6"/>
    <dgm:cxn modelId="{E314D5C9-6C55-4E3B-9D58-C8C358B11E09}" type="presParOf" srcId="{D16D4273-6127-4D30-8B6B-205CD116E8B9}" destId="{57951F18-00FF-494F-BA50-75718F2654A7}" srcOrd="17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E49D70-7C21-4A17-BB8F-0C1C039B34C2}">
      <dsp:nvSpPr>
        <dsp:cNvPr id="0" name=""/>
        <dsp:cNvSpPr/>
      </dsp:nvSpPr>
      <dsp:spPr>
        <a:xfrm>
          <a:off x="2353676" y="2250"/>
          <a:ext cx="1225360" cy="79648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/>
            <a:t>People </a:t>
          </a:r>
          <a:r>
            <a:rPr lang="en-US" sz="800" b="1" kern="1200">
              <a:latin typeface="Calibri Light" panose="020F0302020204030204"/>
            </a:rPr>
            <a:t>Reached</a:t>
          </a:r>
          <a:br>
            <a:rPr lang="en-US" sz="800" b="1" kern="1200" dirty="0">
              <a:latin typeface="Calibri Light" panose="020F0302020204030204"/>
            </a:rPr>
          </a:br>
          <a:r>
            <a:rPr lang="en-US" sz="800" b="1" kern="1200">
              <a:latin typeface="Calibri Light" panose="020F0302020204030204"/>
            </a:rPr>
            <a:t>24,000</a:t>
          </a:r>
          <a:r>
            <a:rPr lang="en-US" sz="800" b="1" kern="1200"/>
            <a:t>+</a:t>
          </a:r>
          <a:r>
            <a:rPr lang="en-US" sz="800" kern="1200"/>
            <a:t> </a:t>
          </a:r>
          <a:r>
            <a:rPr lang="en-US" sz="800" kern="1200">
              <a:latin typeface="Calibri Light" panose="020F0302020204030204"/>
            </a:rPr>
            <a:t>community</a:t>
          </a:r>
          <a:r>
            <a:rPr lang="en-US" sz="800" kern="1200"/>
            <a:t> members engaged</a:t>
          </a:r>
          <a:endParaRPr lang="en-US" sz="800" kern="1200">
            <a:latin typeface="Calibri Light" panose="020F0302020204030204"/>
          </a:endParaRPr>
        </a:p>
      </dsp:txBody>
      <dsp:txXfrm>
        <a:off x="2392557" y="41131"/>
        <a:ext cx="1147598" cy="718722"/>
      </dsp:txXfrm>
    </dsp:sp>
    <dsp:sp modelId="{F13493BC-B9A4-48E4-A1D4-48528704DB67}">
      <dsp:nvSpPr>
        <dsp:cNvPr id="0" name=""/>
        <dsp:cNvSpPr/>
      </dsp:nvSpPr>
      <dsp:spPr>
        <a:xfrm>
          <a:off x="1091735" y="400492"/>
          <a:ext cx="3749242" cy="3749242"/>
        </a:xfrm>
        <a:custGeom>
          <a:avLst/>
          <a:gdLst/>
          <a:ahLst/>
          <a:cxnLst/>
          <a:rect l="0" t="0" r="0" b="0"/>
          <a:pathLst>
            <a:path>
              <a:moveTo>
                <a:pt x="2495112" y="105668"/>
              </a:moveTo>
              <a:arcTo wR="1874621" hR="1874621" stAng="17359753" swAng="1499058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64ABF7-A4D6-4DF6-9ADE-258B4A34CFE4}">
      <dsp:nvSpPr>
        <dsp:cNvPr id="0" name=""/>
        <dsp:cNvSpPr/>
      </dsp:nvSpPr>
      <dsp:spPr>
        <a:xfrm>
          <a:off x="3977145" y="939561"/>
          <a:ext cx="1225360" cy="79648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>
              <a:latin typeface="Calibri Light" panose="020F0302020204030204"/>
            </a:rPr>
            <a:t>Communities</a:t>
          </a:r>
          <a:br>
            <a:rPr lang="en-US" sz="800" kern="1200" dirty="0">
              <a:latin typeface="Calibri Light" panose="020F0302020204030204"/>
            </a:rPr>
          </a:br>
          <a:r>
            <a:rPr lang="en-US" sz="800" kern="1200" dirty="0">
              <a:latin typeface="Calibri Light" panose="020F0302020204030204"/>
            </a:rPr>
            <a:t>Vietnamese</a:t>
          </a:r>
          <a:r>
            <a:rPr lang="en-US" sz="800" kern="1200" dirty="0"/>
            <a:t>, Arabic, Afghan, Bhutanese, African, Farsi and other CALD communities</a:t>
          </a:r>
          <a:endParaRPr lang="en-US" sz="800" kern="1200" dirty="0">
            <a:latin typeface="Calibri Light" panose="020F0302020204030204"/>
          </a:endParaRPr>
        </a:p>
      </dsp:txBody>
      <dsp:txXfrm>
        <a:off x="4016026" y="978442"/>
        <a:ext cx="1147598" cy="718722"/>
      </dsp:txXfrm>
    </dsp:sp>
    <dsp:sp modelId="{0955D6C4-C84A-4D5A-BA0D-0CA544096DD3}">
      <dsp:nvSpPr>
        <dsp:cNvPr id="0" name=""/>
        <dsp:cNvSpPr/>
      </dsp:nvSpPr>
      <dsp:spPr>
        <a:xfrm>
          <a:off x="1091735" y="400492"/>
          <a:ext cx="3749242" cy="3749242"/>
        </a:xfrm>
        <a:custGeom>
          <a:avLst/>
          <a:gdLst/>
          <a:ahLst/>
          <a:cxnLst/>
          <a:rect l="0" t="0" r="0" b="0"/>
          <a:pathLst>
            <a:path>
              <a:moveTo>
                <a:pt x="3673132" y="1345887"/>
              </a:moveTo>
              <a:arcTo wR="1874621" hR="1874621" stAng="20617051" swAng="1965899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8FEA1D-0978-4752-AA96-5EE17E77B4FD}">
      <dsp:nvSpPr>
        <dsp:cNvPr id="0" name=""/>
        <dsp:cNvSpPr/>
      </dsp:nvSpPr>
      <dsp:spPr>
        <a:xfrm>
          <a:off x="3977145" y="2814182"/>
          <a:ext cx="1225360" cy="79648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>
              <a:latin typeface="Calibri Light" panose="020F0302020204030204"/>
            </a:rPr>
            <a:t>Education</a:t>
          </a:r>
          <a:br>
            <a:rPr lang="en-US" sz="800" kern="1200" dirty="0">
              <a:latin typeface="Calibri Light" panose="020F0302020204030204"/>
            </a:rPr>
          </a:br>
          <a:r>
            <a:rPr lang="en-US" sz="800" b="1" kern="1200" dirty="0"/>
            <a:t>253 ACE learners</a:t>
          </a:r>
          <a:r>
            <a:rPr lang="en-US" sz="800" kern="1200" dirty="0"/>
            <a:t> completed programs</a:t>
          </a:r>
        </a:p>
      </dsp:txBody>
      <dsp:txXfrm>
        <a:off x="4016026" y="2853063"/>
        <a:ext cx="1147598" cy="718722"/>
      </dsp:txXfrm>
    </dsp:sp>
    <dsp:sp modelId="{8850FF59-BBED-4353-B7E2-2870BECD7706}">
      <dsp:nvSpPr>
        <dsp:cNvPr id="0" name=""/>
        <dsp:cNvSpPr/>
      </dsp:nvSpPr>
      <dsp:spPr>
        <a:xfrm>
          <a:off x="1091735" y="400492"/>
          <a:ext cx="3749242" cy="3749242"/>
        </a:xfrm>
        <a:custGeom>
          <a:avLst/>
          <a:gdLst/>
          <a:ahLst/>
          <a:cxnLst/>
          <a:rect l="0" t="0" r="0" b="0"/>
          <a:pathLst>
            <a:path>
              <a:moveTo>
                <a:pt x="3184201" y="3215964"/>
              </a:moveTo>
              <a:arcTo wR="1874621" hR="1874621" stAng="2741189" swAng="1499058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A0D686-C732-4447-90D0-858EE403A4DF}">
      <dsp:nvSpPr>
        <dsp:cNvPr id="0" name=""/>
        <dsp:cNvSpPr/>
      </dsp:nvSpPr>
      <dsp:spPr>
        <a:xfrm>
          <a:off x="2353676" y="3751493"/>
          <a:ext cx="1225360" cy="79648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>
              <a:latin typeface="Calibri Light" panose="020F0302020204030204"/>
            </a:rPr>
            <a:t>Learning Hours</a:t>
          </a:r>
          <a:br>
            <a:rPr lang="en-US" sz="800" kern="1200" dirty="0">
              <a:latin typeface="Calibri Light" panose="020F0302020204030204"/>
            </a:rPr>
          </a:br>
          <a:r>
            <a:rPr lang="en-US" sz="800" b="1" kern="1200" dirty="0"/>
            <a:t>7,100+</a:t>
          </a:r>
          <a:r>
            <a:rPr lang="en-US" sz="800" kern="1200" dirty="0"/>
            <a:t> education contact hours</a:t>
          </a:r>
        </a:p>
      </dsp:txBody>
      <dsp:txXfrm>
        <a:off x="2392557" y="3790374"/>
        <a:ext cx="1147598" cy="718722"/>
      </dsp:txXfrm>
    </dsp:sp>
    <dsp:sp modelId="{5BB67DB5-3015-4244-B17E-71F47E4D6CA1}">
      <dsp:nvSpPr>
        <dsp:cNvPr id="0" name=""/>
        <dsp:cNvSpPr/>
      </dsp:nvSpPr>
      <dsp:spPr>
        <a:xfrm>
          <a:off x="1091735" y="400492"/>
          <a:ext cx="3749242" cy="3749242"/>
        </a:xfrm>
        <a:custGeom>
          <a:avLst/>
          <a:gdLst/>
          <a:ahLst/>
          <a:cxnLst/>
          <a:rect l="0" t="0" r="0" b="0"/>
          <a:pathLst>
            <a:path>
              <a:moveTo>
                <a:pt x="1254129" y="3643574"/>
              </a:moveTo>
              <a:arcTo wR="1874621" hR="1874621" stAng="6559753" swAng="1499058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8BD2FB-3AED-4751-80A3-140E83FC5EAF}">
      <dsp:nvSpPr>
        <dsp:cNvPr id="0" name=""/>
        <dsp:cNvSpPr/>
      </dsp:nvSpPr>
      <dsp:spPr>
        <a:xfrm>
          <a:off x="730206" y="2814182"/>
          <a:ext cx="1225360" cy="79648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>
              <a:latin typeface="Calibri Light" panose="020F0302020204030204"/>
            </a:rPr>
            <a:t>Activities</a:t>
          </a:r>
          <a:br>
            <a:rPr lang="en-US" sz="800" kern="1200" dirty="0">
              <a:latin typeface="Calibri Light" panose="020F0302020204030204"/>
            </a:rPr>
          </a:br>
          <a:r>
            <a:rPr lang="en-US" sz="800" b="1" kern="1200" dirty="0"/>
            <a:t>862</a:t>
          </a:r>
          <a:r>
            <a:rPr lang="en-US" sz="800" kern="1200" dirty="0"/>
            <a:t> community activities &amp; events</a:t>
          </a:r>
        </a:p>
      </dsp:txBody>
      <dsp:txXfrm>
        <a:off x="769087" y="2853063"/>
        <a:ext cx="1147598" cy="718722"/>
      </dsp:txXfrm>
    </dsp:sp>
    <dsp:sp modelId="{2AD22F5A-D8BF-4EF8-98EE-4896F272662D}">
      <dsp:nvSpPr>
        <dsp:cNvPr id="0" name=""/>
        <dsp:cNvSpPr/>
      </dsp:nvSpPr>
      <dsp:spPr>
        <a:xfrm>
          <a:off x="1091735" y="400492"/>
          <a:ext cx="3749242" cy="3749242"/>
        </a:xfrm>
        <a:custGeom>
          <a:avLst/>
          <a:gdLst/>
          <a:ahLst/>
          <a:cxnLst/>
          <a:rect l="0" t="0" r="0" b="0"/>
          <a:pathLst>
            <a:path>
              <a:moveTo>
                <a:pt x="76109" y="2403354"/>
              </a:moveTo>
              <a:arcTo wR="1874621" hR="1874621" stAng="9817051" swAng="1965899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C99A46-E614-4BA4-BD85-73C7AD998C22}">
      <dsp:nvSpPr>
        <dsp:cNvPr id="0" name=""/>
        <dsp:cNvSpPr/>
      </dsp:nvSpPr>
      <dsp:spPr>
        <a:xfrm>
          <a:off x="730206" y="939561"/>
          <a:ext cx="1225360" cy="79648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>
              <a:latin typeface="Calibri Light" panose="020F0302020204030204"/>
            </a:rPr>
            <a:t>Recognition</a:t>
          </a:r>
          <a:br>
            <a:rPr lang="en-US" sz="800" kern="1200" dirty="0">
              <a:latin typeface="Calibri Light" panose="020F0302020204030204"/>
            </a:rPr>
          </a:br>
          <a:r>
            <a:rPr lang="en-US" sz="800" kern="1200" dirty="0"/>
            <a:t>2025 ACE Provider of the Year</a:t>
          </a:r>
        </a:p>
      </dsp:txBody>
      <dsp:txXfrm>
        <a:off x="769087" y="978442"/>
        <a:ext cx="1147598" cy="718722"/>
      </dsp:txXfrm>
    </dsp:sp>
    <dsp:sp modelId="{57951F18-00FF-494F-BA50-75718F2654A7}">
      <dsp:nvSpPr>
        <dsp:cNvPr id="0" name=""/>
        <dsp:cNvSpPr/>
      </dsp:nvSpPr>
      <dsp:spPr>
        <a:xfrm>
          <a:off x="1091735" y="400492"/>
          <a:ext cx="3749242" cy="3749242"/>
        </a:xfrm>
        <a:custGeom>
          <a:avLst/>
          <a:gdLst/>
          <a:ahLst/>
          <a:cxnLst/>
          <a:rect l="0" t="0" r="0" b="0"/>
          <a:pathLst>
            <a:path>
              <a:moveTo>
                <a:pt x="565040" y="533277"/>
              </a:moveTo>
              <a:arcTo wR="1874621" hR="1874621" stAng="13541189" swAng="1499058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4090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E5D3C-267C-B5EA-D857-541E8D238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DF18FF-782F-26E2-D823-DF675F24E5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4F35BF-578A-5B3B-F6B8-B02DFBBAAB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A9619E-7A9A-B480-8BC8-1E4F0D0F7B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9420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351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.pn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A35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sessions/upbeat-serene-cannon/mnt/outputs/corner_swir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-365760"/>
            <a:ext cx="2011680" cy="2377440"/>
          </a:xfrm>
          <a:prstGeom prst="rect">
            <a:avLst/>
          </a:prstGeom>
        </p:spPr>
      </p:pic>
      <p:sp>
        <p:nvSpPr>
          <p:cNvPr id="3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292608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4" name="Text 1"/>
          <p:cNvSpPr/>
          <p:nvPr/>
        </p:nvSpPr>
        <p:spPr>
          <a:xfrm>
            <a:off x="548640" y="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UDL Symposium 2026 · ADCET · University of Tasmania · 24-26 June 2026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9601200" y="0"/>
            <a:ext cx="1371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/ 26</a:t>
            </a:r>
            <a:endParaRPr lang="en-US" sz="900" dirty="0"/>
          </a:p>
        </p:txBody>
      </p:sp>
      <p:sp>
        <p:nvSpPr>
          <p:cNvPr id="6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502920"/>
            <a:ext cx="77724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pic>
        <p:nvPicPr>
          <p:cNvPr id="7" name="Image 1" descr="/sessions/upbeat-serene-cannon/mnt/outputs/caassa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566928"/>
            <a:ext cx="548640" cy="62701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57200" y="16916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800" dirty="0">
                <a:solidFill>
                  <a:srgbClr val="F4B7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UDL SYMPOSIUM 2026  ·  ADCET  ·  HOBART</a:t>
            </a:r>
            <a:endParaRPr lang="en-US" sz="1200" dirty="0"/>
          </a:p>
        </p:txBody>
      </p:sp>
      <p:sp>
        <p:nvSpPr>
          <p:cNvPr id="9" name="Text 5"/>
          <p:cNvSpPr>
            <a:spLocks noGrp="1"/>
          </p:cNvSpPr>
          <p:nvPr>
            <p:ph type="title" idx="4294967295"/>
          </p:nvPr>
        </p:nvSpPr>
        <p:spPr>
          <a:xfrm>
            <a:off x="457200" y="2011680"/>
            <a:ext cx="10972800" cy="17373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Co-Designing UDL-Aligned</a:t>
            </a:r>
            <a:endParaRPr kumimoji="0" lang="en-US" sz="4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Summative Assessment</a:t>
            </a:r>
            <a:endParaRPr kumimoji="0" lang="en-US" sz="4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 6"/>
          <p:cNvSpPr/>
          <p:nvPr/>
        </p:nvSpPr>
        <p:spPr>
          <a:xfrm>
            <a:off x="457200" y="37033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Care Sector Training - a case study with CALD adult learners</a:t>
            </a:r>
            <a:endParaRPr lang="en-US" sz="1800" dirty="0"/>
          </a:p>
        </p:txBody>
      </p:sp>
      <p:sp>
        <p:nvSpPr>
          <p:cNvPr id="11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4754880"/>
            <a:ext cx="11247120" cy="1417320"/>
          </a:xfrm>
          <a:prstGeom prst="rect">
            <a:avLst/>
          </a:prstGeom>
          <a:solidFill>
            <a:srgbClr val="1E2A66"/>
          </a:solidFill>
          <a:ln w="19050">
            <a:solidFill>
              <a:srgbClr val="F4B73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4892040"/>
            <a:ext cx="91440" cy="1143000"/>
          </a:xfrm>
          <a:prstGeom prst="rect">
            <a:avLst/>
          </a:prstGeom>
          <a:solidFill>
            <a:srgbClr val="F4B73F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3" name="Text 9"/>
          <p:cNvSpPr/>
          <p:nvPr/>
        </p:nvSpPr>
        <p:spPr>
          <a:xfrm>
            <a:off x="804672" y="4864608"/>
            <a:ext cx="3383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Salam Alwani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804672" y="5166360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Coordinator, CAASSA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804672" y="5687568"/>
            <a:ext cx="3383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CAASSA &amp; the SSS82 grant</a:t>
            </a:r>
            <a:endParaRPr lang="en-US" sz="1100" dirty="0"/>
          </a:p>
        </p:txBody>
      </p:sp>
      <p:sp>
        <p:nvSpPr>
          <p:cNvPr id="17" name="Shap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43400" y="4892040"/>
            <a:ext cx="91440" cy="1143000"/>
          </a:xfrm>
          <a:prstGeom prst="rect">
            <a:avLst/>
          </a:prstGeom>
          <a:solidFill>
            <a:srgbClr val="E64D8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8" name="Text 14"/>
          <p:cNvSpPr/>
          <p:nvPr/>
        </p:nvSpPr>
        <p:spPr>
          <a:xfrm>
            <a:off x="4507992" y="4864608"/>
            <a:ext cx="3383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 Hang Ngo</a:t>
            </a:r>
            <a:endParaRPr lang="en-US" sz="1600" dirty="0"/>
          </a:p>
        </p:txBody>
      </p:sp>
      <p:sp>
        <p:nvSpPr>
          <p:cNvPr id="19" name="Text 15"/>
          <p:cNvSpPr/>
          <p:nvPr/>
        </p:nvSpPr>
        <p:spPr>
          <a:xfrm>
            <a:off x="4507992" y="5166360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 Team Leader, Instructional Designer, CAASSA</a:t>
            </a:r>
            <a:endParaRPr lang="en-US" sz="1100" dirty="0"/>
          </a:p>
        </p:txBody>
      </p:sp>
      <p:sp>
        <p:nvSpPr>
          <p:cNvPr id="21" name="Text 17"/>
          <p:cNvSpPr/>
          <p:nvPr/>
        </p:nvSpPr>
        <p:spPr>
          <a:xfrm>
            <a:off x="4507992" y="5687568"/>
            <a:ext cx="3383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Co-design process · Results &amp; feedback</a:t>
            </a:r>
            <a:endParaRPr lang="en-US" sz="1100" dirty="0"/>
          </a:p>
        </p:txBody>
      </p:sp>
      <p:sp>
        <p:nvSpPr>
          <p:cNvPr id="22" name="Shap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46720" y="4892040"/>
            <a:ext cx="91440" cy="1143000"/>
          </a:xfrm>
          <a:prstGeom prst="rect">
            <a:avLst/>
          </a:prstGeom>
          <a:solidFill>
            <a:srgbClr val="009F9C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3" name="Text 19"/>
          <p:cNvSpPr/>
          <p:nvPr/>
        </p:nvSpPr>
        <p:spPr>
          <a:xfrm>
            <a:off x="8211312" y="4864608"/>
            <a:ext cx="3383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 Sun</a:t>
            </a:r>
            <a:endParaRPr lang="en-US" sz="1600" dirty="0"/>
          </a:p>
        </p:txBody>
      </p:sp>
      <p:sp>
        <p:nvSpPr>
          <p:cNvPr id="24" name="Text 20"/>
          <p:cNvSpPr/>
          <p:nvPr/>
        </p:nvSpPr>
        <p:spPr>
          <a:xfrm>
            <a:off x="8211312" y="5166360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RTO Trainer &amp; Assessor, ANMEC</a:t>
            </a:r>
            <a:endParaRPr lang="en-US" sz="1100" dirty="0"/>
          </a:p>
        </p:txBody>
      </p:sp>
      <p:sp>
        <p:nvSpPr>
          <p:cNvPr id="26" name="Text 22"/>
          <p:cNvSpPr/>
          <p:nvPr/>
        </p:nvSpPr>
        <p:spPr>
          <a:xfrm>
            <a:off x="8211312" y="5687568"/>
            <a:ext cx="3383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UDL innovation in assessment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292608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548640" y="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UDL Symposium 2026 · ADCET · University of Tasmania · 24-26 June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9601200" y="0"/>
            <a:ext cx="1371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26</a:t>
            </a:r>
            <a:endParaRPr lang="en-US" sz="900" dirty="0"/>
          </a:p>
        </p:txBody>
      </p:sp>
      <p:pic>
        <p:nvPicPr>
          <p:cNvPr id="5" name="Image 0" descr="/sessions/upbeat-serene-cannon/mnt/outputs/caass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457200"/>
            <a:ext cx="457200" cy="522514"/>
          </a:xfrm>
          <a:prstGeom prst="rect">
            <a:avLst/>
          </a:prstGeom>
        </p:spPr>
      </p:pic>
      <p:pic>
        <p:nvPicPr>
          <p:cNvPr id="6" name="Image 1" descr="/sessions/upbeat-serene-cannon/mnt/outputs/corner_swir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4240" y="-228600"/>
            <a:ext cx="1371600" cy="1645920"/>
          </a:xfrm>
          <a:prstGeom prst="rect">
            <a:avLst/>
          </a:prstGeom>
        </p:spPr>
      </p:pic>
      <p:sp>
        <p:nvSpPr>
          <p:cNvPr id="7" name="Text 3"/>
          <p:cNvSpPr>
            <a:spLocks noGrp="1"/>
          </p:cNvSpPr>
          <p:nvPr>
            <p:ph type="title" idx="4294967295"/>
          </p:nvPr>
        </p:nvSpPr>
        <p:spPr>
          <a:xfrm>
            <a:off x="1005840" y="502920"/>
            <a:ext cx="9875520" cy="9144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E2A6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Three voices, one project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 4"/>
          <p:cNvSpPr/>
          <p:nvPr/>
        </p:nvSpPr>
        <p:spPr>
          <a:xfrm>
            <a:off x="1005840" y="1371600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Twenty-five minutes · a Vietnamese-Australian community, an RTO trainer, an ACE team leader.</a:t>
            </a:r>
            <a:endParaRPr lang="en-US" sz="1200" dirty="0"/>
          </a:p>
        </p:txBody>
      </p:sp>
      <p:sp>
        <p:nvSpPr>
          <p:cNvPr id="9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1691640"/>
            <a:ext cx="91440" cy="1170432"/>
          </a:xfrm>
          <a:prstGeom prst="rect">
            <a:avLst/>
          </a:prstGeom>
          <a:solidFill>
            <a:srgbClr val="F4B73F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0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0120" y="1691640"/>
            <a:ext cx="10424160" cy="1170432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Text 7"/>
          <p:cNvSpPr/>
          <p:nvPr/>
        </p:nvSpPr>
        <p:spPr>
          <a:xfrm>
            <a:off x="1142999" y="1783080"/>
            <a:ext cx="1255143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800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</a:t>
            </a:r>
            <a:endParaRPr lang="en-US" sz="1100" dirty="0"/>
          </a:p>
        </p:txBody>
      </p:sp>
      <p:sp>
        <p:nvSpPr>
          <p:cNvPr id="12" name="Text 8"/>
          <p:cNvSpPr/>
          <p:nvPr/>
        </p:nvSpPr>
        <p:spPr>
          <a:xfrm>
            <a:off x="2240280" y="17830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4B7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Salam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1143000" y="2075688"/>
            <a:ext cx="100584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this project exists</a:t>
            </a:r>
            <a:endParaRPr lang="en-US" sz="1700" dirty="0"/>
          </a:p>
        </p:txBody>
      </p:sp>
      <p:sp>
        <p:nvSpPr>
          <p:cNvPr id="15" name="Text 11"/>
          <p:cNvSpPr/>
          <p:nvPr/>
        </p:nvSpPr>
        <p:spPr>
          <a:xfrm>
            <a:off x="1143000" y="2404872"/>
            <a:ext cx="10058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CAASSA, the Vietnamese-Australian community in South Australia, and the SSS82 Skills Set Supplement Grant from Skills SA.</a:t>
            </a:r>
            <a:endParaRPr lang="en-US" sz="1200" dirty="0"/>
          </a:p>
        </p:txBody>
      </p:sp>
      <p:sp>
        <p:nvSpPr>
          <p:cNvPr id="16" name="Shap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2953512"/>
            <a:ext cx="91440" cy="1170432"/>
          </a:xfrm>
          <a:prstGeom prst="rect">
            <a:avLst/>
          </a:prstGeom>
          <a:solidFill>
            <a:srgbClr val="E64D8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7" name="Shap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0120" y="2953512"/>
            <a:ext cx="10424160" cy="1170432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8" name="Text 14"/>
          <p:cNvSpPr/>
          <p:nvPr/>
        </p:nvSpPr>
        <p:spPr>
          <a:xfrm>
            <a:off x="1143000" y="3044952"/>
            <a:ext cx="125514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800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</a:t>
            </a:r>
            <a:endParaRPr lang="en-US" sz="1100" dirty="0"/>
          </a:p>
        </p:txBody>
      </p:sp>
      <p:sp>
        <p:nvSpPr>
          <p:cNvPr id="19" name="Text 15"/>
          <p:cNvSpPr/>
          <p:nvPr/>
        </p:nvSpPr>
        <p:spPr>
          <a:xfrm>
            <a:off x="2240280" y="3044952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64D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Hang</a:t>
            </a:r>
            <a:endParaRPr lang="en-US" sz="1300" dirty="0"/>
          </a:p>
        </p:txBody>
      </p:sp>
      <p:sp>
        <p:nvSpPr>
          <p:cNvPr id="21" name="Text 17"/>
          <p:cNvSpPr/>
          <p:nvPr/>
        </p:nvSpPr>
        <p:spPr>
          <a:xfrm>
            <a:off x="1143000" y="3337560"/>
            <a:ext cx="100584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Co-designing the supporting package</a:t>
            </a:r>
            <a:endParaRPr lang="en-US" sz="1700" dirty="0"/>
          </a:p>
        </p:txBody>
      </p:sp>
      <p:sp>
        <p:nvSpPr>
          <p:cNvPr id="22" name="Text 18"/>
          <p:cNvSpPr/>
          <p:nvPr/>
        </p:nvSpPr>
        <p:spPr>
          <a:xfrm>
            <a:off x="1143000" y="3666744"/>
            <a:ext cx="10058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seven-step co-design loop · 46 community voices · two parallel supporting packages wrapped around CHCSS00114.</a:t>
            </a:r>
            <a:endParaRPr lang="en-US" sz="1200" dirty="0"/>
          </a:p>
        </p:txBody>
      </p:sp>
      <p:sp>
        <p:nvSpPr>
          <p:cNvPr id="23" name="Shap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4215384"/>
            <a:ext cx="91440" cy="1170432"/>
          </a:xfrm>
          <a:prstGeom prst="rect">
            <a:avLst/>
          </a:prstGeom>
          <a:solidFill>
            <a:srgbClr val="009F9C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4" name="Shap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0120" y="4215384"/>
            <a:ext cx="10424160" cy="1170432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5" name="Text 21"/>
          <p:cNvSpPr/>
          <p:nvPr/>
        </p:nvSpPr>
        <p:spPr>
          <a:xfrm>
            <a:off x="1142999" y="4306824"/>
            <a:ext cx="1375913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800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</a:t>
            </a:r>
            <a:endParaRPr lang="en-US" sz="1100" dirty="0"/>
          </a:p>
        </p:txBody>
      </p:sp>
      <p:sp>
        <p:nvSpPr>
          <p:cNvPr id="26" name="Text 22"/>
          <p:cNvSpPr/>
          <p:nvPr/>
        </p:nvSpPr>
        <p:spPr>
          <a:xfrm>
            <a:off x="2240280" y="4306824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9F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</a:t>
            </a:r>
            <a:endParaRPr lang="en-US" sz="1300" dirty="0"/>
          </a:p>
        </p:txBody>
      </p:sp>
      <p:sp>
        <p:nvSpPr>
          <p:cNvPr id="28" name="Text 24"/>
          <p:cNvSpPr/>
          <p:nvPr/>
        </p:nvSpPr>
        <p:spPr>
          <a:xfrm>
            <a:off x="1143000" y="4599432"/>
            <a:ext cx="100584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UDL innovation in assessment</a:t>
            </a:r>
            <a:endParaRPr lang="en-US" sz="1700" dirty="0"/>
          </a:p>
        </p:txBody>
      </p:sp>
      <p:sp>
        <p:nvSpPr>
          <p:cNvPr id="29" name="Text 25"/>
          <p:cNvSpPr/>
          <p:nvPr/>
        </p:nvSpPr>
        <p:spPr>
          <a:xfrm>
            <a:off x="1143000" y="4928616"/>
            <a:ext cx="10058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3 · CHCCCS015 as case study — quiz, role-play and progress note redesigned · NotebookLM · Gamma.</a:t>
            </a:r>
            <a:endParaRPr lang="en-US" sz="1200" dirty="0"/>
          </a:p>
        </p:txBody>
      </p:sp>
      <p:sp>
        <p:nvSpPr>
          <p:cNvPr id="30" name="Shape 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5477256"/>
            <a:ext cx="91440" cy="1170432"/>
          </a:xfrm>
          <a:prstGeom prst="rect">
            <a:avLst/>
          </a:prstGeom>
          <a:solidFill>
            <a:srgbClr val="4DAC68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1" name="Shape 2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0120" y="5477256"/>
            <a:ext cx="10424160" cy="1170432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2" name="Text 28"/>
          <p:cNvSpPr/>
          <p:nvPr/>
        </p:nvSpPr>
        <p:spPr>
          <a:xfrm>
            <a:off x="1143000" y="5568696"/>
            <a:ext cx="125514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800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</a:t>
            </a:r>
            <a:endParaRPr lang="en-US" sz="1100" dirty="0"/>
          </a:p>
        </p:txBody>
      </p:sp>
      <p:sp>
        <p:nvSpPr>
          <p:cNvPr id="33" name="Text 29"/>
          <p:cNvSpPr/>
          <p:nvPr/>
        </p:nvSpPr>
        <p:spPr>
          <a:xfrm>
            <a:off x="2240280" y="5568696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4DAC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Hang</a:t>
            </a:r>
            <a:endParaRPr lang="en-US" sz="1300" dirty="0"/>
          </a:p>
        </p:txBody>
      </p:sp>
      <p:sp>
        <p:nvSpPr>
          <p:cNvPr id="35" name="Text 31"/>
          <p:cNvSpPr/>
          <p:nvPr/>
        </p:nvSpPr>
        <p:spPr>
          <a:xfrm>
            <a:off x="1143000" y="5861304"/>
            <a:ext cx="100584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learners are telling us</a:t>
            </a:r>
            <a:endParaRPr lang="en-US" sz="1700" dirty="0"/>
          </a:p>
        </p:txBody>
      </p:sp>
      <p:sp>
        <p:nvSpPr>
          <p:cNvPr id="36" name="Text 32"/>
          <p:cNvSpPr/>
          <p:nvPr/>
        </p:nvSpPr>
        <p:spPr>
          <a:xfrm>
            <a:off x="1143000" y="6190488"/>
            <a:ext cx="10058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Cohort 1 results, the post-use learner survey (n=11), and what we carry into the next cohort.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A35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sessions/upbeat-serene-cannon/mnt/outputs/corner_swir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-365760"/>
            <a:ext cx="2011680" cy="2377440"/>
          </a:xfrm>
          <a:prstGeom prst="rect">
            <a:avLst/>
          </a:prstGeom>
        </p:spPr>
      </p:pic>
      <p:sp>
        <p:nvSpPr>
          <p:cNvPr id="3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292608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4" name="Text 1"/>
          <p:cNvSpPr/>
          <p:nvPr/>
        </p:nvSpPr>
        <p:spPr>
          <a:xfrm>
            <a:off x="548640" y="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UDL Symposium 2026 · ADCET · University of Tasmania · 24-26 June 2026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9601200" y="0"/>
            <a:ext cx="1371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26</a:t>
            </a:r>
            <a:endParaRPr lang="en-US" sz="900" dirty="0"/>
          </a:p>
        </p:txBody>
      </p:sp>
      <p:sp>
        <p:nvSpPr>
          <p:cNvPr id="6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377440"/>
            <a:ext cx="91440" cy="91440"/>
          </a:xfrm>
          <a:prstGeom prst="rect">
            <a:avLst/>
          </a:prstGeom>
          <a:solidFill>
            <a:srgbClr val="009F9C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7" name="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4672" y="2377440"/>
            <a:ext cx="91440" cy="91440"/>
          </a:xfrm>
          <a:prstGeom prst="rect">
            <a:avLst/>
          </a:prstGeom>
          <a:solidFill>
            <a:srgbClr val="E64D8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8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9264" y="2377440"/>
            <a:ext cx="91440" cy="91440"/>
          </a:xfrm>
          <a:prstGeom prst="rect">
            <a:avLst/>
          </a:prstGeom>
          <a:solidFill>
            <a:srgbClr val="F4B73F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9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33856" y="2377440"/>
            <a:ext cx="91440" cy="91440"/>
          </a:xfrm>
          <a:prstGeom prst="rect">
            <a:avLst/>
          </a:prstGeom>
          <a:solidFill>
            <a:srgbClr val="4DAC68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0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98448" y="2377440"/>
            <a:ext cx="91440" cy="91440"/>
          </a:xfrm>
          <a:prstGeom prst="rect">
            <a:avLst/>
          </a:prstGeom>
          <a:solidFill>
            <a:srgbClr val="C83E4F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1" name="Text 8"/>
          <p:cNvSpPr/>
          <p:nvPr/>
        </p:nvSpPr>
        <p:spPr>
          <a:xfrm>
            <a:off x="640079" y="2560320"/>
            <a:ext cx="9099143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b="1" kern="0" spc="1400" dirty="0">
                <a:solidFill>
                  <a:srgbClr val="F4B7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·  SALAM ALWANI (CAASSA)</a:t>
            </a:r>
            <a:endParaRPr lang="en-US" sz="1600" dirty="0"/>
          </a:p>
        </p:txBody>
      </p:sp>
      <p:sp>
        <p:nvSpPr>
          <p:cNvPr id="12" name="Text 9"/>
          <p:cNvSpPr>
            <a:spLocks noGrp="1"/>
          </p:cNvSpPr>
          <p:nvPr>
            <p:ph type="title" idx="4294967295"/>
          </p:nvPr>
        </p:nvSpPr>
        <p:spPr>
          <a:xfrm>
            <a:off x="640080" y="3017520"/>
            <a:ext cx="10058400" cy="14630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CAASSA</a:t>
            </a: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&amp; the SSS82 grant</a:t>
            </a:r>
            <a:endParaRPr kumimoji="0" lang="en-US" sz="4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640080" y="4572000"/>
            <a:ext cx="9601200" cy="5486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285750" indent="-285750">
              <a:buFont typeface="Arial"/>
              <a:buChar char="•"/>
            </a:pPr>
            <a:r>
              <a:rPr lang="en-US" sz="1600" i="1">
                <a:solidFill>
                  <a:srgbClr val="CADCFC"/>
                </a:solidFill>
                <a:latin typeface="Calibri"/>
                <a:ea typeface="Calibri"/>
                <a:cs typeface="Calibri"/>
              </a:rPr>
              <a:t>A multicultural ACE provider, a Vietnamese-Australian community, and a state grant for CALD workforce.</a:t>
            </a:r>
            <a:endParaRPr lang="en-US" sz="1600" i="1" dirty="0">
              <a:solidFill>
                <a:srgbClr val="CADCFC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1600" i="1">
                <a:solidFill>
                  <a:srgbClr val="CADCFC"/>
                </a:solidFill>
                <a:latin typeface="Calibri"/>
                <a:ea typeface="Calibri"/>
                <a:cs typeface="Calibri"/>
              </a:rPr>
              <a:t>Community Access and Services SA (CAASSA) </a:t>
            </a:r>
          </a:p>
          <a:p>
            <a:pPr marL="285750" indent="-285750">
              <a:buFont typeface="Arial"/>
              <a:buChar char="•"/>
            </a:pPr>
            <a:r>
              <a:rPr lang="en-US" sz="1600" i="1" dirty="0">
                <a:solidFill>
                  <a:srgbClr val="CADCFC"/>
                </a:solidFill>
                <a:latin typeface="Calibri"/>
                <a:ea typeface="Calibri"/>
                <a:cs typeface="Calibri"/>
              </a:rPr>
              <a:t>Community-controlled multicultural </a:t>
            </a:r>
            <a:r>
              <a:rPr lang="en-US" sz="1600" i="1" dirty="0" err="1">
                <a:solidFill>
                  <a:srgbClr val="CADCFC"/>
                </a:solidFill>
                <a:latin typeface="Calibri"/>
                <a:ea typeface="Calibri"/>
                <a:cs typeface="Calibri"/>
              </a:rPr>
              <a:t>organisation</a:t>
            </a:r>
            <a:r>
              <a:rPr lang="en-US" sz="1600" i="1" dirty="0">
                <a:solidFill>
                  <a:srgbClr val="CADCFC"/>
                </a:solidFill>
                <a:latin typeface="Calibri"/>
                <a:ea typeface="Calibri"/>
                <a:cs typeface="Calibri"/>
              </a:rPr>
              <a:t> </a:t>
            </a:r>
          </a:p>
          <a:p>
            <a:pPr marL="285750" indent="-285750">
              <a:buFont typeface="Arial"/>
              <a:buChar char="•"/>
            </a:pPr>
            <a:r>
              <a:rPr lang="en-US" sz="1600" i="1">
                <a:solidFill>
                  <a:srgbClr val="CADCFC"/>
                </a:solidFill>
                <a:latin typeface="Calibri"/>
                <a:ea typeface="Calibri"/>
                <a:cs typeface="Calibri"/>
              </a:rPr>
              <a:t>Supporting CALD communities across South Australia </a:t>
            </a:r>
          </a:p>
          <a:p>
            <a:pPr marL="285750" indent="-285750">
              <a:buFont typeface="Arial"/>
              <a:buChar char="•"/>
            </a:pPr>
            <a:r>
              <a:rPr lang="en-US" sz="1600" i="1" dirty="0">
                <a:solidFill>
                  <a:srgbClr val="CADCFC"/>
                </a:solidFill>
                <a:latin typeface="Calibri"/>
                <a:ea typeface="Calibri"/>
                <a:cs typeface="Calibri"/>
              </a:rPr>
              <a:t>Focus on education, employment, settlement and community participation</a:t>
            </a:r>
          </a:p>
          <a:p>
            <a:endParaRPr lang="en-US" sz="1600" i="1" dirty="0">
              <a:solidFill>
                <a:srgbClr val="CADCFC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292608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548640" y="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UDL Symposium 2026 · ADCET · University of Tasmania · 24-26 June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9601200" y="0"/>
            <a:ext cx="1371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26</a:t>
            </a:r>
            <a:endParaRPr lang="en-US" sz="900" dirty="0"/>
          </a:p>
        </p:txBody>
      </p:sp>
      <p:pic>
        <p:nvPicPr>
          <p:cNvPr id="5" name="Image 0" descr="/sessions/upbeat-serene-cannon/mnt/outputs/caass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457200"/>
            <a:ext cx="457200" cy="522514"/>
          </a:xfrm>
          <a:prstGeom prst="rect">
            <a:avLst/>
          </a:prstGeom>
        </p:spPr>
      </p:pic>
      <p:pic>
        <p:nvPicPr>
          <p:cNvPr id="6" name="Image 1" descr="/sessions/upbeat-serene-cannon/mnt/outputs/corner_swir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4240" y="-228600"/>
            <a:ext cx="1371600" cy="1645920"/>
          </a:xfrm>
          <a:prstGeom prst="rect">
            <a:avLst/>
          </a:prstGeom>
        </p:spPr>
      </p:pic>
      <p:sp>
        <p:nvSpPr>
          <p:cNvPr id="7" name="Text 3"/>
          <p:cNvSpPr>
            <a:spLocks noGrp="1"/>
          </p:cNvSpPr>
          <p:nvPr>
            <p:ph type="title" idx="4294967295"/>
          </p:nvPr>
        </p:nvSpPr>
        <p:spPr>
          <a:xfrm>
            <a:off x="1005840" y="502920"/>
            <a:ext cx="9875520" cy="9144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E2A6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Community Access and Services SA  · 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1E2A6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CAASSA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 4"/>
          <p:cNvSpPr/>
          <p:nvPr/>
        </p:nvSpPr>
        <p:spPr>
          <a:xfrm>
            <a:off x="1049383" y="957943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multicultural Adult Community Education provider in South Australia · Athol Park.</a:t>
            </a:r>
            <a:endParaRPr lang="en-US" sz="1200" dirty="0"/>
          </a:p>
        </p:txBody>
      </p:sp>
      <p:sp>
        <p:nvSpPr>
          <p:cNvPr id="9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2480" y="1419498"/>
            <a:ext cx="5164183" cy="4569822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0" name="Text 6"/>
          <p:cNvSpPr/>
          <p:nvPr/>
        </p:nvSpPr>
        <p:spPr>
          <a:xfrm>
            <a:off x="1051560" y="1580606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0" dirty="0">
                <a:solidFill>
                  <a:srgbClr val="F4B7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WE ARE</a:t>
            </a:r>
            <a:endParaRPr lang="en-US" sz="1100" dirty="0"/>
          </a:p>
        </p:txBody>
      </p:sp>
      <p:sp>
        <p:nvSpPr>
          <p:cNvPr id="11" name="Text 7"/>
          <p:cNvSpPr/>
          <p:nvPr/>
        </p:nvSpPr>
        <p:spPr>
          <a:xfrm>
            <a:off x="997131" y="1857103"/>
            <a:ext cx="4754880" cy="13716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 marL="285750" indent="-285750">
              <a:buFont typeface="Arial"/>
              <a:buChar char="•"/>
            </a:pPr>
            <a:r>
              <a:rPr lang="en-US" sz="1300" dirty="0">
                <a:solidFill>
                  <a:srgbClr val="CADCFC"/>
                </a:solidFill>
                <a:latin typeface="Calibri"/>
                <a:ea typeface="Calibri"/>
                <a:cs typeface="Calibri"/>
              </a:rPr>
              <a:t>A community-controlled </a:t>
            </a:r>
            <a:r>
              <a:rPr lang="en-US" sz="1300" dirty="0" err="1">
                <a:solidFill>
                  <a:srgbClr val="CADCFC"/>
                </a:solidFill>
                <a:latin typeface="Calibri"/>
                <a:ea typeface="Calibri"/>
                <a:cs typeface="Calibri"/>
              </a:rPr>
              <a:t>organisation</a:t>
            </a:r>
            <a:endParaRPr lang="en-US" sz="1300">
              <a:solidFill>
                <a:srgbClr val="CADCFC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1300">
                <a:solidFill>
                  <a:srgbClr val="CADCFC"/>
                </a:solidFill>
                <a:latin typeface="Calibri"/>
                <a:ea typeface="Calibri"/>
                <a:cs typeface="Calibri"/>
              </a:rPr>
              <a:t>Serving Vietnamese, Arabic-speaking and other culturally and linguistically</a:t>
            </a:r>
            <a:r>
              <a:rPr lang="en-US" sz="1300" dirty="0">
                <a:solidFill>
                  <a:srgbClr val="CADCFC"/>
                </a:solidFill>
                <a:latin typeface="Calibri"/>
                <a:ea typeface="Calibri"/>
                <a:cs typeface="Calibri"/>
              </a:rPr>
              <a:t> diverse (CALD) communities</a:t>
            </a:r>
            <a:endParaRPr lang="en-US" sz="13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1300" dirty="0">
                <a:solidFill>
                  <a:srgbClr val="CADCFC"/>
                </a:solidFill>
                <a:latin typeface="Calibri"/>
                <a:ea typeface="Calibri"/>
                <a:cs typeface="Calibri"/>
              </a:rPr>
              <a:t>Community-controlled multicultural </a:t>
            </a:r>
            <a:r>
              <a:rPr lang="en-US" sz="1300" dirty="0" err="1">
                <a:solidFill>
                  <a:srgbClr val="CADCFC"/>
                </a:solidFill>
                <a:latin typeface="Calibri"/>
                <a:ea typeface="Calibri"/>
                <a:cs typeface="Calibri"/>
              </a:rPr>
              <a:t>organisation</a:t>
            </a:r>
            <a:r>
              <a:rPr lang="en-US" sz="1300" dirty="0">
                <a:solidFill>
                  <a:srgbClr val="CADCFC"/>
                </a:solidFill>
                <a:latin typeface="Calibri"/>
                <a:ea typeface="Calibri"/>
                <a:cs typeface="Calibri"/>
              </a:rPr>
              <a:t> </a:t>
            </a:r>
          </a:p>
          <a:p>
            <a:pPr marL="285750" indent="-285750">
              <a:buFont typeface="Arial"/>
              <a:buChar char="•"/>
            </a:pPr>
            <a:r>
              <a:rPr lang="en-US" sz="1300">
                <a:solidFill>
                  <a:srgbClr val="CADCFC"/>
                </a:solidFill>
                <a:latin typeface="Calibri"/>
                <a:ea typeface="Calibri"/>
                <a:cs typeface="Calibri"/>
              </a:rPr>
              <a:t>Based in Athol Park, South Australia </a:t>
            </a:r>
            <a:br>
              <a:rPr lang="en-US" sz="1300" dirty="0">
                <a:solidFill>
                  <a:srgbClr val="CADCFC"/>
                </a:solidFill>
                <a:latin typeface="Calibri"/>
                <a:ea typeface="Calibri"/>
                <a:cs typeface="Calibri"/>
              </a:rPr>
            </a:br>
            <a:endParaRPr lang="en-US" sz="1300">
              <a:solidFill>
                <a:srgbClr val="CADCFC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2" name="Text 8"/>
          <p:cNvSpPr/>
          <p:nvPr/>
        </p:nvSpPr>
        <p:spPr>
          <a:xfrm>
            <a:off x="1051560" y="3071948"/>
            <a:ext cx="4754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0" dirty="0">
                <a:solidFill>
                  <a:srgbClr val="F4B7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DELIVER</a:t>
            </a:r>
            <a:endParaRPr lang="en-US" sz="1100" dirty="0"/>
          </a:p>
        </p:txBody>
      </p:sp>
      <p:sp>
        <p:nvSpPr>
          <p:cNvPr id="13" name="Text 9"/>
          <p:cNvSpPr/>
          <p:nvPr/>
        </p:nvSpPr>
        <p:spPr>
          <a:xfrm>
            <a:off x="997131" y="3337560"/>
            <a:ext cx="4754880" cy="18288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 marL="285750" indent="-285750">
              <a:buFont typeface="Arial"/>
              <a:buChar char="•"/>
            </a:pPr>
            <a:r>
              <a:rPr lang="en-US" sz="12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Adult Community Education (ACE) programs</a:t>
            </a:r>
            <a:endParaRPr lang="en-US" sz="1200">
              <a:solidFill>
                <a:srgbClr val="FFFFFF"/>
              </a:solidFill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1200">
                <a:solidFill>
                  <a:srgbClr val="FFFFFF"/>
                </a:solidFill>
                <a:ea typeface="+mn-lt"/>
                <a:cs typeface="+mn-lt"/>
              </a:rPr>
              <a:t>Employment and training pathways 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sz="1200">
                <a:solidFill>
                  <a:srgbClr val="FFFFFF"/>
                </a:solidFill>
                <a:ea typeface="+mn-lt"/>
                <a:cs typeface="+mn-lt"/>
              </a:rPr>
              <a:t>Community development projects 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sz="1200">
                <a:solidFill>
                  <a:srgbClr val="FFFFFF"/>
                </a:solidFill>
                <a:ea typeface="+mn-lt"/>
                <a:cs typeface="+mn-lt"/>
              </a:rPr>
              <a:t>Settlement and social inclusion programs 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sz="1200">
                <a:solidFill>
                  <a:srgbClr val="FFFFFF"/>
                </a:solidFill>
                <a:ea typeface="+mn-lt"/>
                <a:cs typeface="+mn-lt"/>
              </a:rPr>
              <a:t>NDIS and wellbeing support</a:t>
            </a:r>
            <a:endParaRPr lang="en-US"/>
          </a:p>
          <a:p>
            <a:pPr marL="285750" indent="-285750">
              <a:buFont typeface="Arial"/>
              <a:buChar char="•"/>
            </a:pPr>
            <a:endParaRPr lang="en-US" sz="1200" dirty="0">
              <a:solidFill>
                <a:srgbClr val="FFFFFF"/>
              </a:solidFill>
              <a:ea typeface="Calibri"/>
              <a:cs typeface="Calibri"/>
            </a:endParaRPr>
          </a:p>
          <a:p>
            <a:r>
              <a:rPr lang="en-US" sz="1100" b="1" kern="0" spc="1000">
                <a:solidFill>
                  <a:srgbClr val="F4B7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WE WORK WITH</a:t>
            </a:r>
          </a:p>
          <a:p>
            <a:endParaRPr lang="en-US" sz="1100" b="1" kern="0" spc="1000" dirty="0">
              <a:solidFill>
                <a:srgbClr val="F4B73F"/>
              </a:solidFill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1200">
                <a:solidFill>
                  <a:srgbClr val="FFFFFF"/>
                </a:solidFill>
                <a:ea typeface="+mn-lt"/>
                <a:cs typeface="+mn-lt"/>
              </a:rPr>
              <a:t>Government: Skills SA • DHS • DSS • APHN</a:t>
            </a:r>
          </a:p>
          <a:p>
            <a:pPr marL="285750" indent="-285750">
              <a:buFont typeface="Arial"/>
              <a:buChar char="•"/>
            </a:pPr>
            <a:r>
              <a:rPr lang="en-US" sz="1200" dirty="0">
                <a:solidFill>
                  <a:srgbClr val="FFFFFF"/>
                </a:solidFill>
                <a:ea typeface="+mn-lt"/>
                <a:cs typeface="+mn-lt"/>
              </a:rPr>
              <a:t>Education &amp; </a:t>
            </a:r>
            <a:r>
              <a:rPr lang="en-US" sz="1200">
                <a:solidFill>
                  <a:srgbClr val="FFFFFF"/>
                </a:solidFill>
                <a:ea typeface="+mn-lt"/>
                <a:cs typeface="+mn-lt"/>
              </a:rPr>
              <a:t>Training</a:t>
            </a:r>
          </a:p>
          <a:p>
            <a:pPr marL="285750" indent="-285750">
              <a:buFont typeface="Arial"/>
              <a:buChar char="•"/>
            </a:pPr>
            <a:r>
              <a:rPr lang="en-US" sz="1200">
                <a:solidFill>
                  <a:srgbClr val="FFFFFF"/>
                </a:solidFill>
                <a:ea typeface="+mn-lt"/>
                <a:cs typeface="+mn-lt"/>
              </a:rPr>
              <a:t>Industry: Aged Care • NDIS • Employers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 sz="1200">
                <a:solidFill>
                  <a:srgbClr val="FFFFFF"/>
                </a:solidFill>
                <a:ea typeface="+mn-lt"/>
                <a:cs typeface="+mn-lt"/>
              </a:rPr>
              <a:t>Communities: Vietnamese • Arabic • Afghan • Bhutanese • African</a:t>
            </a:r>
          </a:p>
          <a:p>
            <a:pPr marL="285750" indent="-285750">
              <a:buFont typeface="Arial"/>
              <a:buChar char="•"/>
            </a:pPr>
            <a:endParaRPr lang="en-US" sz="1200" dirty="0">
              <a:solidFill>
                <a:srgbClr val="FFFFFF"/>
              </a:solidFill>
              <a:ea typeface="+mn-lt"/>
              <a:cs typeface="+mn-lt"/>
            </a:endParaRPr>
          </a:p>
        </p:txBody>
      </p:sp>
      <p:sp>
        <p:nvSpPr>
          <p:cNvPr id="16" name="Shap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0" y="2697480"/>
            <a:ext cx="91440" cy="640080"/>
          </a:xfrm>
          <a:prstGeom prst="rect">
            <a:avLst/>
          </a:prstGeom>
          <a:solidFill>
            <a:srgbClr val="E64D8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8" name="Text 14"/>
          <p:cNvSpPr/>
          <p:nvPr/>
        </p:nvSpPr>
        <p:spPr>
          <a:xfrm>
            <a:off x="6627223" y="1249681"/>
            <a:ext cx="5127171" cy="6400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100" b="1" kern="0" spc="1000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CAASSA at a Glance</a:t>
            </a:r>
          </a:p>
          <a:p>
            <a:r>
              <a:rPr lang="en-US" sz="130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Connecting • Empowering • Supporting CALD Communities</a:t>
            </a:r>
          </a:p>
        </p:txBody>
      </p:sp>
      <p:sp>
        <p:nvSpPr>
          <p:cNvPr id="19" name="Shap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0" y="3474720"/>
            <a:ext cx="91440" cy="640080"/>
          </a:xfrm>
          <a:prstGeom prst="rect">
            <a:avLst/>
          </a:prstGeom>
          <a:solidFill>
            <a:srgbClr val="F4B73F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1" name="Text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55280" y="3474720"/>
            <a:ext cx="3657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22" name="Shap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0" y="4251960"/>
            <a:ext cx="91440" cy="640080"/>
          </a:xfrm>
          <a:prstGeom prst="rect">
            <a:avLst/>
          </a:prstGeom>
          <a:solidFill>
            <a:srgbClr val="009F9C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4" name="Text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55280" y="4251960"/>
            <a:ext cx="3657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25" name="Shap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0" y="5029200"/>
            <a:ext cx="91440" cy="640080"/>
          </a:xfrm>
          <a:prstGeom prst="rect">
            <a:avLst/>
          </a:prstGeom>
          <a:solidFill>
            <a:srgbClr val="C83E4F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7" name="Text 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0223" y="1578428"/>
            <a:ext cx="3657600" cy="62919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graphicFrame>
        <p:nvGraphicFramePr>
          <p:cNvPr id="202" name="Diagram 201">
            <a:extLst>
              <a:ext uri="{FF2B5EF4-FFF2-40B4-BE49-F238E27FC236}">
                <a16:creationId xmlns:a16="http://schemas.microsoft.com/office/drawing/2014/main" id="{01C62D66-7817-9E6D-F67D-AB6C42ADEA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6176089"/>
              </p:ext>
            </p:extLst>
          </p:nvPr>
        </p:nvGraphicFramePr>
        <p:xfrm>
          <a:off x="6183087" y="1796143"/>
          <a:ext cx="5932713" cy="45502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292608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548640" y="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UDL Symposium 2026 · ADCET · University of Tasmania · 24-26 June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9601200" y="0"/>
            <a:ext cx="1371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26</a:t>
            </a:r>
            <a:endParaRPr lang="en-US" sz="900" dirty="0"/>
          </a:p>
        </p:txBody>
      </p:sp>
      <p:pic>
        <p:nvPicPr>
          <p:cNvPr id="5" name="Image 0" descr="/sessions/upbeat-serene-cannon/mnt/outputs/caass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457200"/>
            <a:ext cx="457200" cy="522514"/>
          </a:xfrm>
          <a:prstGeom prst="rect">
            <a:avLst/>
          </a:prstGeom>
        </p:spPr>
      </p:pic>
      <p:pic>
        <p:nvPicPr>
          <p:cNvPr id="6" name="Image 1" descr="/sessions/upbeat-serene-cannon/mnt/outputs/corner_swir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4240" y="-228600"/>
            <a:ext cx="1371600" cy="1645920"/>
          </a:xfrm>
          <a:prstGeom prst="rect">
            <a:avLst/>
          </a:prstGeom>
        </p:spPr>
      </p:pic>
      <p:sp>
        <p:nvSpPr>
          <p:cNvPr id="7" name="Text 3"/>
          <p:cNvSpPr>
            <a:spLocks noGrp="1"/>
          </p:cNvSpPr>
          <p:nvPr>
            <p:ph type="title" idx="4294967295"/>
          </p:nvPr>
        </p:nvSpPr>
        <p:spPr>
          <a:xfrm>
            <a:off x="1005840" y="502920"/>
            <a:ext cx="9875520" cy="9144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E2A6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The SSS82 Skills Set Supplement Grant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 4"/>
          <p:cNvSpPr/>
          <p:nvPr/>
        </p:nvSpPr>
        <p:spPr>
          <a:xfrm>
            <a:off x="1005840" y="1371600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 SA grant supporting CAASSA to build a CALD-Responsive Care Training Toolkit · Jan-May 2026.</a:t>
            </a:r>
            <a:endParaRPr lang="en-US" sz="1200" dirty="0"/>
          </a:p>
        </p:txBody>
      </p:sp>
      <p:sp>
        <p:nvSpPr>
          <p:cNvPr id="9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1691640"/>
            <a:ext cx="3520440" cy="4114800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1691640"/>
            <a:ext cx="3520440" cy="502920"/>
          </a:xfrm>
          <a:prstGeom prst="rect">
            <a:avLst/>
          </a:prstGeom>
          <a:solidFill>
            <a:srgbClr val="F4B73F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1" name="Text 7"/>
          <p:cNvSpPr/>
          <p:nvPr/>
        </p:nvSpPr>
        <p:spPr>
          <a:xfrm>
            <a:off x="1051560" y="1691640"/>
            <a:ext cx="3200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1051560" y="233172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workforce gap</a:t>
            </a:r>
            <a:endParaRPr lang="en-US" sz="1700" dirty="0"/>
          </a:p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Ageing population, persistent care-workforce shortage in SA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Over half of residential aged-care staff were born overseas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CALD adults with heritage care experience are locked out by English-first training and assessment</a:t>
            </a:r>
          </a:p>
        </p:txBody>
      </p:sp>
      <p:sp>
        <p:nvSpPr>
          <p:cNvPr id="13" name="Text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51560" y="3063240"/>
            <a:ext cx="3200400" cy="2606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14" name="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0" y="1691640"/>
            <a:ext cx="3520440" cy="4114800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5" name="Shap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0" y="1691640"/>
            <a:ext cx="3520440" cy="502920"/>
          </a:xfrm>
          <a:prstGeom prst="rect">
            <a:avLst/>
          </a:prstGeom>
          <a:solidFill>
            <a:srgbClr val="E64D8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6" name="Text 12"/>
          <p:cNvSpPr/>
          <p:nvPr/>
        </p:nvSpPr>
        <p:spPr>
          <a:xfrm>
            <a:off x="4754880" y="1691640"/>
            <a:ext cx="3200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4754880" y="233172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parallel outputs</a:t>
            </a:r>
            <a:endParaRPr lang="en-US" sz="1700" dirty="0"/>
          </a:p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Accredited delivery of the skill set + First Aid with RTO partner ANMEC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A co-designed supporting toolkit in two registers — bilingual Việt-English and plain-English CALD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Published openly for reuse by other communities and RTOs</a:t>
            </a:r>
          </a:p>
        </p:txBody>
      </p:sp>
      <p:sp>
        <p:nvSpPr>
          <p:cNvPr id="18" name="Text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3063240"/>
            <a:ext cx="3200400" cy="2606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19" name="Shap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75320" y="1691640"/>
            <a:ext cx="3520440" cy="4114800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0" name="Shap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75320" y="1691640"/>
            <a:ext cx="3520440" cy="502920"/>
          </a:xfrm>
          <a:prstGeom prst="rect">
            <a:avLst/>
          </a:prstGeom>
          <a:solidFill>
            <a:srgbClr val="009F9C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1" name="Text 17"/>
          <p:cNvSpPr/>
          <p:nvPr/>
        </p:nvSpPr>
        <p:spPr>
          <a:xfrm>
            <a:off x="8458200" y="1691640"/>
            <a:ext cx="3200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</a:t>
            </a:r>
            <a:endParaRPr lang="en-US" sz="1300" dirty="0"/>
          </a:p>
        </p:txBody>
      </p:sp>
      <p:sp>
        <p:nvSpPr>
          <p:cNvPr id="22" name="Text 18"/>
          <p:cNvSpPr/>
          <p:nvPr/>
        </p:nvSpPr>
        <p:spPr>
          <a:xfrm>
            <a:off x="8458200" y="233172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Co-design with three rings</a:t>
            </a:r>
            <a:endParaRPr lang="en-US" sz="1700" dirty="0"/>
          </a:p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Community — 46 survey voices via temples and faith networks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Learners — weekly observation, reflection surveys, feedback sessions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Industry — RTO trainer debriefs and aged-care/NDIS employer input</a:t>
            </a:r>
          </a:p>
        </p:txBody>
      </p:sp>
      <p:sp>
        <p:nvSpPr>
          <p:cNvPr id="23" name="Text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58200" y="3063240"/>
            <a:ext cx="3200400" cy="2606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24" name="Shap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6035040"/>
            <a:ext cx="10424160" cy="411480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5" name="Text 21"/>
          <p:cNvSpPr/>
          <p:nvPr/>
        </p:nvSpPr>
        <p:spPr>
          <a:xfrm>
            <a:off x="1005840" y="6035040"/>
            <a:ext cx="10241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CHCSS00114 · HLTWHS002 · HLTINF006 · CHCCCS015  +  HLTAID011 First Aid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292608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548640" y="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UDL Symposium 2026 · ADCET · University of Tasmania · 24-26 June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9601200" y="0"/>
            <a:ext cx="1371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26</a:t>
            </a:r>
            <a:endParaRPr lang="en-US" sz="900" dirty="0"/>
          </a:p>
        </p:txBody>
      </p:sp>
      <p:pic>
        <p:nvPicPr>
          <p:cNvPr id="5" name="Image 0" descr="/sessions/upbeat-serene-cannon/mnt/outputs/caass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457200"/>
            <a:ext cx="457200" cy="522514"/>
          </a:xfrm>
          <a:prstGeom prst="rect">
            <a:avLst/>
          </a:prstGeom>
        </p:spPr>
      </p:pic>
      <p:pic>
        <p:nvPicPr>
          <p:cNvPr id="6" name="Image 1" descr="/sessions/upbeat-serene-cannon/mnt/outputs/corner_swir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4240" y="-228600"/>
            <a:ext cx="1371600" cy="1645920"/>
          </a:xfrm>
          <a:prstGeom prst="rect">
            <a:avLst/>
          </a:prstGeom>
        </p:spPr>
      </p:pic>
      <p:sp>
        <p:nvSpPr>
          <p:cNvPr id="7" name="Text 3"/>
          <p:cNvSpPr>
            <a:spLocks noGrp="1"/>
          </p:cNvSpPr>
          <p:nvPr>
            <p:ph type="title" idx="4294967295"/>
          </p:nvPr>
        </p:nvSpPr>
        <p:spPr>
          <a:xfrm>
            <a:off x="1005840" y="502920"/>
            <a:ext cx="9875520" cy="9144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E2A6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Cohort 1  ·  partners  ·  timeline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 4"/>
          <p:cNvSpPr/>
          <p:nvPr/>
        </p:nvSpPr>
        <p:spPr>
          <a:xfrm>
            <a:off x="1005840" y="1371600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Twelve CALD learners — ten Vietnamese-Australian, two Arabic-Australian — recruited through community and faith networks · pilot Feb-May 2026.</a:t>
            </a:r>
            <a:endParaRPr lang="en-US" sz="1200" dirty="0"/>
          </a:p>
        </p:txBody>
      </p:sp>
      <p:sp>
        <p:nvSpPr>
          <p:cNvPr id="9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1691640"/>
            <a:ext cx="2514600" cy="1325880"/>
          </a:xfrm>
          <a:prstGeom prst="rect">
            <a:avLst/>
          </a:prstGeom>
          <a:solidFill>
            <a:srgbClr val="EFE8D6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1691640"/>
            <a:ext cx="2514600" cy="91440"/>
          </a:xfrm>
          <a:prstGeom prst="rect">
            <a:avLst/>
          </a:prstGeom>
          <a:solidFill>
            <a:srgbClr val="E64D8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1" name="Text 7"/>
          <p:cNvSpPr/>
          <p:nvPr/>
        </p:nvSpPr>
        <p:spPr>
          <a:xfrm>
            <a:off x="1051560" y="1828800"/>
            <a:ext cx="2240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E64D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3000" dirty="0"/>
          </a:p>
        </p:txBody>
      </p:sp>
      <p:sp>
        <p:nvSpPr>
          <p:cNvPr id="12" name="Text 8"/>
          <p:cNvSpPr/>
          <p:nvPr/>
        </p:nvSpPr>
        <p:spPr>
          <a:xfrm>
            <a:off x="1051560" y="242316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CALD learners enrolled </a:t>
            </a:r>
            <a:endParaRPr lang="en-US" sz="1100" dirty="0"/>
          </a:p>
        </p:txBody>
      </p:sp>
      <p:sp>
        <p:nvSpPr>
          <p:cNvPr id="13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66160" y="1691640"/>
            <a:ext cx="2514600" cy="1325880"/>
          </a:xfrm>
          <a:prstGeom prst="rect">
            <a:avLst/>
          </a:prstGeom>
          <a:solidFill>
            <a:srgbClr val="EFE8D6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66160" y="1691640"/>
            <a:ext cx="2514600" cy="91440"/>
          </a:xfrm>
          <a:prstGeom prst="rect">
            <a:avLst/>
          </a:prstGeom>
          <a:solidFill>
            <a:srgbClr val="F4B73F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5" name="Text 11"/>
          <p:cNvSpPr/>
          <p:nvPr/>
        </p:nvSpPr>
        <p:spPr>
          <a:xfrm>
            <a:off x="3749040" y="1828800"/>
            <a:ext cx="2240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4B7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Feb-May</a:t>
            </a:r>
            <a:endParaRPr lang="en-US" sz="3000" dirty="0"/>
          </a:p>
        </p:txBody>
      </p:sp>
      <p:sp>
        <p:nvSpPr>
          <p:cNvPr id="16" name="Text 12"/>
          <p:cNvSpPr/>
          <p:nvPr/>
        </p:nvSpPr>
        <p:spPr>
          <a:xfrm>
            <a:off x="3749040" y="242316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accredited delivery window</a:t>
            </a:r>
            <a:endParaRPr lang="en-US" sz="1100" dirty="0"/>
          </a:p>
        </p:txBody>
      </p:sp>
      <p:sp>
        <p:nvSpPr>
          <p:cNvPr id="17" name="Shap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63640" y="1691640"/>
            <a:ext cx="2514600" cy="1325880"/>
          </a:xfrm>
          <a:prstGeom prst="rect">
            <a:avLst/>
          </a:prstGeom>
          <a:solidFill>
            <a:srgbClr val="EFE8D6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8" name="Shap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63640" y="1691640"/>
            <a:ext cx="2514600" cy="91440"/>
          </a:xfrm>
          <a:prstGeom prst="rect">
            <a:avLst/>
          </a:prstGeom>
          <a:solidFill>
            <a:srgbClr val="009F9C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9" name="Text 15"/>
          <p:cNvSpPr/>
          <p:nvPr/>
        </p:nvSpPr>
        <p:spPr>
          <a:xfrm>
            <a:off x="6446520" y="1828800"/>
            <a:ext cx="2240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09F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85%</a:t>
            </a:r>
            <a:endParaRPr lang="en-US" sz="3000" dirty="0"/>
          </a:p>
        </p:txBody>
      </p:sp>
      <p:sp>
        <p:nvSpPr>
          <p:cNvPr id="20" name="Text 16"/>
          <p:cNvSpPr/>
          <p:nvPr/>
        </p:nvSpPr>
        <p:spPr>
          <a:xfrm>
            <a:off x="6446520" y="242316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attendance target</a:t>
            </a:r>
            <a:endParaRPr lang="en-US" sz="1100" dirty="0"/>
          </a:p>
        </p:txBody>
      </p:sp>
      <p:sp>
        <p:nvSpPr>
          <p:cNvPr id="21" name="Shap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61120" y="1691640"/>
            <a:ext cx="2514600" cy="1325880"/>
          </a:xfrm>
          <a:prstGeom prst="rect">
            <a:avLst/>
          </a:prstGeom>
          <a:solidFill>
            <a:srgbClr val="EFE8D6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2" name="Shap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61120" y="1691640"/>
            <a:ext cx="2514600" cy="91440"/>
          </a:xfrm>
          <a:prstGeom prst="rect">
            <a:avLst/>
          </a:prstGeom>
          <a:solidFill>
            <a:srgbClr val="4DAC68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3" name="Text 19"/>
          <p:cNvSpPr/>
          <p:nvPr/>
        </p:nvSpPr>
        <p:spPr>
          <a:xfrm>
            <a:off x="9144000" y="1828800"/>
            <a:ext cx="2240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4DAC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3000" dirty="0"/>
          </a:p>
        </p:txBody>
      </p:sp>
      <p:sp>
        <p:nvSpPr>
          <p:cNvPr id="24" name="Text 20"/>
          <p:cNvSpPr/>
          <p:nvPr/>
        </p:nvSpPr>
        <p:spPr>
          <a:xfrm>
            <a:off x="9144000" y="242316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modules · CHCSS00114 skill set</a:t>
            </a:r>
            <a:endParaRPr lang="en-US" sz="1100" dirty="0"/>
          </a:p>
        </p:txBody>
      </p:sp>
      <p:sp>
        <p:nvSpPr>
          <p:cNvPr id="25" name="Text 21"/>
          <p:cNvSpPr/>
          <p:nvPr/>
        </p:nvSpPr>
        <p:spPr>
          <a:xfrm>
            <a:off x="868680" y="3291840"/>
            <a:ext cx="10424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0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 IN THE LOOP</a:t>
            </a:r>
            <a:endParaRPr lang="en-US" sz="1100" dirty="0"/>
          </a:p>
        </p:txBody>
      </p:sp>
      <p:sp>
        <p:nvSpPr>
          <p:cNvPr id="26" name="Shap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3657600"/>
            <a:ext cx="274320" cy="274320"/>
          </a:xfrm>
          <a:prstGeom prst="rect">
            <a:avLst/>
          </a:prstGeom>
          <a:solidFill>
            <a:srgbClr val="E64D8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7" name="Text 23"/>
          <p:cNvSpPr/>
          <p:nvPr/>
        </p:nvSpPr>
        <p:spPr>
          <a:xfrm>
            <a:off x="1280160" y="36118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CAASSA</a:t>
            </a:r>
            <a:endParaRPr lang="en-US" sz="1400" dirty="0"/>
          </a:p>
        </p:txBody>
      </p:sp>
      <p:sp>
        <p:nvSpPr>
          <p:cNvPr id="28" name="Text 24"/>
          <p:cNvSpPr/>
          <p:nvPr/>
        </p:nvSpPr>
        <p:spPr>
          <a:xfrm>
            <a:off x="5577840" y="3611880"/>
            <a:ext cx="5852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— design, ACE delivery, community</a:t>
            </a:r>
            <a:endParaRPr lang="en-US" sz="1200" dirty="0"/>
          </a:p>
        </p:txBody>
      </p:sp>
      <p:sp>
        <p:nvSpPr>
          <p:cNvPr id="29" name="Shap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4160520"/>
            <a:ext cx="274320" cy="274320"/>
          </a:xfrm>
          <a:prstGeom prst="rect">
            <a:avLst/>
          </a:prstGeom>
          <a:solidFill>
            <a:srgbClr val="009F9C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0" name="Text 26"/>
          <p:cNvSpPr/>
          <p:nvPr/>
        </p:nvSpPr>
        <p:spPr>
          <a:xfrm>
            <a:off x="1280160" y="411480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ANMEC</a:t>
            </a:r>
            <a:endParaRPr lang="en-US" sz="1400" dirty="0"/>
          </a:p>
        </p:txBody>
      </p:sp>
      <p:sp>
        <p:nvSpPr>
          <p:cNvPr id="31" name="Text 27"/>
          <p:cNvSpPr/>
          <p:nvPr/>
        </p:nvSpPr>
        <p:spPr>
          <a:xfrm>
            <a:off x="5577840" y="4114800"/>
            <a:ext cx="5852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RTO partner — accredited delivery &amp; assessment</a:t>
            </a:r>
            <a:endParaRPr lang="en-US" sz="1200" dirty="0"/>
          </a:p>
        </p:txBody>
      </p:sp>
      <p:sp>
        <p:nvSpPr>
          <p:cNvPr id="32" name="Shap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4663440"/>
            <a:ext cx="274320" cy="274320"/>
          </a:xfrm>
          <a:prstGeom prst="rect">
            <a:avLst/>
          </a:prstGeom>
          <a:solidFill>
            <a:srgbClr val="F4B73F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3" name="Text 29"/>
          <p:cNvSpPr/>
          <p:nvPr/>
        </p:nvSpPr>
        <p:spPr>
          <a:xfrm>
            <a:off x="1280160" y="461772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Aged-care &amp; NDIS employers</a:t>
            </a:r>
            <a:endParaRPr lang="en-US" sz="1400" dirty="0"/>
          </a:p>
        </p:txBody>
      </p:sp>
      <p:sp>
        <p:nvSpPr>
          <p:cNvPr id="34" name="Text 30"/>
          <p:cNvSpPr/>
          <p:nvPr/>
        </p:nvSpPr>
        <p:spPr>
          <a:xfrm>
            <a:off x="5577840" y="4617720"/>
            <a:ext cx="5852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Workplace evidence &amp; post-training pathway</a:t>
            </a:r>
            <a:endParaRPr lang="en-US" sz="1200" dirty="0"/>
          </a:p>
        </p:txBody>
      </p:sp>
      <p:sp>
        <p:nvSpPr>
          <p:cNvPr id="35" name="Shape 3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5166360"/>
            <a:ext cx="274320" cy="274320"/>
          </a:xfrm>
          <a:prstGeom prst="rect">
            <a:avLst/>
          </a:prstGeom>
          <a:solidFill>
            <a:srgbClr val="4DAC68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6" name="Text 32"/>
          <p:cNvSpPr/>
          <p:nvPr/>
        </p:nvSpPr>
        <p:spPr>
          <a:xfrm>
            <a:off x="1280160" y="512064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Vietnamese community &amp; temples</a:t>
            </a:r>
            <a:endParaRPr lang="en-US" sz="1400" dirty="0"/>
          </a:p>
        </p:txBody>
      </p:sp>
      <p:sp>
        <p:nvSpPr>
          <p:cNvPr id="37" name="Text 33"/>
          <p:cNvSpPr/>
          <p:nvPr/>
        </p:nvSpPr>
        <p:spPr>
          <a:xfrm>
            <a:off x="5577840" y="5120640"/>
            <a:ext cx="5852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Recruitment, voice, validation</a:t>
            </a:r>
            <a:endParaRPr lang="en-US" sz="1200" dirty="0"/>
          </a:p>
        </p:txBody>
      </p:sp>
      <p:sp>
        <p:nvSpPr>
          <p:cNvPr id="38" name="Shape 3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5669280"/>
            <a:ext cx="274320" cy="274320"/>
          </a:xfrm>
          <a:prstGeom prst="rect">
            <a:avLst/>
          </a:prstGeom>
          <a:solidFill>
            <a:srgbClr val="E97132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9" name="Text 35"/>
          <p:cNvSpPr/>
          <p:nvPr/>
        </p:nvSpPr>
        <p:spPr>
          <a:xfrm>
            <a:off x="1280160" y="562356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 SA · Steering Committee</a:t>
            </a:r>
            <a:endParaRPr lang="en-US" sz="1400" dirty="0"/>
          </a:p>
        </p:txBody>
      </p:sp>
      <p:sp>
        <p:nvSpPr>
          <p:cNvPr id="40" name="Text 36"/>
          <p:cNvSpPr/>
          <p:nvPr/>
        </p:nvSpPr>
        <p:spPr>
          <a:xfrm>
            <a:off x="5577840" y="5623560"/>
            <a:ext cx="5852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Funder · oversight · quality assurance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A35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sessions/upbeat-serene-cannon/mnt/outputs/corner_swir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-365760"/>
            <a:ext cx="2011680" cy="2377440"/>
          </a:xfrm>
          <a:prstGeom prst="rect">
            <a:avLst/>
          </a:prstGeom>
        </p:spPr>
      </p:pic>
      <p:sp>
        <p:nvSpPr>
          <p:cNvPr id="3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292608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4" name="Text 1"/>
          <p:cNvSpPr/>
          <p:nvPr/>
        </p:nvSpPr>
        <p:spPr>
          <a:xfrm>
            <a:off x="548640" y="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UDL Symposium 2026 · ADCET · University of Tasmania · 24-26 June 2026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9601200" y="0"/>
            <a:ext cx="1371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26</a:t>
            </a:r>
            <a:endParaRPr lang="en-US" sz="900" dirty="0"/>
          </a:p>
        </p:txBody>
      </p:sp>
      <p:sp>
        <p:nvSpPr>
          <p:cNvPr id="6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377440"/>
            <a:ext cx="91440" cy="91440"/>
          </a:xfrm>
          <a:prstGeom prst="rect">
            <a:avLst/>
          </a:prstGeom>
          <a:solidFill>
            <a:srgbClr val="009F9C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7" name="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4672" y="2377440"/>
            <a:ext cx="91440" cy="91440"/>
          </a:xfrm>
          <a:prstGeom prst="rect">
            <a:avLst/>
          </a:prstGeom>
          <a:solidFill>
            <a:srgbClr val="E64D8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8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9264" y="2377440"/>
            <a:ext cx="91440" cy="91440"/>
          </a:xfrm>
          <a:prstGeom prst="rect">
            <a:avLst/>
          </a:prstGeom>
          <a:solidFill>
            <a:srgbClr val="F4B73F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9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33856" y="2377440"/>
            <a:ext cx="91440" cy="91440"/>
          </a:xfrm>
          <a:prstGeom prst="rect">
            <a:avLst/>
          </a:prstGeom>
          <a:solidFill>
            <a:srgbClr val="4DAC68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0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98448" y="2377440"/>
            <a:ext cx="91440" cy="91440"/>
          </a:xfrm>
          <a:prstGeom prst="rect">
            <a:avLst/>
          </a:prstGeom>
          <a:solidFill>
            <a:srgbClr val="C83E4F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1" name="Text 8"/>
          <p:cNvSpPr/>
          <p:nvPr/>
        </p:nvSpPr>
        <p:spPr>
          <a:xfrm>
            <a:off x="640080" y="2560320"/>
            <a:ext cx="8686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1400" dirty="0">
                <a:solidFill>
                  <a:srgbClr val="F4B7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 ·  DR HANG NGO(CAASSA)</a:t>
            </a:r>
            <a:endParaRPr lang="en-US" sz="1600" dirty="0"/>
          </a:p>
        </p:txBody>
      </p:sp>
      <p:sp>
        <p:nvSpPr>
          <p:cNvPr id="12" name="Text 9"/>
          <p:cNvSpPr>
            <a:spLocks noGrp="1"/>
          </p:cNvSpPr>
          <p:nvPr>
            <p:ph type="title" idx="4294967295"/>
          </p:nvPr>
        </p:nvSpPr>
        <p:spPr>
          <a:xfrm>
            <a:off x="640080" y="3017520"/>
            <a:ext cx="10058400" cy="14630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Co-designing the supporting package</a:t>
            </a:r>
            <a:endParaRPr kumimoji="0" lang="en-US" sz="4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640080" y="4572000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Seven steps · forty-six community voices · two parallel registers wrapped around the accredited core.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292608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548640" y="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UDL Symposium 2026 · ADCET · University of Tasmania · 24-26 June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9601200" y="0"/>
            <a:ext cx="1371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26</a:t>
            </a:r>
            <a:endParaRPr lang="en-US" sz="900" dirty="0"/>
          </a:p>
        </p:txBody>
      </p:sp>
      <p:pic>
        <p:nvPicPr>
          <p:cNvPr id="5" name="Image 0" descr="/sessions/upbeat-serene-cannon/mnt/outputs/caass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457200"/>
            <a:ext cx="457200" cy="522514"/>
          </a:xfrm>
          <a:prstGeom prst="rect">
            <a:avLst/>
          </a:prstGeom>
        </p:spPr>
      </p:pic>
      <p:pic>
        <p:nvPicPr>
          <p:cNvPr id="6" name="Image 1" descr="/sessions/upbeat-serene-cannon/mnt/outputs/corner_swir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4240" y="-228600"/>
            <a:ext cx="1371600" cy="1645920"/>
          </a:xfrm>
          <a:prstGeom prst="rect">
            <a:avLst/>
          </a:prstGeom>
        </p:spPr>
      </p:pic>
      <p:sp>
        <p:nvSpPr>
          <p:cNvPr id="7" name="Text 3"/>
          <p:cNvSpPr>
            <a:spLocks noGrp="1"/>
          </p:cNvSpPr>
          <p:nvPr>
            <p:ph type="title" idx="4294967295"/>
          </p:nvPr>
        </p:nvSpPr>
        <p:spPr>
          <a:xfrm>
            <a:off x="1005840" y="502920"/>
            <a:ext cx="9875520" cy="9144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E2A6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 seven-step co-design loop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 4"/>
          <p:cNvSpPr/>
          <p:nvPr/>
        </p:nvSpPr>
        <p:spPr>
          <a:xfrm>
            <a:off x="1005840" y="1371600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step feeds the next; later steps loop back to refine earlier outputs.</a:t>
            </a:r>
            <a:endParaRPr lang="en-US" sz="1200" dirty="0"/>
          </a:p>
        </p:txBody>
      </p:sp>
      <p:sp>
        <p:nvSpPr>
          <p:cNvPr id="9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8720" y="1828800"/>
            <a:ext cx="868680" cy="868680"/>
          </a:xfrm>
          <a:prstGeom prst="ellipse">
            <a:avLst/>
          </a:prstGeom>
          <a:solidFill>
            <a:srgbClr val="009F9C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0" name="Text 6"/>
          <p:cNvSpPr/>
          <p:nvPr/>
        </p:nvSpPr>
        <p:spPr>
          <a:xfrm>
            <a:off x="1188720" y="1828800"/>
            <a:ext cx="8686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3600" dirty="0"/>
          </a:p>
        </p:txBody>
      </p:sp>
      <p:sp>
        <p:nvSpPr>
          <p:cNvPr id="11" name="Text 7"/>
          <p:cNvSpPr/>
          <p:nvPr/>
        </p:nvSpPr>
        <p:spPr>
          <a:xfrm>
            <a:off x="868680" y="2788920"/>
            <a:ext cx="1508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kern="0" spc="600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LISTEN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822960" y="3127248"/>
            <a:ext cx="16002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Surveys to surface the cultural lens of care</a:t>
            </a:r>
            <a:endParaRPr lang="en-US" sz="1050" dirty="0"/>
          </a:p>
        </p:txBody>
      </p:sp>
      <p:sp>
        <p:nvSpPr>
          <p:cNvPr id="13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40864" y="2212848"/>
            <a:ext cx="137160" cy="73152"/>
          </a:xfrm>
          <a:prstGeom prst="rect">
            <a:avLst/>
          </a:prstGeom>
          <a:solidFill>
            <a:srgbClr val="D8D8D8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4" name="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61488" y="1828800"/>
            <a:ext cx="868680" cy="868680"/>
          </a:xfrm>
          <a:prstGeom prst="ellipse">
            <a:avLst/>
          </a:prstGeom>
          <a:solidFill>
            <a:srgbClr val="8B51C1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5" name="Text 11"/>
          <p:cNvSpPr/>
          <p:nvPr/>
        </p:nvSpPr>
        <p:spPr>
          <a:xfrm>
            <a:off x="2761488" y="1828800"/>
            <a:ext cx="8686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3600" dirty="0"/>
          </a:p>
        </p:txBody>
      </p:sp>
      <p:sp>
        <p:nvSpPr>
          <p:cNvPr id="16" name="Text 12"/>
          <p:cNvSpPr/>
          <p:nvPr/>
        </p:nvSpPr>
        <p:spPr>
          <a:xfrm>
            <a:off x="2441448" y="2788920"/>
            <a:ext cx="1508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kern="0" spc="600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2395728" y="3127248"/>
            <a:ext cx="16002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Cultural lens mapped onto the ANMEC Moodle core</a:t>
            </a:r>
            <a:endParaRPr lang="en-US" sz="1050" dirty="0"/>
          </a:p>
        </p:txBody>
      </p:sp>
      <p:sp>
        <p:nvSpPr>
          <p:cNvPr id="18" name="Shap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913632" y="2212848"/>
            <a:ext cx="137160" cy="73152"/>
          </a:xfrm>
          <a:prstGeom prst="rect">
            <a:avLst/>
          </a:prstGeom>
          <a:solidFill>
            <a:srgbClr val="D8D8D8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9" name="Shap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34256" y="1828800"/>
            <a:ext cx="868680" cy="868680"/>
          </a:xfrm>
          <a:prstGeom prst="ellipse">
            <a:avLst/>
          </a:prstGeom>
          <a:solidFill>
            <a:srgbClr val="E64D8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0" name="Text 16"/>
          <p:cNvSpPr/>
          <p:nvPr/>
        </p:nvSpPr>
        <p:spPr>
          <a:xfrm>
            <a:off x="4334256" y="1828800"/>
            <a:ext cx="8686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3600" dirty="0"/>
          </a:p>
        </p:txBody>
      </p:sp>
      <p:sp>
        <p:nvSpPr>
          <p:cNvPr id="21" name="Text 17"/>
          <p:cNvSpPr/>
          <p:nvPr/>
        </p:nvSpPr>
        <p:spPr>
          <a:xfrm>
            <a:off x="4014216" y="2788920"/>
            <a:ext cx="1508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kern="0" spc="600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</a:t>
            </a:r>
            <a:endParaRPr lang="en-US" sz="1300" dirty="0"/>
          </a:p>
        </p:txBody>
      </p:sp>
      <p:sp>
        <p:nvSpPr>
          <p:cNvPr id="22" name="Text 18"/>
          <p:cNvSpPr/>
          <p:nvPr/>
        </p:nvSpPr>
        <p:spPr>
          <a:xfrm>
            <a:off x="3968496" y="3127248"/>
            <a:ext cx="16002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parallel supporting packages — bilingual VN-EN + CALD English</a:t>
            </a:r>
            <a:endParaRPr lang="en-US" sz="1050" dirty="0"/>
          </a:p>
        </p:txBody>
      </p:sp>
      <p:sp>
        <p:nvSpPr>
          <p:cNvPr id="23" name="Shap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0" y="2212848"/>
            <a:ext cx="137160" cy="73152"/>
          </a:xfrm>
          <a:prstGeom prst="rect">
            <a:avLst/>
          </a:prstGeom>
          <a:solidFill>
            <a:srgbClr val="D8D8D8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4" name="Shap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07024" y="1828800"/>
            <a:ext cx="868680" cy="868680"/>
          </a:xfrm>
          <a:prstGeom prst="ellipse">
            <a:avLst/>
          </a:prstGeom>
          <a:solidFill>
            <a:srgbClr val="F4B73F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5" name="Text 21"/>
          <p:cNvSpPr/>
          <p:nvPr/>
        </p:nvSpPr>
        <p:spPr>
          <a:xfrm>
            <a:off x="5907024" y="1828800"/>
            <a:ext cx="8686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3600" dirty="0"/>
          </a:p>
        </p:txBody>
      </p:sp>
      <p:sp>
        <p:nvSpPr>
          <p:cNvPr id="26" name="Text 22"/>
          <p:cNvSpPr/>
          <p:nvPr/>
        </p:nvSpPr>
        <p:spPr>
          <a:xfrm>
            <a:off x="5586984" y="2788920"/>
            <a:ext cx="1508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kern="0" spc="600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</a:t>
            </a:r>
            <a:endParaRPr lang="en-US" sz="1300" dirty="0"/>
          </a:p>
        </p:txBody>
      </p:sp>
      <p:sp>
        <p:nvSpPr>
          <p:cNvPr id="27" name="Text 23"/>
          <p:cNvSpPr/>
          <p:nvPr/>
        </p:nvSpPr>
        <p:spPr>
          <a:xfrm>
            <a:off x="5541264" y="3127248"/>
            <a:ext cx="16002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Supporting sessions during accredited delivery</a:t>
            </a:r>
            <a:endParaRPr lang="en-US" sz="1050" dirty="0"/>
          </a:p>
        </p:txBody>
      </p:sp>
      <p:sp>
        <p:nvSpPr>
          <p:cNvPr id="28" name="Shape 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59168" y="2212848"/>
            <a:ext cx="137160" cy="73152"/>
          </a:xfrm>
          <a:prstGeom prst="rect">
            <a:avLst/>
          </a:prstGeom>
          <a:solidFill>
            <a:srgbClr val="D8D8D8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9" name="Shap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79792" y="1828800"/>
            <a:ext cx="868680" cy="868680"/>
          </a:xfrm>
          <a:prstGeom prst="ellipse">
            <a:avLst/>
          </a:prstGeom>
          <a:solidFill>
            <a:srgbClr val="4DAC68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0" name="Text 26"/>
          <p:cNvSpPr/>
          <p:nvPr/>
        </p:nvSpPr>
        <p:spPr>
          <a:xfrm>
            <a:off x="7479792" y="1828800"/>
            <a:ext cx="8686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3600" dirty="0"/>
          </a:p>
        </p:txBody>
      </p:sp>
      <p:sp>
        <p:nvSpPr>
          <p:cNvPr id="31" name="Text 27"/>
          <p:cNvSpPr/>
          <p:nvPr/>
        </p:nvSpPr>
        <p:spPr>
          <a:xfrm>
            <a:off x="7159752" y="2788920"/>
            <a:ext cx="1508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kern="0" spc="600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</a:t>
            </a:r>
            <a:endParaRPr lang="en-US" sz="1300" dirty="0"/>
          </a:p>
        </p:txBody>
      </p:sp>
      <p:sp>
        <p:nvSpPr>
          <p:cNvPr id="32" name="Text 28"/>
          <p:cNvSpPr/>
          <p:nvPr/>
        </p:nvSpPr>
        <p:spPr>
          <a:xfrm>
            <a:off x="7114032" y="3127248"/>
            <a:ext cx="16002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Skill-set instructor feedback after every session</a:t>
            </a:r>
            <a:endParaRPr lang="en-US" sz="1050" dirty="0"/>
          </a:p>
        </p:txBody>
      </p:sp>
      <p:sp>
        <p:nvSpPr>
          <p:cNvPr id="33" name="Shape 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31936" y="2212848"/>
            <a:ext cx="137160" cy="73152"/>
          </a:xfrm>
          <a:prstGeom prst="rect">
            <a:avLst/>
          </a:prstGeom>
          <a:solidFill>
            <a:srgbClr val="D8D8D8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4" name="Shape 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052560" y="1828800"/>
            <a:ext cx="868680" cy="868680"/>
          </a:xfrm>
          <a:prstGeom prst="ellipse">
            <a:avLst/>
          </a:prstGeom>
          <a:solidFill>
            <a:srgbClr val="E97132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5" name="Text 31"/>
          <p:cNvSpPr/>
          <p:nvPr/>
        </p:nvSpPr>
        <p:spPr>
          <a:xfrm>
            <a:off x="9052560" y="1828800"/>
            <a:ext cx="8686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3600" dirty="0"/>
          </a:p>
        </p:txBody>
      </p:sp>
      <p:sp>
        <p:nvSpPr>
          <p:cNvPr id="36" name="Text 32"/>
          <p:cNvSpPr/>
          <p:nvPr/>
        </p:nvSpPr>
        <p:spPr>
          <a:xfrm>
            <a:off x="8732520" y="2788920"/>
            <a:ext cx="1508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kern="0" spc="600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ADJUST</a:t>
            </a:r>
            <a:endParaRPr lang="en-US" sz="1300" dirty="0"/>
          </a:p>
        </p:txBody>
      </p:sp>
      <p:sp>
        <p:nvSpPr>
          <p:cNvPr id="37" name="Text 33"/>
          <p:cNvSpPr/>
          <p:nvPr/>
        </p:nvSpPr>
        <p:spPr>
          <a:xfrm>
            <a:off x="8686800" y="3127248"/>
            <a:ext cx="16002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Iteratively revise the supporting package</a:t>
            </a:r>
            <a:endParaRPr lang="en-US" sz="1050" dirty="0"/>
          </a:p>
        </p:txBody>
      </p:sp>
      <p:sp>
        <p:nvSpPr>
          <p:cNvPr id="38" name="Shape 3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04704" y="2212848"/>
            <a:ext cx="137160" cy="73152"/>
          </a:xfrm>
          <a:prstGeom prst="rect">
            <a:avLst/>
          </a:prstGeom>
          <a:solidFill>
            <a:srgbClr val="D8D8D8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9" name="Shape 3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25328" y="1828800"/>
            <a:ext cx="868680" cy="868680"/>
          </a:xfrm>
          <a:prstGeom prst="ellipse">
            <a:avLst/>
          </a:prstGeom>
          <a:solidFill>
            <a:srgbClr val="C83E4F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40" name="Text 36"/>
          <p:cNvSpPr/>
          <p:nvPr/>
        </p:nvSpPr>
        <p:spPr>
          <a:xfrm>
            <a:off x="10625328" y="1828800"/>
            <a:ext cx="8686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3600" dirty="0"/>
          </a:p>
        </p:txBody>
      </p:sp>
      <p:sp>
        <p:nvSpPr>
          <p:cNvPr id="41" name="Text 37"/>
          <p:cNvSpPr/>
          <p:nvPr/>
        </p:nvSpPr>
        <p:spPr>
          <a:xfrm>
            <a:off x="10305288" y="2788920"/>
            <a:ext cx="15087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kern="0" spc="600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EXTEND</a:t>
            </a:r>
            <a:endParaRPr lang="en-US" sz="1300" dirty="0"/>
          </a:p>
        </p:txBody>
      </p:sp>
      <p:sp>
        <p:nvSpPr>
          <p:cNvPr id="42" name="Text 38"/>
          <p:cNvSpPr/>
          <p:nvPr/>
        </p:nvSpPr>
        <p:spPr>
          <a:xfrm>
            <a:off x="10259568" y="3127248"/>
            <a:ext cx="16002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Multilingual NotebookLM with multimodal AI elements</a:t>
            </a:r>
            <a:endParaRPr lang="en-US" sz="1050" dirty="0"/>
          </a:p>
        </p:txBody>
      </p:sp>
      <p:sp>
        <p:nvSpPr>
          <p:cNvPr id="43" name="Shape 3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5074920"/>
            <a:ext cx="10424160" cy="594360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44" name="Text 40"/>
          <p:cNvSpPr/>
          <p:nvPr/>
        </p:nvSpPr>
        <p:spPr>
          <a:xfrm>
            <a:off x="1005840" y="5074920"/>
            <a:ext cx="10241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loop cycles  ·  step 6 re-feeds step 3  ·  step 5 reframes the next round of step 1</a:t>
            </a:r>
            <a:endParaRPr lang="en-US" sz="1400" dirty="0"/>
          </a:p>
        </p:txBody>
      </p:sp>
      <p:sp>
        <p:nvSpPr>
          <p:cNvPr id="45" name="Text 41"/>
          <p:cNvSpPr/>
          <p:nvPr/>
        </p:nvSpPr>
        <p:spPr>
          <a:xfrm>
            <a:off x="868680" y="5852160"/>
            <a:ext cx="10424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Today’s case study: Module 3 · CHCCCS015 — Provide Individualised Support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292608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548640" y="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UDL Symposium 2026 · ADCET · University of Tasmania · 24-26 June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9601200" y="0"/>
            <a:ext cx="1371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26</a:t>
            </a:r>
            <a:endParaRPr lang="en-US" sz="900" dirty="0"/>
          </a:p>
        </p:txBody>
      </p:sp>
      <p:pic>
        <p:nvPicPr>
          <p:cNvPr id="5" name="Image 0" descr="/sessions/upbeat-serene-cannon/mnt/outputs/caass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457200"/>
            <a:ext cx="457200" cy="522514"/>
          </a:xfrm>
          <a:prstGeom prst="rect">
            <a:avLst/>
          </a:prstGeom>
        </p:spPr>
      </p:pic>
      <p:pic>
        <p:nvPicPr>
          <p:cNvPr id="6" name="Image 1" descr="/sessions/upbeat-serene-cannon/mnt/outputs/corner_swir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4240" y="-228600"/>
            <a:ext cx="1371600" cy="1645920"/>
          </a:xfrm>
          <a:prstGeom prst="rect">
            <a:avLst/>
          </a:prstGeom>
        </p:spPr>
      </p:pic>
      <p:sp>
        <p:nvSpPr>
          <p:cNvPr id="7" name="Text 3"/>
          <p:cNvSpPr>
            <a:spLocks noGrp="1"/>
          </p:cNvSpPr>
          <p:nvPr>
            <p:ph type="title" idx="4294967295"/>
          </p:nvPr>
        </p:nvSpPr>
        <p:spPr>
          <a:xfrm>
            <a:off x="1005840" y="502920"/>
            <a:ext cx="9875520" cy="9144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E2A6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Step 1 · LISTEN  ·  Voices captured at community sites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 4"/>
          <p:cNvSpPr/>
          <p:nvPr/>
        </p:nvSpPr>
        <p:spPr>
          <a:xfrm>
            <a:off x="1005840" y="1371600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Forty-six Vietnamese-Australian respondents across three groups, plus weekly observation in classroom.</a:t>
            </a:r>
            <a:endParaRPr lang="en-US" sz="1200" dirty="0"/>
          </a:p>
        </p:txBody>
      </p:sp>
      <p:sp>
        <p:nvSpPr>
          <p:cNvPr id="9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1691640"/>
            <a:ext cx="6766560" cy="411480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0" name="Text 6"/>
          <p:cNvSpPr/>
          <p:nvPr/>
        </p:nvSpPr>
        <p:spPr>
          <a:xfrm>
            <a:off x="1005840" y="1691640"/>
            <a:ext cx="2834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</a:t>
            </a:r>
            <a:endParaRPr lang="en-US" sz="1000" dirty="0"/>
          </a:p>
        </p:txBody>
      </p:sp>
      <p:sp>
        <p:nvSpPr>
          <p:cNvPr id="11" name="Text 7"/>
          <p:cNvSpPr/>
          <p:nvPr/>
        </p:nvSpPr>
        <p:spPr>
          <a:xfrm>
            <a:off x="3840480" y="169164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COHORT</a:t>
            </a:r>
            <a:endParaRPr lang="en-US" sz="1000" dirty="0"/>
          </a:p>
        </p:txBody>
      </p:sp>
      <p:sp>
        <p:nvSpPr>
          <p:cNvPr id="12" name="Text 8"/>
          <p:cNvSpPr/>
          <p:nvPr/>
        </p:nvSpPr>
        <p:spPr>
          <a:xfrm>
            <a:off x="6217920" y="1691640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</a:t>
            </a:r>
            <a:endParaRPr lang="en-US" sz="1000" dirty="0"/>
          </a:p>
        </p:txBody>
      </p:sp>
      <p:sp>
        <p:nvSpPr>
          <p:cNvPr id="13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2103120"/>
            <a:ext cx="6766560" cy="457200"/>
          </a:xfrm>
          <a:prstGeom prst="rect">
            <a:avLst/>
          </a:prstGeom>
          <a:solidFill>
            <a:srgbClr val="EFE8D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4" name="Text 10"/>
          <p:cNvSpPr/>
          <p:nvPr/>
        </p:nvSpPr>
        <p:spPr>
          <a:xfrm>
            <a:off x="1005840" y="2103120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Attitude Survey</a:t>
            </a:r>
            <a:endParaRPr lang="en-US" sz="1150" dirty="0"/>
          </a:p>
        </p:txBody>
      </p:sp>
      <p:sp>
        <p:nvSpPr>
          <p:cNvPr id="15" name="Text 11"/>
          <p:cNvSpPr/>
          <p:nvPr/>
        </p:nvSpPr>
        <p:spPr>
          <a:xfrm>
            <a:off x="3840480" y="210312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Vietnamese-Australian community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6217920" y="210312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E64D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33</a:t>
            </a:r>
            <a:endParaRPr lang="en-US" sz="1100" dirty="0"/>
          </a:p>
        </p:txBody>
      </p:sp>
      <p:sp>
        <p:nvSpPr>
          <p:cNvPr id="17" name="Shap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2560320"/>
            <a:ext cx="6766560" cy="457200"/>
          </a:xfrm>
          <a:prstGeom prst="rect">
            <a:avLst/>
          </a:prstGeom>
          <a:solidFill>
            <a:srgbClr val="F6F1E7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8" name="Text 14"/>
          <p:cNvSpPr/>
          <p:nvPr/>
        </p:nvSpPr>
        <p:spPr>
          <a:xfrm>
            <a:off x="1005840" y="2560320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Pre-Learning Survey</a:t>
            </a:r>
            <a:endParaRPr lang="en-US" sz="1150" dirty="0"/>
          </a:p>
        </p:txBody>
      </p:sp>
      <p:sp>
        <p:nvSpPr>
          <p:cNvPr id="19" name="Text 15"/>
          <p:cNvSpPr/>
          <p:nvPr/>
        </p:nvSpPr>
        <p:spPr>
          <a:xfrm>
            <a:off x="3840480" y="256032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Prospective skill-set learners</a:t>
            </a:r>
            <a:endParaRPr lang="en-US" sz="1100" dirty="0"/>
          </a:p>
        </p:txBody>
      </p:sp>
      <p:sp>
        <p:nvSpPr>
          <p:cNvPr id="20" name="Text 16"/>
          <p:cNvSpPr/>
          <p:nvPr/>
        </p:nvSpPr>
        <p:spPr>
          <a:xfrm>
            <a:off x="6217920" y="256032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E64D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3</a:t>
            </a:r>
            <a:endParaRPr lang="en-US" sz="1100" dirty="0"/>
          </a:p>
        </p:txBody>
      </p:sp>
      <p:sp>
        <p:nvSpPr>
          <p:cNvPr id="21" name="Shap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3017520"/>
            <a:ext cx="6766560" cy="457200"/>
          </a:xfrm>
          <a:prstGeom prst="rect">
            <a:avLst/>
          </a:prstGeom>
          <a:solidFill>
            <a:srgbClr val="EFE8D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2" name="Text 18"/>
          <p:cNvSpPr/>
          <p:nvPr/>
        </p:nvSpPr>
        <p:spPr>
          <a:xfrm>
            <a:off x="1005840" y="3017520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Worker Survey</a:t>
            </a:r>
            <a:endParaRPr lang="en-US" sz="1150" dirty="0"/>
          </a:p>
        </p:txBody>
      </p:sp>
      <p:sp>
        <p:nvSpPr>
          <p:cNvPr id="23" name="Text 19"/>
          <p:cNvSpPr/>
          <p:nvPr/>
        </p:nvSpPr>
        <p:spPr>
          <a:xfrm>
            <a:off x="3840480" y="301752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bilingual carers</a:t>
            </a:r>
            <a:endParaRPr lang="en-US" sz="1100" dirty="0"/>
          </a:p>
        </p:txBody>
      </p:sp>
      <p:sp>
        <p:nvSpPr>
          <p:cNvPr id="24" name="Text 20"/>
          <p:cNvSpPr/>
          <p:nvPr/>
        </p:nvSpPr>
        <p:spPr>
          <a:xfrm>
            <a:off x="6217920" y="301752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E64D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10</a:t>
            </a:r>
            <a:endParaRPr lang="en-US" sz="1100" dirty="0"/>
          </a:p>
        </p:txBody>
      </p:sp>
      <p:sp>
        <p:nvSpPr>
          <p:cNvPr id="25" name="Shap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3474720"/>
            <a:ext cx="6766560" cy="457200"/>
          </a:xfrm>
          <a:prstGeom prst="rect">
            <a:avLst/>
          </a:prstGeom>
          <a:solidFill>
            <a:srgbClr val="F6F1E7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6" name="Text 22"/>
          <p:cNvSpPr/>
          <p:nvPr/>
        </p:nvSpPr>
        <p:spPr>
          <a:xfrm>
            <a:off x="1005840" y="3474720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Voice Survey</a:t>
            </a:r>
            <a:endParaRPr lang="en-US" sz="1150" dirty="0"/>
          </a:p>
        </p:txBody>
      </p:sp>
      <p:sp>
        <p:nvSpPr>
          <p:cNvPr id="27" name="Text 23"/>
          <p:cNvSpPr/>
          <p:nvPr/>
        </p:nvSpPr>
        <p:spPr>
          <a:xfrm>
            <a:off x="3840480" y="347472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Vietnamese-speaking care clients</a:t>
            </a:r>
            <a:endParaRPr lang="en-US" sz="1100" dirty="0"/>
          </a:p>
        </p:txBody>
      </p:sp>
      <p:sp>
        <p:nvSpPr>
          <p:cNvPr id="28" name="Text 24"/>
          <p:cNvSpPr/>
          <p:nvPr/>
        </p:nvSpPr>
        <p:spPr>
          <a:xfrm>
            <a:off x="6217920" y="347472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E64D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ongoing</a:t>
            </a:r>
            <a:endParaRPr lang="en-US" sz="1100" dirty="0"/>
          </a:p>
        </p:txBody>
      </p:sp>
      <p:sp>
        <p:nvSpPr>
          <p:cNvPr id="29" name="Shap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3931920"/>
            <a:ext cx="6766560" cy="457200"/>
          </a:xfrm>
          <a:prstGeom prst="rect">
            <a:avLst/>
          </a:prstGeom>
          <a:solidFill>
            <a:srgbClr val="EFE8D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0" name="Text 26"/>
          <p:cNvSpPr/>
          <p:nvPr/>
        </p:nvSpPr>
        <p:spPr>
          <a:xfrm>
            <a:off x="1005840" y="3931920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Instructor Readiness Survey</a:t>
            </a:r>
            <a:endParaRPr lang="en-US" sz="1150" dirty="0"/>
          </a:p>
        </p:txBody>
      </p:sp>
      <p:sp>
        <p:nvSpPr>
          <p:cNvPr id="31" name="Text 27"/>
          <p:cNvSpPr/>
          <p:nvPr/>
        </p:nvSpPr>
        <p:spPr>
          <a:xfrm>
            <a:off x="3840480" y="393192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ANMEC trainers</a:t>
            </a:r>
            <a:endParaRPr lang="en-US" sz="1100" dirty="0"/>
          </a:p>
        </p:txBody>
      </p:sp>
      <p:sp>
        <p:nvSpPr>
          <p:cNvPr id="32" name="Text 28"/>
          <p:cNvSpPr/>
          <p:nvPr/>
        </p:nvSpPr>
        <p:spPr>
          <a:xfrm>
            <a:off x="6217920" y="393192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E64D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ongoing</a:t>
            </a:r>
            <a:endParaRPr lang="en-US" sz="1100" dirty="0"/>
          </a:p>
        </p:txBody>
      </p:sp>
      <p:sp>
        <p:nvSpPr>
          <p:cNvPr id="33" name="Shape 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4389120"/>
            <a:ext cx="6766560" cy="457200"/>
          </a:xfrm>
          <a:prstGeom prst="rect">
            <a:avLst/>
          </a:prstGeom>
          <a:solidFill>
            <a:srgbClr val="F6F1E7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4" name="Text 30"/>
          <p:cNvSpPr/>
          <p:nvPr/>
        </p:nvSpPr>
        <p:spPr>
          <a:xfrm>
            <a:off x="1005840" y="4389120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 Observation Notes</a:t>
            </a:r>
            <a:endParaRPr lang="en-US" sz="1150" dirty="0"/>
          </a:p>
        </p:txBody>
      </p:sp>
      <p:sp>
        <p:nvSpPr>
          <p:cNvPr id="35" name="Text 31"/>
          <p:cNvSpPr/>
          <p:nvPr/>
        </p:nvSpPr>
        <p:spPr>
          <a:xfrm>
            <a:off x="3840480" y="438912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CAASSA ACE team in-class</a:t>
            </a:r>
            <a:endParaRPr lang="en-US" sz="1100" dirty="0"/>
          </a:p>
        </p:txBody>
      </p:sp>
      <p:sp>
        <p:nvSpPr>
          <p:cNvPr id="36" name="Text 32"/>
          <p:cNvSpPr/>
          <p:nvPr/>
        </p:nvSpPr>
        <p:spPr>
          <a:xfrm>
            <a:off x="6217920" y="438912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E64D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</a:t>
            </a:r>
            <a:endParaRPr lang="en-US" sz="1100" dirty="0"/>
          </a:p>
        </p:txBody>
      </p:sp>
      <p:sp>
        <p:nvSpPr>
          <p:cNvPr id="37" name="Shape 3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63840" y="1691640"/>
            <a:ext cx="3611880" cy="4526280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8" name="Shape 3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63840" y="1691640"/>
            <a:ext cx="91440" cy="4526280"/>
          </a:xfrm>
          <a:prstGeom prst="rect">
            <a:avLst/>
          </a:prstGeom>
          <a:solidFill>
            <a:srgbClr val="F4B73F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9" name="Text 35"/>
          <p:cNvSpPr/>
          <p:nvPr/>
        </p:nvSpPr>
        <p:spPr>
          <a:xfrm>
            <a:off x="8092440" y="1874520"/>
            <a:ext cx="32918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F4B7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DATA TOLD US</a:t>
            </a:r>
            <a:endParaRPr lang="en-US" sz="1000" dirty="0"/>
          </a:p>
        </p:txBody>
      </p:sp>
      <p:sp>
        <p:nvSpPr>
          <p:cNvPr id="40" name="Text 36"/>
          <p:cNvSpPr/>
          <p:nvPr/>
        </p:nvSpPr>
        <p:spPr>
          <a:xfrm>
            <a:off x="8092440" y="2240280"/>
            <a:ext cx="324612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Vietnamese-Australian voices articulated chăm sóc as a holistic practice integrating material (vật chất) and spiritual-emotional (tinh thần) care. Filial piety (hiếu thảo) anchors the moral weight; trust in cross-cultural carers is conditional on demonstrated cultural competence; care work itself is consistently respected as honourable, skilled labour.</a:t>
            </a:r>
            <a:endParaRPr lang="en-US" sz="1250" dirty="0"/>
          </a:p>
        </p:txBody>
      </p:sp>
      <p:sp>
        <p:nvSpPr>
          <p:cNvPr id="41" name="Text 37"/>
          <p:cNvSpPr/>
          <p:nvPr/>
        </p:nvSpPr>
        <p:spPr>
          <a:xfrm>
            <a:off x="868680" y="6263640"/>
            <a:ext cx="104241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Vietnamese_Australian_Care_Data_Analysis.docx  ·  March 2026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292608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548640" y="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UDL Symposium 2026 · ADCET · University of Tasmania · 24-26 June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9601200" y="0"/>
            <a:ext cx="1371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26</a:t>
            </a:r>
            <a:endParaRPr lang="en-US" sz="900" dirty="0"/>
          </a:p>
        </p:txBody>
      </p:sp>
      <p:pic>
        <p:nvPicPr>
          <p:cNvPr id="5" name="Image 0" descr="/sessions/upbeat-serene-cannon/mnt/outputs/caass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457200"/>
            <a:ext cx="457200" cy="522514"/>
          </a:xfrm>
          <a:prstGeom prst="rect">
            <a:avLst/>
          </a:prstGeom>
        </p:spPr>
      </p:pic>
      <p:pic>
        <p:nvPicPr>
          <p:cNvPr id="6" name="Image 1" descr="/sessions/upbeat-serene-cannon/mnt/outputs/corner_swir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4240" y="-228600"/>
            <a:ext cx="1371600" cy="1645920"/>
          </a:xfrm>
          <a:prstGeom prst="rect">
            <a:avLst/>
          </a:prstGeom>
        </p:spPr>
      </p:pic>
      <p:sp>
        <p:nvSpPr>
          <p:cNvPr id="7" name="Text 3"/>
          <p:cNvSpPr>
            <a:spLocks noGrp="1"/>
          </p:cNvSpPr>
          <p:nvPr>
            <p:ph type="title" idx="4294967295"/>
          </p:nvPr>
        </p:nvSpPr>
        <p:spPr>
          <a:xfrm>
            <a:off x="1005840" y="502920"/>
            <a:ext cx="9875520" cy="9144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E2A6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The cultural lens of care  · 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1E2A6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chăm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E2A6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1E2A6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sóc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 4"/>
          <p:cNvSpPr/>
          <p:nvPr/>
        </p:nvSpPr>
        <p:spPr>
          <a:xfrm>
            <a:off x="1005840" y="1371600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 is dual: material AND spiritual. The two are inseparable, not sequential.</a:t>
            </a:r>
            <a:endParaRPr lang="en-US" sz="1200" dirty="0"/>
          </a:p>
        </p:txBody>
      </p:sp>
      <p:sp>
        <p:nvSpPr>
          <p:cNvPr id="9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1691640"/>
            <a:ext cx="5074920" cy="4114800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1691640"/>
            <a:ext cx="5074920" cy="457200"/>
          </a:xfrm>
          <a:prstGeom prst="rect">
            <a:avLst/>
          </a:prstGeom>
          <a:solidFill>
            <a:srgbClr val="009F9C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1" name="Text 7"/>
          <p:cNvSpPr/>
          <p:nvPr/>
        </p:nvSpPr>
        <p:spPr>
          <a:xfrm>
            <a:off x="1033272" y="169164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VẬT CHẤT  ·  Material care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1069848" y="2286000"/>
            <a:ext cx="46634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25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Nutritious food appropriate to preferences and health</a:t>
            </a:r>
            <a:endParaRPr lang="en-US" sz="12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5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Reliable transport to medical appointments</a:t>
            </a:r>
            <a:endParaRPr lang="en-US" sz="12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5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Assistance with activities of daily living</a:t>
            </a:r>
            <a:endParaRPr lang="en-US" sz="12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5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Physical comfort, sanitation, clean environment</a:t>
            </a:r>
            <a:endParaRPr lang="en-US" sz="12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5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Skilled, safe technique — manual handling, infection control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1069848" y="4617720"/>
            <a:ext cx="46634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i="1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"Care for material needs, daily living, including the life of the soul."</a:t>
            </a:r>
            <a:endParaRPr lang="en-US" sz="1150" dirty="0"/>
          </a:p>
          <a:p>
            <a:pPr marL="0" indent="0">
              <a:buNone/>
            </a:pPr>
            <a:r>
              <a:rPr lang="en-US" sz="1150" i="1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Survey 22</a:t>
            </a:r>
            <a:endParaRPr lang="en-US" sz="1150" dirty="0"/>
          </a:p>
        </p:txBody>
      </p:sp>
      <p:sp>
        <p:nvSpPr>
          <p:cNvPr id="14" name="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1691640"/>
            <a:ext cx="5074920" cy="4114800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5" name="Shap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1691640"/>
            <a:ext cx="5074920" cy="457200"/>
          </a:xfrm>
          <a:prstGeom prst="rect">
            <a:avLst/>
          </a:prstGeom>
          <a:solidFill>
            <a:srgbClr val="E64D8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6" name="Text 12"/>
          <p:cNvSpPr/>
          <p:nvPr/>
        </p:nvSpPr>
        <p:spPr>
          <a:xfrm>
            <a:off x="6382512" y="169164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TINH THẦN  ·  Spiritual / emotional care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6419088" y="2286000"/>
            <a:ext cx="46634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25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Genuine companionship, attentive listening</a:t>
            </a:r>
            <a:endParaRPr lang="en-US" sz="12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5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Respect (tôn trọng) for life story, faith, family role</a:t>
            </a:r>
            <a:endParaRPr lang="en-US" sz="12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5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Patience (kiên nhẫn) — gentle, meticulous (tỉ mỉ) presence</a:t>
            </a:r>
            <a:endParaRPr lang="en-US" sz="12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5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Filial piety (hiếu thảo) honoured in everyday gestures</a:t>
            </a:r>
            <a:endParaRPr lang="en-US" sz="125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5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Religion / ancestral practice supported, not interrupted</a:t>
            </a:r>
            <a:endParaRPr lang="en-US" sz="1250" dirty="0"/>
          </a:p>
        </p:txBody>
      </p:sp>
      <p:sp>
        <p:nvSpPr>
          <p:cNvPr id="18" name="Text 14"/>
          <p:cNvSpPr/>
          <p:nvPr/>
        </p:nvSpPr>
        <p:spPr>
          <a:xfrm>
            <a:off x="6419088" y="4617720"/>
            <a:ext cx="46634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i="1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"Not just health but spirit and emotion — comfort and happiness."</a:t>
            </a:r>
            <a:endParaRPr lang="en-US" sz="1150" dirty="0"/>
          </a:p>
          <a:p>
            <a:pPr marL="0" indent="0">
              <a:buNone/>
            </a:pPr>
            <a:r>
              <a:rPr lang="en-US" sz="1150" i="1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Survey 12</a:t>
            </a:r>
            <a:endParaRPr lang="en-US" sz="1150" dirty="0"/>
          </a:p>
        </p:txBody>
      </p:sp>
      <p:sp>
        <p:nvSpPr>
          <p:cNvPr id="19" name="Shap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5989320"/>
            <a:ext cx="10469880" cy="502920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0" name="Text 16"/>
          <p:cNvSpPr/>
          <p:nvPr/>
        </p:nvSpPr>
        <p:spPr>
          <a:xfrm>
            <a:off x="1005840" y="5989320"/>
            <a:ext cx="10241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Implication for design: every care task carries both a 'do' and a 'be with' instruction.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292608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548640" y="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UDL Symposium 2026 · ADCET · University of Tasmania · 24-26 June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9601200" y="0"/>
            <a:ext cx="1371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26</a:t>
            </a:r>
            <a:endParaRPr lang="en-US" sz="900" dirty="0"/>
          </a:p>
        </p:txBody>
      </p:sp>
      <p:pic>
        <p:nvPicPr>
          <p:cNvPr id="5" name="Image 0" descr="/sessions/upbeat-serene-cannon/mnt/outputs/caass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457200"/>
            <a:ext cx="457200" cy="522514"/>
          </a:xfrm>
          <a:prstGeom prst="rect">
            <a:avLst/>
          </a:prstGeom>
        </p:spPr>
      </p:pic>
      <p:pic>
        <p:nvPicPr>
          <p:cNvPr id="6" name="Image 1" descr="/sessions/upbeat-serene-cannon/mnt/outputs/corner_swir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4240" y="-228600"/>
            <a:ext cx="1371600" cy="1645920"/>
          </a:xfrm>
          <a:prstGeom prst="rect">
            <a:avLst/>
          </a:prstGeom>
        </p:spPr>
      </p:pic>
      <p:sp>
        <p:nvSpPr>
          <p:cNvPr id="7" name="Text 3"/>
          <p:cNvSpPr>
            <a:spLocks noGrp="1"/>
          </p:cNvSpPr>
          <p:nvPr>
            <p:ph type="title" idx="4294967295"/>
          </p:nvPr>
        </p:nvSpPr>
        <p:spPr>
          <a:xfrm>
            <a:off x="1005840" y="502920"/>
            <a:ext cx="9875520" cy="9144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E2A6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Step 2 · MAP  ·  Friction &amp; assets, named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 4"/>
          <p:cNvSpPr/>
          <p:nvPr/>
        </p:nvSpPr>
        <p:spPr>
          <a:xfrm>
            <a:off x="1005840" y="1371600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Friction points become curriculum; cultural strengths become professional language.</a:t>
            </a:r>
            <a:endParaRPr lang="en-US" sz="1200" dirty="0"/>
          </a:p>
        </p:txBody>
      </p:sp>
      <p:sp>
        <p:nvSpPr>
          <p:cNvPr id="9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1691640"/>
            <a:ext cx="5074920" cy="4434840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1691640"/>
            <a:ext cx="5074920" cy="457200"/>
          </a:xfrm>
          <a:prstGeom prst="rect">
            <a:avLst/>
          </a:prstGeom>
          <a:solidFill>
            <a:srgbClr val="C83E4F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1" name="Text 7"/>
          <p:cNvSpPr/>
          <p:nvPr/>
        </p:nvSpPr>
        <p:spPr>
          <a:xfrm>
            <a:off x="1005840" y="169164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CULTURAL FRICTION POINTS  ·  must be taught explicitly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1051560" y="233172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C83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1417320" y="2331720"/>
            <a:ext cx="44348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Cross-gender personal care (showering, toileting)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1051560" y="29260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C83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1417320" y="2926080"/>
            <a:ext cx="44348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Discussing death, dying, and advance care planning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1051560" y="35204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C83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1600" dirty="0"/>
          </a:p>
        </p:txBody>
      </p:sp>
      <p:sp>
        <p:nvSpPr>
          <p:cNvPr id="17" name="Text 13"/>
          <p:cNvSpPr/>
          <p:nvPr/>
        </p:nvSpPr>
        <p:spPr>
          <a:xfrm>
            <a:off x="1417320" y="3520440"/>
            <a:ext cx="44348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Mandatory reporting that bypasses family authority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1051560" y="411480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C83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1600" dirty="0"/>
          </a:p>
        </p:txBody>
      </p:sp>
      <p:sp>
        <p:nvSpPr>
          <p:cNvPr id="19" name="Text 15"/>
          <p:cNvSpPr/>
          <p:nvPr/>
        </p:nvSpPr>
        <p:spPr>
          <a:xfrm>
            <a:off x="1417320" y="4114800"/>
            <a:ext cx="44348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Documentation that exposes private family matters</a:t>
            </a:r>
            <a:endParaRPr lang="en-US" sz="1200" dirty="0"/>
          </a:p>
        </p:txBody>
      </p:sp>
      <p:sp>
        <p:nvSpPr>
          <p:cNvPr id="20" name="Text 16"/>
          <p:cNvSpPr/>
          <p:nvPr/>
        </p:nvSpPr>
        <p:spPr>
          <a:xfrm>
            <a:off x="1051560" y="470916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C83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1600" dirty="0"/>
          </a:p>
        </p:txBody>
      </p:sp>
      <p:sp>
        <p:nvSpPr>
          <p:cNvPr id="21" name="Text 17"/>
          <p:cNvSpPr/>
          <p:nvPr/>
        </p:nvSpPr>
        <p:spPr>
          <a:xfrm>
            <a:off x="1417320" y="4709160"/>
            <a:ext cx="44348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Speaking up to a supervisor (mất mặt — losing face)</a:t>
            </a:r>
            <a:endParaRPr lang="en-US" sz="1200" dirty="0"/>
          </a:p>
        </p:txBody>
      </p:sp>
      <p:sp>
        <p:nvSpPr>
          <p:cNvPr id="22" name="Text 18"/>
          <p:cNvSpPr/>
          <p:nvPr/>
        </p:nvSpPr>
        <p:spPr>
          <a:xfrm>
            <a:off x="1051560" y="530352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C83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1600" dirty="0"/>
          </a:p>
        </p:txBody>
      </p:sp>
      <p:sp>
        <p:nvSpPr>
          <p:cNvPr id="23" name="Text 19"/>
          <p:cNvSpPr/>
          <p:nvPr/>
        </p:nvSpPr>
        <p:spPr>
          <a:xfrm>
            <a:off x="1417320" y="5303520"/>
            <a:ext cx="44348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Refusing food or rituals offered by client / family</a:t>
            </a:r>
            <a:endParaRPr lang="en-US" sz="1200" dirty="0"/>
          </a:p>
        </p:txBody>
      </p:sp>
      <p:sp>
        <p:nvSpPr>
          <p:cNvPr id="24" name="Shap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1691640"/>
            <a:ext cx="5074920" cy="4434840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5" name="Shap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1691640"/>
            <a:ext cx="5074920" cy="457200"/>
          </a:xfrm>
          <a:prstGeom prst="rect">
            <a:avLst/>
          </a:prstGeom>
          <a:solidFill>
            <a:srgbClr val="4DAC68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6" name="Text 22"/>
          <p:cNvSpPr/>
          <p:nvPr/>
        </p:nvSpPr>
        <p:spPr>
          <a:xfrm>
            <a:off x="6355080" y="169164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CULTURAL ASSETS  ·  already professional competencies</a:t>
            </a:r>
            <a:endParaRPr lang="en-US" sz="1200" dirty="0"/>
          </a:p>
        </p:txBody>
      </p:sp>
      <p:sp>
        <p:nvSpPr>
          <p:cNvPr id="27" name="Text 23"/>
          <p:cNvSpPr/>
          <p:nvPr/>
        </p:nvSpPr>
        <p:spPr>
          <a:xfrm>
            <a:off x="6400800" y="233172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4DAC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28" name="Text 24"/>
          <p:cNvSpPr/>
          <p:nvPr/>
        </p:nvSpPr>
        <p:spPr>
          <a:xfrm>
            <a:off x="6766560" y="2331720"/>
            <a:ext cx="44348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Hiếu thảo  ·  filial piety as care commitment</a:t>
            </a:r>
            <a:endParaRPr lang="en-US" sz="1200" dirty="0"/>
          </a:p>
        </p:txBody>
      </p:sp>
      <p:sp>
        <p:nvSpPr>
          <p:cNvPr id="29" name="Text 25"/>
          <p:cNvSpPr/>
          <p:nvPr/>
        </p:nvSpPr>
        <p:spPr>
          <a:xfrm>
            <a:off x="6400800" y="29260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4DAC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30" name="Text 26"/>
          <p:cNvSpPr/>
          <p:nvPr/>
        </p:nvSpPr>
        <p:spPr>
          <a:xfrm>
            <a:off x="6766560" y="2926080"/>
            <a:ext cx="44348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Vật chất + tinh thần  ·  whole-person care framework</a:t>
            </a:r>
            <a:endParaRPr lang="en-US" sz="1200" dirty="0"/>
          </a:p>
        </p:txBody>
      </p:sp>
      <p:sp>
        <p:nvSpPr>
          <p:cNvPr id="31" name="Text 27"/>
          <p:cNvSpPr/>
          <p:nvPr/>
        </p:nvSpPr>
        <p:spPr>
          <a:xfrm>
            <a:off x="6400800" y="35204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4DAC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32" name="Text 28"/>
          <p:cNvSpPr/>
          <p:nvPr/>
        </p:nvSpPr>
        <p:spPr>
          <a:xfrm>
            <a:off x="6766560" y="3520440"/>
            <a:ext cx="44348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Kiên nhẫn, tỉ mỉ, dịu dàng  ·  patience, meticulousness, gentleness</a:t>
            </a:r>
            <a:endParaRPr lang="en-US" sz="1200" dirty="0"/>
          </a:p>
        </p:txBody>
      </p:sp>
      <p:sp>
        <p:nvSpPr>
          <p:cNvPr id="33" name="Text 29"/>
          <p:cNvSpPr/>
          <p:nvPr/>
        </p:nvSpPr>
        <p:spPr>
          <a:xfrm>
            <a:off x="6400800" y="411480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4DAC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34" name="Text 30"/>
          <p:cNvSpPr/>
          <p:nvPr/>
        </p:nvSpPr>
        <p:spPr>
          <a:xfrm>
            <a:off x="6766560" y="4114800"/>
            <a:ext cx="44348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Sạch sẽ  ·  cleanliness rituals (asset for infection control)</a:t>
            </a:r>
            <a:endParaRPr lang="en-US" sz="1200" dirty="0"/>
          </a:p>
        </p:txBody>
      </p:sp>
      <p:sp>
        <p:nvSpPr>
          <p:cNvPr id="35" name="Text 31"/>
          <p:cNvSpPr/>
          <p:nvPr/>
        </p:nvSpPr>
        <p:spPr>
          <a:xfrm>
            <a:off x="6400800" y="470916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4DAC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36" name="Text 32"/>
          <p:cNvSpPr/>
          <p:nvPr/>
        </p:nvSpPr>
        <p:spPr>
          <a:xfrm>
            <a:off x="6766560" y="4709160"/>
            <a:ext cx="44348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Cạo gió, bấm huyệt  ·  traditional practices as prior learning</a:t>
            </a:r>
            <a:endParaRPr lang="en-US" sz="1200" dirty="0"/>
          </a:p>
        </p:txBody>
      </p:sp>
      <p:sp>
        <p:nvSpPr>
          <p:cNvPr id="37" name="Text 33"/>
          <p:cNvSpPr/>
          <p:nvPr/>
        </p:nvSpPr>
        <p:spPr>
          <a:xfrm>
            <a:off x="6400800" y="530352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4DAC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38" name="Text 34"/>
          <p:cNvSpPr/>
          <p:nvPr/>
        </p:nvSpPr>
        <p:spPr>
          <a:xfrm>
            <a:off x="6766560" y="5303520"/>
            <a:ext cx="44348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Đồng hương trust  ·  bilingual carer as bridge worker</a:t>
            </a:r>
            <a:endParaRPr lang="en-US" sz="1200" dirty="0"/>
          </a:p>
        </p:txBody>
      </p:sp>
      <p:sp>
        <p:nvSpPr>
          <p:cNvPr id="39" name="Text 35"/>
          <p:cNvSpPr/>
          <p:nvPr/>
        </p:nvSpPr>
        <p:spPr>
          <a:xfrm>
            <a:off x="868680" y="6263640"/>
            <a:ext cx="104241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Mapped onto CHCSS00114  →  HLTWHS002 · HLTINF006 · CHCCCS015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292608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548640" y="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UDL Symposium 2026 · ADCET · University of Tasmania · 24-26 June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9601200" y="0"/>
            <a:ext cx="1371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26</a:t>
            </a:r>
            <a:endParaRPr lang="en-US" sz="900" dirty="0"/>
          </a:p>
        </p:txBody>
      </p:sp>
      <p:pic>
        <p:nvPicPr>
          <p:cNvPr id="5" name="Image 0" descr="/sessions/upbeat-serene-cannon/mnt/outputs/caass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457200"/>
            <a:ext cx="457200" cy="522514"/>
          </a:xfrm>
          <a:prstGeom prst="rect">
            <a:avLst/>
          </a:prstGeom>
        </p:spPr>
      </p:pic>
      <p:pic>
        <p:nvPicPr>
          <p:cNvPr id="6" name="Image 1" descr="/sessions/upbeat-serene-cannon/mnt/outputs/corner_swir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4240" y="-228600"/>
            <a:ext cx="1371600" cy="1645920"/>
          </a:xfrm>
          <a:prstGeom prst="rect">
            <a:avLst/>
          </a:prstGeom>
        </p:spPr>
      </p:pic>
      <p:sp>
        <p:nvSpPr>
          <p:cNvPr id="7" name="Text 3"/>
          <p:cNvSpPr>
            <a:spLocks noGrp="1"/>
          </p:cNvSpPr>
          <p:nvPr>
            <p:ph type="title" idx="4294967295"/>
          </p:nvPr>
        </p:nvSpPr>
        <p:spPr>
          <a:xfrm>
            <a:off x="1005840" y="502920"/>
            <a:ext cx="9875520" cy="9144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E2A6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Step 3 · DESIGN  ·  Two parallel versions of the supporting package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 4"/>
          <p:cNvSpPr/>
          <p:nvPr/>
        </p:nvSpPr>
        <p:spPr>
          <a:xfrm>
            <a:off x="1005840" y="1371600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module structure  ·  same nine box-types  ·  two cultural registers.</a:t>
            </a:r>
            <a:endParaRPr lang="en-US" sz="1200" dirty="0"/>
          </a:p>
        </p:txBody>
      </p:sp>
      <p:sp>
        <p:nvSpPr>
          <p:cNvPr id="9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1691640"/>
            <a:ext cx="5074920" cy="4434840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1691640"/>
            <a:ext cx="5074920" cy="777240"/>
          </a:xfrm>
          <a:prstGeom prst="rect">
            <a:avLst/>
          </a:prstGeom>
          <a:solidFill>
            <a:srgbClr val="E64D8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1" name="Text 7"/>
          <p:cNvSpPr/>
          <p:nvPr/>
        </p:nvSpPr>
        <p:spPr>
          <a:xfrm>
            <a:off x="1051560" y="1737360"/>
            <a:ext cx="4754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VERSION A</a:t>
            </a:r>
            <a:endParaRPr lang="en-US" sz="1100" dirty="0"/>
          </a:p>
        </p:txBody>
      </p:sp>
      <p:sp>
        <p:nvSpPr>
          <p:cNvPr id="12" name="Text 8"/>
          <p:cNvSpPr/>
          <p:nvPr/>
        </p:nvSpPr>
        <p:spPr>
          <a:xfrm>
            <a:off x="1051560" y="1993392"/>
            <a:ext cx="47548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Bilingual Vietnamese-English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1051560" y="2697480"/>
            <a:ext cx="475488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spcAft>
                <a:spcPts val="500"/>
              </a:spcAft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Vietnamese as primary register, English as gloss</a:t>
            </a:r>
            <a:endParaRPr lang="en-US" sz="12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Confucian + Buddhist sources named explicitly (hiếu, lễ, từ bi)</a:t>
            </a:r>
            <a:endParaRPr lang="en-US" sz="12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Cầu Nối Văn Hóa boxes at every cultural friction point</a:t>
            </a:r>
            <a:endParaRPr lang="en-US" sz="12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Self-assessment: Chưa  /  Đang tiến bộ  /  Được rồi</a:t>
            </a:r>
            <a:endParaRPr lang="en-US" sz="12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Trước / Trong / Sau giờ học three-stage study plan</a:t>
            </a:r>
            <a:endParaRPr lang="en-US" sz="12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Action-based assessments — not English literacy gates</a:t>
            </a:r>
            <a:endParaRPr lang="en-US" sz="1200" dirty="0"/>
          </a:p>
        </p:txBody>
      </p:sp>
      <p:sp>
        <p:nvSpPr>
          <p:cNvPr id="14" name="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1691640"/>
            <a:ext cx="5074920" cy="4434840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5" name="Shap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1691640"/>
            <a:ext cx="5074920" cy="777240"/>
          </a:xfrm>
          <a:prstGeom prst="rect">
            <a:avLst/>
          </a:prstGeom>
          <a:solidFill>
            <a:srgbClr val="009F9C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6" name="Text 12"/>
          <p:cNvSpPr/>
          <p:nvPr/>
        </p:nvSpPr>
        <p:spPr>
          <a:xfrm>
            <a:off x="6400800" y="1737360"/>
            <a:ext cx="4754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VERSION B</a:t>
            </a:r>
            <a:endParaRPr lang="en-US" sz="1100" dirty="0"/>
          </a:p>
        </p:txBody>
      </p:sp>
      <p:sp>
        <p:nvSpPr>
          <p:cNvPr id="17" name="Text 13"/>
          <p:cNvSpPr/>
          <p:nvPr/>
        </p:nvSpPr>
        <p:spPr>
          <a:xfrm>
            <a:off x="6400800" y="1993392"/>
            <a:ext cx="475488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CALD plain-English (any cohort)</a:t>
            </a:r>
            <a:endParaRPr lang="en-US" sz="1800" dirty="0"/>
          </a:p>
        </p:txBody>
      </p:sp>
      <p:sp>
        <p:nvSpPr>
          <p:cNvPr id="18" name="Text 14"/>
          <p:cNvSpPr/>
          <p:nvPr/>
        </p:nvSpPr>
        <p:spPr>
          <a:xfrm>
            <a:off x="6400800" y="2697480"/>
            <a:ext cx="475488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spcAft>
                <a:spcPts val="500"/>
              </a:spcAft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Plain-English register, learner own-culture invited in</a:t>
            </a:r>
            <a:endParaRPr lang="en-US" sz="12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'Your culture, your reflection' prompts in every section</a:t>
            </a:r>
            <a:endParaRPr lang="en-US" sz="12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Same nine box-types, neutral colour-coded</a:t>
            </a:r>
            <a:endParaRPr lang="en-US" sz="12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Self-assessment: Not Yet  /  Getting There  /  Yes, I Can</a:t>
            </a:r>
            <a:endParaRPr lang="en-US" sz="12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Group-discussion prompts replace bilingual glossaries</a:t>
            </a:r>
            <a:endParaRPr lang="en-US" sz="12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Same action-based assessment design</a:t>
            </a:r>
            <a:endParaRPr lang="en-US" sz="1200" dirty="0"/>
          </a:p>
        </p:txBody>
      </p:sp>
      <p:sp>
        <p:nvSpPr>
          <p:cNvPr id="19" name="Shap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6263640"/>
            <a:ext cx="10424160" cy="365760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0" name="Text 16"/>
          <p:cNvSpPr/>
          <p:nvPr/>
        </p:nvSpPr>
        <p:spPr>
          <a:xfrm>
            <a:off x="1005840" y="6263640"/>
            <a:ext cx="10241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versions sit alongside Moodle — supplementary, not substitutive.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292608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548640" y="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UDL Symposium 2026 · ADCET · University of Tasmania · 24-26 June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9601200" y="0"/>
            <a:ext cx="1371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/ 26</a:t>
            </a:r>
            <a:endParaRPr lang="en-US" sz="900" dirty="0"/>
          </a:p>
        </p:txBody>
      </p:sp>
      <p:pic>
        <p:nvPicPr>
          <p:cNvPr id="5" name="Image 0" descr="/sessions/upbeat-serene-cannon/mnt/outputs/caass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457200"/>
            <a:ext cx="457200" cy="522514"/>
          </a:xfrm>
          <a:prstGeom prst="rect">
            <a:avLst/>
          </a:prstGeom>
        </p:spPr>
      </p:pic>
      <p:pic>
        <p:nvPicPr>
          <p:cNvPr id="6" name="Image 1" descr="/sessions/upbeat-serene-cannon/mnt/outputs/corner_swir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4240" y="-228600"/>
            <a:ext cx="1371600" cy="1645920"/>
          </a:xfrm>
          <a:prstGeom prst="rect">
            <a:avLst/>
          </a:prstGeom>
        </p:spPr>
      </p:pic>
      <p:sp>
        <p:nvSpPr>
          <p:cNvPr id="7" name="Text 3"/>
          <p:cNvSpPr>
            <a:spLocks noGrp="1"/>
          </p:cNvSpPr>
          <p:nvPr>
            <p:ph type="title" idx="4294967295"/>
          </p:nvPr>
        </p:nvSpPr>
        <p:spPr>
          <a:xfrm>
            <a:off x="1005840" y="502920"/>
            <a:ext cx="9875520" cy="9144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E2A6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Steps 4 · 5 · 6  ·  Run, review, adjust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 4"/>
          <p:cNvSpPr/>
          <p:nvPr/>
        </p:nvSpPr>
        <p:spPr>
          <a:xfrm>
            <a:off x="1005840" y="1371600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learner and instructor voice loops back into the package — week by week.</a:t>
            </a:r>
            <a:endParaRPr lang="en-US" sz="1200" dirty="0"/>
          </a:p>
        </p:txBody>
      </p:sp>
      <p:sp>
        <p:nvSpPr>
          <p:cNvPr id="9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1691640"/>
            <a:ext cx="3520440" cy="3154680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1691640"/>
            <a:ext cx="3520440" cy="502920"/>
          </a:xfrm>
          <a:prstGeom prst="rect">
            <a:avLst/>
          </a:prstGeom>
          <a:solidFill>
            <a:srgbClr val="009F9C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1" name="Text 7"/>
          <p:cNvSpPr/>
          <p:nvPr/>
        </p:nvSpPr>
        <p:spPr>
          <a:xfrm>
            <a:off x="1051560" y="1691640"/>
            <a:ext cx="3200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CLASS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1051560" y="2331720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Pre-session reading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1051560" y="2880360"/>
            <a:ext cx="320040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Vocabulary preview · cultural bridge box · scenario question to think about. Learners arrive into accredited class with the language already in their hands.</a:t>
            </a:r>
            <a:endParaRPr lang="en-US" sz="1150" dirty="0"/>
          </a:p>
        </p:txBody>
      </p:sp>
      <p:sp>
        <p:nvSpPr>
          <p:cNvPr id="14" name="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0" y="1691640"/>
            <a:ext cx="3520440" cy="3154680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5" name="Shap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0" y="1691640"/>
            <a:ext cx="3520440" cy="502920"/>
          </a:xfrm>
          <a:prstGeom prst="rect">
            <a:avLst/>
          </a:prstGeom>
          <a:solidFill>
            <a:srgbClr val="E64D8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6" name="Text 12"/>
          <p:cNvSpPr/>
          <p:nvPr/>
        </p:nvSpPr>
        <p:spPr>
          <a:xfrm>
            <a:off x="4754880" y="1691640"/>
            <a:ext cx="3200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SUPPORT SESSION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4754880" y="2331720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Action-based practice</a:t>
            </a:r>
            <a:endParaRPr lang="en-US" sz="1700" dirty="0"/>
          </a:p>
        </p:txBody>
      </p:sp>
      <p:sp>
        <p:nvSpPr>
          <p:cNvPr id="18" name="Text 14"/>
          <p:cNvSpPr/>
          <p:nvPr/>
        </p:nvSpPr>
        <p:spPr>
          <a:xfrm>
            <a:off x="4754880" y="2880360"/>
            <a:ext cx="320040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Role-plays, decision guides, manual-handling demos, infection-chain walk-through. Bilingual scaffolding by the CAASSA team; observation notes captured in real time.</a:t>
            </a:r>
            <a:endParaRPr lang="en-US" sz="1150" dirty="0"/>
          </a:p>
        </p:txBody>
      </p:sp>
      <p:sp>
        <p:nvSpPr>
          <p:cNvPr id="19" name="Shap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75320" y="1691640"/>
            <a:ext cx="3520440" cy="3154680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0" name="Shap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75320" y="1691640"/>
            <a:ext cx="3520440" cy="502920"/>
          </a:xfrm>
          <a:prstGeom prst="rect">
            <a:avLst/>
          </a:prstGeom>
          <a:solidFill>
            <a:srgbClr val="F4B73F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1" name="Text 17"/>
          <p:cNvSpPr/>
          <p:nvPr/>
        </p:nvSpPr>
        <p:spPr>
          <a:xfrm>
            <a:off x="8458200" y="1691640"/>
            <a:ext cx="3200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CLASS</a:t>
            </a:r>
            <a:endParaRPr lang="en-US" sz="1200" dirty="0"/>
          </a:p>
        </p:txBody>
      </p:sp>
      <p:sp>
        <p:nvSpPr>
          <p:cNvPr id="22" name="Text 18"/>
          <p:cNvSpPr/>
          <p:nvPr/>
        </p:nvSpPr>
        <p:spPr>
          <a:xfrm>
            <a:off x="8458200" y="2331720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Reflection &amp; rubric</a:t>
            </a:r>
            <a:endParaRPr lang="en-US" sz="1700" dirty="0"/>
          </a:p>
        </p:txBody>
      </p:sp>
      <p:sp>
        <p:nvSpPr>
          <p:cNvPr id="23" name="Text 19"/>
          <p:cNvSpPr/>
          <p:nvPr/>
        </p:nvSpPr>
        <p:spPr>
          <a:xfrm>
            <a:off x="8458200" y="2880360"/>
            <a:ext cx="320040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Three-level self-assessment, module reflection survey, scenario journaling. Cultural friction surfaced privately first, then folded back into design.</a:t>
            </a:r>
            <a:endParaRPr lang="en-US" sz="1150" dirty="0"/>
          </a:p>
        </p:txBody>
      </p:sp>
      <p:sp>
        <p:nvSpPr>
          <p:cNvPr id="24" name="Shap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5074920"/>
            <a:ext cx="10424160" cy="1417320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5" name="Text 21"/>
          <p:cNvSpPr/>
          <p:nvPr/>
        </p:nvSpPr>
        <p:spPr>
          <a:xfrm>
            <a:off x="1005840" y="5166360"/>
            <a:ext cx="10241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0" dirty="0">
                <a:solidFill>
                  <a:srgbClr val="F4B7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REVIEW TO REVISION  ·  v1 and v2</a:t>
            </a:r>
            <a:endParaRPr lang="en-US" sz="1100" dirty="0"/>
          </a:p>
        </p:txBody>
      </p:sp>
      <p:sp>
        <p:nvSpPr>
          <p:cNvPr id="26" name="Text 22"/>
          <p:cNvSpPr/>
          <p:nvPr/>
        </p:nvSpPr>
        <p:spPr>
          <a:xfrm>
            <a:off x="1097280" y="5486400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Six-element chain of infection misread as three  →  front-loaded the diagram before Assessment 1</a:t>
            </a:r>
            <a:endParaRPr lang="en-US" sz="1150" dirty="0"/>
          </a:p>
        </p:txBody>
      </p:sp>
      <p:sp>
        <p:nvSpPr>
          <p:cNvPr id="27" name="Text 23"/>
          <p:cNvSpPr/>
          <p:nvPr/>
        </p:nvSpPr>
        <p:spPr>
          <a:xfrm>
            <a:off x="1097280" y="5797296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Mất mặt reticence around incident reporting  →  added a 'Speak up' decision tree + bilingual phrases</a:t>
            </a:r>
            <a:endParaRPr lang="en-US" sz="1150" dirty="0"/>
          </a:p>
        </p:txBody>
      </p:sp>
      <p:sp>
        <p:nvSpPr>
          <p:cNvPr id="28" name="Text 24"/>
          <p:cNvSpPr/>
          <p:nvPr/>
        </p:nvSpPr>
        <p:spPr>
          <a:xfrm>
            <a:off x="1097280" y="6108192"/>
            <a:ext cx="10058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Hesitancy to read aloud  →  reframed as oral knowledge demonstration; added Presentation Phrases sheet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A35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sessions/upbeat-serene-cannon/mnt/outputs/corner_swir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-365760"/>
            <a:ext cx="2011680" cy="2377440"/>
          </a:xfrm>
          <a:prstGeom prst="rect">
            <a:avLst/>
          </a:prstGeom>
        </p:spPr>
      </p:pic>
      <p:sp>
        <p:nvSpPr>
          <p:cNvPr id="3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292608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4" name="Text 1"/>
          <p:cNvSpPr/>
          <p:nvPr/>
        </p:nvSpPr>
        <p:spPr>
          <a:xfrm>
            <a:off x="548640" y="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UDL Symposium 2026 · ADCET · University of Tasmania · 24-26 June 2026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9601200" y="0"/>
            <a:ext cx="1371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/ 26</a:t>
            </a:r>
            <a:endParaRPr lang="en-US" sz="900" dirty="0"/>
          </a:p>
        </p:txBody>
      </p:sp>
      <p:sp>
        <p:nvSpPr>
          <p:cNvPr id="6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377440"/>
            <a:ext cx="91440" cy="91440"/>
          </a:xfrm>
          <a:prstGeom prst="rect">
            <a:avLst/>
          </a:prstGeom>
          <a:solidFill>
            <a:srgbClr val="009F9C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7" name="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4672" y="2377440"/>
            <a:ext cx="91440" cy="91440"/>
          </a:xfrm>
          <a:prstGeom prst="rect">
            <a:avLst/>
          </a:prstGeom>
          <a:solidFill>
            <a:srgbClr val="E64D8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8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9264" y="2377440"/>
            <a:ext cx="91440" cy="91440"/>
          </a:xfrm>
          <a:prstGeom prst="rect">
            <a:avLst/>
          </a:prstGeom>
          <a:solidFill>
            <a:srgbClr val="F4B73F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9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33856" y="2377440"/>
            <a:ext cx="91440" cy="91440"/>
          </a:xfrm>
          <a:prstGeom prst="rect">
            <a:avLst/>
          </a:prstGeom>
          <a:solidFill>
            <a:srgbClr val="4DAC68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0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98448" y="2377440"/>
            <a:ext cx="91440" cy="91440"/>
          </a:xfrm>
          <a:prstGeom prst="rect">
            <a:avLst/>
          </a:prstGeom>
          <a:solidFill>
            <a:srgbClr val="C83E4F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1" name="Text 8"/>
          <p:cNvSpPr/>
          <p:nvPr/>
        </p:nvSpPr>
        <p:spPr>
          <a:xfrm>
            <a:off x="640080" y="25603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1400" dirty="0">
                <a:solidFill>
                  <a:srgbClr val="F4B7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  ·  MAK SUN(ANMEC)</a:t>
            </a:r>
            <a:endParaRPr lang="en-US" sz="1600" dirty="0"/>
          </a:p>
        </p:txBody>
      </p:sp>
      <p:sp>
        <p:nvSpPr>
          <p:cNvPr id="12" name="Text 9"/>
          <p:cNvSpPr>
            <a:spLocks noGrp="1"/>
          </p:cNvSpPr>
          <p:nvPr>
            <p:ph type="title" idx="4294967295"/>
          </p:nvPr>
        </p:nvSpPr>
        <p:spPr>
          <a:xfrm>
            <a:off x="640080" y="3017520"/>
            <a:ext cx="10058400" cy="14630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UDL in summative assessment</a:t>
            </a:r>
            <a:endParaRPr kumimoji="0" lang="en-US" sz="4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640080" y="4572000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3 · CHCCCS015 Provide Individualised Support — assessment that unlocks competence rather than gatekeeping it.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292608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548640" y="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UDL Symposium 2026 · ADCET · University of Tasmania · 24-26 June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9601200" y="0"/>
            <a:ext cx="1371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/ 26</a:t>
            </a:r>
            <a:endParaRPr lang="en-US" sz="900" dirty="0"/>
          </a:p>
        </p:txBody>
      </p:sp>
      <p:pic>
        <p:nvPicPr>
          <p:cNvPr id="5" name="Image 0" descr="/sessions/upbeat-serene-cannon/mnt/outputs/caass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457200"/>
            <a:ext cx="457200" cy="522514"/>
          </a:xfrm>
          <a:prstGeom prst="rect">
            <a:avLst/>
          </a:prstGeom>
        </p:spPr>
      </p:pic>
      <p:pic>
        <p:nvPicPr>
          <p:cNvPr id="6" name="Image 1" descr="/sessions/upbeat-serene-cannon/mnt/outputs/corner_swir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4240" y="-228600"/>
            <a:ext cx="1371600" cy="1645920"/>
          </a:xfrm>
          <a:prstGeom prst="rect">
            <a:avLst/>
          </a:prstGeom>
        </p:spPr>
      </p:pic>
      <p:sp>
        <p:nvSpPr>
          <p:cNvPr id="7" name="Text 3"/>
          <p:cNvSpPr>
            <a:spLocks noGrp="1"/>
          </p:cNvSpPr>
          <p:nvPr>
            <p:ph type="title" idx="4294967295"/>
          </p:nvPr>
        </p:nvSpPr>
        <p:spPr>
          <a:xfrm>
            <a:off x="1005840" y="502920"/>
            <a:ext cx="9875520" cy="9144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E2A6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Module 3 at a glance  ·  the unit we chose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 4"/>
          <p:cNvSpPr/>
          <p:nvPr/>
        </p:nvSpPr>
        <p:spPr>
          <a:xfrm>
            <a:off x="1005840" y="1371600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CHCCCS015 — the person-centred heart of the skill set, and its deepest cultural friction.</a:t>
            </a:r>
            <a:endParaRPr lang="en-US" sz="1200" dirty="0"/>
          </a:p>
        </p:txBody>
      </p:sp>
      <p:sp>
        <p:nvSpPr>
          <p:cNvPr id="9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1691640"/>
            <a:ext cx="91440" cy="1325880"/>
          </a:xfrm>
          <a:prstGeom prst="rect">
            <a:avLst/>
          </a:prstGeom>
          <a:solidFill>
            <a:srgbClr val="E64D8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0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0120" y="1691640"/>
            <a:ext cx="10424160" cy="1325880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Text 7"/>
          <p:cNvSpPr/>
          <p:nvPr/>
        </p:nvSpPr>
        <p:spPr>
          <a:xfrm>
            <a:off x="1143000" y="178308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UNIT</a:t>
            </a:r>
            <a:endParaRPr lang="en-US" sz="1100" dirty="0"/>
          </a:p>
        </p:txBody>
      </p:sp>
      <p:sp>
        <p:nvSpPr>
          <p:cNvPr id="12" name="Text 8"/>
          <p:cNvSpPr/>
          <p:nvPr/>
        </p:nvSpPr>
        <p:spPr>
          <a:xfrm>
            <a:off x="7729268" y="1783080"/>
            <a:ext cx="35635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1100" b="1" kern="0" spc="300" dirty="0">
                <a:solidFill>
                  <a:srgbClr val="E64D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CHCCCS015 · ACCREDITED CORE</a:t>
            </a:r>
            <a:endParaRPr lang="en-US" sz="1100" dirty="0"/>
          </a:p>
        </p:txBody>
      </p:sp>
      <p:sp>
        <p:nvSpPr>
          <p:cNvPr id="13" name="Text 9"/>
          <p:cNvSpPr/>
          <p:nvPr/>
        </p:nvSpPr>
        <p:spPr>
          <a:xfrm>
            <a:off x="1143000" y="205740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Individualised Support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1143000" y="2423160"/>
            <a:ext cx="1005840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elements: determine support needs · provide support services · monitor support activities · complete reporting and documentation. Delivered on ANMEC’s Moodle with study guides and care videos; our two co-designed supporting packages — bilingual Việt-English and plain-English CALD — wrap around it.</a:t>
            </a:r>
            <a:endParaRPr lang="en-US" sz="1200" dirty="0"/>
          </a:p>
        </p:txBody>
      </p:sp>
      <p:sp>
        <p:nvSpPr>
          <p:cNvPr id="15" name="Shap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3200400"/>
            <a:ext cx="91440" cy="1325880"/>
          </a:xfrm>
          <a:prstGeom prst="rect">
            <a:avLst/>
          </a:prstGeom>
          <a:solidFill>
            <a:srgbClr val="009F9C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6" name="Shap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0120" y="3200400"/>
            <a:ext cx="10424160" cy="1325880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3"/>
          <p:cNvSpPr/>
          <p:nvPr/>
        </p:nvSpPr>
        <p:spPr>
          <a:xfrm>
            <a:off x="1143000" y="329184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INHERITED</a:t>
            </a:r>
            <a:endParaRPr lang="en-US" sz="1100" dirty="0"/>
          </a:p>
        </p:txBody>
      </p:sp>
      <p:sp>
        <p:nvSpPr>
          <p:cNvPr id="18" name="Text 14"/>
          <p:cNvSpPr/>
          <p:nvPr/>
        </p:nvSpPr>
        <p:spPr>
          <a:xfrm>
            <a:off x="8046720" y="3291840"/>
            <a:ext cx="3246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kern="0" spc="300" dirty="0">
                <a:solidFill>
                  <a:srgbClr val="009F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OFFICIAL ASSESSMENTS</a:t>
            </a:r>
            <a:endParaRPr lang="en-US" sz="1100" dirty="0"/>
          </a:p>
        </p:txBody>
      </p:sp>
      <p:sp>
        <p:nvSpPr>
          <p:cNvPr id="19" name="Text 15"/>
          <p:cNvSpPr/>
          <p:nvPr/>
        </p:nvSpPr>
        <p:spPr>
          <a:xfrm>
            <a:off x="1143000" y="356616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 + Care-Plan Case Studies</a:t>
            </a:r>
            <a:endParaRPr lang="en-US" sz="1700" dirty="0"/>
          </a:p>
        </p:txBody>
      </p:sp>
      <p:sp>
        <p:nvSpPr>
          <p:cNvPr id="20" name="Text 16"/>
          <p:cNvSpPr/>
          <p:nvPr/>
        </p:nvSpPr>
        <p:spPr>
          <a:xfrm>
            <a:off x="1143000" y="3931920"/>
            <a:ext cx="1005840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 1: a 22-question English quiz with a 100% pass mark. Assessment 2: three Australian care plans — Mrs Piermonte, Tom Harris, Mrs Jenkins — role-played in groups, then one written progress note. Competent care can hide behind English reading speed and a blank page.</a:t>
            </a:r>
            <a:endParaRPr lang="en-US" sz="1200" dirty="0"/>
          </a:p>
        </p:txBody>
      </p:sp>
      <p:sp>
        <p:nvSpPr>
          <p:cNvPr id="21" name="Shap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4709160"/>
            <a:ext cx="91440" cy="1325880"/>
          </a:xfrm>
          <a:prstGeom prst="rect">
            <a:avLst/>
          </a:prstGeom>
          <a:solidFill>
            <a:srgbClr val="F4B73F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2" name="Shap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0120" y="4709160"/>
            <a:ext cx="10424160" cy="1325880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3" name="Text 19"/>
          <p:cNvSpPr/>
          <p:nvPr/>
        </p:nvSpPr>
        <p:spPr>
          <a:xfrm>
            <a:off x="1143000" y="480060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STAKES</a:t>
            </a:r>
            <a:endParaRPr lang="en-US" sz="1100" dirty="0"/>
          </a:p>
        </p:txBody>
      </p:sp>
      <p:sp>
        <p:nvSpPr>
          <p:cNvPr id="24" name="Text 20"/>
          <p:cNvSpPr/>
          <p:nvPr/>
        </p:nvSpPr>
        <p:spPr>
          <a:xfrm>
            <a:off x="8046720" y="4800600"/>
            <a:ext cx="3246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kern="0" spc="300" dirty="0">
                <a:solidFill>
                  <a:srgbClr val="F4B7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THIS MODULE</a:t>
            </a:r>
            <a:endParaRPr lang="en-US" sz="1100" dirty="0"/>
          </a:p>
        </p:txBody>
      </p:sp>
      <p:sp>
        <p:nvSpPr>
          <p:cNvPr id="25" name="Text 21"/>
          <p:cNvSpPr/>
          <p:nvPr/>
        </p:nvSpPr>
        <p:spPr>
          <a:xfrm>
            <a:off x="1143000" y="5074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Paternalism vs Làm </a:t>
            </a:r>
            <a:r>
              <a:rPr lang="en-US" sz="1700" b="1" dirty="0" err="1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Cùng</a:t>
            </a:r>
            <a:r>
              <a:rPr lang="en-US" sz="1700" b="1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(Do With)</a:t>
            </a:r>
            <a:endParaRPr lang="en-US" sz="1700" dirty="0"/>
          </a:p>
        </p:txBody>
      </p:sp>
      <p:sp>
        <p:nvSpPr>
          <p:cNvPr id="26" name="Text 22"/>
          <p:cNvSpPr/>
          <p:nvPr/>
        </p:nvSpPr>
        <p:spPr>
          <a:xfrm>
            <a:off x="1143000" y="5440680"/>
            <a:ext cx="1005840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‘I know best’ versus ‘you choose’. For learners raised with family-centred decision-making, consumer-directed care is the deepest cultural shift in the skill set — named by the community survey, the co-designer feedback session, and by the learners themselves.</a:t>
            </a:r>
            <a:endParaRPr lang="en-US" sz="1200" dirty="0"/>
          </a:p>
        </p:txBody>
      </p:sp>
      <p:sp>
        <p:nvSpPr>
          <p:cNvPr id="27" name="Text 23"/>
          <p:cNvSpPr/>
          <p:nvPr/>
        </p:nvSpPr>
        <p:spPr>
          <a:xfrm>
            <a:off x="868680" y="6355080"/>
            <a:ext cx="10424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ANMEC Moodle Module 3 · CHCCCS015 unit of competency · co-designer feedback session · community survey themes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292608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548640" y="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UDL Symposium 2026 · ADCET · University of Tasmania · 24-26 June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9601200" y="0"/>
            <a:ext cx="1371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/ 26</a:t>
            </a:r>
            <a:endParaRPr lang="en-US" sz="900" dirty="0"/>
          </a:p>
        </p:txBody>
      </p:sp>
      <p:pic>
        <p:nvPicPr>
          <p:cNvPr id="5" name="Image 0" descr="/sessions/upbeat-serene-cannon/mnt/outputs/caass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457200"/>
            <a:ext cx="457200" cy="522514"/>
          </a:xfrm>
          <a:prstGeom prst="rect">
            <a:avLst/>
          </a:prstGeom>
        </p:spPr>
      </p:pic>
      <p:pic>
        <p:nvPicPr>
          <p:cNvPr id="6" name="Image 1" descr="/sessions/upbeat-serene-cannon/mnt/outputs/corner_swir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4240" y="-228600"/>
            <a:ext cx="1371600" cy="1645920"/>
          </a:xfrm>
          <a:prstGeom prst="rect">
            <a:avLst/>
          </a:prstGeom>
        </p:spPr>
      </p:pic>
      <p:sp>
        <p:nvSpPr>
          <p:cNvPr id="7" name="Text 3"/>
          <p:cNvSpPr>
            <a:spLocks noGrp="1"/>
          </p:cNvSpPr>
          <p:nvPr>
            <p:ph type="title" idx="4294967295"/>
          </p:nvPr>
        </p:nvSpPr>
        <p:spPr>
          <a:xfrm>
            <a:off x="1005840" y="502920"/>
            <a:ext cx="9875520" cy="9144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E2A6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From English-literacy gates  →  evidence of competence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 4"/>
          <p:cNvSpPr/>
          <p:nvPr/>
        </p:nvSpPr>
        <p:spPr>
          <a:xfrm>
            <a:off x="1005840" y="1371600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UDL 3.0 across Module 3’s two assessments — same competency evidence, redesigned access.</a:t>
            </a:r>
            <a:endParaRPr lang="en-US" sz="1200" dirty="0"/>
          </a:p>
        </p:txBody>
      </p:sp>
      <p:sp>
        <p:nvSpPr>
          <p:cNvPr id="9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1691640"/>
            <a:ext cx="5074920" cy="2377440"/>
          </a:xfrm>
          <a:prstGeom prst="rect">
            <a:avLst/>
          </a:prstGeom>
          <a:solidFill>
            <a:srgbClr val="EFE8D6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1691640"/>
            <a:ext cx="5074920" cy="457200"/>
          </a:xfrm>
          <a:prstGeom prst="rect">
            <a:avLst/>
          </a:prstGeom>
          <a:solidFill>
            <a:srgbClr val="C83E4F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1" name="Text 7"/>
          <p:cNvSpPr/>
          <p:nvPr/>
        </p:nvSpPr>
        <p:spPr>
          <a:xfrm>
            <a:off x="1005840" y="169164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 ·  the assessment as inherited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1005840" y="2331720"/>
            <a:ext cx="4846320" cy="1691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spcAft>
                <a:spcPts val="500"/>
              </a:spcAft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22-question English quiz · 100% pass mark
·  Three Anglo-Australian care plans, read cold
·  Progress note written onto a blank page
</a:t>
            </a:r>
            <a:r>
              <a:rPr lang="en-US" sz="1200" i="1" dirty="0">
                <a:solidFill>
                  <a:srgbClr val="C83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CALD learners assessed out of the workforce despite competent practice</a:t>
            </a:r>
            <a:endParaRPr lang="en-US" sz="1200" dirty="0"/>
          </a:p>
        </p:txBody>
      </p:sp>
      <p:sp>
        <p:nvSpPr>
          <p:cNvPr id="13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1691640"/>
            <a:ext cx="5074920" cy="2377440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1691640"/>
            <a:ext cx="5074920" cy="457200"/>
          </a:xfrm>
          <a:prstGeom prst="rect">
            <a:avLst/>
          </a:prstGeom>
          <a:solidFill>
            <a:srgbClr val="4DAC68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5" name="Text 11"/>
          <p:cNvSpPr/>
          <p:nvPr/>
        </p:nvSpPr>
        <p:spPr>
          <a:xfrm>
            <a:off x="6355080" y="169164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 ·  UDL-aligned redesign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6355080" y="2331720"/>
            <a:ext cx="4846320" cy="1691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spcAft>
                <a:spcPts val="500"/>
              </a:spcAft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Preparation booklets in two registers — bilingual Việt-English + plain-English CALD
·  Seven Big Ideas concept review — the quiz’s logic taught, not ambushed
·  Role-play sentence-starters · progress-note template + worked example
</a:t>
            </a:r>
            <a:r>
              <a:rPr lang="en-US" sz="1200" i="1" dirty="0">
                <a:solidFill>
                  <a:srgbClr val="4DAC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Cultural Bridge prompts inside the rubric, not bolted on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868680" y="4251960"/>
            <a:ext cx="104241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400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UDL 3.0  ·  three principles guiding every redesign decision</a:t>
            </a:r>
            <a:endParaRPr lang="en-US" sz="1100" dirty="0"/>
          </a:p>
        </p:txBody>
      </p:sp>
      <p:sp>
        <p:nvSpPr>
          <p:cNvPr id="18" name="Shap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4617720"/>
            <a:ext cx="3520440" cy="1691640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9" name="Shap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4617720"/>
            <a:ext cx="3520440" cy="91440"/>
          </a:xfrm>
          <a:prstGeom prst="rect">
            <a:avLst/>
          </a:prstGeom>
          <a:solidFill>
            <a:srgbClr val="E64D8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0" name="Text 16"/>
          <p:cNvSpPr/>
          <p:nvPr/>
        </p:nvSpPr>
        <p:spPr>
          <a:xfrm>
            <a:off x="1051560" y="4782312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800" dirty="0">
                <a:solidFill>
                  <a:srgbClr val="E64D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ENGAGEMENT</a:t>
            </a:r>
            <a:endParaRPr lang="en-US" sz="1100" dirty="0"/>
          </a:p>
        </p:txBody>
      </p:sp>
      <p:sp>
        <p:nvSpPr>
          <p:cNvPr id="21" name="Text 17"/>
          <p:cNvSpPr/>
          <p:nvPr/>
        </p:nvSpPr>
        <p:spPr>
          <a:xfrm>
            <a:off x="1051560" y="5074920"/>
            <a:ext cx="32004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ways to mean it</a:t>
            </a:r>
            <a:endParaRPr lang="en-US" sz="1400" dirty="0"/>
          </a:p>
        </p:txBody>
      </p:sp>
      <p:sp>
        <p:nvSpPr>
          <p:cNvPr id="22" name="Text 18"/>
          <p:cNvSpPr/>
          <p:nvPr/>
        </p:nvSpPr>
        <p:spPr>
          <a:xfrm>
            <a:off x="1051560" y="5458968"/>
            <a:ext cx="32004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Scenarios learners recognise — </a:t>
            </a:r>
            <a:r>
              <a:rPr lang="en-US" sz="1100" dirty="0" err="1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Mrs</a:t>
            </a: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dirty="0" err="1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Piermonte’s</a:t>
            </a: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carer preference sits beside Mrs Piermonte’s care plan.</a:t>
            </a:r>
            <a:endParaRPr lang="en-US" sz="1100" dirty="0"/>
          </a:p>
        </p:txBody>
      </p:sp>
      <p:sp>
        <p:nvSpPr>
          <p:cNvPr id="23" name="Shap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0" y="4617720"/>
            <a:ext cx="3520440" cy="1691640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4" name="Shap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0" y="4617720"/>
            <a:ext cx="3520440" cy="91440"/>
          </a:xfrm>
          <a:prstGeom prst="rect">
            <a:avLst/>
          </a:prstGeom>
          <a:solidFill>
            <a:srgbClr val="009F9C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5" name="Text 21"/>
          <p:cNvSpPr/>
          <p:nvPr/>
        </p:nvSpPr>
        <p:spPr>
          <a:xfrm>
            <a:off x="4754880" y="4782312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800" dirty="0">
                <a:solidFill>
                  <a:srgbClr val="009F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REPRESENTATION</a:t>
            </a:r>
            <a:endParaRPr lang="en-US" sz="1100" dirty="0"/>
          </a:p>
        </p:txBody>
      </p:sp>
      <p:sp>
        <p:nvSpPr>
          <p:cNvPr id="26" name="Text 22"/>
          <p:cNvSpPr/>
          <p:nvPr/>
        </p:nvSpPr>
        <p:spPr>
          <a:xfrm>
            <a:off x="4754880" y="5074920"/>
            <a:ext cx="32004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ways to receive it</a:t>
            </a:r>
            <a:endParaRPr lang="en-US" sz="1400" dirty="0"/>
          </a:p>
        </p:txBody>
      </p:sp>
      <p:sp>
        <p:nvSpPr>
          <p:cNvPr id="27" name="Text 23"/>
          <p:cNvSpPr/>
          <p:nvPr/>
        </p:nvSpPr>
        <p:spPr>
          <a:xfrm>
            <a:off x="4754880" y="5458968"/>
            <a:ext cx="32004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Bilingual glossary, NotebookLM audio in Vietnamese, care-plan walk-throughs and worked examples.</a:t>
            </a:r>
            <a:endParaRPr lang="en-US" sz="1100" dirty="0"/>
          </a:p>
        </p:txBody>
      </p:sp>
      <p:sp>
        <p:nvSpPr>
          <p:cNvPr id="28" name="Shape 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75320" y="4617720"/>
            <a:ext cx="3520440" cy="1691640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9" name="Shap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75320" y="4617720"/>
            <a:ext cx="3520440" cy="91440"/>
          </a:xfrm>
          <a:prstGeom prst="rect">
            <a:avLst/>
          </a:prstGeom>
          <a:solidFill>
            <a:srgbClr val="F4B73F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0" name="Text 26"/>
          <p:cNvSpPr/>
          <p:nvPr/>
        </p:nvSpPr>
        <p:spPr>
          <a:xfrm>
            <a:off x="8458200" y="4782312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800" dirty="0">
                <a:solidFill>
                  <a:srgbClr val="F4B7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 &amp; EXPRESSION</a:t>
            </a:r>
            <a:endParaRPr lang="en-US" sz="1100" dirty="0"/>
          </a:p>
        </p:txBody>
      </p:sp>
      <p:sp>
        <p:nvSpPr>
          <p:cNvPr id="31" name="Text 27"/>
          <p:cNvSpPr/>
          <p:nvPr/>
        </p:nvSpPr>
        <p:spPr>
          <a:xfrm>
            <a:off x="8458200" y="5074920"/>
            <a:ext cx="32004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ways to show it</a:t>
            </a:r>
            <a:endParaRPr lang="en-US" sz="1400" dirty="0"/>
          </a:p>
        </p:txBody>
      </p:sp>
      <p:sp>
        <p:nvSpPr>
          <p:cNvPr id="32" name="Text 28"/>
          <p:cNvSpPr/>
          <p:nvPr/>
        </p:nvSpPr>
        <p:spPr>
          <a:xfrm>
            <a:off x="8458200" y="5458968"/>
            <a:ext cx="32004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it in role-play, show it in practice, write it with a scaffold — three routes to the same evidence.</a:t>
            </a:r>
            <a:endParaRPr lang="en-US" sz="1100" dirty="0"/>
          </a:p>
        </p:txBody>
      </p:sp>
      <p:sp>
        <p:nvSpPr>
          <p:cNvPr id="33" name="Text 29"/>
          <p:cNvSpPr/>
          <p:nvPr/>
        </p:nvSpPr>
        <p:spPr>
          <a:xfrm>
            <a:off x="868680" y="6400800"/>
            <a:ext cx="104241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M3_Assessment1+2 Supporting booklets — CALD &amp; Vietnamese editions  ·  CAST 2024 — UDL Guidelines 3.0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292608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548640" y="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UDL Symposium 2026 · ADCET · University of Tasmania · 24-26 June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9601200" y="0"/>
            <a:ext cx="1371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/ 26</a:t>
            </a:r>
            <a:endParaRPr lang="en-US" sz="900" dirty="0"/>
          </a:p>
        </p:txBody>
      </p:sp>
      <p:pic>
        <p:nvPicPr>
          <p:cNvPr id="5" name="Image 0" descr="/sessions/upbeat-serene-cannon/mnt/outputs/caass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457200"/>
            <a:ext cx="457200" cy="522514"/>
          </a:xfrm>
          <a:prstGeom prst="rect">
            <a:avLst/>
          </a:prstGeom>
        </p:spPr>
      </p:pic>
      <p:pic>
        <p:nvPicPr>
          <p:cNvPr id="6" name="Image 1" descr="/sessions/upbeat-serene-cannon/mnt/outputs/corner_swir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4240" y="-228600"/>
            <a:ext cx="1371600" cy="1645920"/>
          </a:xfrm>
          <a:prstGeom prst="rect">
            <a:avLst/>
          </a:prstGeom>
        </p:spPr>
      </p:pic>
      <p:sp>
        <p:nvSpPr>
          <p:cNvPr id="7" name="Text 3"/>
          <p:cNvSpPr>
            <a:spLocks noGrp="1"/>
          </p:cNvSpPr>
          <p:nvPr>
            <p:ph type="title" idx="4294967295"/>
          </p:nvPr>
        </p:nvSpPr>
        <p:spPr>
          <a:xfrm>
            <a:off x="1005840" y="502920"/>
            <a:ext cx="9875520" cy="9144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E2A6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Two assessments  ·  three UDL pathways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 4"/>
          <p:cNvSpPr/>
          <p:nvPr/>
        </p:nvSpPr>
        <p:spPr>
          <a:xfrm>
            <a:off x="1005840" y="1371600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3 · CHCCCS015 — what learners do, not just what they write.</a:t>
            </a:r>
            <a:endParaRPr lang="en-US" sz="1200" dirty="0"/>
          </a:p>
        </p:txBody>
      </p:sp>
      <p:sp>
        <p:nvSpPr>
          <p:cNvPr id="9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1691640"/>
            <a:ext cx="91440" cy="1325880"/>
          </a:xfrm>
          <a:prstGeom prst="rect">
            <a:avLst/>
          </a:prstGeom>
          <a:solidFill>
            <a:srgbClr val="E64D8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0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0120" y="1691640"/>
            <a:ext cx="10424160" cy="1325880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Text 7"/>
          <p:cNvSpPr/>
          <p:nvPr/>
        </p:nvSpPr>
        <p:spPr>
          <a:xfrm>
            <a:off x="1143000" y="178308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 1</a:t>
            </a:r>
            <a:endParaRPr lang="en-US" sz="1100" dirty="0"/>
          </a:p>
        </p:txBody>
      </p:sp>
      <p:sp>
        <p:nvSpPr>
          <p:cNvPr id="12" name="Text 8"/>
          <p:cNvSpPr/>
          <p:nvPr/>
        </p:nvSpPr>
        <p:spPr>
          <a:xfrm>
            <a:off x="7729268" y="1783080"/>
            <a:ext cx="35635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1100" b="1" kern="0" spc="300" dirty="0">
                <a:solidFill>
                  <a:srgbClr val="E64D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PREPARED, NOT AMBUSHED</a:t>
            </a:r>
            <a:endParaRPr lang="en-US" sz="1100" dirty="0"/>
          </a:p>
        </p:txBody>
      </p:sp>
      <p:sp>
        <p:nvSpPr>
          <p:cNvPr id="13" name="Text 9"/>
          <p:cNvSpPr/>
          <p:nvPr/>
        </p:nvSpPr>
        <p:spPr>
          <a:xfrm>
            <a:off x="1143000" y="205740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Person-Centred Care Quiz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1143000" y="2423160"/>
            <a:ext cx="1005840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questions, 100% pass mark. The preparation booklet re-teaches the Seven Big Ideas — person-centred care, strength-based approach, human rights, Maslow, paternalism vs client-directed care, equity, cultural safety — in plain English and bilingual Việt-English, with practice questions and explained reasoning. The quiz tests the concept, not the learner’s reading speed.</a:t>
            </a:r>
            <a:endParaRPr lang="en-US" sz="1200" dirty="0"/>
          </a:p>
        </p:txBody>
      </p:sp>
      <p:sp>
        <p:nvSpPr>
          <p:cNvPr id="15" name="Shap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3200400"/>
            <a:ext cx="91440" cy="1325880"/>
          </a:xfrm>
          <a:prstGeom prst="rect">
            <a:avLst/>
          </a:prstGeom>
          <a:solidFill>
            <a:srgbClr val="009F9C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6" name="Shap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0120" y="3200400"/>
            <a:ext cx="10424160" cy="1325880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3"/>
          <p:cNvSpPr/>
          <p:nvPr/>
        </p:nvSpPr>
        <p:spPr>
          <a:xfrm>
            <a:off x="1143000" y="329184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 2</a:t>
            </a:r>
            <a:endParaRPr lang="en-US" sz="1100" dirty="0"/>
          </a:p>
        </p:txBody>
      </p:sp>
      <p:sp>
        <p:nvSpPr>
          <p:cNvPr id="18" name="Text 14"/>
          <p:cNvSpPr/>
          <p:nvPr/>
        </p:nvSpPr>
        <p:spPr>
          <a:xfrm>
            <a:off x="8046720" y="3291840"/>
            <a:ext cx="3246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kern="0" spc="300" dirty="0">
                <a:solidFill>
                  <a:srgbClr val="009F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ACTION-BASED ASSESSMENT</a:t>
            </a:r>
            <a:endParaRPr lang="en-US" sz="1100" dirty="0"/>
          </a:p>
        </p:txBody>
      </p:sp>
      <p:sp>
        <p:nvSpPr>
          <p:cNvPr id="19" name="Text 15"/>
          <p:cNvSpPr/>
          <p:nvPr/>
        </p:nvSpPr>
        <p:spPr>
          <a:xfrm>
            <a:off x="1143000" y="356616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Care Plans, Lived</a:t>
            </a:r>
            <a:endParaRPr lang="en-US" sz="1700" dirty="0"/>
          </a:p>
        </p:txBody>
      </p:sp>
      <p:sp>
        <p:nvSpPr>
          <p:cNvPr id="20" name="Text 16"/>
          <p:cNvSpPr/>
          <p:nvPr/>
        </p:nvSpPr>
        <p:spPr>
          <a:xfrm>
            <a:off x="1143000" y="3931920"/>
            <a:ext cx="1005840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Groups role-play Mrs Piermonte’s first shift, Tom Harris’s complaint about rough handling, Mrs Jenkins’s fall recovery. Sentence-starters scaffold spoken English; the Golden Question opens every encounter; the pain report and the supervisor phone call are rehearsed live, not described in writing.</a:t>
            </a:r>
            <a:endParaRPr lang="en-US" sz="1200" dirty="0"/>
          </a:p>
        </p:txBody>
      </p:sp>
      <p:sp>
        <p:nvSpPr>
          <p:cNvPr id="21" name="Shap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4709160"/>
            <a:ext cx="91440" cy="1325880"/>
          </a:xfrm>
          <a:prstGeom prst="rect">
            <a:avLst/>
          </a:prstGeom>
          <a:solidFill>
            <a:srgbClr val="F4B73F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2" name="Shap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0120" y="4709160"/>
            <a:ext cx="10424160" cy="1325880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3" name="Text 19"/>
          <p:cNvSpPr/>
          <p:nvPr/>
        </p:nvSpPr>
        <p:spPr>
          <a:xfrm>
            <a:off x="1143000" y="480060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 2B</a:t>
            </a:r>
            <a:endParaRPr lang="en-US" sz="1100" dirty="0"/>
          </a:p>
        </p:txBody>
      </p:sp>
      <p:sp>
        <p:nvSpPr>
          <p:cNvPr id="24" name="Text 20"/>
          <p:cNvSpPr/>
          <p:nvPr/>
        </p:nvSpPr>
        <p:spPr>
          <a:xfrm>
            <a:off x="8046720" y="4800600"/>
            <a:ext cx="3246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1" kern="0" spc="300" dirty="0">
                <a:solidFill>
                  <a:srgbClr val="F4B7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SCAFFOLDED DOCUMENTATION</a:t>
            </a:r>
            <a:endParaRPr lang="en-US" sz="1100" dirty="0"/>
          </a:p>
        </p:txBody>
      </p:sp>
      <p:sp>
        <p:nvSpPr>
          <p:cNvPr id="25" name="Text 21"/>
          <p:cNvSpPr/>
          <p:nvPr/>
        </p:nvSpPr>
        <p:spPr>
          <a:xfrm>
            <a:off x="1143000" y="50749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Progress Note</a:t>
            </a:r>
            <a:endParaRPr lang="en-US" sz="1700" dirty="0"/>
          </a:p>
        </p:txBody>
      </p:sp>
      <p:sp>
        <p:nvSpPr>
          <p:cNvPr id="26" name="Text 22"/>
          <p:cNvSpPr/>
          <p:nvPr/>
        </p:nvSpPr>
        <p:spPr>
          <a:xfrm>
            <a:off x="1143000" y="5440680"/>
            <a:ext cx="1005840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written progress note (Mrs Piermonte) — but the blank page is gone. Learners work from a note template plus a worked ‘strong note’ example, and self-mark against it before the trainer marks. Writing stays in the assessment as a supported skill, not an English gate.</a:t>
            </a:r>
            <a:endParaRPr lang="en-US" sz="1200" dirty="0"/>
          </a:p>
        </p:txBody>
      </p:sp>
      <p:sp>
        <p:nvSpPr>
          <p:cNvPr id="27" name="Text 23"/>
          <p:cNvSpPr/>
          <p:nvPr/>
        </p:nvSpPr>
        <p:spPr>
          <a:xfrm>
            <a:off x="868680" y="6355080"/>
            <a:ext cx="10424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M3_Assessment1_Supporting · M3_Assessment2_Supporting — CALD English and Vietnamese bilingual editions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292608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548640" y="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UDL Symposium 2026 · ADCET · University of Tasmania · 24-26 June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9601200" y="0"/>
            <a:ext cx="1371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 / 26</a:t>
            </a:r>
            <a:endParaRPr lang="en-US" sz="900" dirty="0"/>
          </a:p>
        </p:txBody>
      </p:sp>
      <p:pic>
        <p:nvPicPr>
          <p:cNvPr id="5" name="Image 0" descr="/sessions/upbeat-serene-cannon/mnt/outputs/caass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457200"/>
            <a:ext cx="457200" cy="522514"/>
          </a:xfrm>
          <a:prstGeom prst="rect">
            <a:avLst/>
          </a:prstGeom>
        </p:spPr>
      </p:pic>
      <p:pic>
        <p:nvPicPr>
          <p:cNvPr id="6" name="Image 1" descr="/sessions/upbeat-serene-cannon/mnt/outputs/corner_swir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4240" y="-228600"/>
            <a:ext cx="1371600" cy="1645920"/>
          </a:xfrm>
          <a:prstGeom prst="rect">
            <a:avLst/>
          </a:prstGeom>
        </p:spPr>
      </p:pic>
      <p:sp>
        <p:nvSpPr>
          <p:cNvPr id="7" name="Text 3"/>
          <p:cNvSpPr>
            <a:spLocks noGrp="1"/>
          </p:cNvSpPr>
          <p:nvPr>
            <p:ph type="title" idx="4294967295"/>
          </p:nvPr>
        </p:nvSpPr>
        <p:spPr>
          <a:xfrm>
            <a:off x="1005840" y="502920"/>
            <a:ext cx="9875520" cy="9144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E2A6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Multilingual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1E2A6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NotebookLM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E2A6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 ·  the package travels with the learner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 4"/>
          <p:cNvSpPr/>
          <p:nvPr/>
        </p:nvSpPr>
        <p:spPr>
          <a:xfrm>
            <a:off x="1005840" y="1371600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from the same supporting package — accessible from any device, any time, in language.</a:t>
            </a:r>
            <a:endParaRPr lang="en-US" sz="1200" dirty="0"/>
          </a:p>
        </p:txBody>
      </p:sp>
      <p:sp>
        <p:nvSpPr>
          <p:cNvPr id="9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1691640"/>
            <a:ext cx="3657600" cy="4206240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0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1691640"/>
            <a:ext cx="91440" cy="4206240"/>
          </a:xfrm>
          <a:prstGeom prst="rect">
            <a:avLst/>
          </a:prstGeom>
          <a:solidFill>
            <a:srgbClr val="F4B73F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1" name="Text 7"/>
          <p:cNvSpPr/>
          <p:nvPr/>
        </p:nvSpPr>
        <p:spPr>
          <a:xfrm>
            <a:off x="1078992" y="1828800"/>
            <a:ext cx="32918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800" dirty="0">
                <a:solidFill>
                  <a:srgbClr val="F4B7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FEED THE NOTEBOOK</a:t>
            </a:r>
            <a:endParaRPr lang="en-US" sz="1100" dirty="0"/>
          </a:p>
        </p:txBody>
      </p:sp>
      <p:sp>
        <p:nvSpPr>
          <p:cNvPr id="12" name="Text 8"/>
          <p:cNvSpPr/>
          <p:nvPr/>
        </p:nvSpPr>
        <p:spPr>
          <a:xfrm>
            <a:off x="1078992" y="2194560"/>
            <a:ext cx="333756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Bilingual VN-EN supporting package (M1 · M2 · M3)
·  CALD English supporting package
·  Module quizzes and answer keys
·  Cultural Bridge boxes &amp; the Golden Question
·  Lesson observation notes from each session
·  Survey themes — cultural lens, friction, assets</a:t>
            </a:r>
            <a:endParaRPr lang="en-US" sz="1150" dirty="0"/>
          </a:p>
        </p:txBody>
      </p:sp>
      <p:sp>
        <p:nvSpPr>
          <p:cNvPr id="13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1691640"/>
            <a:ext cx="3154680" cy="1920240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1691640"/>
            <a:ext cx="3154680" cy="365760"/>
          </a:xfrm>
          <a:prstGeom prst="rect">
            <a:avLst/>
          </a:prstGeom>
          <a:solidFill>
            <a:srgbClr val="E64D8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5" name="Text 11"/>
          <p:cNvSpPr/>
          <p:nvPr/>
        </p:nvSpPr>
        <p:spPr>
          <a:xfrm>
            <a:off x="4892040" y="1691640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AUDIO OVERVIEW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4892040" y="2194560"/>
            <a:ext cx="292608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Two-host conversation in Vietnamese AND in plain English. Learners listen on the bus before class.</a:t>
            </a:r>
            <a:endParaRPr lang="en-US" sz="1150" dirty="0"/>
          </a:p>
        </p:txBody>
      </p:sp>
      <p:sp>
        <p:nvSpPr>
          <p:cNvPr id="17" name="Shap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92440" y="1691640"/>
            <a:ext cx="3154680" cy="1920240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8" name="Shap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92440" y="1691640"/>
            <a:ext cx="3154680" cy="365760"/>
          </a:xfrm>
          <a:prstGeom prst="rect">
            <a:avLst/>
          </a:prstGeom>
          <a:solidFill>
            <a:srgbClr val="009F9C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9" name="Text 15"/>
          <p:cNvSpPr/>
          <p:nvPr/>
        </p:nvSpPr>
        <p:spPr>
          <a:xfrm>
            <a:off x="8229600" y="1691640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 MAP</a:t>
            </a:r>
            <a:endParaRPr lang="en-US" sz="1100" dirty="0"/>
          </a:p>
        </p:txBody>
      </p:sp>
      <p:sp>
        <p:nvSpPr>
          <p:cNvPr id="20" name="Text 16"/>
          <p:cNvSpPr/>
          <p:nvPr/>
        </p:nvSpPr>
        <p:spPr>
          <a:xfrm>
            <a:off x="8229600" y="2194560"/>
            <a:ext cx="292608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 map of the cultural lens and where each module sits — opens the package at a glance.</a:t>
            </a:r>
            <a:endParaRPr lang="en-US" sz="1150" dirty="0"/>
          </a:p>
        </p:txBody>
      </p:sp>
      <p:sp>
        <p:nvSpPr>
          <p:cNvPr id="21" name="Shap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3794760"/>
            <a:ext cx="3154680" cy="1920240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2" name="Shap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3794760"/>
            <a:ext cx="3154680" cy="365760"/>
          </a:xfrm>
          <a:prstGeom prst="rect">
            <a:avLst/>
          </a:prstGeom>
          <a:solidFill>
            <a:srgbClr val="8B51C1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3" name="Text 19"/>
          <p:cNvSpPr/>
          <p:nvPr/>
        </p:nvSpPr>
        <p:spPr>
          <a:xfrm>
            <a:off x="4892040" y="3794760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GUIDE</a:t>
            </a:r>
            <a:endParaRPr lang="en-US" sz="1100" dirty="0"/>
          </a:p>
        </p:txBody>
      </p:sp>
      <p:sp>
        <p:nvSpPr>
          <p:cNvPr id="24" name="Text 20"/>
          <p:cNvSpPr/>
          <p:nvPr/>
        </p:nvSpPr>
        <p:spPr>
          <a:xfrm>
            <a:off x="4892040" y="4297680"/>
            <a:ext cx="292608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Auto-generated guide per module — vocabulary, key questions, scenario prompts.</a:t>
            </a:r>
            <a:endParaRPr lang="en-US" sz="1150" dirty="0"/>
          </a:p>
        </p:txBody>
      </p:sp>
      <p:sp>
        <p:nvSpPr>
          <p:cNvPr id="25" name="Shap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92440" y="3794760"/>
            <a:ext cx="3154680" cy="1920240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6" name="Shap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92440" y="3794760"/>
            <a:ext cx="3154680" cy="365760"/>
          </a:xfrm>
          <a:prstGeom prst="rect">
            <a:avLst/>
          </a:prstGeom>
          <a:solidFill>
            <a:srgbClr val="E97132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7" name="Text 23"/>
          <p:cNvSpPr/>
          <p:nvPr/>
        </p:nvSpPr>
        <p:spPr>
          <a:xfrm>
            <a:off x="8229600" y="3794760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CHATBOT</a:t>
            </a:r>
            <a:endParaRPr lang="en-US" sz="1100" dirty="0"/>
          </a:p>
        </p:txBody>
      </p:sp>
      <p:sp>
        <p:nvSpPr>
          <p:cNvPr id="28" name="Text 24"/>
          <p:cNvSpPr/>
          <p:nvPr/>
        </p:nvSpPr>
        <p:spPr>
          <a:xfrm>
            <a:off x="8229600" y="4297680"/>
            <a:ext cx="292608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'What if I refuse a task on cultural grounds?' — answered with the package + policy in language.</a:t>
            </a:r>
            <a:endParaRPr lang="en-US" sz="1150" dirty="0"/>
          </a:p>
        </p:txBody>
      </p:sp>
      <p:sp>
        <p:nvSpPr>
          <p:cNvPr id="29" name="Text 25"/>
          <p:cNvSpPr/>
          <p:nvPr/>
        </p:nvSpPr>
        <p:spPr>
          <a:xfrm>
            <a:off x="868680" y="6080760"/>
            <a:ext cx="10424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 under UDL: Representation (audio · visual · text) and Engagement (in-language access on the learner's device).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2A35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sessions/upbeat-serene-cannon/mnt/outputs/corner_swir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-365760"/>
            <a:ext cx="2011680" cy="2377440"/>
          </a:xfrm>
          <a:prstGeom prst="rect">
            <a:avLst/>
          </a:prstGeom>
        </p:spPr>
      </p:pic>
      <p:sp>
        <p:nvSpPr>
          <p:cNvPr id="3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292608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4" name="Text 1"/>
          <p:cNvSpPr/>
          <p:nvPr/>
        </p:nvSpPr>
        <p:spPr>
          <a:xfrm>
            <a:off x="548640" y="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UDL Symposium 2026 · ADCET · University of Tasmania · 24-26 June 2026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9601200" y="0"/>
            <a:ext cx="1371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 / 26</a:t>
            </a:r>
            <a:endParaRPr lang="en-US" sz="900" dirty="0"/>
          </a:p>
        </p:txBody>
      </p:sp>
      <p:sp>
        <p:nvSpPr>
          <p:cNvPr id="6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377440"/>
            <a:ext cx="91440" cy="91440"/>
          </a:xfrm>
          <a:prstGeom prst="rect">
            <a:avLst/>
          </a:prstGeom>
          <a:solidFill>
            <a:srgbClr val="009F9C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7" name="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4672" y="2377440"/>
            <a:ext cx="91440" cy="91440"/>
          </a:xfrm>
          <a:prstGeom prst="rect">
            <a:avLst/>
          </a:prstGeom>
          <a:solidFill>
            <a:srgbClr val="E64D8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8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9264" y="2377440"/>
            <a:ext cx="91440" cy="91440"/>
          </a:xfrm>
          <a:prstGeom prst="rect">
            <a:avLst/>
          </a:prstGeom>
          <a:solidFill>
            <a:srgbClr val="F4B73F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9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33856" y="2377440"/>
            <a:ext cx="91440" cy="91440"/>
          </a:xfrm>
          <a:prstGeom prst="rect">
            <a:avLst/>
          </a:prstGeom>
          <a:solidFill>
            <a:srgbClr val="4DAC68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0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98448" y="2377440"/>
            <a:ext cx="91440" cy="91440"/>
          </a:xfrm>
          <a:prstGeom prst="rect">
            <a:avLst/>
          </a:prstGeom>
          <a:solidFill>
            <a:srgbClr val="C83E4F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1" name="Text 8"/>
          <p:cNvSpPr/>
          <p:nvPr/>
        </p:nvSpPr>
        <p:spPr>
          <a:xfrm>
            <a:off x="640080" y="2560320"/>
            <a:ext cx="91767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b="1" kern="0" spc="1400" dirty="0">
                <a:solidFill>
                  <a:srgbClr val="F4B7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  ·  DR HANG NGO (CAASSA)</a:t>
            </a:r>
            <a:endParaRPr lang="en-US" sz="1600" dirty="0"/>
          </a:p>
        </p:txBody>
      </p:sp>
      <p:sp>
        <p:nvSpPr>
          <p:cNvPr id="12" name="Text 9"/>
          <p:cNvSpPr>
            <a:spLocks noGrp="1"/>
          </p:cNvSpPr>
          <p:nvPr>
            <p:ph type="title" idx="4294967295"/>
          </p:nvPr>
        </p:nvSpPr>
        <p:spPr>
          <a:xfrm>
            <a:off x="640080" y="3017520"/>
            <a:ext cx="10058400" cy="14630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What learners are telling us</a:t>
            </a:r>
            <a:endParaRPr kumimoji="0" lang="en-US" sz="4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640080" y="4572000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Cohort 1 complete · early indicators, learner and instructor voice, and the post-use survey (n=11).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292608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548640" y="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UDL Symposium 2026 · ADCET · University of Tasmania · 24-26 June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9601200" y="0"/>
            <a:ext cx="1371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/ 26</a:t>
            </a:r>
            <a:endParaRPr lang="en-US" sz="900" dirty="0"/>
          </a:p>
        </p:txBody>
      </p:sp>
      <p:pic>
        <p:nvPicPr>
          <p:cNvPr id="5" name="Image 0" descr="/sessions/upbeat-serene-cannon/mnt/outputs/caass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457200"/>
            <a:ext cx="457200" cy="522514"/>
          </a:xfrm>
          <a:prstGeom prst="rect">
            <a:avLst/>
          </a:prstGeom>
        </p:spPr>
      </p:pic>
      <p:pic>
        <p:nvPicPr>
          <p:cNvPr id="6" name="Image 1" descr="/sessions/upbeat-serene-cannon/mnt/outputs/corner_swir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4240" y="-228600"/>
            <a:ext cx="1371600" cy="1645920"/>
          </a:xfrm>
          <a:prstGeom prst="rect">
            <a:avLst/>
          </a:prstGeom>
        </p:spPr>
      </p:pic>
      <p:sp>
        <p:nvSpPr>
          <p:cNvPr id="7" name="Text 3"/>
          <p:cNvSpPr>
            <a:spLocks noGrp="1"/>
          </p:cNvSpPr>
          <p:nvPr>
            <p:ph type="title" idx="4294967295"/>
          </p:nvPr>
        </p:nvSpPr>
        <p:spPr>
          <a:xfrm>
            <a:off x="1005840" y="502920"/>
            <a:ext cx="9875520" cy="9144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E2A6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Early indicators from cohort 1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 4"/>
          <p:cNvSpPr/>
          <p:nvPr/>
        </p:nvSpPr>
        <p:spPr>
          <a:xfrm>
            <a:off x="1005840" y="1371600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Vietnamese-Australian learners · Module 1 (HLTWHS002) · captured mid-pilot, April 2026.</a:t>
            </a:r>
            <a:endParaRPr lang="en-US" sz="1200" dirty="0"/>
          </a:p>
        </p:txBody>
      </p:sp>
      <p:sp>
        <p:nvSpPr>
          <p:cNvPr id="9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1691640"/>
            <a:ext cx="5074920" cy="1188720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1691640"/>
            <a:ext cx="91440" cy="1188720"/>
          </a:xfrm>
          <a:prstGeom prst="rect">
            <a:avLst/>
          </a:prstGeom>
          <a:solidFill>
            <a:srgbClr val="E64D8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1" name="Text 7"/>
          <p:cNvSpPr/>
          <p:nvPr/>
        </p:nvSpPr>
        <p:spPr>
          <a:xfrm>
            <a:off x="1143000" y="1801368"/>
            <a:ext cx="1691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E64D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12</a:t>
            </a:r>
            <a:endParaRPr lang="en-US" sz="3600" dirty="0"/>
          </a:p>
        </p:txBody>
      </p:sp>
      <p:sp>
        <p:nvSpPr>
          <p:cNvPr id="12" name="Text 8"/>
          <p:cNvSpPr/>
          <p:nvPr/>
        </p:nvSpPr>
        <p:spPr>
          <a:xfrm>
            <a:off x="2880360" y="1801368"/>
            <a:ext cx="30175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learners completed Module 1 assessments</a:t>
            </a:r>
            <a:endParaRPr lang="en-US" sz="1200" dirty="0"/>
          </a:p>
        </p:txBody>
      </p:sp>
      <p:sp>
        <p:nvSpPr>
          <p:cNvPr id="13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1691640"/>
            <a:ext cx="5074920" cy="1188720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1691640"/>
            <a:ext cx="91440" cy="1188720"/>
          </a:xfrm>
          <a:prstGeom prst="rect">
            <a:avLst/>
          </a:prstGeom>
          <a:solidFill>
            <a:srgbClr val="009F9C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5" name="Text 11"/>
          <p:cNvSpPr/>
          <p:nvPr/>
        </p:nvSpPr>
        <p:spPr>
          <a:xfrm>
            <a:off x="6492240" y="1801368"/>
            <a:ext cx="1691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09F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</a:t>
            </a:r>
            <a:endParaRPr lang="en-US" sz="3600" dirty="0"/>
          </a:p>
        </p:txBody>
      </p:sp>
      <p:sp>
        <p:nvSpPr>
          <p:cNvPr id="16" name="Text 12"/>
          <p:cNvSpPr/>
          <p:nvPr/>
        </p:nvSpPr>
        <p:spPr>
          <a:xfrm>
            <a:off x="8229600" y="1801368"/>
            <a:ext cx="30175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passed Assessment 3 (Manual Handling Practical) at first or second attempt</a:t>
            </a:r>
            <a:endParaRPr lang="en-US" sz="1200" dirty="0"/>
          </a:p>
        </p:txBody>
      </p:sp>
      <p:sp>
        <p:nvSpPr>
          <p:cNvPr id="17" name="Shap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3063240"/>
            <a:ext cx="5074920" cy="1188720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8" name="Shap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3063240"/>
            <a:ext cx="91440" cy="1188720"/>
          </a:xfrm>
          <a:prstGeom prst="rect">
            <a:avLst/>
          </a:prstGeom>
          <a:solidFill>
            <a:srgbClr val="F4B73F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9" name="Text 15"/>
          <p:cNvSpPr/>
          <p:nvPr/>
        </p:nvSpPr>
        <p:spPr>
          <a:xfrm>
            <a:off x="1143000" y="3172968"/>
            <a:ext cx="1691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4B7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92%</a:t>
            </a:r>
            <a:endParaRPr lang="en-US" sz="3600" dirty="0"/>
          </a:p>
        </p:txBody>
      </p:sp>
      <p:sp>
        <p:nvSpPr>
          <p:cNvPr id="20" name="Text 16"/>
          <p:cNvSpPr/>
          <p:nvPr/>
        </p:nvSpPr>
        <p:spPr>
          <a:xfrm>
            <a:off x="2880360" y="3172968"/>
            <a:ext cx="30175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attendance across weekly support sessions</a:t>
            </a:r>
            <a:endParaRPr lang="en-US" sz="1200" dirty="0"/>
          </a:p>
        </p:txBody>
      </p:sp>
      <p:sp>
        <p:nvSpPr>
          <p:cNvPr id="21" name="Shap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3063240"/>
            <a:ext cx="5074920" cy="1188720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2" name="Shap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3063240"/>
            <a:ext cx="91440" cy="1188720"/>
          </a:xfrm>
          <a:prstGeom prst="rect">
            <a:avLst/>
          </a:prstGeom>
          <a:solidFill>
            <a:srgbClr val="4DAC68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3" name="Text 19"/>
          <p:cNvSpPr/>
          <p:nvPr/>
        </p:nvSpPr>
        <p:spPr>
          <a:xfrm>
            <a:off x="6492240" y="3172968"/>
            <a:ext cx="1691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4DAC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3600" dirty="0"/>
          </a:p>
        </p:txBody>
      </p:sp>
      <p:sp>
        <p:nvSpPr>
          <p:cNvPr id="24" name="Text 20"/>
          <p:cNvSpPr/>
          <p:nvPr/>
        </p:nvSpPr>
        <p:spPr>
          <a:xfrm>
            <a:off x="8229600" y="3172968"/>
            <a:ext cx="30175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withdrawals across Modules 1–3 and First Aid · Feb–May 2026</a:t>
            </a:r>
            <a:endParaRPr lang="en-US" sz="1200" dirty="0"/>
          </a:p>
        </p:txBody>
      </p:sp>
      <p:sp>
        <p:nvSpPr>
          <p:cNvPr id="25" name="Shap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4572000"/>
            <a:ext cx="10424160" cy="1783080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6" name="Text 22"/>
          <p:cNvSpPr/>
          <p:nvPr/>
        </p:nvSpPr>
        <p:spPr>
          <a:xfrm>
            <a:off x="1005840" y="4663440"/>
            <a:ext cx="10241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0" dirty="0">
                <a:solidFill>
                  <a:srgbClr val="F4B7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THESE NUMBERS LIGHTLY</a:t>
            </a:r>
            <a:endParaRPr lang="en-US" sz="1100" dirty="0"/>
          </a:p>
        </p:txBody>
      </p:sp>
      <p:sp>
        <p:nvSpPr>
          <p:cNvPr id="27" name="Text 23"/>
          <p:cNvSpPr/>
          <p:nvPr/>
        </p:nvSpPr>
        <p:spPr>
          <a:xfrm>
            <a:off x="1005840" y="4983480"/>
            <a:ext cx="1024128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Cohort 1 is ten Vietnamese-Australian and two Arabic-Australian learners in a single pilot. The numbers tell us the redesign is not pushing learners out — they are telling us what to ask next, not what to declare. We pair them with learner voice, instructor voice, and the post-use survey on the slides that follow.</a:t>
            </a:r>
            <a:endParaRPr lang="en-US" sz="1300" dirty="0"/>
          </a:p>
        </p:txBody>
      </p:sp>
      <p:sp>
        <p:nvSpPr>
          <p:cNvPr id="28" name="Text 24"/>
          <p:cNvSpPr/>
          <p:nvPr/>
        </p:nvSpPr>
        <p:spPr>
          <a:xfrm>
            <a:off x="868680" y="6446520"/>
            <a:ext cx="10424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weekly attendance register · Assessment 1-3 marker sheets · ANMEC trainer report · Apr-May 2026.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292608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548640" y="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UDL Symposium 2026 · ADCET · University of Tasmania · 24-26 June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9601200" y="0"/>
            <a:ext cx="1371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 / 26</a:t>
            </a:r>
            <a:endParaRPr lang="en-US" sz="900" dirty="0"/>
          </a:p>
        </p:txBody>
      </p:sp>
      <p:pic>
        <p:nvPicPr>
          <p:cNvPr id="5" name="Image 0" descr="/sessions/upbeat-serene-cannon/mnt/outputs/caass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457200"/>
            <a:ext cx="457200" cy="522514"/>
          </a:xfrm>
          <a:prstGeom prst="rect">
            <a:avLst/>
          </a:prstGeom>
        </p:spPr>
      </p:pic>
      <p:pic>
        <p:nvPicPr>
          <p:cNvPr id="6" name="Image 1" descr="/sessions/upbeat-serene-cannon/mnt/outputs/corner_swir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4240" y="-228600"/>
            <a:ext cx="1371600" cy="1645920"/>
          </a:xfrm>
          <a:prstGeom prst="rect">
            <a:avLst/>
          </a:prstGeom>
        </p:spPr>
      </p:pic>
      <p:sp>
        <p:nvSpPr>
          <p:cNvPr id="7" name="Text 3"/>
          <p:cNvSpPr>
            <a:spLocks noGrp="1"/>
          </p:cNvSpPr>
          <p:nvPr>
            <p:ph type="title" idx="4294967295"/>
          </p:nvPr>
        </p:nvSpPr>
        <p:spPr>
          <a:xfrm>
            <a:off x="1005840" y="502920"/>
            <a:ext cx="9875520" cy="9144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E2A6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Learner voice  ·  what the cohort is telling us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 4"/>
          <p:cNvSpPr/>
          <p:nvPr/>
        </p:nvSpPr>
        <p:spPr>
          <a:xfrm>
            <a:off x="1005840" y="1371600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Captured in weekly support sessions, reflection surveys, and one-to-one chats with the ACE team.</a:t>
            </a:r>
            <a:endParaRPr lang="en-US" sz="1200" dirty="0"/>
          </a:p>
        </p:txBody>
      </p:sp>
      <p:sp>
        <p:nvSpPr>
          <p:cNvPr id="9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1691640"/>
            <a:ext cx="5074920" cy="2057400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1691640"/>
            <a:ext cx="91440" cy="2057400"/>
          </a:xfrm>
          <a:prstGeom prst="rect">
            <a:avLst/>
          </a:prstGeom>
          <a:solidFill>
            <a:srgbClr val="E64D8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1" name="Text 7"/>
          <p:cNvSpPr/>
          <p:nvPr/>
        </p:nvSpPr>
        <p:spPr>
          <a:xfrm>
            <a:off x="1097280" y="1874520"/>
            <a:ext cx="475488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50" i="1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"Khi tôi được nói tiếng Việt rồi mới dịch sang tiếng Anh, tôi mới dám trả lời."</a:t>
            </a:r>
            <a:endParaRPr lang="en-US" sz="1250" dirty="0"/>
          </a:p>
          <a:p>
            <a:pPr marL="0" indent="0">
              <a:buNone/>
            </a:pPr>
            <a:r>
              <a:rPr lang="en-US" sz="1250" i="1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When I am allowed to discuss in Vietnamese first and then translate, I dare to answer.</a:t>
            </a:r>
            <a:endParaRPr lang="en-US" sz="1250" dirty="0"/>
          </a:p>
        </p:txBody>
      </p:sp>
      <p:sp>
        <p:nvSpPr>
          <p:cNvPr id="12" name="Text 8"/>
          <p:cNvSpPr/>
          <p:nvPr/>
        </p:nvSpPr>
        <p:spPr>
          <a:xfrm>
            <a:off x="1097280" y="3383280"/>
            <a:ext cx="4754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E64D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Learner D · Week 2</a:t>
            </a:r>
            <a:endParaRPr lang="en-US" sz="1000" dirty="0"/>
          </a:p>
        </p:txBody>
      </p:sp>
      <p:sp>
        <p:nvSpPr>
          <p:cNvPr id="13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1691640"/>
            <a:ext cx="5074920" cy="2057400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1691640"/>
            <a:ext cx="91440" cy="2057400"/>
          </a:xfrm>
          <a:prstGeom prst="rect">
            <a:avLst/>
          </a:prstGeom>
          <a:solidFill>
            <a:srgbClr val="009F9C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5" name="Text 11"/>
          <p:cNvSpPr/>
          <p:nvPr/>
        </p:nvSpPr>
        <p:spPr>
          <a:xfrm>
            <a:off x="6446520" y="1874520"/>
            <a:ext cx="475488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50" i="1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"The role-play makes me know what to do. The written quiz only makes me know if I can spell."</a:t>
            </a:r>
            <a:endParaRPr lang="en-US" sz="1250" dirty="0"/>
          </a:p>
        </p:txBody>
      </p:sp>
      <p:sp>
        <p:nvSpPr>
          <p:cNvPr id="16" name="Text 12"/>
          <p:cNvSpPr/>
          <p:nvPr/>
        </p:nvSpPr>
        <p:spPr>
          <a:xfrm>
            <a:off x="6446520" y="3383280"/>
            <a:ext cx="4754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009F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Learner T · Week 4 · Module 1 case study</a:t>
            </a:r>
            <a:endParaRPr lang="en-US" sz="1000" dirty="0"/>
          </a:p>
        </p:txBody>
      </p:sp>
      <p:sp>
        <p:nvSpPr>
          <p:cNvPr id="17" name="Shap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3931920"/>
            <a:ext cx="5074920" cy="2057400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8" name="Shap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3931920"/>
            <a:ext cx="91440" cy="2057400"/>
          </a:xfrm>
          <a:prstGeom prst="rect">
            <a:avLst/>
          </a:prstGeom>
          <a:solidFill>
            <a:srgbClr val="F4B73F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9" name="Text 15"/>
          <p:cNvSpPr/>
          <p:nvPr/>
        </p:nvSpPr>
        <p:spPr>
          <a:xfrm>
            <a:off x="1097280" y="4114800"/>
            <a:ext cx="475488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50" i="1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 listened to the audio overview on the way to class. I came in already knowing the words."</a:t>
            </a:r>
            <a:endParaRPr lang="en-US" sz="1250" dirty="0"/>
          </a:p>
        </p:txBody>
      </p:sp>
      <p:sp>
        <p:nvSpPr>
          <p:cNvPr id="20" name="Text 16"/>
          <p:cNvSpPr/>
          <p:nvPr/>
        </p:nvSpPr>
        <p:spPr>
          <a:xfrm>
            <a:off x="1097280" y="5623560"/>
            <a:ext cx="4754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F4B7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Learner K · NotebookLM audio · Week 3</a:t>
            </a:r>
            <a:endParaRPr lang="en-US" sz="1000" dirty="0"/>
          </a:p>
        </p:txBody>
      </p:sp>
      <p:sp>
        <p:nvSpPr>
          <p:cNvPr id="21" name="Shap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3931920"/>
            <a:ext cx="5074920" cy="2057400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2" name="Shap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3931920"/>
            <a:ext cx="91440" cy="2057400"/>
          </a:xfrm>
          <a:prstGeom prst="rect">
            <a:avLst/>
          </a:prstGeom>
          <a:solidFill>
            <a:srgbClr val="4DAC68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3" name="Text 19"/>
          <p:cNvSpPr/>
          <p:nvPr/>
        </p:nvSpPr>
        <p:spPr>
          <a:xfrm>
            <a:off x="6446520" y="4114800"/>
            <a:ext cx="475488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50" i="1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"Tôi không nghĩ kinh nghiệm chăm sóc mẹ ở nhà của tôi cũng là kỹ năng nghề."</a:t>
            </a:r>
            <a:endParaRPr lang="en-US" sz="1250" dirty="0"/>
          </a:p>
          <a:p>
            <a:pPr marL="0" indent="0">
              <a:buNone/>
            </a:pPr>
            <a:r>
              <a:rPr lang="en-US" sz="1250" i="1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I never thought my experience caring for my mother at home was also a professional skill.</a:t>
            </a:r>
            <a:endParaRPr lang="en-US" sz="1250" dirty="0"/>
          </a:p>
        </p:txBody>
      </p:sp>
      <p:sp>
        <p:nvSpPr>
          <p:cNvPr id="24" name="Text 20"/>
          <p:cNvSpPr/>
          <p:nvPr/>
        </p:nvSpPr>
        <p:spPr>
          <a:xfrm>
            <a:off x="6446520" y="5623560"/>
            <a:ext cx="4754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4DAC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Learner H · pre-learning interview</a:t>
            </a:r>
            <a:endParaRPr lang="en-US" sz="1000" dirty="0"/>
          </a:p>
        </p:txBody>
      </p:sp>
      <p:sp>
        <p:nvSpPr>
          <p:cNvPr id="25" name="Text 21"/>
          <p:cNvSpPr/>
          <p:nvPr/>
        </p:nvSpPr>
        <p:spPr>
          <a:xfrm>
            <a:off x="868680" y="6355080"/>
            <a:ext cx="10424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Quotes translated and reproduced with learner consent  ·  pseudonyms used.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292608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548640" y="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UDL Symposium 2026 · ADCET · University of Tasmania · 24-26 June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9601200" y="0"/>
            <a:ext cx="1371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 / 26</a:t>
            </a:r>
            <a:endParaRPr lang="en-US" sz="900" dirty="0"/>
          </a:p>
        </p:txBody>
      </p:sp>
      <p:pic>
        <p:nvPicPr>
          <p:cNvPr id="5" name="Image 0" descr="/sessions/upbeat-serene-cannon/mnt/outputs/caass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457200"/>
            <a:ext cx="457200" cy="522514"/>
          </a:xfrm>
          <a:prstGeom prst="rect">
            <a:avLst/>
          </a:prstGeom>
        </p:spPr>
      </p:pic>
      <p:pic>
        <p:nvPicPr>
          <p:cNvPr id="6" name="Image 1" descr="/sessions/upbeat-serene-cannon/mnt/outputs/corner_swir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4240" y="-228600"/>
            <a:ext cx="1371600" cy="1645920"/>
          </a:xfrm>
          <a:prstGeom prst="rect">
            <a:avLst/>
          </a:prstGeom>
        </p:spPr>
      </p:pic>
      <p:sp>
        <p:nvSpPr>
          <p:cNvPr id="7" name="Text 3"/>
          <p:cNvSpPr>
            <a:spLocks noGrp="1"/>
          </p:cNvSpPr>
          <p:nvPr>
            <p:ph type="title" idx="4294967295"/>
          </p:nvPr>
        </p:nvSpPr>
        <p:spPr>
          <a:xfrm>
            <a:off x="1005840" y="502920"/>
            <a:ext cx="9875520" cy="9144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E2A6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Instructor &amp; community voice  ·  what changed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 4"/>
          <p:cNvSpPr/>
          <p:nvPr/>
        </p:nvSpPr>
        <p:spPr>
          <a:xfrm>
            <a:off x="1005840" y="1371600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line is traceable: feedback → design change → where to find it.</a:t>
            </a:r>
            <a:endParaRPr lang="en-US" sz="1200" dirty="0"/>
          </a:p>
        </p:txBody>
      </p:sp>
      <p:sp>
        <p:nvSpPr>
          <p:cNvPr id="9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1691640"/>
            <a:ext cx="10424160" cy="411480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0" name="Text 6"/>
          <p:cNvSpPr/>
          <p:nvPr/>
        </p:nvSpPr>
        <p:spPr>
          <a:xfrm>
            <a:off x="960120" y="1691640"/>
            <a:ext cx="3931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TRIGGER  ·  whose voice</a:t>
            </a:r>
            <a:endParaRPr lang="en-US" sz="1000" dirty="0"/>
          </a:p>
        </p:txBody>
      </p:sp>
      <p:sp>
        <p:nvSpPr>
          <p:cNvPr id="11" name="Text 7"/>
          <p:cNvSpPr/>
          <p:nvPr/>
        </p:nvSpPr>
        <p:spPr>
          <a:xfrm>
            <a:off x="5074920" y="1691640"/>
            <a:ext cx="3931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CHANGED</a:t>
            </a:r>
            <a:endParaRPr lang="en-US" sz="1000" dirty="0"/>
          </a:p>
        </p:txBody>
      </p:sp>
      <p:sp>
        <p:nvSpPr>
          <p:cNvPr id="12" name="Text 8"/>
          <p:cNvSpPr/>
          <p:nvPr/>
        </p:nvSpPr>
        <p:spPr>
          <a:xfrm>
            <a:off x="9189720" y="1691640"/>
            <a:ext cx="2011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TO FIND IT</a:t>
            </a:r>
            <a:endParaRPr lang="en-US" sz="1000" dirty="0"/>
          </a:p>
        </p:txBody>
      </p:sp>
      <p:sp>
        <p:nvSpPr>
          <p:cNvPr id="13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2103120"/>
            <a:ext cx="10424160" cy="777240"/>
          </a:xfrm>
          <a:prstGeom prst="rect">
            <a:avLst/>
          </a:prstGeom>
          <a:solidFill>
            <a:srgbClr val="EFE8D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4" name="Text 10"/>
          <p:cNvSpPr/>
          <p:nvPr/>
        </p:nvSpPr>
        <p:spPr>
          <a:xfrm>
            <a:off x="960120" y="2176272"/>
            <a:ext cx="39319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Pre-learning data: low cross-gender care comfort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(Vietnamese community survey)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5074920" y="2176272"/>
            <a:ext cx="39319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Added a Boundary Navigation strand · supervisor language · scripted role-plays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9189720" y="2176272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3 · Section 4</a:t>
            </a:r>
            <a:endParaRPr lang="en-US" sz="1100" dirty="0"/>
          </a:p>
        </p:txBody>
      </p:sp>
      <p:sp>
        <p:nvSpPr>
          <p:cNvPr id="17" name="Shap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2880360"/>
            <a:ext cx="10424160" cy="777240"/>
          </a:xfrm>
          <a:prstGeom prst="rect">
            <a:avLst/>
          </a:prstGeom>
          <a:solidFill>
            <a:srgbClr val="F6F1E7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8" name="Text 14"/>
          <p:cNvSpPr/>
          <p:nvPr/>
        </p:nvSpPr>
        <p:spPr>
          <a:xfrm>
            <a:off x="960120" y="2953512"/>
            <a:ext cx="39319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Mất mặt reticence around speaking up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(weekly observation, week 2)</a:t>
            </a:r>
            <a:endParaRPr lang="en-US" sz="1100" dirty="0"/>
          </a:p>
        </p:txBody>
      </p:sp>
      <p:sp>
        <p:nvSpPr>
          <p:cNvPr id="19" name="Text 15"/>
          <p:cNvSpPr/>
          <p:nvPr/>
        </p:nvSpPr>
        <p:spPr>
          <a:xfrm>
            <a:off x="5074920" y="2953512"/>
            <a:ext cx="39319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'Speak up' decision tree + bilingual reporting phrases sheet</a:t>
            </a:r>
            <a:endParaRPr lang="en-US" sz="1100" dirty="0"/>
          </a:p>
        </p:txBody>
      </p:sp>
      <p:sp>
        <p:nvSpPr>
          <p:cNvPr id="20" name="Text 16"/>
          <p:cNvSpPr/>
          <p:nvPr/>
        </p:nvSpPr>
        <p:spPr>
          <a:xfrm>
            <a:off x="9189720" y="2953512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2 · Section 11</a:t>
            </a:r>
            <a:endParaRPr lang="en-US" sz="1100" dirty="0"/>
          </a:p>
        </p:txBody>
      </p:sp>
      <p:sp>
        <p:nvSpPr>
          <p:cNvPr id="21" name="Shap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3657600"/>
            <a:ext cx="10424160" cy="777240"/>
          </a:xfrm>
          <a:prstGeom prst="rect">
            <a:avLst/>
          </a:prstGeom>
          <a:solidFill>
            <a:srgbClr val="EFE8D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2" name="Text 18"/>
          <p:cNvSpPr/>
          <p:nvPr/>
        </p:nvSpPr>
        <p:spPr>
          <a:xfrm>
            <a:off x="960120" y="3730752"/>
            <a:ext cx="39319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Six-element chain of infection misread as three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(skill-set instructor feedback)</a:t>
            </a:r>
            <a:endParaRPr lang="en-US" sz="1100" dirty="0"/>
          </a:p>
        </p:txBody>
      </p:sp>
      <p:sp>
        <p:nvSpPr>
          <p:cNvPr id="23" name="Text 19"/>
          <p:cNvSpPr/>
          <p:nvPr/>
        </p:nvSpPr>
        <p:spPr>
          <a:xfrm>
            <a:off x="5074920" y="3730752"/>
            <a:ext cx="39319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Front-loaded the six-element infographic before Assessment 1</a:t>
            </a:r>
            <a:endParaRPr lang="en-US" sz="1100" dirty="0"/>
          </a:p>
        </p:txBody>
      </p:sp>
      <p:sp>
        <p:nvSpPr>
          <p:cNvPr id="24" name="Text 20"/>
          <p:cNvSpPr/>
          <p:nvPr/>
        </p:nvSpPr>
        <p:spPr>
          <a:xfrm>
            <a:off x="9189720" y="3730752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2 · Quick Reference</a:t>
            </a:r>
            <a:endParaRPr lang="en-US" sz="1100" dirty="0"/>
          </a:p>
        </p:txBody>
      </p:sp>
      <p:sp>
        <p:nvSpPr>
          <p:cNvPr id="25" name="Shap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4434840"/>
            <a:ext cx="10424160" cy="777240"/>
          </a:xfrm>
          <a:prstGeom prst="rect">
            <a:avLst/>
          </a:prstGeom>
          <a:solidFill>
            <a:srgbClr val="F6F1E7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6" name="Text 22"/>
          <p:cNvSpPr/>
          <p:nvPr/>
        </p:nvSpPr>
        <p:spPr>
          <a:xfrm>
            <a:off x="960120" y="4507992"/>
            <a:ext cx="39319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Hesitancy to read aloud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(skill-set instructor)</a:t>
            </a:r>
            <a:endParaRPr lang="en-US" sz="1100" dirty="0"/>
          </a:p>
        </p:txBody>
      </p:sp>
      <p:sp>
        <p:nvSpPr>
          <p:cNvPr id="27" name="Text 23"/>
          <p:cNvSpPr/>
          <p:nvPr/>
        </p:nvSpPr>
        <p:spPr>
          <a:xfrm>
            <a:off x="5074920" y="4507992"/>
            <a:ext cx="39319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Reframed: oral knowledge demo, not English speed · Presentation Phrases sheet</a:t>
            </a:r>
            <a:endParaRPr lang="en-US" sz="1100" dirty="0"/>
          </a:p>
        </p:txBody>
      </p:sp>
      <p:sp>
        <p:nvSpPr>
          <p:cNvPr id="28" name="Text 24"/>
          <p:cNvSpPr/>
          <p:nvPr/>
        </p:nvSpPr>
        <p:spPr>
          <a:xfrm>
            <a:off x="9189720" y="4507992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1 · Assessment 1</a:t>
            </a:r>
            <a:endParaRPr lang="en-US" sz="1100" dirty="0"/>
          </a:p>
        </p:txBody>
      </p:sp>
      <p:sp>
        <p:nvSpPr>
          <p:cNvPr id="29" name="Shap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5212080"/>
            <a:ext cx="10424160" cy="777240"/>
          </a:xfrm>
          <a:prstGeom prst="rect">
            <a:avLst/>
          </a:prstGeom>
          <a:solidFill>
            <a:srgbClr val="EFE8D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0" name="Text 26"/>
          <p:cNvSpPr/>
          <p:nvPr/>
        </p:nvSpPr>
        <p:spPr>
          <a:xfrm>
            <a:off x="960120" y="5285232"/>
            <a:ext cx="39319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Traditional cạo gió, bấm huyệt practices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(community survey)</a:t>
            </a:r>
            <a:endParaRPr lang="en-US" sz="1100" dirty="0"/>
          </a:p>
        </p:txBody>
      </p:sp>
      <p:sp>
        <p:nvSpPr>
          <p:cNvPr id="31" name="Text 27"/>
          <p:cNvSpPr/>
          <p:nvPr/>
        </p:nvSpPr>
        <p:spPr>
          <a:xfrm>
            <a:off x="5074920" y="5285232"/>
            <a:ext cx="39319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Recognised as valid prior learning, paired with IPC standards</a:t>
            </a:r>
            <a:endParaRPr lang="en-US" sz="1100" dirty="0"/>
          </a:p>
        </p:txBody>
      </p:sp>
      <p:sp>
        <p:nvSpPr>
          <p:cNvPr id="32" name="Text 28"/>
          <p:cNvSpPr/>
          <p:nvPr/>
        </p:nvSpPr>
        <p:spPr>
          <a:xfrm>
            <a:off x="9189720" y="5285232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2 · Section 9</a:t>
            </a:r>
            <a:endParaRPr lang="en-US" sz="1100" dirty="0"/>
          </a:p>
        </p:txBody>
      </p:sp>
      <p:sp>
        <p:nvSpPr>
          <p:cNvPr id="33" name="Text 29"/>
          <p:cNvSpPr/>
          <p:nvPr/>
        </p:nvSpPr>
        <p:spPr>
          <a:xfrm>
            <a:off x="868680" y="6263640"/>
            <a:ext cx="10424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lesson observation notes (SSw1-4), ANMEC instructor debriefs (Apr 2026), community survey themes.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292608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548640" y="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UDL Symposium 2026 · ADCET · University of Tasmania · 24-26 June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9601200" y="0"/>
            <a:ext cx="1371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/ 26</a:t>
            </a:r>
            <a:endParaRPr lang="en-US" sz="900" dirty="0"/>
          </a:p>
        </p:txBody>
      </p:sp>
      <p:pic>
        <p:nvPicPr>
          <p:cNvPr id="5" name="Image 0" descr="/sessions/upbeat-serene-cannon/mnt/outputs/caassa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457200"/>
            <a:ext cx="457200" cy="522514"/>
          </a:xfrm>
          <a:prstGeom prst="rect">
            <a:avLst/>
          </a:prstGeom>
        </p:spPr>
      </p:pic>
      <p:pic>
        <p:nvPicPr>
          <p:cNvPr id="6" name="Image 1" descr="/sessions/upbeat-serene-cannon/mnt/outputs/corner_swir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4240" y="-228600"/>
            <a:ext cx="1371600" cy="1645920"/>
          </a:xfrm>
          <a:prstGeom prst="rect">
            <a:avLst/>
          </a:prstGeom>
        </p:spPr>
      </p:pic>
      <p:sp>
        <p:nvSpPr>
          <p:cNvPr id="7" name="Text 3"/>
          <p:cNvSpPr>
            <a:spLocks noGrp="1"/>
          </p:cNvSpPr>
          <p:nvPr>
            <p:ph type="title" idx="4294967295"/>
          </p:nvPr>
        </p:nvSpPr>
        <p:spPr>
          <a:xfrm>
            <a:off x="1005840" y="502920"/>
            <a:ext cx="9875520" cy="9144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E2A6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The post-use learner survey · June 2026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 4"/>
          <p:cNvSpPr/>
          <p:nvPr/>
        </p:nvSpPr>
        <p:spPr>
          <a:xfrm>
            <a:off x="1005840" y="1371600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Eleven completers · bilingual paper survey · 77 Likert items + open text · read against the January baseline.</a:t>
            </a:r>
            <a:endParaRPr lang="en-US" sz="1200" dirty="0"/>
          </a:p>
        </p:txBody>
      </p:sp>
      <p:sp>
        <p:nvSpPr>
          <p:cNvPr id="9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1691640"/>
            <a:ext cx="5074920" cy="1188720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1691640"/>
            <a:ext cx="91440" cy="1188720"/>
          </a:xfrm>
          <a:prstGeom prst="rect">
            <a:avLst/>
          </a:prstGeom>
          <a:solidFill>
            <a:srgbClr val="E64D8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1" name="Text 7"/>
          <p:cNvSpPr/>
          <p:nvPr/>
        </p:nvSpPr>
        <p:spPr>
          <a:xfrm>
            <a:off x="1143000" y="1801368"/>
            <a:ext cx="1691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E64D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11</a:t>
            </a:r>
            <a:endParaRPr lang="en-US" sz="3600" dirty="0"/>
          </a:p>
        </p:txBody>
      </p:sp>
      <p:sp>
        <p:nvSpPr>
          <p:cNvPr id="12" name="Text 8"/>
          <p:cNvSpPr/>
          <p:nvPr/>
        </p:nvSpPr>
        <p:spPr>
          <a:xfrm>
            <a:off x="2880360" y="1801368"/>
            <a:ext cx="30175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 the materials were useful and the assessment a fair test of learning</a:t>
            </a:r>
            <a:endParaRPr lang="en-US" sz="1200" dirty="0"/>
          </a:p>
        </p:txBody>
      </p:sp>
      <p:sp>
        <p:nvSpPr>
          <p:cNvPr id="13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1691640"/>
            <a:ext cx="5074920" cy="1188720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1691640"/>
            <a:ext cx="91440" cy="1188720"/>
          </a:xfrm>
          <a:prstGeom prst="rect">
            <a:avLst/>
          </a:prstGeom>
          <a:solidFill>
            <a:srgbClr val="009F9C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5" name="Text 11"/>
          <p:cNvSpPr/>
          <p:nvPr/>
        </p:nvSpPr>
        <p:spPr>
          <a:xfrm>
            <a:off x="6492240" y="1801368"/>
            <a:ext cx="1691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09F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11</a:t>
            </a:r>
            <a:endParaRPr lang="en-US" sz="3600" dirty="0"/>
          </a:p>
        </p:txBody>
      </p:sp>
      <p:sp>
        <p:nvSpPr>
          <p:cNvPr id="16" name="Text 12"/>
          <p:cNvSpPr/>
          <p:nvPr/>
        </p:nvSpPr>
        <p:spPr>
          <a:xfrm>
            <a:off x="8229600" y="1801368"/>
            <a:ext cx="30175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‘Yes, I Can’ to working the consumer-directed way — Làm Cùng, not Làm Cho</a:t>
            </a:r>
            <a:endParaRPr lang="en-US" sz="1200" dirty="0"/>
          </a:p>
        </p:txBody>
      </p:sp>
      <p:sp>
        <p:nvSpPr>
          <p:cNvPr id="17" name="Shap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3063240"/>
            <a:ext cx="5074920" cy="1188720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8" name="Shap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3063240"/>
            <a:ext cx="91440" cy="1188720"/>
          </a:xfrm>
          <a:prstGeom prst="rect">
            <a:avLst/>
          </a:prstGeom>
          <a:solidFill>
            <a:srgbClr val="F4B73F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9" name="Text 15"/>
          <p:cNvSpPr/>
          <p:nvPr/>
        </p:nvSpPr>
        <p:spPr>
          <a:xfrm>
            <a:off x="1143000" y="3172968"/>
            <a:ext cx="1691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4B7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11</a:t>
            </a:r>
            <a:endParaRPr lang="en-US" sz="3600" dirty="0"/>
          </a:p>
        </p:txBody>
      </p:sp>
      <p:sp>
        <p:nvSpPr>
          <p:cNvPr id="20" name="Text 16"/>
          <p:cNvSpPr/>
          <p:nvPr/>
        </p:nvSpPr>
        <p:spPr>
          <a:xfrm>
            <a:off x="2880360" y="3172968"/>
            <a:ext cx="30175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 call their bilingual, bicultural background a professional asset, not a barrier</a:t>
            </a:r>
            <a:endParaRPr lang="en-US" sz="1200" dirty="0"/>
          </a:p>
        </p:txBody>
      </p:sp>
      <p:sp>
        <p:nvSpPr>
          <p:cNvPr id="21" name="Shap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3063240"/>
            <a:ext cx="5074920" cy="1188720"/>
          </a:xfrm>
          <a:prstGeom prst="rect">
            <a:avLst/>
          </a:prstGeom>
          <a:solidFill>
            <a:srgbClr val="F6F1E7"/>
          </a:solidFill>
          <a:ln w="635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2" name="Shap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3063240"/>
            <a:ext cx="91440" cy="1188720"/>
          </a:xfrm>
          <a:prstGeom prst="rect">
            <a:avLst/>
          </a:prstGeom>
          <a:solidFill>
            <a:srgbClr val="4DAC68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3" name="Text 19"/>
          <p:cNvSpPr/>
          <p:nvPr/>
        </p:nvSpPr>
        <p:spPr>
          <a:xfrm>
            <a:off x="6492240" y="3172968"/>
            <a:ext cx="1691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4DAC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8</a:t>
            </a:r>
            <a:endParaRPr lang="en-US" sz="3600" dirty="0"/>
          </a:p>
        </p:txBody>
      </p:sp>
      <p:sp>
        <p:nvSpPr>
          <p:cNvPr id="24" name="Text 20"/>
          <p:cNvSpPr/>
          <p:nvPr/>
        </p:nvSpPr>
        <p:spPr>
          <a:xfrm>
            <a:off x="8229600" y="3172968"/>
            <a:ext cx="30175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those who answered would recommend the course with these materials to family and friends</a:t>
            </a:r>
            <a:endParaRPr lang="en-US" sz="1200" dirty="0"/>
          </a:p>
        </p:txBody>
      </p:sp>
      <p:sp>
        <p:nvSpPr>
          <p:cNvPr id="25" name="Shap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4572000"/>
            <a:ext cx="10424160" cy="1783080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6" name="Text 22"/>
          <p:cNvSpPr/>
          <p:nvPr/>
        </p:nvSpPr>
        <p:spPr>
          <a:xfrm>
            <a:off x="1005840" y="4663440"/>
            <a:ext cx="10241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0" dirty="0">
                <a:solidFill>
                  <a:srgbClr val="F4B7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THEY ASK FOR NEXT</a:t>
            </a:r>
            <a:endParaRPr lang="en-US" sz="1100" dirty="0"/>
          </a:p>
        </p:txBody>
      </p:sp>
      <p:sp>
        <p:nvSpPr>
          <p:cNvPr id="27" name="Text 23"/>
          <p:cNvSpPr/>
          <p:nvPr/>
        </p:nvSpPr>
        <p:spPr>
          <a:xfrm>
            <a:off x="1005840" y="4983480"/>
            <a:ext cx="1024128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spoken-English dialogue practice · more hands-on infection-control and First Aid hours · an Arabic edition of the materials · a continuation course. Every request extends the model; none asks to change it. English remains the honest frontier — seven of eleven still name it the hardest part.</a:t>
            </a:r>
            <a:endParaRPr lang="en-US" sz="1300" dirty="0"/>
          </a:p>
        </p:txBody>
      </p:sp>
      <p:sp>
        <p:nvSpPr>
          <p:cNvPr id="28" name="Text 24"/>
          <p:cNvSpPr/>
          <p:nvPr/>
        </p:nvSpPr>
        <p:spPr>
          <a:xfrm>
            <a:off x="868680" y="6446520"/>
            <a:ext cx="10424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CHCSS00114 Post-Use Learner Survey (n=11) · CHCSS00114_PrePost_Survey_Analysis.xlsx · June 2026.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2A35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sessions/upbeat-serene-cannon/mnt/outputs/corner_swir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0" y="-365760"/>
            <a:ext cx="2011680" cy="2377440"/>
          </a:xfrm>
          <a:prstGeom prst="rect">
            <a:avLst/>
          </a:prstGeom>
        </p:spPr>
      </p:pic>
      <p:sp>
        <p:nvSpPr>
          <p:cNvPr id="3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292608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4" name="Text 1"/>
          <p:cNvSpPr/>
          <p:nvPr/>
        </p:nvSpPr>
        <p:spPr>
          <a:xfrm>
            <a:off x="548640" y="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UDL Symposium 2026 · ADCET · University of Tasmania · 24-26 June 2026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9601200" y="0"/>
            <a:ext cx="1371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 / 26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640080" y="16916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1400" dirty="0">
                <a:solidFill>
                  <a:srgbClr val="F4B7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CARRY FORWARD</a:t>
            </a:r>
            <a:endParaRPr lang="en-US" sz="1400" dirty="0"/>
          </a:p>
        </p:txBody>
      </p:sp>
      <p:sp>
        <p:nvSpPr>
          <p:cNvPr id="7" name="Text 4"/>
          <p:cNvSpPr>
            <a:spLocks noGrp="1"/>
          </p:cNvSpPr>
          <p:nvPr>
            <p:ph type="title" idx="4294967295"/>
          </p:nvPr>
        </p:nvSpPr>
        <p:spPr>
          <a:xfrm>
            <a:off x="640080" y="2057400"/>
            <a:ext cx="10972800" cy="64008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Five commitments  ·  beyond cohort 1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926080"/>
            <a:ext cx="502920" cy="502920"/>
          </a:xfrm>
          <a:prstGeom prst="rect">
            <a:avLst/>
          </a:prstGeom>
          <a:solidFill>
            <a:srgbClr val="E64D8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9" name="Text 6"/>
          <p:cNvSpPr/>
          <p:nvPr/>
        </p:nvSpPr>
        <p:spPr>
          <a:xfrm>
            <a:off x="640080" y="29260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325880" y="2926080"/>
            <a:ext cx="3291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Traceability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754880" y="2926080"/>
            <a:ext cx="6858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design change carries a named voice — community, learner, or instructor.</a:t>
            </a:r>
            <a:endParaRPr lang="en-US" sz="1250" dirty="0"/>
          </a:p>
        </p:txBody>
      </p:sp>
      <p:sp>
        <p:nvSpPr>
          <p:cNvPr id="12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3493008"/>
            <a:ext cx="502920" cy="502920"/>
          </a:xfrm>
          <a:prstGeom prst="rect">
            <a:avLst/>
          </a:prstGeom>
          <a:solidFill>
            <a:srgbClr val="009F9C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3" name="Text 10"/>
          <p:cNvSpPr/>
          <p:nvPr/>
        </p:nvSpPr>
        <p:spPr>
          <a:xfrm>
            <a:off x="640080" y="3493008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325880" y="3493008"/>
            <a:ext cx="3291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Cultural relevance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4754880" y="3493008"/>
            <a:ext cx="6858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Cultural lens — vật chất + tinh thần — sits inside every module, not appended.</a:t>
            </a:r>
            <a:endParaRPr lang="en-US" sz="1250" dirty="0"/>
          </a:p>
        </p:txBody>
      </p:sp>
      <p:sp>
        <p:nvSpPr>
          <p:cNvPr id="16" name="Shap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4059936"/>
            <a:ext cx="502920" cy="502920"/>
          </a:xfrm>
          <a:prstGeom prst="rect">
            <a:avLst/>
          </a:prstGeom>
          <a:solidFill>
            <a:srgbClr val="F4B73F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7" name="Text 14"/>
          <p:cNvSpPr/>
          <p:nvPr/>
        </p:nvSpPr>
        <p:spPr>
          <a:xfrm>
            <a:off x="640080" y="4059936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1325880" y="4059936"/>
            <a:ext cx="3291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 over literacy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4754880" y="4059936"/>
            <a:ext cx="6858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Action-based and oral assessment as default · written English an option, not a gate.</a:t>
            </a:r>
            <a:endParaRPr lang="en-US" sz="1250" dirty="0"/>
          </a:p>
        </p:txBody>
      </p:sp>
      <p:sp>
        <p:nvSpPr>
          <p:cNvPr id="20" name="Shap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4626864"/>
            <a:ext cx="502920" cy="502920"/>
          </a:xfrm>
          <a:prstGeom prst="rect">
            <a:avLst/>
          </a:prstGeom>
          <a:solidFill>
            <a:srgbClr val="4DAC68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1" name="Text 18"/>
          <p:cNvSpPr/>
          <p:nvPr/>
        </p:nvSpPr>
        <p:spPr>
          <a:xfrm>
            <a:off x="640080" y="4626864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19"/>
          <p:cNvSpPr/>
          <p:nvPr/>
        </p:nvSpPr>
        <p:spPr>
          <a:xfrm>
            <a:off x="1325880" y="4626864"/>
            <a:ext cx="3291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Multilingual AI access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4754880" y="4626864"/>
            <a:ext cx="6858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NotebookLM and Gamma open the package in language, on device, any time.</a:t>
            </a:r>
            <a:endParaRPr lang="en-US" sz="1250" dirty="0"/>
          </a:p>
        </p:txBody>
      </p:sp>
      <p:sp>
        <p:nvSpPr>
          <p:cNvPr id="24" name="Shap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5193792"/>
            <a:ext cx="502920" cy="502920"/>
          </a:xfrm>
          <a:prstGeom prst="rect">
            <a:avLst/>
          </a:prstGeom>
          <a:solidFill>
            <a:srgbClr val="E97132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5" name="Text 22"/>
          <p:cNvSpPr/>
          <p:nvPr/>
        </p:nvSpPr>
        <p:spPr>
          <a:xfrm>
            <a:off x="640080" y="519379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1325880" y="5193792"/>
            <a:ext cx="3291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Replicability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4754880" y="5193792"/>
            <a:ext cx="6858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Another RTO · another community could pick this up and run it without our team.</a:t>
            </a:r>
            <a:endParaRPr lang="en-US" sz="1250" dirty="0"/>
          </a:p>
        </p:txBody>
      </p:sp>
      <p:sp>
        <p:nvSpPr>
          <p:cNvPr id="28" name="Shap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5943600"/>
            <a:ext cx="10927080" cy="640080"/>
          </a:xfrm>
          <a:prstGeom prst="rect">
            <a:avLst/>
          </a:prstGeom>
          <a:solidFill>
            <a:srgbClr val="F4B73F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9" name="Text 26"/>
          <p:cNvSpPr/>
          <p:nvPr/>
        </p:nvSpPr>
        <p:spPr>
          <a:xfrm>
            <a:off x="640080" y="5943600"/>
            <a:ext cx="10927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Cảm ơn  ·  Thank you  ·  questions, online and in the room</a:t>
            </a:r>
            <a:endParaRPr lang="en-US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E6F33-DB02-DA74-729A-E6731BF52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F0318F5-70E9-061F-EF86-5A67F830D8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562" y="792101"/>
            <a:ext cx="10116962" cy="5687219"/>
          </a:xfrm>
          <a:prstGeom prst="rect">
            <a:avLst/>
          </a:prstGeom>
        </p:spPr>
      </p:pic>
      <p:sp>
        <p:nvSpPr>
          <p:cNvPr id="2" name="Shape 0">
            <a:extLst>
              <a:ext uri="{FF2B5EF4-FFF2-40B4-BE49-F238E27FC236}">
                <a16:creationId xmlns:a16="http://schemas.microsoft.com/office/drawing/2014/main" id="{A9B065D2-14A5-1A30-158E-F3D83CCF0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292608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59346A3-267C-FB36-E2BE-3A9404DC575F}"/>
              </a:ext>
            </a:extLst>
          </p:cNvPr>
          <p:cNvSpPr/>
          <p:nvPr/>
        </p:nvSpPr>
        <p:spPr>
          <a:xfrm>
            <a:off x="548640" y="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UDL Symposium 2026 · ADCET · University of Tasmania · 24-26 June 2026</a:t>
            </a:r>
            <a:endParaRPr lang="en-US" sz="9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1B4E2F9-F3A4-C944-A56A-3C3DA3DA9D4E}"/>
              </a:ext>
            </a:extLst>
          </p:cNvPr>
          <p:cNvSpPr/>
          <p:nvPr/>
        </p:nvSpPr>
        <p:spPr>
          <a:xfrm>
            <a:off x="9601200" y="0"/>
            <a:ext cx="1371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 / 26</a:t>
            </a:r>
            <a:endParaRPr lang="en-US" sz="900" dirty="0"/>
          </a:p>
        </p:txBody>
      </p:sp>
      <p:pic>
        <p:nvPicPr>
          <p:cNvPr id="5" name="Image 0" descr="/sessions/upbeat-serene-cannon/mnt/outputs/caassa_logo.png">
            <a:extLst>
              <a:ext uri="{FF2B5EF4-FFF2-40B4-BE49-F238E27FC236}">
                <a16:creationId xmlns:a16="http://schemas.microsoft.com/office/drawing/2014/main" id="{8BE6DFDD-025C-4209-45B4-E412A01945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951" y="336948"/>
            <a:ext cx="457200" cy="522514"/>
          </a:xfrm>
          <a:prstGeom prst="rect">
            <a:avLst/>
          </a:prstGeom>
        </p:spPr>
      </p:pic>
      <p:pic>
        <p:nvPicPr>
          <p:cNvPr id="6" name="Image 1" descr="/sessions/upbeat-serene-cannon/mnt/outputs/corner_swirl.png">
            <a:extLst>
              <a:ext uri="{FF2B5EF4-FFF2-40B4-BE49-F238E27FC236}">
                <a16:creationId xmlns:a16="http://schemas.microsoft.com/office/drawing/2014/main" id="{34F00DC8-EA6F-1282-B4A3-0311A820D7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4240" y="-228600"/>
            <a:ext cx="1371600" cy="1645920"/>
          </a:xfrm>
          <a:prstGeom prst="rect">
            <a:avLst/>
          </a:prstGeom>
        </p:spPr>
      </p:pic>
      <p:sp>
        <p:nvSpPr>
          <p:cNvPr id="7" name="Text 3">
            <a:extLst>
              <a:ext uri="{FF2B5EF4-FFF2-40B4-BE49-F238E27FC236}">
                <a16:creationId xmlns:a16="http://schemas.microsoft.com/office/drawing/2014/main" id="{6EC02F53-114E-1D5B-05D7-DF9C04E9F4E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14400" y="336948"/>
            <a:ext cx="9875520" cy="9144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E2A6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Learning in action . Assessing in action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14B040B1-AA7B-5FC6-912A-A381A0388950}"/>
              </a:ext>
            </a:extLst>
          </p:cNvPr>
          <p:cNvSpPr/>
          <p:nvPr/>
        </p:nvSpPr>
        <p:spPr>
          <a:xfrm>
            <a:off x="238951" y="6478060"/>
            <a:ext cx="11786272" cy="415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Teaching and learning journey in a nutshell. Video produced with photos provided by learners and recording of classes and interviews with instructors. All consent obtained.</a:t>
            </a:r>
            <a:endParaRPr lang="en-US" sz="1200" dirty="0"/>
          </a:p>
        </p:txBody>
      </p:sp>
      <p:sp>
        <p:nvSpPr>
          <p:cNvPr id="10" name="Shape 6">
            <a:extLst>
              <a:ext uri="{FF2B5EF4-FFF2-40B4-BE49-F238E27FC236}">
                <a16:creationId xmlns:a16="http://schemas.microsoft.com/office/drawing/2014/main" id="{D12E2D32-D4FE-8A9A-24FF-57360BA41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3231" y="1588123"/>
            <a:ext cx="91440" cy="4206240"/>
          </a:xfrm>
          <a:prstGeom prst="rect">
            <a:avLst/>
          </a:prstGeom>
          <a:solidFill>
            <a:srgbClr val="F4B73F"/>
          </a:solidFill>
          <a:ln/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947216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292608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548640" y="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UDL Symposium 2026 · ADCET · University of Tasmania · 24-26 June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9601200" y="0"/>
            <a:ext cx="1371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/ 26</a:t>
            </a:r>
            <a:endParaRPr lang="en-US" sz="900" dirty="0"/>
          </a:p>
        </p:txBody>
      </p:sp>
      <p:pic>
        <p:nvPicPr>
          <p:cNvPr id="5" name="Image 0" descr="/sessions/upbeat-serene-cannon/mnt/outputs/caass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457200"/>
            <a:ext cx="457200" cy="522514"/>
          </a:xfrm>
          <a:prstGeom prst="rect">
            <a:avLst/>
          </a:prstGeom>
        </p:spPr>
      </p:pic>
      <p:pic>
        <p:nvPicPr>
          <p:cNvPr id="6" name="Image 1" descr="/sessions/upbeat-serene-cannon/mnt/outputs/corner_swir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4240" y="-228600"/>
            <a:ext cx="1371600" cy="1645920"/>
          </a:xfrm>
          <a:prstGeom prst="rect">
            <a:avLst/>
          </a:prstGeom>
        </p:spPr>
      </p:pic>
      <p:sp>
        <p:nvSpPr>
          <p:cNvPr id="7" name="Text 3"/>
          <p:cNvSpPr>
            <a:spLocks noGrp="1"/>
          </p:cNvSpPr>
          <p:nvPr>
            <p:ph type="title" idx="4294967295"/>
          </p:nvPr>
        </p:nvSpPr>
        <p:spPr>
          <a:xfrm>
            <a:off x="1005840" y="502920"/>
            <a:ext cx="9875520" cy="9144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E2A6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Gamma  ·  learners build their own research deck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 4"/>
          <p:cNvSpPr/>
          <p:nvPr/>
        </p:nvSpPr>
        <p:spPr>
          <a:xfrm>
            <a:off x="1005840" y="1371600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 &amp; Expression — the learner is the presenter, not the recipient.</a:t>
            </a:r>
            <a:endParaRPr lang="en-US" sz="1200" dirty="0"/>
          </a:p>
        </p:txBody>
      </p:sp>
      <p:sp>
        <p:nvSpPr>
          <p:cNvPr id="9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37360" y="1783080"/>
            <a:ext cx="777240" cy="777240"/>
          </a:xfrm>
          <a:prstGeom prst="ellipse">
            <a:avLst/>
          </a:prstGeom>
          <a:solidFill>
            <a:srgbClr val="E64D8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0" name="Text 6"/>
          <p:cNvSpPr/>
          <p:nvPr/>
        </p:nvSpPr>
        <p:spPr>
          <a:xfrm>
            <a:off x="1737360" y="1783080"/>
            <a:ext cx="777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3000" dirty="0"/>
          </a:p>
        </p:txBody>
      </p:sp>
      <p:sp>
        <p:nvSpPr>
          <p:cNvPr id="11" name="Text 7"/>
          <p:cNvSpPr/>
          <p:nvPr/>
        </p:nvSpPr>
        <p:spPr>
          <a:xfrm>
            <a:off x="868680" y="2697480"/>
            <a:ext cx="2514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a topic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868680" y="3127248"/>
            <a:ext cx="25146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a menu — e.g. 'How I would respond to a fall' or 'PPE in my own kitchen'.</a:t>
            </a:r>
            <a:endParaRPr lang="en-US" sz="1150" dirty="0"/>
          </a:p>
        </p:txBody>
      </p:sp>
      <p:sp>
        <p:nvSpPr>
          <p:cNvPr id="13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34840" y="1783080"/>
            <a:ext cx="777240" cy="777240"/>
          </a:xfrm>
          <a:prstGeom prst="ellipse">
            <a:avLst/>
          </a:prstGeom>
          <a:solidFill>
            <a:srgbClr val="009F9C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4" name="Text 10"/>
          <p:cNvSpPr/>
          <p:nvPr/>
        </p:nvSpPr>
        <p:spPr>
          <a:xfrm>
            <a:off x="4434840" y="1783080"/>
            <a:ext cx="777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3000" dirty="0"/>
          </a:p>
        </p:txBody>
      </p:sp>
      <p:sp>
        <p:nvSpPr>
          <p:cNvPr id="15" name="Text 11"/>
          <p:cNvSpPr/>
          <p:nvPr/>
        </p:nvSpPr>
        <p:spPr>
          <a:xfrm>
            <a:off x="3566160" y="2697480"/>
            <a:ext cx="2514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Speak the outline</a:t>
            </a:r>
            <a:endParaRPr lang="en-US" sz="1400" dirty="0"/>
          </a:p>
        </p:txBody>
      </p:sp>
      <p:sp>
        <p:nvSpPr>
          <p:cNvPr id="16" name="Text 12"/>
          <p:cNvSpPr/>
          <p:nvPr/>
        </p:nvSpPr>
        <p:spPr>
          <a:xfrm>
            <a:off x="3566160" y="3127248"/>
            <a:ext cx="25146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Paste the text into Gamma in Vietnamese or English. Gamma drafts the slides.</a:t>
            </a:r>
            <a:endParaRPr lang="en-US" sz="1150" dirty="0"/>
          </a:p>
        </p:txBody>
      </p:sp>
      <p:sp>
        <p:nvSpPr>
          <p:cNvPr id="17" name="Shap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32320" y="1783080"/>
            <a:ext cx="777240" cy="777240"/>
          </a:xfrm>
          <a:prstGeom prst="ellipse">
            <a:avLst/>
          </a:prstGeom>
          <a:solidFill>
            <a:srgbClr val="F4B73F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8" name="Text 14"/>
          <p:cNvSpPr/>
          <p:nvPr/>
        </p:nvSpPr>
        <p:spPr>
          <a:xfrm>
            <a:off x="7132320" y="1783080"/>
            <a:ext cx="777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3000" dirty="0"/>
          </a:p>
        </p:txBody>
      </p:sp>
      <p:sp>
        <p:nvSpPr>
          <p:cNvPr id="19" name="Text 15"/>
          <p:cNvSpPr/>
          <p:nvPr/>
        </p:nvSpPr>
        <p:spPr>
          <a:xfrm>
            <a:off x="6263640" y="2697480"/>
            <a:ext cx="2514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evidence</a:t>
            </a:r>
            <a:endParaRPr lang="en-US" sz="1400" dirty="0"/>
          </a:p>
        </p:txBody>
      </p:sp>
      <p:sp>
        <p:nvSpPr>
          <p:cNvPr id="20" name="Text 16"/>
          <p:cNvSpPr/>
          <p:nvPr/>
        </p:nvSpPr>
        <p:spPr>
          <a:xfrm>
            <a:off x="6263640" y="3127248"/>
            <a:ext cx="25146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 of practice, role-play video, or a checklist.</a:t>
            </a:r>
            <a:endParaRPr lang="en-US" sz="1150" dirty="0"/>
          </a:p>
        </p:txBody>
      </p:sp>
      <p:sp>
        <p:nvSpPr>
          <p:cNvPr id="21" name="Shap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829800" y="1783080"/>
            <a:ext cx="777240" cy="777240"/>
          </a:xfrm>
          <a:prstGeom prst="ellipse">
            <a:avLst/>
          </a:prstGeom>
          <a:solidFill>
            <a:srgbClr val="4DAC68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2" name="Text 18"/>
          <p:cNvSpPr/>
          <p:nvPr/>
        </p:nvSpPr>
        <p:spPr>
          <a:xfrm>
            <a:off x="9829800" y="1783080"/>
            <a:ext cx="777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3000" dirty="0"/>
          </a:p>
        </p:txBody>
      </p:sp>
      <p:sp>
        <p:nvSpPr>
          <p:cNvPr id="23" name="Text 19"/>
          <p:cNvSpPr/>
          <p:nvPr/>
        </p:nvSpPr>
        <p:spPr>
          <a:xfrm>
            <a:off x="8961120" y="2697480"/>
            <a:ext cx="2514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A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back to the room</a:t>
            </a:r>
            <a:endParaRPr lang="en-US" sz="1400" dirty="0"/>
          </a:p>
        </p:txBody>
      </p:sp>
      <p:sp>
        <p:nvSpPr>
          <p:cNvPr id="24" name="Text 20"/>
          <p:cNvSpPr/>
          <p:nvPr/>
        </p:nvSpPr>
        <p:spPr>
          <a:xfrm>
            <a:off x="8961120" y="3127248"/>
            <a:ext cx="25146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Three-minute talk to peers and trainer — assessed against the same rubric.</a:t>
            </a:r>
            <a:endParaRPr lang="en-US" sz="1150" dirty="0"/>
          </a:p>
        </p:txBody>
      </p:sp>
      <p:sp>
        <p:nvSpPr>
          <p:cNvPr id="25" name="Shap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4572000"/>
            <a:ext cx="10424160" cy="1874520"/>
          </a:xfrm>
          <a:prstGeom prst="rect">
            <a:avLst/>
          </a:prstGeom>
          <a:solidFill>
            <a:srgbClr val="1E2A6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26" name="Text 22"/>
          <p:cNvSpPr/>
          <p:nvPr/>
        </p:nvSpPr>
        <p:spPr>
          <a:xfrm>
            <a:off x="1005840" y="4663440"/>
            <a:ext cx="102412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0" dirty="0">
                <a:solidFill>
                  <a:srgbClr val="F4B7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GAMMA  ·  what UDL gives back</a:t>
            </a:r>
            <a:endParaRPr lang="en-US" sz="1100" dirty="0"/>
          </a:p>
        </p:txBody>
      </p:sp>
      <p:sp>
        <p:nvSpPr>
          <p:cNvPr id="27" name="Text 23"/>
          <p:cNvSpPr/>
          <p:nvPr/>
        </p:nvSpPr>
        <p:spPr>
          <a:xfrm>
            <a:off x="1005840" y="50292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means of expression</a:t>
            </a:r>
            <a:endParaRPr lang="en-US" sz="1300" dirty="0"/>
          </a:p>
        </p:txBody>
      </p:sp>
      <p:sp>
        <p:nvSpPr>
          <p:cNvPr id="28" name="Text 24"/>
          <p:cNvSpPr/>
          <p:nvPr/>
        </p:nvSpPr>
        <p:spPr>
          <a:xfrm>
            <a:off x="1005840" y="544068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Speak, type, paste an image, drop a video — the deck composes around the learner's strongest channel.</a:t>
            </a:r>
            <a:endParaRPr lang="en-US" sz="1100" dirty="0"/>
          </a:p>
        </p:txBody>
      </p:sp>
      <p:sp>
        <p:nvSpPr>
          <p:cNvPr id="29" name="Text 25"/>
          <p:cNvSpPr/>
          <p:nvPr/>
        </p:nvSpPr>
        <p:spPr>
          <a:xfrm>
            <a:off x="4480560" y="50292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Recruit interest</a:t>
            </a:r>
            <a:endParaRPr lang="en-US" sz="1300" dirty="0"/>
          </a:p>
        </p:txBody>
      </p:sp>
      <p:sp>
        <p:nvSpPr>
          <p:cNvPr id="30" name="Text 26"/>
          <p:cNvSpPr/>
          <p:nvPr/>
        </p:nvSpPr>
        <p:spPr>
          <a:xfrm>
            <a:off x="4480560" y="544068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topic is the learner's — a fall in Bà Lan's home, infection control in their own kitchen, the carer they used to be at home.</a:t>
            </a:r>
            <a:endParaRPr lang="en-US" sz="1100" dirty="0"/>
          </a:p>
        </p:txBody>
      </p:sp>
      <p:sp>
        <p:nvSpPr>
          <p:cNvPr id="31" name="Text 27"/>
          <p:cNvSpPr/>
          <p:nvPr/>
        </p:nvSpPr>
        <p:spPr>
          <a:xfrm>
            <a:off x="7955280" y="50292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Self-regulation</a:t>
            </a:r>
            <a:endParaRPr lang="en-US" sz="1300" dirty="0"/>
          </a:p>
        </p:txBody>
      </p:sp>
      <p:sp>
        <p:nvSpPr>
          <p:cNvPr id="32" name="Text 28"/>
          <p:cNvSpPr/>
          <p:nvPr/>
        </p:nvSpPr>
        <p:spPr>
          <a:xfrm>
            <a:off x="7955280" y="544068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deck becomes a portable artefact of competence the learner takes to the next employer or interview.</a:t>
            </a:r>
            <a:endParaRPr lang="en-US" sz="1100" dirty="0"/>
          </a:p>
        </p:txBody>
      </p:sp>
      <p:sp>
        <p:nvSpPr>
          <p:cNvPr id="33" name="Text 29"/>
          <p:cNvSpPr/>
          <p:nvPr/>
        </p:nvSpPr>
        <p:spPr>
          <a:xfrm>
            <a:off x="868680" y="6537960"/>
            <a:ext cx="10424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Hand-back to Hang for the early results from cohort 1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2653454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D51553-01FE-96A7-0FF8-126E04F1D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2118557"/>
            <a:ext cx="5294716" cy="2620884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E2CB487-CC96-2AB7-4D8F-6666BC955D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5591" y="643467"/>
            <a:ext cx="4011166" cy="5571066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5CB651A-F256-4B87-C934-12FF8B633BC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333041" y="1333041"/>
            <a:ext cx="2040943" cy="3693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Bring home our gift</a:t>
            </a:r>
          </a:p>
        </p:txBody>
      </p:sp>
    </p:spTree>
    <p:extLst>
      <p:ext uri="{BB962C8B-B14F-4D97-AF65-F5344CB8AC3E}">
        <p14:creationId xmlns:p14="http://schemas.microsoft.com/office/powerpoint/2010/main" val="1046287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5E3D60D9E6E04A88E6C46A8F8E80F5" ma:contentTypeVersion="16" ma:contentTypeDescription="Create a new document." ma:contentTypeScope="" ma:versionID="f5aed76395544bcc02cc0faeb05a01bc">
  <xsd:schema xmlns:xsd="http://www.w3.org/2001/XMLSchema" xmlns:xs="http://www.w3.org/2001/XMLSchema" xmlns:p="http://schemas.microsoft.com/office/2006/metadata/properties" xmlns:ns2="43435717-49c9-4489-9470-c7c98d62699d" xmlns:ns3="242681ae-e6e2-4ee6-90fd-f2c0d11c7b09" targetNamespace="http://schemas.microsoft.com/office/2006/metadata/properties" ma:root="true" ma:fieldsID="48b7b69460e2f77a1f5861a96316e079" ns2:_="" ns3:_="">
    <xsd:import namespace="43435717-49c9-4489-9470-c7c98d62699d"/>
    <xsd:import namespace="242681ae-e6e2-4ee6-90fd-f2c0d11c7b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435717-49c9-4489-9470-c7c98d6269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be76f96-e7f0-4e7c-b4d8-bf0f4c547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2681ae-e6e2-4ee6-90fd-f2c0d11c7b0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bd00c8ac-6135-4edf-90aa-1e6137a64d6d}" ma:internalName="TaxCatchAll" ma:showField="CatchAllData" ma:web="242681ae-e6e2-4ee6-90fd-f2c0d11c7b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3435717-49c9-4489-9470-c7c98d62699d">
      <Terms xmlns="http://schemas.microsoft.com/office/infopath/2007/PartnerControls"/>
    </lcf76f155ced4ddcb4097134ff3c332f>
    <TaxCatchAll xmlns="242681ae-e6e2-4ee6-90fd-f2c0d11c7b0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77291D9-D713-4C72-9B4E-8ABA9F5482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435717-49c9-4489-9470-c7c98d62699d"/>
    <ds:schemaRef ds:uri="242681ae-e6e2-4ee6-90fd-f2c0d11c7b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180196F-9223-462C-BC6E-9FB09646776F}">
  <ds:schemaRefs>
    <ds:schemaRef ds:uri="http://schemas.microsoft.com/office/infopath/2007/PartnerControls"/>
    <ds:schemaRef ds:uri="http://www.w3.org/XML/1998/namespace"/>
    <ds:schemaRef ds:uri="242681ae-e6e2-4ee6-90fd-f2c0d11c7b09"/>
    <ds:schemaRef ds:uri="http://schemas.microsoft.com/office/2006/documentManagement/types"/>
    <ds:schemaRef ds:uri="http://purl.org/dc/elements/1.1/"/>
    <ds:schemaRef ds:uri="http://purl.org/dc/dcmitype/"/>
    <ds:schemaRef ds:uri="43435717-49c9-4489-9470-c7c98d62699d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AC011CE-7F46-4E46-8B45-F5BBA5F60B3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4063</Words>
  <Application>Microsoft Office PowerPoint</Application>
  <PresentationFormat>Widescreen</PresentationFormat>
  <Paragraphs>491</Paragraphs>
  <Slides>27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Co-Designing UDL-Aligned Summative Assessment</vt:lpstr>
      <vt:lpstr>Three voices, one project</vt:lpstr>
      <vt:lpstr>CAASSA &amp; the SSS82 grant</vt:lpstr>
      <vt:lpstr>Community Access and Services SA  ·  CAASSA</vt:lpstr>
      <vt:lpstr>The SSS82 Skills Set Supplement Grant</vt:lpstr>
      <vt:lpstr>Cohort 1  ·  partners  ·  timeline</vt:lpstr>
      <vt:lpstr>Co-designing the supporting package</vt:lpstr>
      <vt:lpstr>A seven-step co-design loop</vt:lpstr>
      <vt:lpstr>Step 1 · LISTEN  ·  Voices captured at community sites</vt:lpstr>
      <vt:lpstr>The cultural lens of care  ·  chăm sóc</vt:lpstr>
      <vt:lpstr>Step 2 · MAP  ·  Friction &amp; assets, named</vt:lpstr>
      <vt:lpstr>Step 3 · DESIGN  ·  Two parallel versions of the supporting package</vt:lpstr>
      <vt:lpstr>Steps 4 · 5 · 6  ·  Run, review, adjust</vt:lpstr>
      <vt:lpstr>UDL in summative assessment</vt:lpstr>
      <vt:lpstr>Module 3 at a glance  ·  the unit we chose</vt:lpstr>
      <vt:lpstr>From English-literacy gates  →  evidence of competence</vt:lpstr>
      <vt:lpstr>Two assessments  ·  three UDL pathways</vt:lpstr>
      <vt:lpstr>Multilingual NotebookLM  ·  the package travels with the learner</vt:lpstr>
      <vt:lpstr>What learners are telling us</vt:lpstr>
      <vt:lpstr>Early indicators from cohort 1</vt:lpstr>
      <vt:lpstr>Learner voice  ·  what the cohort is telling us</vt:lpstr>
      <vt:lpstr>Instructor &amp; community voice  ·  what changed</vt:lpstr>
      <vt:lpstr>The post-use learner survey · June 2026</vt:lpstr>
      <vt:lpstr>Five commitments  ·  beyond cohort 1</vt:lpstr>
      <vt:lpstr>Learning in action . Assessing in action </vt:lpstr>
      <vt:lpstr>Gamma  ·  learners build their own research deck</vt:lpstr>
      <vt:lpstr>Bring home our gift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Co-Designing UDL-Aligned Summative Assessment for Care Sector Training</dc:title>
  <dc:subject>PptxGenJS Presentation</dc:subject>
  <dc:creator>Dr Hang Ngo, CAASSA</dc:creator>
  <cp:lastModifiedBy>Kylie Geard</cp:lastModifiedBy>
  <cp:revision>175</cp:revision>
  <dcterms:created xsi:type="dcterms:W3CDTF">2026-05-10T13:22:42Z</dcterms:created>
  <dcterms:modified xsi:type="dcterms:W3CDTF">2026-08-04T08:37:48Z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0x010100595E3D60D9E6E04A88E6C46A8F8E80F5</vt:lpwstr>
  </property>
  <property fmtid="{D5CDD505-2E9C-101B-9397-08002B2CF9AE}" pid="3" name="MediaServiceImageTags">
    <vt:lpwstr/>
  </property>
</Properties>
</file>