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2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89" r:id="rId13"/>
    <p:sldId id="264" r:id="rId14"/>
    <p:sldId id="287" r:id="rId15"/>
    <p:sldId id="265" r:id="rId16"/>
    <p:sldId id="266" r:id="rId17"/>
    <p:sldId id="267" r:id="rId18"/>
    <p:sldId id="268" r:id="rId19"/>
    <p:sldId id="269" r:id="rId20"/>
    <p:sldId id="270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A4A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01" autoAdjust="0"/>
    <p:restoredTop sz="88564" autoAdjust="0"/>
  </p:normalViewPr>
  <p:slideViewPr>
    <p:cSldViewPr snapToGrid="0" snapToObjects="1">
      <p:cViewPr>
        <p:scale>
          <a:sx n="60" d="100"/>
          <a:sy n="60" d="100"/>
        </p:scale>
        <p:origin x="60" y="7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ylie Geard" userId="b930dff3-5db0-4b18-9d4c-f929b90677dc" providerId="ADAL" clId="{038610CA-6CAC-4665-9047-4DC39D1E2447}"/>
    <pc:docChg chg="undo custSel modSld">
      <pc:chgData name="Kylie Geard" userId="b930dff3-5db0-4b18-9d4c-f929b90677dc" providerId="ADAL" clId="{038610CA-6CAC-4665-9047-4DC39D1E2447}" dt="2026-08-04T08:07:34.531" v="251" actId="962"/>
      <pc:docMkLst>
        <pc:docMk/>
      </pc:docMkLst>
      <pc:sldChg chg="modNotes">
        <pc:chgData name="Kylie Geard" userId="b930dff3-5db0-4b18-9d4c-f929b90677dc" providerId="ADAL" clId="{038610CA-6CAC-4665-9047-4DC39D1E2447}" dt="2026-08-04T07:49:27.022" v="1" actId="368"/>
        <pc:sldMkLst>
          <pc:docMk/>
          <pc:sldMk cId="0" sldId="256"/>
        </pc:sldMkLst>
      </pc:sldChg>
      <pc:sldChg chg="modSp mod modNotes">
        <pc:chgData name="Kylie Geard" userId="b930dff3-5db0-4b18-9d4c-f929b90677dc" providerId="ADAL" clId="{038610CA-6CAC-4665-9047-4DC39D1E2447}" dt="2026-08-04T08:05:57.129" v="174" actId="962"/>
        <pc:sldMkLst>
          <pc:docMk/>
          <pc:sldMk cId="0" sldId="257"/>
        </pc:sldMkLst>
        <pc:picChg chg="mod">
          <ac:chgData name="Kylie Geard" userId="b930dff3-5db0-4b18-9d4c-f929b90677dc" providerId="ADAL" clId="{038610CA-6CAC-4665-9047-4DC39D1E2447}" dt="2026-08-04T08:05:57.129" v="174" actId="962"/>
          <ac:picMkLst>
            <pc:docMk/>
            <pc:sldMk cId="0" sldId="257"/>
            <ac:picMk id="15" creationId="{1D43058E-57A0-7064-4804-1528B2EDE932}"/>
          </ac:picMkLst>
        </pc:picChg>
      </pc:sldChg>
      <pc:sldChg chg="modSp mod modNotes">
        <pc:chgData name="Kylie Geard" userId="b930dff3-5db0-4b18-9d4c-f929b90677dc" providerId="ADAL" clId="{038610CA-6CAC-4665-9047-4DC39D1E2447}" dt="2026-08-04T08:07:34.531" v="251" actId="962"/>
        <pc:sldMkLst>
          <pc:docMk/>
          <pc:sldMk cId="0" sldId="258"/>
        </pc:sldMkLst>
        <pc:grpChg chg="mod">
          <ac:chgData name="Kylie Geard" userId="b930dff3-5db0-4b18-9d4c-f929b90677dc" providerId="ADAL" clId="{038610CA-6CAC-4665-9047-4DC39D1E2447}" dt="2026-08-04T08:07:34.531" v="251" actId="962"/>
          <ac:grpSpMkLst>
            <pc:docMk/>
            <pc:sldMk cId="0" sldId="258"/>
            <ac:grpSpMk id="23" creationId="{56DEDFD8-E126-6A4C-C15E-9B36CFC8651A}"/>
          </ac:grpSpMkLst>
        </pc:grpChg>
      </pc:sldChg>
      <pc:sldChg chg="modSp mod modNotes">
        <pc:chgData name="Kylie Geard" userId="b930dff3-5db0-4b18-9d4c-f929b90677dc" providerId="ADAL" clId="{038610CA-6CAC-4665-9047-4DC39D1E2447}" dt="2026-08-04T07:51:03.573" v="35" actId="962"/>
        <pc:sldMkLst>
          <pc:docMk/>
          <pc:sldMk cId="0" sldId="259"/>
        </pc:sldMkLst>
        <pc:grpChg chg="mod">
          <ac:chgData name="Kylie Geard" userId="b930dff3-5db0-4b18-9d4c-f929b90677dc" providerId="ADAL" clId="{038610CA-6CAC-4665-9047-4DC39D1E2447}" dt="2026-08-04T07:51:03.573" v="35" actId="962"/>
          <ac:grpSpMkLst>
            <pc:docMk/>
            <pc:sldMk cId="0" sldId="259"/>
            <ac:grpSpMk id="17" creationId="{D21ABBAF-4C5B-4763-3C4B-803F450526E1}"/>
          </ac:grpSpMkLst>
        </pc:grpChg>
      </pc:sldChg>
      <pc:sldChg chg="modSp mod modNotes">
        <pc:chgData name="Kylie Geard" userId="b930dff3-5db0-4b18-9d4c-f929b90677dc" providerId="ADAL" clId="{038610CA-6CAC-4665-9047-4DC39D1E2447}" dt="2026-08-04T07:51:07.633" v="36" actId="962"/>
        <pc:sldMkLst>
          <pc:docMk/>
          <pc:sldMk cId="0" sldId="260"/>
        </pc:sldMkLst>
        <pc:grpChg chg="mod">
          <ac:chgData name="Kylie Geard" userId="b930dff3-5db0-4b18-9d4c-f929b90677dc" providerId="ADAL" clId="{038610CA-6CAC-4665-9047-4DC39D1E2447}" dt="2026-08-04T07:51:07.633" v="36" actId="962"/>
          <ac:grpSpMkLst>
            <pc:docMk/>
            <pc:sldMk cId="0" sldId="260"/>
            <ac:grpSpMk id="17" creationId="{CD242A40-1A21-08FD-EE5B-FECEA54C47F1}"/>
          </ac:grpSpMkLst>
        </pc:grpChg>
      </pc:sldChg>
      <pc:sldChg chg="modSp mod modNotes">
        <pc:chgData name="Kylie Geard" userId="b930dff3-5db0-4b18-9d4c-f929b90677dc" providerId="ADAL" clId="{038610CA-6CAC-4665-9047-4DC39D1E2447}" dt="2026-08-04T07:51:11.195" v="37" actId="962"/>
        <pc:sldMkLst>
          <pc:docMk/>
          <pc:sldMk cId="0" sldId="261"/>
        </pc:sldMkLst>
        <pc:grpChg chg="mod">
          <ac:chgData name="Kylie Geard" userId="b930dff3-5db0-4b18-9d4c-f929b90677dc" providerId="ADAL" clId="{038610CA-6CAC-4665-9047-4DC39D1E2447}" dt="2026-08-04T07:51:11.195" v="37" actId="962"/>
          <ac:grpSpMkLst>
            <pc:docMk/>
            <pc:sldMk cId="0" sldId="261"/>
            <ac:grpSpMk id="18" creationId="{1884A7AF-F4AC-141A-157A-D187AFC9B571}"/>
          </ac:grpSpMkLst>
        </pc:grpChg>
      </pc:sldChg>
      <pc:sldChg chg="modNotes">
        <pc:chgData name="Kylie Geard" userId="b930dff3-5db0-4b18-9d4c-f929b90677dc" providerId="ADAL" clId="{038610CA-6CAC-4665-9047-4DC39D1E2447}" dt="2026-08-04T07:49:27.068" v="13" actId="368"/>
        <pc:sldMkLst>
          <pc:docMk/>
          <pc:sldMk cId="0" sldId="262"/>
        </pc:sldMkLst>
      </pc:sldChg>
      <pc:sldChg chg="modSp mod modNotes">
        <pc:chgData name="Kylie Geard" userId="b930dff3-5db0-4b18-9d4c-f929b90677dc" providerId="ADAL" clId="{038610CA-6CAC-4665-9047-4DC39D1E2447}" dt="2026-08-04T07:51:18.577" v="38" actId="962"/>
        <pc:sldMkLst>
          <pc:docMk/>
          <pc:sldMk cId="0" sldId="263"/>
        </pc:sldMkLst>
        <pc:grpChg chg="mod">
          <ac:chgData name="Kylie Geard" userId="b930dff3-5db0-4b18-9d4c-f929b90677dc" providerId="ADAL" clId="{038610CA-6CAC-4665-9047-4DC39D1E2447}" dt="2026-08-04T07:51:18.577" v="38" actId="962"/>
          <ac:grpSpMkLst>
            <pc:docMk/>
            <pc:sldMk cId="0" sldId="263"/>
            <ac:grpSpMk id="16" creationId="{8523617B-AFDE-7758-0316-EAAC643E8A28}"/>
          </ac:grpSpMkLst>
        </pc:grpChg>
      </pc:sldChg>
      <pc:sldChg chg="modSp mod modNotes">
        <pc:chgData name="Kylie Geard" userId="b930dff3-5db0-4b18-9d4c-f929b90677dc" providerId="ADAL" clId="{038610CA-6CAC-4665-9047-4DC39D1E2447}" dt="2026-08-04T07:51:26.170" v="40" actId="962"/>
        <pc:sldMkLst>
          <pc:docMk/>
          <pc:sldMk cId="0" sldId="264"/>
        </pc:sldMkLst>
        <pc:grpChg chg="mod">
          <ac:chgData name="Kylie Geard" userId="b930dff3-5db0-4b18-9d4c-f929b90677dc" providerId="ADAL" clId="{038610CA-6CAC-4665-9047-4DC39D1E2447}" dt="2026-08-04T07:51:26.170" v="40" actId="962"/>
          <ac:grpSpMkLst>
            <pc:docMk/>
            <pc:sldMk cId="0" sldId="264"/>
            <ac:grpSpMk id="26" creationId="{21B7A2FE-150C-BD22-5554-C2C0D4E8B9B8}"/>
          </ac:grpSpMkLst>
        </pc:grpChg>
      </pc:sldChg>
      <pc:sldChg chg="modSp mod modNotes">
        <pc:chgData name="Kylie Geard" userId="b930dff3-5db0-4b18-9d4c-f929b90677dc" providerId="ADAL" clId="{038610CA-6CAC-4665-9047-4DC39D1E2447}" dt="2026-08-04T07:51:29.906" v="41" actId="962"/>
        <pc:sldMkLst>
          <pc:docMk/>
          <pc:sldMk cId="0" sldId="265"/>
        </pc:sldMkLst>
        <pc:grpChg chg="mod">
          <ac:chgData name="Kylie Geard" userId="b930dff3-5db0-4b18-9d4c-f929b90677dc" providerId="ADAL" clId="{038610CA-6CAC-4665-9047-4DC39D1E2447}" dt="2026-08-04T07:51:29.906" v="41" actId="962"/>
          <ac:grpSpMkLst>
            <pc:docMk/>
            <pc:sldMk cId="0" sldId="265"/>
            <ac:grpSpMk id="17" creationId="{3323F2FA-A4B2-C94D-9675-C7AFB90701F0}"/>
          </ac:grpSpMkLst>
        </pc:grpChg>
      </pc:sldChg>
      <pc:sldChg chg="modSp mod modNotes">
        <pc:chgData name="Kylie Geard" userId="b930dff3-5db0-4b18-9d4c-f929b90677dc" providerId="ADAL" clId="{038610CA-6CAC-4665-9047-4DC39D1E2447}" dt="2026-08-04T08:03:40.747" v="103" actId="962"/>
        <pc:sldMkLst>
          <pc:docMk/>
          <pc:sldMk cId="0" sldId="266"/>
        </pc:sldMkLst>
        <pc:picChg chg="mod">
          <ac:chgData name="Kylie Geard" userId="b930dff3-5db0-4b18-9d4c-f929b90677dc" providerId="ADAL" clId="{038610CA-6CAC-4665-9047-4DC39D1E2447}" dt="2026-08-04T08:03:40.747" v="103" actId="962"/>
          <ac:picMkLst>
            <pc:docMk/>
            <pc:sldMk cId="0" sldId="266"/>
            <ac:picMk id="16" creationId="{4E6BFA83-8BBC-F7A1-88DD-6801DFD2E485}"/>
          </ac:picMkLst>
        </pc:picChg>
      </pc:sldChg>
      <pc:sldChg chg="modSp mod modNotes">
        <pc:chgData name="Kylie Geard" userId="b930dff3-5db0-4b18-9d4c-f929b90677dc" providerId="ADAL" clId="{038610CA-6CAC-4665-9047-4DC39D1E2447}" dt="2026-08-04T07:51:34.615" v="42" actId="962"/>
        <pc:sldMkLst>
          <pc:docMk/>
          <pc:sldMk cId="0" sldId="267"/>
        </pc:sldMkLst>
        <pc:grpChg chg="mod">
          <ac:chgData name="Kylie Geard" userId="b930dff3-5db0-4b18-9d4c-f929b90677dc" providerId="ADAL" clId="{038610CA-6CAC-4665-9047-4DC39D1E2447}" dt="2026-08-04T07:51:34.615" v="42" actId="962"/>
          <ac:grpSpMkLst>
            <pc:docMk/>
            <pc:sldMk cId="0" sldId="267"/>
            <ac:grpSpMk id="24" creationId="{83F70FC9-1E68-33AF-06ED-EE3DBCDD8246}"/>
          </ac:grpSpMkLst>
        </pc:grpChg>
      </pc:sldChg>
      <pc:sldChg chg="modSp mod modNotes">
        <pc:chgData name="Kylie Geard" userId="b930dff3-5db0-4b18-9d4c-f929b90677dc" providerId="ADAL" clId="{038610CA-6CAC-4665-9047-4DC39D1E2447}" dt="2026-08-04T08:02:02.456" v="91" actId="962"/>
        <pc:sldMkLst>
          <pc:docMk/>
          <pc:sldMk cId="0" sldId="268"/>
        </pc:sldMkLst>
        <pc:grpChg chg="mod">
          <ac:chgData name="Kylie Geard" userId="b930dff3-5db0-4b18-9d4c-f929b90677dc" providerId="ADAL" clId="{038610CA-6CAC-4665-9047-4DC39D1E2447}" dt="2026-08-04T08:02:02.456" v="91" actId="962"/>
          <ac:grpSpMkLst>
            <pc:docMk/>
            <pc:sldMk cId="0" sldId="268"/>
            <ac:grpSpMk id="28" creationId="{EB404CBA-BD04-8CBB-AC31-882D57AE247B}"/>
          </ac:grpSpMkLst>
        </pc:grpChg>
      </pc:sldChg>
      <pc:sldChg chg="modSp mod modNotes">
        <pc:chgData name="Kylie Geard" userId="b930dff3-5db0-4b18-9d4c-f929b90677dc" providerId="ADAL" clId="{038610CA-6CAC-4665-9047-4DC39D1E2447}" dt="2026-08-04T08:01:52.440" v="90" actId="962"/>
        <pc:sldMkLst>
          <pc:docMk/>
          <pc:sldMk cId="0" sldId="269"/>
        </pc:sldMkLst>
        <pc:spChg chg="mod">
          <ac:chgData name="Kylie Geard" userId="b930dff3-5db0-4b18-9d4c-f929b90677dc" providerId="ADAL" clId="{038610CA-6CAC-4665-9047-4DC39D1E2447}" dt="2026-08-04T08:01:30.924" v="44" actId="1076"/>
          <ac:spMkLst>
            <pc:docMk/>
            <pc:sldMk cId="0" sldId="269"/>
            <ac:spMk id="27" creationId="{00000000-0000-0000-0000-000000000000}"/>
          </ac:spMkLst>
        </pc:spChg>
        <pc:picChg chg="mod">
          <ac:chgData name="Kylie Geard" userId="b930dff3-5db0-4b18-9d4c-f929b90677dc" providerId="ADAL" clId="{038610CA-6CAC-4665-9047-4DC39D1E2447}" dt="2026-08-04T08:01:52.440" v="90" actId="962"/>
          <ac:picMkLst>
            <pc:docMk/>
            <pc:sldMk cId="0" sldId="269"/>
            <ac:picMk id="34" creationId="{42EAE5B2-349F-38F4-236A-576928156043}"/>
          </ac:picMkLst>
        </pc:picChg>
      </pc:sldChg>
      <pc:sldChg chg="modSp mod modNotes">
        <pc:chgData name="Kylie Geard" userId="b930dff3-5db0-4b18-9d4c-f929b90677dc" providerId="ADAL" clId="{038610CA-6CAC-4665-9047-4DC39D1E2447}" dt="2026-08-04T08:04:29.385" v="111" actId="962"/>
        <pc:sldMkLst>
          <pc:docMk/>
          <pc:sldMk cId="0" sldId="270"/>
        </pc:sldMkLst>
        <pc:picChg chg="mod">
          <ac:chgData name="Kylie Geard" userId="b930dff3-5db0-4b18-9d4c-f929b90677dc" providerId="ADAL" clId="{038610CA-6CAC-4665-9047-4DC39D1E2447}" dt="2026-08-04T08:04:29.385" v="111" actId="962"/>
          <ac:picMkLst>
            <pc:docMk/>
            <pc:sldMk cId="0" sldId="270"/>
            <ac:picMk id="8" creationId="{8AF19707-8432-AB00-AB07-E380656325F4}"/>
          </ac:picMkLst>
        </pc:picChg>
      </pc:sldChg>
      <pc:sldChg chg="modNotes">
        <pc:chgData name="Kylie Geard" userId="b930dff3-5db0-4b18-9d4c-f929b90677dc" providerId="ADAL" clId="{038610CA-6CAC-4665-9047-4DC39D1E2447}" dt="2026-08-04T07:49:27.084" v="21" actId="368"/>
        <pc:sldMkLst>
          <pc:docMk/>
          <pc:sldMk cId="3536194616" sldId="287"/>
        </pc:sldMkLst>
      </pc:sldChg>
      <pc:sldChg chg="modSp mod modNotes">
        <pc:chgData name="Kylie Geard" userId="b930dff3-5db0-4b18-9d4c-f929b90677dc" providerId="ADAL" clId="{038610CA-6CAC-4665-9047-4DC39D1E2447}" dt="2026-08-04T07:51:21.853" v="39" actId="962"/>
        <pc:sldMkLst>
          <pc:docMk/>
          <pc:sldMk cId="1818667289" sldId="289"/>
        </pc:sldMkLst>
        <pc:grpChg chg="mod">
          <ac:chgData name="Kylie Geard" userId="b930dff3-5db0-4b18-9d4c-f929b90677dc" providerId="ADAL" clId="{038610CA-6CAC-4665-9047-4DC39D1E2447}" dt="2026-08-04T07:51:21.853" v="39" actId="962"/>
          <ac:grpSpMkLst>
            <pc:docMk/>
            <pc:sldMk cId="1818667289" sldId="289"/>
            <ac:grpSpMk id="9" creationId="{301BF026-09A5-C56F-4D2D-AF72B2EF5A3B}"/>
          </ac:grpSpMkLst>
        </pc:gr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0881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0B90D-EF4B-923B-4DB5-826FAD65A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408329-D10E-3B62-9D42-B0CD38FAD59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7A49CF-CC0C-F346-9306-9D9E447890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965BBE-FE22-C604-8844-642FA24A5C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7057008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EEEE1"/>
          </a:solidFill>
          <a:ln/>
        </p:spPr>
        <p:txBody>
          <a:bodyPr/>
          <a:lstStyle/>
          <a:p>
            <a:endParaRPr lang="en-NZ" sz="150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FFA"/>
          </a:solidFill>
          <a:ln/>
        </p:spPr>
        <p:txBody>
          <a:bodyPr/>
          <a:lstStyle/>
          <a:p>
            <a:endParaRPr lang="en-NZ" sz="1500"/>
          </a:p>
        </p:txBody>
      </p:sp>
    </p:spTree>
    <p:extLst>
      <p:ext uri="{BB962C8B-B14F-4D97-AF65-F5344CB8AC3E}">
        <p14:creationId xmlns:p14="http://schemas.microsoft.com/office/powerpoint/2010/main" val="590032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killsinstitute.co.nz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killsinstitute.co.nz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killsinstitute.co.nz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killsinstitute.co.nz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killsinstitute.co.nz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skillsinstitute.co.nz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hyperlink" Target="https://skillsinstitute.co.nz/" TargetMode="Externa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skillsinstitute.co.nz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video" Target="https://www.youtube.com/embed/vnJs7ODTvNU?feature=oembed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skillsinstitute.co.nz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skillsinstitute.co.nz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skillsinstitute.co.nz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26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365760" cy="6858000"/>
          </a:xfrm>
          <a:prstGeom prst="rect">
            <a:avLst/>
          </a:prstGeom>
          <a:solidFill>
            <a:srgbClr val="C445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5760" y="2377440"/>
            <a:ext cx="1828800" cy="54864"/>
          </a:xfrm>
          <a:prstGeom prst="rect">
            <a:avLst/>
          </a:prstGeom>
          <a:solidFill>
            <a:srgbClr val="D49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itl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14400" y="1243965"/>
            <a:ext cx="10515600" cy="12801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6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Beyond the LMS</a:t>
            </a:r>
          </a:p>
        </p:txBody>
      </p:sp>
      <p:sp>
        <p:nvSpPr>
          <p:cNvPr id="6" name="TextBox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14400" y="2651760"/>
            <a:ext cx="1051560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600" b="0" i="1">
                <a:solidFill>
                  <a:srgbClr val="F7F2E8"/>
                </a:solidFill>
                <a:latin typeface="Aptos"/>
              </a:rPr>
              <a:t>Aura Farming for Belonging and Agency</a:t>
            </a:r>
          </a:p>
        </p:txBody>
      </p:sp>
      <p:sp>
        <p:nvSpPr>
          <p:cNvPr id="7" name="TextBox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14400" y="4206240"/>
            <a:ext cx="10058400" cy="224676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1" i="0" dirty="0">
                <a:solidFill>
                  <a:srgbClr val="FFFFFF"/>
                </a:solidFill>
                <a:latin typeface="Aptos"/>
              </a:rPr>
              <a:t>Dr Dmitry Zavialov</a:t>
            </a:r>
          </a:p>
          <a:p>
            <a:pPr algn="l">
              <a:spcBef>
                <a:spcPts val="400"/>
              </a:spcBef>
            </a:pPr>
            <a:r>
              <a:rPr sz="2200" b="0" i="0" dirty="0">
                <a:solidFill>
                  <a:srgbClr val="F7F2E8"/>
                </a:solidFill>
                <a:latin typeface="Aptos"/>
              </a:rPr>
              <a:t>Learning Designer, Skills Institute</a:t>
            </a:r>
            <a:r>
              <a:rPr lang="en-NZ" sz="2200" b="0" i="0" dirty="0">
                <a:solidFill>
                  <a:srgbClr val="F7F2E8"/>
                </a:solidFill>
                <a:latin typeface="Aptos"/>
              </a:rPr>
              <a:t> </a:t>
            </a:r>
          </a:p>
          <a:p>
            <a:pPr algn="l">
              <a:spcBef>
                <a:spcPts val="200"/>
              </a:spcBef>
            </a:pPr>
            <a:r>
              <a:rPr sz="2200" b="0" i="0" dirty="0">
                <a:solidFill>
                  <a:srgbClr val="F7F2E8"/>
                </a:solidFill>
                <a:latin typeface="Aptos"/>
              </a:rPr>
              <a:t>Auckland, Aotearoa New Zealand</a:t>
            </a:r>
            <a:endParaRPr lang="en-NZ" sz="2200" b="0" i="0" dirty="0">
              <a:solidFill>
                <a:srgbClr val="F7F2E8"/>
              </a:solidFill>
              <a:latin typeface="Aptos"/>
            </a:endParaRPr>
          </a:p>
          <a:p>
            <a:pPr>
              <a:spcBef>
                <a:spcPts val="200"/>
              </a:spcBef>
            </a:pPr>
            <a:r>
              <a:rPr lang="en-NZ" sz="2200" dirty="0">
                <a:solidFill>
                  <a:schemeClr val="tx2">
                    <a:lumMod val="40000"/>
                    <a:lumOff val="60000"/>
                  </a:schemeClr>
                </a:solidFill>
                <a:latin typeface="Apto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skillsinstitute.co.nz</a:t>
            </a:r>
            <a:endParaRPr lang="en-NZ" sz="2200" dirty="0">
              <a:solidFill>
                <a:srgbClr val="F7F2E8"/>
              </a:solidFill>
              <a:latin typeface="Aptos"/>
            </a:endParaRPr>
          </a:p>
          <a:p>
            <a:pPr algn="l">
              <a:spcBef>
                <a:spcPts val="1400"/>
              </a:spcBef>
            </a:pPr>
            <a:r>
              <a:rPr sz="1800" b="1" i="0" dirty="0">
                <a:solidFill>
                  <a:srgbClr val="D49F4C"/>
                </a:solidFill>
                <a:latin typeface="Aptos"/>
              </a:rPr>
              <a:t>ADCET UDL Symposium 2026</a:t>
            </a:r>
          </a:p>
          <a:p>
            <a:pPr algn="l">
              <a:spcBef>
                <a:spcPts val="200"/>
              </a:spcBef>
            </a:pPr>
            <a:r>
              <a:rPr sz="1600" b="0" i="0" dirty="0">
                <a:solidFill>
                  <a:srgbClr val="ECE3D2"/>
                </a:solidFill>
                <a:latin typeface="Aptos"/>
              </a:rPr>
              <a:t>University of Tasmania, Hobart  |  26 June 2026</a:t>
            </a:r>
          </a:p>
        </p:txBody>
      </p:sp>
      <p:sp>
        <p:nvSpPr>
          <p:cNvPr id="8" name="TextBox 7" descr="Slide 1 of 17" title="Slide number"/>
          <p:cNvSpPr txBox="1"/>
          <p:nvPr/>
        </p:nvSpPr>
        <p:spPr>
          <a:xfrm>
            <a:off x="9814255" y="6446520"/>
            <a:ext cx="219456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/>
            <a:r>
              <a:rPr sz="1200">
                <a:solidFill>
                  <a:srgbClr val="ECE3D2"/>
                </a:solidFill>
                <a:latin typeface="Aptos"/>
              </a:rPr>
              <a:t>Slide 1 of 17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92608"/>
            <a:ext cx="548640" cy="73152"/>
          </a:xfrm>
          <a:prstGeom prst="rect">
            <a:avLst/>
          </a:prstGeom>
          <a:solidFill>
            <a:srgbClr val="C445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itl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48640" y="457200"/>
            <a:ext cx="11094415" cy="8229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Let Us Start With a Question</a:t>
            </a:r>
          </a:p>
        </p:txBody>
      </p:sp>
      <p:sp>
        <p:nvSpPr>
          <p:cNvPr id="5" name="Rounded Rectangl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371600"/>
            <a:ext cx="7315200" cy="1697421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1F3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14400" y="1586011"/>
            <a:ext cx="6766560" cy="1828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1" i="0" dirty="0">
                <a:solidFill>
                  <a:srgbClr val="1F3864"/>
                </a:solidFill>
                <a:latin typeface="Aptos"/>
              </a:rPr>
              <a:t>How confident are you in designing intentional peer connection activities for your learners?</a:t>
            </a:r>
          </a:p>
        </p:txBody>
      </p:sp>
      <p:sp>
        <p:nvSpPr>
          <p:cNvPr id="8" name="Rounded Rectangl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0" y="1554480"/>
            <a:ext cx="3383280" cy="4114800"/>
          </a:xfrm>
          <a:prstGeom prst="roundRect">
            <a:avLst>
              <a:gd name="adj" fmla="val 6000"/>
            </a:avLst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503920" y="1828800"/>
            <a:ext cx="2834640" cy="3657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Aptos"/>
              </a:rPr>
              <a:t>Take Part</a:t>
            </a:r>
          </a:p>
          <a:p>
            <a:pPr algn="l">
              <a:spcBef>
                <a:spcPts val="1800"/>
              </a:spcBef>
            </a:pPr>
            <a:r>
              <a:rPr sz="2200" b="1" i="0">
                <a:solidFill>
                  <a:srgbClr val="D49F4C"/>
                </a:solidFill>
                <a:latin typeface="Aptos"/>
              </a:rPr>
              <a:t>In the room</a:t>
            </a:r>
          </a:p>
          <a:p>
            <a:pPr algn="l">
              <a:spcBef>
                <a:spcPts val="400"/>
              </a:spcBef>
            </a:pPr>
            <a:r>
              <a:rPr sz="2200" b="0" i="0">
                <a:solidFill>
                  <a:srgbClr val="F7F2E8"/>
                </a:solidFill>
                <a:latin typeface="Aptos"/>
              </a:rPr>
              <a:t>Scan the QR code on screen</a:t>
            </a:r>
          </a:p>
          <a:p>
            <a:pPr algn="l">
              <a:spcBef>
                <a:spcPts val="1400"/>
              </a:spcBef>
            </a:pPr>
            <a:r>
              <a:rPr sz="2200" b="1" i="0">
                <a:solidFill>
                  <a:srgbClr val="D49F4C"/>
                </a:solidFill>
                <a:latin typeface="Aptos"/>
              </a:rPr>
              <a:t>Joining online</a:t>
            </a:r>
          </a:p>
          <a:p>
            <a:pPr algn="l">
              <a:spcBef>
                <a:spcPts val="400"/>
              </a:spcBef>
            </a:pPr>
            <a:r>
              <a:rPr sz="2200" b="0" i="0">
                <a:solidFill>
                  <a:srgbClr val="F7F2E8"/>
                </a:solidFill>
                <a:latin typeface="Aptos"/>
              </a:rPr>
              <a:t>Use the link in the chat</a:t>
            </a:r>
          </a:p>
        </p:txBody>
      </p:sp>
      <p:sp>
        <p:nvSpPr>
          <p:cNvPr id="18" name="Rounded Rectangle 4">
            <a:extLst>
              <a:ext uri="{FF2B5EF4-FFF2-40B4-BE49-F238E27FC236}">
                <a16:creationId xmlns:a16="http://schemas.microsoft.com/office/drawing/2014/main" id="{AF3BE52D-6898-338E-4512-C5548B277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4442" y="3283432"/>
            <a:ext cx="3383280" cy="295546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1F3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QR Code for Menti - https://www.menti.com/aluc2k72d4jq">
            <a:extLst>
              <a:ext uri="{FF2B5EF4-FFF2-40B4-BE49-F238E27FC236}">
                <a16:creationId xmlns:a16="http://schemas.microsoft.com/office/drawing/2014/main" id="{1D43058E-57A0-7064-4804-1528B2EDE93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122" y="3414811"/>
            <a:ext cx="2685919" cy="2685919"/>
          </a:xfrm>
          <a:prstGeom prst="rect">
            <a:avLst/>
          </a:prstGeom>
        </p:spPr>
      </p:pic>
      <p:sp>
        <p:nvSpPr>
          <p:cNvPr id="19" name="Rounded Rectangle 4">
            <a:extLst>
              <a:ext uri="{FF2B5EF4-FFF2-40B4-BE49-F238E27FC236}">
                <a16:creationId xmlns:a16="http://schemas.microsoft.com/office/drawing/2014/main" id="{98C0C530-0A00-CAE3-645F-339813208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80560" y="3290977"/>
            <a:ext cx="3383280" cy="295546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1F3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755415" y="3567739"/>
            <a:ext cx="2925545" cy="2369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1" dirty="0">
                <a:solidFill>
                  <a:srgbClr val="4A4A4A"/>
                </a:solidFill>
                <a:latin typeface="Aptos"/>
              </a:rPr>
              <a:t>Scale: </a:t>
            </a:r>
            <a:endParaRPr lang="en-NZ" sz="2200" b="1" dirty="0">
              <a:solidFill>
                <a:srgbClr val="4A4A4A"/>
              </a:solidFill>
              <a:latin typeface="Aptos"/>
            </a:endParaRPr>
          </a:p>
          <a:p>
            <a:pPr algn="l"/>
            <a:endParaRPr lang="en-NZ" sz="2200" i="1" dirty="0">
              <a:solidFill>
                <a:srgbClr val="4A4A4A"/>
              </a:solidFill>
              <a:latin typeface="Aptos"/>
            </a:endParaRPr>
          </a:p>
          <a:p>
            <a:pPr algn="l"/>
            <a:r>
              <a:rPr sz="2200" b="1" i="1" dirty="0">
                <a:solidFill>
                  <a:srgbClr val="4A4A4A"/>
                </a:solidFill>
                <a:latin typeface="Aptos"/>
              </a:rPr>
              <a:t>1 (Not yet)   </a:t>
            </a:r>
            <a:endParaRPr lang="en-NZ" sz="2200" b="1" i="1" dirty="0">
              <a:solidFill>
                <a:srgbClr val="4A4A4A"/>
              </a:solidFill>
              <a:latin typeface="Aptos"/>
            </a:endParaRPr>
          </a:p>
          <a:p>
            <a:pPr algn="l"/>
            <a:r>
              <a:rPr sz="2200" b="0" i="1" dirty="0">
                <a:solidFill>
                  <a:srgbClr val="4A4A4A"/>
                </a:solidFill>
                <a:latin typeface="Aptos"/>
              </a:rPr>
              <a:t>2   </a:t>
            </a:r>
            <a:endParaRPr lang="en-NZ" sz="2200" b="0" i="1" dirty="0">
              <a:solidFill>
                <a:srgbClr val="4A4A4A"/>
              </a:solidFill>
              <a:latin typeface="Aptos"/>
            </a:endParaRPr>
          </a:p>
          <a:p>
            <a:pPr algn="l"/>
            <a:r>
              <a:rPr sz="2200" b="0" i="1" dirty="0">
                <a:solidFill>
                  <a:srgbClr val="4A4A4A"/>
                </a:solidFill>
                <a:latin typeface="Aptos"/>
              </a:rPr>
              <a:t>3   </a:t>
            </a:r>
            <a:endParaRPr lang="en-NZ" sz="2200" b="0" i="1" dirty="0">
              <a:solidFill>
                <a:srgbClr val="4A4A4A"/>
              </a:solidFill>
              <a:latin typeface="Aptos"/>
            </a:endParaRPr>
          </a:p>
          <a:p>
            <a:pPr algn="l"/>
            <a:r>
              <a:rPr sz="2200" b="0" i="1" dirty="0">
                <a:solidFill>
                  <a:srgbClr val="4A4A4A"/>
                </a:solidFill>
                <a:latin typeface="Aptos"/>
              </a:rPr>
              <a:t>4   </a:t>
            </a:r>
            <a:endParaRPr lang="en-NZ" sz="2200" b="0" i="1" dirty="0">
              <a:solidFill>
                <a:srgbClr val="4A4A4A"/>
              </a:solidFill>
              <a:latin typeface="Aptos"/>
            </a:endParaRPr>
          </a:p>
          <a:p>
            <a:pPr algn="l"/>
            <a:r>
              <a:rPr sz="2200" b="1" i="1" dirty="0">
                <a:solidFill>
                  <a:srgbClr val="4A4A4A"/>
                </a:solidFill>
                <a:latin typeface="Aptos"/>
              </a:rPr>
              <a:t>5 (Very confident</a:t>
            </a:r>
            <a:r>
              <a:rPr sz="2200" b="0" i="1" dirty="0">
                <a:solidFill>
                  <a:srgbClr val="4A4A4A"/>
                </a:solidFill>
                <a:latin typeface="Aptos"/>
              </a:rPr>
              <a:t>)</a:t>
            </a:r>
          </a:p>
        </p:txBody>
      </p:sp>
      <p:sp>
        <p:nvSpPr>
          <p:cNvPr id="12" name="TextBox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00" dirty="0">
                <a:solidFill>
                  <a:srgbClr val="4A4A4A"/>
                </a:solidFill>
                <a:latin typeface="Aptos"/>
              </a:rPr>
              <a:t>Beyond the LMS  |  Skills Institute, Aotearoa New Zealand</a:t>
            </a:r>
          </a:p>
        </p:txBody>
      </p:sp>
      <p:sp>
        <p:nvSpPr>
          <p:cNvPr id="13" name="TextBox 12" descr="Slide number&#10;&#10;Slide 2 of 17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9814255" y="6446520"/>
            <a:ext cx="219456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/>
            <a:r>
              <a:rPr sz="1200">
                <a:solidFill>
                  <a:srgbClr val="4A4A4A"/>
                </a:solidFill>
                <a:latin typeface="Aptos"/>
              </a:rPr>
              <a:t>Slide 2 of 17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92608"/>
            <a:ext cx="548640" cy="73152"/>
          </a:xfrm>
          <a:prstGeom prst="rect">
            <a:avLst/>
          </a:prstGeom>
          <a:solidFill>
            <a:srgbClr val="C445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itl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48640" y="457200"/>
            <a:ext cx="11094415" cy="8229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40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The Loneliness Gap</a:t>
            </a:r>
          </a:p>
        </p:txBody>
      </p:sp>
      <p:sp>
        <p:nvSpPr>
          <p:cNvPr id="5" name="TextBox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48640" y="1280160"/>
            <a:ext cx="11094415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0" i="1">
                <a:solidFill>
                  <a:srgbClr val="4A4A4A"/>
                </a:solidFill>
                <a:latin typeface="Aptos"/>
              </a:rPr>
              <a:t>Curriculum and the LMS rarely cover the spaces in between.</a:t>
            </a:r>
          </a:p>
        </p:txBody>
      </p:sp>
      <p:sp>
        <p:nvSpPr>
          <p:cNvPr id="6" name="Rounded Rectangl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011680"/>
            <a:ext cx="4937760" cy="4023360"/>
          </a:xfrm>
          <a:prstGeom prst="roundRect">
            <a:avLst>
              <a:gd name="adj" fmla="val 6000"/>
            </a:avLst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31520" y="2286000"/>
            <a:ext cx="4572000" cy="3657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6600" b="1" i="0">
                <a:solidFill>
                  <a:srgbClr val="D49F4C"/>
                </a:solidFill>
                <a:latin typeface="Aptos"/>
              </a:rPr>
              <a:t>870,000</a:t>
            </a:r>
          </a:p>
          <a:p>
            <a:pPr algn="ctr">
              <a:spcBef>
                <a:spcPts val="600"/>
              </a:spcBef>
            </a:pPr>
            <a:r>
              <a:rPr sz="2400" b="0" i="0">
                <a:solidFill>
                  <a:srgbClr val="FFFFFF"/>
                </a:solidFill>
                <a:latin typeface="Aptos"/>
              </a:rPr>
              <a:t>excess deaths every year</a:t>
            </a:r>
          </a:p>
          <a:p>
            <a:pPr algn="ctr">
              <a:spcBef>
                <a:spcPts val="200"/>
              </a:spcBef>
            </a:pPr>
            <a:r>
              <a:rPr sz="2400" b="0" i="0">
                <a:solidFill>
                  <a:srgbClr val="FFFFFF"/>
                </a:solidFill>
                <a:latin typeface="Aptos"/>
              </a:rPr>
              <a:t>attributed to loneliness</a:t>
            </a:r>
          </a:p>
          <a:p>
            <a:pPr algn="ctr">
              <a:spcBef>
                <a:spcPts val="1400"/>
              </a:spcBef>
            </a:pPr>
            <a:r>
              <a:rPr sz="1800" b="0" i="1">
                <a:solidFill>
                  <a:srgbClr val="ECE3D2"/>
                </a:solidFill>
                <a:latin typeface="Aptos"/>
              </a:rPr>
              <a:t>World Health Organisation</a:t>
            </a:r>
          </a:p>
        </p:txBody>
      </p:sp>
      <p:sp>
        <p:nvSpPr>
          <p:cNvPr id="8" name="Rounded Rectangl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52160" y="2011680"/>
            <a:ext cx="5760720" cy="1143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1F3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35040" y="2377440"/>
            <a:ext cx="365760" cy="365760"/>
          </a:xfrm>
          <a:prstGeom prst="ellipse">
            <a:avLst/>
          </a:prstGeom>
          <a:solidFill>
            <a:srgbClr val="C445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583680" y="2148840"/>
            <a:ext cx="4937760" cy="9601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1F3864"/>
                </a:solidFill>
                <a:latin typeface="Aptos"/>
              </a:rPr>
              <a:t>International students</a:t>
            </a:r>
          </a:p>
          <a:p>
            <a:pPr algn="l">
              <a:spcBef>
                <a:spcPts val="200"/>
              </a:spcBef>
            </a:pPr>
            <a:r>
              <a:rPr sz="2200" b="0" i="0">
                <a:solidFill>
                  <a:srgbClr val="1A1A1A"/>
                </a:solidFill>
                <a:latin typeface="Aptos"/>
              </a:rPr>
              <a:t>without local networks of support</a:t>
            </a:r>
          </a:p>
        </p:txBody>
      </p:sp>
      <p:sp>
        <p:nvSpPr>
          <p:cNvPr id="11" name="Rounded Rectangl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52160" y="3337560"/>
            <a:ext cx="5760720" cy="1143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1F3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35040" y="3703320"/>
            <a:ext cx="365760" cy="365760"/>
          </a:xfrm>
          <a:prstGeom prst="ellipse">
            <a:avLst/>
          </a:prstGeom>
          <a:solidFill>
            <a:srgbClr val="C445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583680" y="3474720"/>
            <a:ext cx="4937760" cy="9601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1F3864"/>
                </a:solidFill>
                <a:latin typeface="Aptos"/>
              </a:rPr>
              <a:t>Quiet attenders</a:t>
            </a:r>
          </a:p>
          <a:p>
            <a:pPr algn="l">
              <a:spcBef>
                <a:spcPts val="200"/>
              </a:spcBef>
            </a:pPr>
            <a:r>
              <a:rPr sz="2200" b="0" i="0">
                <a:solidFill>
                  <a:srgbClr val="1A1A1A"/>
                </a:solidFill>
                <a:latin typeface="Aptos"/>
              </a:rPr>
              <a:t>in class but never connected</a:t>
            </a:r>
          </a:p>
        </p:txBody>
      </p:sp>
      <p:sp>
        <p:nvSpPr>
          <p:cNvPr id="14" name="Rounded Rectangl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52160" y="4663440"/>
            <a:ext cx="5760720" cy="1143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1F3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35040" y="5029200"/>
            <a:ext cx="365760" cy="365760"/>
          </a:xfrm>
          <a:prstGeom prst="ellipse">
            <a:avLst/>
          </a:prstGeom>
          <a:solidFill>
            <a:srgbClr val="C445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583680" y="4800600"/>
            <a:ext cx="4937760" cy="9601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1F3864"/>
                </a:solidFill>
                <a:latin typeface="Aptos"/>
              </a:rPr>
              <a:t>Curriculum delivery</a:t>
            </a:r>
          </a:p>
          <a:p>
            <a:pPr algn="l">
              <a:spcBef>
                <a:spcPts val="200"/>
              </a:spcBef>
            </a:pPr>
            <a:r>
              <a:rPr sz="2200" b="0" i="0">
                <a:solidFill>
                  <a:srgbClr val="1A1A1A"/>
                </a:solidFill>
                <a:latin typeface="Aptos"/>
              </a:rPr>
              <a:t>without a felt sense of belonging</a:t>
            </a:r>
          </a:p>
        </p:txBody>
      </p:sp>
      <p:sp>
        <p:nvSpPr>
          <p:cNvPr id="17" name="TextBox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00">
                <a:solidFill>
                  <a:srgbClr val="4A4A4A"/>
                </a:solidFill>
                <a:latin typeface="Aptos"/>
              </a:rPr>
              <a:t>Beyond the LMS  |  Skills Institute, Aotearoa New Zealand</a:t>
            </a:r>
          </a:p>
        </p:txBody>
      </p:sp>
      <p:sp>
        <p:nvSpPr>
          <p:cNvPr id="18" name="TextBox 17" descr="Slide 3 of 17" title="Slide number"/>
          <p:cNvSpPr txBox="1"/>
          <p:nvPr/>
        </p:nvSpPr>
        <p:spPr>
          <a:xfrm>
            <a:off x="9814255" y="6446520"/>
            <a:ext cx="219456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/>
            <a:r>
              <a:rPr sz="1200">
                <a:solidFill>
                  <a:srgbClr val="4A4A4A"/>
                </a:solidFill>
                <a:latin typeface="Aptos"/>
              </a:rPr>
              <a:t>Slide 3 of 17</a:t>
            </a:r>
          </a:p>
        </p:txBody>
      </p:sp>
      <p:grpSp>
        <p:nvGrpSpPr>
          <p:cNvPr id="23" name="Group 22" descr="QR Code for Skills Institute - https://skillsinstitute.co.nz/">
            <a:extLst>
              <a:ext uri="{FF2B5EF4-FFF2-40B4-BE49-F238E27FC236}">
                <a16:creationId xmlns:a16="http://schemas.microsoft.com/office/drawing/2014/main" id="{56DEDFD8-E126-6A4C-C15E-9B36CFC8651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10685779" y="72848"/>
            <a:ext cx="1231596" cy="1482426"/>
            <a:chOff x="10685779" y="72848"/>
            <a:chExt cx="1231596" cy="1482426"/>
          </a:xfrm>
        </p:grpSpPr>
        <p:sp>
          <p:nvSpPr>
            <p:cNvPr id="20" name="Rounded Rectangle 7">
              <a:extLst>
                <a:ext uri="{FF2B5EF4-FFF2-40B4-BE49-F238E27FC236}">
                  <a16:creationId xmlns:a16="http://schemas.microsoft.com/office/drawing/2014/main" id="{EEF55989-2CFF-F862-0FFB-1E4C13CD31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0685779" y="1325086"/>
              <a:ext cx="1231595" cy="230188"/>
            </a:xfrm>
            <a:prstGeom prst="roundRect">
              <a:avLst>
                <a:gd name="adj" fmla="val 6000"/>
              </a:avLst>
            </a:prstGeom>
            <a:solidFill>
              <a:srgbClr val="FFFFFF"/>
            </a:solidFill>
            <a:ln w="9525">
              <a:solidFill>
                <a:srgbClr val="1F3864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Z" sz="900" dirty="0">
                  <a:solidFill>
                    <a:srgbClr val="4A4A4A"/>
                  </a:solidFill>
                  <a:latin typeface="Aptos" panose="020B0004020202020204" pitchFamily="34" charset="0"/>
                  <a:hlinkClick r:id="rId3"/>
                </a:rPr>
                <a:t>skillsinstitute.co.nz</a:t>
              </a:r>
              <a:r>
                <a:rPr lang="en-NZ" sz="900" dirty="0">
                  <a:solidFill>
                    <a:srgbClr val="4A4A4A"/>
                  </a:solidFill>
                  <a:latin typeface="Aptos" panose="020B0004020202020204" pitchFamily="34" charset="0"/>
                </a:rPr>
                <a:t> </a:t>
              </a:r>
              <a:endParaRPr sz="900" dirty="0">
                <a:solidFill>
                  <a:srgbClr val="4A4A4A"/>
                </a:solidFill>
                <a:latin typeface="Aptos" panose="020B0004020202020204" pitchFamily="34" charset="0"/>
              </a:endParaRP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39D00580-CC66-1111-5D27-FD6EEC44BF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85780" y="72848"/>
              <a:ext cx="1231595" cy="123159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92608"/>
            <a:ext cx="548640" cy="73152"/>
          </a:xfrm>
          <a:prstGeom prst="rect">
            <a:avLst/>
          </a:prstGeom>
          <a:solidFill>
            <a:srgbClr val="C445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itl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48640" y="457200"/>
            <a:ext cx="11094415" cy="8229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40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Why Design for Connection?</a:t>
            </a:r>
          </a:p>
        </p:txBody>
      </p:sp>
      <p:sp>
        <p:nvSpPr>
          <p:cNvPr id="5" name="TextBox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48640" y="1280160"/>
            <a:ext cx="11094415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0" i="1">
                <a:solidFill>
                  <a:srgbClr val="4A4A4A"/>
                </a:solidFill>
                <a:latin typeface="Aptos"/>
              </a:rPr>
              <a:t>Two philosophical anchors for social learning</a:t>
            </a:r>
          </a:p>
        </p:txBody>
      </p:sp>
      <p:sp>
        <p:nvSpPr>
          <p:cNvPr id="6" name="Rounded Rectangl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011680"/>
            <a:ext cx="5486400" cy="42062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1F3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011680"/>
            <a:ext cx="5486400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7240" y="2130552"/>
            <a:ext cx="50292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Aptos"/>
              </a:rPr>
              <a:t>Aristotle</a:t>
            </a:r>
          </a:p>
        </p:txBody>
      </p:sp>
      <p:sp>
        <p:nvSpPr>
          <p:cNvPr id="9" name="TextBox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7240" y="2880360"/>
            <a:ext cx="5029200" cy="3200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1F3864"/>
                </a:solidFill>
                <a:latin typeface="Aptos"/>
              </a:rPr>
              <a:t>Learning is inherently social.</a:t>
            </a:r>
          </a:p>
          <a:p>
            <a:pPr algn="l">
              <a:spcBef>
                <a:spcPts val="800"/>
              </a:spcBef>
            </a:pPr>
            <a:r>
              <a:rPr sz="2200" b="0" i="0">
                <a:solidFill>
                  <a:srgbClr val="1A1A1A"/>
                </a:solidFill>
                <a:latin typeface="Aptos"/>
              </a:rPr>
              <a:t>We learn through participation in shared life, in the polis where character is formed.</a:t>
            </a:r>
          </a:p>
          <a:p>
            <a:pPr algn="l">
              <a:spcBef>
                <a:spcPts val="1600"/>
              </a:spcBef>
            </a:pPr>
            <a:r>
              <a:rPr sz="2000" b="1" i="0">
                <a:solidFill>
                  <a:srgbClr val="C44536"/>
                </a:solidFill>
                <a:latin typeface="Aptos"/>
              </a:rPr>
              <a:t>Design implication</a:t>
            </a:r>
          </a:p>
          <a:p>
            <a:pPr algn="l">
              <a:spcBef>
                <a:spcPts val="400"/>
              </a:spcBef>
            </a:pPr>
            <a:r>
              <a:rPr sz="2200" b="0" i="0">
                <a:solidFill>
                  <a:srgbClr val="1A1A1A"/>
                </a:solidFill>
                <a:latin typeface="Aptos"/>
              </a:rPr>
              <a:t>Make space for shared experience, not solitary completion.</a:t>
            </a:r>
          </a:p>
        </p:txBody>
      </p:sp>
      <p:sp>
        <p:nvSpPr>
          <p:cNvPr id="10" name="Rounded 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2011680"/>
            <a:ext cx="5486400" cy="42062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1F3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2011680"/>
            <a:ext cx="5486400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446520" y="2130552"/>
            <a:ext cx="50292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Aptos"/>
              </a:rPr>
              <a:t>Habermas</a:t>
            </a:r>
          </a:p>
        </p:txBody>
      </p:sp>
      <p:sp>
        <p:nvSpPr>
          <p:cNvPr id="13" name="TextBox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446520" y="2880360"/>
            <a:ext cx="5029200" cy="3200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1F3864"/>
                </a:solidFill>
                <a:latin typeface="Aptos"/>
              </a:rPr>
              <a:t>Reasoning needs fair dialogue.</a:t>
            </a:r>
          </a:p>
          <a:p>
            <a:pPr algn="l">
              <a:spcBef>
                <a:spcPts val="800"/>
              </a:spcBef>
            </a:pPr>
            <a:r>
              <a:rPr sz="2200" b="0" i="0">
                <a:solidFill>
                  <a:srgbClr val="1A1A1A"/>
                </a:solidFill>
                <a:latin typeface="Aptos"/>
              </a:rPr>
              <a:t>Without equitable participation, the conclusions are skewed by who was missing.</a:t>
            </a:r>
          </a:p>
          <a:p>
            <a:pPr algn="l">
              <a:spcBef>
                <a:spcPts val="1600"/>
              </a:spcBef>
            </a:pPr>
            <a:r>
              <a:rPr sz="2000" b="1" i="0">
                <a:solidFill>
                  <a:srgbClr val="C44536"/>
                </a:solidFill>
                <a:latin typeface="Aptos"/>
              </a:rPr>
              <a:t>Design implication</a:t>
            </a:r>
          </a:p>
          <a:p>
            <a:pPr algn="l">
              <a:spcBef>
                <a:spcPts val="400"/>
              </a:spcBef>
            </a:pPr>
            <a:r>
              <a:rPr sz="2200" b="0" i="0">
                <a:solidFill>
                  <a:srgbClr val="1A1A1A"/>
                </a:solidFill>
                <a:latin typeface="Aptos"/>
              </a:rPr>
              <a:t>Design entry conditions so every voice can take part.</a:t>
            </a:r>
          </a:p>
        </p:txBody>
      </p:sp>
      <p:sp>
        <p:nvSpPr>
          <p:cNvPr id="14" name="TextBox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00">
                <a:solidFill>
                  <a:srgbClr val="4A4A4A"/>
                </a:solidFill>
                <a:latin typeface="Aptos"/>
              </a:rPr>
              <a:t>Beyond the LMS  |  Skills Institute, Aotearoa New Zealand</a:t>
            </a:r>
          </a:p>
        </p:txBody>
      </p:sp>
      <p:sp>
        <p:nvSpPr>
          <p:cNvPr id="15" name="TextBox 14" descr="Slide 4 of 17" title="Slide number"/>
          <p:cNvSpPr txBox="1"/>
          <p:nvPr/>
        </p:nvSpPr>
        <p:spPr>
          <a:xfrm>
            <a:off x="9814255" y="6446520"/>
            <a:ext cx="219456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/>
            <a:r>
              <a:rPr sz="1200">
                <a:solidFill>
                  <a:srgbClr val="4A4A4A"/>
                </a:solidFill>
                <a:latin typeface="Aptos"/>
              </a:rPr>
              <a:t>Slide 4 of 17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21ABBAF-4C5B-4763-3C4B-803F450526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685779" y="72848"/>
            <a:ext cx="1231596" cy="1482426"/>
            <a:chOff x="10685779" y="72848"/>
            <a:chExt cx="1231596" cy="1482426"/>
          </a:xfrm>
        </p:grpSpPr>
        <p:sp>
          <p:nvSpPr>
            <p:cNvPr id="18" name="Rounded Rectangle 7">
              <a:extLst>
                <a:ext uri="{FF2B5EF4-FFF2-40B4-BE49-F238E27FC236}">
                  <a16:creationId xmlns:a16="http://schemas.microsoft.com/office/drawing/2014/main" id="{874AE3E0-A78D-CBC3-4939-A10B8D69D3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0685779" y="1325086"/>
              <a:ext cx="1231595" cy="230188"/>
            </a:xfrm>
            <a:prstGeom prst="roundRect">
              <a:avLst>
                <a:gd name="adj" fmla="val 6000"/>
              </a:avLst>
            </a:prstGeom>
            <a:solidFill>
              <a:srgbClr val="FFFFFF"/>
            </a:solidFill>
            <a:ln w="9525">
              <a:solidFill>
                <a:srgbClr val="1F3864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Z" sz="900" dirty="0">
                  <a:solidFill>
                    <a:srgbClr val="4A4A4A"/>
                  </a:solidFill>
                  <a:latin typeface="Aptos" panose="020B0004020202020204" pitchFamily="34" charset="0"/>
                  <a:hlinkClick r:id="rId3"/>
                </a:rPr>
                <a:t>skillsinstitute.co.nz</a:t>
              </a:r>
              <a:r>
                <a:rPr lang="en-NZ" sz="900" dirty="0">
                  <a:solidFill>
                    <a:srgbClr val="4A4A4A"/>
                  </a:solidFill>
                  <a:latin typeface="Aptos" panose="020B0004020202020204" pitchFamily="34" charset="0"/>
                </a:rPr>
                <a:t> </a:t>
              </a:r>
              <a:endParaRPr sz="900" dirty="0">
                <a:solidFill>
                  <a:srgbClr val="4A4A4A"/>
                </a:solidFill>
                <a:latin typeface="Aptos" panose="020B0004020202020204" pitchFamily="34" charset="0"/>
              </a:endParaRP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1A793D4B-5D45-FE31-DA16-6CCBB1A607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85780" y="72848"/>
              <a:ext cx="1231595" cy="123159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92608"/>
            <a:ext cx="548640" cy="73152"/>
          </a:xfrm>
          <a:prstGeom prst="rect">
            <a:avLst/>
          </a:prstGeom>
          <a:solidFill>
            <a:srgbClr val="C445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itl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48640" y="457200"/>
            <a:ext cx="11094415" cy="8229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40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A </a:t>
            </a:r>
            <a:r>
              <a:rPr kumimoji="0" lang="en-NZ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Heutagogical</a:t>
            </a:r>
            <a:r>
              <a:rPr kumimoji="0" lang="en-NZ" sz="40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Progression</a:t>
            </a:r>
          </a:p>
        </p:txBody>
      </p:sp>
      <p:sp>
        <p:nvSpPr>
          <p:cNvPr id="5" name="TextBox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48640" y="1280160"/>
            <a:ext cx="11094415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1">
                <a:solidFill>
                  <a:srgbClr val="4A4A4A"/>
                </a:solidFill>
                <a:latin typeface="Aptos"/>
              </a:rPr>
              <a:t>From structured support to growing autonomy and independent practice</a:t>
            </a:r>
          </a:p>
        </p:txBody>
      </p:sp>
      <p:sp>
        <p:nvSpPr>
          <p:cNvPr id="6" name="Rounded Rectangl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286000"/>
            <a:ext cx="3210458" cy="3840480"/>
          </a:xfrm>
          <a:prstGeom prst="roundRect">
            <a:avLst>
              <a:gd name="adj" fmla="val 6000"/>
            </a:avLst>
          </a:prstGeom>
          <a:solidFill>
            <a:srgbClr val="ECE3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7240" y="2651760"/>
            <a:ext cx="2753258" cy="3291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1">
                <a:solidFill>
                  <a:srgbClr val="4A4A4A"/>
                </a:solidFill>
                <a:latin typeface="Aptos"/>
              </a:rPr>
              <a:t>Pedagogy</a:t>
            </a:r>
          </a:p>
          <a:p>
            <a:pPr algn="l">
              <a:spcBef>
                <a:spcPts val="800"/>
              </a:spcBef>
            </a:pPr>
            <a:r>
              <a:rPr sz="3000" b="1" i="0">
                <a:solidFill>
                  <a:srgbClr val="1A1A1A"/>
                </a:solidFill>
                <a:latin typeface="Aptos"/>
              </a:rPr>
              <a:t>Structured Foundations</a:t>
            </a:r>
          </a:p>
          <a:p>
            <a:pPr algn="l">
              <a:spcBef>
                <a:spcPts val="1400"/>
              </a:spcBef>
            </a:pPr>
            <a:r>
              <a:rPr sz="2200" b="0" i="0">
                <a:solidFill>
                  <a:srgbClr val="1A1A1A"/>
                </a:solidFill>
                <a:latin typeface="Aptos"/>
              </a:rPr>
              <a:t>Facilitator-led activities. Buddy Trios assigned. Norms established.</a:t>
            </a:r>
          </a:p>
        </p:txBody>
      </p:sp>
      <p:sp>
        <p:nvSpPr>
          <p:cNvPr id="8" name="Right Arrow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96258" y="3977640"/>
            <a:ext cx="457200" cy="457200"/>
          </a:xfrm>
          <a:prstGeom prst="rightArrow">
            <a:avLst/>
          </a:prstGeom>
          <a:solidFill>
            <a:srgbClr val="C445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90618" y="2286000"/>
            <a:ext cx="3210458" cy="3840480"/>
          </a:xfrm>
          <a:prstGeom prst="roundRect">
            <a:avLst>
              <a:gd name="adj" fmla="val 6000"/>
            </a:avLst>
          </a:prstGeom>
          <a:solidFill>
            <a:srgbClr val="D49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719218" y="2651760"/>
            <a:ext cx="2753258" cy="3291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1">
                <a:solidFill>
                  <a:srgbClr val="ECE3D2"/>
                </a:solidFill>
                <a:latin typeface="Aptos"/>
              </a:rPr>
              <a:t>Andragogy</a:t>
            </a:r>
          </a:p>
          <a:p>
            <a:pPr algn="l">
              <a:spcBef>
                <a:spcPts val="800"/>
              </a:spcBef>
            </a:pPr>
            <a:r>
              <a:rPr sz="3000" b="1" i="0">
                <a:solidFill>
                  <a:srgbClr val="FFFFFF"/>
                </a:solidFill>
                <a:latin typeface="Aptos"/>
              </a:rPr>
              <a:t>Growing Autonomy</a:t>
            </a:r>
          </a:p>
          <a:p>
            <a:pPr algn="l">
              <a:spcBef>
                <a:spcPts val="1400"/>
              </a:spcBef>
            </a:pPr>
            <a:r>
              <a:rPr sz="2200" b="0" i="0">
                <a:solidFill>
                  <a:srgbClr val="FFFFFF"/>
                </a:solidFill>
                <a:latin typeface="Aptos"/>
              </a:rPr>
              <a:t>Learner-chosen teams. Self-directed topics. Peer facilitation.</a:t>
            </a:r>
          </a:p>
        </p:txBody>
      </p:sp>
      <p:sp>
        <p:nvSpPr>
          <p:cNvPr id="11" name="Right Arrow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838236" y="3983355"/>
            <a:ext cx="457200" cy="457200"/>
          </a:xfrm>
          <a:prstGeom prst="rightArrow">
            <a:avLst/>
          </a:prstGeom>
          <a:solidFill>
            <a:srgbClr val="C445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432596" y="2286000"/>
            <a:ext cx="3210458" cy="3840480"/>
          </a:xfrm>
          <a:prstGeom prst="roundRect">
            <a:avLst>
              <a:gd name="adj" fmla="val 6000"/>
            </a:avLst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661196" y="2651760"/>
            <a:ext cx="2753258" cy="3291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1">
                <a:solidFill>
                  <a:srgbClr val="ECE3D2"/>
                </a:solidFill>
                <a:latin typeface="Aptos"/>
              </a:rPr>
              <a:t>Heutagogy</a:t>
            </a:r>
          </a:p>
          <a:p>
            <a:pPr algn="l">
              <a:spcBef>
                <a:spcPts val="800"/>
              </a:spcBef>
            </a:pPr>
            <a:r>
              <a:rPr sz="3000" b="1" i="0">
                <a:solidFill>
                  <a:srgbClr val="FFFFFF"/>
                </a:solidFill>
                <a:latin typeface="Aptos"/>
              </a:rPr>
              <a:t>Independent Practice</a:t>
            </a:r>
          </a:p>
          <a:p>
            <a:pPr algn="l">
              <a:spcBef>
                <a:spcPts val="1400"/>
              </a:spcBef>
            </a:pPr>
            <a:r>
              <a:rPr sz="2200" b="0" i="0">
                <a:solidFill>
                  <a:srgbClr val="F7F2E8"/>
                </a:solidFill>
                <a:latin typeface="Aptos"/>
              </a:rPr>
              <a:t>Learners initiate connection. Skills transfer to the workplace.</a:t>
            </a:r>
          </a:p>
        </p:txBody>
      </p:sp>
      <p:sp>
        <p:nvSpPr>
          <p:cNvPr id="14" name="TextBox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00">
                <a:solidFill>
                  <a:srgbClr val="4A4A4A"/>
                </a:solidFill>
                <a:latin typeface="Aptos"/>
              </a:rPr>
              <a:t>Beyond the LMS  |  Skills Institute, Aotearoa New Zealand</a:t>
            </a:r>
          </a:p>
        </p:txBody>
      </p:sp>
      <p:sp>
        <p:nvSpPr>
          <p:cNvPr id="15" name="TextBox 14" descr="Slide 5 of 17" title="Slide number"/>
          <p:cNvSpPr txBox="1"/>
          <p:nvPr/>
        </p:nvSpPr>
        <p:spPr>
          <a:xfrm>
            <a:off x="9814255" y="6446520"/>
            <a:ext cx="219456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/>
            <a:r>
              <a:rPr sz="1200">
                <a:solidFill>
                  <a:srgbClr val="4A4A4A"/>
                </a:solidFill>
                <a:latin typeface="Aptos"/>
              </a:rPr>
              <a:t>Slide 5 of 17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D242A40-1A21-08FD-EE5B-FECEA54C4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685779" y="72848"/>
            <a:ext cx="1231596" cy="1482426"/>
            <a:chOff x="10685779" y="72848"/>
            <a:chExt cx="1231596" cy="1482426"/>
          </a:xfrm>
        </p:grpSpPr>
        <p:sp>
          <p:nvSpPr>
            <p:cNvPr id="18" name="Rounded Rectangle 7">
              <a:extLst>
                <a:ext uri="{FF2B5EF4-FFF2-40B4-BE49-F238E27FC236}">
                  <a16:creationId xmlns:a16="http://schemas.microsoft.com/office/drawing/2014/main" id="{628317B8-57C5-834D-DD20-E2D1D8A980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0685779" y="1325086"/>
              <a:ext cx="1231595" cy="230188"/>
            </a:xfrm>
            <a:prstGeom prst="roundRect">
              <a:avLst>
                <a:gd name="adj" fmla="val 6000"/>
              </a:avLst>
            </a:prstGeom>
            <a:solidFill>
              <a:srgbClr val="FFFFFF"/>
            </a:solidFill>
            <a:ln w="9525">
              <a:solidFill>
                <a:srgbClr val="1F3864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Z" sz="900" dirty="0">
                  <a:solidFill>
                    <a:srgbClr val="4A4A4A"/>
                  </a:solidFill>
                  <a:latin typeface="Aptos" panose="020B0004020202020204" pitchFamily="34" charset="0"/>
                  <a:hlinkClick r:id="rId3"/>
                </a:rPr>
                <a:t>skillsinstitute.co.nz</a:t>
              </a:r>
              <a:r>
                <a:rPr lang="en-NZ" sz="900" dirty="0">
                  <a:solidFill>
                    <a:srgbClr val="4A4A4A"/>
                  </a:solidFill>
                  <a:latin typeface="Aptos" panose="020B0004020202020204" pitchFamily="34" charset="0"/>
                </a:rPr>
                <a:t> </a:t>
              </a:r>
              <a:endParaRPr sz="900" dirty="0">
                <a:solidFill>
                  <a:srgbClr val="4A4A4A"/>
                </a:solidFill>
                <a:latin typeface="Aptos" panose="020B0004020202020204" pitchFamily="34" charset="0"/>
              </a:endParaRP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FBF733B1-0894-48BA-15DF-774E00B75A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85780" y="72848"/>
              <a:ext cx="1231595" cy="123159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92608"/>
            <a:ext cx="548640" cy="73152"/>
          </a:xfrm>
          <a:prstGeom prst="rect">
            <a:avLst/>
          </a:prstGeom>
          <a:solidFill>
            <a:srgbClr val="C445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itl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48640" y="457200"/>
            <a:ext cx="11094415" cy="8229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40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Skills Connect</a:t>
            </a:r>
          </a:p>
        </p:txBody>
      </p:sp>
      <p:sp>
        <p:nvSpPr>
          <p:cNvPr id="5" name="TextBox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48640" y="1280160"/>
            <a:ext cx="11094415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0" i="1" dirty="0">
                <a:solidFill>
                  <a:srgbClr val="4A4A4A"/>
                </a:solidFill>
                <a:latin typeface="Aptos"/>
              </a:rPr>
              <a:t>A learner connection and employability initiative</a:t>
            </a:r>
          </a:p>
        </p:txBody>
      </p:sp>
      <p:sp>
        <p:nvSpPr>
          <p:cNvPr id="6" name="Rounded Rectangl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286000"/>
            <a:ext cx="2567863" cy="26517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1F3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48640" y="2560320"/>
            <a:ext cx="2567863" cy="2286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7200" b="1" i="0">
                <a:solidFill>
                  <a:srgbClr val="C44536"/>
                </a:solidFill>
                <a:latin typeface="Aptos"/>
              </a:rPr>
              <a:t>7</a:t>
            </a:r>
          </a:p>
          <a:p>
            <a:pPr algn="ctr">
              <a:spcBef>
                <a:spcPts val="400"/>
              </a:spcBef>
            </a:pPr>
            <a:r>
              <a:rPr sz="2200" b="0" i="0">
                <a:solidFill>
                  <a:srgbClr val="1F3864"/>
                </a:solidFill>
                <a:latin typeface="Aptos"/>
              </a:rPr>
              <a:t>fortnightly</a:t>
            </a:r>
          </a:p>
          <a:p>
            <a:pPr algn="ctr"/>
            <a:r>
              <a:rPr sz="2200" b="0" i="0">
                <a:solidFill>
                  <a:srgbClr val="1F3864"/>
                </a:solidFill>
                <a:latin typeface="Aptos"/>
              </a:rPr>
              <a:t>activities</a:t>
            </a:r>
          </a:p>
        </p:txBody>
      </p:sp>
      <p:sp>
        <p:nvSpPr>
          <p:cNvPr id="8" name="Rounded Rectangl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90823" y="2286000"/>
            <a:ext cx="2567863" cy="26517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1F3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390823" y="2560320"/>
            <a:ext cx="2567863" cy="2286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7200" b="1" i="0">
                <a:solidFill>
                  <a:srgbClr val="C44536"/>
                </a:solidFill>
                <a:latin typeface="Aptos"/>
              </a:rPr>
              <a:t>14</a:t>
            </a:r>
          </a:p>
          <a:p>
            <a:pPr algn="ctr">
              <a:spcBef>
                <a:spcPts val="400"/>
              </a:spcBef>
            </a:pPr>
            <a:r>
              <a:rPr sz="2200" b="0" i="0">
                <a:solidFill>
                  <a:srgbClr val="1F3864"/>
                </a:solidFill>
                <a:latin typeface="Aptos"/>
              </a:rPr>
              <a:t>week</a:t>
            </a:r>
          </a:p>
          <a:p>
            <a:pPr algn="ctr"/>
            <a:r>
              <a:rPr sz="2200" b="0" i="0">
                <a:solidFill>
                  <a:srgbClr val="1F3864"/>
                </a:solidFill>
                <a:latin typeface="Aptos"/>
              </a:rPr>
              <a:t>semester</a:t>
            </a:r>
          </a:p>
        </p:txBody>
      </p:sp>
      <p:sp>
        <p:nvSpPr>
          <p:cNvPr id="10" name="Rounded 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33007" y="2286000"/>
            <a:ext cx="2567863" cy="26517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1F3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233007" y="2560320"/>
            <a:ext cx="2567863" cy="2286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7200" b="1" i="0">
                <a:solidFill>
                  <a:srgbClr val="C44536"/>
                </a:solidFill>
                <a:latin typeface="Aptos"/>
              </a:rPr>
              <a:t>3</a:t>
            </a:r>
          </a:p>
          <a:p>
            <a:pPr algn="ctr">
              <a:spcBef>
                <a:spcPts val="400"/>
              </a:spcBef>
            </a:pPr>
            <a:r>
              <a:rPr sz="2200" b="0" i="0">
                <a:solidFill>
                  <a:srgbClr val="1F3864"/>
                </a:solidFill>
                <a:latin typeface="Aptos"/>
              </a:rPr>
              <a:t>degree</a:t>
            </a:r>
          </a:p>
          <a:p>
            <a:pPr algn="ctr"/>
            <a:r>
              <a:rPr sz="2200" b="0" i="0">
                <a:solidFill>
                  <a:srgbClr val="1F3864"/>
                </a:solidFill>
                <a:latin typeface="Aptos"/>
              </a:rPr>
              <a:t>programmes</a:t>
            </a:r>
          </a:p>
        </p:txBody>
      </p:sp>
      <p:sp>
        <p:nvSpPr>
          <p:cNvPr id="12" name="Rounded 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075191" y="2286000"/>
            <a:ext cx="2567863" cy="26517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1F3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075191" y="2560320"/>
            <a:ext cx="2567863" cy="2286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7200" b="1" i="0">
                <a:solidFill>
                  <a:srgbClr val="C44536"/>
                </a:solidFill>
                <a:latin typeface="Aptos"/>
              </a:rPr>
              <a:t>90</a:t>
            </a:r>
          </a:p>
          <a:p>
            <a:pPr algn="ctr">
              <a:spcBef>
                <a:spcPts val="400"/>
              </a:spcBef>
            </a:pPr>
            <a:r>
              <a:rPr sz="2200" b="0" i="0">
                <a:solidFill>
                  <a:srgbClr val="1F3864"/>
                </a:solidFill>
                <a:latin typeface="Aptos"/>
              </a:rPr>
              <a:t>minutes per</a:t>
            </a:r>
          </a:p>
          <a:p>
            <a:pPr algn="ctr"/>
            <a:r>
              <a:rPr sz="2200" b="0" i="0">
                <a:solidFill>
                  <a:srgbClr val="1F3864"/>
                </a:solidFill>
                <a:latin typeface="Aptos"/>
              </a:rPr>
              <a:t>session</a:t>
            </a:r>
          </a:p>
        </p:txBody>
      </p:sp>
      <p:sp>
        <p:nvSpPr>
          <p:cNvPr id="14" name="TextBox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48640" y="521208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0" i="1" dirty="0">
                <a:solidFill>
                  <a:srgbClr val="4A4A4A"/>
                </a:solidFill>
                <a:latin typeface="Aptos"/>
              </a:rPr>
              <a:t>Voluntary, non-credit-bearing. Open across Applied Business Management, Digital Technology, and Culinary Arts.</a:t>
            </a:r>
          </a:p>
        </p:txBody>
      </p:sp>
      <p:sp>
        <p:nvSpPr>
          <p:cNvPr id="15" name="TextBox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00">
                <a:solidFill>
                  <a:srgbClr val="4A4A4A"/>
                </a:solidFill>
                <a:latin typeface="Aptos"/>
              </a:rPr>
              <a:t>Beyond the LMS  |  Skills Institute, Aotearoa New Zealand</a:t>
            </a:r>
          </a:p>
        </p:txBody>
      </p:sp>
      <p:sp>
        <p:nvSpPr>
          <p:cNvPr id="16" name="TextBox 15" descr="Slide 6 of 17" title="Slide number"/>
          <p:cNvSpPr txBox="1"/>
          <p:nvPr/>
        </p:nvSpPr>
        <p:spPr>
          <a:xfrm>
            <a:off x="9814255" y="6446520"/>
            <a:ext cx="219456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/>
            <a:r>
              <a:rPr sz="1200">
                <a:solidFill>
                  <a:srgbClr val="4A4A4A"/>
                </a:solidFill>
                <a:latin typeface="Aptos"/>
              </a:rPr>
              <a:t>Slide 6 of 17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884A7AF-F4AC-141A-157A-D187AFC9B5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685779" y="72848"/>
            <a:ext cx="1231596" cy="1482426"/>
            <a:chOff x="10685779" y="72848"/>
            <a:chExt cx="1231596" cy="1482426"/>
          </a:xfrm>
        </p:grpSpPr>
        <p:sp>
          <p:nvSpPr>
            <p:cNvPr id="19" name="Rounded Rectangle 7">
              <a:extLst>
                <a:ext uri="{FF2B5EF4-FFF2-40B4-BE49-F238E27FC236}">
                  <a16:creationId xmlns:a16="http://schemas.microsoft.com/office/drawing/2014/main" id="{3E1C2A8B-885D-E0A1-AB16-2ED1122A65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0685779" y="1325086"/>
              <a:ext cx="1231595" cy="230188"/>
            </a:xfrm>
            <a:prstGeom prst="roundRect">
              <a:avLst>
                <a:gd name="adj" fmla="val 6000"/>
              </a:avLst>
            </a:prstGeom>
            <a:solidFill>
              <a:srgbClr val="FFFFFF"/>
            </a:solidFill>
            <a:ln w="9525">
              <a:solidFill>
                <a:srgbClr val="1F3864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Z" sz="900" dirty="0">
                  <a:solidFill>
                    <a:srgbClr val="4A4A4A"/>
                  </a:solidFill>
                  <a:latin typeface="Aptos" panose="020B0004020202020204" pitchFamily="34" charset="0"/>
                  <a:hlinkClick r:id="rId3"/>
                </a:rPr>
                <a:t>skillsinstitute.co.nz</a:t>
              </a:r>
              <a:r>
                <a:rPr lang="en-NZ" sz="900" dirty="0">
                  <a:solidFill>
                    <a:srgbClr val="4A4A4A"/>
                  </a:solidFill>
                  <a:latin typeface="Aptos" panose="020B0004020202020204" pitchFamily="34" charset="0"/>
                </a:rPr>
                <a:t> </a:t>
              </a:r>
              <a:endParaRPr sz="900" dirty="0">
                <a:solidFill>
                  <a:srgbClr val="4A4A4A"/>
                </a:solidFill>
                <a:latin typeface="Aptos" panose="020B0004020202020204" pitchFamily="34" charset="0"/>
              </a:endParaRP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C214A16B-1F85-1F96-B6E1-BA8701F90B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85780" y="72848"/>
              <a:ext cx="1231595" cy="123159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92608"/>
            <a:ext cx="548640" cy="73152"/>
          </a:xfrm>
          <a:prstGeom prst="rect">
            <a:avLst/>
          </a:prstGeom>
          <a:solidFill>
            <a:srgbClr val="C445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itl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48640" y="457200"/>
            <a:ext cx="11094415" cy="8229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40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The Model in Practice</a:t>
            </a:r>
          </a:p>
        </p:txBody>
      </p:sp>
      <p:sp>
        <p:nvSpPr>
          <p:cNvPr id="5" name="TextBox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48640" y="1280160"/>
            <a:ext cx="11094415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0" i="1">
                <a:solidFill>
                  <a:srgbClr val="4A4A4A"/>
                </a:solidFill>
                <a:latin typeface="Aptos"/>
              </a:rPr>
              <a:t>Seven activities across the semester</a:t>
            </a:r>
          </a:p>
        </p:txBody>
      </p:sp>
      <p:sp>
        <p:nvSpPr>
          <p:cNvPr id="6" name="Rounded Rectangl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103120"/>
            <a:ext cx="2602153" cy="502920"/>
          </a:xfrm>
          <a:prstGeom prst="roundRect">
            <a:avLst>
              <a:gd name="adj" fmla="val 30000"/>
            </a:avLst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48640" y="2176272"/>
            <a:ext cx="2602153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200" b="1" i="0">
                <a:solidFill>
                  <a:srgbClr val="D49F4C"/>
                </a:solidFill>
                <a:latin typeface="Aptos"/>
              </a:rPr>
              <a:t>Wk 1</a:t>
            </a:r>
          </a:p>
        </p:txBody>
      </p:sp>
      <p:sp>
        <p:nvSpPr>
          <p:cNvPr id="8" name="Rounded Rectangl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651760"/>
            <a:ext cx="2602153" cy="1325879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6350">
            <a:solidFill>
              <a:srgbClr val="1F3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85800" y="2880360"/>
            <a:ext cx="2327833" cy="96011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400" b="1">
                <a:solidFill>
                  <a:srgbClr val="1F3864"/>
                </a:solidFill>
                <a:latin typeface="Aptos"/>
              </a:rPr>
              <a:t>Welcome</a:t>
            </a:r>
          </a:p>
          <a:p>
            <a:pPr algn="ctr"/>
            <a:r>
              <a:rPr sz="2400" b="1">
                <a:solidFill>
                  <a:srgbClr val="1F3864"/>
                </a:solidFill>
                <a:latin typeface="Aptos"/>
              </a:rPr>
              <a:t>Connect</a:t>
            </a:r>
          </a:p>
        </p:txBody>
      </p:sp>
      <p:sp>
        <p:nvSpPr>
          <p:cNvPr id="10" name="Rounded 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79393" y="2103120"/>
            <a:ext cx="2602153" cy="502920"/>
          </a:xfrm>
          <a:prstGeom prst="roundRect">
            <a:avLst>
              <a:gd name="adj" fmla="val 30000"/>
            </a:avLst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379393" y="2176272"/>
            <a:ext cx="2602153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200" b="1" i="0">
                <a:solidFill>
                  <a:srgbClr val="D49F4C"/>
                </a:solidFill>
                <a:latin typeface="Aptos"/>
              </a:rPr>
              <a:t>Wk 3</a:t>
            </a:r>
          </a:p>
        </p:txBody>
      </p:sp>
      <p:sp>
        <p:nvSpPr>
          <p:cNvPr id="12" name="Rounded 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79393" y="2651760"/>
            <a:ext cx="2602153" cy="1325879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6350">
            <a:solidFill>
              <a:srgbClr val="1F3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516553" y="2880360"/>
            <a:ext cx="2327833" cy="96011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400" b="1">
                <a:solidFill>
                  <a:srgbClr val="1F3864"/>
                </a:solidFill>
                <a:latin typeface="Aptos"/>
              </a:rPr>
              <a:t>Walk and</a:t>
            </a:r>
          </a:p>
          <a:p>
            <a:pPr algn="ctr"/>
            <a:r>
              <a:rPr sz="2400" b="1">
                <a:solidFill>
                  <a:srgbClr val="1F3864"/>
                </a:solidFill>
                <a:latin typeface="Aptos"/>
              </a:rPr>
              <a:t>Talk</a:t>
            </a:r>
          </a:p>
        </p:txBody>
      </p:sp>
      <p:sp>
        <p:nvSpPr>
          <p:cNvPr id="14" name="Rounded Rectangl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0147" y="2103120"/>
            <a:ext cx="2602153" cy="502920"/>
          </a:xfrm>
          <a:prstGeom prst="roundRect">
            <a:avLst>
              <a:gd name="adj" fmla="val 30000"/>
            </a:avLst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210147" y="2176272"/>
            <a:ext cx="2602153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200" b="1" i="0">
                <a:solidFill>
                  <a:srgbClr val="D49F4C"/>
                </a:solidFill>
                <a:latin typeface="Aptos"/>
              </a:rPr>
              <a:t>Wk 5</a:t>
            </a:r>
          </a:p>
        </p:txBody>
      </p:sp>
      <p:sp>
        <p:nvSpPr>
          <p:cNvPr id="16" name="Rounded 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0147" y="2651760"/>
            <a:ext cx="2602153" cy="1325879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6350">
            <a:solidFill>
              <a:srgbClr val="1F3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347307" y="2880360"/>
            <a:ext cx="2327833" cy="96011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400" b="1">
                <a:solidFill>
                  <a:srgbClr val="1F3864"/>
                </a:solidFill>
                <a:latin typeface="Aptos"/>
              </a:rPr>
              <a:t>Kiwi</a:t>
            </a:r>
          </a:p>
          <a:p>
            <a:pPr algn="ctr"/>
            <a:r>
              <a:rPr sz="2400" b="1">
                <a:solidFill>
                  <a:srgbClr val="1F3864"/>
                </a:solidFill>
                <a:latin typeface="Aptos"/>
              </a:rPr>
              <a:t>Quiz Night</a:t>
            </a:r>
          </a:p>
        </p:txBody>
      </p:sp>
      <p:sp>
        <p:nvSpPr>
          <p:cNvPr id="18" name="Rounded Rectangl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040901" y="2103120"/>
            <a:ext cx="2602153" cy="502920"/>
          </a:xfrm>
          <a:prstGeom prst="roundRect">
            <a:avLst>
              <a:gd name="adj" fmla="val 30000"/>
            </a:avLst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040901" y="2176272"/>
            <a:ext cx="2602153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200" b="1" i="0">
                <a:solidFill>
                  <a:srgbClr val="D49F4C"/>
                </a:solidFill>
                <a:latin typeface="Aptos"/>
              </a:rPr>
              <a:t>Wk 7</a:t>
            </a:r>
          </a:p>
        </p:txBody>
      </p:sp>
      <p:sp>
        <p:nvSpPr>
          <p:cNvPr id="20" name="Rounded 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040901" y="2651760"/>
            <a:ext cx="2602153" cy="1325879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6350">
            <a:solidFill>
              <a:srgbClr val="1F3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178061" y="2880360"/>
            <a:ext cx="2327833" cy="96011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400" b="1">
                <a:solidFill>
                  <a:srgbClr val="1F3864"/>
                </a:solidFill>
                <a:latin typeface="Aptos"/>
              </a:rPr>
              <a:t>Presentation</a:t>
            </a:r>
          </a:p>
          <a:p>
            <a:pPr algn="ctr"/>
            <a:r>
              <a:rPr sz="2400" b="1">
                <a:solidFill>
                  <a:srgbClr val="1F3864"/>
                </a:solidFill>
                <a:latin typeface="Aptos"/>
              </a:rPr>
              <a:t>Challenge</a:t>
            </a:r>
          </a:p>
        </p:txBody>
      </p:sp>
      <p:sp>
        <p:nvSpPr>
          <p:cNvPr id="22" name="Rounded Rectangl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64016" y="4206240"/>
            <a:ext cx="2602153" cy="502920"/>
          </a:xfrm>
          <a:prstGeom prst="roundRect">
            <a:avLst>
              <a:gd name="adj" fmla="val 30000"/>
            </a:avLst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964016" y="4279392"/>
            <a:ext cx="2602153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200" b="1" i="0">
                <a:solidFill>
                  <a:srgbClr val="D49F4C"/>
                </a:solidFill>
                <a:latin typeface="Aptos"/>
              </a:rPr>
              <a:t>Wk 9</a:t>
            </a:r>
          </a:p>
        </p:txBody>
      </p:sp>
      <p:sp>
        <p:nvSpPr>
          <p:cNvPr id="24" name="Rounded Rectangle 2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64016" y="4754880"/>
            <a:ext cx="2602153" cy="1325879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6350">
            <a:solidFill>
              <a:srgbClr val="1F3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101176" y="4983480"/>
            <a:ext cx="2327833" cy="96011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400" b="1">
                <a:solidFill>
                  <a:srgbClr val="1F3864"/>
                </a:solidFill>
                <a:latin typeface="Aptos"/>
              </a:rPr>
              <a:t>Professional</a:t>
            </a:r>
          </a:p>
          <a:p>
            <a:pPr algn="ctr"/>
            <a:r>
              <a:rPr sz="2400" b="1">
                <a:solidFill>
                  <a:srgbClr val="1F3864"/>
                </a:solidFill>
                <a:latin typeface="Aptos"/>
              </a:rPr>
              <a:t>Presence</a:t>
            </a:r>
          </a:p>
        </p:txBody>
      </p:sp>
      <p:sp>
        <p:nvSpPr>
          <p:cNvPr id="26" name="Rounded Rectangl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94770" y="4206240"/>
            <a:ext cx="2602153" cy="502920"/>
          </a:xfrm>
          <a:prstGeom prst="roundRect">
            <a:avLst>
              <a:gd name="adj" fmla="val 30000"/>
            </a:avLst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794770" y="4279392"/>
            <a:ext cx="2602153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200" b="1" i="0">
                <a:solidFill>
                  <a:srgbClr val="D49F4C"/>
                </a:solidFill>
                <a:latin typeface="Aptos"/>
              </a:rPr>
              <a:t>Wk 11</a:t>
            </a:r>
          </a:p>
        </p:txBody>
      </p:sp>
      <p:sp>
        <p:nvSpPr>
          <p:cNvPr id="28" name="Rounded Rectangle 2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94770" y="4754880"/>
            <a:ext cx="2602153" cy="1325879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6350">
            <a:solidFill>
              <a:srgbClr val="1F3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931930" y="4983480"/>
            <a:ext cx="2327833" cy="96011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400" b="1">
                <a:solidFill>
                  <a:srgbClr val="1F3864"/>
                </a:solidFill>
                <a:latin typeface="Aptos"/>
              </a:rPr>
              <a:t>Aotearoa</a:t>
            </a:r>
          </a:p>
          <a:p>
            <a:pPr algn="ctr"/>
            <a:r>
              <a:rPr sz="2400" b="1">
                <a:solidFill>
                  <a:srgbClr val="1F3864"/>
                </a:solidFill>
                <a:latin typeface="Aptos"/>
              </a:rPr>
              <a:t>Film Night</a:t>
            </a:r>
          </a:p>
        </p:txBody>
      </p:sp>
      <p:sp>
        <p:nvSpPr>
          <p:cNvPr id="30" name="Rounded Rectangle 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25524" y="4206240"/>
            <a:ext cx="2602153" cy="502920"/>
          </a:xfrm>
          <a:prstGeom prst="roundRect">
            <a:avLst>
              <a:gd name="adj" fmla="val 30000"/>
            </a:avLst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625524" y="4279392"/>
            <a:ext cx="2602153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200" b="1" i="0">
                <a:solidFill>
                  <a:srgbClr val="D49F4C"/>
                </a:solidFill>
                <a:latin typeface="Aptos"/>
              </a:rPr>
              <a:t>Wk 13</a:t>
            </a:r>
          </a:p>
        </p:txBody>
      </p:sp>
      <p:sp>
        <p:nvSpPr>
          <p:cNvPr id="32" name="Rounded Rectangle 3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25524" y="4754880"/>
            <a:ext cx="2602153" cy="1325879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6350">
            <a:solidFill>
              <a:srgbClr val="1F3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62684" y="4983480"/>
            <a:ext cx="2327833" cy="96011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400" b="1">
                <a:solidFill>
                  <a:srgbClr val="1F3864"/>
                </a:solidFill>
                <a:latin typeface="Aptos"/>
              </a:rPr>
              <a:t>Board Games</a:t>
            </a:r>
          </a:p>
          <a:p>
            <a:pPr algn="ctr"/>
            <a:r>
              <a:rPr sz="2400" b="1">
                <a:solidFill>
                  <a:srgbClr val="1F3864"/>
                </a:solidFill>
                <a:latin typeface="Aptos"/>
              </a:rPr>
              <a:t>Night</a:t>
            </a:r>
          </a:p>
        </p:txBody>
      </p:sp>
      <p:sp>
        <p:nvSpPr>
          <p:cNvPr id="34" name="TextBox 3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00">
                <a:solidFill>
                  <a:srgbClr val="4A4A4A"/>
                </a:solidFill>
                <a:latin typeface="Aptos"/>
              </a:rPr>
              <a:t>Beyond the LMS  |  Skills Institute, Aotearoa New Zealand</a:t>
            </a:r>
          </a:p>
        </p:txBody>
      </p:sp>
      <p:sp>
        <p:nvSpPr>
          <p:cNvPr id="35" name="TextBox 34" descr="Slide 7 of 17" title="Slide number"/>
          <p:cNvSpPr txBox="1"/>
          <p:nvPr/>
        </p:nvSpPr>
        <p:spPr>
          <a:xfrm>
            <a:off x="9814255" y="6446520"/>
            <a:ext cx="219456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/>
            <a:r>
              <a:rPr sz="1200">
                <a:solidFill>
                  <a:srgbClr val="4A4A4A"/>
                </a:solidFill>
                <a:latin typeface="Aptos"/>
              </a:rPr>
              <a:t>Slide 7 of 17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92608"/>
            <a:ext cx="548640" cy="73152"/>
          </a:xfrm>
          <a:prstGeom prst="rect">
            <a:avLst/>
          </a:prstGeom>
          <a:solidFill>
            <a:srgbClr val="C445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itl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48640" y="457200"/>
            <a:ext cx="11094415" cy="8229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Buddy Trios and Walk and Talk</a:t>
            </a:r>
          </a:p>
        </p:txBody>
      </p:sp>
      <p:sp>
        <p:nvSpPr>
          <p:cNvPr id="5" name="TextBox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48640" y="1280160"/>
            <a:ext cx="11094415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0" i="1">
                <a:solidFill>
                  <a:srgbClr val="4A4A4A"/>
                </a:solidFill>
                <a:latin typeface="Aptos"/>
              </a:rPr>
              <a:t>Two signature elements of the model</a:t>
            </a:r>
          </a:p>
        </p:txBody>
      </p:sp>
      <p:sp>
        <p:nvSpPr>
          <p:cNvPr id="6" name="Rounded Rectangl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011680"/>
            <a:ext cx="5486400" cy="42062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1F3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011680"/>
            <a:ext cx="5486400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7240" y="2130552"/>
            <a:ext cx="50292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Aptos"/>
              </a:rPr>
              <a:t>Buddy Trios</a:t>
            </a:r>
          </a:p>
        </p:txBody>
      </p:sp>
      <p:sp>
        <p:nvSpPr>
          <p:cNvPr id="9" name="TextBox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7240" y="2880360"/>
            <a:ext cx="5029200" cy="3200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1" i="0" dirty="0">
                <a:solidFill>
                  <a:srgbClr val="1F3864"/>
                </a:solidFill>
                <a:latin typeface="Aptos"/>
              </a:rPr>
              <a:t>Groups of three</a:t>
            </a:r>
          </a:p>
          <a:p>
            <a:pPr algn="l">
              <a:spcBef>
                <a:spcPts val="800"/>
              </a:spcBef>
            </a:pPr>
            <a:r>
              <a:rPr sz="2200" b="0" i="0" dirty="0">
                <a:solidFill>
                  <a:srgbClr val="1A1A1A"/>
                </a:solidFill>
                <a:latin typeface="Aptos"/>
              </a:rPr>
              <a:t>Continuity across the semester.</a:t>
            </a:r>
          </a:p>
          <a:p>
            <a:pPr algn="l">
              <a:spcBef>
                <a:spcPts val="1600"/>
              </a:spcBef>
            </a:pPr>
            <a:r>
              <a:rPr sz="2200" b="1" i="0" dirty="0">
                <a:solidFill>
                  <a:srgbClr val="C44536"/>
                </a:solidFill>
                <a:latin typeface="Aptos"/>
              </a:rPr>
              <a:t>Why three, not two?</a:t>
            </a:r>
          </a:p>
          <a:p>
            <a:pPr algn="l">
              <a:spcBef>
                <a:spcPts val="400"/>
              </a:spcBef>
            </a:pPr>
            <a:r>
              <a:rPr sz="2200" b="0" i="0" dirty="0">
                <a:solidFill>
                  <a:srgbClr val="1A1A1A"/>
                </a:solidFill>
                <a:latin typeface="Aptos"/>
              </a:rPr>
              <a:t>If one is absent, two still connect.</a:t>
            </a:r>
          </a:p>
          <a:p>
            <a:pPr algn="l">
              <a:spcBef>
                <a:spcPts val="400"/>
              </a:spcBef>
            </a:pPr>
            <a:r>
              <a:rPr sz="2200" b="0" i="0" dirty="0">
                <a:solidFill>
                  <a:srgbClr val="1A1A1A"/>
                </a:solidFill>
                <a:latin typeface="Aptos"/>
              </a:rPr>
              <a:t>Trios introduce natural diversity of perspective.</a:t>
            </a:r>
          </a:p>
        </p:txBody>
      </p:sp>
      <p:sp>
        <p:nvSpPr>
          <p:cNvPr id="10" name="Rounded 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2011680"/>
            <a:ext cx="5486400" cy="42062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1F3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2011680"/>
            <a:ext cx="5486400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446520" y="2130552"/>
            <a:ext cx="50292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Aptos"/>
              </a:rPr>
              <a:t>Walk and Talk</a:t>
            </a:r>
          </a:p>
        </p:txBody>
      </p:sp>
      <p:sp>
        <p:nvSpPr>
          <p:cNvPr id="13" name="TextBox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446520" y="2880360"/>
            <a:ext cx="5029200" cy="3200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1" i="0">
                <a:solidFill>
                  <a:srgbClr val="1F3864"/>
                </a:solidFill>
                <a:latin typeface="Aptos"/>
              </a:rPr>
              <a:t>Side-by-side, not face-to-face</a:t>
            </a:r>
          </a:p>
          <a:p>
            <a:pPr algn="l">
              <a:spcBef>
                <a:spcPts val="800"/>
              </a:spcBef>
            </a:pPr>
            <a:r>
              <a:rPr sz="2200" b="0" i="0">
                <a:solidFill>
                  <a:srgbClr val="1A1A1A"/>
                </a:solidFill>
                <a:latin typeface="Aptos"/>
              </a:rPr>
              <a:t>Lowers social anxiety. Eye contact is optional.</a:t>
            </a:r>
          </a:p>
          <a:p>
            <a:pPr algn="l">
              <a:spcBef>
                <a:spcPts val="1600"/>
              </a:spcBef>
            </a:pPr>
            <a:r>
              <a:rPr sz="2200" b="1" i="0">
                <a:solidFill>
                  <a:srgbClr val="C44536"/>
                </a:solidFill>
                <a:latin typeface="Aptos"/>
              </a:rPr>
              <a:t>How it runs</a:t>
            </a:r>
          </a:p>
          <a:p>
            <a:pPr algn="l">
              <a:spcBef>
                <a:spcPts val="400"/>
              </a:spcBef>
            </a:pPr>
            <a:r>
              <a:rPr sz="2200" b="0" i="0">
                <a:solidFill>
                  <a:srgbClr val="1A1A1A"/>
                </a:solidFill>
                <a:latin typeface="Aptos"/>
              </a:rPr>
              <a:t>Guided route. Timed pair rotations.</a:t>
            </a:r>
          </a:p>
          <a:p>
            <a:pPr algn="l">
              <a:spcBef>
                <a:spcPts val="400"/>
              </a:spcBef>
            </a:pPr>
            <a:r>
              <a:rPr sz="2200" b="0" i="0">
                <a:solidFill>
                  <a:srgbClr val="1A1A1A"/>
                </a:solidFill>
                <a:latin typeface="Aptos"/>
              </a:rPr>
              <a:t>Prompt cards from philosophy and civic life.</a:t>
            </a:r>
          </a:p>
        </p:txBody>
      </p:sp>
      <p:sp>
        <p:nvSpPr>
          <p:cNvPr id="14" name="TextBox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00">
                <a:solidFill>
                  <a:srgbClr val="4A4A4A"/>
                </a:solidFill>
                <a:latin typeface="Aptos"/>
              </a:rPr>
              <a:t>Beyond the LMS  |  Skills Institute, Aotearoa New Zealand</a:t>
            </a:r>
          </a:p>
        </p:txBody>
      </p:sp>
      <p:sp>
        <p:nvSpPr>
          <p:cNvPr id="15" name="TextBox 14" descr="Slide 8 of 17" title="Slide number"/>
          <p:cNvSpPr txBox="1"/>
          <p:nvPr/>
        </p:nvSpPr>
        <p:spPr>
          <a:xfrm>
            <a:off x="9814255" y="6446520"/>
            <a:ext cx="219456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/>
            <a:r>
              <a:rPr sz="1200">
                <a:solidFill>
                  <a:srgbClr val="4A4A4A"/>
                </a:solidFill>
                <a:latin typeface="Aptos"/>
              </a:rPr>
              <a:t>Slide 8 of 17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523617B-AFDE-7758-0316-EAAC643E8A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685779" y="72848"/>
            <a:ext cx="1231596" cy="1482426"/>
            <a:chOff x="10685779" y="72848"/>
            <a:chExt cx="1231596" cy="1482426"/>
          </a:xfrm>
        </p:grpSpPr>
        <p:sp>
          <p:nvSpPr>
            <p:cNvPr id="17" name="Rounded Rectangle 7">
              <a:extLst>
                <a:ext uri="{FF2B5EF4-FFF2-40B4-BE49-F238E27FC236}">
                  <a16:creationId xmlns:a16="http://schemas.microsoft.com/office/drawing/2014/main" id="{A8DDAFB0-505E-56ED-19D8-3E6640609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0685779" y="1325086"/>
              <a:ext cx="1231595" cy="230188"/>
            </a:xfrm>
            <a:prstGeom prst="roundRect">
              <a:avLst>
                <a:gd name="adj" fmla="val 6000"/>
              </a:avLst>
            </a:prstGeom>
            <a:solidFill>
              <a:srgbClr val="FFFFFF"/>
            </a:solidFill>
            <a:ln w="9525">
              <a:solidFill>
                <a:srgbClr val="1F3864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Z" sz="900" dirty="0">
                  <a:solidFill>
                    <a:srgbClr val="4A4A4A"/>
                  </a:solidFill>
                  <a:latin typeface="Aptos" panose="020B0004020202020204" pitchFamily="34" charset="0"/>
                  <a:hlinkClick r:id="rId3"/>
                </a:rPr>
                <a:t>skillsinstitute.co.nz</a:t>
              </a:r>
              <a:r>
                <a:rPr lang="en-NZ" sz="900" dirty="0">
                  <a:solidFill>
                    <a:srgbClr val="4A4A4A"/>
                  </a:solidFill>
                  <a:latin typeface="Aptos" panose="020B0004020202020204" pitchFamily="34" charset="0"/>
                </a:rPr>
                <a:t> </a:t>
              </a:r>
              <a:endParaRPr sz="900" dirty="0">
                <a:solidFill>
                  <a:srgbClr val="4A4A4A"/>
                </a:solidFill>
                <a:latin typeface="Aptos" panose="020B0004020202020204" pitchFamily="34" charset="0"/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15B64150-2765-DBA0-DADC-F876EC3551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85780" y="72848"/>
              <a:ext cx="1231595" cy="123159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BD447-3BF1-7646-F5C6-E4EE5D674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D85D63-B746-2808-2224-36005831E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FA38C82-FBD9-0543-5B8D-DF3CD1023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92608"/>
            <a:ext cx="548640" cy="73152"/>
          </a:xfrm>
          <a:prstGeom prst="rect">
            <a:avLst/>
          </a:prstGeom>
          <a:solidFill>
            <a:srgbClr val="C445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37D0FFF-E91D-AE3A-499F-E6D45566A5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48640" y="457200"/>
            <a:ext cx="11094415" cy="61555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Walk and Talk Meetup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6A22A3E-BA33-CD52-9EAC-C93FB30BFB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00">
                <a:solidFill>
                  <a:srgbClr val="4A4A4A"/>
                </a:solidFill>
                <a:latin typeface="Aptos"/>
              </a:rPr>
              <a:t>Beyond the LMS  |  Skills Institute, Aotearoa New Zealand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94ECDA-11C6-7D38-0816-A47E64162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814255" y="6446520"/>
            <a:ext cx="219456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/>
            <a:r>
              <a:rPr sz="1200">
                <a:solidFill>
                  <a:srgbClr val="4A4A4A"/>
                </a:solidFill>
                <a:latin typeface="Aptos"/>
              </a:rPr>
              <a:t>Slide 9 of 17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3031C9E-EEF6-1DC0-D5AD-51F735F1D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0808" y="1604455"/>
            <a:ext cx="5325592" cy="3202867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1F3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DC7440E-21E4-3C23-26EC-38957C457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198" y="1774048"/>
            <a:ext cx="5157673" cy="29020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ounded Rectangle 4">
            <a:extLst>
              <a:ext uri="{FF2B5EF4-FFF2-40B4-BE49-F238E27FC236}">
                <a16:creationId xmlns:a16="http://schemas.microsoft.com/office/drawing/2014/main" id="{4A1EEE48-F508-869C-5E16-810F64F3B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568790" y="1639197"/>
            <a:ext cx="6202212" cy="316812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1F3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573C2AA-4014-7364-70AB-1A2537FDF0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4069" y="1772213"/>
            <a:ext cx="6036748" cy="2902094"/>
          </a:xfrm>
          <a:prstGeom prst="rect">
            <a:avLst/>
          </a:prstGeom>
        </p:spPr>
      </p:pic>
      <p:sp>
        <p:nvSpPr>
          <p:cNvPr id="7" name="Rounded Rectangle 4">
            <a:extLst>
              <a:ext uri="{FF2B5EF4-FFF2-40B4-BE49-F238E27FC236}">
                <a16:creationId xmlns:a16="http://schemas.microsoft.com/office/drawing/2014/main" id="{C83243FE-ECEE-CBD0-54C8-C0F2AC12A1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5597" y="4893828"/>
            <a:ext cx="5325592" cy="84569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1F3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78911B4-CAFC-B745-9F2E-18CAEF38F7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43198" y="4972070"/>
            <a:ext cx="5157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dirty="0">
                <a:solidFill>
                  <a:srgbClr val="4A4A4A"/>
                </a:solidFill>
                <a:latin typeface="Aptos" panose="020B0004020202020204" pitchFamily="34" charset="0"/>
              </a:rPr>
              <a:t>Walk &amp; Talk event at Cornwall Park</a:t>
            </a:r>
          </a:p>
          <a:p>
            <a:pPr algn="ctr"/>
            <a:r>
              <a:rPr lang="en-NZ" dirty="0">
                <a:solidFill>
                  <a:srgbClr val="4A4A4A"/>
                </a:solidFill>
                <a:latin typeface="Aptos" panose="020B0004020202020204" pitchFamily="34" charset="0"/>
              </a:rPr>
              <a:t>Auckland, April 26, 2026</a:t>
            </a:r>
          </a:p>
        </p:txBody>
      </p:sp>
      <p:sp>
        <p:nvSpPr>
          <p:cNvPr id="8" name="Rounded Rectangle 4">
            <a:extLst>
              <a:ext uri="{FF2B5EF4-FFF2-40B4-BE49-F238E27FC236}">
                <a16:creationId xmlns:a16="http://schemas.microsoft.com/office/drawing/2014/main" id="{3F05498F-5CBF-378F-8084-FAEA14AA2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568790" y="4893828"/>
            <a:ext cx="6202212" cy="84569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1F3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18A91A8-68CE-71BE-B51F-CF33FCDA7FFE}"/>
              </a:ext>
            </a:extLst>
          </p:cNvPr>
          <p:cNvSpPr txBox="1"/>
          <p:nvPr/>
        </p:nvSpPr>
        <p:spPr>
          <a:xfrm>
            <a:off x="5644069" y="5132011"/>
            <a:ext cx="6126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dirty="0">
                <a:solidFill>
                  <a:srgbClr val="4A4A4A"/>
                </a:solidFill>
                <a:latin typeface="Aptos" panose="020B0004020202020204" pitchFamily="34" charset="0"/>
              </a:rPr>
              <a:t>Screenshot of </a:t>
            </a:r>
            <a:r>
              <a:rPr lang="en-NZ" dirty="0" err="1">
                <a:solidFill>
                  <a:srgbClr val="4A4A4A"/>
                </a:solidFill>
                <a:latin typeface="Aptos" panose="020B0004020202020204" pitchFamily="34" charset="0"/>
              </a:rPr>
              <a:t>Walk&amp;Talk</a:t>
            </a:r>
            <a:r>
              <a:rPr lang="en-NZ" dirty="0">
                <a:solidFill>
                  <a:srgbClr val="4A4A4A"/>
                </a:solidFill>
                <a:latin typeface="Aptos" panose="020B0004020202020204" pitchFamily="34" charset="0"/>
              </a:rPr>
              <a:t> Meetup page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01BF026-09A5-C56F-4D2D-AF72B2EF5A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685779" y="72848"/>
            <a:ext cx="1231596" cy="1482426"/>
            <a:chOff x="10685779" y="72848"/>
            <a:chExt cx="1231596" cy="1482426"/>
          </a:xfrm>
        </p:grpSpPr>
        <p:sp>
          <p:nvSpPr>
            <p:cNvPr id="10" name="Rounded Rectangle 7">
              <a:extLst>
                <a:ext uri="{FF2B5EF4-FFF2-40B4-BE49-F238E27FC236}">
                  <a16:creationId xmlns:a16="http://schemas.microsoft.com/office/drawing/2014/main" id="{1DFE31FF-829B-DCFB-FB73-6E481DFEC8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0685779" y="1325086"/>
              <a:ext cx="1231595" cy="230188"/>
            </a:xfrm>
            <a:prstGeom prst="roundRect">
              <a:avLst>
                <a:gd name="adj" fmla="val 6000"/>
              </a:avLst>
            </a:prstGeom>
            <a:solidFill>
              <a:srgbClr val="FFFFFF"/>
            </a:solidFill>
            <a:ln w="9525">
              <a:solidFill>
                <a:srgbClr val="1F3864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Z" sz="900" dirty="0">
                  <a:solidFill>
                    <a:srgbClr val="4A4A4A"/>
                  </a:solidFill>
                  <a:latin typeface="Aptos" panose="020B0004020202020204" pitchFamily="34" charset="0"/>
                  <a:hlinkClick r:id="rId5"/>
                </a:rPr>
                <a:t>skillsinstitute.co.nz</a:t>
              </a:r>
              <a:r>
                <a:rPr lang="en-NZ" sz="900" dirty="0">
                  <a:solidFill>
                    <a:srgbClr val="4A4A4A"/>
                  </a:solidFill>
                  <a:latin typeface="Aptos" panose="020B0004020202020204" pitchFamily="34" charset="0"/>
                </a:rPr>
                <a:t> </a:t>
              </a:r>
              <a:endParaRPr sz="900" dirty="0">
                <a:solidFill>
                  <a:srgbClr val="4A4A4A"/>
                </a:solidFill>
                <a:latin typeface="Aptos" panose="020B0004020202020204" pitchFamily="34" charset="0"/>
              </a:endParaRP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8883D3A-3E61-7EAD-CF49-D83BB40CDEC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685780" y="72848"/>
              <a:ext cx="1231595" cy="123159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818667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92608"/>
            <a:ext cx="548640" cy="73152"/>
          </a:xfrm>
          <a:prstGeom prst="rect">
            <a:avLst/>
          </a:prstGeom>
          <a:solidFill>
            <a:srgbClr val="C445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itl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48640" y="457200"/>
            <a:ext cx="11094415" cy="8229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40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What is Aura Farming?</a:t>
            </a:r>
          </a:p>
        </p:txBody>
      </p:sp>
      <p:sp>
        <p:nvSpPr>
          <p:cNvPr id="5" name="TextBox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48640" y="1280160"/>
            <a:ext cx="11094415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1">
                <a:solidFill>
                  <a:srgbClr val="4A4A4A"/>
                </a:solidFill>
                <a:latin typeface="Aptos"/>
              </a:rPr>
              <a:t>Cultivating distinctive presence and professional energy through everyday practice</a:t>
            </a:r>
          </a:p>
        </p:txBody>
      </p:sp>
      <p:sp>
        <p:nvSpPr>
          <p:cNvPr id="6" name="Rounded Rectangl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194560"/>
            <a:ext cx="3545738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1F3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194560"/>
            <a:ext cx="109728" cy="1874519"/>
          </a:xfrm>
          <a:prstGeom prst="rect">
            <a:avLst/>
          </a:prstGeom>
          <a:solidFill>
            <a:srgbClr val="C445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22960" y="2423160"/>
            <a:ext cx="3088538" cy="15087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1F3864"/>
                </a:solidFill>
                <a:latin typeface="Aptos"/>
              </a:rPr>
              <a:t>Authentic Presence</a:t>
            </a:r>
          </a:p>
          <a:p>
            <a:pPr algn="l">
              <a:spcBef>
                <a:spcPts val="600"/>
              </a:spcBef>
            </a:pPr>
            <a:r>
              <a:rPr sz="2200" b="0" i="0">
                <a:solidFill>
                  <a:srgbClr val="1A1A1A"/>
                </a:solidFill>
                <a:latin typeface="Aptos"/>
              </a:rPr>
              <a:t>Showing up as yourself, not a role</a:t>
            </a:r>
          </a:p>
        </p:txBody>
      </p:sp>
      <p:sp>
        <p:nvSpPr>
          <p:cNvPr id="9" name="Rounded 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22978" y="2194560"/>
            <a:ext cx="3545738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1F3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22978" y="2194560"/>
            <a:ext cx="109728" cy="1874519"/>
          </a:xfrm>
          <a:prstGeom prst="rect">
            <a:avLst/>
          </a:prstGeom>
          <a:solidFill>
            <a:srgbClr val="C445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597298" y="2423160"/>
            <a:ext cx="3088538" cy="15087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1F3864"/>
                </a:solidFill>
                <a:latin typeface="Aptos"/>
              </a:rPr>
              <a:t>Empathy</a:t>
            </a:r>
          </a:p>
          <a:p>
            <a:pPr algn="l">
              <a:spcBef>
                <a:spcPts val="600"/>
              </a:spcBef>
            </a:pPr>
            <a:r>
              <a:rPr sz="2200" b="0" i="0">
                <a:solidFill>
                  <a:srgbClr val="1A1A1A"/>
                </a:solidFill>
                <a:latin typeface="Aptos"/>
              </a:rPr>
              <a:t>Listening for what is underneath</a:t>
            </a:r>
          </a:p>
        </p:txBody>
      </p:sp>
      <p:sp>
        <p:nvSpPr>
          <p:cNvPr id="12" name="Rounded 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97316" y="2194560"/>
            <a:ext cx="3545738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1F3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97316" y="2194560"/>
            <a:ext cx="109728" cy="1874519"/>
          </a:xfrm>
          <a:prstGeom prst="rect">
            <a:avLst/>
          </a:prstGeom>
          <a:solidFill>
            <a:srgbClr val="C445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371636" y="2423160"/>
            <a:ext cx="3088538" cy="15087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1F3864"/>
                </a:solidFill>
                <a:latin typeface="Aptos"/>
              </a:rPr>
              <a:t>Resilience</a:t>
            </a:r>
          </a:p>
          <a:p>
            <a:pPr algn="l">
              <a:spcBef>
                <a:spcPts val="600"/>
              </a:spcBef>
            </a:pPr>
            <a:r>
              <a:rPr sz="2200" b="0" i="0">
                <a:solidFill>
                  <a:srgbClr val="1A1A1A"/>
                </a:solidFill>
                <a:latin typeface="Aptos"/>
              </a:rPr>
              <a:t>Staying with discomfort and ambiguity</a:t>
            </a:r>
          </a:p>
        </p:txBody>
      </p:sp>
      <p:sp>
        <p:nvSpPr>
          <p:cNvPr id="15" name="Rounded 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297679"/>
            <a:ext cx="3545738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1F3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297679"/>
            <a:ext cx="109728" cy="1874519"/>
          </a:xfrm>
          <a:prstGeom prst="rect">
            <a:avLst/>
          </a:prstGeom>
          <a:solidFill>
            <a:srgbClr val="C445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22960" y="4526279"/>
            <a:ext cx="3088538" cy="15087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1F3864"/>
                </a:solidFill>
                <a:latin typeface="Aptos"/>
              </a:rPr>
              <a:t>Ethical Judgement</a:t>
            </a:r>
          </a:p>
          <a:p>
            <a:pPr algn="l">
              <a:spcBef>
                <a:spcPts val="600"/>
              </a:spcBef>
            </a:pPr>
            <a:r>
              <a:rPr sz="2200" b="0" i="0">
                <a:solidFill>
                  <a:srgbClr val="1A1A1A"/>
                </a:solidFill>
                <a:latin typeface="Aptos"/>
              </a:rPr>
              <a:t>Making principled everyday choices</a:t>
            </a:r>
          </a:p>
        </p:txBody>
      </p:sp>
      <p:sp>
        <p:nvSpPr>
          <p:cNvPr id="18" name="Rounded Rectangl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22978" y="4297679"/>
            <a:ext cx="3545738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1F3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22978" y="4297679"/>
            <a:ext cx="109728" cy="1874519"/>
          </a:xfrm>
          <a:prstGeom prst="rect">
            <a:avLst/>
          </a:prstGeom>
          <a:solidFill>
            <a:srgbClr val="C445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597298" y="4526279"/>
            <a:ext cx="3088538" cy="15087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1F3864"/>
                </a:solidFill>
                <a:latin typeface="Aptos"/>
              </a:rPr>
              <a:t>Reflective Practice</a:t>
            </a:r>
          </a:p>
          <a:p>
            <a:pPr algn="l">
              <a:spcBef>
                <a:spcPts val="600"/>
              </a:spcBef>
            </a:pPr>
            <a:r>
              <a:rPr sz="2200" b="0" i="0">
                <a:solidFill>
                  <a:srgbClr val="1A1A1A"/>
                </a:solidFill>
                <a:latin typeface="Aptos"/>
              </a:rPr>
              <a:t>Noticing growth and adjusting course</a:t>
            </a:r>
          </a:p>
        </p:txBody>
      </p:sp>
      <p:sp>
        <p:nvSpPr>
          <p:cNvPr id="21" name="Rounded Rectangl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97316" y="4297679"/>
            <a:ext cx="3545738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1F3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97316" y="4297679"/>
            <a:ext cx="109728" cy="1874519"/>
          </a:xfrm>
          <a:prstGeom prst="rect">
            <a:avLst/>
          </a:prstGeom>
          <a:solidFill>
            <a:srgbClr val="C445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371636" y="4526279"/>
            <a:ext cx="3088538" cy="15087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1F3864"/>
                </a:solidFill>
                <a:latin typeface="Aptos"/>
              </a:rPr>
              <a:t>Courageous Leadership</a:t>
            </a:r>
          </a:p>
          <a:p>
            <a:pPr algn="l">
              <a:spcBef>
                <a:spcPts val="600"/>
              </a:spcBef>
            </a:pPr>
            <a:r>
              <a:rPr sz="2200" b="0" i="0">
                <a:solidFill>
                  <a:srgbClr val="1A1A1A"/>
                </a:solidFill>
                <a:latin typeface="Aptos"/>
              </a:rPr>
              <a:t>Initiating and inviting others in</a:t>
            </a:r>
          </a:p>
        </p:txBody>
      </p:sp>
      <p:sp>
        <p:nvSpPr>
          <p:cNvPr id="24" name="TextBox 2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00">
                <a:solidFill>
                  <a:srgbClr val="4A4A4A"/>
                </a:solidFill>
                <a:latin typeface="Aptos"/>
              </a:rPr>
              <a:t>Beyond the LMS  |  Skills Institute, Aotearoa New Zealand</a:t>
            </a:r>
          </a:p>
        </p:txBody>
      </p:sp>
      <p:sp>
        <p:nvSpPr>
          <p:cNvPr id="25" name="TextBox 24" descr="Slide 10 of 17" title="Slide number"/>
          <p:cNvSpPr txBox="1"/>
          <p:nvPr/>
        </p:nvSpPr>
        <p:spPr>
          <a:xfrm>
            <a:off x="9814255" y="6446520"/>
            <a:ext cx="219456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/>
            <a:r>
              <a:rPr sz="1200">
                <a:solidFill>
                  <a:srgbClr val="4A4A4A"/>
                </a:solidFill>
                <a:latin typeface="Aptos"/>
              </a:rPr>
              <a:t>Slide 10 of 17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1B7A2FE-150C-BD22-5554-C2C0D4E8B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685779" y="72848"/>
            <a:ext cx="1231596" cy="1482426"/>
            <a:chOff x="10685779" y="72848"/>
            <a:chExt cx="1231596" cy="1482426"/>
          </a:xfrm>
        </p:grpSpPr>
        <p:sp>
          <p:nvSpPr>
            <p:cNvPr id="27" name="Rounded Rectangle 7">
              <a:extLst>
                <a:ext uri="{FF2B5EF4-FFF2-40B4-BE49-F238E27FC236}">
                  <a16:creationId xmlns:a16="http://schemas.microsoft.com/office/drawing/2014/main" id="{DBA43347-84FD-5F5B-16BD-6C5589038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0685779" y="1325086"/>
              <a:ext cx="1231595" cy="230188"/>
            </a:xfrm>
            <a:prstGeom prst="roundRect">
              <a:avLst>
                <a:gd name="adj" fmla="val 6000"/>
              </a:avLst>
            </a:prstGeom>
            <a:solidFill>
              <a:srgbClr val="FFFFFF"/>
            </a:solidFill>
            <a:ln w="9525">
              <a:solidFill>
                <a:srgbClr val="1F3864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Z" sz="900" dirty="0">
                  <a:solidFill>
                    <a:srgbClr val="4A4A4A"/>
                  </a:solidFill>
                  <a:latin typeface="Aptos" panose="020B0004020202020204" pitchFamily="34" charset="0"/>
                  <a:hlinkClick r:id="rId3"/>
                </a:rPr>
                <a:t>skillsinstitute.co.nz</a:t>
              </a:r>
              <a:r>
                <a:rPr lang="en-NZ" sz="900" dirty="0">
                  <a:solidFill>
                    <a:srgbClr val="4A4A4A"/>
                  </a:solidFill>
                  <a:latin typeface="Aptos" panose="020B0004020202020204" pitchFamily="34" charset="0"/>
                </a:rPr>
                <a:t> </a:t>
              </a:r>
              <a:endParaRPr sz="900" dirty="0">
                <a:solidFill>
                  <a:srgbClr val="4A4A4A"/>
                </a:solidFill>
                <a:latin typeface="Aptos" panose="020B0004020202020204" pitchFamily="34" charset="0"/>
              </a:endParaRP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AE3DF075-35D5-2B9B-40C7-19D2DB3E84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85780" y="72848"/>
              <a:ext cx="1231595" cy="123159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2D198E-77BA-DEFA-24EC-46EFA838F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1">
            <a:hlinkClick r:id="" action="ppaction://media"/>
            <a:extLst>
              <a:ext uri="{FF2B5EF4-FFF2-40B4-BE49-F238E27FC236}">
                <a16:creationId xmlns:a16="http://schemas.microsoft.com/office/drawing/2014/main" id="{B9E8102E-9E81-A245-1D5D-D340E10FC7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158589" y="0"/>
            <a:ext cx="3874823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44147"/>
          <a:stretch>
            <a:fillRect/>
          </a:stretch>
        </p:blipFill>
        <p:spPr>
          <a:xfrm>
            <a:off x="0" y="0"/>
            <a:ext cx="3874823" cy="3895618"/>
          </a:xfrm>
          <a:prstGeom prst="rect">
            <a:avLst/>
          </a:prstGeom>
        </p:spPr>
      </p:pic>
      <p:pic>
        <p:nvPicPr>
          <p:cNvPr id="7" name="Pictur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44147" b="23956"/>
          <a:stretch>
            <a:fillRect/>
          </a:stretch>
        </p:blipFill>
        <p:spPr>
          <a:xfrm>
            <a:off x="0" y="3895618"/>
            <a:ext cx="3874823" cy="2962382"/>
          </a:xfrm>
          <a:prstGeom prst="rect">
            <a:avLst/>
          </a:prstGeom>
        </p:spPr>
      </p:pic>
      <p:pic>
        <p:nvPicPr>
          <p:cNvPr id="8" name="Pictur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44147"/>
          <a:stretch>
            <a:fillRect/>
          </a:stretch>
        </p:blipFill>
        <p:spPr>
          <a:xfrm flipH="1">
            <a:off x="8317177" y="0"/>
            <a:ext cx="3874823" cy="3895618"/>
          </a:xfrm>
          <a:prstGeom prst="rect">
            <a:avLst/>
          </a:prstGeom>
        </p:spPr>
      </p:pic>
      <p:pic>
        <p:nvPicPr>
          <p:cNvPr id="9" name="Pictur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44147" b="23956"/>
          <a:stretch>
            <a:fillRect/>
          </a:stretch>
        </p:blipFill>
        <p:spPr>
          <a:xfrm flipH="1">
            <a:off x="8317177" y="3895618"/>
            <a:ext cx="3874823" cy="2962382"/>
          </a:xfrm>
          <a:prstGeom prst="rect">
            <a:avLst/>
          </a:prstGeom>
        </p:spPr>
      </p:pic>
      <p:sp>
        <p:nvSpPr>
          <p:cNvPr id="10" name="Titl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097280"/>
            <a:ext cx="11277600" cy="685800"/>
          </a:xfrm>
        </p:spPr>
        <p:txBody>
          <a:bodyPr/>
          <a:lstStyle/>
          <a:p>
            <a:r>
              <a:rPr lang="en-NZ"/>
              <a:t>Aura Farming in the Wild</a:t>
            </a:r>
          </a:p>
        </p:txBody>
      </p:sp>
      <p:sp>
        <p:nvSpPr>
          <p:cNvPr id="11" name="Rectangl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55080"/>
            <a:ext cx="12188952" cy="502920"/>
          </a:xfrm>
          <a:prstGeom prst="rect">
            <a:avLst/>
          </a:prstGeom>
          <a:solidFill>
            <a:srgbClr val="000000">
              <a:alpha val="5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65760" y="6382512"/>
            <a:ext cx="731520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200">
                <a:solidFill>
                  <a:srgbClr val="FFFFFF"/>
                </a:solidFill>
                <a:latin typeface="Aptos"/>
              </a:rPr>
              <a:t>Source: ‘Kid Aura Farming on Boat’, YouTube</a:t>
            </a:r>
          </a:p>
        </p:txBody>
      </p:sp>
      <p:sp>
        <p:nvSpPr>
          <p:cNvPr id="13" name="TextBox 12" descr="Slide 11 of 17" title="Slide number"/>
          <p:cNvSpPr txBox="1"/>
          <p:nvPr/>
        </p:nvSpPr>
        <p:spPr>
          <a:xfrm>
            <a:off x="9811512" y="6382512"/>
            <a:ext cx="219456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/>
            <a:r>
              <a:rPr sz="1200">
                <a:solidFill>
                  <a:srgbClr val="FFFFFF"/>
                </a:solidFill>
                <a:latin typeface="Aptos"/>
              </a:rPr>
              <a:t>Slide 11 of 17</a:t>
            </a:r>
          </a:p>
        </p:txBody>
      </p:sp>
    </p:spTree>
    <p:extLst>
      <p:ext uri="{BB962C8B-B14F-4D97-AF65-F5344CB8AC3E}">
        <p14:creationId xmlns:p14="http://schemas.microsoft.com/office/powerpoint/2010/main" val="3536194616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92608"/>
            <a:ext cx="548640" cy="73152"/>
          </a:xfrm>
          <a:prstGeom prst="rect">
            <a:avLst/>
          </a:prstGeom>
          <a:solidFill>
            <a:srgbClr val="C445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itl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48640" y="457200"/>
            <a:ext cx="11094415" cy="8229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Aligned with UDL Guidelines 3.0</a:t>
            </a:r>
          </a:p>
        </p:txBody>
      </p:sp>
      <p:sp>
        <p:nvSpPr>
          <p:cNvPr id="5" name="TextBox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48640" y="1280160"/>
            <a:ext cx="11094415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0" i="1">
                <a:solidFill>
                  <a:srgbClr val="4A4A4A"/>
                </a:solidFill>
                <a:latin typeface="Aptos"/>
              </a:rPr>
              <a:t>Three guidelines anchor the design</a:t>
            </a:r>
          </a:p>
        </p:txBody>
      </p:sp>
      <p:sp>
        <p:nvSpPr>
          <p:cNvPr id="6" name="Rounded Rectangl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194560"/>
            <a:ext cx="3515258" cy="38404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1F3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194560"/>
            <a:ext cx="3515258" cy="137160"/>
          </a:xfrm>
          <a:prstGeom prst="rect">
            <a:avLst/>
          </a:prstGeom>
          <a:solidFill>
            <a:srgbClr val="C445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22960" y="2651760"/>
            <a:ext cx="2966618" cy="3200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1F3864"/>
                </a:solidFill>
                <a:latin typeface="Aptos"/>
              </a:rPr>
              <a:t>Nurture Joy and Play</a:t>
            </a:r>
          </a:p>
          <a:p>
            <a:pPr algn="l">
              <a:spcBef>
                <a:spcPts val="1400"/>
              </a:spcBef>
            </a:pPr>
            <a:r>
              <a:rPr sz="2200" b="0" i="0">
                <a:solidFill>
                  <a:srgbClr val="1A1A1A"/>
                </a:solidFill>
                <a:latin typeface="Aptos"/>
              </a:rPr>
              <a:t>Activities are designed to be enjoyed. Quiz nights, films, board games.</a:t>
            </a:r>
          </a:p>
        </p:txBody>
      </p:sp>
      <p:sp>
        <p:nvSpPr>
          <p:cNvPr id="9" name="Rounded 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38218" y="2194560"/>
            <a:ext cx="3515258" cy="38404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1F3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38218" y="2194560"/>
            <a:ext cx="3515258" cy="137160"/>
          </a:xfrm>
          <a:prstGeom prst="rect">
            <a:avLst/>
          </a:prstGeom>
          <a:solidFill>
            <a:srgbClr val="C445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612538" y="2651760"/>
            <a:ext cx="2966618" cy="3200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1F3864"/>
                </a:solidFill>
                <a:latin typeface="Aptos"/>
              </a:rPr>
              <a:t>Foster Collaboration and Community</a:t>
            </a:r>
          </a:p>
          <a:p>
            <a:pPr algn="l">
              <a:spcBef>
                <a:spcPts val="1400"/>
              </a:spcBef>
            </a:pPr>
            <a:r>
              <a:rPr sz="2200" b="0" i="0">
                <a:solidFill>
                  <a:srgbClr val="1A1A1A"/>
                </a:solidFill>
                <a:latin typeface="Aptos"/>
              </a:rPr>
              <a:t>Buddy Trios and rotations give every learner a way in.</a:t>
            </a:r>
          </a:p>
        </p:txBody>
      </p:sp>
      <p:sp>
        <p:nvSpPr>
          <p:cNvPr id="12" name="Rounded 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27796" y="2194560"/>
            <a:ext cx="3515258" cy="38404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1F3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27796" y="2194560"/>
            <a:ext cx="3515258" cy="137160"/>
          </a:xfrm>
          <a:prstGeom prst="rect">
            <a:avLst/>
          </a:prstGeom>
          <a:solidFill>
            <a:srgbClr val="C445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402116" y="2651760"/>
            <a:ext cx="2966618" cy="3200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1F3864"/>
                </a:solidFill>
                <a:latin typeface="Aptos"/>
              </a:rPr>
              <a:t>Address Biases, Threats, and Distractions</a:t>
            </a:r>
          </a:p>
          <a:p>
            <a:pPr algn="l">
              <a:spcBef>
                <a:spcPts val="1400"/>
              </a:spcBef>
            </a:pPr>
            <a:r>
              <a:rPr sz="2200" b="0" i="0">
                <a:solidFill>
                  <a:srgbClr val="1A1A1A"/>
                </a:solidFill>
                <a:latin typeface="Aptos"/>
              </a:rPr>
              <a:t>Clear norms, low-stakes options, multiple modes of participation.</a:t>
            </a:r>
          </a:p>
        </p:txBody>
      </p:sp>
      <p:sp>
        <p:nvSpPr>
          <p:cNvPr id="15" name="TextBox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00">
                <a:solidFill>
                  <a:srgbClr val="4A4A4A"/>
                </a:solidFill>
                <a:latin typeface="Aptos"/>
              </a:rPr>
              <a:t>Beyond the LMS  |  Skills Institute, Aotearoa New Zealand</a:t>
            </a:r>
          </a:p>
        </p:txBody>
      </p:sp>
      <p:sp>
        <p:nvSpPr>
          <p:cNvPr id="16" name="TextBox 15" descr="Slide 12 of 17" title="Slide number"/>
          <p:cNvSpPr txBox="1"/>
          <p:nvPr/>
        </p:nvSpPr>
        <p:spPr>
          <a:xfrm>
            <a:off x="9814255" y="6446520"/>
            <a:ext cx="219456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/>
            <a:r>
              <a:rPr sz="1200">
                <a:solidFill>
                  <a:srgbClr val="4A4A4A"/>
                </a:solidFill>
                <a:latin typeface="Aptos"/>
              </a:rPr>
              <a:t>Slide 12 of 17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323F2FA-A4B2-C94D-9675-C7AFB90701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685779" y="72848"/>
            <a:ext cx="1231596" cy="1482426"/>
            <a:chOff x="10685779" y="72848"/>
            <a:chExt cx="1231596" cy="1482426"/>
          </a:xfrm>
        </p:grpSpPr>
        <p:sp>
          <p:nvSpPr>
            <p:cNvPr id="18" name="Rounded Rectangle 7">
              <a:extLst>
                <a:ext uri="{FF2B5EF4-FFF2-40B4-BE49-F238E27FC236}">
                  <a16:creationId xmlns:a16="http://schemas.microsoft.com/office/drawing/2014/main" id="{DF3CF8E3-BE7E-29DA-8744-8EFE5898C3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0685779" y="1325086"/>
              <a:ext cx="1231595" cy="230188"/>
            </a:xfrm>
            <a:prstGeom prst="roundRect">
              <a:avLst>
                <a:gd name="adj" fmla="val 6000"/>
              </a:avLst>
            </a:prstGeom>
            <a:solidFill>
              <a:srgbClr val="FFFFFF"/>
            </a:solidFill>
            <a:ln w="9525">
              <a:solidFill>
                <a:srgbClr val="1F3864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Z" sz="900" dirty="0">
                  <a:solidFill>
                    <a:srgbClr val="4A4A4A"/>
                  </a:solidFill>
                  <a:latin typeface="Aptos" panose="020B0004020202020204" pitchFamily="34" charset="0"/>
                  <a:hlinkClick r:id="rId3"/>
                </a:rPr>
                <a:t>skillsinstitute.co.nz</a:t>
              </a:r>
              <a:r>
                <a:rPr lang="en-NZ" sz="900" dirty="0">
                  <a:solidFill>
                    <a:srgbClr val="4A4A4A"/>
                  </a:solidFill>
                  <a:latin typeface="Aptos" panose="020B0004020202020204" pitchFamily="34" charset="0"/>
                </a:rPr>
                <a:t> </a:t>
              </a:r>
              <a:endParaRPr sz="900" dirty="0">
                <a:solidFill>
                  <a:srgbClr val="4A4A4A"/>
                </a:solidFill>
                <a:latin typeface="Aptos" panose="020B0004020202020204" pitchFamily="34" charset="0"/>
              </a:endParaRP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7021EE08-8FBB-6797-9037-F764A4F2D9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85780" y="72848"/>
              <a:ext cx="1231595" cy="123159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26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365760" cy="6858000"/>
          </a:xfrm>
          <a:prstGeom prst="rect">
            <a:avLst/>
          </a:prstGeom>
          <a:solidFill>
            <a:srgbClr val="C445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itl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14400" y="548640"/>
            <a:ext cx="10058400" cy="8229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Reflection Pause</a:t>
            </a:r>
          </a:p>
        </p:txBody>
      </p:sp>
      <p:sp>
        <p:nvSpPr>
          <p:cNvPr id="5" name="TextBox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14400" y="1463040"/>
            <a:ext cx="100584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0" i="1">
                <a:solidFill>
                  <a:srgbClr val="D49F4C"/>
                </a:solidFill>
                <a:latin typeface="Aptos"/>
              </a:rPr>
              <a:t>Five minutes. Both rooms.</a:t>
            </a:r>
          </a:p>
        </p:txBody>
      </p:sp>
      <p:sp>
        <p:nvSpPr>
          <p:cNvPr id="6" name="Rounded Rectangl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4400" y="2194560"/>
            <a:ext cx="5486400" cy="1554480"/>
          </a:xfrm>
          <a:prstGeom prst="roundRect">
            <a:avLst>
              <a:gd name="adj" fmla="val 6000"/>
            </a:avLst>
          </a:prstGeom>
          <a:solidFill>
            <a:srgbClr val="F7F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80160" y="2423160"/>
            <a:ext cx="4815840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1" i="0" dirty="0">
                <a:solidFill>
                  <a:srgbClr val="1F3864"/>
                </a:solidFill>
                <a:latin typeface="Aptos"/>
              </a:rPr>
              <a:t>Which element of this model could work in your context, and what would you need to adapt?</a:t>
            </a:r>
          </a:p>
        </p:txBody>
      </p:sp>
      <p:sp>
        <p:nvSpPr>
          <p:cNvPr id="8" name="Rounded Rectangl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4400" y="4023360"/>
            <a:ext cx="2647557" cy="2697480"/>
          </a:xfrm>
          <a:prstGeom prst="roundRect">
            <a:avLst>
              <a:gd name="adj" fmla="val 6000"/>
            </a:avLst>
          </a:prstGeom>
          <a:solidFill>
            <a:srgbClr val="1F3864"/>
          </a:solidFill>
          <a:ln w="12700">
            <a:solidFill>
              <a:srgbClr val="D49F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188720" y="4297680"/>
            <a:ext cx="2647556" cy="19030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dirty="0">
                <a:solidFill>
                  <a:srgbClr val="D49F4C"/>
                </a:solidFill>
                <a:latin typeface="Aptos"/>
              </a:rPr>
              <a:t>In the Room</a:t>
            </a:r>
          </a:p>
          <a:p>
            <a:pPr algn="l">
              <a:spcBef>
                <a:spcPts val="1000"/>
              </a:spcBef>
            </a:pPr>
            <a:r>
              <a:rPr sz="2200" b="0" i="0" dirty="0">
                <a:solidFill>
                  <a:srgbClr val="FFFFFF"/>
                </a:solidFill>
                <a:latin typeface="Aptos"/>
              </a:rPr>
              <a:t>Turn to your </a:t>
            </a:r>
            <a:r>
              <a:rPr sz="2200" b="0" i="0" dirty="0" err="1">
                <a:solidFill>
                  <a:srgbClr val="FFFFFF"/>
                </a:solidFill>
                <a:latin typeface="Aptos"/>
              </a:rPr>
              <a:t>neighbour</a:t>
            </a:r>
            <a:r>
              <a:rPr sz="2200" b="0" i="0" dirty="0">
                <a:solidFill>
                  <a:srgbClr val="FFFFFF"/>
                </a:solidFill>
                <a:latin typeface="Aptos"/>
              </a:rPr>
              <a:t>.</a:t>
            </a:r>
          </a:p>
          <a:p>
            <a:pPr algn="l">
              <a:spcBef>
                <a:spcPts val="400"/>
              </a:spcBef>
            </a:pPr>
            <a:r>
              <a:rPr sz="2200" b="0" i="0" dirty="0">
                <a:solidFill>
                  <a:srgbClr val="FFFFFF"/>
                </a:solidFill>
                <a:latin typeface="Aptos"/>
              </a:rPr>
              <a:t>90-second paired exchange.</a:t>
            </a:r>
          </a:p>
        </p:txBody>
      </p:sp>
      <p:sp>
        <p:nvSpPr>
          <p:cNvPr id="10" name="Rounded 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53243" y="4006205"/>
            <a:ext cx="2647557" cy="2697480"/>
          </a:xfrm>
          <a:prstGeom prst="roundRect">
            <a:avLst>
              <a:gd name="adj" fmla="val 6000"/>
            </a:avLst>
          </a:prstGeom>
          <a:solidFill>
            <a:srgbClr val="1F3864"/>
          </a:solidFill>
          <a:ln w="12700">
            <a:solidFill>
              <a:srgbClr val="D49F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027562" y="4297680"/>
            <a:ext cx="2173541" cy="19030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dirty="0">
                <a:solidFill>
                  <a:srgbClr val="D49F4C"/>
                </a:solidFill>
                <a:latin typeface="Aptos"/>
              </a:rPr>
              <a:t>Joining Online</a:t>
            </a:r>
          </a:p>
          <a:p>
            <a:pPr algn="l">
              <a:spcBef>
                <a:spcPts val="1000"/>
              </a:spcBef>
            </a:pPr>
            <a:r>
              <a:rPr sz="2200" b="0" i="0" dirty="0">
                <a:solidFill>
                  <a:srgbClr val="FFFFFF"/>
                </a:solidFill>
                <a:latin typeface="Aptos"/>
              </a:rPr>
              <a:t>Share via the chat.</a:t>
            </a:r>
          </a:p>
          <a:p>
            <a:pPr algn="l">
              <a:spcBef>
                <a:spcPts val="400"/>
              </a:spcBef>
            </a:pPr>
            <a:r>
              <a:rPr sz="2200" b="0" i="0" dirty="0">
                <a:solidFill>
                  <a:srgbClr val="FFFFFF"/>
                </a:solidFill>
                <a:latin typeface="Aptos"/>
              </a:rPr>
              <a:t>Or post on the Padlet board.</a:t>
            </a:r>
          </a:p>
        </p:txBody>
      </p:sp>
      <p:sp>
        <p:nvSpPr>
          <p:cNvPr id="14" name="TextBox 13" descr="Slide 13 of 17" title="Slide number"/>
          <p:cNvSpPr txBox="1"/>
          <p:nvPr/>
        </p:nvSpPr>
        <p:spPr>
          <a:xfrm>
            <a:off x="9814255" y="6446520"/>
            <a:ext cx="219456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/>
            <a:r>
              <a:rPr sz="1200">
                <a:solidFill>
                  <a:srgbClr val="ECE3D2"/>
                </a:solidFill>
                <a:latin typeface="Aptos"/>
              </a:rPr>
              <a:t>Slide 13 of 17</a:t>
            </a:r>
          </a:p>
        </p:txBody>
      </p:sp>
      <p:pic>
        <p:nvPicPr>
          <p:cNvPr id="16" name="Picture 15" descr="QR Code for Padlet - https://padlet.com/dmitriyzavyalov93/udl-symposium-2026-3289ur1z1snsmzhw">
            <a:extLst>
              <a:ext uri="{FF2B5EF4-FFF2-40B4-BE49-F238E27FC236}">
                <a16:creationId xmlns:a16="http://schemas.microsoft.com/office/drawing/2014/main" id="{4E6BFA83-8BBC-F7A1-88DD-6801DFD2E4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0277" y="1463040"/>
            <a:ext cx="4663440" cy="466344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92608"/>
            <a:ext cx="548640" cy="73152"/>
          </a:xfrm>
          <a:prstGeom prst="rect">
            <a:avLst/>
          </a:prstGeom>
          <a:solidFill>
            <a:srgbClr val="C445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itl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48640" y="457200"/>
            <a:ext cx="11094415" cy="8229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40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Impact Evidence</a:t>
            </a:r>
          </a:p>
        </p:txBody>
      </p:sp>
      <p:sp>
        <p:nvSpPr>
          <p:cNvPr id="5" name="TextBox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48640" y="1280160"/>
            <a:ext cx="11094415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0" i="1">
                <a:solidFill>
                  <a:srgbClr val="4A4A4A"/>
                </a:solidFill>
                <a:latin typeface="Aptos"/>
              </a:rPr>
              <a:t>How do we know it is working? Four evidence streams.</a:t>
            </a:r>
          </a:p>
        </p:txBody>
      </p:sp>
      <p:sp>
        <p:nvSpPr>
          <p:cNvPr id="6" name="Rounded Rectangl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194560"/>
            <a:ext cx="5387187" cy="1783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1F3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2606040"/>
            <a:ext cx="457200" cy="457200"/>
          </a:xfrm>
          <a:prstGeom prst="ellipse">
            <a:avLst/>
          </a:prstGeom>
          <a:solidFill>
            <a:srgbClr val="C445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22960" y="2697480"/>
            <a:ext cx="457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9" name="TextBox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463040" y="2468880"/>
            <a:ext cx="4289907" cy="1325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1F3864"/>
                </a:solidFill>
                <a:latin typeface="Aptos"/>
              </a:rPr>
              <a:t>Attendance Tracking</a:t>
            </a:r>
          </a:p>
          <a:p>
            <a:pPr algn="l">
              <a:spcBef>
                <a:spcPts val="600"/>
              </a:spcBef>
            </a:pPr>
            <a:r>
              <a:rPr sz="2200" b="0" i="0">
                <a:solidFill>
                  <a:srgbClr val="1A1A1A"/>
                </a:solidFill>
                <a:latin typeface="Aptos"/>
              </a:rPr>
              <a:t>Sign-in and headcount at every event</a:t>
            </a:r>
          </a:p>
        </p:txBody>
      </p:sp>
      <p:sp>
        <p:nvSpPr>
          <p:cNvPr id="10" name="Rounded 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55867" y="2194560"/>
            <a:ext cx="5387187" cy="1783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1F3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30187" y="2606040"/>
            <a:ext cx="457200" cy="457200"/>
          </a:xfrm>
          <a:prstGeom prst="ellipse">
            <a:avLst/>
          </a:prstGeom>
          <a:solidFill>
            <a:srgbClr val="C445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530187" y="2697480"/>
            <a:ext cx="457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3" name="TextBox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170267" y="2468880"/>
            <a:ext cx="4289907" cy="1325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1F3864"/>
                </a:solidFill>
                <a:latin typeface="Aptos"/>
              </a:rPr>
              <a:t>Repeat Attendance</a:t>
            </a:r>
          </a:p>
          <a:p>
            <a:pPr algn="l">
              <a:spcBef>
                <a:spcPts val="600"/>
              </a:spcBef>
            </a:pPr>
            <a:r>
              <a:rPr sz="2200" b="0" i="0">
                <a:solidFill>
                  <a:srgbClr val="1A1A1A"/>
                </a:solidFill>
                <a:latin typeface="Aptos"/>
              </a:rPr>
              <a:t>Proportion returning for later events</a:t>
            </a:r>
          </a:p>
        </p:txBody>
      </p:sp>
      <p:sp>
        <p:nvSpPr>
          <p:cNvPr id="14" name="Rounded Rectangl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297680"/>
            <a:ext cx="5387187" cy="1783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1F3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4709160"/>
            <a:ext cx="457200" cy="457200"/>
          </a:xfrm>
          <a:prstGeom prst="ellipse">
            <a:avLst/>
          </a:prstGeom>
          <a:solidFill>
            <a:srgbClr val="C445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22960" y="4800600"/>
            <a:ext cx="457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7" name="TextBox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463040" y="4572000"/>
            <a:ext cx="4289907" cy="1325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1F3864"/>
                </a:solidFill>
                <a:latin typeface="Aptos"/>
              </a:rPr>
              <a:t>Pulse Surveys</a:t>
            </a:r>
          </a:p>
          <a:p>
            <a:pPr algn="l">
              <a:spcBef>
                <a:spcPts val="600"/>
              </a:spcBef>
            </a:pPr>
            <a:r>
              <a:rPr sz="2200" b="0" i="0">
                <a:solidFill>
                  <a:srgbClr val="1A1A1A"/>
                </a:solidFill>
                <a:latin typeface="Aptos"/>
              </a:rPr>
              <a:t>Belonging, confidence, perceived value</a:t>
            </a:r>
          </a:p>
        </p:txBody>
      </p:sp>
      <p:sp>
        <p:nvSpPr>
          <p:cNvPr id="18" name="Rounded Rectangl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55867" y="4297680"/>
            <a:ext cx="5387187" cy="1783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1F3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30187" y="4709160"/>
            <a:ext cx="457200" cy="457200"/>
          </a:xfrm>
          <a:prstGeom prst="ellipse">
            <a:avLst/>
          </a:prstGeom>
          <a:solidFill>
            <a:srgbClr val="C445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530187" y="4800600"/>
            <a:ext cx="457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1" name="TextBox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170267" y="4572000"/>
            <a:ext cx="4289907" cy="1325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1F3864"/>
                </a:solidFill>
                <a:latin typeface="Aptos"/>
              </a:rPr>
              <a:t>Facilitator Observations</a:t>
            </a:r>
          </a:p>
          <a:p>
            <a:pPr algn="l">
              <a:spcBef>
                <a:spcPts val="600"/>
              </a:spcBef>
            </a:pPr>
            <a:r>
              <a:rPr sz="2200" b="0" i="0">
                <a:solidFill>
                  <a:srgbClr val="1A1A1A"/>
                </a:solidFill>
                <a:latin typeface="Aptos"/>
              </a:rPr>
              <a:t>Punctuality, teamwork, initiative</a:t>
            </a:r>
          </a:p>
        </p:txBody>
      </p:sp>
      <p:sp>
        <p:nvSpPr>
          <p:cNvPr id="22" name="TextBox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00">
                <a:solidFill>
                  <a:srgbClr val="4A4A4A"/>
                </a:solidFill>
                <a:latin typeface="Aptos"/>
              </a:rPr>
              <a:t>Beyond the LMS  |  Skills Institute, Aotearoa New Zealand</a:t>
            </a:r>
          </a:p>
        </p:txBody>
      </p:sp>
      <p:sp>
        <p:nvSpPr>
          <p:cNvPr id="23" name="TextBox 22" descr="Slide 14 of 17" title="Slide number"/>
          <p:cNvSpPr txBox="1"/>
          <p:nvPr/>
        </p:nvSpPr>
        <p:spPr>
          <a:xfrm>
            <a:off x="9814255" y="6446520"/>
            <a:ext cx="219456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/>
            <a:r>
              <a:rPr sz="1200">
                <a:solidFill>
                  <a:srgbClr val="4A4A4A"/>
                </a:solidFill>
                <a:latin typeface="Aptos"/>
              </a:rPr>
              <a:t>Slide 14 of 17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3F70FC9-1E68-33AF-06ED-EE3DBCDD8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685779" y="72848"/>
            <a:ext cx="1231596" cy="1482426"/>
            <a:chOff x="10685779" y="72848"/>
            <a:chExt cx="1231596" cy="1482426"/>
          </a:xfrm>
        </p:grpSpPr>
        <p:sp>
          <p:nvSpPr>
            <p:cNvPr id="25" name="Rounded Rectangle 7">
              <a:extLst>
                <a:ext uri="{FF2B5EF4-FFF2-40B4-BE49-F238E27FC236}">
                  <a16:creationId xmlns:a16="http://schemas.microsoft.com/office/drawing/2014/main" id="{6EE1DAD8-C962-47FB-E01C-2B5B2C6C3E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0685779" y="1325086"/>
              <a:ext cx="1231595" cy="230188"/>
            </a:xfrm>
            <a:prstGeom prst="roundRect">
              <a:avLst>
                <a:gd name="adj" fmla="val 6000"/>
              </a:avLst>
            </a:prstGeom>
            <a:solidFill>
              <a:srgbClr val="FFFFFF"/>
            </a:solidFill>
            <a:ln w="9525">
              <a:solidFill>
                <a:srgbClr val="1F3864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Z" sz="900" dirty="0">
                  <a:solidFill>
                    <a:srgbClr val="4A4A4A"/>
                  </a:solidFill>
                  <a:latin typeface="Aptos" panose="020B0004020202020204" pitchFamily="34" charset="0"/>
                  <a:hlinkClick r:id="rId3"/>
                </a:rPr>
                <a:t>skillsinstitute.co.nz</a:t>
              </a:r>
              <a:r>
                <a:rPr lang="en-NZ" sz="900" dirty="0">
                  <a:solidFill>
                    <a:srgbClr val="4A4A4A"/>
                  </a:solidFill>
                  <a:latin typeface="Aptos" panose="020B0004020202020204" pitchFamily="34" charset="0"/>
                </a:rPr>
                <a:t> </a:t>
              </a:r>
              <a:endParaRPr sz="900" dirty="0">
                <a:solidFill>
                  <a:srgbClr val="4A4A4A"/>
                </a:solidFill>
                <a:latin typeface="Aptos" panose="020B0004020202020204" pitchFamily="34" charset="0"/>
              </a:endParaRPr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70EECB7C-1E88-1F30-58A3-1F6A50280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85780" y="72848"/>
              <a:ext cx="1231595" cy="123159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92608"/>
            <a:ext cx="548640" cy="73152"/>
          </a:xfrm>
          <a:prstGeom prst="rect">
            <a:avLst/>
          </a:prstGeom>
          <a:solidFill>
            <a:srgbClr val="C445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itl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48640" y="457200"/>
            <a:ext cx="11094415" cy="8229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40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Continuous Improvement Cycle</a:t>
            </a:r>
          </a:p>
        </p:txBody>
      </p:sp>
      <p:sp>
        <p:nvSpPr>
          <p:cNvPr id="5" name="TextBox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48640" y="1280160"/>
            <a:ext cx="11094415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0" i="1">
                <a:solidFill>
                  <a:srgbClr val="4A4A4A"/>
                </a:solidFill>
                <a:latin typeface="Aptos"/>
              </a:rPr>
              <a:t>Reviewed each semester with programme teams</a:t>
            </a:r>
          </a:p>
        </p:txBody>
      </p:sp>
      <p:sp>
        <p:nvSpPr>
          <p:cNvPr id="6" name="Rounded Rectangl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377440"/>
            <a:ext cx="2362123" cy="2926080"/>
          </a:xfrm>
          <a:prstGeom prst="roundRect">
            <a:avLst>
              <a:gd name="adj" fmla="val 6000"/>
            </a:avLst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63941" y="2743200"/>
            <a:ext cx="731520" cy="731520"/>
          </a:xfrm>
          <a:prstGeom prst="ellipse">
            <a:avLst/>
          </a:prstGeom>
          <a:solidFill>
            <a:srgbClr val="D49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363941" y="2834640"/>
            <a:ext cx="73152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800" b="1" i="0">
                <a:solidFill>
                  <a:srgbClr val="1F3864"/>
                </a:solidFill>
                <a:latin typeface="Aptos"/>
              </a:rPr>
              <a:t>1</a:t>
            </a:r>
          </a:p>
        </p:txBody>
      </p:sp>
      <p:sp>
        <p:nvSpPr>
          <p:cNvPr id="9" name="TextBox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31520" y="3657600"/>
            <a:ext cx="1996363" cy="1554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800" b="1" i="0">
                <a:solidFill>
                  <a:srgbClr val="FFFFFF"/>
                </a:solidFill>
                <a:latin typeface="Aptos"/>
              </a:rPr>
              <a:t>Design</a:t>
            </a:r>
          </a:p>
          <a:p>
            <a:pPr algn="ctr">
              <a:spcBef>
                <a:spcPts val="800"/>
              </a:spcBef>
            </a:pPr>
            <a:r>
              <a:rPr sz="2200" b="0" i="0">
                <a:solidFill>
                  <a:srgbClr val="F7F2E8"/>
                </a:solidFill>
                <a:latin typeface="Aptos"/>
              </a:rPr>
              <a:t>Activities and materials</a:t>
            </a:r>
          </a:p>
        </p:txBody>
      </p:sp>
      <p:sp>
        <p:nvSpPr>
          <p:cNvPr id="10" name="Right Arrow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956483" y="3657600"/>
            <a:ext cx="365760" cy="365760"/>
          </a:xfrm>
          <a:prstGeom prst="rightArrow">
            <a:avLst/>
          </a:prstGeom>
          <a:solidFill>
            <a:srgbClr val="C445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59403" y="2377440"/>
            <a:ext cx="2362123" cy="2926080"/>
          </a:xfrm>
          <a:prstGeom prst="roundRect">
            <a:avLst>
              <a:gd name="adj" fmla="val 6000"/>
            </a:avLst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74705" y="2743200"/>
            <a:ext cx="731520" cy="731520"/>
          </a:xfrm>
          <a:prstGeom prst="ellipse">
            <a:avLst/>
          </a:prstGeom>
          <a:solidFill>
            <a:srgbClr val="D49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274705" y="2834640"/>
            <a:ext cx="73152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800" b="1" i="0">
                <a:solidFill>
                  <a:srgbClr val="1F3864"/>
                </a:solidFill>
                <a:latin typeface="Aptos"/>
              </a:rPr>
              <a:t>2</a:t>
            </a:r>
          </a:p>
        </p:txBody>
      </p:sp>
      <p:sp>
        <p:nvSpPr>
          <p:cNvPr id="14" name="TextBox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642283" y="3657600"/>
            <a:ext cx="1996363" cy="1554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800" b="1" i="0">
                <a:solidFill>
                  <a:srgbClr val="FFFFFF"/>
                </a:solidFill>
                <a:latin typeface="Aptos"/>
              </a:rPr>
              <a:t>Deliver</a:t>
            </a:r>
          </a:p>
          <a:p>
            <a:pPr algn="ctr">
              <a:spcBef>
                <a:spcPts val="800"/>
              </a:spcBef>
            </a:pPr>
            <a:r>
              <a:rPr sz="2200" b="0" i="0">
                <a:solidFill>
                  <a:srgbClr val="F7F2E8"/>
                </a:solidFill>
                <a:latin typeface="Aptos"/>
              </a:rPr>
              <a:t>Run and observe sessions</a:t>
            </a:r>
          </a:p>
        </p:txBody>
      </p:sp>
      <p:sp>
        <p:nvSpPr>
          <p:cNvPr id="15" name="Right Arrow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67247" y="3657600"/>
            <a:ext cx="365760" cy="365760"/>
          </a:xfrm>
          <a:prstGeom prst="rightArrow">
            <a:avLst/>
          </a:prstGeom>
          <a:solidFill>
            <a:srgbClr val="C445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70167" y="2377440"/>
            <a:ext cx="2362123" cy="2926080"/>
          </a:xfrm>
          <a:prstGeom prst="roundRect">
            <a:avLst>
              <a:gd name="adj" fmla="val 6000"/>
            </a:avLst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85469" y="2743200"/>
            <a:ext cx="731520" cy="731520"/>
          </a:xfrm>
          <a:prstGeom prst="ellipse">
            <a:avLst/>
          </a:prstGeom>
          <a:solidFill>
            <a:srgbClr val="D49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185469" y="2834640"/>
            <a:ext cx="73152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800" b="1" i="0">
                <a:solidFill>
                  <a:srgbClr val="1F3864"/>
                </a:solidFill>
                <a:latin typeface="Aptos"/>
              </a:rPr>
              <a:t>3</a:t>
            </a:r>
          </a:p>
        </p:txBody>
      </p:sp>
      <p:sp>
        <p:nvSpPr>
          <p:cNvPr id="19" name="TextBox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553047" y="3657600"/>
            <a:ext cx="1996363" cy="1554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800" b="1" i="0">
                <a:solidFill>
                  <a:srgbClr val="FFFFFF"/>
                </a:solidFill>
                <a:latin typeface="Aptos"/>
              </a:rPr>
              <a:t>Collect</a:t>
            </a:r>
          </a:p>
          <a:p>
            <a:pPr algn="ctr">
              <a:spcBef>
                <a:spcPts val="800"/>
              </a:spcBef>
            </a:pPr>
            <a:r>
              <a:rPr sz="2200" b="0" i="0">
                <a:solidFill>
                  <a:srgbClr val="F7F2E8"/>
                </a:solidFill>
                <a:latin typeface="Aptos"/>
              </a:rPr>
              <a:t>Evidence from four streams</a:t>
            </a:r>
          </a:p>
        </p:txBody>
      </p:sp>
      <p:sp>
        <p:nvSpPr>
          <p:cNvPr id="20" name="Right Arrow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778011" y="3657600"/>
            <a:ext cx="365760" cy="365760"/>
          </a:xfrm>
          <a:prstGeom prst="rightArrow">
            <a:avLst/>
          </a:prstGeom>
          <a:solidFill>
            <a:srgbClr val="C445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80931" y="2377440"/>
            <a:ext cx="2362123" cy="2926080"/>
          </a:xfrm>
          <a:prstGeom prst="roundRect">
            <a:avLst>
              <a:gd name="adj" fmla="val 6000"/>
            </a:avLst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096233" y="2743200"/>
            <a:ext cx="731520" cy="731520"/>
          </a:xfrm>
          <a:prstGeom prst="ellipse">
            <a:avLst/>
          </a:prstGeom>
          <a:solidFill>
            <a:srgbClr val="D49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0096233" y="2834640"/>
            <a:ext cx="73152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800" b="1" i="0">
                <a:solidFill>
                  <a:srgbClr val="1F3864"/>
                </a:solidFill>
                <a:latin typeface="Aptos"/>
              </a:rPr>
              <a:t>4</a:t>
            </a:r>
          </a:p>
        </p:txBody>
      </p:sp>
      <p:sp>
        <p:nvSpPr>
          <p:cNvPr id="24" name="TextBox 2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463811" y="3657600"/>
            <a:ext cx="1996363" cy="1554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800" b="1" i="0">
                <a:solidFill>
                  <a:srgbClr val="FFFFFF"/>
                </a:solidFill>
                <a:latin typeface="Aptos"/>
              </a:rPr>
              <a:t>Refine</a:t>
            </a:r>
          </a:p>
          <a:p>
            <a:pPr algn="ctr">
              <a:spcBef>
                <a:spcPts val="800"/>
              </a:spcBef>
            </a:pPr>
            <a:r>
              <a:rPr sz="2200" b="0" i="0">
                <a:solidFill>
                  <a:srgbClr val="F7F2E8"/>
                </a:solidFill>
                <a:latin typeface="Aptos"/>
              </a:rPr>
              <a:t>Adjust based on findings</a:t>
            </a:r>
          </a:p>
        </p:txBody>
      </p:sp>
      <p:sp>
        <p:nvSpPr>
          <p:cNvPr id="25" name="TextBox 2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48640" y="5669280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200" b="0" i="1">
                <a:solidFill>
                  <a:srgbClr val="4A4A4A"/>
                </a:solidFill>
                <a:latin typeface="Aptos"/>
              </a:rPr>
              <a:t>Activities, resourcing, and communications are refined based on evidence.</a:t>
            </a:r>
          </a:p>
        </p:txBody>
      </p:sp>
      <p:sp>
        <p:nvSpPr>
          <p:cNvPr id="26" name="TextBox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00">
                <a:solidFill>
                  <a:srgbClr val="4A4A4A"/>
                </a:solidFill>
                <a:latin typeface="Aptos"/>
              </a:rPr>
              <a:t>Beyond the LMS  |  Skills Institute, Aotearoa New Zealand</a:t>
            </a:r>
          </a:p>
        </p:txBody>
      </p:sp>
      <p:sp>
        <p:nvSpPr>
          <p:cNvPr id="27" name="TextBox 26" descr="Slide 15 of 17" title="Slide number"/>
          <p:cNvSpPr txBox="1"/>
          <p:nvPr/>
        </p:nvSpPr>
        <p:spPr>
          <a:xfrm>
            <a:off x="9814255" y="6446520"/>
            <a:ext cx="219456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/>
            <a:r>
              <a:rPr sz="1200">
                <a:solidFill>
                  <a:srgbClr val="4A4A4A"/>
                </a:solidFill>
                <a:latin typeface="Aptos"/>
              </a:rPr>
              <a:t>Slide 15 of 17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B404CBA-BD04-8CBB-AC31-882D57AE24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685779" y="72848"/>
            <a:ext cx="1231596" cy="1482426"/>
            <a:chOff x="10685779" y="72848"/>
            <a:chExt cx="1231596" cy="1482426"/>
          </a:xfrm>
        </p:grpSpPr>
        <p:sp>
          <p:nvSpPr>
            <p:cNvPr id="29" name="Rounded Rectangle 7">
              <a:extLst>
                <a:ext uri="{FF2B5EF4-FFF2-40B4-BE49-F238E27FC236}">
                  <a16:creationId xmlns:a16="http://schemas.microsoft.com/office/drawing/2014/main" id="{91E67B79-3A99-1092-CC86-C956C958B9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0685779" y="1325086"/>
              <a:ext cx="1231595" cy="230188"/>
            </a:xfrm>
            <a:prstGeom prst="roundRect">
              <a:avLst>
                <a:gd name="adj" fmla="val 6000"/>
              </a:avLst>
            </a:prstGeom>
            <a:solidFill>
              <a:srgbClr val="FFFFFF"/>
            </a:solidFill>
            <a:ln w="9525">
              <a:solidFill>
                <a:srgbClr val="1F3864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Z" sz="900" dirty="0">
                  <a:solidFill>
                    <a:srgbClr val="4A4A4A"/>
                  </a:solidFill>
                  <a:latin typeface="Aptos" panose="020B0004020202020204" pitchFamily="34" charset="0"/>
                  <a:hlinkClick r:id="rId3"/>
                </a:rPr>
                <a:t>skillsinstitute.co.nz</a:t>
              </a:r>
              <a:r>
                <a:rPr lang="en-NZ" sz="900" dirty="0">
                  <a:solidFill>
                    <a:srgbClr val="4A4A4A"/>
                  </a:solidFill>
                  <a:latin typeface="Aptos" panose="020B0004020202020204" pitchFamily="34" charset="0"/>
                </a:rPr>
                <a:t> </a:t>
              </a:r>
              <a:endParaRPr sz="900" dirty="0">
                <a:solidFill>
                  <a:srgbClr val="4A4A4A"/>
                </a:solidFill>
                <a:latin typeface="Aptos" panose="020B0004020202020204" pitchFamily="34" charset="0"/>
              </a:endParaRPr>
            </a:p>
          </p:txBody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6D424C5D-3A63-B386-1118-552B2F9576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85780" y="72848"/>
              <a:ext cx="1231595" cy="123159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92608"/>
            <a:ext cx="548640" cy="73152"/>
          </a:xfrm>
          <a:prstGeom prst="rect">
            <a:avLst/>
          </a:prstGeom>
          <a:solidFill>
            <a:srgbClr val="C445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itl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48640" y="457200"/>
            <a:ext cx="11094415" cy="8229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40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Your Blueprint</a:t>
            </a:r>
          </a:p>
        </p:txBody>
      </p:sp>
      <p:sp>
        <p:nvSpPr>
          <p:cNvPr id="5" name="TextBox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48640" y="1280160"/>
            <a:ext cx="11094415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0" i="1">
                <a:solidFill>
                  <a:srgbClr val="4A4A4A"/>
                </a:solidFill>
                <a:latin typeface="Aptos"/>
              </a:rPr>
              <a:t>Take this away and adapt it for your own context</a:t>
            </a:r>
          </a:p>
        </p:txBody>
      </p:sp>
      <p:sp>
        <p:nvSpPr>
          <p:cNvPr id="6" name="Rounded Rectangl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103120"/>
            <a:ext cx="7863840" cy="7772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6350">
            <a:solidFill>
              <a:srgbClr val="1F3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2331720"/>
            <a:ext cx="320040" cy="320040"/>
          </a:xfrm>
          <a:prstGeom prst="ellipse">
            <a:avLst/>
          </a:prstGeom>
          <a:solidFill>
            <a:srgbClr val="C445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49808" y="2350008"/>
            <a:ext cx="283464" cy="2834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9" name="TextBox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188720" y="2267712"/>
            <a:ext cx="704088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400" b="1">
                <a:solidFill>
                  <a:srgbClr val="1F3864"/>
                </a:solidFill>
                <a:latin typeface="Aptos"/>
              </a:rPr>
              <a:t>Heutagogical progression: </a:t>
            </a:r>
            <a:r>
              <a:rPr sz="2400">
                <a:solidFill>
                  <a:srgbClr val="1A1A1A"/>
                </a:solidFill>
                <a:latin typeface="Aptos"/>
              </a:rPr>
              <a:t>structured to autonomy to independent</a:t>
            </a:r>
          </a:p>
        </p:txBody>
      </p:sp>
      <p:sp>
        <p:nvSpPr>
          <p:cNvPr id="10" name="Rounded 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990088"/>
            <a:ext cx="7863840" cy="7772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6350">
            <a:solidFill>
              <a:srgbClr val="1F3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3218688"/>
            <a:ext cx="320040" cy="320040"/>
          </a:xfrm>
          <a:prstGeom prst="ellipse">
            <a:avLst/>
          </a:prstGeom>
          <a:solidFill>
            <a:srgbClr val="C445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49808" y="3236976"/>
            <a:ext cx="283464" cy="2834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3" name="TextBox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188720" y="3154680"/>
            <a:ext cx="704088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400" b="1">
                <a:solidFill>
                  <a:srgbClr val="1F3864"/>
                </a:solidFill>
                <a:latin typeface="Aptos"/>
              </a:rPr>
              <a:t>Buddy Trios: </a:t>
            </a:r>
            <a:r>
              <a:rPr sz="2400">
                <a:solidFill>
                  <a:srgbClr val="1A1A1A"/>
                </a:solidFill>
                <a:latin typeface="Aptos"/>
              </a:rPr>
              <a:t>groups of three with continuity</a:t>
            </a:r>
          </a:p>
        </p:txBody>
      </p:sp>
      <p:sp>
        <p:nvSpPr>
          <p:cNvPr id="14" name="Rounded Rectangl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877056"/>
            <a:ext cx="7863840" cy="7772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6350">
            <a:solidFill>
              <a:srgbClr val="1F3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4105656"/>
            <a:ext cx="320040" cy="320040"/>
          </a:xfrm>
          <a:prstGeom prst="ellipse">
            <a:avLst/>
          </a:prstGeom>
          <a:solidFill>
            <a:srgbClr val="C445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49808" y="4123944"/>
            <a:ext cx="283464" cy="2834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7" name="TextBox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188720" y="4041648"/>
            <a:ext cx="704088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400" b="1">
                <a:solidFill>
                  <a:srgbClr val="1F3864"/>
                </a:solidFill>
                <a:latin typeface="Aptos"/>
              </a:rPr>
              <a:t>Walk and Talk: </a:t>
            </a:r>
            <a:r>
              <a:rPr sz="2400">
                <a:solidFill>
                  <a:srgbClr val="1A1A1A"/>
                </a:solidFill>
                <a:latin typeface="Aptos"/>
              </a:rPr>
              <a:t>side-by-side rotations with prompts</a:t>
            </a:r>
          </a:p>
        </p:txBody>
      </p:sp>
      <p:sp>
        <p:nvSpPr>
          <p:cNvPr id="18" name="Rounded Rectangl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764024"/>
            <a:ext cx="7863840" cy="7772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6350">
            <a:solidFill>
              <a:srgbClr val="1F3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4992624"/>
            <a:ext cx="320040" cy="320040"/>
          </a:xfrm>
          <a:prstGeom prst="ellipse">
            <a:avLst/>
          </a:prstGeom>
          <a:solidFill>
            <a:srgbClr val="C445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49808" y="5010912"/>
            <a:ext cx="283464" cy="2834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1" name="TextBox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188720" y="4928616"/>
            <a:ext cx="704088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400" b="1">
                <a:solidFill>
                  <a:srgbClr val="1F3864"/>
                </a:solidFill>
                <a:latin typeface="Aptos"/>
              </a:rPr>
              <a:t>Aura farming practices: </a:t>
            </a:r>
            <a:r>
              <a:rPr sz="2400">
                <a:solidFill>
                  <a:srgbClr val="1A1A1A"/>
                </a:solidFill>
                <a:latin typeface="Aptos"/>
              </a:rPr>
              <a:t>six micro-practices for presence</a:t>
            </a:r>
          </a:p>
        </p:txBody>
      </p:sp>
      <p:sp>
        <p:nvSpPr>
          <p:cNvPr id="22" name="Rounded Rectangl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5650992"/>
            <a:ext cx="7863840" cy="7772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6350">
            <a:solidFill>
              <a:srgbClr val="1F3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5879592"/>
            <a:ext cx="320040" cy="320040"/>
          </a:xfrm>
          <a:prstGeom prst="ellipse">
            <a:avLst/>
          </a:prstGeom>
          <a:solidFill>
            <a:srgbClr val="C445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49808" y="5897880"/>
            <a:ext cx="283464" cy="2834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25" name="TextBox 2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188720" y="5815584"/>
            <a:ext cx="704088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400" b="1">
                <a:solidFill>
                  <a:srgbClr val="1F3864"/>
                </a:solidFill>
                <a:latin typeface="Aptos"/>
              </a:rPr>
              <a:t>Impact monitoring: </a:t>
            </a:r>
            <a:r>
              <a:rPr sz="2400">
                <a:solidFill>
                  <a:srgbClr val="1A1A1A"/>
                </a:solidFill>
                <a:latin typeface="Aptos"/>
              </a:rPr>
              <a:t>four streams plus a review cycle</a:t>
            </a:r>
          </a:p>
        </p:txBody>
      </p:sp>
      <p:sp>
        <p:nvSpPr>
          <p:cNvPr id="26" name="Rounded Rectangl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778240" y="2103120"/>
            <a:ext cx="2834640" cy="4023360"/>
          </a:xfrm>
          <a:prstGeom prst="roundRect">
            <a:avLst>
              <a:gd name="adj" fmla="val 6000"/>
            </a:avLst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778240" y="2377440"/>
            <a:ext cx="28346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200" b="1" i="0" dirty="0">
                <a:solidFill>
                  <a:srgbClr val="D49F4C"/>
                </a:solidFill>
                <a:latin typeface="Aptos"/>
              </a:rPr>
              <a:t>Download</a:t>
            </a:r>
          </a:p>
        </p:txBody>
      </p:sp>
      <p:sp>
        <p:nvSpPr>
          <p:cNvPr id="28" name="TextBox 2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778240" y="2834640"/>
            <a:ext cx="28346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0" i="0">
                <a:solidFill>
                  <a:srgbClr val="F7F2E8"/>
                </a:solidFill>
                <a:latin typeface="Aptos"/>
              </a:rPr>
              <a:t>the blueprint</a:t>
            </a:r>
          </a:p>
        </p:txBody>
      </p:sp>
      <p:sp>
        <p:nvSpPr>
          <p:cNvPr id="31" name="TextBox 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00">
                <a:solidFill>
                  <a:srgbClr val="4A4A4A"/>
                </a:solidFill>
                <a:latin typeface="Aptos"/>
              </a:rPr>
              <a:t>Beyond the LMS  |  Skills Institute, Aotearoa New Zealand</a:t>
            </a:r>
          </a:p>
        </p:txBody>
      </p:sp>
      <p:sp>
        <p:nvSpPr>
          <p:cNvPr id="32" name="TextBox 31" descr="Slide 16 of 17" title="Slide number"/>
          <p:cNvSpPr txBox="1"/>
          <p:nvPr/>
        </p:nvSpPr>
        <p:spPr>
          <a:xfrm>
            <a:off x="9814255" y="6446520"/>
            <a:ext cx="219456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/>
            <a:r>
              <a:rPr sz="1200">
                <a:solidFill>
                  <a:srgbClr val="4A4A4A"/>
                </a:solidFill>
                <a:latin typeface="Aptos"/>
              </a:rPr>
              <a:t>Slide 16 of 17</a:t>
            </a:r>
          </a:p>
        </p:txBody>
      </p:sp>
      <p:pic>
        <p:nvPicPr>
          <p:cNvPr id="34" name="Picture 33" descr="QR Code for Blueprint - no longer accessible">
            <a:extLst>
              <a:ext uri="{FF2B5EF4-FFF2-40B4-BE49-F238E27FC236}">
                <a16:creationId xmlns:a16="http://schemas.microsoft.com/office/drawing/2014/main" id="{42EAE5B2-349F-38F4-236A-5769281560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5880" y="3343148"/>
            <a:ext cx="2499360" cy="249936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26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365760" cy="6858000"/>
          </a:xfrm>
          <a:prstGeom prst="rect">
            <a:avLst/>
          </a:prstGeom>
          <a:solidFill>
            <a:srgbClr val="C445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itl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14400" y="1371600"/>
            <a:ext cx="10515600" cy="12801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7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Thank You</a:t>
            </a:r>
          </a:p>
        </p:txBody>
      </p:sp>
      <p:sp>
        <p:nvSpPr>
          <p:cNvPr id="5" name="TextBox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14400" y="2743200"/>
            <a:ext cx="105156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0" i="1">
                <a:solidFill>
                  <a:srgbClr val="D49F4C"/>
                </a:solidFill>
                <a:latin typeface="Aptos"/>
              </a:rPr>
              <a:t>Questions from the room and online</a:t>
            </a:r>
          </a:p>
        </p:txBody>
      </p:sp>
      <p:sp>
        <p:nvSpPr>
          <p:cNvPr id="6" name="TextBox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14400" y="4023360"/>
            <a:ext cx="10058400" cy="21031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Aptos"/>
              </a:rPr>
              <a:t>Dr Dmitry Zavialov</a:t>
            </a:r>
          </a:p>
          <a:p>
            <a:pPr algn="l">
              <a:spcBef>
                <a:spcPts val="400"/>
              </a:spcBef>
            </a:pPr>
            <a:r>
              <a:rPr sz="2200" b="0" i="0">
                <a:solidFill>
                  <a:srgbClr val="F7F2E8"/>
                </a:solidFill>
                <a:latin typeface="Aptos"/>
              </a:rPr>
              <a:t>Learning Designer, Skills Institute</a:t>
            </a:r>
          </a:p>
          <a:p>
            <a:pPr algn="l">
              <a:spcBef>
                <a:spcPts val="200"/>
              </a:spcBef>
            </a:pPr>
            <a:r>
              <a:rPr sz="2200" b="0" i="0">
                <a:solidFill>
                  <a:srgbClr val="F7F2E8"/>
                </a:solidFill>
                <a:latin typeface="Aptos"/>
              </a:rPr>
              <a:t>Auckland, Aotearoa New Zealand</a:t>
            </a:r>
          </a:p>
        </p:txBody>
      </p:sp>
      <p:sp>
        <p:nvSpPr>
          <p:cNvPr id="7" name="TextBox 6" descr="Slide 17 of 17" title="Slide number"/>
          <p:cNvSpPr txBox="1"/>
          <p:nvPr/>
        </p:nvSpPr>
        <p:spPr>
          <a:xfrm>
            <a:off x="9814255" y="6446520"/>
            <a:ext cx="219456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/>
            <a:r>
              <a:rPr sz="1200">
                <a:solidFill>
                  <a:srgbClr val="ECE3D2"/>
                </a:solidFill>
                <a:latin typeface="Aptos"/>
              </a:rPr>
              <a:t>Slide 17 of 17</a:t>
            </a:r>
          </a:p>
        </p:txBody>
      </p:sp>
      <p:pic>
        <p:nvPicPr>
          <p:cNvPr id="8" name="Picture 7" descr="QR Code for Mentimeter - https://www.menti.com/aluc2k72d4jq?source=qr-page">
            <a:extLst>
              <a:ext uri="{FF2B5EF4-FFF2-40B4-BE49-F238E27FC236}">
                <a16:creationId xmlns:a16="http://schemas.microsoft.com/office/drawing/2014/main" id="{8AF19707-8432-AB00-AB07-E380656325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1693" y="1027686"/>
            <a:ext cx="4071107" cy="407110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42681ae-e6e2-4ee6-90fd-f2c0d11c7b09" xsi:nil="true"/>
    <lcf76f155ced4ddcb4097134ff3c332f xmlns="43435717-49c9-4489-9470-c7c98d62699d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95E3D60D9E6E04A88E6C46A8F8E80F5" ma:contentTypeVersion="16" ma:contentTypeDescription="Create a new document." ma:contentTypeScope="" ma:versionID="f5aed76395544bcc02cc0faeb05a01bc">
  <xsd:schema xmlns:xsd="http://www.w3.org/2001/XMLSchema" xmlns:xs="http://www.w3.org/2001/XMLSchema" xmlns:p="http://schemas.microsoft.com/office/2006/metadata/properties" xmlns:ns2="43435717-49c9-4489-9470-c7c98d62699d" xmlns:ns3="242681ae-e6e2-4ee6-90fd-f2c0d11c7b09" targetNamespace="http://schemas.microsoft.com/office/2006/metadata/properties" ma:root="true" ma:fieldsID="48b7b69460e2f77a1f5861a96316e079" ns2:_="" ns3:_="">
    <xsd:import namespace="43435717-49c9-4489-9470-c7c98d62699d"/>
    <xsd:import namespace="242681ae-e6e2-4ee6-90fd-f2c0d11c7b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435717-49c9-4489-9470-c7c98d6269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3be76f96-e7f0-4e7c-b4d8-bf0f4c547e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2681ae-e6e2-4ee6-90fd-f2c0d11c7b09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bd00c8ac-6135-4edf-90aa-1e6137a64d6d}" ma:internalName="TaxCatchAll" ma:showField="CatchAllData" ma:web="242681ae-e6e2-4ee6-90fd-f2c0d11c7b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1D2FB6D-71B0-46F1-8C63-D45BFB1B1339}">
  <ds:schemaRefs>
    <ds:schemaRef ds:uri="http://schemas.microsoft.com/office/infopath/2007/PartnerControls"/>
    <ds:schemaRef ds:uri="http://purl.org/dc/dcmitype/"/>
    <ds:schemaRef ds:uri="http://schemas.microsoft.com/office/2006/metadata/properties"/>
    <ds:schemaRef ds:uri="http://schemas.microsoft.com/office/2006/documentManagement/types"/>
    <ds:schemaRef ds:uri="43435717-49c9-4489-9470-c7c98d62699d"/>
    <ds:schemaRef ds:uri="http://schemas.openxmlformats.org/package/2006/metadata/core-properties"/>
    <ds:schemaRef ds:uri="242681ae-e6e2-4ee6-90fd-f2c0d11c7b09"/>
    <ds:schemaRef ds:uri="http://purl.org/dc/elements/1.1/"/>
    <ds:schemaRef ds:uri="http://purl.org/dc/terms/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0F30C6C-7F2D-4A2D-BBD5-8407A60CD60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DA25741-E4B5-4A61-A2D0-1FEDB8DAA1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435717-49c9-4489-9470-c7c98d62699d"/>
    <ds:schemaRef ds:uri="242681ae-e6e2-4ee6-90fd-f2c0d11c7b0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1056</Words>
  <Application>Microsoft Office PowerPoint</Application>
  <PresentationFormat>Widescreen</PresentationFormat>
  <Paragraphs>234</Paragraphs>
  <Slides>17</Slides>
  <Notes>17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Aptos</vt:lpstr>
      <vt:lpstr>Arial</vt:lpstr>
      <vt:lpstr>Calibri</vt:lpstr>
      <vt:lpstr>Office Theme</vt:lpstr>
      <vt:lpstr>Beyond the LMS</vt:lpstr>
      <vt:lpstr>Let Us Start With a Question</vt:lpstr>
      <vt:lpstr>The Loneliness Gap</vt:lpstr>
      <vt:lpstr>Why Design for Connection?</vt:lpstr>
      <vt:lpstr>A Heutagogical Progression</vt:lpstr>
      <vt:lpstr>Skills Connect</vt:lpstr>
      <vt:lpstr>The Model in Practice</vt:lpstr>
      <vt:lpstr>Buddy Trios and Walk and Talk</vt:lpstr>
      <vt:lpstr>Walk and Talk Meetup</vt:lpstr>
      <vt:lpstr>What is Aura Farming?</vt:lpstr>
      <vt:lpstr>Aura Farming in the Wild</vt:lpstr>
      <vt:lpstr>Aligned with UDL Guidelines 3.0</vt:lpstr>
      <vt:lpstr>Reflection Pause</vt:lpstr>
      <vt:lpstr>Impact Evidence</vt:lpstr>
      <vt:lpstr>Continuous Improvement Cycle</vt:lpstr>
      <vt:lpstr>Your Blueprint</vt:lpstr>
      <vt:lpstr>Thank You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Kylie Geard</cp:lastModifiedBy>
  <cp:revision>1</cp:revision>
  <dcterms:created xsi:type="dcterms:W3CDTF">2026-06-03T07:11:24Z</dcterms:created>
  <dcterms:modified xsi:type="dcterms:W3CDTF">2026-08-04T08:07:43Z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2026-06-03T07:11:30Z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479935d5-e1cd-48a7-afa2-86122eba75e4</vt:lpwstr>
  </property>
  <property fmtid="{D5CDD505-2E9C-101B-9397-08002B2CF9AE}" pid="7" name="MSIP_Label_defa4170-0d19-0005-0004-bc88714345d2_ActionId">
    <vt:lpwstr>ae52fc9b-6f6b-445f-9813-8c7f415aa2e4</vt:lpwstr>
  </property>
  <property fmtid="{D5CDD505-2E9C-101B-9397-08002B2CF9AE}" pid="8" name="MSIP_Label_defa4170-0d19-0005-0004-bc88714345d2_ContentBits">
    <vt:lpwstr>0</vt:lpwstr>
  </property>
  <property fmtid="{D5CDD505-2E9C-101B-9397-08002B2CF9AE}" pid="9" name="MSIP_Label_defa4170-0d19-0005-0004-bc88714345d2_Tag">
    <vt:lpwstr>10, 3, 0, 1</vt:lpwstr>
  </property>
  <property fmtid="{D5CDD505-2E9C-101B-9397-08002B2CF9AE}" pid="10" name="ContentTypeId">
    <vt:lpwstr>0x010100595E3D60D9E6E04A88E6C46A8F8E80F5</vt:lpwstr>
  </property>
  <property fmtid="{D5CDD505-2E9C-101B-9397-08002B2CF9AE}" pid="11" name="MediaServiceImageTags">
    <vt:lpwstr/>
  </property>
</Properties>
</file>