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256" r:id="rId5"/>
    <p:sldId id="257" r:id="rId6"/>
    <p:sldId id="258" r:id="rId7"/>
    <p:sldId id="276" r:id="rId8"/>
    <p:sldId id="274" r:id="rId9"/>
    <p:sldId id="259" r:id="rId10"/>
    <p:sldId id="260" r:id="rId11"/>
    <p:sldId id="261" r:id="rId12"/>
    <p:sldId id="262" r:id="rId13"/>
    <p:sldId id="263" r:id="rId14"/>
    <p:sldId id="264" r:id="rId15"/>
    <p:sldId id="266" r:id="rId16"/>
    <p:sldId id="267" r:id="rId17"/>
    <p:sldId id="268" r:id="rId18"/>
    <p:sldId id="269" r:id="rId19"/>
    <p:sldId id="275" r:id="rId20"/>
    <p:sldId id="273" r:id="rId21"/>
    <p:sldId id="277" r:id="rId2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8E76B7-84FD-419D-82F8-5BA8C8F7EDCC}" v="7" dt="2026-08-03T07:38:36.9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9" autoAdjust="0"/>
    <p:restoredTop sz="86421" autoAdjust="0"/>
  </p:normalViewPr>
  <p:slideViewPr>
    <p:cSldViewPr snapToGrid="0" snapToObjects="1">
      <p:cViewPr varScale="1">
        <p:scale>
          <a:sx n="94" d="100"/>
          <a:sy n="94" d="100"/>
        </p:scale>
        <p:origin x="78" y="52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modSld">
      <pc:chgData name="Kylie Geard" userId="b930dff3-5db0-4b18-9d4c-f929b90677dc" providerId="ADAL" clId="{038610CA-6CAC-4665-9047-4DC39D1E2447}" dt="2026-08-03T07:38:36.936" v="7" actId="962"/>
      <pc:docMkLst>
        <pc:docMk/>
      </pc:docMkLst>
      <pc:sldChg chg="modSp">
        <pc:chgData name="Kylie Geard" userId="b930dff3-5db0-4b18-9d4c-f929b90677dc" providerId="ADAL" clId="{038610CA-6CAC-4665-9047-4DC39D1E2447}" dt="2026-08-03T07:37:17.109" v="1" actId="13244"/>
        <pc:sldMkLst>
          <pc:docMk/>
          <pc:sldMk cId="0" sldId="256"/>
        </pc:sldMkLst>
        <pc:picChg chg="mod">
          <ac:chgData name="Kylie Geard" userId="b930dff3-5db0-4b18-9d4c-f929b90677dc" providerId="ADAL" clId="{038610CA-6CAC-4665-9047-4DC39D1E2447}" dt="2026-08-03T07:37:17.109" v="1" actId="13244"/>
          <ac:picMkLst>
            <pc:docMk/>
            <pc:sldMk cId="0" sldId="256"/>
            <ac:picMk id="4" creationId="{00000000-0000-0000-0000-000000000000}"/>
          </ac:picMkLst>
        </pc:picChg>
      </pc:sldChg>
      <pc:sldChg chg="modSp">
        <pc:chgData name="Kylie Geard" userId="b930dff3-5db0-4b18-9d4c-f929b90677dc" providerId="ADAL" clId="{038610CA-6CAC-4665-9047-4DC39D1E2447}" dt="2026-08-03T07:38:02.058" v="6" actId="13244"/>
        <pc:sldMkLst>
          <pc:docMk/>
          <pc:sldMk cId="0" sldId="259"/>
        </pc:sldMkLst>
        <pc:spChg chg="mod">
          <ac:chgData name="Kylie Geard" userId="b930dff3-5db0-4b18-9d4c-f929b90677dc" providerId="ADAL" clId="{038610CA-6CAC-4665-9047-4DC39D1E2447}" dt="2026-08-03T07:37:54.293" v="3" actId="13244"/>
          <ac:spMkLst>
            <pc:docMk/>
            <pc:sldMk cId="0" sldId="259"/>
            <ac:spMk id="27" creationId="{00000000-0000-0000-0000-000000000000}"/>
          </ac:spMkLst>
        </pc:spChg>
        <pc:spChg chg="mod">
          <ac:chgData name="Kylie Geard" userId="b930dff3-5db0-4b18-9d4c-f929b90677dc" providerId="ADAL" clId="{038610CA-6CAC-4665-9047-4DC39D1E2447}" dt="2026-08-03T07:37:55.757" v="4" actId="13244"/>
          <ac:spMkLst>
            <pc:docMk/>
            <pc:sldMk cId="0" sldId="259"/>
            <ac:spMk id="28" creationId="{00000000-0000-0000-0000-000000000000}"/>
          </ac:spMkLst>
        </pc:spChg>
        <pc:spChg chg="mod">
          <ac:chgData name="Kylie Geard" userId="b930dff3-5db0-4b18-9d4c-f929b90677dc" providerId="ADAL" clId="{038610CA-6CAC-4665-9047-4DC39D1E2447}" dt="2026-08-03T07:37:57.740" v="5" actId="13244"/>
          <ac:spMkLst>
            <pc:docMk/>
            <pc:sldMk cId="0" sldId="259"/>
            <ac:spMk id="29" creationId="{00000000-0000-0000-0000-000000000000}"/>
          </ac:spMkLst>
        </pc:spChg>
        <pc:spChg chg="mod">
          <ac:chgData name="Kylie Geard" userId="b930dff3-5db0-4b18-9d4c-f929b90677dc" providerId="ADAL" clId="{038610CA-6CAC-4665-9047-4DC39D1E2447}" dt="2026-08-03T07:38:02.058" v="6" actId="13244"/>
          <ac:spMkLst>
            <pc:docMk/>
            <pc:sldMk cId="0" sldId="259"/>
            <ac:spMk id="30" creationId="{00000000-0000-0000-0000-000000000000}"/>
          </ac:spMkLst>
        </pc:spChg>
      </pc:sldChg>
      <pc:sldChg chg="modSp">
        <pc:chgData name="Kylie Geard" userId="b930dff3-5db0-4b18-9d4c-f929b90677dc" providerId="ADAL" clId="{038610CA-6CAC-4665-9047-4DC39D1E2447}" dt="2026-08-03T07:38:36.936" v="7" actId="962"/>
        <pc:sldMkLst>
          <pc:docMk/>
          <pc:sldMk cId="0" sldId="275"/>
        </pc:sldMkLst>
        <pc:picChg chg="mod">
          <ac:chgData name="Kylie Geard" userId="b930dff3-5db0-4b18-9d4c-f929b90677dc" providerId="ADAL" clId="{038610CA-6CAC-4665-9047-4DC39D1E2447}" dt="2026-08-03T07:38:36.936" v="7" actId="962"/>
          <ac:picMkLst>
            <pc:docMk/>
            <pc:sldMk cId="0" sldId="275"/>
            <ac:picMk id="2" creationId="{00000000-0000-0000-0000-000000000000}"/>
          </ac:picMkLst>
        </pc:picChg>
      </pc:sldChg>
      <pc:sldChg chg="modSp">
        <pc:chgData name="Kylie Geard" userId="b930dff3-5db0-4b18-9d4c-f929b90677dc" providerId="ADAL" clId="{038610CA-6CAC-4665-9047-4DC39D1E2447}" dt="2026-08-03T07:37:29.410" v="2" actId="13244"/>
        <pc:sldMkLst>
          <pc:docMk/>
          <pc:sldMk cId="0" sldId="276"/>
        </pc:sldMkLst>
        <pc:spChg chg="mod">
          <ac:chgData name="Kylie Geard" userId="b930dff3-5db0-4b18-9d4c-f929b90677dc" providerId="ADAL" clId="{038610CA-6CAC-4665-9047-4DC39D1E2447}" dt="2026-08-03T07:37:29.410" v="2" actId="13244"/>
          <ac:spMkLst>
            <pc:docMk/>
            <pc:sldMk cId="0" sldId="276"/>
            <ac:spMk id="7" creationId="{00000000-0000-0000-0000-000000000000}"/>
          </ac:spMkLst>
        </pc:spChg>
      </pc:sldChg>
      <pc:sldChg chg="modSp mod">
        <pc:chgData name="Kylie Geard" userId="b930dff3-5db0-4b18-9d4c-f929b90677dc" providerId="ADAL" clId="{038610CA-6CAC-4665-9047-4DC39D1E2447}" dt="2026-08-03T07:36:51.041" v="0" actId="33553"/>
        <pc:sldMkLst>
          <pc:docMk/>
          <pc:sldMk cId="1817266800" sldId="277"/>
        </pc:sldMkLst>
        <pc:spChg chg="mod">
          <ac:chgData name="Kylie Geard" userId="b930dff3-5db0-4b18-9d4c-f929b90677dc" providerId="ADAL" clId="{038610CA-6CAC-4665-9047-4DC39D1E2447}" dt="2026-08-03T07:36:51.041" v="0" actId="33553"/>
          <ac:spMkLst>
            <pc:docMk/>
            <pc:sldMk cId="1817266800" sldId="277"/>
            <ac:spMk id="2" creationId="{09BE8A9A-D8C2-EEEC-AD17-BA2FF9CE23AF}"/>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Messages</c:v>
                </c:pt>
              </c:strCache>
            </c:strRef>
          </c:tx>
          <c:spPr>
            <a:solidFill>
              <a:srgbClr val="C0392B"/>
            </a:solidFill>
            <a:effectLst/>
          </c:spPr>
          <c:invertIfNegative val="0"/>
          <c:dPt>
            <c:idx val="0"/>
            <c:invertIfNegative val="0"/>
            <c:bubble3D val="0"/>
            <c:extLst>
              <c:ext xmlns:c16="http://schemas.microsoft.com/office/drawing/2014/chart" uri="{C3380CC4-5D6E-409C-BE32-E72D297353CC}">
                <c16:uniqueId val="{00000001-B3E8-4D09-8F2A-4B765ADB91ED}"/>
              </c:ext>
            </c:extLst>
          </c:dPt>
          <c:dPt>
            <c:idx val="1"/>
            <c:invertIfNegative val="0"/>
            <c:bubble3D val="0"/>
            <c:extLst>
              <c:ext xmlns:c16="http://schemas.microsoft.com/office/drawing/2014/chart" uri="{C3380CC4-5D6E-409C-BE32-E72D297353CC}">
                <c16:uniqueId val="{00000003-B3E8-4D09-8F2A-4B765ADB91ED}"/>
              </c:ext>
            </c:extLst>
          </c:dPt>
          <c:dPt>
            <c:idx val="2"/>
            <c:invertIfNegative val="0"/>
            <c:bubble3D val="0"/>
            <c:spPr>
              <a:solidFill>
                <a:srgbClr val="E42313"/>
              </a:solidFill>
              <a:effectLst/>
            </c:spPr>
            <c:extLst>
              <c:ext xmlns:c16="http://schemas.microsoft.com/office/drawing/2014/chart" uri="{C3380CC4-5D6E-409C-BE32-E72D297353CC}">
                <c16:uniqueId val="{00000005-B3E8-4D09-8F2A-4B765ADB91ED}"/>
              </c:ext>
            </c:extLst>
          </c:dPt>
          <c:dPt>
            <c:idx val="3"/>
            <c:invertIfNegative val="0"/>
            <c:bubble3D val="0"/>
            <c:spPr>
              <a:solidFill>
                <a:srgbClr val="E42313"/>
              </a:solidFill>
              <a:effectLst/>
            </c:spPr>
            <c:extLst>
              <c:ext xmlns:c16="http://schemas.microsoft.com/office/drawing/2014/chart" uri="{C3380CC4-5D6E-409C-BE32-E72D297353CC}">
                <c16:uniqueId val="{00000007-B3E8-4D09-8F2A-4B765ADB91ED}"/>
              </c:ext>
            </c:extLst>
          </c:dPt>
          <c:dPt>
            <c:idx val="4"/>
            <c:invertIfNegative val="0"/>
            <c:bubble3D val="0"/>
            <c:extLst>
              <c:ext xmlns:c16="http://schemas.microsoft.com/office/drawing/2014/chart" uri="{C3380CC4-5D6E-409C-BE32-E72D297353CC}">
                <c16:uniqueId val="{00000009-B3E8-4D09-8F2A-4B765ADB91ED}"/>
              </c:ext>
            </c:extLst>
          </c:dPt>
          <c:dPt>
            <c:idx val="5"/>
            <c:invertIfNegative val="0"/>
            <c:bubble3D val="0"/>
            <c:spPr>
              <a:solidFill>
                <a:srgbClr val="E42313"/>
              </a:solidFill>
              <a:effectLst/>
            </c:spPr>
            <c:extLst>
              <c:ext xmlns:c16="http://schemas.microsoft.com/office/drawing/2014/chart" uri="{C3380CC4-5D6E-409C-BE32-E72D297353CC}">
                <c16:uniqueId val="{0000000B-B3E8-4D09-8F2A-4B765ADB91ED}"/>
              </c:ext>
            </c:extLst>
          </c:dPt>
          <c:dPt>
            <c:idx val="6"/>
            <c:invertIfNegative val="0"/>
            <c:bubble3D val="0"/>
            <c:spPr>
              <a:solidFill>
                <a:srgbClr val="E42313"/>
              </a:solidFill>
              <a:effectLst/>
            </c:spPr>
            <c:extLst>
              <c:ext xmlns:c16="http://schemas.microsoft.com/office/drawing/2014/chart" uri="{C3380CC4-5D6E-409C-BE32-E72D297353CC}">
                <c16:uniqueId val="{0000000D-B3E8-4D09-8F2A-4B765ADB91ED}"/>
              </c:ext>
            </c:extLst>
          </c:dPt>
          <c:dPt>
            <c:idx val="7"/>
            <c:invertIfNegative val="0"/>
            <c:bubble3D val="0"/>
            <c:extLst>
              <c:ext xmlns:c16="http://schemas.microsoft.com/office/drawing/2014/chart" uri="{C3380CC4-5D6E-409C-BE32-E72D297353CC}">
                <c16:uniqueId val="{0000000F-B3E8-4D09-8F2A-4B765ADB91ED}"/>
              </c:ext>
            </c:extLst>
          </c:dPt>
          <c:dPt>
            <c:idx val="8"/>
            <c:invertIfNegative val="0"/>
            <c:bubble3D val="0"/>
            <c:spPr>
              <a:solidFill>
                <a:srgbClr val="E42313"/>
              </a:solidFill>
              <a:effectLst/>
            </c:spPr>
            <c:extLst>
              <c:ext xmlns:c16="http://schemas.microsoft.com/office/drawing/2014/chart" uri="{C3380CC4-5D6E-409C-BE32-E72D297353CC}">
                <c16:uniqueId val="{00000011-B3E8-4D09-8F2A-4B765ADB91ED}"/>
              </c:ext>
            </c:extLst>
          </c:dPt>
          <c:dPt>
            <c:idx val="9"/>
            <c:invertIfNegative val="0"/>
            <c:bubble3D val="0"/>
            <c:extLst>
              <c:ext xmlns:c16="http://schemas.microsoft.com/office/drawing/2014/chart" uri="{C3380CC4-5D6E-409C-BE32-E72D297353CC}">
                <c16:uniqueId val="{00000013-B3E8-4D09-8F2A-4B765ADB91ED}"/>
              </c:ext>
            </c:extLst>
          </c:dPt>
          <c:dPt>
            <c:idx val="10"/>
            <c:invertIfNegative val="0"/>
            <c:bubble3D val="0"/>
            <c:extLst>
              <c:ext xmlns:c16="http://schemas.microsoft.com/office/drawing/2014/chart" uri="{C3380CC4-5D6E-409C-BE32-E72D297353CC}">
                <c16:uniqueId val="{00000015-B3E8-4D09-8F2A-4B765ADB91ED}"/>
              </c:ext>
            </c:extLst>
          </c:dPt>
          <c:dPt>
            <c:idx val="11"/>
            <c:invertIfNegative val="0"/>
            <c:bubble3D val="0"/>
            <c:spPr>
              <a:solidFill>
                <a:srgbClr val="DDBBBA"/>
              </a:solidFill>
              <a:effectLst/>
            </c:spPr>
            <c:extLst>
              <c:ext xmlns:c16="http://schemas.microsoft.com/office/drawing/2014/chart" uri="{C3380CC4-5D6E-409C-BE32-E72D297353CC}">
                <c16:uniqueId val="{00000017-B3E8-4D09-8F2A-4B765ADB91ED}"/>
              </c:ext>
            </c:extLst>
          </c:dPt>
          <c:dPt>
            <c:idx val="12"/>
            <c:invertIfNegative val="0"/>
            <c:bubble3D val="0"/>
            <c:spPr>
              <a:solidFill>
                <a:srgbClr val="DDBBBA"/>
              </a:solidFill>
              <a:effectLst/>
            </c:spPr>
            <c:extLst>
              <c:ext xmlns:c16="http://schemas.microsoft.com/office/drawing/2014/chart" uri="{C3380CC4-5D6E-409C-BE32-E72D297353CC}">
                <c16:uniqueId val="{00000019-B3E8-4D09-8F2A-4B765ADB91ED}"/>
              </c:ext>
            </c:extLst>
          </c:dPt>
          <c:dPt>
            <c:idx val="13"/>
            <c:invertIfNegative val="0"/>
            <c:bubble3D val="0"/>
            <c:extLst>
              <c:ext xmlns:c16="http://schemas.microsoft.com/office/drawing/2014/chart" uri="{C3380CC4-5D6E-409C-BE32-E72D297353CC}">
                <c16:uniqueId val="{0000001B-B3E8-4D09-8F2A-4B765ADB91ED}"/>
              </c:ext>
            </c:extLst>
          </c:dPt>
          <c:dPt>
            <c:idx val="14"/>
            <c:invertIfNegative val="0"/>
            <c:bubble3D val="0"/>
            <c:spPr>
              <a:solidFill>
                <a:srgbClr val="DDBBBA"/>
              </a:solidFill>
              <a:effectLst/>
            </c:spPr>
            <c:extLst>
              <c:ext xmlns:c16="http://schemas.microsoft.com/office/drawing/2014/chart" uri="{C3380CC4-5D6E-409C-BE32-E72D297353CC}">
                <c16:uniqueId val="{0000001D-B3E8-4D09-8F2A-4B765ADB91ED}"/>
              </c:ext>
            </c:extLst>
          </c:dPt>
          <c:dPt>
            <c:idx val="15"/>
            <c:invertIfNegative val="0"/>
            <c:bubble3D val="0"/>
            <c:spPr>
              <a:solidFill>
                <a:srgbClr val="DDBBBA"/>
              </a:solidFill>
              <a:effectLst/>
            </c:spPr>
            <c:extLst>
              <c:ext xmlns:c16="http://schemas.microsoft.com/office/drawing/2014/chart" uri="{C3380CC4-5D6E-409C-BE32-E72D297353CC}">
                <c16:uniqueId val="{0000001F-B3E8-4D09-8F2A-4B765ADB91ED}"/>
              </c:ext>
            </c:extLst>
          </c:dPt>
          <c:dPt>
            <c:idx val="16"/>
            <c:invertIfNegative val="0"/>
            <c:bubble3D val="0"/>
            <c:spPr>
              <a:solidFill>
                <a:srgbClr val="DDBBBA"/>
              </a:solidFill>
              <a:effectLst/>
            </c:spPr>
            <c:extLst>
              <c:ext xmlns:c16="http://schemas.microsoft.com/office/drawing/2014/chart" uri="{C3380CC4-5D6E-409C-BE32-E72D297353CC}">
                <c16:uniqueId val="{00000021-B3E8-4D09-8F2A-4B765ADB91ED}"/>
              </c:ext>
            </c:extLst>
          </c:dPt>
          <c:dPt>
            <c:idx val="17"/>
            <c:invertIfNegative val="0"/>
            <c:bubble3D val="0"/>
            <c:spPr>
              <a:solidFill>
                <a:srgbClr val="DDBBBA"/>
              </a:solidFill>
              <a:effectLst/>
            </c:spPr>
            <c:extLst>
              <c:ext xmlns:c16="http://schemas.microsoft.com/office/drawing/2014/chart" uri="{C3380CC4-5D6E-409C-BE32-E72D297353CC}">
                <c16:uniqueId val="{00000023-B3E8-4D09-8F2A-4B765ADB91ED}"/>
              </c:ext>
            </c:extLst>
          </c:dPt>
          <c:dPt>
            <c:idx val="18"/>
            <c:invertIfNegative val="0"/>
            <c:bubble3D val="0"/>
            <c:spPr>
              <a:solidFill>
                <a:srgbClr val="DDBBBA"/>
              </a:solidFill>
              <a:effectLst/>
            </c:spPr>
            <c:extLst>
              <c:ext xmlns:c16="http://schemas.microsoft.com/office/drawing/2014/chart" uri="{C3380CC4-5D6E-409C-BE32-E72D297353CC}">
                <c16:uniqueId val="{00000025-B3E8-4D09-8F2A-4B765ADB91ED}"/>
              </c:ext>
            </c:extLst>
          </c:dPt>
          <c:dPt>
            <c:idx val="19"/>
            <c:invertIfNegative val="0"/>
            <c:bubble3D val="0"/>
            <c:spPr>
              <a:solidFill>
                <a:srgbClr val="DDBBBA"/>
              </a:solidFill>
              <a:effectLst/>
            </c:spPr>
            <c:extLst>
              <c:ext xmlns:c16="http://schemas.microsoft.com/office/drawing/2014/chart" uri="{C3380CC4-5D6E-409C-BE32-E72D297353CC}">
                <c16:uniqueId val="{00000027-B3E8-4D09-8F2A-4B765ADB91ED}"/>
              </c:ext>
            </c:extLst>
          </c:dPt>
          <c:dPt>
            <c:idx val="20"/>
            <c:invertIfNegative val="0"/>
            <c:bubble3D val="0"/>
            <c:spPr>
              <a:solidFill>
                <a:srgbClr val="DDBBBA"/>
              </a:solidFill>
              <a:effectLst/>
            </c:spPr>
            <c:extLst>
              <c:ext xmlns:c16="http://schemas.microsoft.com/office/drawing/2014/chart" uri="{C3380CC4-5D6E-409C-BE32-E72D297353CC}">
                <c16:uniqueId val="{00000029-B3E8-4D09-8F2A-4B765ADB91ED}"/>
              </c:ext>
            </c:extLst>
          </c:dPt>
          <c:dPt>
            <c:idx val="21"/>
            <c:invertIfNegative val="0"/>
            <c:bubble3D val="0"/>
            <c:spPr>
              <a:solidFill>
                <a:srgbClr val="DDBBBA"/>
              </a:solidFill>
              <a:effectLst/>
            </c:spPr>
            <c:extLst>
              <c:ext xmlns:c16="http://schemas.microsoft.com/office/drawing/2014/chart" uri="{C3380CC4-5D6E-409C-BE32-E72D297353CC}">
                <c16:uniqueId val="{0000002B-B3E8-4D09-8F2A-4B765ADB91ED}"/>
              </c:ext>
            </c:extLst>
          </c:dPt>
          <c:dPt>
            <c:idx val="22"/>
            <c:invertIfNegative val="0"/>
            <c:bubble3D val="0"/>
            <c:spPr>
              <a:solidFill>
                <a:srgbClr val="DDBBBA"/>
              </a:solidFill>
              <a:effectLst/>
            </c:spPr>
            <c:extLst>
              <c:ext xmlns:c16="http://schemas.microsoft.com/office/drawing/2014/chart" uri="{C3380CC4-5D6E-409C-BE32-E72D297353CC}">
                <c16:uniqueId val="{0000002D-B3E8-4D09-8F2A-4B765ADB91ED}"/>
              </c:ext>
            </c:extLst>
          </c:dPt>
          <c:dPt>
            <c:idx val="23"/>
            <c:invertIfNegative val="0"/>
            <c:bubble3D val="0"/>
            <c:extLst>
              <c:ext xmlns:c16="http://schemas.microsoft.com/office/drawing/2014/chart" uri="{C3380CC4-5D6E-409C-BE32-E72D297353CC}">
                <c16:uniqueId val="{0000002F-B3E8-4D09-8F2A-4B765ADB91ED}"/>
              </c:ext>
            </c:extLst>
          </c:dPt>
          <c:cat>
            <c:strRef>
              <c:f>Sheet1!$A$2:$A$25</c:f>
              <c:strCache>
                <c:ptCount val="24"/>
                <c:pt idx="0">
                  <c:v>12am</c:v>
                </c:pt>
                <c:pt idx="1">
                  <c:v>1am</c:v>
                </c:pt>
                <c:pt idx="2">
                  <c:v>2am</c:v>
                </c:pt>
                <c:pt idx="3">
                  <c:v>3am</c:v>
                </c:pt>
                <c:pt idx="4">
                  <c:v>4am</c:v>
                </c:pt>
                <c:pt idx="5">
                  <c:v>5am</c:v>
                </c:pt>
                <c:pt idx="6">
                  <c:v>6am</c:v>
                </c:pt>
                <c:pt idx="7">
                  <c:v>7am</c:v>
                </c:pt>
                <c:pt idx="8">
                  <c:v>8am</c:v>
                </c:pt>
                <c:pt idx="9">
                  <c:v>9am</c:v>
                </c:pt>
                <c:pt idx="10">
                  <c:v>10am</c:v>
                </c:pt>
                <c:pt idx="11">
                  <c:v>11am</c:v>
                </c:pt>
                <c:pt idx="12">
                  <c:v>12pm</c:v>
                </c:pt>
                <c:pt idx="13">
                  <c:v>1pm</c:v>
                </c:pt>
                <c:pt idx="14">
                  <c:v>2pm</c:v>
                </c:pt>
                <c:pt idx="15">
                  <c:v>3pm</c:v>
                </c:pt>
                <c:pt idx="16">
                  <c:v>4pm</c:v>
                </c:pt>
                <c:pt idx="17">
                  <c:v>5pm</c:v>
                </c:pt>
                <c:pt idx="18">
                  <c:v>6pm</c:v>
                </c:pt>
                <c:pt idx="19">
                  <c:v>7pm</c:v>
                </c:pt>
                <c:pt idx="20">
                  <c:v>8pm</c:v>
                </c:pt>
                <c:pt idx="21">
                  <c:v>9pm</c:v>
                </c:pt>
                <c:pt idx="22">
                  <c:v>10pm</c:v>
                </c:pt>
                <c:pt idx="23">
                  <c:v>11pm</c:v>
                </c:pt>
              </c:strCache>
            </c:strRef>
          </c:cat>
          <c:val>
            <c:numRef>
              <c:f>Sheet1!$B$2:$B$25</c:f>
              <c:numCache>
                <c:formatCode>General</c:formatCode>
                <c:ptCount val="24"/>
                <c:pt idx="0">
                  <c:v>88</c:v>
                </c:pt>
                <c:pt idx="1">
                  <c:v>83</c:v>
                </c:pt>
                <c:pt idx="2">
                  <c:v>129</c:v>
                </c:pt>
                <c:pt idx="3">
                  <c:v>120</c:v>
                </c:pt>
                <c:pt idx="4">
                  <c:v>75</c:v>
                </c:pt>
                <c:pt idx="5">
                  <c:v>114</c:v>
                </c:pt>
                <c:pt idx="6">
                  <c:v>120</c:v>
                </c:pt>
                <c:pt idx="7">
                  <c:v>89</c:v>
                </c:pt>
                <c:pt idx="8">
                  <c:v>125</c:v>
                </c:pt>
                <c:pt idx="9">
                  <c:v>76</c:v>
                </c:pt>
                <c:pt idx="10">
                  <c:v>74</c:v>
                </c:pt>
                <c:pt idx="11">
                  <c:v>58</c:v>
                </c:pt>
                <c:pt idx="12">
                  <c:v>51</c:v>
                </c:pt>
                <c:pt idx="13">
                  <c:v>95</c:v>
                </c:pt>
                <c:pt idx="14">
                  <c:v>37</c:v>
                </c:pt>
                <c:pt idx="15">
                  <c:v>11</c:v>
                </c:pt>
                <c:pt idx="16">
                  <c:v>4</c:v>
                </c:pt>
                <c:pt idx="17">
                  <c:v>0</c:v>
                </c:pt>
                <c:pt idx="18">
                  <c:v>3</c:v>
                </c:pt>
                <c:pt idx="19">
                  <c:v>2</c:v>
                </c:pt>
                <c:pt idx="20">
                  <c:v>2</c:v>
                </c:pt>
                <c:pt idx="21">
                  <c:v>30</c:v>
                </c:pt>
                <c:pt idx="22">
                  <c:v>58</c:v>
                </c:pt>
                <c:pt idx="23">
                  <c:v>79</c:v>
                </c:pt>
              </c:numCache>
            </c:numRef>
          </c:val>
          <c:extLst>
            <c:ext xmlns:c16="http://schemas.microsoft.com/office/drawing/2014/chart" uri="{C3380CC4-5D6E-409C-BE32-E72D297353CC}">
              <c16:uniqueId val="{00000030-B3E8-4D09-8F2A-4B765ADB91ED}"/>
            </c:ext>
          </c:extLst>
        </c:ser>
        <c:dLbls>
          <c:showLegendKey val="0"/>
          <c:showVal val="0"/>
          <c:showCatName val="0"/>
          <c:showSerName val="0"/>
          <c:showPercent val="0"/>
          <c:showBubbleSize val="0"/>
        </c:dLbls>
        <c:gapWidth val="150"/>
        <c:axId val="2094734554"/>
        <c:axId val="2094734552"/>
      </c:barChart>
      <c:catAx>
        <c:axId val="2094734554"/>
        <c:scaling>
          <c:orientation val="minMax"/>
        </c:scaling>
        <c:delete val="0"/>
        <c:axPos val="b"/>
        <c:title>
          <c:tx>
            <c:rich>
              <a:bodyPr/>
              <a:lstStyle/>
              <a:p>
                <a:pPr>
                  <a:defRPr b="0" i="0" u="none" strike="noStrike">
                    <a:solidFill>
                      <a:srgbClr val="000000"/>
                    </a:solidFill>
                    <a:latin typeface="Arial"/>
                  </a:defRPr>
                </a:pPr>
                <a:r>
                  <a:rPr lang="en-AU" b="0" i="0" u="none" strike="noStrike">
                    <a:solidFill>
                      <a:srgbClr val="000000"/>
                    </a:solidFill>
                    <a:latin typeface="Arial"/>
                  </a:rPr>
                  <a:t>Hour of day</a:t>
                </a:r>
              </a:p>
            </c:rich>
          </c:tx>
          <c:overlay val="0"/>
        </c:title>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555555"/>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DDDDDD"/>
              </a:solidFill>
              <a:prstDash val="solid"/>
              <a:round/>
            </a:ln>
          </c:spPr>
        </c:majorGridlines>
        <c:title>
          <c:tx>
            <c:rich>
              <a:bodyPr/>
              <a:lstStyle/>
              <a:p>
                <a:pPr>
                  <a:defRPr b="0" i="0" u="none" strike="noStrike">
                    <a:solidFill>
                      <a:srgbClr val="000000"/>
                    </a:solidFill>
                    <a:latin typeface="Arial"/>
                  </a:defRPr>
                </a:pPr>
                <a:r>
                  <a:rPr lang="en-AU" b="0" i="0" u="none" strike="noStrike">
                    <a:solidFill>
                      <a:srgbClr val="000000"/>
                    </a:solidFill>
                    <a:latin typeface="Arial"/>
                  </a:rPr>
                  <a:t>Messages</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55555"/>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solidFill>
      <a:srgbClr val="F7F5F3"/>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4314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s://www.adcet.edu.au/inclusive-teaching/universal-design-for-learning" TargetMode="External"/><Relationship Id="rId2" Type="http://schemas.openxmlformats.org/officeDocument/2006/relationships/hyperlink" Target="https://www.adcet.edu.au/inclusive-teaching" TargetMode="External"/><Relationship Id="rId1" Type="http://schemas.openxmlformats.org/officeDocument/2006/relationships/slideLayout" Target="../slideLayouts/slideLayout1.xml"/><Relationship Id="rId4" Type="http://schemas.openxmlformats.org/officeDocument/2006/relationships/hyperlink" Target="http://udlguidelines.cas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1A"/>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0" y="0"/>
            <a:ext cx="146304" cy="5143500"/>
          </a:xfrm>
          <a:prstGeom prst="rect">
            <a:avLst/>
          </a:prstGeom>
          <a:solidFill>
            <a:srgbClr val="E42313"/>
          </a:solidFill>
          <a:ln w="12700">
            <a:solidFill>
              <a:srgbClr val="E42313"/>
            </a:solidFill>
            <a:prstDash val="solid"/>
          </a:ln>
        </p:spPr>
        <p:txBody>
          <a:bodyPr/>
          <a:lstStyle/>
          <a:p>
            <a:endParaRPr lang="en-AU"/>
          </a:p>
        </p:txBody>
      </p:sp>
      <p:sp>
        <p:nvSpPr>
          <p:cNvPr id="3" name="Shape 1">
            <a:extLst>
              <a:ext uri="{C183D7F6-B498-43B3-948B-1728B52AA6E4}">
                <adec:decorative xmlns:adec="http://schemas.microsoft.com/office/drawing/2017/decorative" val="1"/>
              </a:ext>
            </a:extLst>
          </p:cNvPr>
          <p:cNvSpPr/>
          <p:nvPr/>
        </p:nvSpPr>
        <p:spPr>
          <a:xfrm>
            <a:off x="0" y="4709160"/>
            <a:ext cx="9144000" cy="434340"/>
          </a:xfrm>
          <a:prstGeom prst="rect">
            <a:avLst/>
          </a:prstGeom>
          <a:solidFill>
            <a:srgbClr val="E42313"/>
          </a:solidFill>
          <a:ln w="12700">
            <a:solidFill>
              <a:srgbClr val="E42313"/>
            </a:solidFill>
            <a:prstDash val="solid"/>
          </a:ln>
        </p:spPr>
        <p:txBody>
          <a:bodyPr/>
          <a:lstStyle/>
          <a:p>
            <a:endParaRPr lang="en-AU"/>
          </a:p>
        </p:txBody>
      </p:sp>
      <p:sp>
        <p:nvSpPr>
          <p:cNvPr id="5" name="Text 2"/>
          <p:cNvSpPr>
            <a:spLocks noGrp="1"/>
          </p:cNvSpPr>
          <p:nvPr>
            <p:ph type="title" idx="4294967295"/>
          </p:nvPr>
        </p:nvSpPr>
        <p:spPr>
          <a:xfrm>
            <a:off x="457200" y="640080"/>
            <a:ext cx="7315200" cy="1783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Designing GenAI for Inclusion,</a:t>
            </a:r>
            <a:endParaRPr kumimoji="0" lang="en-US" sz="4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Not Shortcuts</a:t>
            </a:r>
            <a:endParaRPr kumimoji="0" lang="en-US" sz="40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Text 3"/>
          <p:cNvSpPr/>
          <p:nvPr/>
        </p:nvSpPr>
        <p:spPr>
          <a:xfrm>
            <a:off x="457200" y="2487168"/>
            <a:ext cx="7315200" cy="502920"/>
          </a:xfrm>
          <a:prstGeom prst="rect">
            <a:avLst/>
          </a:prstGeom>
          <a:noFill/>
          <a:ln/>
        </p:spPr>
        <p:txBody>
          <a:bodyPr wrap="square" rtlCol="0" anchor="ctr"/>
          <a:lstStyle/>
          <a:p>
            <a:pPr marL="0" indent="0">
              <a:buNone/>
            </a:pPr>
            <a:r>
              <a:rPr lang="en-US" sz="1900" i="1" dirty="0">
                <a:solidFill>
                  <a:srgbClr val="E42313"/>
                </a:solidFill>
                <a:latin typeface="Georgia" pitchFamily="34" charset="0"/>
                <a:ea typeface="Georgia" pitchFamily="34" charset="-122"/>
                <a:cs typeface="Georgia" pitchFamily="34" charset="-120"/>
              </a:rPr>
              <a:t>A UDL-Aligned Approach to 24/7 Student Support</a:t>
            </a:r>
            <a:endParaRPr lang="en-US" sz="1900" dirty="0"/>
          </a:p>
        </p:txBody>
      </p:sp>
      <p:sp>
        <p:nvSpPr>
          <p:cNvPr id="7" name="Text 4"/>
          <p:cNvSpPr/>
          <p:nvPr/>
        </p:nvSpPr>
        <p:spPr>
          <a:xfrm>
            <a:off x="457200" y="3154680"/>
            <a:ext cx="7772400" cy="1371600"/>
          </a:xfrm>
          <a:prstGeom prst="rect">
            <a:avLst/>
          </a:prstGeom>
          <a:noFill/>
          <a:ln/>
        </p:spPr>
        <p:txBody>
          <a:bodyPr wrap="square" rtlCol="0" anchor="ctr"/>
          <a:lstStyle/>
          <a:p>
            <a:pPr marL="0" indent="0">
              <a:buNone/>
            </a:pPr>
            <a:r>
              <a:rPr lang="en-US" b="1" dirty="0">
                <a:solidFill>
                  <a:schemeClr val="bg1"/>
                </a:solidFill>
                <a:latin typeface="Calibri" pitchFamily="34" charset="0"/>
                <a:ea typeface="Calibri" pitchFamily="34" charset="-122"/>
                <a:cs typeface="Calibri" pitchFamily="34" charset="-120"/>
              </a:rPr>
              <a:t>Kendal Sylvester</a:t>
            </a:r>
            <a:endParaRPr lang="en-US" dirty="0">
              <a:solidFill>
                <a:schemeClr val="bg1"/>
              </a:solidFill>
            </a:endParaRPr>
          </a:p>
          <a:p>
            <a:pPr marL="0" indent="0">
              <a:buNone/>
            </a:pPr>
            <a:r>
              <a:rPr lang="en-US" dirty="0">
                <a:solidFill>
                  <a:schemeClr val="bg1"/>
                </a:solidFill>
                <a:latin typeface="Calibri" pitchFamily="34" charset="0"/>
                <a:ea typeface="Calibri" pitchFamily="34" charset="-122"/>
                <a:cs typeface="Calibri" pitchFamily="34" charset="-120"/>
              </a:rPr>
              <a:t>Teaching Fellow | University College, University of Tasmania</a:t>
            </a:r>
            <a:endParaRPr lang="en-US" dirty="0">
              <a:solidFill>
                <a:schemeClr val="bg1"/>
              </a:solidFill>
            </a:endParaRPr>
          </a:p>
          <a:p>
            <a:pPr marL="0" indent="0">
              <a:buNone/>
            </a:pPr>
            <a:r>
              <a:rPr lang="en-US" dirty="0">
                <a:solidFill>
                  <a:schemeClr val="bg1"/>
                </a:solidFill>
                <a:latin typeface="Calibri" pitchFamily="34" charset="0"/>
                <a:ea typeface="Calibri" pitchFamily="34" charset="-122"/>
                <a:cs typeface="Calibri" pitchFamily="34" charset="-120"/>
              </a:rPr>
              <a:t>ADCET UDL Symposium 2026</a:t>
            </a:r>
            <a:endParaRPr lang="en-US" dirty="0">
              <a:solidFill>
                <a:schemeClr val="bg1"/>
              </a:solidFill>
            </a:endParaRPr>
          </a:p>
        </p:txBody>
      </p:sp>
      <p:pic>
        <p:nvPicPr>
          <p:cNvPr id="4" name="Image 0" descr="University of Tasmania logo featuring a red lion and the text University of Tasmania"/>
          <p:cNvPicPr>
            <a:picLocks noChangeAspect="1"/>
          </p:cNvPicPr>
          <p:nvPr/>
        </p:nvPicPr>
        <p:blipFill>
          <a:blip r:embed="rId3"/>
          <a:stretch>
            <a:fillRect/>
          </a:stretch>
        </p:blipFill>
        <p:spPr>
          <a:xfrm>
            <a:off x="7818120" y="137160"/>
            <a:ext cx="1143000" cy="90525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F3"/>
        </a:solidFill>
        <a:effectLst/>
      </p:bgPr>
    </p:bg>
    <p:spTree>
      <p:nvGrpSpPr>
        <p:cNvPr id="1" name=""/>
        <p:cNvGrpSpPr/>
        <p:nvPr/>
      </p:nvGrpSpPr>
      <p:grpSpPr>
        <a:xfrm>
          <a:off x="0" y="0"/>
          <a:ext cx="0" cy="0"/>
          <a:chOff x="0" y="0"/>
          <a:chExt cx="0" cy="0"/>
        </a:xfrm>
      </p:grpSpPr>
      <p:sp>
        <p:nvSpPr>
          <p:cNvPr id="5" name="Text 2"/>
          <p:cNvSpPr>
            <a:spLocks noGrp="1"/>
          </p:cNvSpPr>
          <p:nvPr>
            <p:ph type="title" idx="4294967295"/>
          </p:nvPr>
        </p:nvSpPr>
        <p:spPr>
          <a:xfrm>
            <a:off x="365760" y="512064"/>
            <a:ext cx="7223760"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A1A1A"/>
                </a:solidFill>
                <a:effectLst/>
                <a:uLnTx/>
                <a:uFillTx/>
                <a:latin typeface="Georgia" pitchFamily="34" charset="0"/>
                <a:ea typeface="Georgia" pitchFamily="34" charset="-122"/>
                <a:cs typeface="Georgia" pitchFamily="34" charset="-120"/>
              </a:rPr>
              <a:t>The Problem Worth Solving</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hape 3">
            <a:extLst>
              <a:ext uri="{C183D7F6-B498-43B3-948B-1728B52AA6E4}">
                <adec:decorative xmlns:adec="http://schemas.microsoft.com/office/drawing/2017/decorative" val="1"/>
              </a:ext>
            </a:extLst>
          </p:cNvPr>
          <p:cNvSpPr/>
          <p:nvPr/>
        </p:nvSpPr>
        <p:spPr>
          <a:xfrm>
            <a:off x="365760" y="1115568"/>
            <a:ext cx="8412480" cy="36576"/>
          </a:xfrm>
          <a:prstGeom prst="rect">
            <a:avLst/>
          </a:prstGeom>
          <a:solidFill>
            <a:srgbClr val="E42313"/>
          </a:solidFill>
          <a:ln w="12700">
            <a:solidFill>
              <a:srgbClr val="E42313"/>
            </a:solidFill>
            <a:prstDash val="solid"/>
          </a:ln>
        </p:spPr>
        <p:txBody>
          <a:bodyPr/>
          <a:lstStyle/>
          <a:p>
            <a:endParaRPr lang="en-AU"/>
          </a:p>
        </p:txBody>
      </p:sp>
      <p:sp>
        <p:nvSpPr>
          <p:cNvPr id="8" name="Shape 5">
            <a:extLst>
              <a:ext uri="{C183D7F6-B498-43B3-948B-1728B52AA6E4}">
                <adec:decorative xmlns:adec="http://schemas.microsoft.com/office/drawing/2017/decorative" val="1"/>
              </a:ext>
            </a:extLst>
          </p:cNvPr>
          <p:cNvSpPr/>
          <p:nvPr/>
        </p:nvSpPr>
        <p:spPr>
          <a:xfrm>
            <a:off x="365760" y="1773936"/>
            <a:ext cx="2606040" cy="1783080"/>
          </a:xfrm>
          <a:prstGeom prst="rect">
            <a:avLst/>
          </a:prstGeom>
          <a:solidFill>
            <a:srgbClr val="1A1A1A"/>
          </a:solidFill>
          <a:ln w="12700">
            <a:solidFill>
              <a:srgbClr val="1A1A1A"/>
            </a:solidFill>
            <a:prstDash val="solid"/>
          </a:ln>
        </p:spPr>
        <p:txBody>
          <a:bodyPr/>
          <a:lstStyle/>
          <a:p>
            <a:endParaRPr lang="en-AU"/>
          </a:p>
        </p:txBody>
      </p:sp>
      <p:sp>
        <p:nvSpPr>
          <p:cNvPr id="9" name="Shape 6">
            <a:extLst>
              <a:ext uri="{C183D7F6-B498-43B3-948B-1728B52AA6E4}">
                <adec:decorative xmlns:adec="http://schemas.microsoft.com/office/drawing/2017/decorative" val="1"/>
              </a:ext>
            </a:extLst>
          </p:cNvPr>
          <p:cNvSpPr/>
          <p:nvPr/>
        </p:nvSpPr>
        <p:spPr>
          <a:xfrm>
            <a:off x="365760" y="1773936"/>
            <a:ext cx="2606040" cy="91440"/>
          </a:xfrm>
          <a:prstGeom prst="rect">
            <a:avLst/>
          </a:prstGeom>
          <a:solidFill>
            <a:srgbClr val="E42313"/>
          </a:solidFill>
          <a:ln w="12700">
            <a:solidFill>
              <a:srgbClr val="E42313"/>
            </a:solidFill>
            <a:prstDash val="solid"/>
          </a:ln>
        </p:spPr>
        <p:txBody>
          <a:bodyPr/>
          <a:lstStyle/>
          <a:p>
            <a:endParaRPr lang="en-AU"/>
          </a:p>
        </p:txBody>
      </p:sp>
      <p:sp>
        <p:nvSpPr>
          <p:cNvPr id="10" name="Text 7"/>
          <p:cNvSpPr/>
          <p:nvPr/>
        </p:nvSpPr>
        <p:spPr>
          <a:xfrm>
            <a:off x="365760" y="1865376"/>
            <a:ext cx="2606040" cy="594360"/>
          </a:xfrm>
          <a:prstGeom prst="rect">
            <a:avLst/>
          </a:prstGeom>
          <a:noFill/>
          <a:ln/>
        </p:spPr>
        <p:txBody>
          <a:bodyPr wrap="square"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Time</a:t>
            </a:r>
            <a:endParaRPr lang="en-US" sz="2200" dirty="0"/>
          </a:p>
        </p:txBody>
      </p:sp>
      <p:sp>
        <p:nvSpPr>
          <p:cNvPr id="11" name="Text 8"/>
          <p:cNvSpPr/>
          <p:nvPr/>
        </p:nvSpPr>
        <p:spPr>
          <a:xfrm>
            <a:off x="365760" y="2459736"/>
            <a:ext cx="2606040" cy="1005840"/>
          </a:xfrm>
          <a:prstGeom prst="rect">
            <a:avLst/>
          </a:prstGeom>
          <a:noFill/>
          <a:ln/>
        </p:spPr>
        <p:txBody>
          <a:bodyPr wrap="square" rtlCol="0" anchor="t"/>
          <a:lstStyle/>
          <a:p>
            <a:pPr marL="0" indent="0" algn="ctr">
              <a:buNone/>
            </a:pPr>
            <a:r>
              <a:rPr lang="en-US" sz="1400" dirty="0">
                <a:solidFill>
                  <a:srgbClr val="AAAAAA"/>
                </a:solidFill>
                <a:latin typeface="Calibri" pitchFamily="34" charset="0"/>
                <a:ea typeface="Calibri" pitchFamily="34" charset="-122"/>
                <a:cs typeface="Calibri" pitchFamily="34" charset="-120"/>
              </a:rPr>
              <a:t>Support ends at 5pm</a:t>
            </a:r>
            <a:endParaRPr lang="en-US" sz="1400" dirty="0"/>
          </a:p>
        </p:txBody>
      </p:sp>
      <p:sp>
        <p:nvSpPr>
          <p:cNvPr id="12" name="Shape 9">
            <a:extLst>
              <a:ext uri="{C183D7F6-B498-43B3-948B-1728B52AA6E4}">
                <adec:decorative xmlns:adec="http://schemas.microsoft.com/office/drawing/2017/decorative" val="1"/>
              </a:ext>
            </a:extLst>
          </p:cNvPr>
          <p:cNvSpPr/>
          <p:nvPr/>
        </p:nvSpPr>
        <p:spPr>
          <a:xfrm>
            <a:off x="3200400" y="1773936"/>
            <a:ext cx="2606040" cy="1783080"/>
          </a:xfrm>
          <a:prstGeom prst="rect">
            <a:avLst/>
          </a:prstGeom>
          <a:solidFill>
            <a:srgbClr val="1A1A1A"/>
          </a:solidFill>
          <a:ln w="12700">
            <a:solidFill>
              <a:srgbClr val="1A1A1A"/>
            </a:solidFill>
            <a:prstDash val="solid"/>
          </a:ln>
        </p:spPr>
        <p:txBody>
          <a:bodyPr/>
          <a:lstStyle/>
          <a:p>
            <a:endParaRPr lang="en-AU"/>
          </a:p>
        </p:txBody>
      </p:sp>
      <p:sp>
        <p:nvSpPr>
          <p:cNvPr id="13" name="Shape 10">
            <a:extLst>
              <a:ext uri="{C183D7F6-B498-43B3-948B-1728B52AA6E4}">
                <adec:decorative xmlns:adec="http://schemas.microsoft.com/office/drawing/2017/decorative" val="1"/>
              </a:ext>
            </a:extLst>
          </p:cNvPr>
          <p:cNvSpPr/>
          <p:nvPr/>
        </p:nvSpPr>
        <p:spPr>
          <a:xfrm>
            <a:off x="3200400" y="1773936"/>
            <a:ext cx="2606040" cy="91440"/>
          </a:xfrm>
          <a:prstGeom prst="rect">
            <a:avLst/>
          </a:prstGeom>
          <a:solidFill>
            <a:srgbClr val="E42313"/>
          </a:solidFill>
          <a:ln w="12700">
            <a:solidFill>
              <a:srgbClr val="E42313"/>
            </a:solidFill>
            <a:prstDash val="solid"/>
          </a:ln>
        </p:spPr>
        <p:txBody>
          <a:bodyPr/>
          <a:lstStyle/>
          <a:p>
            <a:endParaRPr lang="en-AU"/>
          </a:p>
        </p:txBody>
      </p:sp>
      <p:sp>
        <p:nvSpPr>
          <p:cNvPr id="14" name="Text 11"/>
          <p:cNvSpPr/>
          <p:nvPr/>
        </p:nvSpPr>
        <p:spPr>
          <a:xfrm>
            <a:off x="3200400" y="1865376"/>
            <a:ext cx="2606040" cy="594360"/>
          </a:xfrm>
          <a:prstGeom prst="rect">
            <a:avLst/>
          </a:prstGeom>
          <a:noFill/>
          <a:ln/>
        </p:spPr>
        <p:txBody>
          <a:bodyPr wrap="square"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Availability</a:t>
            </a:r>
            <a:endParaRPr lang="en-US" sz="2200" dirty="0"/>
          </a:p>
        </p:txBody>
      </p:sp>
      <p:sp>
        <p:nvSpPr>
          <p:cNvPr id="15" name="Text 12"/>
          <p:cNvSpPr/>
          <p:nvPr/>
        </p:nvSpPr>
        <p:spPr>
          <a:xfrm>
            <a:off x="3200400" y="2459736"/>
            <a:ext cx="2606040" cy="1005840"/>
          </a:xfrm>
          <a:prstGeom prst="rect">
            <a:avLst/>
          </a:prstGeom>
          <a:noFill/>
          <a:ln/>
        </p:spPr>
        <p:txBody>
          <a:bodyPr wrap="square" rtlCol="0" anchor="t"/>
          <a:lstStyle/>
          <a:p>
            <a:pPr marL="0" indent="0" algn="ctr">
              <a:buNone/>
            </a:pPr>
            <a:r>
              <a:rPr lang="en-US" sz="1400" dirty="0">
                <a:solidFill>
                  <a:srgbClr val="AAAAAA"/>
                </a:solidFill>
                <a:latin typeface="Calibri" pitchFamily="34" charset="0"/>
                <a:ea typeface="Calibri" pitchFamily="34" charset="-122"/>
                <a:cs typeface="Calibri" pitchFamily="34" charset="-120"/>
              </a:rPr>
              <a:t>Queues, waiting, office hours</a:t>
            </a:r>
            <a:endParaRPr lang="en-US" sz="1400" dirty="0"/>
          </a:p>
        </p:txBody>
      </p:sp>
      <p:sp>
        <p:nvSpPr>
          <p:cNvPr id="16" name="Shape 13">
            <a:extLst>
              <a:ext uri="{C183D7F6-B498-43B3-948B-1728B52AA6E4}">
                <adec:decorative xmlns:adec="http://schemas.microsoft.com/office/drawing/2017/decorative" val="1"/>
              </a:ext>
            </a:extLst>
          </p:cNvPr>
          <p:cNvSpPr/>
          <p:nvPr/>
        </p:nvSpPr>
        <p:spPr>
          <a:xfrm>
            <a:off x="6035040" y="1773936"/>
            <a:ext cx="2606040" cy="1783080"/>
          </a:xfrm>
          <a:prstGeom prst="rect">
            <a:avLst/>
          </a:prstGeom>
          <a:solidFill>
            <a:srgbClr val="1A1A1A"/>
          </a:solidFill>
          <a:ln w="12700">
            <a:solidFill>
              <a:srgbClr val="1A1A1A"/>
            </a:solidFill>
            <a:prstDash val="solid"/>
          </a:ln>
        </p:spPr>
        <p:txBody>
          <a:bodyPr/>
          <a:lstStyle/>
          <a:p>
            <a:endParaRPr lang="en-AU"/>
          </a:p>
        </p:txBody>
      </p:sp>
      <p:sp>
        <p:nvSpPr>
          <p:cNvPr id="17" name="Shape 14">
            <a:extLst>
              <a:ext uri="{C183D7F6-B498-43B3-948B-1728B52AA6E4}">
                <adec:decorative xmlns:adec="http://schemas.microsoft.com/office/drawing/2017/decorative" val="1"/>
              </a:ext>
            </a:extLst>
          </p:cNvPr>
          <p:cNvSpPr/>
          <p:nvPr/>
        </p:nvSpPr>
        <p:spPr>
          <a:xfrm>
            <a:off x="6035040" y="1773936"/>
            <a:ext cx="2606040" cy="91440"/>
          </a:xfrm>
          <a:prstGeom prst="rect">
            <a:avLst/>
          </a:prstGeom>
          <a:solidFill>
            <a:srgbClr val="E42313"/>
          </a:solidFill>
          <a:ln w="12700">
            <a:solidFill>
              <a:srgbClr val="E42313"/>
            </a:solidFill>
            <a:prstDash val="solid"/>
          </a:ln>
        </p:spPr>
        <p:txBody>
          <a:bodyPr/>
          <a:lstStyle/>
          <a:p>
            <a:endParaRPr lang="en-AU"/>
          </a:p>
        </p:txBody>
      </p:sp>
      <p:sp>
        <p:nvSpPr>
          <p:cNvPr id="18" name="Text 15"/>
          <p:cNvSpPr/>
          <p:nvPr/>
        </p:nvSpPr>
        <p:spPr>
          <a:xfrm>
            <a:off x="6035040" y="1865376"/>
            <a:ext cx="2606040" cy="594360"/>
          </a:xfrm>
          <a:prstGeom prst="rect">
            <a:avLst/>
          </a:prstGeom>
          <a:noFill/>
          <a:ln/>
        </p:spPr>
        <p:txBody>
          <a:bodyPr wrap="square"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Courage</a:t>
            </a:r>
            <a:endParaRPr lang="en-US" sz="2200" dirty="0"/>
          </a:p>
        </p:txBody>
      </p:sp>
      <p:sp>
        <p:nvSpPr>
          <p:cNvPr id="19" name="Text 16"/>
          <p:cNvSpPr/>
          <p:nvPr/>
        </p:nvSpPr>
        <p:spPr>
          <a:xfrm>
            <a:off x="6035040" y="2459736"/>
            <a:ext cx="2606040" cy="1005840"/>
          </a:xfrm>
          <a:prstGeom prst="rect">
            <a:avLst/>
          </a:prstGeom>
          <a:noFill/>
          <a:ln/>
        </p:spPr>
        <p:txBody>
          <a:bodyPr wrap="square" rtlCol="0" anchor="t"/>
          <a:lstStyle/>
          <a:p>
            <a:pPr marL="0" indent="0" algn="ctr">
              <a:buNone/>
            </a:pPr>
            <a:r>
              <a:rPr lang="en-US" sz="1400" dirty="0">
                <a:solidFill>
                  <a:srgbClr val="AAAAAA"/>
                </a:solidFill>
                <a:latin typeface="Calibri" pitchFamily="34" charset="0"/>
                <a:ea typeface="Calibri" pitchFamily="34" charset="-122"/>
                <a:cs typeface="Calibri" pitchFamily="34" charset="-120"/>
              </a:rPr>
              <a:t>Is my question worth asking?</a:t>
            </a:r>
            <a:endParaRPr lang="en-US" sz="1400" dirty="0"/>
          </a:p>
        </p:txBody>
      </p:sp>
      <p:sp>
        <p:nvSpPr>
          <p:cNvPr id="20" name="Text 17"/>
          <p:cNvSpPr/>
          <p:nvPr/>
        </p:nvSpPr>
        <p:spPr>
          <a:xfrm>
            <a:off x="365760" y="3739896"/>
            <a:ext cx="8412480" cy="347472"/>
          </a:xfrm>
          <a:prstGeom prst="rect">
            <a:avLst/>
          </a:prstGeom>
          <a:noFill/>
          <a:ln/>
        </p:spPr>
        <p:txBody>
          <a:bodyPr wrap="square" rtlCol="0" anchor="ctr"/>
          <a:lstStyle/>
          <a:p>
            <a:pPr marL="0" indent="0">
              <a:buNone/>
            </a:pPr>
            <a:r>
              <a:rPr lang="en-US" sz="1600" i="1" dirty="0">
                <a:latin typeface="Calibri" pitchFamily="34" charset="0"/>
                <a:ea typeface="Calibri" pitchFamily="34" charset="-122"/>
                <a:cs typeface="Calibri" pitchFamily="34" charset="-120"/>
              </a:rPr>
              <a:t>For students managing work, caring responsibilities, living with disability, anxiety, or language differences, these boundaries are not neutral. </a:t>
            </a:r>
            <a:r>
              <a:rPr lang="en-US" sz="1600" b="1" i="1" dirty="0">
                <a:latin typeface="Calibri" pitchFamily="34" charset="0"/>
                <a:ea typeface="Calibri" pitchFamily="34" charset="-122"/>
                <a:cs typeface="Calibri" pitchFamily="34" charset="-120"/>
              </a:rPr>
              <a:t>They are barriers.</a:t>
            </a:r>
            <a:endParaRPr lang="en-US" sz="16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5F3"/>
        </a:solidFill>
        <a:effectLst/>
      </p:bgPr>
    </p:bg>
    <p:spTree>
      <p:nvGrpSpPr>
        <p:cNvPr id="1" name=""/>
        <p:cNvGrpSpPr/>
        <p:nvPr/>
      </p:nvGrpSpPr>
      <p:grpSpPr>
        <a:xfrm>
          <a:off x="0" y="0"/>
          <a:ext cx="0" cy="0"/>
          <a:chOff x="0" y="0"/>
          <a:chExt cx="0" cy="0"/>
        </a:xfrm>
      </p:grpSpPr>
      <p:pic>
        <p:nvPicPr>
          <p:cNvPr id="4"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18120" y="137160"/>
            <a:ext cx="1143000" cy="905256"/>
          </a:xfrm>
          <a:prstGeom prst="rect">
            <a:avLst/>
          </a:prstGeom>
        </p:spPr>
      </p:pic>
      <p:sp>
        <p:nvSpPr>
          <p:cNvPr id="5" name="Text 2"/>
          <p:cNvSpPr>
            <a:spLocks noGrp="1"/>
          </p:cNvSpPr>
          <p:nvPr>
            <p:ph type="title" idx="4294967295"/>
          </p:nvPr>
        </p:nvSpPr>
        <p:spPr>
          <a:xfrm>
            <a:off x="365760" y="512064"/>
            <a:ext cx="7223760"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A1A1A"/>
                </a:solidFill>
                <a:effectLst/>
                <a:uLnTx/>
                <a:uFillTx/>
                <a:latin typeface="Georgia" pitchFamily="34" charset="0"/>
                <a:ea typeface="Georgia" pitchFamily="34" charset="-122"/>
                <a:cs typeface="Georgia" pitchFamily="34" charset="-120"/>
              </a:rPr>
              <a:t>What UDL Actually Asks of Us</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hape 3">
            <a:extLst>
              <a:ext uri="{C183D7F6-B498-43B3-948B-1728B52AA6E4}">
                <adec:decorative xmlns:adec="http://schemas.microsoft.com/office/drawing/2017/decorative" val="1"/>
              </a:ext>
            </a:extLst>
          </p:cNvPr>
          <p:cNvSpPr/>
          <p:nvPr/>
        </p:nvSpPr>
        <p:spPr>
          <a:xfrm>
            <a:off x="365760" y="1115568"/>
            <a:ext cx="8412480" cy="36576"/>
          </a:xfrm>
          <a:prstGeom prst="rect">
            <a:avLst/>
          </a:prstGeom>
          <a:solidFill>
            <a:srgbClr val="E42313"/>
          </a:solidFill>
          <a:ln w="12700">
            <a:solidFill>
              <a:srgbClr val="E42313"/>
            </a:solidFill>
            <a:prstDash val="solid"/>
          </a:ln>
        </p:spPr>
        <p:txBody>
          <a:bodyPr/>
          <a:lstStyle/>
          <a:p>
            <a:endParaRPr lang="en-AU"/>
          </a:p>
        </p:txBody>
      </p:sp>
      <p:sp>
        <p:nvSpPr>
          <p:cNvPr id="7" name="Text 4"/>
          <p:cNvSpPr/>
          <p:nvPr/>
        </p:nvSpPr>
        <p:spPr>
          <a:xfrm>
            <a:off x="731520" y="1191768"/>
            <a:ext cx="8046720" cy="502920"/>
          </a:xfrm>
          <a:prstGeom prst="rect">
            <a:avLst/>
          </a:prstGeom>
          <a:noFill/>
          <a:ln/>
        </p:spPr>
        <p:txBody>
          <a:bodyPr wrap="square" rtlCol="0" anchor="ctr"/>
          <a:lstStyle/>
          <a:p>
            <a:pPr marL="0" indent="0">
              <a:buNone/>
            </a:pPr>
            <a:r>
              <a:rPr lang="en-US" sz="1600" b="1" i="1" dirty="0">
                <a:solidFill>
                  <a:srgbClr val="E42313"/>
                </a:solidFill>
                <a:latin typeface="Georgia" pitchFamily="34" charset="0"/>
                <a:ea typeface="Georgia" pitchFamily="34" charset="-122"/>
                <a:cs typeface="Georgia" pitchFamily="34" charset="-120"/>
              </a:rPr>
              <a:t>“Variability is not the problem. The environment is the problem.”</a:t>
            </a:r>
            <a:endParaRPr lang="en-US" sz="1600" dirty="0"/>
          </a:p>
        </p:txBody>
      </p:sp>
      <p:sp>
        <p:nvSpPr>
          <p:cNvPr id="8" name="Text 5"/>
          <p:cNvSpPr/>
          <p:nvPr/>
        </p:nvSpPr>
        <p:spPr>
          <a:xfrm>
            <a:off x="731520" y="1667256"/>
            <a:ext cx="8046720" cy="27432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CAST, 2018</a:t>
            </a:r>
            <a:endParaRPr lang="en-US" sz="1200" dirty="0"/>
          </a:p>
        </p:txBody>
      </p:sp>
      <p:sp>
        <p:nvSpPr>
          <p:cNvPr id="9" name="Shape 6">
            <a:extLst>
              <a:ext uri="{C183D7F6-B498-43B3-948B-1728B52AA6E4}">
                <adec:decorative xmlns:adec="http://schemas.microsoft.com/office/drawing/2017/decorative" val="1"/>
              </a:ext>
            </a:extLst>
          </p:cNvPr>
          <p:cNvSpPr/>
          <p:nvPr/>
        </p:nvSpPr>
        <p:spPr>
          <a:xfrm>
            <a:off x="365760" y="2084832"/>
            <a:ext cx="2633472" cy="2423160"/>
          </a:xfrm>
          <a:prstGeom prst="rect">
            <a:avLst/>
          </a:prstGeom>
          <a:solidFill>
            <a:srgbClr val="FFFFFF"/>
          </a:solidFill>
          <a:ln w="12700">
            <a:solidFill>
              <a:srgbClr val="EDEBEA"/>
            </a:solidFill>
            <a:prstDash val="solid"/>
          </a:ln>
        </p:spPr>
        <p:txBody>
          <a:bodyPr/>
          <a:lstStyle/>
          <a:p>
            <a:endParaRPr lang="en-AU"/>
          </a:p>
        </p:txBody>
      </p:sp>
      <p:sp>
        <p:nvSpPr>
          <p:cNvPr id="10" name="Shape 7">
            <a:extLst>
              <a:ext uri="{C183D7F6-B498-43B3-948B-1728B52AA6E4}">
                <adec:decorative xmlns:adec="http://schemas.microsoft.com/office/drawing/2017/decorative" val="1"/>
              </a:ext>
            </a:extLst>
          </p:cNvPr>
          <p:cNvSpPr/>
          <p:nvPr/>
        </p:nvSpPr>
        <p:spPr>
          <a:xfrm>
            <a:off x="365760" y="1956816"/>
            <a:ext cx="2633472" cy="475488"/>
          </a:xfrm>
          <a:prstGeom prst="rect">
            <a:avLst/>
          </a:prstGeom>
          <a:solidFill>
            <a:srgbClr val="E42313"/>
          </a:solidFill>
          <a:ln w="12700">
            <a:solidFill>
              <a:srgbClr val="E42313"/>
            </a:solidFill>
            <a:prstDash val="solid"/>
          </a:ln>
        </p:spPr>
        <p:txBody>
          <a:bodyPr/>
          <a:lstStyle/>
          <a:p>
            <a:endParaRPr lang="en-AU"/>
          </a:p>
        </p:txBody>
      </p:sp>
      <p:sp>
        <p:nvSpPr>
          <p:cNvPr id="11" name="Text 8"/>
          <p:cNvSpPr/>
          <p:nvPr/>
        </p:nvSpPr>
        <p:spPr>
          <a:xfrm>
            <a:off x="365760" y="2039112"/>
            <a:ext cx="2633472" cy="34747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Multiple Means of</a:t>
            </a:r>
            <a:endParaRPr lang="en-US" sz="1400" dirty="0"/>
          </a:p>
          <a:p>
            <a:pPr marL="0" indent="0" algn="ctr">
              <a:buNone/>
            </a:pPr>
            <a:r>
              <a:rPr lang="en-US" sz="1400" b="1" dirty="0">
                <a:solidFill>
                  <a:srgbClr val="FFFFFF"/>
                </a:solidFill>
                <a:latin typeface="Calibri" pitchFamily="34" charset="0"/>
                <a:ea typeface="Calibri" pitchFamily="34" charset="-122"/>
                <a:cs typeface="Calibri" pitchFamily="34" charset="-120"/>
              </a:rPr>
              <a:t>Representation</a:t>
            </a:r>
            <a:endParaRPr lang="en-US" sz="1400" dirty="0"/>
          </a:p>
        </p:txBody>
      </p:sp>
      <p:sp>
        <p:nvSpPr>
          <p:cNvPr id="12" name="Text 9"/>
          <p:cNvSpPr/>
          <p:nvPr/>
        </p:nvSpPr>
        <p:spPr>
          <a:xfrm>
            <a:off x="475488" y="2487168"/>
            <a:ext cx="2414016" cy="1920240"/>
          </a:xfrm>
          <a:prstGeom prst="rect">
            <a:avLst/>
          </a:prstGeom>
          <a:noFill/>
          <a:ln/>
        </p:spPr>
        <p:txBody>
          <a:bodyPr wrap="square" rtlCol="0" anchor="t"/>
          <a:lstStyle/>
          <a:p>
            <a:pPr marL="0" indent="0">
              <a:buNone/>
            </a:pPr>
            <a:r>
              <a:rPr lang="en-US" dirty="0">
                <a:solidFill>
                  <a:srgbClr val="2D2D2D"/>
                </a:solidFill>
                <a:latin typeface="Calibri" pitchFamily="34" charset="0"/>
                <a:ea typeface="Calibri" pitchFamily="34" charset="-122"/>
                <a:cs typeface="Calibri" pitchFamily="34" charset="-120"/>
              </a:rPr>
              <a:t>Is support available in ways that work for the student, not just the institution?</a:t>
            </a:r>
            <a:endParaRPr lang="en-US" dirty="0"/>
          </a:p>
        </p:txBody>
      </p:sp>
      <p:sp>
        <p:nvSpPr>
          <p:cNvPr id="13" name="Shape 10">
            <a:extLst>
              <a:ext uri="{C183D7F6-B498-43B3-948B-1728B52AA6E4}">
                <adec:decorative xmlns:adec="http://schemas.microsoft.com/office/drawing/2017/decorative" val="1"/>
              </a:ext>
            </a:extLst>
          </p:cNvPr>
          <p:cNvSpPr/>
          <p:nvPr/>
        </p:nvSpPr>
        <p:spPr>
          <a:xfrm>
            <a:off x="3209544" y="2107692"/>
            <a:ext cx="2633472" cy="2423160"/>
          </a:xfrm>
          <a:prstGeom prst="rect">
            <a:avLst/>
          </a:prstGeom>
          <a:solidFill>
            <a:srgbClr val="FFFFFF"/>
          </a:solidFill>
          <a:ln w="12700">
            <a:solidFill>
              <a:srgbClr val="EDEBEA"/>
            </a:solidFill>
            <a:prstDash val="solid"/>
          </a:ln>
        </p:spPr>
        <p:txBody>
          <a:bodyPr/>
          <a:lstStyle/>
          <a:p>
            <a:endParaRPr lang="en-AU"/>
          </a:p>
        </p:txBody>
      </p:sp>
      <p:sp>
        <p:nvSpPr>
          <p:cNvPr id="14" name="Shape 11">
            <a:extLst>
              <a:ext uri="{C183D7F6-B498-43B3-948B-1728B52AA6E4}">
                <adec:decorative xmlns:adec="http://schemas.microsoft.com/office/drawing/2017/decorative" val="1"/>
              </a:ext>
            </a:extLst>
          </p:cNvPr>
          <p:cNvSpPr/>
          <p:nvPr/>
        </p:nvSpPr>
        <p:spPr>
          <a:xfrm>
            <a:off x="3200400" y="1956816"/>
            <a:ext cx="2633472" cy="475488"/>
          </a:xfrm>
          <a:prstGeom prst="rect">
            <a:avLst/>
          </a:prstGeom>
          <a:solidFill>
            <a:srgbClr val="E42313"/>
          </a:solidFill>
          <a:ln w="12700">
            <a:solidFill>
              <a:srgbClr val="E42313"/>
            </a:solidFill>
            <a:prstDash val="solid"/>
          </a:ln>
        </p:spPr>
        <p:txBody>
          <a:bodyPr/>
          <a:lstStyle/>
          <a:p>
            <a:endParaRPr lang="en-AU"/>
          </a:p>
        </p:txBody>
      </p:sp>
      <p:sp>
        <p:nvSpPr>
          <p:cNvPr id="15" name="Text 12"/>
          <p:cNvSpPr/>
          <p:nvPr/>
        </p:nvSpPr>
        <p:spPr>
          <a:xfrm>
            <a:off x="3182112" y="2039112"/>
            <a:ext cx="2633472" cy="34747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Multiple Means of</a:t>
            </a:r>
            <a:endParaRPr lang="en-US" sz="1400" dirty="0"/>
          </a:p>
          <a:p>
            <a:pPr marL="0" indent="0" algn="ctr">
              <a:buNone/>
            </a:pPr>
            <a:r>
              <a:rPr lang="en-US" sz="1400" b="1" dirty="0">
                <a:solidFill>
                  <a:srgbClr val="FFFFFF"/>
                </a:solidFill>
                <a:latin typeface="Calibri" pitchFamily="34" charset="0"/>
                <a:ea typeface="Calibri" pitchFamily="34" charset="-122"/>
                <a:cs typeface="Calibri" pitchFamily="34" charset="-120"/>
              </a:rPr>
              <a:t>Engagement</a:t>
            </a:r>
            <a:endParaRPr lang="en-US" sz="1400" dirty="0"/>
          </a:p>
        </p:txBody>
      </p:sp>
      <p:sp>
        <p:nvSpPr>
          <p:cNvPr id="16" name="Text 13"/>
          <p:cNvSpPr/>
          <p:nvPr/>
        </p:nvSpPr>
        <p:spPr>
          <a:xfrm>
            <a:off x="3310128" y="2487168"/>
            <a:ext cx="2414016" cy="1920240"/>
          </a:xfrm>
          <a:prstGeom prst="rect">
            <a:avLst/>
          </a:prstGeom>
          <a:noFill/>
          <a:ln/>
        </p:spPr>
        <p:txBody>
          <a:bodyPr wrap="square" rtlCol="0" anchor="t"/>
          <a:lstStyle/>
          <a:p>
            <a:pPr marL="0" indent="0">
              <a:buNone/>
            </a:pPr>
            <a:r>
              <a:rPr lang="en-US" sz="1600" dirty="0">
                <a:solidFill>
                  <a:srgbClr val="2D2D2D"/>
                </a:solidFill>
                <a:latin typeface="Calibri" pitchFamily="34" charset="0"/>
                <a:ea typeface="Calibri" pitchFamily="34" charset="-122"/>
                <a:cs typeface="Calibri" pitchFamily="34" charset="-120"/>
              </a:rPr>
              <a:t>Are the emotional and logistical barriers to asking for help reduced?</a:t>
            </a:r>
            <a:endParaRPr lang="en-US" sz="1600" dirty="0"/>
          </a:p>
        </p:txBody>
      </p:sp>
      <p:sp>
        <p:nvSpPr>
          <p:cNvPr id="17" name="Shape 14">
            <a:extLst>
              <a:ext uri="{C183D7F6-B498-43B3-948B-1728B52AA6E4}">
                <adec:decorative xmlns:adec="http://schemas.microsoft.com/office/drawing/2017/decorative" val="1"/>
              </a:ext>
            </a:extLst>
          </p:cNvPr>
          <p:cNvSpPr/>
          <p:nvPr/>
        </p:nvSpPr>
        <p:spPr>
          <a:xfrm>
            <a:off x="6053328" y="2107692"/>
            <a:ext cx="2633472" cy="2423160"/>
          </a:xfrm>
          <a:prstGeom prst="rect">
            <a:avLst/>
          </a:prstGeom>
          <a:solidFill>
            <a:srgbClr val="FFFFFF"/>
          </a:solidFill>
          <a:ln w="12700">
            <a:solidFill>
              <a:srgbClr val="EDEBEA"/>
            </a:solidFill>
            <a:prstDash val="solid"/>
          </a:ln>
        </p:spPr>
        <p:txBody>
          <a:bodyPr/>
          <a:lstStyle/>
          <a:p>
            <a:endParaRPr lang="en-AU"/>
          </a:p>
        </p:txBody>
      </p:sp>
      <p:sp>
        <p:nvSpPr>
          <p:cNvPr id="18" name="Shape 15">
            <a:extLst>
              <a:ext uri="{C183D7F6-B498-43B3-948B-1728B52AA6E4}">
                <adec:decorative xmlns:adec="http://schemas.microsoft.com/office/drawing/2017/decorative" val="1"/>
              </a:ext>
            </a:extLst>
          </p:cNvPr>
          <p:cNvSpPr/>
          <p:nvPr/>
        </p:nvSpPr>
        <p:spPr>
          <a:xfrm>
            <a:off x="6053328" y="1956816"/>
            <a:ext cx="2633472" cy="475488"/>
          </a:xfrm>
          <a:prstGeom prst="rect">
            <a:avLst/>
          </a:prstGeom>
          <a:solidFill>
            <a:srgbClr val="E42313"/>
          </a:solidFill>
          <a:ln w="12700">
            <a:solidFill>
              <a:srgbClr val="E42313"/>
            </a:solidFill>
            <a:prstDash val="solid"/>
          </a:ln>
        </p:spPr>
        <p:txBody>
          <a:bodyPr/>
          <a:lstStyle/>
          <a:p>
            <a:endParaRPr lang="en-AU"/>
          </a:p>
        </p:txBody>
      </p:sp>
      <p:sp>
        <p:nvSpPr>
          <p:cNvPr id="19" name="Text 16"/>
          <p:cNvSpPr/>
          <p:nvPr/>
        </p:nvSpPr>
        <p:spPr>
          <a:xfrm>
            <a:off x="6035040" y="2029968"/>
            <a:ext cx="2633472" cy="34747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Multiple Means of</a:t>
            </a:r>
            <a:endParaRPr lang="en-US" sz="1400" dirty="0"/>
          </a:p>
          <a:p>
            <a:pPr marL="0" indent="0" algn="ctr">
              <a:buNone/>
            </a:pPr>
            <a:r>
              <a:rPr lang="en-US" sz="1400" b="1" dirty="0">
                <a:solidFill>
                  <a:srgbClr val="FFFFFF"/>
                </a:solidFill>
                <a:latin typeface="Calibri" pitchFamily="34" charset="0"/>
                <a:ea typeface="Calibri" pitchFamily="34" charset="-122"/>
                <a:cs typeface="Calibri" pitchFamily="34" charset="-120"/>
              </a:rPr>
              <a:t>Action &amp; Expression</a:t>
            </a:r>
            <a:endParaRPr lang="en-US" sz="1400" dirty="0"/>
          </a:p>
        </p:txBody>
      </p:sp>
      <p:sp>
        <p:nvSpPr>
          <p:cNvPr id="20" name="Text 17"/>
          <p:cNvSpPr/>
          <p:nvPr/>
        </p:nvSpPr>
        <p:spPr>
          <a:xfrm>
            <a:off x="6144768" y="2487168"/>
            <a:ext cx="2414016" cy="1920240"/>
          </a:xfrm>
          <a:prstGeom prst="rect">
            <a:avLst/>
          </a:prstGeom>
          <a:noFill/>
          <a:ln/>
        </p:spPr>
        <p:txBody>
          <a:bodyPr wrap="square" rtlCol="0" anchor="t"/>
          <a:lstStyle/>
          <a:p>
            <a:pPr marL="0" indent="0">
              <a:buNone/>
            </a:pPr>
            <a:r>
              <a:rPr lang="en-US" sz="1600" dirty="0">
                <a:solidFill>
                  <a:srgbClr val="2D2D2D"/>
                </a:solidFill>
                <a:latin typeface="Calibri" pitchFamily="34" charset="0"/>
                <a:ea typeface="Calibri" pitchFamily="34" charset="-122"/>
                <a:cs typeface="Calibri" pitchFamily="34" charset="-120"/>
              </a:rPr>
              <a:t>Can students interact with support on their own terms, at their own pace?</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ext 3"/>
          <p:cNvSpPr>
            <a:spLocks noGrp="1"/>
          </p:cNvSpPr>
          <p:nvPr>
            <p:ph type="title" idx="4294967295"/>
          </p:nvPr>
        </p:nvSpPr>
        <p:spPr>
          <a:xfrm>
            <a:off x="3840480" y="182880"/>
            <a:ext cx="3749040"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What is Kendal AI?</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pic>
        <p:nvPicPr>
          <p:cNvPr id="2" name="Image 0" descr="AI-generated portrait of Kendal Sylvester in a digital environment, created for illustrative purposes"/>
          <p:cNvPicPr>
            <a:picLocks noChangeAspect="1"/>
          </p:cNvPicPr>
          <p:nvPr/>
        </p:nvPicPr>
        <p:blipFill>
          <a:blip r:embed="rId3"/>
          <a:stretch>
            <a:fillRect/>
          </a:stretch>
        </p:blipFill>
        <p:spPr>
          <a:xfrm>
            <a:off x="0" y="0"/>
            <a:ext cx="3657600" cy="3657600"/>
          </a:xfrm>
          <a:prstGeom prst="rect">
            <a:avLst/>
          </a:prstGeom>
        </p:spPr>
      </p:pic>
      <p:sp>
        <p:nvSpPr>
          <p:cNvPr id="3" name="Shape 0">
            <a:extLst>
              <a:ext uri="{C183D7F6-B498-43B3-948B-1728B52AA6E4}">
                <adec:decorative xmlns:adec="http://schemas.microsoft.com/office/drawing/2017/decorative" val="1"/>
              </a:ext>
            </a:extLst>
          </p:cNvPr>
          <p:cNvSpPr/>
          <p:nvPr/>
        </p:nvSpPr>
        <p:spPr>
          <a:xfrm>
            <a:off x="0" y="3291840"/>
            <a:ext cx="3657600" cy="1851660"/>
          </a:xfrm>
          <a:prstGeom prst="rect">
            <a:avLst/>
          </a:prstGeom>
          <a:solidFill>
            <a:srgbClr val="1A1A1A">
              <a:alpha val="60000"/>
            </a:srgbClr>
          </a:solidFill>
          <a:ln w="12700">
            <a:solidFill>
              <a:srgbClr val="1A1A1A"/>
            </a:solidFill>
            <a:prstDash val="solid"/>
          </a:ln>
        </p:spPr>
        <p:txBody>
          <a:bodyPr/>
          <a:lstStyle/>
          <a:p>
            <a:endParaRPr lang="en-AU"/>
          </a:p>
        </p:txBody>
      </p:sp>
      <p:sp>
        <p:nvSpPr>
          <p:cNvPr id="4" name="Text 1"/>
          <p:cNvSpPr/>
          <p:nvPr/>
        </p:nvSpPr>
        <p:spPr>
          <a:xfrm>
            <a:off x="137160" y="3429000"/>
            <a:ext cx="3383280" cy="274320"/>
          </a:xfrm>
          <a:prstGeom prst="rect">
            <a:avLst/>
          </a:prstGeom>
          <a:noFill/>
          <a:ln/>
        </p:spPr>
        <p:txBody>
          <a:bodyPr wrap="square" rtlCol="0" anchor="ctr"/>
          <a:lstStyle/>
          <a:p>
            <a:pPr marL="0" indent="0">
              <a:buNone/>
            </a:pPr>
            <a:r>
              <a:rPr lang="en-US" sz="1000" i="1" dirty="0">
                <a:solidFill>
                  <a:srgbClr val="777777"/>
                </a:solidFill>
                <a:latin typeface="Calibri" pitchFamily="34" charset="0"/>
                <a:ea typeface="Calibri" pitchFamily="34" charset="-122"/>
                <a:cs typeface="Calibri" pitchFamily="34" charset="-120"/>
              </a:rPr>
              <a:t>AI-generated image</a:t>
            </a:r>
            <a:endParaRPr lang="en-US" sz="1000" dirty="0"/>
          </a:p>
        </p:txBody>
      </p:sp>
      <p:sp>
        <p:nvSpPr>
          <p:cNvPr id="5" name="Shape 2">
            <a:extLst>
              <a:ext uri="{C183D7F6-B498-43B3-948B-1728B52AA6E4}">
                <adec:decorative xmlns:adec="http://schemas.microsoft.com/office/drawing/2017/decorative" val="1"/>
              </a:ext>
            </a:extLst>
          </p:cNvPr>
          <p:cNvSpPr/>
          <p:nvPr/>
        </p:nvSpPr>
        <p:spPr>
          <a:xfrm>
            <a:off x="3657600" y="0"/>
            <a:ext cx="54864" cy="5143500"/>
          </a:xfrm>
          <a:prstGeom prst="rect">
            <a:avLst/>
          </a:prstGeom>
          <a:solidFill>
            <a:srgbClr val="E42313"/>
          </a:solidFill>
          <a:ln w="12700">
            <a:solidFill>
              <a:srgbClr val="E42313"/>
            </a:solidFill>
            <a:prstDash val="solid"/>
          </a:ln>
        </p:spPr>
        <p:txBody>
          <a:bodyPr/>
          <a:lstStyle/>
          <a:p>
            <a:endParaRPr lang="en-AU"/>
          </a:p>
        </p:txBody>
      </p:sp>
      <p:pic>
        <p:nvPicPr>
          <p:cNvPr id="6"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818120" y="137160"/>
            <a:ext cx="1143000" cy="905256"/>
          </a:xfrm>
          <a:prstGeom prst="rect">
            <a:avLst/>
          </a:prstGeom>
        </p:spPr>
      </p:pic>
      <p:sp>
        <p:nvSpPr>
          <p:cNvPr id="9" name="Text 5"/>
          <p:cNvSpPr/>
          <p:nvPr/>
        </p:nvSpPr>
        <p:spPr>
          <a:xfrm>
            <a:off x="3840480" y="1024128"/>
            <a:ext cx="5074920" cy="329184"/>
          </a:xfrm>
          <a:prstGeom prst="rect">
            <a:avLst/>
          </a:prstGeom>
          <a:noFill/>
          <a:ln/>
        </p:spPr>
        <p:txBody>
          <a:bodyPr wrap="square" rtlCol="0" anchor="ctr"/>
          <a:lstStyle/>
          <a:p>
            <a:pPr marL="0" indent="0">
              <a:buNone/>
            </a:pPr>
            <a:r>
              <a:rPr lang="en-US" sz="1600" b="1" dirty="0">
                <a:solidFill>
                  <a:srgbClr val="E42313"/>
                </a:solidFill>
                <a:latin typeface="Georgia" pitchFamily="34" charset="0"/>
                <a:ea typeface="Georgia" pitchFamily="34" charset="-122"/>
                <a:cs typeface="Georgia" pitchFamily="34" charset="-120"/>
              </a:rPr>
              <a:t>What it is</a:t>
            </a:r>
            <a:endParaRPr lang="en-US" sz="1600" dirty="0"/>
          </a:p>
        </p:txBody>
      </p:sp>
      <p:sp>
        <p:nvSpPr>
          <p:cNvPr id="10" name="Text 6"/>
          <p:cNvSpPr/>
          <p:nvPr/>
        </p:nvSpPr>
        <p:spPr>
          <a:xfrm>
            <a:off x="3840480" y="1353312"/>
            <a:ext cx="5074920" cy="822960"/>
          </a:xfrm>
          <a:prstGeom prst="rect">
            <a:avLst/>
          </a:prstGeom>
          <a:noFill/>
          <a:ln/>
        </p:spPr>
        <p:txBody>
          <a:bodyPr wrap="square" rtlCol="0" anchor="t"/>
          <a:lstStyle/>
          <a:p>
            <a:pPr marL="0" indent="0">
              <a:buNone/>
            </a:pPr>
            <a:r>
              <a:rPr lang="en-US" sz="1600" dirty="0">
                <a:solidFill>
                  <a:srgbClr val="CCCCCC"/>
                </a:solidFill>
                <a:latin typeface="Calibri" pitchFamily="34" charset="0"/>
                <a:ea typeface="Calibri" pitchFamily="34" charset="-122"/>
                <a:cs typeface="Calibri" pitchFamily="34" charset="-120"/>
              </a:rPr>
              <a:t>AI-enabled student support tool, built specifically for ZAC101. Named Kendal AI, designed to feel like a version of me. Available 24/7, same tone, same knowledge.</a:t>
            </a:r>
            <a:endParaRPr lang="en-US" sz="1600" dirty="0"/>
          </a:p>
        </p:txBody>
      </p:sp>
      <p:sp>
        <p:nvSpPr>
          <p:cNvPr id="11" name="Text 7"/>
          <p:cNvSpPr/>
          <p:nvPr/>
        </p:nvSpPr>
        <p:spPr>
          <a:xfrm>
            <a:off x="3840480" y="2212848"/>
            <a:ext cx="5074920" cy="329184"/>
          </a:xfrm>
          <a:prstGeom prst="rect">
            <a:avLst/>
          </a:prstGeom>
          <a:noFill/>
          <a:ln/>
        </p:spPr>
        <p:txBody>
          <a:bodyPr wrap="square" rtlCol="0" anchor="ctr"/>
          <a:lstStyle/>
          <a:p>
            <a:pPr marL="0" indent="0">
              <a:buNone/>
            </a:pPr>
            <a:r>
              <a:rPr lang="en-US" sz="1600" b="1" dirty="0">
                <a:solidFill>
                  <a:srgbClr val="E42313"/>
                </a:solidFill>
                <a:latin typeface="Georgia" pitchFamily="34" charset="0"/>
                <a:ea typeface="Georgia" pitchFamily="34" charset="-122"/>
                <a:cs typeface="Georgia" pitchFamily="34" charset="-120"/>
              </a:rPr>
              <a:t>Where it lives</a:t>
            </a:r>
            <a:endParaRPr lang="en-US" sz="1600" dirty="0"/>
          </a:p>
        </p:txBody>
      </p:sp>
      <p:sp>
        <p:nvSpPr>
          <p:cNvPr id="12" name="Text 8"/>
          <p:cNvSpPr/>
          <p:nvPr/>
        </p:nvSpPr>
        <p:spPr>
          <a:xfrm>
            <a:off x="3840480" y="2542032"/>
            <a:ext cx="5074920" cy="822960"/>
          </a:xfrm>
          <a:prstGeom prst="rect">
            <a:avLst/>
          </a:prstGeom>
          <a:noFill/>
          <a:ln/>
        </p:spPr>
        <p:txBody>
          <a:bodyPr wrap="square" rtlCol="0" anchor="t"/>
          <a:lstStyle/>
          <a:p>
            <a:pPr marL="0" indent="0">
              <a:buNone/>
            </a:pPr>
            <a:r>
              <a:rPr lang="en-US" sz="1600" dirty="0">
                <a:solidFill>
                  <a:srgbClr val="CCCCCC"/>
                </a:solidFill>
                <a:latin typeface="Calibri" pitchFamily="34" charset="0"/>
                <a:ea typeface="Calibri" pitchFamily="34" charset="-122"/>
                <a:cs typeface="Calibri" pitchFamily="34" charset="-120"/>
              </a:rPr>
              <a:t>Inside </a:t>
            </a:r>
            <a:r>
              <a:rPr lang="en-US" sz="1600" dirty="0" err="1">
                <a:solidFill>
                  <a:srgbClr val="CCCCCC"/>
                </a:solidFill>
                <a:latin typeface="Calibri" pitchFamily="34" charset="0"/>
                <a:ea typeface="Calibri" pitchFamily="34" charset="-122"/>
                <a:cs typeface="Calibri" pitchFamily="34" charset="-120"/>
              </a:rPr>
              <a:t>MyLO</a:t>
            </a:r>
            <a:r>
              <a:rPr lang="en-US" sz="1600" dirty="0">
                <a:solidFill>
                  <a:srgbClr val="CCCCCC"/>
                </a:solidFill>
                <a:latin typeface="Calibri" pitchFamily="34" charset="0"/>
                <a:ea typeface="Calibri" pitchFamily="34" charset="-122"/>
                <a:cs typeface="Calibri" pitchFamily="34" charset="-120"/>
              </a:rPr>
              <a:t>. No new platform to learn. Students find it in a familiar tab. No external login or separate app.</a:t>
            </a:r>
            <a:endParaRPr lang="en-US" sz="1600" dirty="0"/>
          </a:p>
        </p:txBody>
      </p:sp>
      <p:sp>
        <p:nvSpPr>
          <p:cNvPr id="13" name="Text 9"/>
          <p:cNvSpPr/>
          <p:nvPr/>
        </p:nvSpPr>
        <p:spPr>
          <a:xfrm>
            <a:off x="3840480" y="3255264"/>
            <a:ext cx="5074920" cy="329184"/>
          </a:xfrm>
          <a:prstGeom prst="rect">
            <a:avLst/>
          </a:prstGeom>
          <a:noFill/>
          <a:ln/>
        </p:spPr>
        <p:txBody>
          <a:bodyPr wrap="square" rtlCol="0" anchor="ctr"/>
          <a:lstStyle/>
          <a:p>
            <a:pPr marL="0" indent="0">
              <a:buNone/>
            </a:pPr>
            <a:r>
              <a:rPr lang="en-US" sz="1600" b="1" dirty="0">
                <a:solidFill>
                  <a:srgbClr val="E42313"/>
                </a:solidFill>
                <a:latin typeface="Georgia" pitchFamily="34" charset="0"/>
                <a:ea typeface="Georgia" pitchFamily="34" charset="-122"/>
                <a:cs typeface="Georgia" pitchFamily="34" charset="-120"/>
              </a:rPr>
              <a:t>How it works</a:t>
            </a:r>
            <a:endParaRPr lang="en-US" sz="1600" dirty="0"/>
          </a:p>
        </p:txBody>
      </p:sp>
      <p:sp>
        <p:nvSpPr>
          <p:cNvPr id="14" name="Text 10"/>
          <p:cNvSpPr/>
          <p:nvPr/>
        </p:nvSpPr>
        <p:spPr>
          <a:xfrm>
            <a:off x="3840480" y="3584448"/>
            <a:ext cx="5074920" cy="822960"/>
          </a:xfrm>
          <a:prstGeom prst="rect">
            <a:avLst/>
          </a:prstGeom>
          <a:noFill/>
          <a:ln/>
        </p:spPr>
        <p:txBody>
          <a:bodyPr wrap="square" rtlCol="0" anchor="t"/>
          <a:lstStyle/>
          <a:p>
            <a:pPr marL="0" indent="0">
              <a:buNone/>
            </a:pPr>
            <a:r>
              <a:rPr lang="en-US" sz="1600" dirty="0">
                <a:solidFill>
                  <a:srgbClr val="CCCCCC"/>
                </a:solidFill>
                <a:latin typeface="Calibri" pitchFamily="34" charset="0"/>
                <a:ea typeface="Calibri" pitchFamily="34" charset="-122"/>
                <a:cs typeface="Calibri" pitchFamily="34" charset="-120"/>
              </a:rPr>
              <a:t>Students type questions. Kendal AI asks clarifying questions before responding. Knows the assessments, due dates, and content. Refers on when a question goes beyond its scope.</a:t>
            </a:r>
            <a:endParaRPr lang="en-US" sz="1600" dirty="0"/>
          </a:p>
        </p:txBody>
      </p:sp>
      <p:sp>
        <p:nvSpPr>
          <p:cNvPr id="16" name="Text 12"/>
          <p:cNvSpPr/>
          <p:nvPr/>
        </p:nvSpPr>
        <p:spPr>
          <a:xfrm>
            <a:off x="8686800" y="4919472"/>
            <a:ext cx="365760" cy="182880"/>
          </a:xfrm>
          <a:prstGeom prst="rect">
            <a:avLst/>
          </a:prstGeom>
          <a:noFill/>
          <a:ln/>
        </p:spPr>
        <p:txBody>
          <a:bodyPr wrap="square" rtlCol="0" anchor="ctr"/>
          <a:lstStyle/>
          <a:p>
            <a:pPr marL="0" indent="0" algn="r">
              <a:buNone/>
            </a:pPr>
            <a:r>
              <a:rPr lang="en-US" sz="900" dirty="0">
                <a:solidFill>
                  <a:srgbClr val="595959"/>
                </a:solidFill>
                <a:latin typeface="Calibri" pitchFamily="34" charset="0"/>
                <a:ea typeface="Calibri" pitchFamily="34" charset="-122"/>
                <a:cs typeface="Calibri" pitchFamily="34" charset="-120"/>
              </a:rPr>
              <a:t>3a</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18120" y="109728"/>
            <a:ext cx="1143000" cy="905256"/>
          </a:xfrm>
          <a:prstGeom prst="rect">
            <a:avLst/>
          </a:prstGeom>
        </p:spPr>
      </p:pic>
      <p:sp>
        <p:nvSpPr>
          <p:cNvPr id="5" name="Shape 2">
            <a:extLst>
              <a:ext uri="{C183D7F6-B498-43B3-948B-1728B52AA6E4}">
                <adec:decorative xmlns:adec="http://schemas.microsoft.com/office/drawing/2017/decorative" val="1"/>
              </a:ext>
            </a:extLst>
          </p:cNvPr>
          <p:cNvSpPr/>
          <p:nvPr/>
        </p:nvSpPr>
        <p:spPr>
          <a:xfrm>
            <a:off x="365760" y="1133856"/>
            <a:ext cx="8412480" cy="36576"/>
          </a:xfrm>
          <a:prstGeom prst="rect">
            <a:avLst/>
          </a:prstGeom>
          <a:solidFill>
            <a:srgbClr val="E42313"/>
          </a:solidFill>
          <a:ln w="12700">
            <a:solidFill>
              <a:srgbClr val="E42313"/>
            </a:solidFill>
            <a:prstDash val="solid"/>
          </a:ln>
        </p:spPr>
        <p:txBody>
          <a:bodyPr/>
          <a:lstStyle/>
          <a:p>
            <a:endParaRPr lang="en-AU"/>
          </a:p>
        </p:txBody>
      </p:sp>
      <p:sp>
        <p:nvSpPr>
          <p:cNvPr id="6" name="Text 3"/>
          <p:cNvSpPr>
            <a:spLocks noGrp="1"/>
          </p:cNvSpPr>
          <p:nvPr>
            <p:ph type="title" idx="4294967295"/>
          </p:nvPr>
        </p:nvSpPr>
        <p:spPr>
          <a:xfrm>
            <a:off x="289560" y="251460"/>
            <a:ext cx="7223760" cy="6217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A1A1A"/>
                </a:solidFill>
                <a:effectLst/>
                <a:uLnTx/>
                <a:uFillTx/>
                <a:latin typeface="Georgia" pitchFamily="34" charset="0"/>
                <a:ea typeface="Georgia" pitchFamily="34" charset="-122"/>
                <a:cs typeface="Georgia" pitchFamily="34" charset="-120"/>
              </a:rPr>
              <a:t>How Kendal AI Maps to UDL</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Shape 4">
            <a:extLst>
              <a:ext uri="{C183D7F6-B498-43B3-948B-1728B52AA6E4}">
                <adec:decorative xmlns:adec="http://schemas.microsoft.com/office/drawing/2017/decorative" val="1"/>
              </a:ext>
            </a:extLst>
          </p:cNvPr>
          <p:cNvSpPr/>
          <p:nvPr/>
        </p:nvSpPr>
        <p:spPr>
          <a:xfrm>
            <a:off x="365760" y="1234440"/>
            <a:ext cx="8412480" cy="402336"/>
          </a:xfrm>
          <a:prstGeom prst="rect">
            <a:avLst/>
          </a:prstGeom>
          <a:solidFill>
            <a:srgbClr val="E42313"/>
          </a:solidFill>
          <a:ln w="12700">
            <a:solidFill>
              <a:srgbClr val="E42313"/>
            </a:solidFill>
            <a:prstDash val="solid"/>
          </a:ln>
        </p:spPr>
        <p:txBody>
          <a:bodyPr/>
          <a:lstStyle/>
          <a:p>
            <a:endParaRPr lang="en-AU"/>
          </a:p>
        </p:txBody>
      </p:sp>
      <p:sp>
        <p:nvSpPr>
          <p:cNvPr id="8" name="Text 5"/>
          <p:cNvSpPr/>
          <p:nvPr/>
        </p:nvSpPr>
        <p:spPr>
          <a:xfrm>
            <a:off x="457200" y="1234440"/>
            <a:ext cx="8229600" cy="402336"/>
          </a:xfrm>
          <a:prstGeom prst="rect">
            <a:avLst/>
          </a:prstGeom>
          <a:noFill/>
          <a:ln/>
        </p:spPr>
        <p:txBody>
          <a:bodyPr wrap="square"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Multiple Means of Representation</a:t>
            </a:r>
            <a:endParaRPr lang="en-US" sz="1300" dirty="0"/>
          </a:p>
        </p:txBody>
      </p:sp>
      <p:sp>
        <p:nvSpPr>
          <p:cNvPr id="9" name="Shape 6">
            <a:extLst>
              <a:ext uri="{C183D7F6-B498-43B3-948B-1728B52AA6E4}">
                <adec:decorative xmlns:adec="http://schemas.microsoft.com/office/drawing/2017/decorative" val="1"/>
              </a:ext>
            </a:extLst>
          </p:cNvPr>
          <p:cNvSpPr/>
          <p:nvPr/>
        </p:nvSpPr>
        <p:spPr>
          <a:xfrm>
            <a:off x="365760" y="1636776"/>
            <a:ext cx="8412480" cy="749808"/>
          </a:xfrm>
          <a:prstGeom prst="rect">
            <a:avLst/>
          </a:prstGeom>
          <a:solidFill>
            <a:srgbClr val="FFFFFF"/>
          </a:solidFill>
          <a:ln w="12700">
            <a:solidFill>
              <a:srgbClr val="EDEBEA"/>
            </a:solidFill>
            <a:prstDash val="solid"/>
          </a:ln>
        </p:spPr>
        <p:txBody>
          <a:bodyPr/>
          <a:lstStyle/>
          <a:p>
            <a:endParaRPr lang="en-AU"/>
          </a:p>
        </p:txBody>
      </p:sp>
      <p:sp>
        <p:nvSpPr>
          <p:cNvPr id="10" name="Text 7"/>
          <p:cNvSpPr/>
          <p:nvPr/>
        </p:nvSpPr>
        <p:spPr>
          <a:xfrm>
            <a:off x="502920" y="1636776"/>
            <a:ext cx="8183880" cy="749808"/>
          </a:xfrm>
          <a:prstGeom prst="rect">
            <a:avLst/>
          </a:prstGeom>
          <a:noFill/>
          <a:ln/>
        </p:spPr>
        <p:txBody>
          <a:bodyPr wrap="square" rtlCol="0" anchor="ctr"/>
          <a:lstStyle/>
          <a:p>
            <a:pPr marL="0" indent="0">
              <a:buNone/>
            </a:pPr>
            <a:r>
              <a:rPr lang="en-US" sz="1400" b="1" dirty="0">
                <a:solidFill>
                  <a:srgbClr val="2D2D2D"/>
                </a:solidFill>
                <a:latin typeface="Calibri" pitchFamily="34" charset="0"/>
                <a:ea typeface="Calibri" pitchFamily="34" charset="-122"/>
                <a:cs typeface="Calibri" pitchFamily="34" charset="-120"/>
              </a:rPr>
              <a:t>Breaks down complex task instructions in plain language. Points to specific content and resources in MyLO. Offers step-by-step or full overview - the student chooses.</a:t>
            </a:r>
            <a:endParaRPr lang="en-US" sz="1400" b="1" dirty="0"/>
          </a:p>
        </p:txBody>
      </p:sp>
      <p:sp>
        <p:nvSpPr>
          <p:cNvPr id="11" name="Shape 8">
            <a:extLst>
              <a:ext uri="{C183D7F6-B498-43B3-948B-1728B52AA6E4}">
                <adec:decorative xmlns:adec="http://schemas.microsoft.com/office/drawing/2017/decorative" val="1"/>
              </a:ext>
            </a:extLst>
          </p:cNvPr>
          <p:cNvSpPr/>
          <p:nvPr/>
        </p:nvSpPr>
        <p:spPr>
          <a:xfrm>
            <a:off x="365760" y="2450592"/>
            <a:ext cx="8412480" cy="402336"/>
          </a:xfrm>
          <a:prstGeom prst="rect">
            <a:avLst/>
          </a:prstGeom>
          <a:solidFill>
            <a:srgbClr val="E42313"/>
          </a:solidFill>
          <a:ln w="12700">
            <a:solidFill>
              <a:srgbClr val="E42313"/>
            </a:solidFill>
            <a:prstDash val="solid"/>
          </a:ln>
        </p:spPr>
        <p:txBody>
          <a:bodyPr/>
          <a:lstStyle/>
          <a:p>
            <a:endParaRPr lang="en-AU"/>
          </a:p>
        </p:txBody>
      </p:sp>
      <p:sp>
        <p:nvSpPr>
          <p:cNvPr id="12" name="Text 9"/>
          <p:cNvSpPr/>
          <p:nvPr/>
        </p:nvSpPr>
        <p:spPr>
          <a:xfrm>
            <a:off x="457200" y="2450592"/>
            <a:ext cx="8229600" cy="402336"/>
          </a:xfrm>
          <a:prstGeom prst="rect">
            <a:avLst/>
          </a:prstGeom>
          <a:noFill/>
          <a:ln/>
        </p:spPr>
        <p:txBody>
          <a:bodyPr wrap="square"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Multiple Means of Engagement</a:t>
            </a:r>
            <a:endParaRPr lang="en-US" sz="1300" dirty="0"/>
          </a:p>
        </p:txBody>
      </p:sp>
      <p:sp>
        <p:nvSpPr>
          <p:cNvPr id="13" name="Shape 10">
            <a:extLst>
              <a:ext uri="{C183D7F6-B498-43B3-948B-1728B52AA6E4}">
                <adec:decorative xmlns:adec="http://schemas.microsoft.com/office/drawing/2017/decorative" val="1"/>
              </a:ext>
            </a:extLst>
          </p:cNvPr>
          <p:cNvSpPr/>
          <p:nvPr/>
        </p:nvSpPr>
        <p:spPr>
          <a:xfrm>
            <a:off x="365760" y="2852928"/>
            <a:ext cx="8412480" cy="749808"/>
          </a:xfrm>
          <a:prstGeom prst="rect">
            <a:avLst/>
          </a:prstGeom>
          <a:solidFill>
            <a:srgbClr val="FFFFFF"/>
          </a:solidFill>
          <a:ln w="12700">
            <a:solidFill>
              <a:srgbClr val="EDEBEA"/>
            </a:solidFill>
            <a:prstDash val="solid"/>
          </a:ln>
        </p:spPr>
        <p:txBody>
          <a:bodyPr/>
          <a:lstStyle/>
          <a:p>
            <a:endParaRPr lang="en-AU"/>
          </a:p>
        </p:txBody>
      </p:sp>
      <p:sp>
        <p:nvSpPr>
          <p:cNvPr id="14" name="Text 11"/>
          <p:cNvSpPr/>
          <p:nvPr/>
        </p:nvSpPr>
        <p:spPr>
          <a:xfrm>
            <a:off x="502920" y="2852928"/>
            <a:ext cx="8183880" cy="749808"/>
          </a:xfrm>
          <a:prstGeom prst="rect">
            <a:avLst/>
          </a:prstGeom>
          <a:noFill/>
          <a:ln/>
        </p:spPr>
        <p:txBody>
          <a:bodyPr wrap="square" rtlCol="0" anchor="ctr"/>
          <a:lstStyle/>
          <a:p>
            <a:pPr marL="0" indent="0">
              <a:buNone/>
            </a:pPr>
            <a:r>
              <a:rPr lang="en-US" sz="1400" b="1" dirty="0">
                <a:solidFill>
                  <a:srgbClr val="2D2D2D"/>
                </a:solidFill>
                <a:latin typeface="Calibri" pitchFamily="34" charset="0"/>
                <a:ea typeface="Calibri" pitchFamily="34" charset="-122"/>
                <a:cs typeface="Calibri" pitchFamily="34" charset="-120"/>
              </a:rPr>
              <a:t>Available 24/7 with no appointment, queue, or office hours. Creates a low-pressure environment for asking any question. Uses a warm, non-judgmental tone that reduces the fear of asking. Builds study plans around the student's actual life.</a:t>
            </a:r>
            <a:endParaRPr lang="en-US" sz="1400" b="1" dirty="0"/>
          </a:p>
        </p:txBody>
      </p:sp>
      <p:sp>
        <p:nvSpPr>
          <p:cNvPr id="15" name="Shape 12">
            <a:extLst>
              <a:ext uri="{C183D7F6-B498-43B3-948B-1728B52AA6E4}">
                <adec:decorative xmlns:adec="http://schemas.microsoft.com/office/drawing/2017/decorative" val="1"/>
              </a:ext>
            </a:extLst>
          </p:cNvPr>
          <p:cNvSpPr/>
          <p:nvPr/>
        </p:nvSpPr>
        <p:spPr>
          <a:xfrm>
            <a:off x="365760" y="3666744"/>
            <a:ext cx="8412480" cy="402336"/>
          </a:xfrm>
          <a:prstGeom prst="rect">
            <a:avLst/>
          </a:prstGeom>
          <a:solidFill>
            <a:srgbClr val="E42313"/>
          </a:solidFill>
          <a:ln w="12700">
            <a:solidFill>
              <a:srgbClr val="E42313"/>
            </a:solidFill>
            <a:prstDash val="solid"/>
          </a:ln>
        </p:spPr>
        <p:txBody>
          <a:bodyPr/>
          <a:lstStyle/>
          <a:p>
            <a:endParaRPr lang="en-AU"/>
          </a:p>
        </p:txBody>
      </p:sp>
      <p:sp>
        <p:nvSpPr>
          <p:cNvPr id="16" name="Text 13"/>
          <p:cNvSpPr/>
          <p:nvPr/>
        </p:nvSpPr>
        <p:spPr>
          <a:xfrm>
            <a:off x="457200" y="3666744"/>
            <a:ext cx="8229600" cy="402336"/>
          </a:xfrm>
          <a:prstGeom prst="rect">
            <a:avLst/>
          </a:prstGeom>
          <a:noFill/>
          <a:ln/>
        </p:spPr>
        <p:txBody>
          <a:bodyPr wrap="square"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Multiple Means of Action and Expression</a:t>
            </a:r>
            <a:endParaRPr lang="en-US" sz="1300" dirty="0"/>
          </a:p>
        </p:txBody>
      </p:sp>
      <p:sp>
        <p:nvSpPr>
          <p:cNvPr id="17" name="Shape 14">
            <a:extLst>
              <a:ext uri="{C183D7F6-B498-43B3-948B-1728B52AA6E4}">
                <adec:decorative xmlns:adec="http://schemas.microsoft.com/office/drawing/2017/decorative" val="1"/>
              </a:ext>
            </a:extLst>
          </p:cNvPr>
          <p:cNvSpPr/>
          <p:nvPr/>
        </p:nvSpPr>
        <p:spPr>
          <a:xfrm>
            <a:off x="365760" y="4069080"/>
            <a:ext cx="8412480" cy="749808"/>
          </a:xfrm>
          <a:prstGeom prst="rect">
            <a:avLst/>
          </a:prstGeom>
          <a:solidFill>
            <a:srgbClr val="FFFFFF"/>
          </a:solidFill>
          <a:ln w="12700">
            <a:solidFill>
              <a:srgbClr val="EDEBEA"/>
            </a:solidFill>
            <a:prstDash val="solid"/>
          </a:ln>
        </p:spPr>
        <p:txBody>
          <a:bodyPr/>
          <a:lstStyle/>
          <a:p>
            <a:endParaRPr lang="en-AU"/>
          </a:p>
        </p:txBody>
      </p:sp>
      <p:sp>
        <p:nvSpPr>
          <p:cNvPr id="18" name="Text 15"/>
          <p:cNvSpPr/>
          <p:nvPr/>
        </p:nvSpPr>
        <p:spPr>
          <a:xfrm>
            <a:off x="502920" y="4069080"/>
            <a:ext cx="8183880" cy="749808"/>
          </a:xfrm>
          <a:prstGeom prst="rect">
            <a:avLst/>
          </a:prstGeom>
          <a:noFill/>
          <a:ln/>
        </p:spPr>
        <p:txBody>
          <a:bodyPr wrap="square" rtlCol="0" anchor="ctr"/>
          <a:lstStyle/>
          <a:p>
            <a:pPr marL="0" indent="0">
              <a:buNone/>
            </a:pPr>
            <a:r>
              <a:rPr lang="en-US" sz="1400" b="1" dirty="0">
                <a:solidFill>
                  <a:srgbClr val="2D2D2D"/>
                </a:solidFill>
                <a:latin typeface="Calibri" pitchFamily="34" charset="0"/>
                <a:ea typeface="Calibri" pitchFamily="34" charset="-122"/>
                <a:cs typeface="Calibri" pitchFamily="34" charset="-120"/>
              </a:rPr>
              <a:t>Students engage at their own pace and on their own terms. Provides iterative draft feedback without rewriting their work. Asks clarifying questions before responding. Refers students on when a question goes beyond its scope.</a:t>
            </a:r>
            <a:endParaRPr lang="en-US" sz="14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bg>
      <p:bgPr>
        <a:solidFill>
          <a:srgbClr val="F7F5F3"/>
        </a:solidFill>
        <a:effectLst/>
      </p:bgPr>
    </p:bg>
    <p:spTree>
      <p:nvGrpSpPr>
        <p:cNvPr id="1" name=""/>
        <p:cNvGrpSpPr/>
        <p:nvPr/>
      </p:nvGrpSpPr>
      <p:grpSpPr>
        <a:xfrm>
          <a:off x="0" y="0"/>
          <a:ext cx="0" cy="0"/>
          <a:chOff x="0" y="0"/>
          <a:chExt cx="0" cy="0"/>
        </a:xfrm>
      </p:grpSpPr>
      <p:pic>
        <p:nvPicPr>
          <p:cNvPr id="4"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18120" y="137160"/>
            <a:ext cx="1143000" cy="905256"/>
          </a:xfrm>
          <a:prstGeom prst="rect">
            <a:avLst/>
          </a:prstGeom>
        </p:spPr>
      </p:pic>
      <p:sp>
        <p:nvSpPr>
          <p:cNvPr id="5" name="Text 2"/>
          <p:cNvSpPr>
            <a:spLocks noGrp="1"/>
          </p:cNvSpPr>
          <p:nvPr>
            <p:ph type="title" idx="4294967295"/>
          </p:nvPr>
        </p:nvSpPr>
        <p:spPr>
          <a:xfrm>
            <a:off x="365760" y="512064"/>
            <a:ext cx="7223760"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A1A1A"/>
                </a:solidFill>
                <a:effectLst/>
                <a:uLnTx/>
                <a:uFillTx/>
                <a:latin typeface="Georgia" pitchFamily="34" charset="0"/>
                <a:ea typeface="Georgia" pitchFamily="34" charset="-122"/>
                <a:cs typeface="Georgia" pitchFamily="34" charset="-120"/>
              </a:rPr>
              <a:t>The Design Decision: Kendal AI</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hape 3">
            <a:extLst>
              <a:ext uri="{C183D7F6-B498-43B3-948B-1728B52AA6E4}">
                <adec:decorative xmlns:adec="http://schemas.microsoft.com/office/drawing/2017/decorative" val="1"/>
              </a:ext>
            </a:extLst>
          </p:cNvPr>
          <p:cNvSpPr/>
          <p:nvPr/>
        </p:nvSpPr>
        <p:spPr>
          <a:xfrm>
            <a:off x="365760" y="1115568"/>
            <a:ext cx="8412480" cy="36576"/>
          </a:xfrm>
          <a:prstGeom prst="rect">
            <a:avLst/>
          </a:prstGeom>
          <a:solidFill>
            <a:srgbClr val="E42313"/>
          </a:solidFill>
          <a:ln w="12700">
            <a:solidFill>
              <a:srgbClr val="E42313"/>
            </a:solidFill>
            <a:prstDash val="solid"/>
          </a:ln>
        </p:spPr>
        <p:txBody>
          <a:bodyPr/>
          <a:lstStyle/>
          <a:p>
            <a:endParaRPr lang="en-AU"/>
          </a:p>
        </p:txBody>
      </p:sp>
      <p:sp>
        <p:nvSpPr>
          <p:cNvPr id="11" name="Shape 8">
            <a:extLst>
              <a:ext uri="{C183D7F6-B498-43B3-948B-1728B52AA6E4}">
                <adec:decorative xmlns:adec="http://schemas.microsoft.com/office/drawing/2017/decorative" val="1"/>
              </a:ext>
            </a:extLst>
          </p:cNvPr>
          <p:cNvSpPr/>
          <p:nvPr/>
        </p:nvSpPr>
        <p:spPr>
          <a:xfrm>
            <a:off x="3200400" y="1956816"/>
            <a:ext cx="2633472" cy="1554480"/>
          </a:xfrm>
          <a:prstGeom prst="rect">
            <a:avLst/>
          </a:prstGeom>
          <a:solidFill>
            <a:srgbClr val="FFFFFF"/>
          </a:solidFill>
          <a:ln w="12700">
            <a:solidFill>
              <a:srgbClr val="EDEBEA"/>
            </a:solidFill>
            <a:prstDash val="solid"/>
          </a:ln>
        </p:spPr>
        <p:txBody>
          <a:bodyPr/>
          <a:lstStyle/>
          <a:p>
            <a:endParaRPr lang="en-AU"/>
          </a:p>
        </p:txBody>
      </p:sp>
      <p:sp>
        <p:nvSpPr>
          <p:cNvPr id="12" name="Shape 9">
            <a:extLst>
              <a:ext uri="{C183D7F6-B498-43B3-948B-1728B52AA6E4}">
                <adec:decorative xmlns:adec="http://schemas.microsoft.com/office/drawing/2017/decorative" val="1"/>
              </a:ext>
            </a:extLst>
          </p:cNvPr>
          <p:cNvSpPr/>
          <p:nvPr/>
        </p:nvSpPr>
        <p:spPr>
          <a:xfrm>
            <a:off x="3200400" y="1956816"/>
            <a:ext cx="91440" cy="1554480"/>
          </a:xfrm>
          <a:prstGeom prst="rect">
            <a:avLst/>
          </a:prstGeom>
          <a:solidFill>
            <a:srgbClr val="E42313"/>
          </a:solidFill>
          <a:ln w="12700">
            <a:solidFill>
              <a:srgbClr val="E42313"/>
            </a:solidFill>
            <a:prstDash val="solid"/>
          </a:ln>
        </p:spPr>
        <p:txBody>
          <a:bodyPr/>
          <a:lstStyle/>
          <a:p>
            <a:endParaRPr lang="en-AU"/>
          </a:p>
        </p:txBody>
      </p:sp>
      <p:sp>
        <p:nvSpPr>
          <p:cNvPr id="27" name="Shape 24">
            <a:extLst>
              <a:ext uri="{C183D7F6-B498-43B3-948B-1728B52AA6E4}">
                <adec:decorative xmlns:adec="http://schemas.microsoft.com/office/drawing/2017/decorative" val="1"/>
              </a:ext>
            </a:extLst>
          </p:cNvPr>
          <p:cNvSpPr/>
          <p:nvPr/>
        </p:nvSpPr>
        <p:spPr>
          <a:xfrm>
            <a:off x="365760" y="1956816"/>
            <a:ext cx="2633472" cy="1554480"/>
          </a:xfrm>
          <a:prstGeom prst="rect">
            <a:avLst/>
          </a:prstGeom>
          <a:solidFill>
            <a:srgbClr val="FFFFFF"/>
          </a:solidFill>
          <a:ln w="12700">
            <a:solidFill>
              <a:srgbClr val="EDEBEA"/>
            </a:solidFill>
            <a:prstDash val="solid"/>
          </a:ln>
        </p:spPr>
        <p:txBody>
          <a:bodyPr/>
          <a:lstStyle/>
          <a:p>
            <a:endParaRPr lang="en-AU"/>
          </a:p>
        </p:txBody>
      </p:sp>
      <p:sp>
        <p:nvSpPr>
          <p:cNvPr id="28" name="Shape 25">
            <a:extLst>
              <a:ext uri="{C183D7F6-B498-43B3-948B-1728B52AA6E4}">
                <adec:decorative xmlns:adec="http://schemas.microsoft.com/office/drawing/2017/decorative" val="1"/>
              </a:ext>
            </a:extLst>
          </p:cNvPr>
          <p:cNvSpPr/>
          <p:nvPr/>
        </p:nvSpPr>
        <p:spPr>
          <a:xfrm>
            <a:off x="365760" y="1956816"/>
            <a:ext cx="91440" cy="1554480"/>
          </a:xfrm>
          <a:prstGeom prst="rect">
            <a:avLst/>
          </a:prstGeom>
          <a:solidFill>
            <a:srgbClr val="E42313"/>
          </a:solidFill>
          <a:ln w="12700">
            <a:solidFill>
              <a:srgbClr val="E42313"/>
            </a:solidFill>
            <a:prstDash val="solid"/>
          </a:ln>
        </p:spPr>
        <p:txBody>
          <a:bodyPr/>
          <a:lstStyle/>
          <a:p>
            <a:endParaRPr lang="en-AU"/>
          </a:p>
        </p:txBody>
      </p:sp>
      <p:sp>
        <p:nvSpPr>
          <p:cNvPr id="29" name="Text 26"/>
          <p:cNvSpPr/>
          <p:nvPr/>
        </p:nvSpPr>
        <p:spPr>
          <a:xfrm>
            <a:off x="548640" y="2048256"/>
            <a:ext cx="2331720" cy="310896"/>
          </a:xfrm>
          <a:prstGeom prst="rect">
            <a:avLst/>
          </a:prstGeom>
          <a:noFill/>
          <a:ln/>
        </p:spPr>
        <p:txBody>
          <a:bodyPr wrap="square" rtlCol="0" anchor="ctr"/>
          <a:lstStyle/>
          <a:p>
            <a:pPr marL="0" indent="0">
              <a:buNone/>
            </a:pPr>
            <a:r>
              <a:rPr lang="en-US" sz="1300" b="1" dirty="0">
                <a:solidFill>
                  <a:srgbClr val="1A1A1A"/>
                </a:solidFill>
                <a:latin typeface="Georgia" pitchFamily="34" charset="0"/>
                <a:ea typeface="Georgia" pitchFamily="34" charset="-122"/>
                <a:cs typeface="Georgia" pitchFamily="34" charset="-120"/>
              </a:rPr>
              <a:t>Monitored via Cogniti</a:t>
            </a:r>
            <a:endParaRPr lang="en-US" sz="1300" dirty="0"/>
          </a:p>
        </p:txBody>
      </p:sp>
      <p:sp>
        <p:nvSpPr>
          <p:cNvPr id="30" name="Text 27"/>
          <p:cNvSpPr/>
          <p:nvPr/>
        </p:nvSpPr>
        <p:spPr>
          <a:xfrm>
            <a:off x="548640" y="2340864"/>
            <a:ext cx="2331720" cy="1051560"/>
          </a:xfrm>
          <a:prstGeom prst="rect">
            <a:avLst/>
          </a:prstGeom>
          <a:noFill/>
          <a:ln/>
        </p:spPr>
        <p:txBody>
          <a:bodyPr wrap="square" rtlCol="0" anchor="t"/>
          <a:lstStyle/>
          <a:p>
            <a:pPr marL="0" indent="0">
              <a:buNone/>
            </a:pPr>
            <a:r>
              <a:rPr lang="en-US" sz="1200" dirty="0">
                <a:solidFill>
                  <a:srgbClr val="2D2D2D"/>
                </a:solidFill>
                <a:latin typeface="Calibri" pitchFamily="34" charset="0"/>
                <a:ea typeface="Calibri" pitchFamily="34" charset="-122"/>
                <a:cs typeface="Calibri" pitchFamily="34" charset="-120"/>
              </a:rPr>
              <a:t>Conversations visible to the educator. A welfare feature, not a surveillance feature.</a:t>
            </a:r>
            <a:endParaRPr lang="en-US" sz="1200" dirty="0"/>
          </a:p>
        </p:txBody>
      </p:sp>
      <p:sp>
        <p:nvSpPr>
          <p:cNvPr id="13" name="Text 10"/>
          <p:cNvSpPr/>
          <p:nvPr/>
        </p:nvSpPr>
        <p:spPr>
          <a:xfrm>
            <a:off x="3383280" y="2048256"/>
            <a:ext cx="2331720" cy="310896"/>
          </a:xfrm>
          <a:prstGeom prst="rect">
            <a:avLst/>
          </a:prstGeom>
          <a:noFill/>
          <a:ln/>
        </p:spPr>
        <p:txBody>
          <a:bodyPr wrap="square" rtlCol="0" anchor="ctr"/>
          <a:lstStyle/>
          <a:p>
            <a:pPr marL="0" indent="0">
              <a:buNone/>
            </a:pPr>
            <a:r>
              <a:rPr lang="en-US" sz="1300" b="1" dirty="0">
                <a:solidFill>
                  <a:srgbClr val="1A1A1A"/>
                </a:solidFill>
                <a:latin typeface="Georgia" pitchFamily="34" charset="0"/>
                <a:ea typeface="Georgia" pitchFamily="34" charset="-122"/>
                <a:cs typeface="Georgia" pitchFamily="34" charset="-120"/>
              </a:rPr>
              <a:t>Boundaries built in</a:t>
            </a:r>
            <a:endParaRPr lang="en-US" sz="1300" dirty="0"/>
          </a:p>
        </p:txBody>
      </p:sp>
      <p:sp>
        <p:nvSpPr>
          <p:cNvPr id="14" name="Text 11"/>
          <p:cNvSpPr/>
          <p:nvPr/>
        </p:nvSpPr>
        <p:spPr>
          <a:xfrm>
            <a:off x="3383280" y="2340864"/>
            <a:ext cx="2331720" cy="1051560"/>
          </a:xfrm>
          <a:prstGeom prst="rect">
            <a:avLst/>
          </a:prstGeom>
          <a:noFill/>
          <a:ln/>
        </p:spPr>
        <p:txBody>
          <a:bodyPr wrap="square" rtlCol="0" anchor="t"/>
          <a:lstStyle/>
          <a:p>
            <a:pPr marL="0" indent="0">
              <a:buNone/>
            </a:pPr>
            <a:r>
              <a:rPr lang="en-US" sz="1200" dirty="0">
                <a:solidFill>
                  <a:srgbClr val="2D2D2D"/>
                </a:solidFill>
                <a:latin typeface="Calibri" pitchFamily="34" charset="0"/>
                <a:ea typeface="Calibri" pitchFamily="34" charset="-122"/>
                <a:cs typeface="Calibri" pitchFamily="34" charset="-120"/>
              </a:rPr>
              <a:t>Will not write assessment content, predict grades, or guess when uncertain. These are design features, not limitations.</a:t>
            </a:r>
            <a:endParaRPr lang="en-US" sz="1200" dirty="0"/>
          </a:p>
        </p:txBody>
      </p:sp>
      <p:sp>
        <p:nvSpPr>
          <p:cNvPr id="15" name="Shape 12">
            <a:extLst>
              <a:ext uri="{C183D7F6-B498-43B3-948B-1728B52AA6E4}">
                <adec:decorative xmlns:adec="http://schemas.microsoft.com/office/drawing/2017/decorative" val="1"/>
              </a:ext>
            </a:extLst>
          </p:cNvPr>
          <p:cNvSpPr/>
          <p:nvPr/>
        </p:nvSpPr>
        <p:spPr>
          <a:xfrm>
            <a:off x="6035040" y="1956816"/>
            <a:ext cx="2633472" cy="1554480"/>
          </a:xfrm>
          <a:prstGeom prst="rect">
            <a:avLst/>
          </a:prstGeom>
          <a:solidFill>
            <a:srgbClr val="FFFFFF"/>
          </a:solidFill>
          <a:ln w="12700">
            <a:solidFill>
              <a:srgbClr val="EDEBEA"/>
            </a:solidFill>
            <a:prstDash val="solid"/>
          </a:ln>
        </p:spPr>
        <p:txBody>
          <a:bodyPr/>
          <a:lstStyle/>
          <a:p>
            <a:endParaRPr lang="en-AU"/>
          </a:p>
        </p:txBody>
      </p:sp>
      <p:sp>
        <p:nvSpPr>
          <p:cNvPr id="16" name="Shape 13">
            <a:extLst>
              <a:ext uri="{C183D7F6-B498-43B3-948B-1728B52AA6E4}">
                <adec:decorative xmlns:adec="http://schemas.microsoft.com/office/drawing/2017/decorative" val="1"/>
              </a:ext>
            </a:extLst>
          </p:cNvPr>
          <p:cNvSpPr/>
          <p:nvPr/>
        </p:nvSpPr>
        <p:spPr>
          <a:xfrm>
            <a:off x="6035040" y="1956816"/>
            <a:ext cx="91440" cy="1554480"/>
          </a:xfrm>
          <a:prstGeom prst="rect">
            <a:avLst/>
          </a:prstGeom>
          <a:solidFill>
            <a:srgbClr val="E42313"/>
          </a:solidFill>
          <a:ln w="12700">
            <a:solidFill>
              <a:srgbClr val="E42313"/>
            </a:solidFill>
            <a:prstDash val="solid"/>
          </a:ln>
        </p:spPr>
        <p:txBody>
          <a:bodyPr/>
          <a:lstStyle/>
          <a:p>
            <a:endParaRPr lang="en-AU"/>
          </a:p>
        </p:txBody>
      </p:sp>
      <p:sp>
        <p:nvSpPr>
          <p:cNvPr id="17" name="Text 14"/>
          <p:cNvSpPr/>
          <p:nvPr/>
        </p:nvSpPr>
        <p:spPr>
          <a:xfrm>
            <a:off x="6217920" y="2048256"/>
            <a:ext cx="2331720" cy="310896"/>
          </a:xfrm>
          <a:prstGeom prst="rect">
            <a:avLst/>
          </a:prstGeom>
          <a:noFill/>
          <a:ln/>
        </p:spPr>
        <p:txBody>
          <a:bodyPr wrap="square" rtlCol="0" anchor="ctr"/>
          <a:lstStyle/>
          <a:p>
            <a:pPr marL="0" indent="0">
              <a:buNone/>
            </a:pPr>
            <a:r>
              <a:rPr lang="en-US" sz="1300" b="1" dirty="0">
                <a:solidFill>
                  <a:srgbClr val="1A1A1A"/>
                </a:solidFill>
                <a:latin typeface="Georgia" pitchFamily="34" charset="0"/>
                <a:ea typeface="Georgia" pitchFamily="34" charset="-122"/>
                <a:cs typeface="Georgia" pitchFamily="34" charset="-120"/>
              </a:rPr>
              <a:t>Staged release</a:t>
            </a:r>
            <a:endParaRPr lang="en-US" sz="1300" dirty="0"/>
          </a:p>
        </p:txBody>
      </p:sp>
      <p:sp>
        <p:nvSpPr>
          <p:cNvPr id="18" name="Text 15"/>
          <p:cNvSpPr/>
          <p:nvPr/>
        </p:nvSpPr>
        <p:spPr>
          <a:xfrm>
            <a:off x="6217920" y="2340864"/>
            <a:ext cx="2331720" cy="1051560"/>
          </a:xfrm>
          <a:prstGeom prst="rect">
            <a:avLst/>
          </a:prstGeom>
          <a:noFill/>
          <a:ln/>
        </p:spPr>
        <p:txBody>
          <a:bodyPr wrap="square" rtlCol="0" anchor="t"/>
          <a:lstStyle/>
          <a:p>
            <a:pPr marL="0" indent="0">
              <a:buNone/>
            </a:pPr>
            <a:r>
              <a:rPr lang="en-US" sz="1200" dirty="0">
                <a:solidFill>
                  <a:srgbClr val="2D2D2D"/>
                </a:solidFill>
                <a:latin typeface="Calibri" pitchFamily="34" charset="0"/>
                <a:ea typeface="Calibri" pitchFamily="34" charset="-122"/>
                <a:cs typeface="Calibri" pitchFamily="34" charset="-120"/>
              </a:rPr>
              <a:t>Assessment information only available once released to students. The agent's knowledge grew with the semester.</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7F5F3"/>
        </a:solidFill>
        <a:effectLst/>
      </p:bgPr>
    </p:bg>
    <p:spTree>
      <p:nvGrpSpPr>
        <p:cNvPr id="1" name=""/>
        <p:cNvGrpSpPr/>
        <p:nvPr/>
      </p:nvGrpSpPr>
      <p:grpSpPr>
        <a:xfrm>
          <a:off x="0" y="0"/>
          <a:ext cx="0" cy="0"/>
          <a:chOff x="0" y="0"/>
          <a:chExt cx="0" cy="0"/>
        </a:xfrm>
      </p:grpSpPr>
      <p:pic>
        <p:nvPicPr>
          <p:cNvPr id="4"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18120" y="137160"/>
            <a:ext cx="1143000" cy="905256"/>
          </a:xfrm>
          <a:prstGeom prst="rect">
            <a:avLst/>
          </a:prstGeom>
        </p:spPr>
      </p:pic>
      <p:sp>
        <p:nvSpPr>
          <p:cNvPr id="5" name="Text 2"/>
          <p:cNvSpPr>
            <a:spLocks noGrp="1"/>
          </p:cNvSpPr>
          <p:nvPr>
            <p:ph type="title" idx="4294967295"/>
          </p:nvPr>
        </p:nvSpPr>
        <p:spPr>
          <a:xfrm>
            <a:off x="365760" y="512064"/>
            <a:ext cx="7223760"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A1A1A"/>
                </a:solidFill>
                <a:effectLst/>
                <a:uLnTx/>
                <a:uFillTx/>
                <a:latin typeface="Georgia" pitchFamily="34" charset="0"/>
                <a:ea typeface="Georgia" pitchFamily="34" charset="-122"/>
                <a:cs typeface="Georgia" pitchFamily="34" charset="-120"/>
              </a:rPr>
              <a:t>Platform and Monitoring: Why It Matters</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hape 3">
            <a:extLst>
              <a:ext uri="{C183D7F6-B498-43B3-948B-1728B52AA6E4}">
                <adec:decorative xmlns:adec="http://schemas.microsoft.com/office/drawing/2017/decorative" val="1"/>
              </a:ext>
            </a:extLst>
          </p:cNvPr>
          <p:cNvSpPr/>
          <p:nvPr/>
        </p:nvSpPr>
        <p:spPr>
          <a:xfrm>
            <a:off x="365760" y="1115568"/>
            <a:ext cx="8412480" cy="36576"/>
          </a:xfrm>
          <a:prstGeom prst="rect">
            <a:avLst/>
          </a:prstGeom>
          <a:solidFill>
            <a:srgbClr val="E42313"/>
          </a:solidFill>
          <a:ln w="12700">
            <a:solidFill>
              <a:srgbClr val="E42313"/>
            </a:solidFill>
            <a:prstDash val="solid"/>
          </a:ln>
        </p:spPr>
        <p:txBody>
          <a:bodyPr/>
          <a:lstStyle/>
          <a:p>
            <a:endParaRPr lang="en-AU"/>
          </a:p>
        </p:txBody>
      </p:sp>
      <p:sp>
        <p:nvSpPr>
          <p:cNvPr id="7" name="Shape 4">
            <a:extLst>
              <a:ext uri="{C183D7F6-B498-43B3-948B-1728B52AA6E4}">
                <adec:decorative xmlns:adec="http://schemas.microsoft.com/office/drawing/2017/decorative" val="1"/>
              </a:ext>
            </a:extLst>
          </p:cNvPr>
          <p:cNvSpPr/>
          <p:nvPr/>
        </p:nvSpPr>
        <p:spPr>
          <a:xfrm>
            <a:off x="365760" y="1261872"/>
            <a:ext cx="3977640" cy="3337560"/>
          </a:xfrm>
          <a:prstGeom prst="rect">
            <a:avLst/>
          </a:prstGeom>
          <a:solidFill>
            <a:srgbClr val="1A1A1A"/>
          </a:solidFill>
          <a:ln w="12700">
            <a:solidFill>
              <a:srgbClr val="1A1A1A"/>
            </a:solidFill>
            <a:prstDash val="solid"/>
          </a:ln>
        </p:spPr>
        <p:txBody>
          <a:bodyPr/>
          <a:lstStyle/>
          <a:p>
            <a:endParaRPr lang="en-AU"/>
          </a:p>
        </p:txBody>
      </p:sp>
      <p:sp>
        <p:nvSpPr>
          <p:cNvPr id="8" name="Shape 5">
            <a:extLst>
              <a:ext uri="{C183D7F6-B498-43B3-948B-1728B52AA6E4}">
                <adec:decorative xmlns:adec="http://schemas.microsoft.com/office/drawing/2017/decorative" val="1"/>
              </a:ext>
            </a:extLst>
          </p:cNvPr>
          <p:cNvSpPr/>
          <p:nvPr/>
        </p:nvSpPr>
        <p:spPr>
          <a:xfrm>
            <a:off x="365760" y="1261872"/>
            <a:ext cx="3977640" cy="91440"/>
          </a:xfrm>
          <a:prstGeom prst="rect">
            <a:avLst/>
          </a:prstGeom>
          <a:solidFill>
            <a:srgbClr val="E42313"/>
          </a:solidFill>
          <a:ln w="12700">
            <a:solidFill>
              <a:srgbClr val="E42313"/>
            </a:solidFill>
            <a:prstDash val="solid"/>
          </a:ln>
        </p:spPr>
        <p:txBody>
          <a:bodyPr/>
          <a:lstStyle/>
          <a:p>
            <a:endParaRPr lang="en-AU"/>
          </a:p>
        </p:txBody>
      </p:sp>
      <p:sp>
        <p:nvSpPr>
          <p:cNvPr id="9" name="Text 6"/>
          <p:cNvSpPr/>
          <p:nvPr/>
        </p:nvSpPr>
        <p:spPr>
          <a:xfrm>
            <a:off x="502920" y="1371600"/>
            <a:ext cx="3749040" cy="411480"/>
          </a:xfrm>
          <a:prstGeom prst="rect">
            <a:avLst/>
          </a:prstGeom>
          <a:noFill/>
          <a:ln/>
        </p:spPr>
        <p:txBody>
          <a:bodyPr wrap="square" rtlCol="0" anchor="ctr"/>
          <a:lstStyle/>
          <a:p>
            <a:pPr marL="0" indent="0">
              <a:buNone/>
            </a:pPr>
            <a:r>
              <a:rPr lang="en-US" sz="1700" b="1" dirty="0">
                <a:solidFill>
                  <a:srgbClr val="FFFFFF"/>
                </a:solidFill>
                <a:latin typeface="Georgia" pitchFamily="34" charset="0"/>
                <a:ea typeface="Georgia" pitchFamily="34" charset="-122"/>
                <a:cs typeface="Georgia" pitchFamily="34" charset="-120"/>
              </a:rPr>
              <a:t>Built on Cogniti</a:t>
            </a:r>
            <a:endParaRPr lang="en-US" sz="1700" dirty="0"/>
          </a:p>
        </p:txBody>
      </p:sp>
      <p:sp>
        <p:nvSpPr>
          <p:cNvPr id="10" name="Text 7"/>
          <p:cNvSpPr/>
          <p:nvPr/>
        </p:nvSpPr>
        <p:spPr>
          <a:xfrm>
            <a:off x="502920" y="1874520"/>
            <a:ext cx="3703320" cy="2606040"/>
          </a:xfrm>
          <a:prstGeom prst="rect">
            <a:avLst/>
          </a:prstGeom>
          <a:noFill/>
          <a:ln/>
        </p:spPr>
        <p:txBody>
          <a:bodyPr wrap="square" rtlCol="0" anchor="t"/>
          <a:lstStyle/>
          <a:p>
            <a:pPr marL="342900" indent="-342900">
              <a:spcAft>
                <a:spcPts val="800"/>
              </a:spcAft>
              <a:buSzPct val="100000"/>
              <a:buChar char="•"/>
            </a:pPr>
            <a:r>
              <a:rPr lang="en-US" sz="1600" dirty="0">
                <a:solidFill>
                  <a:schemeClr val="bg1"/>
                </a:solidFill>
                <a:latin typeface="Calibri" pitchFamily="34" charset="0"/>
                <a:ea typeface="Calibri" pitchFamily="34" charset="-122"/>
                <a:cs typeface="Calibri" pitchFamily="34" charset="-120"/>
              </a:rPr>
              <a:t>AI agent platform built for Australian higher education</a:t>
            </a:r>
            <a:endParaRPr lang="en-US" sz="1600" dirty="0">
              <a:solidFill>
                <a:schemeClr val="bg1"/>
              </a:solidFill>
            </a:endParaRPr>
          </a:p>
          <a:p>
            <a:pPr marL="342900" indent="-342900">
              <a:spcAft>
                <a:spcPts val="800"/>
              </a:spcAft>
              <a:buSzPct val="100000"/>
              <a:buChar char="•"/>
            </a:pPr>
            <a:r>
              <a:rPr lang="en-US" sz="1600" dirty="0">
                <a:solidFill>
                  <a:schemeClr val="bg1"/>
                </a:solidFill>
                <a:latin typeface="Calibri" pitchFamily="34" charset="0"/>
                <a:ea typeface="Calibri" pitchFamily="34" charset="-122"/>
                <a:cs typeface="Calibri" pitchFamily="34" charset="-120"/>
              </a:rPr>
              <a:t>Sits inside </a:t>
            </a:r>
            <a:r>
              <a:rPr lang="en-US" sz="1600" dirty="0" err="1">
                <a:solidFill>
                  <a:schemeClr val="bg1"/>
                </a:solidFill>
                <a:latin typeface="Calibri" pitchFamily="34" charset="0"/>
                <a:ea typeface="Calibri" pitchFamily="34" charset="-122"/>
                <a:cs typeface="Calibri" pitchFamily="34" charset="-120"/>
              </a:rPr>
              <a:t>MyLO</a:t>
            </a:r>
            <a:r>
              <a:rPr lang="en-US" sz="1600" dirty="0">
                <a:solidFill>
                  <a:schemeClr val="bg1"/>
                </a:solidFill>
                <a:latin typeface="Calibri" pitchFamily="34" charset="0"/>
                <a:ea typeface="Calibri" pitchFamily="34" charset="-122"/>
                <a:cs typeface="Calibri" pitchFamily="34" charset="-120"/>
              </a:rPr>
              <a:t> - familiar environment, no external redirect</a:t>
            </a:r>
            <a:endParaRPr lang="en-US" sz="1600" dirty="0">
              <a:solidFill>
                <a:schemeClr val="bg1"/>
              </a:solidFill>
            </a:endParaRPr>
          </a:p>
          <a:p>
            <a:pPr marL="342900" indent="-342900">
              <a:spcAft>
                <a:spcPts val="800"/>
              </a:spcAft>
              <a:buSzPct val="100000"/>
              <a:buChar char="•"/>
            </a:pPr>
            <a:r>
              <a:rPr lang="en-US" sz="1600" dirty="0">
                <a:solidFill>
                  <a:schemeClr val="bg1"/>
                </a:solidFill>
                <a:latin typeface="Calibri" pitchFamily="34" charset="0"/>
                <a:ea typeface="Calibri" pitchFamily="34" charset="-122"/>
                <a:cs typeface="Calibri" pitchFamily="34" charset="-120"/>
              </a:rPr>
              <a:t>Conversations monitorable by the educator</a:t>
            </a:r>
            <a:endParaRPr lang="en-US" sz="1600" dirty="0">
              <a:solidFill>
                <a:schemeClr val="bg1"/>
              </a:solidFill>
            </a:endParaRPr>
          </a:p>
          <a:p>
            <a:pPr marL="342900" indent="-342900">
              <a:spcAft>
                <a:spcPts val="800"/>
              </a:spcAft>
              <a:buSzPct val="100000"/>
              <a:buChar char="•"/>
            </a:pPr>
            <a:r>
              <a:rPr lang="en-US" sz="1600" dirty="0">
                <a:solidFill>
                  <a:schemeClr val="bg1"/>
                </a:solidFill>
                <a:latin typeface="Calibri" pitchFamily="34" charset="0"/>
                <a:ea typeface="Calibri" pitchFamily="34" charset="-122"/>
                <a:cs typeface="Calibri" pitchFamily="34" charset="-120"/>
              </a:rPr>
              <a:t>Welfare safety net: anonymity can be lifted for duty of care</a:t>
            </a:r>
            <a:endParaRPr lang="en-US" sz="1600" dirty="0">
              <a:solidFill>
                <a:schemeClr val="bg1"/>
              </a:solidFill>
            </a:endParaRPr>
          </a:p>
        </p:txBody>
      </p:sp>
      <p:sp>
        <p:nvSpPr>
          <p:cNvPr id="11" name="Shape 8">
            <a:extLst>
              <a:ext uri="{C183D7F6-B498-43B3-948B-1728B52AA6E4}">
                <adec:decorative xmlns:adec="http://schemas.microsoft.com/office/drawing/2017/decorative" val="1"/>
              </a:ext>
            </a:extLst>
          </p:cNvPr>
          <p:cNvSpPr/>
          <p:nvPr/>
        </p:nvSpPr>
        <p:spPr>
          <a:xfrm>
            <a:off x="4617720" y="1293876"/>
            <a:ext cx="4160520" cy="3337560"/>
          </a:xfrm>
          <a:prstGeom prst="rect">
            <a:avLst/>
          </a:prstGeom>
          <a:solidFill>
            <a:srgbClr val="FFFFFF"/>
          </a:solidFill>
          <a:ln w="12700">
            <a:solidFill>
              <a:srgbClr val="EDEBEA"/>
            </a:solidFill>
            <a:prstDash val="solid"/>
          </a:ln>
        </p:spPr>
        <p:txBody>
          <a:bodyPr/>
          <a:lstStyle/>
          <a:p>
            <a:endParaRPr lang="en-AU"/>
          </a:p>
        </p:txBody>
      </p:sp>
      <p:sp>
        <p:nvSpPr>
          <p:cNvPr id="12" name="Shape 9">
            <a:extLst>
              <a:ext uri="{C183D7F6-B498-43B3-948B-1728B52AA6E4}">
                <adec:decorative xmlns:adec="http://schemas.microsoft.com/office/drawing/2017/decorative" val="1"/>
              </a:ext>
            </a:extLst>
          </p:cNvPr>
          <p:cNvSpPr/>
          <p:nvPr/>
        </p:nvSpPr>
        <p:spPr>
          <a:xfrm>
            <a:off x="4617720" y="1261872"/>
            <a:ext cx="4160520" cy="91440"/>
          </a:xfrm>
          <a:prstGeom prst="rect">
            <a:avLst/>
          </a:prstGeom>
          <a:solidFill>
            <a:srgbClr val="595959"/>
          </a:solidFill>
          <a:ln w="12700">
            <a:solidFill>
              <a:srgbClr val="595959"/>
            </a:solidFill>
            <a:prstDash val="solid"/>
          </a:ln>
        </p:spPr>
        <p:txBody>
          <a:bodyPr/>
          <a:lstStyle/>
          <a:p>
            <a:endParaRPr lang="en-AU"/>
          </a:p>
        </p:txBody>
      </p:sp>
      <p:sp>
        <p:nvSpPr>
          <p:cNvPr id="13" name="Text 10"/>
          <p:cNvSpPr/>
          <p:nvPr/>
        </p:nvSpPr>
        <p:spPr>
          <a:xfrm>
            <a:off x="4754880" y="1371600"/>
            <a:ext cx="3886200" cy="411480"/>
          </a:xfrm>
          <a:prstGeom prst="rect">
            <a:avLst/>
          </a:prstGeom>
          <a:noFill/>
          <a:ln/>
        </p:spPr>
        <p:txBody>
          <a:bodyPr wrap="square" rtlCol="0" anchor="ctr"/>
          <a:lstStyle/>
          <a:p>
            <a:pPr marL="0" indent="0">
              <a:buNone/>
            </a:pPr>
            <a:r>
              <a:rPr lang="en-US" sz="1700" b="1" dirty="0">
                <a:solidFill>
                  <a:srgbClr val="1A1A1A"/>
                </a:solidFill>
                <a:latin typeface="Georgia" pitchFamily="34" charset="0"/>
                <a:ea typeface="Georgia" pitchFamily="34" charset="-122"/>
                <a:cs typeface="Georgia" pitchFamily="34" charset="-120"/>
              </a:rPr>
              <a:t>The Copilot Trade-off</a:t>
            </a:r>
            <a:endParaRPr lang="en-US" sz="1700" dirty="0"/>
          </a:p>
        </p:txBody>
      </p:sp>
      <p:sp>
        <p:nvSpPr>
          <p:cNvPr id="14" name="Text 11"/>
          <p:cNvSpPr/>
          <p:nvPr/>
        </p:nvSpPr>
        <p:spPr>
          <a:xfrm>
            <a:off x="4754880" y="1874520"/>
            <a:ext cx="3886200" cy="2606040"/>
          </a:xfrm>
          <a:prstGeom prst="rect">
            <a:avLst/>
          </a:prstGeom>
          <a:noFill/>
          <a:ln/>
        </p:spPr>
        <p:txBody>
          <a:bodyPr wrap="square" rtlCol="0" anchor="t"/>
          <a:lstStyle/>
          <a:p>
            <a:pPr marL="342900" indent="-342900">
              <a:spcAft>
                <a:spcPts val="800"/>
              </a:spcAft>
              <a:buSzPct val="100000"/>
              <a:buChar char="•"/>
            </a:pPr>
            <a:r>
              <a:rPr lang="en-US" sz="1600" dirty="0">
                <a:solidFill>
                  <a:srgbClr val="2D2D2D"/>
                </a:solidFill>
                <a:latin typeface="Calibri" pitchFamily="34" charset="0"/>
                <a:ea typeface="Calibri" pitchFamily="34" charset="-122"/>
                <a:cs typeface="Calibri" pitchFamily="34" charset="-120"/>
              </a:rPr>
              <a:t>Could be built in Microsoft Copilot - widely available</a:t>
            </a:r>
            <a:endParaRPr lang="en-US" sz="1600" dirty="0"/>
          </a:p>
          <a:p>
            <a:pPr marL="342900" indent="-342900">
              <a:spcAft>
                <a:spcPts val="800"/>
              </a:spcAft>
              <a:buSzPct val="100000"/>
              <a:buChar char="•"/>
            </a:pPr>
            <a:r>
              <a:rPr lang="en-US" sz="1600" dirty="0">
                <a:solidFill>
                  <a:srgbClr val="2D2D2D"/>
                </a:solidFill>
                <a:latin typeface="Calibri" pitchFamily="34" charset="0"/>
                <a:ea typeface="Calibri" pitchFamily="34" charset="-122"/>
                <a:cs typeface="Calibri" pitchFamily="34" charset="-120"/>
              </a:rPr>
              <a:t>Conversations cannot be monitored in the same way</a:t>
            </a:r>
            <a:endParaRPr lang="en-US" sz="1600" dirty="0"/>
          </a:p>
          <a:p>
            <a:pPr marL="342900" indent="-342900">
              <a:spcAft>
                <a:spcPts val="800"/>
              </a:spcAft>
              <a:buSzPct val="100000"/>
              <a:buChar char="•"/>
            </a:pPr>
            <a:r>
              <a:rPr lang="en-US" sz="1600" dirty="0">
                <a:solidFill>
                  <a:srgbClr val="2D2D2D"/>
                </a:solidFill>
                <a:latin typeface="Calibri" pitchFamily="34" charset="0"/>
                <a:ea typeface="Calibri" pitchFamily="34" charset="-122"/>
                <a:cs typeface="Calibri" pitchFamily="34" charset="-120"/>
              </a:rPr>
              <a:t>No welfare safety net</a:t>
            </a:r>
            <a:endParaRPr lang="en-US" sz="1600" dirty="0"/>
          </a:p>
          <a:p>
            <a:pPr marL="342900" indent="-342900">
              <a:spcAft>
                <a:spcPts val="800"/>
              </a:spcAft>
              <a:buSzPct val="100000"/>
              <a:buChar char="•"/>
            </a:pPr>
            <a:r>
              <a:rPr lang="en-US" sz="1600" dirty="0">
                <a:solidFill>
                  <a:srgbClr val="2D2D2D"/>
                </a:solidFill>
                <a:latin typeface="Calibri" pitchFamily="34" charset="0"/>
                <a:ea typeface="Calibri" pitchFamily="34" charset="-122"/>
                <a:cs typeface="Calibri" pitchFamily="34" charset="-120"/>
              </a:rPr>
              <a:t>No data for evidence and iteration</a:t>
            </a:r>
            <a:endParaRPr lang="en-US" sz="1600" dirty="0"/>
          </a:p>
        </p:txBody>
      </p:sp>
      <p:sp>
        <p:nvSpPr>
          <p:cNvPr id="15" name="Text 12"/>
          <p:cNvSpPr/>
          <p:nvPr/>
        </p:nvSpPr>
        <p:spPr>
          <a:xfrm>
            <a:off x="365760" y="4681728"/>
            <a:ext cx="8412480" cy="347472"/>
          </a:xfrm>
          <a:prstGeom prst="rect">
            <a:avLst/>
          </a:prstGeom>
          <a:noFill/>
          <a:ln/>
        </p:spPr>
        <p:txBody>
          <a:bodyPr wrap="square" rtlCol="0" anchor="ctr"/>
          <a:lstStyle/>
          <a:p>
            <a:pPr marL="0" indent="0" algn="ctr">
              <a:buNone/>
            </a:pPr>
            <a:r>
              <a:rPr lang="en-US" sz="1400" b="1" dirty="0">
                <a:latin typeface="Calibri" pitchFamily="34" charset="0"/>
                <a:ea typeface="Calibri" pitchFamily="34" charset="-122"/>
                <a:cs typeface="Calibri" pitchFamily="34" charset="-120"/>
              </a:rPr>
              <a:t>The platform choice is a design choice. The welfare safety net and the data both depend on it.</a:t>
            </a:r>
            <a:endParaRPr lang="en-US" sz="1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1A1A1A"/>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0" y="0"/>
            <a:ext cx="146304" cy="5143500"/>
          </a:xfrm>
          <a:prstGeom prst="rect">
            <a:avLst/>
          </a:prstGeom>
          <a:solidFill>
            <a:srgbClr val="E42313"/>
          </a:solidFill>
          <a:ln w="12700">
            <a:solidFill>
              <a:srgbClr val="E42313"/>
            </a:solidFill>
            <a:prstDash val="solid"/>
          </a:ln>
        </p:spPr>
        <p:txBody>
          <a:bodyPr/>
          <a:lstStyle/>
          <a:p>
            <a:endParaRPr lang="en-AU"/>
          </a:p>
        </p:txBody>
      </p:sp>
      <p:pic>
        <p:nvPicPr>
          <p:cNvPr id="3"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18120" y="137160"/>
            <a:ext cx="1143000" cy="905256"/>
          </a:xfrm>
          <a:prstGeom prst="rect">
            <a:avLst/>
          </a:prstGeom>
        </p:spPr>
      </p:pic>
      <p:sp>
        <p:nvSpPr>
          <p:cNvPr id="4" name="Text 1"/>
          <p:cNvSpPr>
            <a:spLocks noGrp="1"/>
          </p:cNvSpPr>
          <p:nvPr>
            <p:ph type="title" idx="4294967295"/>
          </p:nvPr>
        </p:nvSpPr>
        <p:spPr>
          <a:xfrm>
            <a:off x="365760" y="201168"/>
            <a:ext cx="7223760"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What the Data Shows: The Reach</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Shape 2">
            <a:extLst>
              <a:ext uri="{C183D7F6-B498-43B3-948B-1728B52AA6E4}">
                <adec:decorative xmlns:adec="http://schemas.microsoft.com/office/drawing/2017/decorative" val="1"/>
              </a:ext>
            </a:extLst>
          </p:cNvPr>
          <p:cNvSpPr/>
          <p:nvPr/>
        </p:nvSpPr>
        <p:spPr>
          <a:xfrm>
            <a:off x="365760" y="1165860"/>
            <a:ext cx="8412480" cy="36576"/>
          </a:xfrm>
          <a:prstGeom prst="rect">
            <a:avLst/>
          </a:prstGeom>
          <a:solidFill>
            <a:srgbClr val="E42313"/>
          </a:solidFill>
          <a:ln w="12700">
            <a:solidFill>
              <a:srgbClr val="E42313"/>
            </a:solidFill>
            <a:prstDash val="solid"/>
          </a:ln>
        </p:spPr>
        <p:txBody>
          <a:bodyPr/>
          <a:lstStyle/>
          <a:p>
            <a:endParaRPr lang="en-AU"/>
          </a:p>
        </p:txBody>
      </p:sp>
      <p:sp>
        <p:nvSpPr>
          <p:cNvPr id="6" name="Text 3"/>
          <p:cNvSpPr/>
          <p:nvPr/>
        </p:nvSpPr>
        <p:spPr>
          <a:xfrm>
            <a:off x="365760" y="1618488"/>
            <a:ext cx="1965960" cy="1371600"/>
          </a:xfrm>
          <a:prstGeom prst="rect">
            <a:avLst/>
          </a:prstGeom>
          <a:noFill/>
          <a:ln/>
        </p:spPr>
        <p:txBody>
          <a:bodyPr wrap="square" rtlCol="0" anchor="ctr"/>
          <a:lstStyle/>
          <a:p>
            <a:pPr marL="0" indent="0" algn="ctr">
              <a:buNone/>
            </a:pPr>
            <a:r>
              <a:rPr lang="en-US" sz="4400" b="1" dirty="0">
                <a:solidFill>
                  <a:srgbClr val="E42313"/>
                </a:solidFill>
                <a:latin typeface="Georgia" pitchFamily="34" charset="0"/>
                <a:ea typeface="Georgia" pitchFamily="34" charset="-122"/>
                <a:cs typeface="Georgia" pitchFamily="34" charset="-120"/>
              </a:rPr>
              <a:t>425</a:t>
            </a:r>
            <a:endParaRPr lang="en-US" sz="4400" dirty="0"/>
          </a:p>
        </p:txBody>
      </p:sp>
      <p:sp>
        <p:nvSpPr>
          <p:cNvPr id="7" name="Text 4"/>
          <p:cNvSpPr/>
          <p:nvPr/>
        </p:nvSpPr>
        <p:spPr>
          <a:xfrm>
            <a:off x="365760" y="2944368"/>
            <a:ext cx="1965960" cy="731520"/>
          </a:xfrm>
          <a:prstGeom prst="rect">
            <a:avLst/>
          </a:prstGeom>
          <a:noFill/>
          <a:ln/>
        </p:spPr>
        <p:txBody>
          <a:bodyPr wrap="square" rtlCol="0" anchor="t"/>
          <a:lstStyle/>
          <a:p>
            <a:pPr marL="0" indent="0" algn="ctr">
              <a:buNone/>
            </a:pPr>
            <a:r>
              <a:rPr lang="en-US" sz="1300" dirty="0">
                <a:solidFill>
                  <a:srgbClr val="AAAAAA"/>
                </a:solidFill>
                <a:latin typeface="Calibri" pitchFamily="34" charset="0"/>
                <a:ea typeface="Calibri" pitchFamily="34" charset="-122"/>
                <a:cs typeface="Calibri" pitchFamily="34" charset="-120"/>
              </a:rPr>
              <a:t>student</a:t>
            </a:r>
            <a:endParaRPr lang="en-US" sz="1300" dirty="0"/>
          </a:p>
          <a:p>
            <a:pPr marL="0" indent="0" algn="ctr">
              <a:buNone/>
            </a:pPr>
            <a:r>
              <a:rPr lang="en-US" sz="1300" dirty="0">
                <a:solidFill>
                  <a:srgbClr val="AAAAAA"/>
                </a:solidFill>
                <a:latin typeface="Calibri" pitchFamily="34" charset="0"/>
                <a:ea typeface="Calibri" pitchFamily="34" charset="-122"/>
                <a:cs typeface="Calibri" pitchFamily="34" charset="-120"/>
              </a:rPr>
              <a:t>conversations</a:t>
            </a:r>
            <a:endParaRPr lang="en-US" sz="1300" dirty="0"/>
          </a:p>
        </p:txBody>
      </p:sp>
      <p:sp>
        <p:nvSpPr>
          <p:cNvPr id="8" name="Shape 5">
            <a:extLst>
              <a:ext uri="{C183D7F6-B498-43B3-948B-1728B52AA6E4}">
                <adec:decorative xmlns:adec="http://schemas.microsoft.com/office/drawing/2017/decorative" val="1"/>
              </a:ext>
            </a:extLst>
          </p:cNvPr>
          <p:cNvSpPr/>
          <p:nvPr/>
        </p:nvSpPr>
        <p:spPr>
          <a:xfrm>
            <a:off x="2423160" y="1755648"/>
            <a:ext cx="18288" cy="1645920"/>
          </a:xfrm>
          <a:prstGeom prst="rect">
            <a:avLst/>
          </a:prstGeom>
          <a:solidFill>
            <a:srgbClr val="444444"/>
          </a:solidFill>
          <a:ln w="12700">
            <a:solidFill>
              <a:srgbClr val="444444"/>
            </a:solidFill>
            <a:prstDash val="solid"/>
          </a:ln>
        </p:spPr>
        <p:txBody>
          <a:bodyPr/>
          <a:lstStyle/>
          <a:p>
            <a:endParaRPr lang="en-AU"/>
          </a:p>
        </p:txBody>
      </p:sp>
      <p:sp>
        <p:nvSpPr>
          <p:cNvPr id="9" name="Text 6"/>
          <p:cNvSpPr/>
          <p:nvPr/>
        </p:nvSpPr>
        <p:spPr>
          <a:xfrm>
            <a:off x="2514600" y="1618488"/>
            <a:ext cx="1965960" cy="1371600"/>
          </a:xfrm>
          <a:prstGeom prst="rect">
            <a:avLst/>
          </a:prstGeom>
          <a:noFill/>
          <a:ln/>
        </p:spPr>
        <p:txBody>
          <a:bodyPr wrap="square" rtlCol="0" anchor="ctr"/>
          <a:lstStyle/>
          <a:p>
            <a:pPr marL="0" indent="0" algn="ctr">
              <a:buNone/>
            </a:pPr>
            <a:r>
              <a:rPr lang="en-US" sz="3600" b="1" dirty="0">
                <a:solidFill>
                  <a:srgbClr val="E42313"/>
                </a:solidFill>
                <a:latin typeface="Georgia" pitchFamily="34" charset="0"/>
                <a:ea typeface="Georgia" pitchFamily="34" charset="-122"/>
                <a:cs typeface="Georgia" pitchFamily="34" charset="-120"/>
              </a:rPr>
              <a:t>1524</a:t>
            </a:r>
            <a:endParaRPr lang="en-US" sz="3600" dirty="0"/>
          </a:p>
        </p:txBody>
      </p:sp>
      <p:sp>
        <p:nvSpPr>
          <p:cNvPr id="10" name="Text 7"/>
          <p:cNvSpPr/>
          <p:nvPr/>
        </p:nvSpPr>
        <p:spPr>
          <a:xfrm>
            <a:off x="2514600" y="2944368"/>
            <a:ext cx="1965960" cy="731520"/>
          </a:xfrm>
          <a:prstGeom prst="rect">
            <a:avLst/>
          </a:prstGeom>
          <a:noFill/>
          <a:ln/>
        </p:spPr>
        <p:txBody>
          <a:bodyPr wrap="square" rtlCol="0" anchor="t"/>
          <a:lstStyle/>
          <a:p>
            <a:pPr marL="0" indent="0" algn="ctr">
              <a:buNone/>
            </a:pPr>
            <a:r>
              <a:rPr lang="en-US" sz="1300" dirty="0">
                <a:solidFill>
                  <a:srgbClr val="AAAAAA"/>
                </a:solidFill>
                <a:latin typeface="Calibri" pitchFamily="34" charset="0"/>
                <a:ea typeface="Calibri" pitchFamily="34" charset="-122"/>
                <a:cs typeface="Calibri" pitchFamily="34" charset="-120"/>
              </a:rPr>
              <a:t>student messages</a:t>
            </a:r>
            <a:endParaRPr lang="en-US" sz="1300" dirty="0"/>
          </a:p>
        </p:txBody>
      </p:sp>
      <p:sp>
        <p:nvSpPr>
          <p:cNvPr id="11" name="Shape 8">
            <a:extLst>
              <a:ext uri="{C183D7F6-B498-43B3-948B-1728B52AA6E4}">
                <adec:decorative xmlns:adec="http://schemas.microsoft.com/office/drawing/2017/decorative" val="1"/>
              </a:ext>
            </a:extLst>
          </p:cNvPr>
          <p:cNvSpPr/>
          <p:nvPr/>
        </p:nvSpPr>
        <p:spPr>
          <a:xfrm>
            <a:off x="4572000" y="1755648"/>
            <a:ext cx="18288" cy="1645920"/>
          </a:xfrm>
          <a:prstGeom prst="rect">
            <a:avLst/>
          </a:prstGeom>
          <a:solidFill>
            <a:srgbClr val="444444"/>
          </a:solidFill>
          <a:ln w="12700">
            <a:solidFill>
              <a:srgbClr val="444444"/>
            </a:solidFill>
            <a:prstDash val="solid"/>
          </a:ln>
        </p:spPr>
        <p:txBody>
          <a:bodyPr/>
          <a:lstStyle/>
          <a:p>
            <a:endParaRPr lang="en-AU"/>
          </a:p>
        </p:txBody>
      </p:sp>
      <p:sp>
        <p:nvSpPr>
          <p:cNvPr id="12" name="Text 9"/>
          <p:cNvSpPr/>
          <p:nvPr/>
        </p:nvSpPr>
        <p:spPr>
          <a:xfrm>
            <a:off x="4663440" y="1618488"/>
            <a:ext cx="1965960" cy="1371600"/>
          </a:xfrm>
          <a:prstGeom prst="rect">
            <a:avLst/>
          </a:prstGeom>
          <a:noFill/>
          <a:ln/>
        </p:spPr>
        <p:txBody>
          <a:bodyPr wrap="square" rtlCol="0" anchor="ctr"/>
          <a:lstStyle/>
          <a:p>
            <a:pPr marL="0" indent="0" algn="ctr">
              <a:buNone/>
            </a:pPr>
            <a:r>
              <a:rPr lang="en-US" sz="4400" b="1" dirty="0">
                <a:solidFill>
                  <a:srgbClr val="E42313"/>
                </a:solidFill>
                <a:latin typeface="Georgia" pitchFamily="34" charset="0"/>
                <a:ea typeface="Georgia" pitchFamily="34" charset="-122"/>
                <a:cs typeface="Georgia" pitchFamily="34" charset="-120"/>
              </a:rPr>
              <a:t>6.8</a:t>
            </a:r>
            <a:endParaRPr lang="en-US" sz="4400" dirty="0"/>
          </a:p>
        </p:txBody>
      </p:sp>
      <p:sp>
        <p:nvSpPr>
          <p:cNvPr id="13" name="Text 10"/>
          <p:cNvSpPr/>
          <p:nvPr/>
        </p:nvSpPr>
        <p:spPr>
          <a:xfrm>
            <a:off x="4663440" y="2944368"/>
            <a:ext cx="1965960" cy="731520"/>
          </a:xfrm>
          <a:prstGeom prst="rect">
            <a:avLst/>
          </a:prstGeom>
          <a:noFill/>
          <a:ln/>
        </p:spPr>
        <p:txBody>
          <a:bodyPr wrap="square" rtlCol="0" anchor="t"/>
          <a:lstStyle/>
          <a:p>
            <a:pPr marL="0" indent="0" algn="ctr">
              <a:buNone/>
            </a:pPr>
            <a:r>
              <a:rPr lang="en-US" sz="1300" dirty="0">
                <a:solidFill>
                  <a:srgbClr val="AAAAAA"/>
                </a:solidFill>
                <a:latin typeface="Calibri" pitchFamily="34" charset="0"/>
                <a:ea typeface="Calibri" pitchFamily="34" charset="-122"/>
                <a:cs typeface="Calibri" pitchFamily="34" charset="-120"/>
              </a:rPr>
              <a:t>messages per</a:t>
            </a:r>
            <a:endParaRPr lang="en-US" sz="1300" dirty="0"/>
          </a:p>
          <a:p>
            <a:pPr marL="0" indent="0" algn="ctr">
              <a:buNone/>
            </a:pPr>
            <a:r>
              <a:rPr lang="en-US" sz="1300" dirty="0">
                <a:solidFill>
                  <a:srgbClr val="AAAAAA"/>
                </a:solidFill>
                <a:latin typeface="Calibri" pitchFamily="34" charset="0"/>
                <a:ea typeface="Calibri" pitchFamily="34" charset="-122"/>
                <a:cs typeface="Calibri" pitchFamily="34" charset="-120"/>
              </a:rPr>
              <a:t>conversation (avg)</a:t>
            </a:r>
            <a:endParaRPr lang="en-US" sz="1300" dirty="0"/>
          </a:p>
        </p:txBody>
      </p:sp>
      <p:sp>
        <p:nvSpPr>
          <p:cNvPr id="14" name="Shape 11">
            <a:extLst>
              <a:ext uri="{C183D7F6-B498-43B3-948B-1728B52AA6E4}">
                <adec:decorative xmlns:adec="http://schemas.microsoft.com/office/drawing/2017/decorative" val="1"/>
              </a:ext>
            </a:extLst>
          </p:cNvPr>
          <p:cNvSpPr/>
          <p:nvPr/>
        </p:nvSpPr>
        <p:spPr>
          <a:xfrm>
            <a:off x="6720840" y="1755648"/>
            <a:ext cx="18288" cy="1645920"/>
          </a:xfrm>
          <a:prstGeom prst="rect">
            <a:avLst/>
          </a:prstGeom>
          <a:solidFill>
            <a:srgbClr val="444444"/>
          </a:solidFill>
          <a:ln w="12700">
            <a:solidFill>
              <a:srgbClr val="444444"/>
            </a:solidFill>
            <a:prstDash val="solid"/>
          </a:ln>
        </p:spPr>
        <p:txBody>
          <a:bodyPr/>
          <a:lstStyle/>
          <a:p>
            <a:endParaRPr lang="en-AU"/>
          </a:p>
        </p:txBody>
      </p:sp>
      <p:sp>
        <p:nvSpPr>
          <p:cNvPr id="15" name="Text 12"/>
          <p:cNvSpPr/>
          <p:nvPr/>
        </p:nvSpPr>
        <p:spPr>
          <a:xfrm>
            <a:off x="6812280" y="1618488"/>
            <a:ext cx="1965960" cy="1371600"/>
          </a:xfrm>
          <a:prstGeom prst="rect">
            <a:avLst/>
          </a:prstGeom>
          <a:noFill/>
          <a:ln/>
        </p:spPr>
        <p:txBody>
          <a:bodyPr wrap="square" rtlCol="0" anchor="ctr"/>
          <a:lstStyle/>
          <a:p>
            <a:pPr marL="0" indent="0" algn="ctr">
              <a:buNone/>
            </a:pPr>
            <a:r>
              <a:rPr lang="en-US" sz="4400" b="1" dirty="0">
                <a:solidFill>
                  <a:srgbClr val="E42313"/>
                </a:solidFill>
                <a:latin typeface="Georgia" pitchFamily="34" charset="0"/>
                <a:ea typeface="Georgia" pitchFamily="34" charset="-122"/>
                <a:cs typeface="Georgia" pitchFamily="34" charset="-120"/>
              </a:rPr>
              <a:t>66</a:t>
            </a:r>
            <a:endParaRPr lang="en-US" sz="4400" dirty="0"/>
          </a:p>
        </p:txBody>
      </p:sp>
      <p:sp>
        <p:nvSpPr>
          <p:cNvPr id="16" name="Text 13"/>
          <p:cNvSpPr/>
          <p:nvPr/>
        </p:nvSpPr>
        <p:spPr>
          <a:xfrm>
            <a:off x="6812280" y="2944368"/>
            <a:ext cx="1965960" cy="731520"/>
          </a:xfrm>
          <a:prstGeom prst="rect">
            <a:avLst/>
          </a:prstGeom>
          <a:noFill/>
          <a:ln/>
        </p:spPr>
        <p:txBody>
          <a:bodyPr wrap="square" rtlCol="0" anchor="t"/>
          <a:lstStyle/>
          <a:p>
            <a:pPr marL="0" indent="0" algn="ctr">
              <a:buNone/>
            </a:pPr>
            <a:r>
              <a:rPr lang="en-US" sz="1300" dirty="0">
                <a:solidFill>
                  <a:srgbClr val="AAAAAA"/>
                </a:solidFill>
                <a:latin typeface="Calibri" pitchFamily="34" charset="0"/>
                <a:ea typeface="Calibri" pitchFamily="34" charset="-122"/>
                <a:cs typeface="Calibri" pitchFamily="34" charset="-120"/>
              </a:rPr>
              <a:t>messages in the</a:t>
            </a:r>
            <a:endParaRPr lang="en-US" sz="1300" dirty="0"/>
          </a:p>
          <a:p>
            <a:pPr marL="0" indent="0" algn="ctr">
              <a:buNone/>
            </a:pPr>
            <a:r>
              <a:rPr lang="en-US" sz="1300" dirty="0">
                <a:solidFill>
                  <a:srgbClr val="AAAAAA"/>
                </a:solidFill>
                <a:latin typeface="Calibri" pitchFamily="34" charset="0"/>
                <a:ea typeface="Calibri" pitchFamily="34" charset="-122"/>
                <a:cs typeface="Calibri" pitchFamily="34" charset="-120"/>
              </a:rPr>
              <a:t>longest conversation</a:t>
            </a:r>
            <a:endParaRPr lang="en-US" sz="1300" dirty="0"/>
          </a:p>
        </p:txBody>
      </p:sp>
      <p:sp>
        <p:nvSpPr>
          <p:cNvPr id="17" name="Text 14"/>
          <p:cNvSpPr/>
          <p:nvPr/>
        </p:nvSpPr>
        <p:spPr>
          <a:xfrm>
            <a:off x="365760" y="3904488"/>
            <a:ext cx="8412480" cy="594360"/>
          </a:xfrm>
          <a:prstGeom prst="rect">
            <a:avLst/>
          </a:prstGeom>
          <a:noFill/>
          <a:ln/>
        </p:spPr>
        <p:txBody>
          <a:bodyPr wrap="square" rtlCol="0" anchor="ctr"/>
          <a:lstStyle/>
          <a:p>
            <a:pPr marL="0" indent="0" algn="ctr">
              <a:buNone/>
            </a:pPr>
            <a:r>
              <a:rPr lang="en-US" sz="1600" b="1" dirty="0">
                <a:solidFill>
                  <a:srgbClr val="AAAAAA"/>
                </a:solidFill>
                <a:latin typeface="Calibri" pitchFamily="34" charset="0"/>
                <a:ea typeface="Calibri" pitchFamily="34" charset="-122"/>
                <a:cs typeface="Calibri" pitchFamily="34" charset="-120"/>
              </a:rPr>
              <a:t>Semester 1, 2026 |  ZAC101 Supporting People and Diversity  |  University of Tasmania</a:t>
            </a:r>
            <a:endParaRPr lang="en-US" sz="16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7F5F3"/>
        </a:solidFill>
        <a:effectLst/>
      </p:bgPr>
    </p:bg>
    <p:spTree>
      <p:nvGrpSpPr>
        <p:cNvPr id="1" name=""/>
        <p:cNvGrpSpPr/>
        <p:nvPr/>
      </p:nvGrpSpPr>
      <p:grpSpPr>
        <a:xfrm>
          <a:off x="0" y="0"/>
          <a:ext cx="0" cy="0"/>
          <a:chOff x="0" y="0"/>
          <a:chExt cx="0" cy="0"/>
        </a:xfrm>
      </p:grpSpPr>
      <p:pic>
        <p:nvPicPr>
          <p:cNvPr id="4"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18120" y="137160"/>
            <a:ext cx="1143000" cy="905256"/>
          </a:xfrm>
          <a:prstGeom prst="rect">
            <a:avLst/>
          </a:prstGeom>
        </p:spPr>
      </p:pic>
      <p:sp>
        <p:nvSpPr>
          <p:cNvPr id="5" name="Text 2"/>
          <p:cNvSpPr>
            <a:spLocks noGrp="1"/>
          </p:cNvSpPr>
          <p:nvPr>
            <p:ph type="title" idx="4294967295"/>
          </p:nvPr>
        </p:nvSpPr>
        <p:spPr>
          <a:xfrm>
            <a:off x="365760" y="512064"/>
            <a:ext cx="7223760"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A1A1A"/>
                </a:solidFill>
                <a:effectLst/>
                <a:uLnTx/>
                <a:uFillTx/>
                <a:latin typeface="Georgia" pitchFamily="34" charset="0"/>
                <a:ea typeface="Georgia" pitchFamily="34" charset="-122"/>
                <a:cs typeface="Georgia" pitchFamily="34" charset="-120"/>
              </a:rPr>
              <a:t>When Students Asked for Help</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hape 3">
            <a:extLst>
              <a:ext uri="{C183D7F6-B498-43B3-948B-1728B52AA6E4}">
                <adec:decorative xmlns:adec="http://schemas.microsoft.com/office/drawing/2017/decorative" val="1"/>
              </a:ext>
            </a:extLst>
          </p:cNvPr>
          <p:cNvSpPr/>
          <p:nvPr/>
        </p:nvSpPr>
        <p:spPr>
          <a:xfrm>
            <a:off x="365760" y="1115568"/>
            <a:ext cx="8412480" cy="36576"/>
          </a:xfrm>
          <a:prstGeom prst="rect">
            <a:avLst/>
          </a:prstGeom>
          <a:solidFill>
            <a:srgbClr val="E42313"/>
          </a:solidFill>
          <a:ln w="12700">
            <a:solidFill>
              <a:srgbClr val="E42313"/>
            </a:solidFill>
            <a:prstDash val="solid"/>
          </a:ln>
        </p:spPr>
        <p:txBody>
          <a:bodyPr/>
          <a:lstStyle/>
          <a:p>
            <a:endParaRPr lang="en-AU"/>
          </a:p>
        </p:txBody>
      </p:sp>
      <p:graphicFrame>
        <p:nvGraphicFramePr>
          <p:cNvPr id="7" name="Chart 0" descr="Bar chart showing student messages to Kendal AI by hour of day across Semester 1 2026. The busiest period is between midnight and 8am, with 2am recording the highest number of messages at 129. Activity drops sharply in the afternoon, with 4pm recording only 4 messages. 65% of all messages were sent outside business hours, 40% between midnight and 6am."/>
          <p:cNvGraphicFramePr/>
          <p:nvPr>
            <p:extLst>
              <p:ext uri="{D42A27DB-BD31-4B8C-83A1-F6EECF244321}">
                <p14:modId xmlns:p14="http://schemas.microsoft.com/office/powerpoint/2010/main" val="3823893879"/>
              </p:ext>
            </p:extLst>
          </p:nvPr>
        </p:nvGraphicFramePr>
        <p:xfrm>
          <a:off x="365760" y="1207008"/>
          <a:ext cx="8412480" cy="315468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 4"/>
          <p:cNvSpPr/>
          <p:nvPr/>
        </p:nvSpPr>
        <p:spPr>
          <a:xfrm>
            <a:off x="76200" y="4416552"/>
            <a:ext cx="9349740" cy="411480"/>
          </a:xfrm>
          <a:prstGeom prst="rect">
            <a:avLst/>
          </a:prstGeom>
          <a:noFill/>
          <a:ln/>
        </p:spPr>
        <p:txBody>
          <a:bodyPr wrap="square" rtlCol="0" anchor="ctr"/>
          <a:lstStyle/>
          <a:p>
            <a:pPr marL="0" indent="0">
              <a:buNone/>
            </a:pPr>
            <a:r>
              <a:rPr lang="en-US" sz="1750" b="1" dirty="0">
                <a:solidFill>
                  <a:srgbClr val="E42313"/>
                </a:solidFill>
                <a:latin typeface="Calibri" pitchFamily="34" charset="0"/>
                <a:ea typeface="Calibri" pitchFamily="34" charset="-122"/>
                <a:cs typeface="Calibri" pitchFamily="34" charset="-120"/>
              </a:rPr>
              <a:t>65%</a:t>
            </a:r>
            <a:r>
              <a:rPr lang="en-US" sz="1750" dirty="0">
                <a:solidFill>
                  <a:srgbClr val="2D2D2D"/>
                </a:solidFill>
                <a:latin typeface="Calibri" pitchFamily="34" charset="0"/>
                <a:ea typeface="Calibri" pitchFamily="34" charset="-122"/>
                <a:cs typeface="Calibri" pitchFamily="34" charset="-120"/>
              </a:rPr>
              <a:t> outside business hours     </a:t>
            </a:r>
            <a:r>
              <a:rPr lang="en-US" sz="1750" b="1" dirty="0">
                <a:solidFill>
                  <a:srgbClr val="E42313"/>
                </a:solidFill>
                <a:latin typeface="Calibri" pitchFamily="34" charset="0"/>
                <a:ea typeface="Calibri" pitchFamily="34" charset="-122"/>
                <a:cs typeface="Calibri" pitchFamily="34" charset="-120"/>
              </a:rPr>
              <a:t>40%</a:t>
            </a:r>
            <a:r>
              <a:rPr lang="en-US" sz="1750" dirty="0">
                <a:solidFill>
                  <a:srgbClr val="2D2D2D"/>
                </a:solidFill>
                <a:latin typeface="Calibri" pitchFamily="34" charset="0"/>
                <a:ea typeface="Calibri" pitchFamily="34" charset="-122"/>
                <a:cs typeface="Calibri" pitchFamily="34" charset="-120"/>
              </a:rPr>
              <a:t> between midnight and 6am     </a:t>
            </a:r>
            <a:r>
              <a:rPr lang="en-US" sz="1750" b="1" dirty="0">
                <a:solidFill>
                  <a:srgbClr val="E42313"/>
                </a:solidFill>
                <a:latin typeface="Calibri" pitchFamily="34" charset="0"/>
                <a:ea typeface="Calibri" pitchFamily="34" charset="-122"/>
                <a:cs typeface="Calibri" pitchFamily="34" charset="-120"/>
              </a:rPr>
              <a:t>2am</a:t>
            </a:r>
            <a:r>
              <a:rPr lang="en-US" sz="1750" dirty="0">
                <a:solidFill>
                  <a:srgbClr val="2D2D2D"/>
                </a:solidFill>
                <a:latin typeface="Calibri" pitchFamily="34" charset="0"/>
                <a:ea typeface="Calibri" pitchFamily="34" charset="-122"/>
                <a:cs typeface="Calibri" pitchFamily="34" charset="-120"/>
              </a:rPr>
              <a:t> was the single busiest hour</a:t>
            </a:r>
            <a:endParaRPr lang="en-US"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1A1A1A"/>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0" y="0"/>
            <a:ext cx="146304" cy="5143500"/>
          </a:xfrm>
          <a:prstGeom prst="rect">
            <a:avLst/>
          </a:prstGeom>
          <a:solidFill>
            <a:srgbClr val="E42313"/>
          </a:solidFill>
          <a:ln w="12700">
            <a:solidFill>
              <a:srgbClr val="E42313"/>
            </a:solidFill>
            <a:prstDash val="solid"/>
          </a:ln>
        </p:spPr>
        <p:txBody>
          <a:bodyPr/>
          <a:lstStyle/>
          <a:p>
            <a:endParaRPr lang="en-AU"/>
          </a:p>
        </p:txBody>
      </p:sp>
      <p:sp>
        <p:nvSpPr>
          <p:cNvPr id="3" name="Text 1"/>
          <p:cNvSpPr>
            <a:spLocks noGrp="1"/>
          </p:cNvSpPr>
          <p:nvPr>
            <p:ph type="title" idx="4294967295"/>
          </p:nvPr>
        </p:nvSpPr>
        <p:spPr>
          <a:xfrm>
            <a:off x="457200" y="685800"/>
            <a:ext cx="8229600"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E42313"/>
                </a:solidFill>
                <a:effectLst/>
                <a:uLnTx/>
                <a:uFillTx/>
                <a:latin typeface="Georgia" pitchFamily="34" charset="0"/>
                <a:ea typeface="Georgia" pitchFamily="34" charset="-122"/>
                <a:cs typeface="Georgia" pitchFamily="34" charset="-120"/>
              </a:rPr>
              <a:t>This is not a curiosity.</a:t>
            </a:r>
            <a:endParaRPr kumimoji="0" lang="en-US" sz="30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2"/>
          <p:cNvSpPr/>
          <p:nvPr/>
        </p:nvSpPr>
        <p:spPr>
          <a:xfrm>
            <a:off x="457200" y="1417320"/>
            <a:ext cx="8229600" cy="1097280"/>
          </a:xfrm>
          <a:prstGeom prst="rect">
            <a:avLst/>
          </a:prstGeom>
          <a:noFill/>
          <a:ln/>
        </p:spPr>
        <p:txBody>
          <a:bodyPr wrap="square" rtlCol="0" anchor="ctr"/>
          <a:lstStyle/>
          <a:p>
            <a:pPr marL="0" indent="0">
              <a:buNone/>
            </a:pPr>
            <a:r>
              <a:rPr lang="en-US" sz="2600" dirty="0">
                <a:solidFill>
                  <a:srgbClr val="FFFFFF"/>
                </a:solidFill>
                <a:latin typeface="Georgia" pitchFamily="34" charset="0"/>
                <a:ea typeface="Georgia" pitchFamily="34" charset="-122"/>
                <a:cs typeface="Georgia" pitchFamily="34" charset="-120"/>
              </a:rPr>
              <a:t>This is evidence that the need exists precisely where</a:t>
            </a:r>
            <a:endParaRPr lang="en-US" sz="2600" dirty="0"/>
          </a:p>
          <a:p>
            <a:pPr marL="0" indent="0">
              <a:buNone/>
            </a:pPr>
            <a:r>
              <a:rPr lang="en-US" sz="2600" dirty="0">
                <a:solidFill>
                  <a:srgbClr val="FFFFFF"/>
                </a:solidFill>
                <a:latin typeface="Georgia" pitchFamily="34" charset="0"/>
                <a:ea typeface="Georgia" pitchFamily="34" charset="-122"/>
                <a:cs typeface="Georgia" pitchFamily="34" charset="-120"/>
              </a:rPr>
              <a:t>traditional support cannot reach.</a:t>
            </a:r>
            <a:endParaRPr lang="en-US" sz="2600" dirty="0"/>
          </a:p>
        </p:txBody>
      </p:sp>
      <p:sp>
        <p:nvSpPr>
          <p:cNvPr id="5" name="Text 3"/>
          <p:cNvSpPr/>
          <p:nvPr/>
        </p:nvSpPr>
        <p:spPr>
          <a:xfrm>
            <a:off x="457200" y="2743200"/>
            <a:ext cx="8229600" cy="1828800"/>
          </a:xfrm>
          <a:prstGeom prst="rect">
            <a:avLst/>
          </a:prstGeom>
          <a:noFill/>
          <a:ln/>
        </p:spPr>
        <p:txBody>
          <a:bodyPr wrap="square" rtlCol="0" anchor="ctr"/>
          <a:lstStyle/>
          <a:p>
            <a:pPr marL="0" indent="0">
              <a:buNone/>
            </a:pPr>
            <a:r>
              <a:rPr lang="en-US" b="1" i="1" dirty="0">
                <a:solidFill>
                  <a:schemeClr val="bg1"/>
                </a:solidFill>
                <a:latin typeface="Calibri" pitchFamily="34" charset="0"/>
                <a:ea typeface="Calibri" pitchFamily="34" charset="-122"/>
                <a:cs typeface="Calibri" pitchFamily="34" charset="-120"/>
              </a:rPr>
              <a:t>Wednesday nights. Sunday afternoons. 3am before a submission.</a:t>
            </a:r>
            <a:endParaRPr lang="en-US" b="1" dirty="0">
              <a:solidFill>
                <a:schemeClr val="bg1"/>
              </a:solidFill>
            </a:endParaRPr>
          </a:p>
          <a:p>
            <a:pPr marL="0" indent="0">
              <a:buNone/>
            </a:pPr>
            <a:endParaRPr lang="en-US" b="1" dirty="0">
              <a:solidFill>
                <a:schemeClr val="bg1"/>
              </a:solidFill>
            </a:endParaRPr>
          </a:p>
          <a:p>
            <a:pPr marL="0" indent="0">
              <a:buNone/>
            </a:pPr>
            <a:r>
              <a:rPr lang="en-US" b="1" i="1" dirty="0">
                <a:solidFill>
                  <a:schemeClr val="bg1"/>
                </a:solidFill>
                <a:latin typeface="Calibri" pitchFamily="34" charset="0"/>
                <a:ea typeface="Calibri" pitchFamily="34" charset="-122"/>
                <a:cs typeface="Calibri" pitchFamily="34" charset="-120"/>
              </a:rPr>
              <a:t>If we only offer support during business hours, we are not offering</a:t>
            </a:r>
            <a:endParaRPr lang="en-US" b="1" dirty="0">
              <a:solidFill>
                <a:schemeClr val="bg1"/>
              </a:solidFill>
            </a:endParaRPr>
          </a:p>
          <a:p>
            <a:pPr marL="0" indent="0">
              <a:buNone/>
            </a:pPr>
            <a:r>
              <a:rPr lang="en-US" b="1" i="1" dirty="0">
                <a:solidFill>
                  <a:schemeClr val="bg1"/>
                </a:solidFill>
                <a:latin typeface="Calibri" pitchFamily="34" charset="0"/>
                <a:ea typeface="Calibri" pitchFamily="34" charset="-122"/>
                <a:cs typeface="Calibri" pitchFamily="34" charset="-120"/>
              </a:rPr>
              <a:t>support to a significant proportion of our students.</a:t>
            </a:r>
            <a:endParaRPr lang="en-US" b="1"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7F5F3"/>
        </a:solidFill>
        <a:effectLst/>
      </p:bgPr>
    </p:bg>
    <p:spTree>
      <p:nvGrpSpPr>
        <p:cNvPr id="1" name=""/>
        <p:cNvGrpSpPr/>
        <p:nvPr/>
      </p:nvGrpSpPr>
      <p:grpSpPr>
        <a:xfrm>
          <a:off x="0" y="0"/>
          <a:ext cx="0" cy="0"/>
          <a:chOff x="0" y="0"/>
          <a:chExt cx="0" cy="0"/>
        </a:xfrm>
      </p:grpSpPr>
      <p:pic>
        <p:nvPicPr>
          <p:cNvPr id="4"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18120" y="137160"/>
            <a:ext cx="1143000" cy="905256"/>
          </a:xfrm>
          <a:prstGeom prst="rect">
            <a:avLst/>
          </a:prstGeom>
        </p:spPr>
      </p:pic>
      <p:sp>
        <p:nvSpPr>
          <p:cNvPr id="5" name="Text 2"/>
          <p:cNvSpPr>
            <a:spLocks noGrp="1"/>
          </p:cNvSpPr>
          <p:nvPr>
            <p:ph type="title" idx="4294967295"/>
          </p:nvPr>
        </p:nvSpPr>
        <p:spPr>
          <a:xfrm>
            <a:off x="365760" y="512064"/>
            <a:ext cx="7223760"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A1A1A"/>
                </a:solidFill>
                <a:effectLst/>
                <a:uLnTx/>
                <a:uFillTx/>
                <a:latin typeface="Georgia" pitchFamily="34" charset="0"/>
                <a:ea typeface="Georgia" pitchFamily="34" charset="-122"/>
                <a:cs typeface="Georgia" pitchFamily="34" charset="-120"/>
              </a:rPr>
              <a:t>Questions Students Felt Safe to Ask</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hape 3">
            <a:extLst>
              <a:ext uri="{C183D7F6-B498-43B3-948B-1728B52AA6E4}">
                <adec:decorative xmlns:adec="http://schemas.microsoft.com/office/drawing/2017/decorative" val="1"/>
              </a:ext>
            </a:extLst>
          </p:cNvPr>
          <p:cNvSpPr/>
          <p:nvPr/>
        </p:nvSpPr>
        <p:spPr>
          <a:xfrm>
            <a:off x="365760" y="1115568"/>
            <a:ext cx="8412480" cy="36576"/>
          </a:xfrm>
          <a:prstGeom prst="rect">
            <a:avLst/>
          </a:prstGeom>
          <a:solidFill>
            <a:srgbClr val="E42313"/>
          </a:solidFill>
          <a:ln w="12700">
            <a:solidFill>
              <a:srgbClr val="E42313"/>
            </a:solidFill>
            <a:prstDash val="solid"/>
          </a:ln>
        </p:spPr>
        <p:txBody>
          <a:bodyPr/>
          <a:lstStyle/>
          <a:p>
            <a:endParaRPr lang="en-AU"/>
          </a:p>
        </p:txBody>
      </p:sp>
      <p:sp>
        <p:nvSpPr>
          <p:cNvPr id="7" name="Shape 4">
            <a:extLst>
              <a:ext uri="{C183D7F6-B498-43B3-948B-1728B52AA6E4}">
                <adec:decorative xmlns:adec="http://schemas.microsoft.com/office/drawing/2017/decorative" val="1"/>
              </a:ext>
            </a:extLst>
          </p:cNvPr>
          <p:cNvSpPr/>
          <p:nvPr/>
        </p:nvSpPr>
        <p:spPr>
          <a:xfrm>
            <a:off x="365760" y="1298448"/>
            <a:ext cx="4251960" cy="1591056"/>
          </a:xfrm>
          <a:prstGeom prst="rect">
            <a:avLst/>
          </a:prstGeom>
          <a:solidFill>
            <a:srgbClr val="1A1A1A"/>
          </a:solidFill>
          <a:ln w="12700">
            <a:solidFill>
              <a:srgbClr val="1A1A1A"/>
            </a:solidFill>
            <a:prstDash val="solid"/>
          </a:ln>
        </p:spPr>
        <p:txBody>
          <a:bodyPr/>
          <a:lstStyle/>
          <a:p>
            <a:endParaRPr lang="en-AU"/>
          </a:p>
        </p:txBody>
      </p:sp>
      <p:sp>
        <p:nvSpPr>
          <p:cNvPr id="8" name="Shape 5">
            <a:extLst>
              <a:ext uri="{C183D7F6-B498-43B3-948B-1728B52AA6E4}">
                <adec:decorative xmlns:adec="http://schemas.microsoft.com/office/drawing/2017/decorative" val="1"/>
              </a:ext>
            </a:extLst>
          </p:cNvPr>
          <p:cNvSpPr/>
          <p:nvPr/>
        </p:nvSpPr>
        <p:spPr>
          <a:xfrm>
            <a:off x="365760" y="1298448"/>
            <a:ext cx="91440" cy="1591056"/>
          </a:xfrm>
          <a:prstGeom prst="rect">
            <a:avLst/>
          </a:prstGeom>
          <a:solidFill>
            <a:srgbClr val="E42313"/>
          </a:solidFill>
          <a:ln w="12700">
            <a:solidFill>
              <a:srgbClr val="E42313"/>
            </a:solidFill>
            <a:prstDash val="solid"/>
          </a:ln>
        </p:spPr>
        <p:txBody>
          <a:bodyPr/>
          <a:lstStyle/>
          <a:p>
            <a:endParaRPr lang="en-AU"/>
          </a:p>
        </p:txBody>
      </p:sp>
      <p:sp>
        <p:nvSpPr>
          <p:cNvPr id="9" name="Text 6"/>
          <p:cNvSpPr/>
          <p:nvPr/>
        </p:nvSpPr>
        <p:spPr>
          <a:xfrm>
            <a:off x="548640" y="1389888"/>
            <a:ext cx="3931920" cy="1417320"/>
          </a:xfrm>
          <a:prstGeom prst="rect">
            <a:avLst/>
          </a:prstGeom>
          <a:noFill/>
          <a:ln/>
        </p:spPr>
        <p:txBody>
          <a:bodyPr wrap="square" rtlCol="0" anchor="ctr"/>
          <a:lstStyle/>
          <a:p>
            <a:pPr marL="0" indent="0">
              <a:buNone/>
            </a:pPr>
            <a:r>
              <a:rPr lang="en-AU" sz="1600" i="1" dirty="0">
                <a:solidFill>
                  <a:srgbClr val="FFFFFF"/>
                </a:solidFill>
                <a:latin typeface="Calibri" pitchFamily="34" charset="0"/>
                <a:ea typeface="Calibri" pitchFamily="34" charset="-122"/>
                <a:cs typeface="Calibri" pitchFamily="34" charset="-120"/>
              </a:rPr>
              <a:t>"I have only done two parts of the assignment. And my referencing is wrong. I already received an extension. Do I submit what I have?"</a:t>
            </a:r>
            <a:endParaRPr lang="en-US" sz="1600" dirty="0"/>
          </a:p>
        </p:txBody>
      </p:sp>
      <p:sp>
        <p:nvSpPr>
          <p:cNvPr id="10" name="Shape 7">
            <a:extLst>
              <a:ext uri="{C183D7F6-B498-43B3-948B-1728B52AA6E4}">
                <adec:decorative xmlns:adec="http://schemas.microsoft.com/office/drawing/2017/decorative" val="1"/>
              </a:ext>
            </a:extLst>
          </p:cNvPr>
          <p:cNvSpPr/>
          <p:nvPr/>
        </p:nvSpPr>
        <p:spPr>
          <a:xfrm>
            <a:off x="4800600" y="1298448"/>
            <a:ext cx="4251960" cy="1591056"/>
          </a:xfrm>
          <a:prstGeom prst="rect">
            <a:avLst/>
          </a:prstGeom>
          <a:solidFill>
            <a:srgbClr val="1A1A1A"/>
          </a:solidFill>
          <a:ln w="12700">
            <a:solidFill>
              <a:srgbClr val="1A1A1A"/>
            </a:solidFill>
            <a:prstDash val="solid"/>
          </a:ln>
        </p:spPr>
        <p:txBody>
          <a:bodyPr/>
          <a:lstStyle/>
          <a:p>
            <a:endParaRPr lang="en-AU"/>
          </a:p>
        </p:txBody>
      </p:sp>
      <p:sp>
        <p:nvSpPr>
          <p:cNvPr id="11" name="Shape 8">
            <a:extLst>
              <a:ext uri="{C183D7F6-B498-43B3-948B-1728B52AA6E4}">
                <adec:decorative xmlns:adec="http://schemas.microsoft.com/office/drawing/2017/decorative" val="1"/>
              </a:ext>
            </a:extLst>
          </p:cNvPr>
          <p:cNvSpPr/>
          <p:nvPr/>
        </p:nvSpPr>
        <p:spPr>
          <a:xfrm>
            <a:off x="4800600" y="1298448"/>
            <a:ext cx="91440" cy="1591056"/>
          </a:xfrm>
          <a:prstGeom prst="rect">
            <a:avLst/>
          </a:prstGeom>
          <a:solidFill>
            <a:srgbClr val="E42313"/>
          </a:solidFill>
          <a:ln w="12700">
            <a:solidFill>
              <a:srgbClr val="E42313"/>
            </a:solidFill>
            <a:prstDash val="solid"/>
          </a:ln>
        </p:spPr>
        <p:txBody>
          <a:bodyPr/>
          <a:lstStyle/>
          <a:p>
            <a:endParaRPr lang="en-AU"/>
          </a:p>
        </p:txBody>
      </p:sp>
      <p:sp>
        <p:nvSpPr>
          <p:cNvPr id="12" name="Text 9"/>
          <p:cNvSpPr/>
          <p:nvPr/>
        </p:nvSpPr>
        <p:spPr>
          <a:xfrm>
            <a:off x="4983480" y="1389888"/>
            <a:ext cx="3931920" cy="1417320"/>
          </a:xfrm>
          <a:prstGeom prst="rect">
            <a:avLst/>
          </a:prstGeom>
          <a:noFill/>
          <a:ln/>
        </p:spPr>
        <p:txBody>
          <a:bodyPr wrap="square" rtlCol="0" anchor="ctr"/>
          <a:lstStyle/>
          <a:p>
            <a:pPr marL="0" indent="0">
              <a:buNone/>
            </a:pPr>
            <a:r>
              <a:rPr lang="en-US" sz="1600" i="1" dirty="0">
                <a:solidFill>
                  <a:srgbClr val="FFFFFF"/>
                </a:solidFill>
                <a:latin typeface="Calibri" pitchFamily="34" charset="0"/>
                <a:ea typeface="Calibri" pitchFamily="34" charset="-122"/>
                <a:cs typeface="Calibri" pitchFamily="34" charset="-120"/>
              </a:rPr>
              <a:t>“How can I navigate study when I just lost my mum 2 months ago?”</a:t>
            </a:r>
            <a:endParaRPr lang="en-US" sz="1600" dirty="0"/>
          </a:p>
        </p:txBody>
      </p:sp>
      <p:sp>
        <p:nvSpPr>
          <p:cNvPr id="13" name="Shape 10">
            <a:extLst>
              <a:ext uri="{C183D7F6-B498-43B3-948B-1728B52AA6E4}">
                <adec:decorative xmlns:adec="http://schemas.microsoft.com/office/drawing/2017/decorative" val="1"/>
              </a:ext>
            </a:extLst>
          </p:cNvPr>
          <p:cNvSpPr/>
          <p:nvPr/>
        </p:nvSpPr>
        <p:spPr>
          <a:xfrm>
            <a:off x="365760" y="3054096"/>
            <a:ext cx="4251960" cy="1591056"/>
          </a:xfrm>
          <a:prstGeom prst="rect">
            <a:avLst/>
          </a:prstGeom>
          <a:solidFill>
            <a:srgbClr val="1A1A1A"/>
          </a:solidFill>
          <a:ln w="12700">
            <a:solidFill>
              <a:srgbClr val="1A1A1A"/>
            </a:solidFill>
            <a:prstDash val="solid"/>
          </a:ln>
        </p:spPr>
        <p:txBody>
          <a:bodyPr/>
          <a:lstStyle/>
          <a:p>
            <a:endParaRPr lang="en-AU"/>
          </a:p>
        </p:txBody>
      </p:sp>
      <p:sp>
        <p:nvSpPr>
          <p:cNvPr id="14" name="Shape 11">
            <a:extLst>
              <a:ext uri="{C183D7F6-B498-43B3-948B-1728B52AA6E4}">
                <adec:decorative xmlns:adec="http://schemas.microsoft.com/office/drawing/2017/decorative" val="1"/>
              </a:ext>
            </a:extLst>
          </p:cNvPr>
          <p:cNvSpPr/>
          <p:nvPr/>
        </p:nvSpPr>
        <p:spPr>
          <a:xfrm>
            <a:off x="365760" y="3054096"/>
            <a:ext cx="91440" cy="1591056"/>
          </a:xfrm>
          <a:prstGeom prst="rect">
            <a:avLst/>
          </a:prstGeom>
          <a:solidFill>
            <a:srgbClr val="E42313"/>
          </a:solidFill>
          <a:ln w="12700">
            <a:solidFill>
              <a:srgbClr val="E42313"/>
            </a:solidFill>
            <a:prstDash val="solid"/>
          </a:ln>
        </p:spPr>
        <p:txBody>
          <a:bodyPr/>
          <a:lstStyle/>
          <a:p>
            <a:endParaRPr lang="en-AU"/>
          </a:p>
        </p:txBody>
      </p:sp>
      <p:sp>
        <p:nvSpPr>
          <p:cNvPr id="15" name="Text 12"/>
          <p:cNvSpPr/>
          <p:nvPr/>
        </p:nvSpPr>
        <p:spPr>
          <a:xfrm>
            <a:off x="548640" y="3145536"/>
            <a:ext cx="3931920" cy="1417320"/>
          </a:xfrm>
          <a:prstGeom prst="rect">
            <a:avLst/>
          </a:prstGeom>
          <a:noFill/>
          <a:ln/>
        </p:spPr>
        <p:txBody>
          <a:bodyPr wrap="square" rtlCol="0" anchor="ctr"/>
          <a:lstStyle/>
          <a:p>
            <a:pPr marL="0" indent="0">
              <a:buNone/>
            </a:pPr>
            <a:r>
              <a:rPr lang="en-AU" sz="1600" i="1" dirty="0">
                <a:solidFill>
                  <a:srgbClr val="FFFFFF"/>
                </a:solidFill>
                <a:latin typeface="Calibri" pitchFamily="34" charset="0"/>
                <a:ea typeface="Calibri" pitchFamily="34" charset="-122"/>
                <a:cs typeface="Calibri" pitchFamily="34" charset="-120"/>
              </a:rPr>
              <a:t>"I am straight white Christian male, will my views and reflections be frowned upon?"</a:t>
            </a:r>
            <a:endParaRPr lang="en-US" sz="1600" dirty="0"/>
          </a:p>
        </p:txBody>
      </p:sp>
      <p:sp>
        <p:nvSpPr>
          <p:cNvPr id="16" name="Shape 13">
            <a:extLst>
              <a:ext uri="{C183D7F6-B498-43B3-948B-1728B52AA6E4}">
                <adec:decorative xmlns:adec="http://schemas.microsoft.com/office/drawing/2017/decorative" val="1"/>
              </a:ext>
            </a:extLst>
          </p:cNvPr>
          <p:cNvSpPr/>
          <p:nvPr/>
        </p:nvSpPr>
        <p:spPr>
          <a:xfrm>
            <a:off x="4800600" y="3054096"/>
            <a:ext cx="4251960" cy="1591056"/>
          </a:xfrm>
          <a:prstGeom prst="rect">
            <a:avLst/>
          </a:prstGeom>
          <a:solidFill>
            <a:srgbClr val="1A1A1A"/>
          </a:solidFill>
          <a:ln w="12700">
            <a:solidFill>
              <a:srgbClr val="1A1A1A"/>
            </a:solidFill>
            <a:prstDash val="solid"/>
          </a:ln>
        </p:spPr>
        <p:txBody>
          <a:bodyPr/>
          <a:lstStyle/>
          <a:p>
            <a:endParaRPr lang="en-AU"/>
          </a:p>
        </p:txBody>
      </p:sp>
      <p:sp>
        <p:nvSpPr>
          <p:cNvPr id="17" name="Shape 14">
            <a:extLst>
              <a:ext uri="{C183D7F6-B498-43B3-948B-1728B52AA6E4}">
                <adec:decorative xmlns:adec="http://schemas.microsoft.com/office/drawing/2017/decorative" val="1"/>
              </a:ext>
            </a:extLst>
          </p:cNvPr>
          <p:cNvSpPr/>
          <p:nvPr/>
        </p:nvSpPr>
        <p:spPr>
          <a:xfrm>
            <a:off x="4800600" y="3054096"/>
            <a:ext cx="91440" cy="1591056"/>
          </a:xfrm>
          <a:prstGeom prst="rect">
            <a:avLst/>
          </a:prstGeom>
          <a:solidFill>
            <a:srgbClr val="E42313"/>
          </a:solidFill>
          <a:ln w="12700">
            <a:solidFill>
              <a:srgbClr val="E42313"/>
            </a:solidFill>
            <a:prstDash val="solid"/>
          </a:ln>
        </p:spPr>
        <p:txBody>
          <a:bodyPr/>
          <a:lstStyle/>
          <a:p>
            <a:endParaRPr lang="en-AU"/>
          </a:p>
        </p:txBody>
      </p:sp>
      <p:sp>
        <p:nvSpPr>
          <p:cNvPr id="18" name="Text 15"/>
          <p:cNvSpPr/>
          <p:nvPr/>
        </p:nvSpPr>
        <p:spPr>
          <a:xfrm>
            <a:off x="4983480" y="3145536"/>
            <a:ext cx="3931920" cy="1417320"/>
          </a:xfrm>
          <a:prstGeom prst="rect">
            <a:avLst/>
          </a:prstGeom>
          <a:noFill/>
          <a:ln/>
        </p:spPr>
        <p:txBody>
          <a:bodyPr wrap="square" rtlCol="0" anchor="ctr"/>
          <a:lstStyle/>
          <a:p>
            <a:pPr marL="0" indent="0">
              <a:buNone/>
            </a:pPr>
            <a:r>
              <a:rPr lang="en-US" sz="1600" i="1" dirty="0">
                <a:solidFill>
                  <a:srgbClr val="FFFFFF"/>
                </a:solidFill>
                <a:latin typeface="Calibri" pitchFamily="34" charset="0"/>
                <a:ea typeface="Calibri" pitchFamily="34" charset="-122"/>
                <a:cs typeface="Calibri" pitchFamily="34" charset="-120"/>
              </a:rPr>
              <a:t>“Last year I had to leave everyone I loved and cared about due to a DV situation. I just find this super confronting.”</a:t>
            </a:r>
            <a:endParaRPr lang="en-US" sz="1600" dirty="0"/>
          </a:p>
        </p:txBody>
      </p:sp>
      <p:sp>
        <p:nvSpPr>
          <p:cNvPr id="19" name="Text 16"/>
          <p:cNvSpPr/>
          <p:nvPr/>
        </p:nvSpPr>
        <p:spPr>
          <a:xfrm>
            <a:off x="365760" y="4736592"/>
            <a:ext cx="8412480" cy="292608"/>
          </a:xfrm>
          <a:prstGeom prst="rect">
            <a:avLst/>
          </a:prstGeom>
          <a:noFill/>
          <a:ln/>
        </p:spPr>
        <p:txBody>
          <a:bodyPr wrap="square" rtlCol="0" anchor="ctr"/>
          <a:lstStyle/>
          <a:p>
            <a:pPr marL="0" indent="0" algn="ctr">
              <a:buNone/>
            </a:pPr>
            <a:r>
              <a:rPr lang="en-US" sz="1400" b="1" i="1" dirty="0">
                <a:latin typeface="Calibri" pitchFamily="34" charset="0"/>
                <a:ea typeface="Calibri" pitchFamily="34" charset="-122"/>
                <a:cs typeface="Calibri" pitchFamily="34" charset="-120"/>
              </a:rPr>
              <a:t>These are not questions typically sent to a unit coordinator. The agent created a space where asking felt safe.</a:t>
            </a:r>
            <a:endParaRPr lang="en-US" sz="14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E42313"/>
        </a:solidFill>
        <a:effectLst/>
      </p:bgPr>
    </p:bg>
    <p:spTree>
      <p:nvGrpSpPr>
        <p:cNvPr id="1" name=""/>
        <p:cNvGrpSpPr/>
        <p:nvPr/>
      </p:nvGrpSpPr>
      <p:grpSpPr>
        <a:xfrm>
          <a:off x="0" y="0"/>
          <a:ext cx="0" cy="0"/>
          <a:chOff x="0" y="0"/>
          <a:chExt cx="0" cy="0"/>
        </a:xfrm>
      </p:grpSpPr>
      <p:sp>
        <p:nvSpPr>
          <p:cNvPr id="2" name="Text 0">
            <a:extLst>
              <a:ext uri="{C183D7F6-B498-43B3-948B-1728B52AA6E4}">
                <adec:decorative xmlns:adec="http://schemas.microsoft.com/office/drawing/2017/decorative" val="1"/>
              </a:ext>
            </a:extLst>
          </p:cNvPr>
          <p:cNvSpPr/>
          <p:nvPr/>
        </p:nvSpPr>
        <p:spPr>
          <a:xfrm>
            <a:off x="274320" y="419100"/>
            <a:ext cx="1371600" cy="1280160"/>
          </a:xfrm>
          <a:prstGeom prst="rect">
            <a:avLst/>
          </a:prstGeom>
          <a:noFill/>
          <a:ln/>
        </p:spPr>
        <p:txBody>
          <a:bodyPr wrap="square" rtlCol="0" anchor="ctr"/>
          <a:lstStyle/>
          <a:p>
            <a:pPr marL="0" indent="0">
              <a:buNone/>
            </a:pPr>
            <a:r>
              <a:rPr lang="en-US" sz="13000" b="1" dirty="0">
                <a:solidFill>
                  <a:srgbClr val="FFFFFF"/>
                </a:solidFill>
                <a:latin typeface="Georgia" pitchFamily="34" charset="0"/>
                <a:ea typeface="Georgia" pitchFamily="34" charset="-122"/>
                <a:cs typeface="Georgia" pitchFamily="34" charset="-120"/>
              </a:rPr>
              <a:t>“</a:t>
            </a:r>
            <a:endParaRPr lang="en-US" sz="13000" dirty="0"/>
          </a:p>
        </p:txBody>
      </p:sp>
      <p:sp>
        <p:nvSpPr>
          <p:cNvPr id="3" name="Text 1"/>
          <p:cNvSpPr/>
          <p:nvPr/>
        </p:nvSpPr>
        <p:spPr>
          <a:xfrm>
            <a:off x="411480" y="868680"/>
            <a:ext cx="8321040" cy="2286000"/>
          </a:xfrm>
          <a:prstGeom prst="rect">
            <a:avLst/>
          </a:prstGeom>
          <a:noFill/>
          <a:ln/>
        </p:spPr>
        <p:txBody>
          <a:bodyPr wrap="square" rtlCol="0" anchor="ctr"/>
          <a:lstStyle/>
          <a:p>
            <a:pPr marL="0" indent="0">
              <a:buNone/>
            </a:pPr>
            <a:r>
              <a:rPr lang="en-US" sz="2600" i="1" dirty="0">
                <a:solidFill>
                  <a:srgbClr val="FFFFFF"/>
                </a:solidFill>
                <a:latin typeface="Georgia" pitchFamily="34" charset="0"/>
                <a:ea typeface="Georgia" pitchFamily="34" charset="-122"/>
                <a:cs typeface="Georgia" pitchFamily="34" charset="-120"/>
              </a:rPr>
              <a:t>I know there’s no such thing as a stupid question but it’s much easier to ask for clarification from AI than to feel like I’m wasting someone’s time with a silly question.</a:t>
            </a:r>
            <a:endParaRPr lang="en-US" sz="2600" dirty="0"/>
          </a:p>
        </p:txBody>
      </p:sp>
      <p:sp>
        <p:nvSpPr>
          <p:cNvPr id="4" name="Text 2"/>
          <p:cNvSpPr>
            <a:spLocks noGrp="1"/>
          </p:cNvSpPr>
          <p:nvPr>
            <p:ph type="title" idx="4294967295"/>
          </p:nvPr>
        </p:nvSpPr>
        <p:spPr>
          <a:xfrm>
            <a:off x="411480" y="3291840"/>
            <a:ext cx="8321040" cy="3657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Student survey response, March 2026</a:t>
            </a:r>
            <a:endParaRPr kumimoji="0" lang="en-US" sz="14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Text 3"/>
          <p:cNvSpPr/>
          <p:nvPr/>
        </p:nvSpPr>
        <p:spPr>
          <a:xfrm>
            <a:off x="411480" y="3977640"/>
            <a:ext cx="8321040" cy="411480"/>
          </a:xfrm>
          <a:prstGeom prst="rect">
            <a:avLst/>
          </a:prstGeom>
          <a:noFill/>
          <a:ln/>
        </p:spPr>
        <p:txBody>
          <a:bodyPr wrap="square"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This is the affective barrier that UDL asks us to design around.</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7F5F3"/>
        </a:solidFill>
        <a:effectLst/>
      </p:bgPr>
    </p:bg>
    <p:spTree>
      <p:nvGrpSpPr>
        <p:cNvPr id="1" name=""/>
        <p:cNvGrpSpPr/>
        <p:nvPr/>
      </p:nvGrpSpPr>
      <p:grpSpPr>
        <a:xfrm>
          <a:off x="0" y="0"/>
          <a:ext cx="0" cy="0"/>
          <a:chOff x="0" y="0"/>
          <a:chExt cx="0" cy="0"/>
        </a:xfrm>
      </p:grpSpPr>
      <p:pic>
        <p:nvPicPr>
          <p:cNvPr id="4"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18120" y="137160"/>
            <a:ext cx="1143000" cy="905256"/>
          </a:xfrm>
          <a:prstGeom prst="rect">
            <a:avLst/>
          </a:prstGeom>
        </p:spPr>
      </p:pic>
      <p:sp>
        <p:nvSpPr>
          <p:cNvPr id="5" name="Text 2"/>
          <p:cNvSpPr>
            <a:spLocks noGrp="1"/>
          </p:cNvSpPr>
          <p:nvPr>
            <p:ph type="title" idx="4294967295"/>
          </p:nvPr>
        </p:nvSpPr>
        <p:spPr>
          <a:xfrm>
            <a:off x="365760" y="512064"/>
            <a:ext cx="7223760"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A1A1A"/>
                </a:solidFill>
                <a:effectLst/>
                <a:uLnTx/>
                <a:uFillTx/>
                <a:latin typeface="Georgia" pitchFamily="34" charset="0"/>
                <a:ea typeface="Georgia" pitchFamily="34" charset="-122"/>
                <a:cs typeface="Georgia" pitchFamily="34" charset="-120"/>
              </a:rPr>
              <a:t>What It Does Not Do - And Why That Matters</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hape 3">
            <a:extLst>
              <a:ext uri="{C183D7F6-B498-43B3-948B-1728B52AA6E4}">
                <adec:decorative xmlns:adec="http://schemas.microsoft.com/office/drawing/2017/decorative" val="1"/>
              </a:ext>
            </a:extLst>
          </p:cNvPr>
          <p:cNvSpPr/>
          <p:nvPr/>
        </p:nvSpPr>
        <p:spPr>
          <a:xfrm>
            <a:off x="365760" y="1115568"/>
            <a:ext cx="8412480" cy="36576"/>
          </a:xfrm>
          <a:prstGeom prst="rect">
            <a:avLst/>
          </a:prstGeom>
          <a:solidFill>
            <a:srgbClr val="E42313"/>
          </a:solidFill>
          <a:ln w="12700">
            <a:solidFill>
              <a:srgbClr val="E42313"/>
            </a:solidFill>
            <a:prstDash val="solid"/>
          </a:ln>
        </p:spPr>
        <p:txBody>
          <a:bodyPr/>
          <a:lstStyle/>
          <a:p>
            <a:endParaRPr lang="en-AU"/>
          </a:p>
        </p:txBody>
      </p:sp>
      <p:sp>
        <p:nvSpPr>
          <p:cNvPr id="7" name="Shape 4">
            <a:extLst>
              <a:ext uri="{C183D7F6-B498-43B3-948B-1728B52AA6E4}">
                <adec:decorative xmlns:adec="http://schemas.microsoft.com/office/drawing/2017/decorative" val="1"/>
              </a:ext>
            </a:extLst>
          </p:cNvPr>
          <p:cNvSpPr/>
          <p:nvPr/>
        </p:nvSpPr>
        <p:spPr>
          <a:xfrm>
            <a:off x="365760" y="1261872"/>
            <a:ext cx="3977640" cy="3337560"/>
          </a:xfrm>
          <a:prstGeom prst="rect">
            <a:avLst/>
          </a:prstGeom>
          <a:solidFill>
            <a:srgbClr val="1A1A1A"/>
          </a:solidFill>
          <a:ln w="12700">
            <a:solidFill>
              <a:srgbClr val="1A1A1A"/>
            </a:solidFill>
            <a:prstDash val="solid"/>
          </a:ln>
        </p:spPr>
        <p:txBody>
          <a:bodyPr/>
          <a:lstStyle/>
          <a:p>
            <a:endParaRPr lang="en-AU"/>
          </a:p>
        </p:txBody>
      </p:sp>
      <p:sp>
        <p:nvSpPr>
          <p:cNvPr id="8" name="Shape 5">
            <a:extLst>
              <a:ext uri="{C183D7F6-B498-43B3-948B-1728B52AA6E4}">
                <adec:decorative xmlns:adec="http://schemas.microsoft.com/office/drawing/2017/decorative" val="1"/>
              </a:ext>
            </a:extLst>
          </p:cNvPr>
          <p:cNvSpPr/>
          <p:nvPr/>
        </p:nvSpPr>
        <p:spPr>
          <a:xfrm>
            <a:off x="365760" y="1261872"/>
            <a:ext cx="3977640" cy="91440"/>
          </a:xfrm>
          <a:prstGeom prst="rect">
            <a:avLst/>
          </a:prstGeom>
          <a:solidFill>
            <a:srgbClr val="E42313"/>
          </a:solidFill>
          <a:ln w="12700">
            <a:solidFill>
              <a:srgbClr val="E42313"/>
            </a:solidFill>
            <a:prstDash val="solid"/>
          </a:ln>
        </p:spPr>
        <p:txBody>
          <a:bodyPr/>
          <a:lstStyle/>
          <a:p>
            <a:endParaRPr lang="en-AU"/>
          </a:p>
        </p:txBody>
      </p:sp>
      <p:sp>
        <p:nvSpPr>
          <p:cNvPr id="9" name="Text 6"/>
          <p:cNvSpPr/>
          <p:nvPr/>
        </p:nvSpPr>
        <p:spPr>
          <a:xfrm>
            <a:off x="502920" y="1371600"/>
            <a:ext cx="3657600" cy="365760"/>
          </a:xfrm>
          <a:prstGeom prst="rect">
            <a:avLst/>
          </a:prstGeom>
          <a:noFill/>
          <a:ln/>
        </p:spPr>
        <p:txBody>
          <a:bodyPr wrap="square" rtlCol="0" anchor="ctr"/>
          <a:lstStyle/>
          <a:p>
            <a:pPr marL="0" indent="0">
              <a:buNone/>
            </a:pPr>
            <a:r>
              <a:rPr lang="en-US" sz="1500" b="1" dirty="0">
                <a:solidFill>
                  <a:srgbClr val="FFFFFF"/>
                </a:solidFill>
                <a:latin typeface="Georgia" pitchFamily="34" charset="0"/>
                <a:ea typeface="Georgia" pitchFamily="34" charset="-122"/>
                <a:cs typeface="Georgia" pitchFamily="34" charset="-120"/>
              </a:rPr>
              <a:t>Will NOT</a:t>
            </a:r>
            <a:endParaRPr lang="en-US" sz="1500" dirty="0"/>
          </a:p>
        </p:txBody>
      </p:sp>
      <p:sp>
        <p:nvSpPr>
          <p:cNvPr id="10" name="Text 7"/>
          <p:cNvSpPr/>
          <p:nvPr/>
        </p:nvSpPr>
        <p:spPr>
          <a:xfrm>
            <a:off x="502920" y="1828800"/>
            <a:ext cx="3703320" cy="2606040"/>
          </a:xfrm>
          <a:prstGeom prst="rect">
            <a:avLst/>
          </a:prstGeom>
          <a:noFill/>
          <a:ln/>
        </p:spPr>
        <p:txBody>
          <a:bodyPr wrap="square" rtlCol="0" anchor="t"/>
          <a:lstStyle/>
          <a:p>
            <a:pPr marL="342900" indent="-342900">
              <a:spcAft>
                <a:spcPts val="700"/>
              </a:spcAft>
              <a:buSzPct val="100000"/>
              <a:buChar char="•"/>
            </a:pPr>
            <a:r>
              <a:rPr lang="en-US" sz="1600" dirty="0">
                <a:solidFill>
                  <a:schemeClr val="bg1"/>
                </a:solidFill>
                <a:latin typeface="Calibri" pitchFamily="34" charset="0"/>
                <a:ea typeface="Calibri" pitchFamily="34" charset="-122"/>
                <a:cs typeface="Calibri" pitchFamily="34" charset="-120"/>
              </a:rPr>
              <a:t>Generate assessment content</a:t>
            </a:r>
            <a:endParaRPr lang="en-US" sz="1600" dirty="0">
              <a:solidFill>
                <a:schemeClr val="bg1"/>
              </a:solidFill>
            </a:endParaRPr>
          </a:p>
          <a:p>
            <a:pPr marL="342900" indent="-342900">
              <a:spcAft>
                <a:spcPts val="700"/>
              </a:spcAft>
              <a:buSzPct val="100000"/>
              <a:buChar char="•"/>
            </a:pPr>
            <a:r>
              <a:rPr lang="en-US" sz="1600" dirty="0">
                <a:solidFill>
                  <a:schemeClr val="bg1"/>
                </a:solidFill>
                <a:latin typeface="Calibri" pitchFamily="34" charset="0"/>
                <a:ea typeface="Calibri" pitchFamily="34" charset="-122"/>
                <a:cs typeface="Calibri" pitchFamily="34" charset="-120"/>
              </a:rPr>
              <a:t>Predict or hint at grades</a:t>
            </a:r>
            <a:endParaRPr lang="en-US" sz="1600" dirty="0">
              <a:solidFill>
                <a:schemeClr val="bg1"/>
              </a:solidFill>
            </a:endParaRPr>
          </a:p>
          <a:p>
            <a:pPr marL="342900" indent="-342900">
              <a:spcAft>
                <a:spcPts val="700"/>
              </a:spcAft>
              <a:buSzPct val="100000"/>
              <a:buChar char="•"/>
            </a:pPr>
            <a:r>
              <a:rPr lang="en-US" sz="1600" dirty="0">
                <a:solidFill>
                  <a:schemeClr val="bg1"/>
                </a:solidFill>
                <a:latin typeface="Calibri" pitchFamily="34" charset="0"/>
                <a:ea typeface="Calibri" pitchFamily="34" charset="-122"/>
                <a:cs typeface="Calibri" pitchFamily="34" charset="-120"/>
              </a:rPr>
              <a:t>Guess when uncertain - says so and redirects</a:t>
            </a:r>
            <a:endParaRPr lang="en-US" sz="1600" dirty="0">
              <a:solidFill>
                <a:schemeClr val="bg1"/>
              </a:solidFill>
            </a:endParaRPr>
          </a:p>
          <a:p>
            <a:pPr marL="342900" indent="-342900">
              <a:spcAft>
                <a:spcPts val="700"/>
              </a:spcAft>
              <a:buSzPct val="100000"/>
              <a:buChar char="•"/>
            </a:pPr>
            <a:r>
              <a:rPr lang="en-US" sz="1600" dirty="0">
                <a:solidFill>
                  <a:schemeClr val="bg1"/>
                </a:solidFill>
                <a:latin typeface="Calibri" pitchFamily="34" charset="0"/>
                <a:ea typeface="Calibri" pitchFamily="34" charset="-122"/>
                <a:cs typeface="Calibri" pitchFamily="34" charset="-120"/>
              </a:rPr>
              <a:t>Release future task info before it is prompted to</a:t>
            </a:r>
            <a:endParaRPr lang="en-US" sz="1600" dirty="0">
              <a:solidFill>
                <a:schemeClr val="bg1"/>
              </a:solidFill>
            </a:endParaRPr>
          </a:p>
          <a:p>
            <a:pPr marL="342900" indent="-342900">
              <a:spcAft>
                <a:spcPts val="700"/>
              </a:spcAft>
              <a:buSzPct val="100000"/>
              <a:buChar char="•"/>
            </a:pPr>
            <a:r>
              <a:rPr lang="en-US" sz="1600" dirty="0">
                <a:solidFill>
                  <a:schemeClr val="bg1"/>
                </a:solidFill>
                <a:latin typeface="Calibri" pitchFamily="34" charset="0"/>
                <a:ea typeface="Calibri" pitchFamily="34" charset="-122"/>
                <a:cs typeface="Calibri" pitchFamily="34" charset="-120"/>
              </a:rPr>
              <a:t>Capitulate when students push for examples</a:t>
            </a:r>
            <a:endParaRPr lang="en-US" sz="1600" dirty="0">
              <a:solidFill>
                <a:schemeClr val="bg1"/>
              </a:solidFill>
            </a:endParaRPr>
          </a:p>
        </p:txBody>
      </p:sp>
      <p:sp>
        <p:nvSpPr>
          <p:cNvPr id="11" name="Shape 8">
            <a:extLst>
              <a:ext uri="{C183D7F6-B498-43B3-948B-1728B52AA6E4}">
                <adec:decorative xmlns:adec="http://schemas.microsoft.com/office/drawing/2017/decorative" val="1"/>
              </a:ext>
            </a:extLst>
          </p:cNvPr>
          <p:cNvSpPr/>
          <p:nvPr/>
        </p:nvSpPr>
        <p:spPr>
          <a:xfrm>
            <a:off x="4617720" y="1261872"/>
            <a:ext cx="4160520" cy="3337560"/>
          </a:xfrm>
          <a:prstGeom prst="rect">
            <a:avLst/>
          </a:prstGeom>
          <a:solidFill>
            <a:srgbClr val="FFFFFF"/>
          </a:solidFill>
          <a:ln w="12700">
            <a:solidFill>
              <a:srgbClr val="EDEBEA"/>
            </a:solidFill>
            <a:prstDash val="solid"/>
          </a:ln>
        </p:spPr>
        <p:txBody>
          <a:bodyPr/>
          <a:lstStyle/>
          <a:p>
            <a:endParaRPr lang="en-AU"/>
          </a:p>
        </p:txBody>
      </p:sp>
      <p:sp>
        <p:nvSpPr>
          <p:cNvPr id="12" name="Shape 9">
            <a:extLst>
              <a:ext uri="{C183D7F6-B498-43B3-948B-1728B52AA6E4}">
                <adec:decorative xmlns:adec="http://schemas.microsoft.com/office/drawing/2017/decorative" val="1"/>
              </a:ext>
            </a:extLst>
          </p:cNvPr>
          <p:cNvSpPr/>
          <p:nvPr/>
        </p:nvSpPr>
        <p:spPr>
          <a:xfrm>
            <a:off x="4617720" y="1261872"/>
            <a:ext cx="4160520" cy="91440"/>
          </a:xfrm>
          <a:prstGeom prst="rect">
            <a:avLst/>
          </a:prstGeom>
          <a:solidFill>
            <a:srgbClr val="E42313"/>
          </a:solidFill>
          <a:ln w="12700">
            <a:solidFill>
              <a:srgbClr val="E42313"/>
            </a:solidFill>
            <a:prstDash val="solid"/>
          </a:ln>
        </p:spPr>
        <p:txBody>
          <a:bodyPr/>
          <a:lstStyle/>
          <a:p>
            <a:endParaRPr lang="en-AU"/>
          </a:p>
        </p:txBody>
      </p:sp>
      <p:sp>
        <p:nvSpPr>
          <p:cNvPr id="13" name="Text 10"/>
          <p:cNvSpPr/>
          <p:nvPr/>
        </p:nvSpPr>
        <p:spPr>
          <a:xfrm>
            <a:off x="4754880" y="1371600"/>
            <a:ext cx="3886200" cy="365760"/>
          </a:xfrm>
          <a:prstGeom prst="rect">
            <a:avLst/>
          </a:prstGeom>
          <a:noFill/>
          <a:ln/>
        </p:spPr>
        <p:txBody>
          <a:bodyPr wrap="square" rtlCol="0" anchor="ctr"/>
          <a:lstStyle/>
          <a:p>
            <a:pPr marL="0" indent="0">
              <a:buNone/>
            </a:pPr>
            <a:r>
              <a:rPr lang="en-US" sz="1500" b="1" dirty="0">
                <a:solidFill>
                  <a:srgbClr val="1A1A1A"/>
                </a:solidFill>
                <a:latin typeface="Georgia" pitchFamily="34" charset="0"/>
                <a:ea typeface="Georgia" pitchFamily="34" charset="-122"/>
                <a:cs typeface="Georgia" pitchFamily="34" charset="-120"/>
              </a:rPr>
              <a:t>Honest Limitations</a:t>
            </a:r>
            <a:endParaRPr lang="en-US" sz="1500" dirty="0"/>
          </a:p>
        </p:txBody>
      </p:sp>
      <p:sp>
        <p:nvSpPr>
          <p:cNvPr id="14" name="Text 11"/>
          <p:cNvSpPr/>
          <p:nvPr/>
        </p:nvSpPr>
        <p:spPr>
          <a:xfrm>
            <a:off x="4754880" y="1783080"/>
            <a:ext cx="3886200" cy="2697480"/>
          </a:xfrm>
          <a:prstGeom prst="rect">
            <a:avLst/>
          </a:prstGeom>
          <a:noFill/>
          <a:ln/>
        </p:spPr>
        <p:txBody>
          <a:bodyPr wrap="square" rtlCol="0" anchor="t"/>
          <a:lstStyle/>
          <a:p>
            <a:pPr marL="0" indent="0">
              <a:buNone/>
            </a:pPr>
            <a:r>
              <a:rPr lang="en-US" sz="1400" dirty="0">
                <a:solidFill>
                  <a:srgbClr val="2D2D2D"/>
                </a:solidFill>
                <a:latin typeface="Calibri" pitchFamily="34" charset="0"/>
                <a:ea typeface="Calibri" pitchFamily="34" charset="-122"/>
                <a:cs typeface="Calibri" pitchFamily="34" charset="-120"/>
              </a:rPr>
              <a:t>Two students raised genuine accuracy issues:</a:t>
            </a:r>
            <a:endParaRPr lang="en-US" sz="1400" dirty="0"/>
          </a:p>
          <a:p>
            <a:pPr marL="0" indent="0">
              <a:buNone/>
            </a:pPr>
            <a:endParaRPr lang="en-US" sz="1400" dirty="0"/>
          </a:p>
          <a:p>
            <a:pPr marL="0" indent="0">
              <a:buNone/>
            </a:pPr>
            <a:r>
              <a:rPr lang="en-US" sz="1400" dirty="0">
                <a:solidFill>
                  <a:srgbClr val="2D2D2D"/>
                </a:solidFill>
                <a:latin typeface="Calibri" pitchFamily="34" charset="0"/>
                <a:ea typeface="Calibri" pitchFamily="34" charset="-122"/>
                <a:cs typeface="Calibri" pitchFamily="34" charset="-120"/>
              </a:rPr>
              <a:t>•  One instance of “overuse AND underuse” when the task said “OR”</a:t>
            </a:r>
            <a:endParaRPr lang="en-US" sz="1400" dirty="0"/>
          </a:p>
          <a:p>
            <a:pPr marL="0" indent="0">
              <a:buNone/>
            </a:pPr>
            <a:endParaRPr lang="en-US" sz="1400" dirty="0"/>
          </a:p>
          <a:p>
            <a:pPr marL="0" indent="0">
              <a:buNone/>
            </a:pPr>
            <a:r>
              <a:rPr lang="en-US" sz="1400" dirty="0">
                <a:solidFill>
                  <a:srgbClr val="2D2D2D"/>
                </a:solidFill>
                <a:latin typeface="Calibri" pitchFamily="34" charset="0"/>
                <a:ea typeface="Calibri" pitchFamily="34" charset="-122"/>
                <a:cs typeface="Calibri" pitchFamily="34" charset="-120"/>
              </a:rPr>
              <a:t>•  One “good catch” response when corrected, which eroded trust</a:t>
            </a:r>
            <a:endParaRPr lang="en-US" sz="1400" dirty="0"/>
          </a:p>
          <a:p>
            <a:pPr marL="0" indent="0">
              <a:buNone/>
            </a:pPr>
            <a:endParaRPr lang="en-US" sz="1400" dirty="0"/>
          </a:p>
          <a:p>
            <a:pPr marL="0" indent="0">
              <a:buNone/>
            </a:pPr>
            <a:r>
              <a:rPr lang="en-US" sz="1400" dirty="0">
                <a:solidFill>
                  <a:srgbClr val="2D2D2D"/>
                </a:solidFill>
                <a:latin typeface="Calibri" pitchFamily="34" charset="0"/>
                <a:ea typeface="Calibri" pitchFamily="34" charset="-122"/>
                <a:cs typeface="Calibri" pitchFamily="34" charset="-120"/>
              </a:rPr>
              <a:t>Naming them is not an apology. It is part of the argument. A design process that takes critical feedback seriously is more likely to improve.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7F5F3"/>
        </a:solidFill>
        <a:effectLst/>
      </p:bgPr>
    </p:bg>
    <p:spTree>
      <p:nvGrpSpPr>
        <p:cNvPr id="1" name=""/>
        <p:cNvGrpSpPr/>
        <p:nvPr/>
      </p:nvGrpSpPr>
      <p:grpSpPr>
        <a:xfrm>
          <a:off x="0" y="0"/>
          <a:ext cx="0" cy="0"/>
          <a:chOff x="0" y="0"/>
          <a:chExt cx="0" cy="0"/>
        </a:xfrm>
      </p:grpSpPr>
      <p:sp>
        <p:nvSpPr>
          <p:cNvPr id="5" name="Text 2"/>
          <p:cNvSpPr>
            <a:spLocks noGrp="1"/>
          </p:cNvSpPr>
          <p:nvPr>
            <p:ph type="title" idx="4294967295"/>
          </p:nvPr>
        </p:nvSpPr>
        <p:spPr>
          <a:xfrm>
            <a:off x="365760" y="118872"/>
            <a:ext cx="7223760"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A1A1A"/>
                </a:solidFill>
                <a:effectLst/>
                <a:uLnTx/>
                <a:uFillTx/>
                <a:latin typeface="Georgia" pitchFamily="34" charset="0"/>
                <a:ea typeface="Georgia" pitchFamily="34" charset="-122"/>
                <a:cs typeface="Georgia" pitchFamily="34" charset="-120"/>
              </a:rPr>
              <a:t>The Bigger Argument</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hape 3">
            <a:extLst>
              <a:ext uri="{C183D7F6-B498-43B3-948B-1728B52AA6E4}">
                <adec:decorative xmlns:adec="http://schemas.microsoft.com/office/drawing/2017/decorative" val="1"/>
              </a:ext>
            </a:extLst>
          </p:cNvPr>
          <p:cNvSpPr/>
          <p:nvPr/>
        </p:nvSpPr>
        <p:spPr>
          <a:xfrm>
            <a:off x="365760" y="722376"/>
            <a:ext cx="8412480" cy="36576"/>
          </a:xfrm>
          <a:prstGeom prst="rect">
            <a:avLst/>
          </a:prstGeom>
          <a:solidFill>
            <a:srgbClr val="E42313"/>
          </a:solidFill>
          <a:ln w="12700">
            <a:solidFill>
              <a:srgbClr val="E42313"/>
            </a:solidFill>
            <a:prstDash val="solid"/>
          </a:ln>
        </p:spPr>
        <p:txBody>
          <a:bodyPr/>
          <a:lstStyle/>
          <a:p>
            <a:endParaRPr lang="en-AU"/>
          </a:p>
        </p:txBody>
      </p:sp>
      <p:sp>
        <p:nvSpPr>
          <p:cNvPr id="7" name="Text 4"/>
          <p:cNvSpPr/>
          <p:nvPr/>
        </p:nvSpPr>
        <p:spPr>
          <a:xfrm>
            <a:off x="365760" y="813816"/>
            <a:ext cx="8412480" cy="640080"/>
          </a:xfrm>
          <a:prstGeom prst="rect">
            <a:avLst/>
          </a:prstGeom>
          <a:noFill/>
          <a:ln/>
        </p:spPr>
        <p:txBody>
          <a:bodyPr wrap="square" rtlCol="0" anchor="ctr"/>
          <a:lstStyle/>
          <a:p>
            <a:pPr marL="0" indent="0">
              <a:buNone/>
            </a:pPr>
            <a:r>
              <a:rPr lang="en-US" sz="1700" b="1" dirty="0">
                <a:solidFill>
                  <a:srgbClr val="2D2D2D"/>
                </a:solidFill>
                <a:latin typeface="Georgia" pitchFamily="34" charset="0"/>
                <a:ea typeface="Georgia" pitchFamily="34" charset="-122"/>
                <a:cs typeface="Georgia" pitchFamily="34" charset="-120"/>
              </a:rPr>
              <a:t>The design decisions that made this tool useful are not technological. They are pedagogical.</a:t>
            </a:r>
            <a:endParaRPr lang="en-US" sz="1700" dirty="0"/>
          </a:p>
        </p:txBody>
      </p:sp>
      <p:sp>
        <p:nvSpPr>
          <p:cNvPr id="8" name="Shape 5">
            <a:extLst>
              <a:ext uri="{C183D7F6-B498-43B3-948B-1728B52AA6E4}">
                <adec:decorative xmlns:adec="http://schemas.microsoft.com/office/drawing/2017/decorative" val="1"/>
              </a:ext>
            </a:extLst>
          </p:cNvPr>
          <p:cNvSpPr/>
          <p:nvPr/>
        </p:nvSpPr>
        <p:spPr>
          <a:xfrm>
            <a:off x="365760" y="1691640"/>
            <a:ext cx="73152" cy="329184"/>
          </a:xfrm>
          <a:prstGeom prst="rect">
            <a:avLst/>
          </a:prstGeom>
          <a:solidFill>
            <a:srgbClr val="E42313"/>
          </a:solidFill>
          <a:ln w="12700">
            <a:solidFill>
              <a:srgbClr val="E42313"/>
            </a:solidFill>
            <a:prstDash val="solid"/>
          </a:ln>
        </p:spPr>
        <p:txBody>
          <a:bodyPr/>
          <a:lstStyle/>
          <a:p>
            <a:endParaRPr lang="en-AU" sz="1600"/>
          </a:p>
        </p:txBody>
      </p:sp>
      <p:sp>
        <p:nvSpPr>
          <p:cNvPr id="9" name="Text 6"/>
          <p:cNvSpPr/>
          <p:nvPr/>
        </p:nvSpPr>
        <p:spPr>
          <a:xfrm>
            <a:off x="566928" y="1674876"/>
            <a:ext cx="2103120" cy="438912"/>
          </a:xfrm>
          <a:prstGeom prst="rect">
            <a:avLst/>
          </a:prstGeom>
          <a:noFill/>
          <a:ln/>
        </p:spPr>
        <p:txBody>
          <a:bodyPr wrap="square" rtlCol="0" anchor="ctr"/>
          <a:lstStyle/>
          <a:p>
            <a:pPr marL="0" indent="0">
              <a:buNone/>
            </a:pPr>
            <a:r>
              <a:rPr lang="en-US" sz="1600" b="1" dirty="0">
                <a:solidFill>
                  <a:srgbClr val="E42313"/>
                </a:solidFill>
                <a:latin typeface="Calibri" pitchFamily="34" charset="0"/>
                <a:ea typeface="Calibri" pitchFamily="34" charset="-122"/>
                <a:cs typeface="Calibri" pitchFamily="34" charset="-120"/>
              </a:rPr>
              <a:t>After-hours access:</a:t>
            </a:r>
            <a:endParaRPr lang="en-US" sz="1600" dirty="0"/>
          </a:p>
        </p:txBody>
      </p:sp>
      <p:sp>
        <p:nvSpPr>
          <p:cNvPr id="10" name="Text 7"/>
          <p:cNvSpPr/>
          <p:nvPr/>
        </p:nvSpPr>
        <p:spPr>
          <a:xfrm>
            <a:off x="2651760" y="1636776"/>
            <a:ext cx="6774180" cy="438912"/>
          </a:xfrm>
          <a:prstGeom prst="rect">
            <a:avLst/>
          </a:prstGeom>
          <a:noFill/>
          <a:ln/>
        </p:spPr>
        <p:txBody>
          <a:bodyPr wrap="square" rtlCol="0" anchor="ctr"/>
          <a:lstStyle/>
          <a:p>
            <a:pPr marL="0" indent="0">
              <a:buNone/>
            </a:pPr>
            <a:r>
              <a:rPr lang="en-US" sz="1600" dirty="0">
                <a:solidFill>
                  <a:srgbClr val="2D2D2D"/>
                </a:solidFill>
                <a:latin typeface="Calibri" pitchFamily="34" charset="0"/>
                <a:ea typeface="Calibri" pitchFamily="34" charset="-122"/>
                <a:cs typeface="Calibri" pitchFamily="34" charset="-120"/>
              </a:rPr>
              <a:t>Reduces structural barriers for students with work and caring responsibilities</a:t>
            </a:r>
            <a:endParaRPr lang="en-US" sz="1600" dirty="0"/>
          </a:p>
        </p:txBody>
      </p:sp>
      <p:sp>
        <p:nvSpPr>
          <p:cNvPr id="11" name="Shape 8">
            <a:extLst>
              <a:ext uri="{C183D7F6-B498-43B3-948B-1728B52AA6E4}">
                <adec:decorative xmlns:adec="http://schemas.microsoft.com/office/drawing/2017/decorative" val="1"/>
              </a:ext>
            </a:extLst>
          </p:cNvPr>
          <p:cNvSpPr/>
          <p:nvPr/>
        </p:nvSpPr>
        <p:spPr>
          <a:xfrm>
            <a:off x="365760" y="2296668"/>
            <a:ext cx="73152" cy="329184"/>
          </a:xfrm>
          <a:prstGeom prst="rect">
            <a:avLst/>
          </a:prstGeom>
          <a:solidFill>
            <a:srgbClr val="E42313"/>
          </a:solidFill>
          <a:ln w="12700">
            <a:solidFill>
              <a:srgbClr val="E42313"/>
            </a:solidFill>
            <a:prstDash val="solid"/>
          </a:ln>
        </p:spPr>
        <p:txBody>
          <a:bodyPr/>
          <a:lstStyle/>
          <a:p>
            <a:endParaRPr lang="en-AU" sz="1600"/>
          </a:p>
        </p:txBody>
      </p:sp>
      <p:sp>
        <p:nvSpPr>
          <p:cNvPr id="12" name="Text 9"/>
          <p:cNvSpPr/>
          <p:nvPr/>
        </p:nvSpPr>
        <p:spPr>
          <a:xfrm>
            <a:off x="566928" y="2241804"/>
            <a:ext cx="2103120" cy="438912"/>
          </a:xfrm>
          <a:prstGeom prst="rect">
            <a:avLst/>
          </a:prstGeom>
          <a:noFill/>
          <a:ln/>
        </p:spPr>
        <p:txBody>
          <a:bodyPr wrap="square" rtlCol="0" anchor="ctr"/>
          <a:lstStyle/>
          <a:p>
            <a:pPr marL="0" indent="0">
              <a:buNone/>
            </a:pPr>
            <a:r>
              <a:rPr lang="en-US" sz="1600" b="1" dirty="0">
                <a:solidFill>
                  <a:srgbClr val="E42313"/>
                </a:solidFill>
                <a:latin typeface="Calibri" pitchFamily="34" charset="0"/>
                <a:ea typeface="Calibri" pitchFamily="34" charset="-122"/>
                <a:cs typeface="Calibri" pitchFamily="34" charset="-120"/>
              </a:rPr>
              <a:t>Low-pressure asking:</a:t>
            </a:r>
            <a:endParaRPr lang="en-US" sz="1600" dirty="0"/>
          </a:p>
        </p:txBody>
      </p:sp>
      <p:sp>
        <p:nvSpPr>
          <p:cNvPr id="13" name="Text 10"/>
          <p:cNvSpPr/>
          <p:nvPr/>
        </p:nvSpPr>
        <p:spPr>
          <a:xfrm>
            <a:off x="2651760" y="2241804"/>
            <a:ext cx="6400800" cy="438912"/>
          </a:xfrm>
          <a:prstGeom prst="rect">
            <a:avLst/>
          </a:prstGeom>
          <a:noFill/>
          <a:ln/>
        </p:spPr>
        <p:txBody>
          <a:bodyPr wrap="square" rtlCol="0" anchor="ctr"/>
          <a:lstStyle/>
          <a:p>
            <a:pPr marL="0" indent="0">
              <a:buNone/>
            </a:pPr>
            <a:r>
              <a:rPr lang="en-US" sz="1600" dirty="0">
                <a:solidFill>
                  <a:srgbClr val="2D2D2D"/>
                </a:solidFill>
                <a:latin typeface="Calibri" pitchFamily="34" charset="0"/>
                <a:ea typeface="Calibri" pitchFamily="34" charset="-122"/>
                <a:cs typeface="Calibri" pitchFamily="34" charset="-120"/>
              </a:rPr>
              <a:t>Reduces affective barriers for students who feel their questions are not worth teaching staff’s time </a:t>
            </a:r>
            <a:endParaRPr lang="en-US" sz="1600" dirty="0"/>
          </a:p>
        </p:txBody>
      </p:sp>
      <p:sp>
        <p:nvSpPr>
          <p:cNvPr id="14" name="Shape 11">
            <a:extLst>
              <a:ext uri="{C183D7F6-B498-43B3-948B-1728B52AA6E4}">
                <adec:decorative xmlns:adec="http://schemas.microsoft.com/office/drawing/2017/decorative" val="1"/>
              </a:ext>
            </a:extLst>
          </p:cNvPr>
          <p:cNvSpPr/>
          <p:nvPr/>
        </p:nvSpPr>
        <p:spPr>
          <a:xfrm>
            <a:off x="365760" y="2872740"/>
            <a:ext cx="73152" cy="329184"/>
          </a:xfrm>
          <a:prstGeom prst="rect">
            <a:avLst/>
          </a:prstGeom>
          <a:solidFill>
            <a:srgbClr val="E42313"/>
          </a:solidFill>
          <a:ln w="12700">
            <a:solidFill>
              <a:srgbClr val="E42313"/>
            </a:solidFill>
            <a:prstDash val="solid"/>
          </a:ln>
        </p:spPr>
        <p:txBody>
          <a:bodyPr/>
          <a:lstStyle/>
          <a:p>
            <a:endParaRPr lang="en-AU" sz="1600"/>
          </a:p>
        </p:txBody>
      </p:sp>
      <p:sp>
        <p:nvSpPr>
          <p:cNvPr id="15" name="Text 12"/>
          <p:cNvSpPr/>
          <p:nvPr/>
        </p:nvSpPr>
        <p:spPr>
          <a:xfrm>
            <a:off x="566928" y="2817876"/>
            <a:ext cx="2103120" cy="438912"/>
          </a:xfrm>
          <a:prstGeom prst="rect">
            <a:avLst/>
          </a:prstGeom>
          <a:noFill/>
          <a:ln/>
        </p:spPr>
        <p:txBody>
          <a:bodyPr wrap="square" rtlCol="0" anchor="ctr"/>
          <a:lstStyle/>
          <a:p>
            <a:pPr marL="0" indent="0">
              <a:buNone/>
            </a:pPr>
            <a:r>
              <a:rPr lang="en-US" sz="1600" b="1" dirty="0">
                <a:solidFill>
                  <a:srgbClr val="E42313"/>
                </a:solidFill>
                <a:latin typeface="Calibri" pitchFamily="34" charset="0"/>
                <a:ea typeface="Calibri" pitchFamily="34" charset="-122"/>
                <a:cs typeface="Calibri" pitchFamily="34" charset="-120"/>
              </a:rPr>
              <a:t>Plain language:</a:t>
            </a:r>
            <a:endParaRPr lang="en-US" sz="1600" dirty="0"/>
          </a:p>
        </p:txBody>
      </p:sp>
      <p:sp>
        <p:nvSpPr>
          <p:cNvPr id="16" name="Text 13"/>
          <p:cNvSpPr/>
          <p:nvPr/>
        </p:nvSpPr>
        <p:spPr>
          <a:xfrm>
            <a:off x="2651760" y="2817876"/>
            <a:ext cx="6126480" cy="438912"/>
          </a:xfrm>
          <a:prstGeom prst="rect">
            <a:avLst/>
          </a:prstGeom>
          <a:noFill/>
          <a:ln/>
        </p:spPr>
        <p:txBody>
          <a:bodyPr wrap="square" rtlCol="0" anchor="ctr"/>
          <a:lstStyle/>
          <a:p>
            <a:pPr marL="0" indent="0">
              <a:buNone/>
            </a:pPr>
            <a:r>
              <a:rPr lang="en-US" sz="1600" dirty="0">
                <a:solidFill>
                  <a:srgbClr val="2D2D2D"/>
                </a:solidFill>
                <a:latin typeface="Calibri" pitchFamily="34" charset="0"/>
                <a:ea typeface="Calibri" pitchFamily="34" charset="-122"/>
                <a:cs typeface="Calibri" pitchFamily="34" charset="-120"/>
              </a:rPr>
              <a:t>Reduces cognitive barriers for students new to academic discourse</a:t>
            </a:r>
            <a:endParaRPr lang="en-US" sz="1600" dirty="0"/>
          </a:p>
        </p:txBody>
      </p:sp>
      <p:sp>
        <p:nvSpPr>
          <p:cNvPr id="17" name="Shape 14">
            <a:extLst>
              <a:ext uri="{C183D7F6-B498-43B3-948B-1728B52AA6E4}">
                <adec:decorative xmlns:adec="http://schemas.microsoft.com/office/drawing/2017/decorative" val="1"/>
              </a:ext>
            </a:extLst>
          </p:cNvPr>
          <p:cNvSpPr/>
          <p:nvPr/>
        </p:nvSpPr>
        <p:spPr>
          <a:xfrm>
            <a:off x="365760" y="3427476"/>
            <a:ext cx="73152" cy="329184"/>
          </a:xfrm>
          <a:prstGeom prst="rect">
            <a:avLst/>
          </a:prstGeom>
          <a:solidFill>
            <a:srgbClr val="E42313"/>
          </a:solidFill>
          <a:ln w="12700">
            <a:solidFill>
              <a:srgbClr val="E42313"/>
            </a:solidFill>
            <a:prstDash val="solid"/>
          </a:ln>
        </p:spPr>
        <p:txBody>
          <a:bodyPr/>
          <a:lstStyle/>
          <a:p>
            <a:endParaRPr lang="en-AU" sz="1600"/>
          </a:p>
        </p:txBody>
      </p:sp>
      <p:sp>
        <p:nvSpPr>
          <p:cNvPr id="18" name="Text 15"/>
          <p:cNvSpPr/>
          <p:nvPr/>
        </p:nvSpPr>
        <p:spPr>
          <a:xfrm>
            <a:off x="566928" y="3372612"/>
            <a:ext cx="2103120" cy="438912"/>
          </a:xfrm>
          <a:prstGeom prst="rect">
            <a:avLst/>
          </a:prstGeom>
          <a:noFill/>
          <a:ln/>
        </p:spPr>
        <p:txBody>
          <a:bodyPr wrap="square" rtlCol="0" anchor="ctr"/>
          <a:lstStyle/>
          <a:p>
            <a:pPr marL="0" indent="0">
              <a:buNone/>
            </a:pPr>
            <a:r>
              <a:rPr lang="en-US" sz="1600" b="1" dirty="0">
                <a:solidFill>
                  <a:srgbClr val="E42313"/>
                </a:solidFill>
                <a:latin typeface="Calibri" pitchFamily="34" charset="0"/>
                <a:ea typeface="Calibri" pitchFamily="34" charset="-122"/>
                <a:cs typeface="Calibri" pitchFamily="34" charset="-120"/>
              </a:rPr>
              <a:t>Iterative feedback:</a:t>
            </a:r>
            <a:endParaRPr lang="en-US" sz="1600" dirty="0"/>
          </a:p>
        </p:txBody>
      </p:sp>
      <p:sp>
        <p:nvSpPr>
          <p:cNvPr id="19" name="Text 16"/>
          <p:cNvSpPr/>
          <p:nvPr/>
        </p:nvSpPr>
        <p:spPr>
          <a:xfrm>
            <a:off x="2651760" y="3372612"/>
            <a:ext cx="6126480" cy="438912"/>
          </a:xfrm>
          <a:prstGeom prst="rect">
            <a:avLst/>
          </a:prstGeom>
          <a:noFill/>
          <a:ln/>
        </p:spPr>
        <p:txBody>
          <a:bodyPr wrap="square" rtlCol="0" anchor="ctr"/>
          <a:lstStyle/>
          <a:p>
            <a:pPr marL="0" indent="0">
              <a:buNone/>
            </a:pPr>
            <a:r>
              <a:rPr lang="en-US" sz="1600" dirty="0">
                <a:solidFill>
                  <a:srgbClr val="2D2D2D"/>
                </a:solidFill>
                <a:latin typeface="Calibri" pitchFamily="34" charset="0"/>
                <a:ea typeface="Calibri" pitchFamily="34" charset="-122"/>
                <a:cs typeface="Calibri" pitchFamily="34" charset="-120"/>
              </a:rPr>
              <a:t>Supports learning without compromising academic integrity</a:t>
            </a:r>
            <a:endParaRPr lang="en-US" sz="1600" dirty="0"/>
          </a:p>
        </p:txBody>
      </p:sp>
      <p:sp>
        <p:nvSpPr>
          <p:cNvPr id="20" name="Shape 17">
            <a:extLst>
              <a:ext uri="{C183D7F6-B498-43B3-948B-1728B52AA6E4}">
                <adec:decorative xmlns:adec="http://schemas.microsoft.com/office/drawing/2017/decorative" val="1"/>
              </a:ext>
            </a:extLst>
          </p:cNvPr>
          <p:cNvSpPr/>
          <p:nvPr/>
        </p:nvSpPr>
        <p:spPr>
          <a:xfrm>
            <a:off x="384048" y="4023360"/>
            <a:ext cx="73152" cy="329184"/>
          </a:xfrm>
          <a:prstGeom prst="rect">
            <a:avLst/>
          </a:prstGeom>
          <a:solidFill>
            <a:srgbClr val="E42313"/>
          </a:solidFill>
          <a:ln w="12700">
            <a:solidFill>
              <a:srgbClr val="E42313"/>
            </a:solidFill>
            <a:prstDash val="solid"/>
          </a:ln>
        </p:spPr>
        <p:txBody>
          <a:bodyPr/>
          <a:lstStyle/>
          <a:p>
            <a:endParaRPr lang="en-AU" sz="1600"/>
          </a:p>
        </p:txBody>
      </p:sp>
      <p:sp>
        <p:nvSpPr>
          <p:cNvPr id="21" name="Text 18"/>
          <p:cNvSpPr/>
          <p:nvPr/>
        </p:nvSpPr>
        <p:spPr>
          <a:xfrm>
            <a:off x="585216" y="3968496"/>
            <a:ext cx="2103120" cy="438912"/>
          </a:xfrm>
          <a:prstGeom prst="rect">
            <a:avLst/>
          </a:prstGeom>
          <a:noFill/>
          <a:ln/>
        </p:spPr>
        <p:txBody>
          <a:bodyPr wrap="square" rtlCol="0" anchor="ctr"/>
          <a:lstStyle/>
          <a:p>
            <a:pPr marL="0" indent="0">
              <a:buNone/>
            </a:pPr>
            <a:r>
              <a:rPr lang="en-US" sz="1600" b="1" dirty="0">
                <a:solidFill>
                  <a:srgbClr val="E42313"/>
                </a:solidFill>
                <a:latin typeface="Calibri" pitchFamily="34" charset="0"/>
                <a:ea typeface="Calibri" pitchFamily="34" charset="-122"/>
                <a:cs typeface="Calibri" pitchFamily="34" charset="-120"/>
              </a:rPr>
              <a:t>Honest uncertainty:</a:t>
            </a:r>
            <a:endParaRPr lang="en-US" sz="1600" dirty="0"/>
          </a:p>
        </p:txBody>
      </p:sp>
      <p:sp>
        <p:nvSpPr>
          <p:cNvPr id="22" name="Text 19"/>
          <p:cNvSpPr/>
          <p:nvPr/>
        </p:nvSpPr>
        <p:spPr>
          <a:xfrm>
            <a:off x="2670048" y="3968496"/>
            <a:ext cx="6126480" cy="438912"/>
          </a:xfrm>
          <a:prstGeom prst="rect">
            <a:avLst/>
          </a:prstGeom>
          <a:noFill/>
          <a:ln/>
        </p:spPr>
        <p:txBody>
          <a:bodyPr wrap="square" rtlCol="0" anchor="ctr"/>
          <a:lstStyle/>
          <a:p>
            <a:pPr marL="0" indent="0">
              <a:buNone/>
            </a:pPr>
            <a:r>
              <a:rPr lang="en-US" sz="1600" dirty="0">
                <a:solidFill>
                  <a:srgbClr val="2D2D2D"/>
                </a:solidFill>
                <a:latin typeface="Calibri" pitchFamily="34" charset="0"/>
                <a:ea typeface="Calibri" pitchFamily="34" charset="-122"/>
                <a:cs typeface="Calibri" pitchFamily="34" charset="-120"/>
              </a:rPr>
              <a:t>Models not-knowing as normal, which is itself a learning outcome</a:t>
            </a:r>
            <a:endParaRPr lang="en-US" sz="1600" dirty="0"/>
          </a:p>
        </p:txBody>
      </p:sp>
      <p:sp>
        <p:nvSpPr>
          <p:cNvPr id="23" name="Text 20"/>
          <p:cNvSpPr/>
          <p:nvPr/>
        </p:nvSpPr>
        <p:spPr>
          <a:xfrm>
            <a:off x="365760" y="4544568"/>
            <a:ext cx="8412480" cy="457200"/>
          </a:xfrm>
          <a:prstGeom prst="rect">
            <a:avLst/>
          </a:prstGeom>
          <a:noFill/>
          <a:ln/>
        </p:spPr>
        <p:txBody>
          <a:bodyPr wrap="square" rtlCol="0" anchor="ctr"/>
          <a:lstStyle/>
          <a:p>
            <a:pPr marL="0" indent="0" algn="ctr">
              <a:buNone/>
            </a:pPr>
            <a:r>
              <a:rPr lang="en-AU" sz="1600" b="1" i="1" dirty="0">
                <a:latin typeface="Calibri" pitchFamily="34" charset="0"/>
                <a:ea typeface="Calibri" pitchFamily="34" charset="-122"/>
                <a:cs typeface="Calibri" pitchFamily="34" charset="-120"/>
              </a:rPr>
              <a:t>Equity is not achieved by giving everyone the same tool. It is achieved by designing around the people who need it most, and being willing to change when they show you something you missed</a:t>
            </a:r>
            <a:r>
              <a:rPr lang="en-US" sz="1600" b="1" i="1" dirty="0">
                <a:latin typeface="Calibri" pitchFamily="34" charset="0"/>
                <a:ea typeface="Calibri" pitchFamily="34" charset="-122"/>
                <a:cs typeface="Calibri" pitchFamily="34" charset="-120"/>
              </a:rPr>
              <a:t>.</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1A1A1A"/>
        </a:solidFill>
        <a:effectLst/>
      </p:bgPr>
    </p:bg>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0" y="0"/>
            <a:ext cx="146304" cy="5143500"/>
          </a:xfrm>
          <a:prstGeom prst="rect">
            <a:avLst/>
          </a:prstGeom>
          <a:solidFill>
            <a:srgbClr val="E42313"/>
          </a:solidFill>
          <a:ln w="12700">
            <a:solidFill>
              <a:srgbClr val="E42313"/>
            </a:solidFill>
            <a:prstDash val="solid"/>
          </a:ln>
        </p:spPr>
        <p:txBody>
          <a:bodyPr/>
          <a:lstStyle/>
          <a:p>
            <a:endParaRPr lang="en-AU"/>
          </a:p>
        </p:txBody>
      </p:sp>
      <p:pic>
        <p:nvPicPr>
          <p:cNvPr id="3"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18120" y="137160"/>
            <a:ext cx="1143000" cy="905256"/>
          </a:xfrm>
          <a:prstGeom prst="rect">
            <a:avLst/>
          </a:prstGeom>
        </p:spPr>
      </p:pic>
      <p:sp>
        <p:nvSpPr>
          <p:cNvPr id="4" name="Text 1"/>
          <p:cNvSpPr>
            <a:spLocks noGrp="1"/>
          </p:cNvSpPr>
          <p:nvPr>
            <p:ph type="title" idx="4294967295"/>
          </p:nvPr>
        </p:nvSpPr>
        <p:spPr>
          <a:xfrm>
            <a:off x="411480" y="502920"/>
            <a:ext cx="7132320" cy="14630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If we know that 73% of the questions students most needed answered were being asked outside office hours - </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Text 2"/>
          <p:cNvSpPr/>
          <p:nvPr/>
        </p:nvSpPr>
        <p:spPr>
          <a:xfrm>
            <a:off x="411480" y="2057400"/>
            <a:ext cx="8321040" cy="822960"/>
          </a:xfrm>
          <a:prstGeom prst="rect">
            <a:avLst/>
          </a:prstGeom>
          <a:noFill/>
          <a:ln/>
        </p:spPr>
        <p:txBody>
          <a:bodyPr wrap="square" rtlCol="0" anchor="ctr"/>
          <a:lstStyle/>
          <a:p>
            <a:pPr marL="0" indent="0">
              <a:buNone/>
            </a:pPr>
            <a:r>
              <a:rPr lang="en-US" sz="2200" b="1" i="1" dirty="0">
                <a:solidFill>
                  <a:srgbClr val="E42313"/>
                </a:solidFill>
                <a:latin typeface="Georgia" pitchFamily="34" charset="0"/>
                <a:ea typeface="Georgia" pitchFamily="34" charset="-122"/>
                <a:cs typeface="Georgia" pitchFamily="34" charset="-120"/>
              </a:rPr>
              <a:t>What does that tell us about the support systems we have been building?</a:t>
            </a:r>
            <a:endParaRPr lang="en-US" sz="2200" b="1" dirty="0"/>
          </a:p>
        </p:txBody>
      </p:sp>
      <p:sp>
        <p:nvSpPr>
          <p:cNvPr id="6" name="Text 3"/>
          <p:cNvSpPr/>
          <p:nvPr/>
        </p:nvSpPr>
        <p:spPr>
          <a:xfrm>
            <a:off x="411480" y="3017520"/>
            <a:ext cx="8321040" cy="1051560"/>
          </a:xfrm>
          <a:prstGeom prst="rect">
            <a:avLst/>
          </a:prstGeom>
          <a:noFill/>
          <a:ln/>
        </p:spPr>
        <p:txBody>
          <a:bodyPr wrap="square" rtlCol="0" anchor="ctr"/>
          <a:lstStyle/>
          <a:p>
            <a:pPr marL="0" indent="0">
              <a:buNone/>
            </a:pPr>
            <a:r>
              <a:rPr lang="en-US" sz="1800" b="1" dirty="0">
                <a:solidFill>
                  <a:schemeClr val="bg1"/>
                </a:solidFill>
                <a:latin typeface="Georgia" pitchFamily="34" charset="0"/>
                <a:ea typeface="Georgia" pitchFamily="34" charset="-122"/>
                <a:cs typeface="Georgia" pitchFamily="34" charset="-120"/>
              </a:rPr>
              <a:t>And if we can design something that meets students there -</a:t>
            </a:r>
            <a:endParaRPr lang="en-US" sz="1800" b="1" dirty="0">
              <a:solidFill>
                <a:schemeClr val="bg1"/>
              </a:solidFill>
            </a:endParaRPr>
          </a:p>
          <a:p>
            <a:pPr marL="0" indent="0">
              <a:buNone/>
            </a:pPr>
            <a:r>
              <a:rPr lang="en-US" sz="1800" b="1" dirty="0">
                <a:solidFill>
                  <a:schemeClr val="bg1"/>
                </a:solidFill>
                <a:latin typeface="Georgia" pitchFamily="34" charset="0"/>
                <a:ea typeface="Georgia" pitchFamily="34" charset="-122"/>
                <a:cs typeface="Georgia" pitchFamily="34" charset="-120"/>
              </a:rPr>
              <a:t>what else are we willing to redesign?</a:t>
            </a:r>
            <a:endParaRPr lang="en-US" sz="1800" b="1" dirty="0">
              <a:solidFill>
                <a:schemeClr val="bg1"/>
              </a:solidFill>
            </a:endParaRPr>
          </a:p>
        </p:txBody>
      </p:sp>
      <p:sp>
        <p:nvSpPr>
          <p:cNvPr id="7" name="Text 4"/>
          <p:cNvSpPr/>
          <p:nvPr/>
        </p:nvSpPr>
        <p:spPr>
          <a:xfrm>
            <a:off x="411480" y="4754880"/>
            <a:ext cx="8321040" cy="274320"/>
          </a:xfrm>
          <a:prstGeom prst="rect">
            <a:avLst/>
          </a:prstGeom>
          <a:noFill/>
          <a:ln/>
        </p:spPr>
        <p:txBody>
          <a:bodyPr wrap="square" rtlCol="0" anchor="ctr"/>
          <a:lstStyle/>
          <a:p>
            <a:pPr marL="0" indent="0">
              <a:buNone/>
            </a:pPr>
            <a:r>
              <a:rPr lang="en-US" sz="1200" dirty="0">
                <a:solidFill>
                  <a:srgbClr val="AAAAAA"/>
                </a:solidFill>
                <a:latin typeface="Calibri" pitchFamily="34" charset="0"/>
                <a:ea typeface="Calibri" pitchFamily="34" charset="-122"/>
                <a:cs typeface="Calibri" pitchFamily="34" charset="-120"/>
              </a:rPr>
              <a:t>Kendal Sylvester  |  kendal.sylvester@utas.edu.au</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18120" y="109728"/>
            <a:ext cx="1143000" cy="905256"/>
          </a:xfrm>
          <a:prstGeom prst="rect">
            <a:avLst/>
          </a:prstGeom>
        </p:spPr>
      </p:pic>
      <p:sp>
        <p:nvSpPr>
          <p:cNvPr id="5" name="Text 2"/>
          <p:cNvSpPr>
            <a:spLocks noGrp="1"/>
          </p:cNvSpPr>
          <p:nvPr>
            <p:ph type="title" idx="4294967295"/>
          </p:nvPr>
        </p:nvSpPr>
        <p:spPr>
          <a:xfrm>
            <a:off x="365760" y="475488"/>
            <a:ext cx="7223760" cy="6217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A1A1A"/>
                </a:solidFill>
                <a:effectLst/>
                <a:uLnTx/>
                <a:uFillTx/>
                <a:latin typeface="Georgia" pitchFamily="34" charset="0"/>
                <a:ea typeface="Georgia" pitchFamily="34" charset="-122"/>
                <a:cs typeface="Georgia" pitchFamily="34" charset="-120"/>
              </a:rPr>
              <a:t>Questions Worth Asking</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hape 3">
            <a:extLst>
              <a:ext uri="{C183D7F6-B498-43B3-948B-1728B52AA6E4}">
                <adec:decorative xmlns:adec="http://schemas.microsoft.com/office/drawing/2017/decorative" val="1"/>
              </a:ext>
            </a:extLst>
          </p:cNvPr>
          <p:cNvSpPr/>
          <p:nvPr/>
        </p:nvSpPr>
        <p:spPr>
          <a:xfrm>
            <a:off x="365760" y="1133856"/>
            <a:ext cx="8412480" cy="36576"/>
          </a:xfrm>
          <a:prstGeom prst="rect">
            <a:avLst/>
          </a:prstGeom>
          <a:solidFill>
            <a:srgbClr val="E42313"/>
          </a:solidFill>
          <a:ln w="12700">
            <a:solidFill>
              <a:srgbClr val="E42313"/>
            </a:solidFill>
            <a:prstDash val="solid"/>
          </a:ln>
        </p:spPr>
        <p:txBody>
          <a:bodyPr/>
          <a:lstStyle/>
          <a:p>
            <a:endParaRPr lang="en-AU"/>
          </a:p>
        </p:txBody>
      </p:sp>
      <p:sp>
        <p:nvSpPr>
          <p:cNvPr id="7" name="Shape 4">
            <a:extLst>
              <a:ext uri="{C183D7F6-B498-43B3-948B-1728B52AA6E4}">
                <adec:decorative xmlns:adec="http://schemas.microsoft.com/office/drawing/2017/decorative" val="1"/>
              </a:ext>
            </a:extLst>
          </p:cNvPr>
          <p:cNvSpPr/>
          <p:nvPr/>
        </p:nvSpPr>
        <p:spPr>
          <a:xfrm>
            <a:off x="365760" y="1261872"/>
            <a:ext cx="8412480" cy="402336"/>
          </a:xfrm>
          <a:prstGeom prst="rect">
            <a:avLst/>
          </a:prstGeom>
          <a:solidFill>
            <a:srgbClr val="1A1A1A"/>
          </a:solidFill>
          <a:ln w="12700">
            <a:solidFill>
              <a:srgbClr val="1A1A1A"/>
            </a:solidFill>
            <a:prstDash val="solid"/>
          </a:ln>
        </p:spPr>
        <p:txBody>
          <a:bodyPr/>
          <a:lstStyle/>
          <a:p>
            <a:endParaRPr lang="en-AU"/>
          </a:p>
        </p:txBody>
      </p:sp>
      <p:sp>
        <p:nvSpPr>
          <p:cNvPr id="8" name="Shape 5">
            <a:extLst>
              <a:ext uri="{C183D7F6-B498-43B3-948B-1728B52AA6E4}">
                <adec:decorative xmlns:adec="http://schemas.microsoft.com/office/drawing/2017/decorative" val="1"/>
              </a:ext>
            </a:extLst>
          </p:cNvPr>
          <p:cNvSpPr/>
          <p:nvPr/>
        </p:nvSpPr>
        <p:spPr>
          <a:xfrm>
            <a:off x="365760" y="1261872"/>
            <a:ext cx="91440" cy="402336"/>
          </a:xfrm>
          <a:prstGeom prst="rect">
            <a:avLst/>
          </a:prstGeom>
          <a:solidFill>
            <a:srgbClr val="E42313"/>
          </a:solidFill>
          <a:ln w="12700">
            <a:solidFill>
              <a:srgbClr val="E42313"/>
            </a:solidFill>
            <a:prstDash val="solid"/>
          </a:ln>
        </p:spPr>
        <p:txBody>
          <a:bodyPr/>
          <a:lstStyle/>
          <a:p>
            <a:endParaRPr lang="en-AU"/>
          </a:p>
        </p:txBody>
      </p:sp>
      <p:sp>
        <p:nvSpPr>
          <p:cNvPr id="9" name="Text 6"/>
          <p:cNvSpPr/>
          <p:nvPr/>
        </p:nvSpPr>
        <p:spPr>
          <a:xfrm>
            <a:off x="530352" y="1261872"/>
            <a:ext cx="8138160" cy="402336"/>
          </a:xfrm>
          <a:prstGeom prst="rect">
            <a:avLst/>
          </a:prstGeom>
          <a:noFill/>
          <a:ln/>
        </p:spPr>
        <p:txBody>
          <a:bodyPr wrap="square"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Not compulsory</a:t>
            </a:r>
            <a:endParaRPr lang="en-US" sz="1300" dirty="0"/>
          </a:p>
        </p:txBody>
      </p:sp>
      <p:sp>
        <p:nvSpPr>
          <p:cNvPr id="10" name="Shape 7">
            <a:extLst>
              <a:ext uri="{C183D7F6-B498-43B3-948B-1728B52AA6E4}">
                <adec:decorative xmlns:adec="http://schemas.microsoft.com/office/drawing/2017/decorative" val="1"/>
              </a:ext>
            </a:extLst>
          </p:cNvPr>
          <p:cNvSpPr/>
          <p:nvPr/>
        </p:nvSpPr>
        <p:spPr>
          <a:xfrm>
            <a:off x="365760" y="1664208"/>
            <a:ext cx="8412480" cy="694944"/>
          </a:xfrm>
          <a:prstGeom prst="rect">
            <a:avLst/>
          </a:prstGeom>
          <a:solidFill>
            <a:srgbClr val="FFFFFF"/>
          </a:solidFill>
          <a:ln w="12700">
            <a:solidFill>
              <a:srgbClr val="EDEBEA"/>
            </a:solidFill>
            <a:prstDash val="solid"/>
          </a:ln>
        </p:spPr>
        <p:txBody>
          <a:bodyPr/>
          <a:lstStyle/>
          <a:p>
            <a:endParaRPr lang="en-AU"/>
          </a:p>
        </p:txBody>
      </p:sp>
      <p:sp>
        <p:nvSpPr>
          <p:cNvPr id="11" name="Text 8"/>
          <p:cNvSpPr/>
          <p:nvPr/>
        </p:nvSpPr>
        <p:spPr>
          <a:xfrm>
            <a:off x="502920" y="1664208"/>
            <a:ext cx="8183880" cy="694944"/>
          </a:xfrm>
          <a:prstGeom prst="rect">
            <a:avLst/>
          </a:prstGeom>
          <a:noFill/>
          <a:ln/>
        </p:spPr>
        <p:txBody>
          <a:bodyPr wrap="square" rtlCol="0" anchor="ctr"/>
          <a:lstStyle/>
          <a:p>
            <a:pPr marL="0" indent="0">
              <a:buNone/>
            </a:pPr>
            <a:r>
              <a:rPr lang="en-US" sz="1400" dirty="0">
                <a:solidFill>
                  <a:srgbClr val="2D2D2D"/>
                </a:solidFill>
                <a:latin typeface="Calibri" pitchFamily="34" charset="0"/>
                <a:ea typeface="Calibri" pitchFamily="34" charset="-122"/>
                <a:cs typeface="Calibri" pitchFamily="34" charset="-120"/>
              </a:rPr>
              <a:t>Students chose whether to use it. Offering access is not the same as mandating use.</a:t>
            </a:r>
            <a:endParaRPr lang="en-US" sz="1400" dirty="0"/>
          </a:p>
        </p:txBody>
      </p:sp>
      <p:sp>
        <p:nvSpPr>
          <p:cNvPr id="12" name="Shape 9">
            <a:extLst>
              <a:ext uri="{C183D7F6-B498-43B3-948B-1728B52AA6E4}">
                <adec:decorative xmlns:adec="http://schemas.microsoft.com/office/drawing/2017/decorative" val="1"/>
              </a:ext>
            </a:extLst>
          </p:cNvPr>
          <p:cNvSpPr/>
          <p:nvPr/>
        </p:nvSpPr>
        <p:spPr>
          <a:xfrm>
            <a:off x="365760" y="2395728"/>
            <a:ext cx="8412480" cy="402336"/>
          </a:xfrm>
          <a:prstGeom prst="rect">
            <a:avLst/>
          </a:prstGeom>
          <a:solidFill>
            <a:srgbClr val="1A1A1A"/>
          </a:solidFill>
          <a:ln w="12700">
            <a:solidFill>
              <a:srgbClr val="1A1A1A"/>
            </a:solidFill>
            <a:prstDash val="solid"/>
          </a:ln>
        </p:spPr>
        <p:txBody>
          <a:bodyPr/>
          <a:lstStyle/>
          <a:p>
            <a:endParaRPr lang="en-AU"/>
          </a:p>
        </p:txBody>
      </p:sp>
      <p:sp>
        <p:nvSpPr>
          <p:cNvPr id="13" name="Shape 10">
            <a:extLst>
              <a:ext uri="{C183D7F6-B498-43B3-948B-1728B52AA6E4}">
                <adec:decorative xmlns:adec="http://schemas.microsoft.com/office/drawing/2017/decorative" val="1"/>
              </a:ext>
            </a:extLst>
          </p:cNvPr>
          <p:cNvSpPr/>
          <p:nvPr/>
        </p:nvSpPr>
        <p:spPr>
          <a:xfrm>
            <a:off x="365760" y="2395728"/>
            <a:ext cx="91440" cy="402336"/>
          </a:xfrm>
          <a:prstGeom prst="rect">
            <a:avLst/>
          </a:prstGeom>
          <a:solidFill>
            <a:srgbClr val="E42313"/>
          </a:solidFill>
          <a:ln w="12700">
            <a:solidFill>
              <a:srgbClr val="E42313"/>
            </a:solidFill>
            <a:prstDash val="solid"/>
          </a:ln>
        </p:spPr>
        <p:txBody>
          <a:bodyPr/>
          <a:lstStyle/>
          <a:p>
            <a:endParaRPr lang="en-AU"/>
          </a:p>
        </p:txBody>
      </p:sp>
      <p:sp>
        <p:nvSpPr>
          <p:cNvPr id="14" name="Text 11"/>
          <p:cNvSpPr/>
          <p:nvPr/>
        </p:nvSpPr>
        <p:spPr>
          <a:xfrm>
            <a:off x="530352" y="2395728"/>
            <a:ext cx="8138160" cy="402336"/>
          </a:xfrm>
          <a:prstGeom prst="rect">
            <a:avLst/>
          </a:prstGeom>
          <a:noFill/>
          <a:ln/>
        </p:spPr>
        <p:txBody>
          <a:bodyPr wrap="square"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Environmental impact</a:t>
            </a:r>
            <a:endParaRPr lang="en-US" sz="1300" dirty="0"/>
          </a:p>
        </p:txBody>
      </p:sp>
      <p:sp>
        <p:nvSpPr>
          <p:cNvPr id="15" name="Shape 12">
            <a:extLst>
              <a:ext uri="{C183D7F6-B498-43B3-948B-1728B52AA6E4}">
                <adec:decorative xmlns:adec="http://schemas.microsoft.com/office/drawing/2017/decorative" val="1"/>
              </a:ext>
            </a:extLst>
          </p:cNvPr>
          <p:cNvSpPr/>
          <p:nvPr/>
        </p:nvSpPr>
        <p:spPr>
          <a:xfrm>
            <a:off x="365760" y="2798064"/>
            <a:ext cx="8412480" cy="694944"/>
          </a:xfrm>
          <a:prstGeom prst="rect">
            <a:avLst/>
          </a:prstGeom>
          <a:solidFill>
            <a:srgbClr val="FFFFFF"/>
          </a:solidFill>
          <a:ln w="12700">
            <a:solidFill>
              <a:srgbClr val="EDEBEA"/>
            </a:solidFill>
            <a:prstDash val="solid"/>
          </a:ln>
        </p:spPr>
        <p:txBody>
          <a:bodyPr/>
          <a:lstStyle/>
          <a:p>
            <a:endParaRPr lang="en-AU"/>
          </a:p>
        </p:txBody>
      </p:sp>
      <p:sp>
        <p:nvSpPr>
          <p:cNvPr id="16" name="Text 13"/>
          <p:cNvSpPr/>
          <p:nvPr/>
        </p:nvSpPr>
        <p:spPr>
          <a:xfrm>
            <a:off x="502920" y="2798064"/>
            <a:ext cx="8183880" cy="694944"/>
          </a:xfrm>
          <a:prstGeom prst="rect">
            <a:avLst/>
          </a:prstGeom>
          <a:noFill/>
          <a:ln/>
        </p:spPr>
        <p:txBody>
          <a:bodyPr wrap="square" rtlCol="0" anchor="ctr"/>
          <a:lstStyle/>
          <a:p>
            <a:pPr marL="0" indent="0">
              <a:buNone/>
            </a:pPr>
            <a:r>
              <a:rPr lang="en-US" sz="1400" dirty="0">
                <a:solidFill>
                  <a:srgbClr val="2D2D2D"/>
                </a:solidFill>
                <a:latin typeface="Calibri" pitchFamily="34" charset="0"/>
                <a:ea typeface="Calibri" pitchFamily="34" charset="-122"/>
                <a:cs typeface="Calibri" pitchFamily="34" charset="-120"/>
              </a:rPr>
              <a:t>Real footprint. I don’t have precise figures and won’t cite numbers I can’t verify. The tool was purposefully scoped and bounded, not open-ended.</a:t>
            </a:r>
            <a:endParaRPr lang="en-US" sz="1400" dirty="0"/>
          </a:p>
        </p:txBody>
      </p:sp>
      <p:sp>
        <p:nvSpPr>
          <p:cNvPr id="17" name="Shape 14">
            <a:extLst>
              <a:ext uri="{C183D7F6-B498-43B3-948B-1728B52AA6E4}">
                <adec:decorative xmlns:adec="http://schemas.microsoft.com/office/drawing/2017/decorative" val="1"/>
              </a:ext>
            </a:extLst>
          </p:cNvPr>
          <p:cNvSpPr/>
          <p:nvPr/>
        </p:nvSpPr>
        <p:spPr>
          <a:xfrm>
            <a:off x="365760" y="3529584"/>
            <a:ext cx="8412480" cy="402336"/>
          </a:xfrm>
          <a:prstGeom prst="rect">
            <a:avLst/>
          </a:prstGeom>
          <a:solidFill>
            <a:srgbClr val="1A1A1A"/>
          </a:solidFill>
          <a:ln w="12700">
            <a:solidFill>
              <a:srgbClr val="1A1A1A"/>
            </a:solidFill>
            <a:prstDash val="solid"/>
          </a:ln>
        </p:spPr>
        <p:txBody>
          <a:bodyPr/>
          <a:lstStyle/>
          <a:p>
            <a:endParaRPr lang="en-AU"/>
          </a:p>
        </p:txBody>
      </p:sp>
      <p:sp>
        <p:nvSpPr>
          <p:cNvPr id="18" name="Shape 15">
            <a:extLst>
              <a:ext uri="{C183D7F6-B498-43B3-948B-1728B52AA6E4}">
                <adec:decorative xmlns:adec="http://schemas.microsoft.com/office/drawing/2017/decorative" val="1"/>
              </a:ext>
            </a:extLst>
          </p:cNvPr>
          <p:cNvSpPr/>
          <p:nvPr/>
        </p:nvSpPr>
        <p:spPr>
          <a:xfrm>
            <a:off x="365760" y="3529584"/>
            <a:ext cx="91440" cy="402336"/>
          </a:xfrm>
          <a:prstGeom prst="rect">
            <a:avLst/>
          </a:prstGeom>
          <a:solidFill>
            <a:srgbClr val="E42313"/>
          </a:solidFill>
          <a:ln w="12700">
            <a:solidFill>
              <a:srgbClr val="E42313"/>
            </a:solidFill>
            <a:prstDash val="solid"/>
          </a:ln>
        </p:spPr>
        <p:txBody>
          <a:bodyPr/>
          <a:lstStyle/>
          <a:p>
            <a:endParaRPr lang="en-AU"/>
          </a:p>
        </p:txBody>
      </p:sp>
      <p:sp>
        <p:nvSpPr>
          <p:cNvPr id="19" name="Text 16"/>
          <p:cNvSpPr/>
          <p:nvPr/>
        </p:nvSpPr>
        <p:spPr>
          <a:xfrm>
            <a:off x="530352" y="3529584"/>
            <a:ext cx="8138160" cy="402336"/>
          </a:xfrm>
          <a:prstGeom prst="rect">
            <a:avLst/>
          </a:prstGeom>
          <a:noFill/>
          <a:ln/>
        </p:spPr>
        <p:txBody>
          <a:bodyPr wrap="square" rtlCol="0" anchor="ctr"/>
          <a:lstStyle/>
          <a:p>
            <a:pPr marL="0" indent="0">
              <a:buNone/>
            </a:pPr>
            <a:r>
              <a:rPr lang="en-US" sz="1300" b="1" dirty="0">
                <a:solidFill>
                  <a:srgbClr val="FFFFFF"/>
                </a:solidFill>
                <a:latin typeface="Georgia" pitchFamily="34" charset="0"/>
                <a:ea typeface="Georgia" pitchFamily="34" charset="-122"/>
                <a:cs typeface="Georgia" pitchFamily="34" charset="-120"/>
              </a:rPr>
              <a:t>Design sustainability</a:t>
            </a:r>
            <a:endParaRPr lang="en-US" sz="1300" dirty="0"/>
          </a:p>
        </p:txBody>
      </p:sp>
      <p:sp>
        <p:nvSpPr>
          <p:cNvPr id="20" name="Shape 17">
            <a:extLst>
              <a:ext uri="{C183D7F6-B498-43B3-948B-1728B52AA6E4}">
                <adec:decorative xmlns:adec="http://schemas.microsoft.com/office/drawing/2017/decorative" val="1"/>
              </a:ext>
            </a:extLst>
          </p:cNvPr>
          <p:cNvSpPr/>
          <p:nvPr/>
        </p:nvSpPr>
        <p:spPr>
          <a:xfrm>
            <a:off x="365760" y="3931920"/>
            <a:ext cx="8412480" cy="694944"/>
          </a:xfrm>
          <a:prstGeom prst="rect">
            <a:avLst/>
          </a:prstGeom>
          <a:solidFill>
            <a:srgbClr val="FFFFFF"/>
          </a:solidFill>
          <a:ln w="12700">
            <a:solidFill>
              <a:srgbClr val="EDEBEA"/>
            </a:solidFill>
            <a:prstDash val="solid"/>
          </a:ln>
        </p:spPr>
        <p:txBody>
          <a:bodyPr/>
          <a:lstStyle/>
          <a:p>
            <a:endParaRPr lang="en-AU"/>
          </a:p>
        </p:txBody>
      </p:sp>
      <p:sp>
        <p:nvSpPr>
          <p:cNvPr id="21" name="Text 18"/>
          <p:cNvSpPr/>
          <p:nvPr/>
        </p:nvSpPr>
        <p:spPr>
          <a:xfrm>
            <a:off x="502920" y="3931920"/>
            <a:ext cx="8183880" cy="694944"/>
          </a:xfrm>
          <a:prstGeom prst="rect">
            <a:avLst/>
          </a:prstGeom>
          <a:noFill/>
          <a:ln/>
        </p:spPr>
        <p:txBody>
          <a:bodyPr wrap="square" rtlCol="0" anchor="ctr"/>
          <a:lstStyle/>
          <a:p>
            <a:pPr marL="0" indent="0">
              <a:buNone/>
            </a:pPr>
            <a:r>
              <a:rPr lang="en-US" sz="1400" dirty="0">
                <a:solidFill>
                  <a:srgbClr val="2D2D2D"/>
                </a:solidFill>
                <a:latin typeface="Calibri" pitchFamily="34" charset="0"/>
                <a:ea typeface="Calibri" pitchFamily="34" charset="-122"/>
                <a:cs typeface="Calibri" pitchFamily="34" charset="-120"/>
              </a:rPr>
              <a:t>Built once, adapted each semester. Already extended to other units. Iterative by design.</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0" y="0"/>
            <a:ext cx="146304" cy="5143500"/>
          </a:xfrm>
          <a:prstGeom prst="rect">
            <a:avLst/>
          </a:prstGeom>
          <a:solidFill>
            <a:srgbClr val="E42313"/>
          </a:solidFill>
          <a:ln w="12700">
            <a:solidFill>
              <a:srgbClr val="E42313"/>
            </a:solidFill>
            <a:prstDash val="solid"/>
          </a:ln>
        </p:spPr>
        <p:txBody>
          <a:bodyPr/>
          <a:lstStyle/>
          <a:p>
            <a:endParaRPr lang="en-AU"/>
          </a:p>
        </p:txBody>
      </p:sp>
      <p:sp>
        <p:nvSpPr>
          <p:cNvPr id="3" name="Shape 1">
            <a:extLst>
              <a:ext uri="{C183D7F6-B498-43B3-948B-1728B52AA6E4}">
                <adec:decorative xmlns:adec="http://schemas.microsoft.com/office/drawing/2017/decorative" val="1"/>
              </a:ext>
            </a:extLst>
          </p:cNvPr>
          <p:cNvSpPr/>
          <p:nvPr/>
        </p:nvSpPr>
        <p:spPr>
          <a:xfrm>
            <a:off x="0" y="4735220"/>
            <a:ext cx="9144000" cy="434340"/>
          </a:xfrm>
          <a:prstGeom prst="rect">
            <a:avLst/>
          </a:prstGeom>
          <a:solidFill>
            <a:srgbClr val="E42313"/>
          </a:solidFill>
          <a:ln w="12700">
            <a:solidFill>
              <a:srgbClr val="E42313"/>
            </a:solidFill>
            <a:prstDash val="solid"/>
          </a:ln>
        </p:spPr>
        <p:txBody>
          <a:bodyPr/>
          <a:lstStyle/>
          <a:p>
            <a:endParaRPr lang="en-AU"/>
          </a:p>
        </p:txBody>
      </p:sp>
      <p:pic>
        <p:nvPicPr>
          <p:cNvPr id="4"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18120" y="137160"/>
            <a:ext cx="1143000" cy="905256"/>
          </a:xfrm>
          <a:prstGeom prst="rect">
            <a:avLst/>
          </a:prstGeom>
        </p:spPr>
      </p:pic>
      <p:sp>
        <p:nvSpPr>
          <p:cNvPr id="5" name="Text 2"/>
          <p:cNvSpPr>
            <a:spLocks noGrp="1"/>
          </p:cNvSpPr>
          <p:nvPr>
            <p:ph type="title" idx="4294967295"/>
          </p:nvPr>
        </p:nvSpPr>
        <p:spPr>
          <a:xfrm>
            <a:off x="411480" y="502920"/>
            <a:ext cx="7223760"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chemeClr val="tx1"/>
                </a:solidFill>
                <a:effectLst/>
                <a:uLnTx/>
                <a:uFillTx/>
                <a:latin typeface="Georgia" pitchFamily="34" charset="0"/>
                <a:ea typeface="Georgia" pitchFamily="34" charset="-122"/>
                <a:cs typeface="Georgia" pitchFamily="34" charset="-120"/>
              </a:rPr>
              <a:t>Questions and Discussion</a:t>
            </a:r>
            <a:endParaRPr kumimoji="0" lang="en-US" sz="34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Shape 3">
            <a:extLst>
              <a:ext uri="{C183D7F6-B498-43B3-948B-1728B52AA6E4}">
                <adec:decorative xmlns:adec="http://schemas.microsoft.com/office/drawing/2017/decorative" val="1"/>
              </a:ext>
            </a:extLst>
          </p:cNvPr>
          <p:cNvSpPr/>
          <p:nvPr/>
        </p:nvSpPr>
        <p:spPr>
          <a:xfrm>
            <a:off x="411480" y="1261872"/>
            <a:ext cx="5029200" cy="36576"/>
          </a:xfrm>
          <a:prstGeom prst="rect">
            <a:avLst/>
          </a:prstGeom>
          <a:solidFill>
            <a:srgbClr val="E42313"/>
          </a:solidFill>
          <a:ln w="12700">
            <a:solidFill>
              <a:srgbClr val="E42313"/>
            </a:solidFill>
            <a:prstDash val="solid"/>
          </a:ln>
        </p:spPr>
        <p:txBody>
          <a:bodyPr/>
          <a:lstStyle/>
          <a:p>
            <a:endParaRPr lang="en-AU"/>
          </a:p>
        </p:txBody>
      </p:sp>
      <p:sp>
        <p:nvSpPr>
          <p:cNvPr id="7" name="Text 4">
            <a:extLst>
              <a:ext uri="{C183D7F6-B498-43B3-948B-1728B52AA6E4}">
                <adec:decorative xmlns:adec="http://schemas.microsoft.com/office/drawing/2017/decorative" val="1"/>
              </a:ext>
            </a:extLst>
          </p:cNvPr>
          <p:cNvSpPr/>
          <p:nvPr/>
        </p:nvSpPr>
        <p:spPr>
          <a:xfrm>
            <a:off x="411480" y="1389888"/>
            <a:ext cx="7772400" cy="1005840"/>
          </a:xfrm>
          <a:prstGeom prst="rect">
            <a:avLst/>
          </a:prstGeom>
          <a:noFill/>
          <a:ln/>
        </p:spPr>
        <p:txBody>
          <a:bodyPr wrap="square" rtlCol="0" anchor="ctr"/>
          <a:lstStyle/>
          <a:p>
            <a:pPr marL="0" indent="0">
              <a:buNone/>
            </a:pPr>
            <a:endParaRPr lang="en-US" sz="1800" dirty="0"/>
          </a:p>
        </p:txBody>
      </p:sp>
      <p:sp>
        <p:nvSpPr>
          <p:cNvPr id="8" name="Shape 5">
            <a:extLst>
              <a:ext uri="{C183D7F6-B498-43B3-948B-1728B52AA6E4}">
                <adec:decorative xmlns:adec="http://schemas.microsoft.com/office/drawing/2017/decorative" val="1"/>
              </a:ext>
            </a:extLst>
          </p:cNvPr>
          <p:cNvSpPr/>
          <p:nvPr/>
        </p:nvSpPr>
        <p:spPr>
          <a:xfrm>
            <a:off x="411480" y="1528877"/>
            <a:ext cx="8115300" cy="2953512"/>
          </a:xfrm>
          <a:prstGeom prst="rect">
            <a:avLst/>
          </a:prstGeom>
          <a:solidFill>
            <a:srgbClr val="222222"/>
          </a:solidFill>
          <a:ln w="12700">
            <a:solidFill>
              <a:srgbClr val="333333"/>
            </a:solidFill>
            <a:prstDash val="solid"/>
          </a:ln>
        </p:spPr>
        <p:txBody>
          <a:bodyPr/>
          <a:lstStyle/>
          <a:p>
            <a:endParaRPr lang="en-AU"/>
          </a:p>
        </p:txBody>
      </p:sp>
      <p:sp>
        <p:nvSpPr>
          <p:cNvPr id="9" name="Shape 6">
            <a:extLst>
              <a:ext uri="{C183D7F6-B498-43B3-948B-1728B52AA6E4}">
                <adec:decorative xmlns:adec="http://schemas.microsoft.com/office/drawing/2017/decorative" val="1"/>
              </a:ext>
            </a:extLst>
          </p:cNvPr>
          <p:cNvSpPr/>
          <p:nvPr/>
        </p:nvSpPr>
        <p:spPr>
          <a:xfrm>
            <a:off x="411480" y="1499616"/>
            <a:ext cx="144916" cy="2953512"/>
          </a:xfrm>
          <a:prstGeom prst="rect">
            <a:avLst/>
          </a:prstGeom>
          <a:solidFill>
            <a:srgbClr val="E42313"/>
          </a:solidFill>
          <a:ln w="12700">
            <a:solidFill>
              <a:srgbClr val="E42313"/>
            </a:solidFill>
            <a:prstDash val="solid"/>
          </a:ln>
        </p:spPr>
        <p:txBody>
          <a:bodyPr/>
          <a:lstStyle/>
          <a:p>
            <a:endParaRPr lang="en-AU"/>
          </a:p>
        </p:txBody>
      </p:sp>
      <p:sp>
        <p:nvSpPr>
          <p:cNvPr id="10" name="Text 7"/>
          <p:cNvSpPr/>
          <p:nvPr/>
        </p:nvSpPr>
        <p:spPr>
          <a:xfrm>
            <a:off x="594360" y="1591056"/>
            <a:ext cx="7535636" cy="681580"/>
          </a:xfrm>
          <a:prstGeom prst="rect">
            <a:avLst/>
          </a:prstGeom>
          <a:noFill/>
          <a:ln/>
        </p:spPr>
        <p:txBody>
          <a:bodyPr wrap="square" rtlCol="0" anchor="ctr"/>
          <a:lstStyle/>
          <a:p>
            <a:pPr marL="0" indent="0">
              <a:buNone/>
            </a:pPr>
            <a:r>
              <a:rPr lang="en-US" sz="3600" b="1" dirty="0">
                <a:solidFill>
                  <a:srgbClr val="FFFFFF"/>
                </a:solidFill>
                <a:latin typeface="Georgia" pitchFamily="34" charset="0"/>
                <a:ea typeface="Georgia" pitchFamily="34" charset="-122"/>
                <a:cs typeface="Georgia" pitchFamily="34" charset="-120"/>
              </a:rPr>
              <a:t>Kendal Sylvester</a:t>
            </a:r>
            <a:endParaRPr lang="en-US" sz="3600" dirty="0"/>
          </a:p>
        </p:txBody>
      </p:sp>
      <p:sp>
        <p:nvSpPr>
          <p:cNvPr id="11" name="Text 8"/>
          <p:cNvSpPr/>
          <p:nvPr/>
        </p:nvSpPr>
        <p:spPr>
          <a:xfrm>
            <a:off x="648734" y="2147316"/>
            <a:ext cx="7535636" cy="484679"/>
          </a:xfrm>
          <a:prstGeom prst="rect">
            <a:avLst/>
          </a:prstGeom>
          <a:noFill/>
          <a:ln/>
        </p:spPr>
        <p:txBody>
          <a:bodyPr wrap="square" rtlCol="0" anchor="ctr"/>
          <a:lstStyle/>
          <a:p>
            <a:pPr marL="0" indent="0">
              <a:buNone/>
            </a:pPr>
            <a:r>
              <a:rPr lang="en-US" sz="1600" dirty="0">
                <a:solidFill>
                  <a:schemeClr val="bg1"/>
                </a:solidFill>
                <a:latin typeface="Calibri" pitchFamily="34" charset="0"/>
                <a:ea typeface="Calibri" pitchFamily="34" charset="-122"/>
                <a:cs typeface="Calibri" pitchFamily="34" charset="-120"/>
              </a:rPr>
              <a:t>Teaching Fellow</a:t>
            </a:r>
            <a:endParaRPr lang="en-US" sz="1600" dirty="0">
              <a:solidFill>
                <a:schemeClr val="bg1"/>
              </a:solidFill>
            </a:endParaRPr>
          </a:p>
        </p:txBody>
      </p:sp>
      <p:sp>
        <p:nvSpPr>
          <p:cNvPr id="12" name="Text 9"/>
          <p:cNvSpPr/>
          <p:nvPr/>
        </p:nvSpPr>
        <p:spPr>
          <a:xfrm>
            <a:off x="648734" y="2467309"/>
            <a:ext cx="7535636" cy="484679"/>
          </a:xfrm>
          <a:prstGeom prst="rect">
            <a:avLst/>
          </a:prstGeom>
          <a:noFill/>
          <a:ln/>
        </p:spPr>
        <p:txBody>
          <a:bodyPr wrap="square" rtlCol="0" anchor="ctr"/>
          <a:lstStyle/>
          <a:p>
            <a:pPr marL="0" indent="0">
              <a:buNone/>
            </a:pPr>
            <a:r>
              <a:rPr lang="en-US" sz="1600" dirty="0">
                <a:solidFill>
                  <a:schemeClr val="bg1"/>
                </a:solidFill>
                <a:latin typeface="Calibri" pitchFamily="34" charset="0"/>
                <a:ea typeface="Calibri" pitchFamily="34" charset="-122"/>
                <a:cs typeface="Calibri" pitchFamily="34" charset="-120"/>
              </a:rPr>
              <a:t>University College, University of Tasmania</a:t>
            </a:r>
            <a:endParaRPr lang="en-US" sz="1600" dirty="0">
              <a:solidFill>
                <a:schemeClr val="bg1"/>
              </a:solidFill>
            </a:endParaRPr>
          </a:p>
        </p:txBody>
      </p:sp>
      <p:sp>
        <p:nvSpPr>
          <p:cNvPr id="13" name="Text 10"/>
          <p:cNvSpPr/>
          <p:nvPr/>
        </p:nvSpPr>
        <p:spPr>
          <a:xfrm>
            <a:off x="617220" y="2882189"/>
            <a:ext cx="7535636" cy="984504"/>
          </a:xfrm>
          <a:prstGeom prst="rect">
            <a:avLst/>
          </a:prstGeom>
          <a:noFill/>
          <a:ln/>
        </p:spPr>
        <p:txBody>
          <a:bodyPr wrap="square" rtlCol="0" anchor="ctr"/>
          <a:lstStyle/>
          <a:p>
            <a:pPr marL="0" indent="0">
              <a:buNone/>
            </a:pPr>
            <a:r>
              <a:rPr lang="en-US" sz="2400" b="1" dirty="0">
                <a:solidFill>
                  <a:srgbClr val="E42313"/>
                </a:solidFill>
                <a:latin typeface="Calibri" pitchFamily="34" charset="0"/>
                <a:ea typeface="Calibri" pitchFamily="34" charset="-122"/>
                <a:cs typeface="Calibri" pitchFamily="34" charset="-120"/>
              </a:rPr>
              <a:t>kendal.sylvester@utas.edu.au</a:t>
            </a:r>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a:extLst>
              <a:ext uri="{FF2B5EF4-FFF2-40B4-BE49-F238E27FC236}">
                <a16:creationId xmlns:a16="http://schemas.microsoft.com/office/drawing/2014/main" id="{09BE8A9A-D8C2-EEEC-AD17-BA2FF9CE23AF}"/>
              </a:ext>
            </a:extLst>
          </p:cNvPr>
          <p:cNvSpPr txBox="1">
            <a:spLocks noGrp="1"/>
          </p:cNvSpPr>
          <p:nvPr>
            <p:ph type="title" idx="4294967295"/>
          </p:nvPr>
        </p:nvSpPr>
        <p:spPr>
          <a:xfrm>
            <a:off x="411480" y="502920"/>
            <a:ext cx="7223760"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chemeClr val="tx1"/>
                </a:solidFill>
                <a:effectLst/>
                <a:uLnTx/>
                <a:uFillTx/>
                <a:latin typeface="Georgia" pitchFamily="34" charset="0"/>
                <a:ea typeface="+mn-ea"/>
                <a:cs typeface="+mn-cs"/>
              </a:rPr>
              <a:t>Reference List </a:t>
            </a:r>
            <a:endParaRPr kumimoji="0" lang="en-US" sz="34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TextBox 4">
            <a:extLst>
              <a:ext uri="{FF2B5EF4-FFF2-40B4-BE49-F238E27FC236}">
                <a16:creationId xmlns:a16="http://schemas.microsoft.com/office/drawing/2014/main" id="{A5930EC5-3C51-3C39-FB08-363809EED73E}"/>
              </a:ext>
            </a:extLst>
          </p:cNvPr>
          <p:cNvSpPr txBox="1"/>
          <p:nvPr/>
        </p:nvSpPr>
        <p:spPr>
          <a:xfrm>
            <a:off x="411480" y="1551215"/>
            <a:ext cx="8210006" cy="2293385"/>
          </a:xfrm>
          <a:prstGeom prst="rect">
            <a:avLst/>
          </a:prstGeom>
          <a:noFill/>
        </p:spPr>
        <p:txBody>
          <a:bodyPr wrap="square">
            <a:spAutoFit/>
          </a:bodyPr>
          <a:lstStyle/>
          <a:p>
            <a:pPr marL="457200" indent="-457200">
              <a:lnSpc>
                <a:spcPct val="115000"/>
              </a:lnSpc>
              <a:spcAft>
                <a:spcPts val="600"/>
              </a:spcAft>
              <a:buNone/>
            </a:pPr>
            <a:r>
              <a:rPr lang="en-AU" sz="1200" dirty="0">
                <a:effectLst/>
                <a:latin typeface="Arial" panose="020B0604020202020204" pitchFamily="34" charset="0"/>
                <a:ea typeface="Arial" panose="020B0604020202020204" pitchFamily="34" charset="0"/>
              </a:rPr>
              <a:t>ADCET. (2026). Inclusive teaching. Australian Disability Clearinghouse on Education and Training. </a:t>
            </a:r>
            <a:r>
              <a:rPr lang="en-AU" sz="1200" dirty="0">
                <a:effectLst/>
                <a:latin typeface="Arial" panose="020B0604020202020204" pitchFamily="34" charset="0"/>
                <a:ea typeface="Arial" panose="020B0604020202020204" pitchFamily="34" charset="0"/>
                <a:hlinkClick r:id="rId2"/>
              </a:rPr>
              <a:t>https://www.adcet.edu.au/inclusive-teaching</a:t>
            </a:r>
            <a:r>
              <a:rPr lang="en-AU" sz="1200" dirty="0">
                <a:effectLst/>
                <a:latin typeface="Arial" panose="020B0604020202020204" pitchFamily="34" charset="0"/>
                <a:ea typeface="Arial" panose="020B0604020202020204" pitchFamily="34" charset="0"/>
              </a:rPr>
              <a:t> </a:t>
            </a:r>
          </a:p>
          <a:p>
            <a:pPr marL="457200" indent="-457200">
              <a:lnSpc>
                <a:spcPct val="115000"/>
              </a:lnSpc>
              <a:spcAft>
                <a:spcPts val="600"/>
              </a:spcAft>
              <a:buNone/>
            </a:pPr>
            <a:r>
              <a:rPr lang="en-AU" sz="1200" dirty="0">
                <a:effectLst/>
                <a:latin typeface="Arial" panose="020B0604020202020204" pitchFamily="34" charset="0"/>
                <a:ea typeface="Arial" panose="020B0604020202020204" pitchFamily="34" charset="0"/>
              </a:rPr>
              <a:t>ADCET. (2026). Universal Design for Learning. Australian Disability Clearinghouse on Education and Training. </a:t>
            </a:r>
            <a:r>
              <a:rPr lang="en-AU" sz="1200" dirty="0">
                <a:effectLst/>
                <a:latin typeface="Arial" panose="020B0604020202020204" pitchFamily="34" charset="0"/>
                <a:ea typeface="Arial" panose="020B0604020202020204" pitchFamily="34" charset="0"/>
                <a:hlinkClick r:id="rId3"/>
              </a:rPr>
              <a:t>https://www.adcet.edu.au/inclusive-teaching/universal-design-for-learning</a:t>
            </a:r>
            <a:r>
              <a:rPr lang="en-AU" sz="1200" dirty="0">
                <a:effectLst/>
                <a:latin typeface="Arial" panose="020B0604020202020204" pitchFamily="34" charset="0"/>
                <a:ea typeface="Arial" panose="020B0604020202020204" pitchFamily="34" charset="0"/>
              </a:rPr>
              <a:t> </a:t>
            </a:r>
          </a:p>
          <a:p>
            <a:pPr marL="457200" indent="-457200">
              <a:lnSpc>
                <a:spcPct val="115000"/>
              </a:lnSpc>
              <a:spcAft>
                <a:spcPts val="600"/>
              </a:spcAft>
              <a:buNone/>
            </a:pPr>
            <a:r>
              <a:rPr lang="en-AU" sz="1200" dirty="0">
                <a:effectLst/>
                <a:latin typeface="Arial" panose="020B0604020202020204" pitchFamily="34" charset="0"/>
                <a:ea typeface="Arial" panose="020B0604020202020204" pitchFamily="34" charset="0"/>
              </a:rPr>
              <a:t>CAST. (2018). Universal Design for Learning guidelines version 2.2. CAST. </a:t>
            </a:r>
            <a:r>
              <a:rPr lang="en-AU" sz="1200" dirty="0">
                <a:effectLst/>
                <a:latin typeface="Arial" panose="020B0604020202020204" pitchFamily="34" charset="0"/>
                <a:ea typeface="Arial" panose="020B0604020202020204" pitchFamily="34" charset="0"/>
                <a:hlinkClick r:id="rId4"/>
              </a:rPr>
              <a:t>http://udlguidelines.cast.org</a:t>
            </a:r>
            <a:r>
              <a:rPr lang="en-AU" sz="1200" dirty="0">
                <a:effectLst/>
                <a:latin typeface="Arial" panose="020B0604020202020204" pitchFamily="34" charset="0"/>
                <a:ea typeface="Arial" panose="020B0604020202020204" pitchFamily="34" charset="0"/>
              </a:rPr>
              <a:t> </a:t>
            </a:r>
          </a:p>
          <a:p>
            <a:pPr marL="457200" indent="-457200">
              <a:lnSpc>
                <a:spcPct val="115000"/>
              </a:lnSpc>
              <a:spcAft>
                <a:spcPts val="600"/>
              </a:spcAft>
              <a:buNone/>
            </a:pPr>
            <a:r>
              <a:rPr lang="en-AU" sz="1200" dirty="0">
                <a:effectLst/>
                <a:latin typeface="Arial" panose="020B0604020202020204" pitchFamily="34" charset="0"/>
                <a:ea typeface="Arial" panose="020B0604020202020204" pitchFamily="34" charset="0"/>
              </a:rPr>
              <a:t>Meyer, A., Rose, D. H., and Gordon, D. (2014). Universal Design for Learning: Theory and practice. CAST Professional Publishing. </a:t>
            </a:r>
          </a:p>
          <a:p>
            <a:pPr marL="457200" indent="-457200">
              <a:lnSpc>
                <a:spcPct val="115000"/>
              </a:lnSpc>
              <a:spcAft>
                <a:spcPts val="600"/>
              </a:spcAft>
              <a:buNone/>
            </a:pPr>
            <a:r>
              <a:rPr lang="en-AU" sz="1200" dirty="0">
                <a:effectLst/>
                <a:latin typeface="Arial" panose="020B0604020202020204" pitchFamily="34" charset="0"/>
                <a:ea typeface="Arial" panose="020B0604020202020204" pitchFamily="34" charset="0"/>
              </a:rPr>
              <a:t>Tobin, T. J., and Behling, K. T. (2018). Reach everyone, teach everyone: Universal Design for Learning in higher education. West Virginia University Press.</a:t>
            </a:r>
          </a:p>
        </p:txBody>
      </p:sp>
    </p:spTree>
    <p:extLst>
      <p:ext uri="{BB962C8B-B14F-4D97-AF65-F5344CB8AC3E}">
        <p14:creationId xmlns:p14="http://schemas.microsoft.com/office/powerpoint/2010/main" val="18172668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42681ae-e6e2-4ee6-90fd-f2c0d11c7b09" xsi:nil="true"/>
    <lcf76f155ced4ddcb4097134ff3c332f xmlns="43435717-49c9-4489-9470-c7c98d62699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AFEFB9D-3F60-4F80-B09F-5F8BBBB1AC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A0238B-6F52-4DB9-99B8-7D8C3AA43927}">
  <ds:schemaRefs>
    <ds:schemaRef ds:uri="http://purl.org/dc/elements/1.1/"/>
    <ds:schemaRef ds:uri="43435717-49c9-4489-9470-c7c98d62699d"/>
    <ds:schemaRef ds:uri="http://purl.org/dc/dcmitype/"/>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242681ae-e6e2-4ee6-90fd-f2c0d11c7b09"/>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2BF36090-ED2C-4245-977A-91AF41665C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1126</TotalTime>
  <Words>1397</Words>
  <Application>Microsoft Office PowerPoint</Application>
  <PresentationFormat>On-screen Show (16:9)</PresentationFormat>
  <Paragraphs>163</Paragraphs>
  <Slides>18</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Georgia</vt:lpstr>
      <vt:lpstr>Office Theme</vt:lpstr>
      <vt:lpstr>Designing GenAI for Inclusion, Not Shortcuts</vt:lpstr>
      <vt:lpstr>The Problem Worth Solving</vt:lpstr>
      <vt:lpstr>What UDL Actually Asks of Us</vt:lpstr>
      <vt:lpstr>What is Kendal AI?</vt:lpstr>
      <vt:lpstr>How Kendal AI Maps to UDL</vt:lpstr>
      <vt:lpstr>The Design Decision: Kendal AI</vt:lpstr>
      <vt:lpstr>Platform and Monitoring: Why It Matters</vt:lpstr>
      <vt:lpstr>What the Data Shows: The Reach</vt:lpstr>
      <vt:lpstr>When Students Asked for Help</vt:lpstr>
      <vt:lpstr>This is not a curiosity.</vt:lpstr>
      <vt:lpstr>Questions Students Felt Safe to Ask</vt:lpstr>
      <vt:lpstr>Student survey response, March 2026</vt:lpstr>
      <vt:lpstr>What It Does Not Do - And Why That Matters</vt:lpstr>
      <vt:lpstr>The Bigger Argument</vt:lpstr>
      <vt:lpstr>If we know that 73% of the questions students most needed answered were being asked outside office hours - </vt:lpstr>
      <vt:lpstr>Questions Worth Asking</vt:lpstr>
      <vt:lpstr>Questions and Discussion</vt:lpstr>
      <vt:lpstr>Reference List </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Designing GenAI for Inclusion, Not Shortcuts</dc:title>
  <dc:subject>PptxGenJS Presentation</dc:subject>
  <dc:creator>Kendal Sylvester</dc:creator>
  <cp:lastModifiedBy>Kylie Geard</cp:lastModifiedBy>
  <cp:revision>21</cp:revision>
  <dcterms:created xsi:type="dcterms:W3CDTF">2026-06-16T05:39:30Z</dcterms:created>
  <dcterms:modified xsi:type="dcterms:W3CDTF">2026-08-03T07:38:47Z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0x010100595E3D60D9E6E04A88E6C46A8F8E80F5</vt:lpwstr>
  </property>
  <property fmtid="{D5CDD505-2E9C-101B-9397-08002B2CF9AE}" pid="3" name="MediaServiceImageTags">
    <vt:lpwstr/>
  </property>
</Properties>
</file>