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65" r:id="rId14"/>
    <p:sldId id="274" r:id="rId15"/>
    <p:sldId id="266" r:id="rId16"/>
    <p:sldId id="275" r:id="rId17"/>
    <p:sldId id="267" r:id="rId18"/>
    <p:sldId id="268" r:id="rId19"/>
    <p:sldId id="269" r:id="rId20"/>
    <p:sldId id="270" r:id="rId21"/>
    <p:sldId id="271" r:id="rId22"/>
    <p:sldId id="276" r:id="rId23"/>
    <p:sldId id="272" r:id="rId24"/>
    <p:sldId id="273" r:id="rId25"/>
    <p:sldId id="277" r:id="rId26"/>
    <p:sldId id="278" r:id="rId27"/>
    <p:sldId id="279" r:id="rId28"/>
    <p:sldId id="280"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71697F-015C-44A9-85B5-54AFD4F15A53}" v="101" dt="2026-08-03T07:21:44.3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70" autoAdjust="0"/>
    <p:restoredTop sz="91624" autoAdjust="0"/>
  </p:normalViewPr>
  <p:slideViewPr>
    <p:cSldViewPr snapToGrid="0">
      <p:cViewPr varScale="1">
        <p:scale>
          <a:sx n="92" d="100"/>
          <a:sy n="92" d="100"/>
        </p:scale>
        <p:origin x="84" y="186"/>
      </p:cViewPr>
      <p:guideLst/>
    </p:cSldViewPr>
  </p:slideViewPr>
  <p:outlineViewPr>
    <p:cViewPr>
      <p:scale>
        <a:sx n="33" d="100"/>
        <a:sy n="33" d="100"/>
      </p:scale>
      <p:origin x="0" y="-1487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3T07:21:44.381" v="126" actId="6549"/>
      <pc:docMkLst>
        <pc:docMk/>
      </pc:docMkLst>
      <pc:sldChg chg="modSp">
        <pc:chgData name="Kylie Geard" userId="b930dff3-5db0-4b18-9d4c-f929b90677dc" providerId="ADAL" clId="{038610CA-6CAC-4665-9047-4DC39D1E2447}" dt="2026-08-03T07:18:19.868" v="39" actId="6549"/>
        <pc:sldMkLst>
          <pc:docMk/>
          <pc:sldMk cId="3875354631" sldId="256"/>
        </pc:sldMkLst>
        <pc:spChg chg="mod">
          <ac:chgData name="Kylie Geard" userId="b930dff3-5db0-4b18-9d4c-f929b90677dc" providerId="ADAL" clId="{038610CA-6CAC-4665-9047-4DC39D1E2447}" dt="2026-08-03T07:18:19.868" v="39" actId="6549"/>
          <ac:spMkLst>
            <pc:docMk/>
            <pc:sldMk cId="3875354631" sldId="256"/>
            <ac:spMk id="3" creationId="{3064E236-F725-E976-1FF8-A654EFAEE529}"/>
          </ac:spMkLst>
        </pc:spChg>
      </pc:sldChg>
      <pc:sldChg chg="modSp modNotes">
        <pc:chgData name="Kylie Geard" userId="b930dff3-5db0-4b18-9d4c-f929b90677dc" providerId="ADAL" clId="{038610CA-6CAC-4665-9047-4DC39D1E2447}" dt="2026-08-03T07:18:37.565" v="45" actId="6549"/>
        <pc:sldMkLst>
          <pc:docMk/>
          <pc:sldMk cId="2849883141" sldId="257"/>
        </pc:sldMkLst>
        <pc:spChg chg="mod">
          <ac:chgData name="Kylie Geard" userId="b930dff3-5db0-4b18-9d4c-f929b90677dc" providerId="ADAL" clId="{038610CA-6CAC-4665-9047-4DC39D1E2447}" dt="2026-08-03T07:18:37.565" v="45" actId="6549"/>
          <ac:spMkLst>
            <pc:docMk/>
            <pc:sldMk cId="2849883141" sldId="257"/>
            <ac:spMk id="3" creationId="{D9E52B0A-2CE3-91EC-6F77-027AC7B064CD}"/>
          </ac:spMkLst>
        </pc:spChg>
      </pc:sldChg>
      <pc:sldChg chg="modSp modNotes">
        <pc:chgData name="Kylie Geard" userId="b930dff3-5db0-4b18-9d4c-f929b90677dc" providerId="ADAL" clId="{038610CA-6CAC-4665-9047-4DC39D1E2447}" dt="2026-08-03T07:18:47.177" v="49" actId="6549"/>
        <pc:sldMkLst>
          <pc:docMk/>
          <pc:sldMk cId="959814771" sldId="258"/>
        </pc:sldMkLst>
        <pc:spChg chg="mod">
          <ac:chgData name="Kylie Geard" userId="b930dff3-5db0-4b18-9d4c-f929b90677dc" providerId="ADAL" clId="{038610CA-6CAC-4665-9047-4DC39D1E2447}" dt="2026-08-03T07:18:47.177" v="49" actId="6549"/>
          <ac:spMkLst>
            <pc:docMk/>
            <pc:sldMk cId="959814771" sldId="258"/>
            <ac:spMk id="3" creationId="{DB48EB07-8521-C090-9A6B-24C29E45398D}"/>
          </ac:spMkLst>
        </pc:spChg>
      </pc:sldChg>
      <pc:sldChg chg="modSp">
        <pc:chgData name="Kylie Geard" userId="b930dff3-5db0-4b18-9d4c-f929b90677dc" providerId="ADAL" clId="{038610CA-6CAC-4665-9047-4DC39D1E2447}" dt="2026-08-03T07:18:52.635" v="52" actId="6549"/>
        <pc:sldMkLst>
          <pc:docMk/>
          <pc:sldMk cId="3585891681" sldId="259"/>
        </pc:sldMkLst>
        <pc:spChg chg="mod">
          <ac:chgData name="Kylie Geard" userId="b930dff3-5db0-4b18-9d4c-f929b90677dc" providerId="ADAL" clId="{038610CA-6CAC-4665-9047-4DC39D1E2447}" dt="2026-08-03T07:18:52.635" v="52" actId="6549"/>
          <ac:spMkLst>
            <pc:docMk/>
            <pc:sldMk cId="3585891681" sldId="259"/>
            <ac:spMk id="3" creationId="{1E72301C-17AC-217C-A6EC-680253F347DC}"/>
          </ac:spMkLst>
        </pc:spChg>
      </pc:sldChg>
      <pc:sldChg chg="modSp modNotes">
        <pc:chgData name="Kylie Geard" userId="b930dff3-5db0-4b18-9d4c-f929b90677dc" providerId="ADAL" clId="{038610CA-6CAC-4665-9047-4DC39D1E2447}" dt="2026-08-03T07:18:55.397" v="55" actId="6549"/>
        <pc:sldMkLst>
          <pc:docMk/>
          <pc:sldMk cId="2086579650" sldId="260"/>
        </pc:sldMkLst>
        <pc:spChg chg="mod">
          <ac:chgData name="Kylie Geard" userId="b930dff3-5db0-4b18-9d4c-f929b90677dc" providerId="ADAL" clId="{038610CA-6CAC-4665-9047-4DC39D1E2447}" dt="2026-08-03T07:18:55.397" v="55" actId="6549"/>
          <ac:spMkLst>
            <pc:docMk/>
            <pc:sldMk cId="2086579650" sldId="260"/>
            <ac:spMk id="3" creationId="{612E76DF-AE2E-3E55-DE99-DDFB39FFD488}"/>
          </ac:spMkLst>
        </pc:spChg>
      </pc:sldChg>
      <pc:sldChg chg="modSp modNotes">
        <pc:chgData name="Kylie Geard" userId="b930dff3-5db0-4b18-9d4c-f929b90677dc" providerId="ADAL" clId="{038610CA-6CAC-4665-9047-4DC39D1E2447}" dt="2026-08-03T07:19:01.816" v="58" actId="6549"/>
        <pc:sldMkLst>
          <pc:docMk/>
          <pc:sldMk cId="2751512308" sldId="261"/>
        </pc:sldMkLst>
        <pc:spChg chg="mod">
          <ac:chgData name="Kylie Geard" userId="b930dff3-5db0-4b18-9d4c-f929b90677dc" providerId="ADAL" clId="{038610CA-6CAC-4665-9047-4DC39D1E2447}" dt="2026-08-03T07:19:01.816" v="58" actId="6549"/>
          <ac:spMkLst>
            <pc:docMk/>
            <pc:sldMk cId="2751512308" sldId="261"/>
            <ac:spMk id="3" creationId="{C4B85112-BD51-6EEA-1497-2783FBDD3660}"/>
          </ac:spMkLst>
        </pc:spChg>
      </pc:sldChg>
      <pc:sldChg chg="modNotes">
        <pc:chgData name="Kylie Geard" userId="b930dff3-5db0-4b18-9d4c-f929b90677dc" providerId="ADAL" clId="{038610CA-6CAC-4665-9047-4DC39D1E2447}" dt="2026-08-03T07:17:56.206" v="9" actId="368"/>
        <pc:sldMkLst>
          <pc:docMk/>
          <pc:sldMk cId="2301185912" sldId="262"/>
        </pc:sldMkLst>
      </pc:sldChg>
      <pc:sldChg chg="modSp modNotes">
        <pc:chgData name="Kylie Geard" userId="b930dff3-5db0-4b18-9d4c-f929b90677dc" providerId="ADAL" clId="{038610CA-6CAC-4665-9047-4DC39D1E2447}" dt="2026-08-03T07:19:14.551" v="62" actId="6549"/>
        <pc:sldMkLst>
          <pc:docMk/>
          <pc:sldMk cId="2382651879" sldId="263"/>
        </pc:sldMkLst>
        <pc:spChg chg="mod">
          <ac:chgData name="Kylie Geard" userId="b930dff3-5db0-4b18-9d4c-f929b90677dc" providerId="ADAL" clId="{038610CA-6CAC-4665-9047-4DC39D1E2447}" dt="2026-08-03T07:19:14.551" v="62" actId="6549"/>
          <ac:spMkLst>
            <pc:docMk/>
            <pc:sldMk cId="2382651879" sldId="263"/>
            <ac:spMk id="3" creationId="{C01005E3-77A9-15D1-0AC2-BB3E16A6FC6A}"/>
          </ac:spMkLst>
        </pc:spChg>
      </pc:sldChg>
      <pc:sldChg chg="modSp">
        <pc:chgData name="Kylie Geard" userId="b930dff3-5db0-4b18-9d4c-f929b90677dc" providerId="ADAL" clId="{038610CA-6CAC-4665-9047-4DC39D1E2447}" dt="2026-08-03T07:19:19.464" v="65" actId="6549"/>
        <pc:sldMkLst>
          <pc:docMk/>
          <pc:sldMk cId="2486516450" sldId="264"/>
        </pc:sldMkLst>
        <pc:spChg chg="mod">
          <ac:chgData name="Kylie Geard" userId="b930dff3-5db0-4b18-9d4c-f929b90677dc" providerId="ADAL" clId="{038610CA-6CAC-4665-9047-4DC39D1E2447}" dt="2026-08-03T07:19:19.464" v="65" actId="6549"/>
          <ac:spMkLst>
            <pc:docMk/>
            <pc:sldMk cId="2486516450" sldId="264"/>
            <ac:spMk id="3" creationId="{3D8AC359-D5C8-FF6F-55EA-FB520D48457E}"/>
          </ac:spMkLst>
        </pc:spChg>
      </pc:sldChg>
      <pc:sldChg chg="modSp modNotes">
        <pc:chgData name="Kylie Geard" userId="b930dff3-5db0-4b18-9d4c-f929b90677dc" providerId="ADAL" clId="{038610CA-6CAC-4665-9047-4DC39D1E2447}" dt="2026-08-03T07:19:33.277" v="72" actId="6549"/>
        <pc:sldMkLst>
          <pc:docMk/>
          <pc:sldMk cId="708274602" sldId="265"/>
        </pc:sldMkLst>
        <pc:spChg chg="mod">
          <ac:chgData name="Kylie Geard" userId="b930dff3-5db0-4b18-9d4c-f929b90677dc" providerId="ADAL" clId="{038610CA-6CAC-4665-9047-4DC39D1E2447}" dt="2026-08-03T07:19:33.277" v="72" actId="6549"/>
          <ac:spMkLst>
            <pc:docMk/>
            <pc:sldMk cId="708274602" sldId="265"/>
            <ac:spMk id="2" creationId="{422507CA-1E85-D540-72F5-192E32818827}"/>
          </ac:spMkLst>
        </pc:spChg>
        <pc:spChg chg="mod">
          <ac:chgData name="Kylie Geard" userId="b930dff3-5db0-4b18-9d4c-f929b90677dc" providerId="ADAL" clId="{038610CA-6CAC-4665-9047-4DC39D1E2447}" dt="2026-08-03T07:19:23.707" v="68" actId="6549"/>
          <ac:spMkLst>
            <pc:docMk/>
            <pc:sldMk cId="708274602" sldId="265"/>
            <ac:spMk id="3" creationId="{1DF02815-260D-F893-145D-57FE8FD3074E}"/>
          </ac:spMkLst>
        </pc:spChg>
      </pc:sldChg>
      <pc:sldChg chg="modSp">
        <pc:chgData name="Kylie Geard" userId="b930dff3-5db0-4b18-9d4c-f929b90677dc" providerId="ADAL" clId="{038610CA-6CAC-4665-9047-4DC39D1E2447}" dt="2026-08-03T07:20:16.896" v="78" actId="6549"/>
        <pc:sldMkLst>
          <pc:docMk/>
          <pc:sldMk cId="1104614836" sldId="266"/>
        </pc:sldMkLst>
        <pc:spChg chg="mod">
          <ac:chgData name="Kylie Geard" userId="b930dff3-5db0-4b18-9d4c-f929b90677dc" providerId="ADAL" clId="{038610CA-6CAC-4665-9047-4DC39D1E2447}" dt="2026-08-03T07:20:16.896" v="78" actId="6549"/>
          <ac:spMkLst>
            <pc:docMk/>
            <pc:sldMk cId="1104614836" sldId="266"/>
            <ac:spMk id="3" creationId="{4704EFDA-E1BD-4667-B4AF-9FE7B65D23A4}"/>
          </ac:spMkLst>
        </pc:spChg>
      </pc:sldChg>
      <pc:sldChg chg="modNotes">
        <pc:chgData name="Kylie Geard" userId="b930dff3-5db0-4b18-9d4c-f929b90677dc" providerId="ADAL" clId="{038610CA-6CAC-4665-9047-4DC39D1E2447}" dt="2026-08-03T07:17:56.232" v="17" actId="368"/>
        <pc:sldMkLst>
          <pc:docMk/>
          <pc:sldMk cId="356639898" sldId="267"/>
        </pc:sldMkLst>
      </pc:sldChg>
      <pc:sldChg chg="modSp modNotes">
        <pc:chgData name="Kylie Geard" userId="b930dff3-5db0-4b18-9d4c-f929b90677dc" providerId="ADAL" clId="{038610CA-6CAC-4665-9047-4DC39D1E2447}" dt="2026-08-03T07:20:23.548" v="85" actId="6549"/>
        <pc:sldMkLst>
          <pc:docMk/>
          <pc:sldMk cId="1059563138" sldId="268"/>
        </pc:sldMkLst>
        <pc:spChg chg="mod">
          <ac:chgData name="Kylie Geard" userId="b930dff3-5db0-4b18-9d4c-f929b90677dc" providerId="ADAL" clId="{038610CA-6CAC-4665-9047-4DC39D1E2447}" dt="2026-08-03T07:20:23.548" v="85" actId="6549"/>
          <ac:spMkLst>
            <pc:docMk/>
            <pc:sldMk cId="1059563138" sldId="268"/>
            <ac:spMk id="3" creationId="{3BDC99E9-B2E0-1EDE-7868-F9C435B056D4}"/>
          </ac:spMkLst>
        </pc:spChg>
      </pc:sldChg>
      <pc:sldChg chg="modNotes">
        <pc:chgData name="Kylie Geard" userId="b930dff3-5db0-4b18-9d4c-f929b90677dc" providerId="ADAL" clId="{038610CA-6CAC-4665-9047-4DC39D1E2447}" dt="2026-08-03T07:17:56.241" v="21" actId="368"/>
        <pc:sldMkLst>
          <pc:docMk/>
          <pc:sldMk cId="3905444446" sldId="269"/>
        </pc:sldMkLst>
      </pc:sldChg>
      <pc:sldChg chg="modSp modNotes">
        <pc:chgData name="Kylie Geard" userId="b930dff3-5db0-4b18-9d4c-f929b90677dc" providerId="ADAL" clId="{038610CA-6CAC-4665-9047-4DC39D1E2447}" dt="2026-08-03T07:20:30.714" v="89" actId="6549"/>
        <pc:sldMkLst>
          <pc:docMk/>
          <pc:sldMk cId="2801619249" sldId="270"/>
        </pc:sldMkLst>
        <pc:spChg chg="mod">
          <ac:chgData name="Kylie Geard" userId="b930dff3-5db0-4b18-9d4c-f929b90677dc" providerId="ADAL" clId="{038610CA-6CAC-4665-9047-4DC39D1E2447}" dt="2026-08-03T07:20:30.714" v="89" actId="6549"/>
          <ac:spMkLst>
            <pc:docMk/>
            <pc:sldMk cId="2801619249" sldId="270"/>
            <ac:spMk id="3" creationId="{276BA13C-E5FD-F0D5-F9B7-263053963C7C}"/>
          </ac:spMkLst>
        </pc:spChg>
      </pc:sldChg>
      <pc:sldChg chg="modSp modNotes">
        <pc:chgData name="Kylie Geard" userId="b930dff3-5db0-4b18-9d4c-f929b90677dc" providerId="ADAL" clId="{038610CA-6CAC-4665-9047-4DC39D1E2447}" dt="2026-08-03T07:20:32.857" v="92" actId="6549"/>
        <pc:sldMkLst>
          <pc:docMk/>
          <pc:sldMk cId="4143557942" sldId="271"/>
        </pc:sldMkLst>
        <pc:spChg chg="mod">
          <ac:chgData name="Kylie Geard" userId="b930dff3-5db0-4b18-9d4c-f929b90677dc" providerId="ADAL" clId="{038610CA-6CAC-4665-9047-4DC39D1E2447}" dt="2026-08-03T07:20:32.857" v="92" actId="6549"/>
          <ac:spMkLst>
            <pc:docMk/>
            <pc:sldMk cId="4143557942" sldId="271"/>
            <ac:spMk id="3" creationId="{6D990281-9931-E6D3-0BDB-55C9D45FFBF3}"/>
          </ac:spMkLst>
        </pc:spChg>
      </pc:sldChg>
      <pc:sldChg chg="modSp modNotes">
        <pc:chgData name="Kylie Geard" userId="b930dff3-5db0-4b18-9d4c-f929b90677dc" providerId="ADAL" clId="{038610CA-6CAC-4665-9047-4DC39D1E2447}" dt="2026-08-03T07:20:38.002" v="98" actId="6549"/>
        <pc:sldMkLst>
          <pc:docMk/>
          <pc:sldMk cId="2580509525" sldId="272"/>
        </pc:sldMkLst>
        <pc:spChg chg="mod">
          <ac:chgData name="Kylie Geard" userId="b930dff3-5db0-4b18-9d4c-f929b90677dc" providerId="ADAL" clId="{038610CA-6CAC-4665-9047-4DC39D1E2447}" dt="2026-08-03T07:20:38.002" v="98" actId="6549"/>
          <ac:spMkLst>
            <pc:docMk/>
            <pc:sldMk cId="2580509525" sldId="272"/>
            <ac:spMk id="3" creationId="{1BFB0A9E-5CC5-CD6B-58AA-497EC4DF54B6}"/>
          </ac:spMkLst>
        </pc:spChg>
      </pc:sldChg>
      <pc:sldChg chg="modSp">
        <pc:chgData name="Kylie Geard" userId="b930dff3-5db0-4b18-9d4c-f929b90677dc" providerId="ADAL" clId="{038610CA-6CAC-4665-9047-4DC39D1E2447}" dt="2026-08-03T07:19:59.761" v="76" actId="14100"/>
        <pc:sldMkLst>
          <pc:docMk/>
          <pc:sldMk cId="1323801038" sldId="274"/>
        </pc:sldMkLst>
        <pc:spChg chg="mod">
          <ac:chgData name="Kylie Geard" userId="b930dff3-5db0-4b18-9d4c-f929b90677dc" providerId="ADAL" clId="{038610CA-6CAC-4665-9047-4DC39D1E2447}" dt="2026-08-03T07:19:59.761" v="76" actId="14100"/>
          <ac:spMkLst>
            <pc:docMk/>
            <pc:sldMk cId="1323801038" sldId="274"/>
            <ac:spMk id="2" creationId="{B3AEA878-CA05-74E7-6957-5E2552C80AF3}"/>
          </ac:spMkLst>
        </pc:spChg>
      </pc:sldChg>
      <pc:sldChg chg="modSp modNotes">
        <pc:chgData name="Kylie Geard" userId="b930dff3-5db0-4b18-9d4c-f929b90677dc" providerId="ADAL" clId="{038610CA-6CAC-4665-9047-4DC39D1E2447}" dt="2026-08-03T07:20:19.958" v="82" actId="6549"/>
        <pc:sldMkLst>
          <pc:docMk/>
          <pc:sldMk cId="1435354375" sldId="275"/>
        </pc:sldMkLst>
        <pc:spChg chg="mod">
          <ac:chgData name="Kylie Geard" userId="b930dff3-5db0-4b18-9d4c-f929b90677dc" providerId="ADAL" clId="{038610CA-6CAC-4665-9047-4DC39D1E2447}" dt="2026-08-03T07:20:19.958" v="82" actId="6549"/>
          <ac:spMkLst>
            <pc:docMk/>
            <pc:sldMk cId="1435354375" sldId="275"/>
            <ac:spMk id="3" creationId="{AD89B0B1-A519-C8C2-FE9E-5878B9749654}"/>
          </ac:spMkLst>
        </pc:spChg>
      </pc:sldChg>
      <pc:sldChg chg="modSp modNotes">
        <pc:chgData name="Kylie Geard" userId="b930dff3-5db0-4b18-9d4c-f929b90677dc" providerId="ADAL" clId="{038610CA-6CAC-4665-9047-4DC39D1E2447}" dt="2026-08-03T07:20:35.432" v="95" actId="6549"/>
        <pc:sldMkLst>
          <pc:docMk/>
          <pc:sldMk cId="1657687336" sldId="276"/>
        </pc:sldMkLst>
        <pc:spChg chg="mod">
          <ac:chgData name="Kylie Geard" userId="b930dff3-5db0-4b18-9d4c-f929b90677dc" providerId="ADAL" clId="{038610CA-6CAC-4665-9047-4DC39D1E2447}" dt="2026-08-03T07:20:35.432" v="95" actId="6549"/>
          <ac:spMkLst>
            <pc:docMk/>
            <pc:sldMk cId="1657687336" sldId="276"/>
            <ac:spMk id="3" creationId="{74127B83-465A-BCC7-F75B-7CD8B8D32516}"/>
          </ac:spMkLst>
        </pc:spChg>
      </pc:sldChg>
      <pc:sldChg chg="modSp">
        <pc:chgData name="Kylie Geard" userId="b930dff3-5db0-4b18-9d4c-f929b90677dc" providerId="ADAL" clId="{038610CA-6CAC-4665-9047-4DC39D1E2447}" dt="2026-08-03T07:20:41.525" v="101" actId="6549"/>
        <pc:sldMkLst>
          <pc:docMk/>
          <pc:sldMk cId="728185467" sldId="277"/>
        </pc:sldMkLst>
        <pc:spChg chg="mod">
          <ac:chgData name="Kylie Geard" userId="b930dff3-5db0-4b18-9d4c-f929b90677dc" providerId="ADAL" clId="{038610CA-6CAC-4665-9047-4DC39D1E2447}" dt="2026-08-03T07:20:41.525" v="101" actId="6549"/>
          <ac:spMkLst>
            <pc:docMk/>
            <pc:sldMk cId="728185467" sldId="277"/>
            <ac:spMk id="3" creationId="{41834FBA-9D87-D782-27B0-BC283E3518E9}"/>
          </ac:spMkLst>
        </pc:spChg>
      </pc:sldChg>
      <pc:sldChg chg="modSp modNotes">
        <pc:chgData name="Kylie Geard" userId="b930dff3-5db0-4b18-9d4c-f929b90677dc" providerId="ADAL" clId="{038610CA-6CAC-4665-9047-4DC39D1E2447}" dt="2026-08-03T07:20:47.153" v="104" actId="20577"/>
        <pc:sldMkLst>
          <pc:docMk/>
          <pc:sldMk cId="1896077068" sldId="278"/>
        </pc:sldMkLst>
        <pc:spChg chg="mod">
          <ac:chgData name="Kylie Geard" userId="b930dff3-5db0-4b18-9d4c-f929b90677dc" providerId="ADAL" clId="{038610CA-6CAC-4665-9047-4DC39D1E2447}" dt="2026-08-03T07:20:47.153" v="104" actId="20577"/>
          <ac:spMkLst>
            <pc:docMk/>
            <pc:sldMk cId="1896077068" sldId="278"/>
            <ac:spMk id="3" creationId="{2CE16D60-5CFE-86CD-5254-5046EF7E5073}"/>
          </ac:spMkLst>
        </pc:spChg>
      </pc:sldChg>
      <pc:sldChg chg="modSp modNotes">
        <pc:chgData name="Kylie Geard" userId="b930dff3-5db0-4b18-9d4c-f929b90677dc" providerId="ADAL" clId="{038610CA-6CAC-4665-9047-4DC39D1E2447}" dt="2026-08-03T07:20:50.219" v="109" actId="6549"/>
        <pc:sldMkLst>
          <pc:docMk/>
          <pc:sldMk cId="3672162805" sldId="279"/>
        </pc:sldMkLst>
        <pc:spChg chg="mod">
          <ac:chgData name="Kylie Geard" userId="b930dff3-5db0-4b18-9d4c-f929b90677dc" providerId="ADAL" clId="{038610CA-6CAC-4665-9047-4DC39D1E2447}" dt="2026-08-03T07:20:50.219" v="109" actId="6549"/>
          <ac:spMkLst>
            <pc:docMk/>
            <pc:sldMk cId="3672162805" sldId="279"/>
            <ac:spMk id="3" creationId="{084E5B29-B382-2F1D-B0FF-E1E375C1E55F}"/>
          </ac:spMkLst>
        </pc:spChg>
      </pc:sldChg>
      <pc:sldChg chg="modSp modNotes">
        <pc:chgData name="Kylie Geard" userId="b930dff3-5db0-4b18-9d4c-f929b90677dc" providerId="ADAL" clId="{038610CA-6CAC-4665-9047-4DC39D1E2447}" dt="2026-08-03T07:20:53.011" v="116" actId="6549"/>
        <pc:sldMkLst>
          <pc:docMk/>
          <pc:sldMk cId="3176680513" sldId="280"/>
        </pc:sldMkLst>
        <pc:spChg chg="mod">
          <ac:chgData name="Kylie Geard" userId="b930dff3-5db0-4b18-9d4c-f929b90677dc" providerId="ADAL" clId="{038610CA-6CAC-4665-9047-4DC39D1E2447}" dt="2026-08-03T07:20:53.011" v="116" actId="6549"/>
          <ac:spMkLst>
            <pc:docMk/>
            <pc:sldMk cId="3176680513" sldId="280"/>
            <ac:spMk id="3" creationId="{7ABB0CBD-9F2D-9ABE-B2FA-7DEAFE1ACED1}"/>
          </ac:spMkLst>
        </pc:spChg>
      </pc:sldChg>
      <pc:sldChg chg="modSp">
        <pc:chgData name="Kylie Geard" userId="b930dff3-5db0-4b18-9d4c-f929b90677dc" providerId="ADAL" clId="{038610CA-6CAC-4665-9047-4DC39D1E2447}" dt="2026-08-03T07:21:44.381" v="126" actId="6549"/>
        <pc:sldMkLst>
          <pc:docMk/>
          <pc:sldMk cId="783588878" sldId="282"/>
        </pc:sldMkLst>
        <pc:spChg chg="mod">
          <ac:chgData name="Kylie Geard" userId="b930dff3-5db0-4b18-9d4c-f929b90677dc" providerId="ADAL" clId="{038610CA-6CAC-4665-9047-4DC39D1E2447}" dt="2026-08-03T07:21:44.381" v="126" actId="6549"/>
          <ac:spMkLst>
            <pc:docMk/>
            <pc:sldMk cId="783588878" sldId="282"/>
            <ac:spMk id="5" creationId="{FBD76C58-D1AF-A276-54F1-BAAE94EBC399}"/>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20A19B-70AA-4B50-A02E-C187EB17A126}"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9765F229-BAE7-46B1-90DC-A62EF7BBDA95}">
      <dgm:prSet/>
      <dgm:spPr/>
      <dgm:t>
        <a:bodyPr/>
        <a:lstStyle/>
        <a:p>
          <a:r>
            <a:rPr lang="en-AU" b="1" dirty="0"/>
            <a:t>Theme 1:</a:t>
          </a:r>
          <a:r>
            <a:rPr lang="en-AU" dirty="0"/>
            <a:t> "I notice many of us have rich diversity in our teams, yet it's not always intentionally leveraged."</a:t>
          </a:r>
          <a:endParaRPr lang="en-US" dirty="0"/>
        </a:p>
      </dgm:t>
    </dgm:pt>
    <dgm:pt modelId="{A782304A-6B01-4795-85CF-8C091FFB60A3}" type="parTrans" cxnId="{B4BDB2D6-154F-4A46-9EC7-32C72E946D80}">
      <dgm:prSet/>
      <dgm:spPr/>
      <dgm:t>
        <a:bodyPr/>
        <a:lstStyle/>
        <a:p>
          <a:endParaRPr lang="en-US"/>
        </a:p>
      </dgm:t>
    </dgm:pt>
    <dgm:pt modelId="{BF416E53-7A79-40A7-B31B-AF94CAB252C9}" type="sibTrans" cxnId="{B4BDB2D6-154F-4A46-9EC7-32C72E946D80}">
      <dgm:prSet/>
      <dgm:spPr/>
      <dgm:t>
        <a:bodyPr/>
        <a:lstStyle/>
        <a:p>
          <a:endParaRPr lang="en-US"/>
        </a:p>
      </dgm:t>
    </dgm:pt>
    <dgm:pt modelId="{2BA25C4E-C4F7-45ED-B8A8-E42C04E597AF}">
      <dgm:prSet/>
      <dgm:spPr/>
      <dgm:t>
        <a:bodyPr/>
        <a:lstStyle/>
        <a:p>
          <a:r>
            <a:rPr lang="en-AU" b="1"/>
            <a:t>Theme 2:</a:t>
          </a:r>
          <a:r>
            <a:rPr lang="en-AU"/>
            <a:t> "Cultural capital often exists but remains invisible unless we explicitly name it."</a:t>
          </a:r>
          <a:endParaRPr lang="en-US"/>
        </a:p>
      </dgm:t>
    </dgm:pt>
    <dgm:pt modelId="{5D9D6C6F-5E16-431D-BD44-56498E72A05D}" type="parTrans" cxnId="{5E139CF0-7E81-493D-8F65-5297119344AD}">
      <dgm:prSet/>
      <dgm:spPr/>
      <dgm:t>
        <a:bodyPr/>
        <a:lstStyle/>
        <a:p>
          <a:endParaRPr lang="en-US"/>
        </a:p>
      </dgm:t>
    </dgm:pt>
    <dgm:pt modelId="{4CE902FF-EF4B-4B21-BD83-C4D10B051996}" type="sibTrans" cxnId="{5E139CF0-7E81-493D-8F65-5297119344AD}">
      <dgm:prSet/>
      <dgm:spPr/>
      <dgm:t>
        <a:bodyPr/>
        <a:lstStyle/>
        <a:p>
          <a:endParaRPr lang="en-US"/>
        </a:p>
      </dgm:t>
    </dgm:pt>
    <dgm:pt modelId="{8840E422-A864-417E-BE04-E8BD6B235E24}">
      <dgm:prSet/>
      <dgm:spPr/>
      <dgm:t>
        <a:bodyPr/>
        <a:lstStyle/>
        <a:p>
          <a:r>
            <a:rPr lang="en-AU" b="1" dirty="0"/>
            <a:t>Theme 3:</a:t>
          </a:r>
          <a:r>
            <a:rPr lang="en-AU" dirty="0"/>
            <a:t> "Making diversity visible requires intention - it doesn't happen by accident."</a:t>
          </a:r>
          <a:endParaRPr lang="en-US" dirty="0"/>
        </a:p>
      </dgm:t>
    </dgm:pt>
    <dgm:pt modelId="{8526F326-B7BB-4793-BEA8-202D91AC7859}" type="parTrans" cxnId="{3E4B0DEA-C5A9-408D-8543-5C7F8F2583D4}">
      <dgm:prSet/>
      <dgm:spPr/>
      <dgm:t>
        <a:bodyPr/>
        <a:lstStyle/>
        <a:p>
          <a:endParaRPr lang="en-US"/>
        </a:p>
      </dgm:t>
    </dgm:pt>
    <dgm:pt modelId="{D3BFBA34-9E84-4774-8417-0F979B336DC6}" type="sibTrans" cxnId="{3E4B0DEA-C5A9-408D-8543-5C7F8F2583D4}">
      <dgm:prSet/>
      <dgm:spPr/>
      <dgm:t>
        <a:bodyPr/>
        <a:lstStyle/>
        <a:p>
          <a:endParaRPr lang="en-US"/>
        </a:p>
      </dgm:t>
    </dgm:pt>
    <dgm:pt modelId="{829760E6-DEC9-44E1-86BD-B43DE38B3306}" type="pres">
      <dgm:prSet presAssocID="{0320A19B-70AA-4B50-A02E-C187EB17A126}" presName="root" presStyleCnt="0">
        <dgm:presLayoutVars>
          <dgm:dir/>
          <dgm:resizeHandles val="exact"/>
        </dgm:presLayoutVars>
      </dgm:prSet>
      <dgm:spPr/>
    </dgm:pt>
    <dgm:pt modelId="{3E4D54E8-D6B4-4EF0-AEE0-D0AAF87345BB}" type="pres">
      <dgm:prSet presAssocID="{9765F229-BAE7-46B1-90DC-A62EF7BBDA95}" presName="compNode" presStyleCnt="0"/>
      <dgm:spPr/>
    </dgm:pt>
    <dgm:pt modelId="{2335EE71-5B48-4416-A473-69D5A87CD826}" type="pres">
      <dgm:prSet presAssocID="{9765F229-BAE7-46B1-90DC-A62EF7BBDA95}" presName="bgRect" presStyleLbl="bgShp" presStyleIdx="0" presStyleCnt="3"/>
      <dgm:spPr/>
    </dgm:pt>
    <dgm:pt modelId="{ACD004D4-30F8-41B6-B29C-ACAF12BC098B}" type="pres">
      <dgm:prSet presAssocID="{9765F229-BAE7-46B1-90DC-A62EF7BBDA9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Fireworks"/>
        </a:ext>
      </dgm:extLst>
    </dgm:pt>
    <dgm:pt modelId="{8D0A3CC2-B15E-4935-A1B1-012E2B99F94E}" type="pres">
      <dgm:prSet presAssocID="{9765F229-BAE7-46B1-90DC-A62EF7BBDA95}" presName="spaceRect" presStyleCnt="0"/>
      <dgm:spPr/>
    </dgm:pt>
    <dgm:pt modelId="{D259C972-8463-48C1-80C0-FB4B9BD245E8}" type="pres">
      <dgm:prSet presAssocID="{9765F229-BAE7-46B1-90DC-A62EF7BBDA95}" presName="parTx" presStyleLbl="revTx" presStyleIdx="0" presStyleCnt="3">
        <dgm:presLayoutVars>
          <dgm:chMax val="0"/>
          <dgm:chPref val="0"/>
        </dgm:presLayoutVars>
      </dgm:prSet>
      <dgm:spPr/>
    </dgm:pt>
    <dgm:pt modelId="{4BFF9C16-68B0-4847-A4FC-B9081039FB5D}" type="pres">
      <dgm:prSet presAssocID="{BF416E53-7A79-40A7-B31B-AF94CAB252C9}" presName="sibTrans" presStyleCnt="0"/>
      <dgm:spPr/>
    </dgm:pt>
    <dgm:pt modelId="{0FF053F2-485C-4053-BF01-95FF36980D8C}" type="pres">
      <dgm:prSet presAssocID="{2BA25C4E-C4F7-45ED-B8A8-E42C04E597AF}" presName="compNode" presStyleCnt="0"/>
      <dgm:spPr/>
    </dgm:pt>
    <dgm:pt modelId="{25C1241B-672B-419A-9D71-450B0110A9E3}" type="pres">
      <dgm:prSet presAssocID="{2BA25C4E-C4F7-45ED-B8A8-E42C04E597AF}" presName="bgRect" presStyleLbl="bgShp" presStyleIdx="1" presStyleCnt="3"/>
      <dgm:spPr/>
    </dgm:pt>
    <dgm:pt modelId="{7587BBFE-B1A2-4A09-BC36-0387A0DB7FF7}" type="pres">
      <dgm:prSet presAssocID="{2BA25C4E-C4F7-45ED-B8A8-E42C04E597A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Devil Face Outline"/>
        </a:ext>
      </dgm:extLst>
    </dgm:pt>
    <dgm:pt modelId="{15771003-1A52-4770-A74B-DE110600822E}" type="pres">
      <dgm:prSet presAssocID="{2BA25C4E-C4F7-45ED-B8A8-E42C04E597AF}" presName="spaceRect" presStyleCnt="0"/>
      <dgm:spPr/>
    </dgm:pt>
    <dgm:pt modelId="{A5D5C1FE-C600-4AD9-815C-27C54CA5E0BD}" type="pres">
      <dgm:prSet presAssocID="{2BA25C4E-C4F7-45ED-B8A8-E42C04E597AF}" presName="parTx" presStyleLbl="revTx" presStyleIdx="1" presStyleCnt="3">
        <dgm:presLayoutVars>
          <dgm:chMax val="0"/>
          <dgm:chPref val="0"/>
        </dgm:presLayoutVars>
      </dgm:prSet>
      <dgm:spPr/>
    </dgm:pt>
    <dgm:pt modelId="{3A4601C3-5008-4495-9EA4-345363428A4D}" type="pres">
      <dgm:prSet presAssocID="{4CE902FF-EF4B-4B21-BD83-C4D10B051996}" presName="sibTrans" presStyleCnt="0"/>
      <dgm:spPr/>
    </dgm:pt>
    <dgm:pt modelId="{0E5DF498-B439-4819-B3E7-2850E39E9A45}" type="pres">
      <dgm:prSet presAssocID="{8840E422-A864-417E-BE04-E8BD6B235E24}" presName="compNode" presStyleCnt="0"/>
      <dgm:spPr/>
    </dgm:pt>
    <dgm:pt modelId="{E19F17CF-B2E6-4CA4-ADCB-E31FDF900C2D}" type="pres">
      <dgm:prSet presAssocID="{8840E422-A864-417E-BE04-E8BD6B235E24}" presName="bgRect" presStyleLbl="bgShp" presStyleIdx="2" presStyleCnt="3"/>
      <dgm:spPr/>
    </dgm:pt>
    <dgm:pt modelId="{CC03C4E3-0BFD-4B24-962A-6823C9C4DE39}" type="pres">
      <dgm:prSet presAssocID="{8840E422-A864-417E-BE04-E8BD6B235E2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Funny Face Outline"/>
        </a:ext>
      </dgm:extLst>
    </dgm:pt>
    <dgm:pt modelId="{6A1DD0BE-36C0-4059-B177-1751F228C56A}" type="pres">
      <dgm:prSet presAssocID="{8840E422-A864-417E-BE04-E8BD6B235E24}" presName="spaceRect" presStyleCnt="0"/>
      <dgm:spPr/>
    </dgm:pt>
    <dgm:pt modelId="{A15914A7-DE95-45FA-89AA-729E4DD8DBCA}" type="pres">
      <dgm:prSet presAssocID="{8840E422-A864-417E-BE04-E8BD6B235E24}" presName="parTx" presStyleLbl="revTx" presStyleIdx="2" presStyleCnt="3">
        <dgm:presLayoutVars>
          <dgm:chMax val="0"/>
          <dgm:chPref val="0"/>
        </dgm:presLayoutVars>
      </dgm:prSet>
      <dgm:spPr/>
    </dgm:pt>
  </dgm:ptLst>
  <dgm:cxnLst>
    <dgm:cxn modelId="{969B830D-2392-4E60-BF3C-CBE12F908243}" type="presOf" srcId="{9765F229-BAE7-46B1-90DC-A62EF7BBDA95}" destId="{D259C972-8463-48C1-80C0-FB4B9BD245E8}" srcOrd="0" destOrd="0" presId="urn:microsoft.com/office/officeart/2018/2/layout/IconVerticalSolidList"/>
    <dgm:cxn modelId="{F83EDB6F-3305-42F2-9165-3AB12C73FFE7}" type="presOf" srcId="{8840E422-A864-417E-BE04-E8BD6B235E24}" destId="{A15914A7-DE95-45FA-89AA-729E4DD8DBCA}" srcOrd="0" destOrd="0" presId="urn:microsoft.com/office/officeart/2018/2/layout/IconVerticalSolidList"/>
    <dgm:cxn modelId="{0F3A9BB4-7558-450F-ADB5-BD614C343AF4}" type="presOf" srcId="{0320A19B-70AA-4B50-A02E-C187EB17A126}" destId="{829760E6-DEC9-44E1-86BD-B43DE38B3306}" srcOrd="0" destOrd="0" presId="urn:microsoft.com/office/officeart/2018/2/layout/IconVerticalSolidList"/>
    <dgm:cxn modelId="{F63EFACC-D246-4C1C-9E46-3362FBD701F9}" type="presOf" srcId="{2BA25C4E-C4F7-45ED-B8A8-E42C04E597AF}" destId="{A5D5C1FE-C600-4AD9-815C-27C54CA5E0BD}" srcOrd="0" destOrd="0" presId="urn:microsoft.com/office/officeart/2018/2/layout/IconVerticalSolidList"/>
    <dgm:cxn modelId="{B4BDB2D6-154F-4A46-9EC7-32C72E946D80}" srcId="{0320A19B-70AA-4B50-A02E-C187EB17A126}" destId="{9765F229-BAE7-46B1-90DC-A62EF7BBDA95}" srcOrd="0" destOrd="0" parTransId="{A782304A-6B01-4795-85CF-8C091FFB60A3}" sibTransId="{BF416E53-7A79-40A7-B31B-AF94CAB252C9}"/>
    <dgm:cxn modelId="{3E4B0DEA-C5A9-408D-8543-5C7F8F2583D4}" srcId="{0320A19B-70AA-4B50-A02E-C187EB17A126}" destId="{8840E422-A864-417E-BE04-E8BD6B235E24}" srcOrd="2" destOrd="0" parTransId="{8526F326-B7BB-4793-BEA8-202D91AC7859}" sibTransId="{D3BFBA34-9E84-4774-8417-0F979B336DC6}"/>
    <dgm:cxn modelId="{5E139CF0-7E81-493D-8F65-5297119344AD}" srcId="{0320A19B-70AA-4B50-A02E-C187EB17A126}" destId="{2BA25C4E-C4F7-45ED-B8A8-E42C04E597AF}" srcOrd="1" destOrd="0" parTransId="{5D9D6C6F-5E16-431D-BD44-56498E72A05D}" sibTransId="{4CE902FF-EF4B-4B21-BD83-C4D10B051996}"/>
    <dgm:cxn modelId="{066E3AA1-9509-4562-A27F-06A2423538B5}" type="presParOf" srcId="{829760E6-DEC9-44E1-86BD-B43DE38B3306}" destId="{3E4D54E8-D6B4-4EF0-AEE0-D0AAF87345BB}" srcOrd="0" destOrd="0" presId="urn:microsoft.com/office/officeart/2018/2/layout/IconVerticalSolidList"/>
    <dgm:cxn modelId="{BB9A0292-C645-4544-A33C-2122B488E56F}" type="presParOf" srcId="{3E4D54E8-D6B4-4EF0-AEE0-D0AAF87345BB}" destId="{2335EE71-5B48-4416-A473-69D5A87CD826}" srcOrd="0" destOrd="0" presId="urn:microsoft.com/office/officeart/2018/2/layout/IconVerticalSolidList"/>
    <dgm:cxn modelId="{956AA48E-8FAA-455F-9EDD-5190ED80FB46}" type="presParOf" srcId="{3E4D54E8-D6B4-4EF0-AEE0-D0AAF87345BB}" destId="{ACD004D4-30F8-41B6-B29C-ACAF12BC098B}" srcOrd="1" destOrd="0" presId="urn:microsoft.com/office/officeart/2018/2/layout/IconVerticalSolidList"/>
    <dgm:cxn modelId="{AD7C050E-0DA4-4F32-845C-ECC1B6963428}" type="presParOf" srcId="{3E4D54E8-D6B4-4EF0-AEE0-D0AAF87345BB}" destId="{8D0A3CC2-B15E-4935-A1B1-012E2B99F94E}" srcOrd="2" destOrd="0" presId="urn:microsoft.com/office/officeart/2018/2/layout/IconVerticalSolidList"/>
    <dgm:cxn modelId="{C3D41D8E-02A8-4716-9408-8866F9968924}" type="presParOf" srcId="{3E4D54E8-D6B4-4EF0-AEE0-D0AAF87345BB}" destId="{D259C972-8463-48C1-80C0-FB4B9BD245E8}" srcOrd="3" destOrd="0" presId="urn:microsoft.com/office/officeart/2018/2/layout/IconVerticalSolidList"/>
    <dgm:cxn modelId="{20FAC49E-1679-4945-8B06-9763AEDFC013}" type="presParOf" srcId="{829760E6-DEC9-44E1-86BD-B43DE38B3306}" destId="{4BFF9C16-68B0-4847-A4FC-B9081039FB5D}" srcOrd="1" destOrd="0" presId="urn:microsoft.com/office/officeart/2018/2/layout/IconVerticalSolidList"/>
    <dgm:cxn modelId="{E5EFD27A-A433-46E4-B3D7-967C24A8A9B7}" type="presParOf" srcId="{829760E6-DEC9-44E1-86BD-B43DE38B3306}" destId="{0FF053F2-485C-4053-BF01-95FF36980D8C}" srcOrd="2" destOrd="0" presId="urn:microsoft.com/office/officeart/2018/2/layout/IconVerticalSolidList"/>
    <dgm:cxn modelId="{52A98A00-EB59-4075-94AB-98FC99C58B84}" type="presParOf" srcId="{0FF053F2-485C-4053-BF01-95FF36980D8C}" destId="{25C1241B-672B-419A-9D71-450B0110A9E3}" srcOrd="0" destOrd="0" presId="urn:microsoft.com/office/officeart/2018/2/layout/IconVerticalSolidList"/>
    <dgm:cxn modelId="{8B020EB9-F3AE-496E-BBE4-2D61AA584EBB}" type="presParOf" srcId="{0FF053F2-485C-4053-BF01-95FF36980D8C}" destId="{7587BBFE-B1A2-4A09-BC36-0387A0DB7FF7}" srcOrd="1" destOrd="0" presId="urn:microsoft.com/office/officeart/2018/2/layout/IconVerticalSolidList"/>
    <dgm:cxn modelId="{4F5D701B-4258-4C4F-B3E4-2C84A4592C4A}" type="presParOf" srcId="{0FF053F2-485C-4053-BF01-95FF36980D8C}" destId="{15771003-1A52-4770-A74B-DE110600822E}" srcOrd="2" destOrd="0" presId="urn:microsoft.com/office/officeart/2018/2/layout/IconVerticalSolidList"/>
    <dgm:cxn modelId="{3F9AE89F-9C5A-4C35-AC08-6550A54368DF}" type="presParOf" srcId="{0FF053F2-485C-4053-BF01-95FF36980D8C}" destId="{A5D5C1FE-C600-4AD9-815C-27C54CA5E0BD}" srcOrd="3" destOrd="0" presId="urn:microsoft.com/office/officeart/2018/2/layout/IconVerticalSolidList"/>
    <dgm:cxn modelId="{71D293AB-EED8-404B-80D4-A6011247C635}" type="presParOf" srcId="{829760E6-DEC9-44E1-86BD-B43DE38B3306}" destId="{3A4601C3-5008-4495-9EA4-345363428A4D}" srcOrd="3" destOrd="0" presId="urn:microsoft.com/office/officeart/2018/2/layout/IconVerticalSolidList"/>
    <dgm:cxn modelId="{827056D7-B3C5-4FE5-8824-CCB5DAB002BB}" type="presParOf" srcId="{829760E6-DEC9-44E1-86BD-B43DE38B3306}" destId="{0E5DF498-B439-4819-B3E7-2850E39E9A45}" srcOrd="4" destOrd="0" presId="urn:microsoft.com/office/officeart/2018/2/layout/IconVerticalSolidList"/>
    <dgm:cxn modelId="{D7FD0F4A-0408-447A-AB46-3C37B6ACA49D}" type="presParOf" srcId="{0E5DF498-B439-4819-B3E7-2850E39E9A45}" destId="{E19F17CF-B2E6-4CA4-ADCB-E31FDF900C2D}" srcOrd="0" destOrd="0" presId="urn:microsoft.com/office/officeart/2018/2/layout/IconVerticalSolidList"/>
    <dgm:cxn modelId="{08090A5A-8F00-4E34-B7A2-59E81B3E33D6}" type="presParOf" srcId="{0E5DF498-B439-4819-B3E7-2850E39E9A45}" destId="{CC03C4E3-0BFD-4B24-962A-6823C9C4DE39}" srcOrd="1" destOrd="0" presId="urn:microsoft.com/office/officeart/2018/2/layout/IconVerticalSolidList"/>
    <dgm:cxn modelId="{4F21670E-FA8F-41AD-ABD7-5AFF503895EB}" type="presParOf" srcId="{0E5DF498-B439-4819-B3E7-2850E39E9A45}" destId="{6A1DD0BE-36C0-4059-B177-1751F228C56A}" srcOrd="2" destOrd="0" presId="urn:microsoft.com/office/officeart/2018/2/layout/IconVerticalSolidList"/>
    <dgm:cxn modelId="{B7012E2C-F9F0-4A31-B2B9-ED7DD1680C26}" type="presParOf" srcId="{0E5DF498-B439-4819-B3E7-2850E39E9A45}" destId="{A15914A7-DE95-45FA-89AA-729E4DD8DBC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5EE71-5B48-4416-A473-69D5A87CD826}">
      <dsp:nvSpPr>
        <dsp:cNvPr id="0" name=""/>
        <dsp:cNvSpPr/>
      </dsp:nvSpPr>
      <dsp:spPr>
        <a:xfrm>
          <a:off x="0" y="53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D004D4-30F8-41B6-B29C-ACAF12BC098B}">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sp>
    <dsp:sp modelId="{D259C972-8463-48C1-80C0-FB4B9BD245E8}">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AU" sz="2500" b="1" kern="1200" dirty="0"/>
            <a:t>Theme 1:</a:t>
          </a:r>
          <a:r>
            <a:rPr lang="en-AU" sz="2500" kern="1200" dirty="0"/>
            <a:t> "I notice many of us have rich diversity in our teams, yet it's not always intentionally leveraged."</a:t>
          </a:r>
          <a:endParaRPr lang="en-US" sz="2500" kern="1200" dirty="0"/>
        </a:p>
      </dsp:txBody>
      <dsp:txXfrm>
        <a:off x="1435590" y="531"/>
        <a:ext cx="9080009" cy="1242935"/>
      </dsp:txXfrm>
    </dsp:sp>
    <dsp:sp modelId="{25C1241B-672B-419A-9D71-450B0110A9E3}">
      <dsp:nvSpPr>
        <dsp:cNvPr id="0" name=""/>
        <dsp:cNvSpPr/>
      </dsp:nvSpPr>
      <dsp:spPr>
        <a:xfrm>
          <a:off x="0" y="1554201"/>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87BBFE-B1A2-4A09-BC36-0387A0DB7FF7}">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sp>
    <dsp:sp modelId="{A5D5C1FE-C600-4AD9-815C-27C54CA5E0BD}">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AU" sz="2500" b="1" kern="1200"/>
            <a:t>Theme 2:</a:t>
          </a:r>
          <a:r>
            <a:rPr lang="en-AU" sz="2500" kern="1200"/>
            <a:t> "Cultural capital often exists but remains invisible unless we explicitly name it."</a:t>
          </a:r>
          <a:endParaRPr lang="en-US" sz="2500" kern="1200"/>
        </a:p>
      </dsp:txBody>
      <dsp:txXfrm>
        <a:off x="1435590" y="1554201"/>
        <a:ext cx="9080009" cy="1242935"/>
      </dsp:txXfrm>
    </dsp:sp>
    <dsp:sp modelId="{E19F17CF-B2E6-4CA4-ADCB-E31FDF900C2D}">
      <dsp:nvSpPr>
        <dsp:cNvPr id="0" name=""/>
        <dsp:cNvSpPr/>
      </dsp:nvSpPr>
      <dsp:spPr>
        <a:xfrm>
          <a:off x="0" y="3107870"/>
          <a:ext cx="10515600" cy="124293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03C4E3-0BFD-4B24-962A-6823C9C4DE3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sp>
    <dsp:sp modelId="{A15914A7-DE95-45FA-89AA-729E4DD8DBCA}">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AU" sz="2500" b="1" kern="1200" dirty="0"/>
            <a:t>Theme 3:</a:t>
          </a:r>
          <a:r>
            <a:rPr lang="en-AU" sz="2500" kern="1200" dirty="0"/>
            <a:t> "Making diversity visible requires intention - it doesn't happen by accident."</a:t>
          </a:r>
          <a:endParaRPr lang="en-US" sz="2500" kern="1200" dirty="0"/>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340A03-F0A6-D843-9FFD-6F1BBDDF7E82}" type="datetimeFigureOut">
              <a:rPr lang="en-US" smtClean="0"/>
              <a:t>8/3/2026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8BF268-9A6D-B44F-AC11-AE74D2B66274}" type="slidenum">
              <a:rPr lang="en-US" smtClean="0"/>
              <a:t>‹#›</a:t>
            </a:fld>
            <a:endParaRPr lang="en-US"/>
          </a:p>
        </p:txBody>
      </p:sp>
    </p:spTree>
    <p:extLst>
      <p:ext uri="{BB962C8B-B14F-4D97-AF65-F5344CB8AC3E}">
        <p14:creationId xmlns:p14="http://schemas.microsoft.com/office/powerpoint/2010/main" val="521718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a:t>
            </a:fld>
            <a:endParaRPr lang="en-US"/>
          </a:p>
        </p:txBody>
      </p:sp>
    </p:spTree>
    <p:extLst>
      <p:ext uri="{BB962C8B-B14F-4D97-AF65-F5344CB8AC3E}">
        <p14:creationId xmlns:p14="http://schemas.microsoft.com/office/powerpoint/2010/main" val="2434676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3</a:t>
            </a:fld>
            <a:endParaRPr lang="en-US"/>
          </a:p>
        </p:txBody>
      </p:sp>
    </p:spTree>
    <p:extLst>
      <p:ext uri="{BB962C8B-B14F-4D97-AF65-F5344CB8AC3E}">
        <p14:creationId xmlns:p14="http://schemas.microsoft.com/office/powerpoint/2010/main" val="765661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5</a:t>
            </a:fld>
            <a:endParaRPr lang="en-US"/>
          </a:p>
        </p:txBody>
      </p:sp>
    </p:spTree>
    <p:extLst>
      <p:ext uri="{BB962C8B-B14F-4D97-AF65-F5344CB8AC3E}">
        <p14:creationId xmlns:p14="http://schemas.microsoft.com/office/powerpoint/2010/main" val="3252471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6</a:t>
            </a:fld>
            <a:endParaRPr lang="en-US"/>
          </a:p>
        </p:txBody>
      </p:sp>
    </p:spTree>
    <p:extLst>
      <p:ext uri="{BB962C8B-B14F-4D97-AF65-F5344CB8AC3E}">
        <p14:creationId xmlns:p14="http://schemas.microsoft.com/office/powerpoint/2010/main" val="1844562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7</a:t>
            </a:fld>
            <a:endParaRPr lang="en-US"/>
          </a:p>
        </p:txBody>
      </p:sp>
    </p:spTree>
    <p:extLst>
      <p:ext uri="{BB962C8B-B14F-4D97-AF65-F5344CB8AC3E}">
        <p14:creationId xmlns:p14="http://schemas.microsoft.com/office/powerpoint/2010/main" val="1655736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8</a:t>
            </a:fld>
            <a:endParaRPr lang="en-US"/>
          </a:p>
        </p:txBody>
      </p:sp>
    </p:spTree>
    <p:extLst>
      <p:ext uri="{BB962C8B-B14F-4D97-AF65-F5344CB8AC3E}">
        <p14:creationId xmlns:p14="http://schemas.microsoft.com/office/powerpoint/2010/main" val="1253014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9</a:t>
            </a:fld>
            <a:endParaRPr lang="en-US"/>
          </a:p>
        </p:txBody>
      </p:sp>
    </p:spTree>
    <p:extLst>
      <p:ext uri="{BB962C8B-B14F-4D97-AF65-F5344CB8AC3E}">
        <p14:creationId xmlns:p14="http://schemas.microsoft.com/office/powerpoint/2010/main" val="361618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10</a:t>
            </a:fld>
            <a:endParaRPr lang="en-US"/>
          </a:p>
        </p:txBody>
      </p:sp>
    </p:spTree>
    <p:extLst>
      <p:ext uri="{BB962C8B-B14F-4D97-AF65-F5344CB8AC3E}">
        <p14:creationId xmlns:p14="http://schemas.microsoft.com/office/powerpoint/2010/main" val="3993858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13</a:t>
            </a:fld>
            <a:endParaRPr lang="en-US"/>
          </a:p>
        </p:txBody>
      </p:sp>
    </p:spTree>
    <p:extLst>
      <p:ext uri="{BB962C8B-B14F-4D97-AF65-F5344CB8AC3E}">
        <p14:creationId xmlns:p14="http://schemas.microsoft.com/office/powerpoint/2010/main" val="3159803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14</a:t>
            </a:fld>
            <a:endParaRPr lang="en-US"/>
          </a:p>
        </p:txBody>
      </p:sp>
    </p:spTree>
    <p:extLst>
      <p:ext uri="{BB962C8B-B14F-4D97-AF65-F5344CB8AC3E}">
        <p14:creationId xmlns:p14="http://schemas.microsoft.com/office/powerpoint/2010/main" val="3257879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15</a:t>
            </a:fld>
            <a:endParaRPr lang="en-US"/>
          </a:p>
        </p:txBody>
      </p:sp>
    </p:spTree>
    <p:extLst>
      <p:ext uri="{BB962C8B-B14F-4D97-AF65-F5344CB8AC3E}">
        <p14:creationId xmlns:p14="http://schemas.microsoft.com/office/powerpoint/2010/main" val="3050288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16</a:t>
            </a:fld>
            <a:endParaRPr lang="en-US"/>
          </a:p>
        </p:txBody>
      </p:sp>
    </p:spTree>
    <p:extLst>
      <p:ext uri="{BB962C8B-B14F-4D97-AF65-F5344CB8AC3E}">
        <p14:creationId xmlns:p14="http://schemas.microsoft.com/office/powerpoint/2010/main" val="2394356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17</a:t>
            </a:fld>
            <a:endParaRPr lang="en-US"/>
          </a:p>
        </p:txBody>
      </p:sp>
    </p:spTree>
    <p:extLst>
      <p:ext uri="{BB962C8B-B14F-4D97-AF65-F5344CB8AC3E}">
        <p14:creationId xmlns:p14="http://schemas.microsoft.com/office/powerpoint/2010/main" val="4148987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18</a:t>
            </a:fld>
            <a:endParaRPr lang="en-US"/>
          </a:p>
        </p:txBody>
      </p:sp>
    </p:spTree>
    <p:extLst>
      <p:ext uri="{BB962C8B-B14F-4D97-AF65-F5344CB8AC3E}">
        <p14:creationId xmlns:p14="http://schemas.microsoft.com/office/powerpoint/2010/main" val="3574569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19</a:t>
            </a:fld>
            <a:endParaRPr lang="en-US"/>
          </a:p>
        </p:txBody>
      </p:sp>
    </p:spTree>
    <p:extLst>
      <p:ext uri="{BB962C8B-B14F-4D97-AF65-F5344CB8AC3E}">
        <p14:creationId xmlns:p14="http://schemas.microsoft.com/office/powerpoint/2010/main" val="207170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20</a:t>
            </a:fld>
            <a:endParaRPr lang="en-US"/>
          </a:p>
        </p:txBody>
      </p:sp>
    </p:spTree>
    <p:extLst>
      <p:ext uri="{BB962C8B-B14F-4D97-AF65-F5344CB8AC3E}">
        <p14:creationId xmlns:p14="http://schemas.microsoft.com/office/powerpoint/2010/main" val="15821459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21</a:t>
            </a:fld>
            <a:endParaRPr lang="en-US"/>
          </a:p>
        </p:txBody>
      </p:sp>
    </p:spTree>
    <p:extLst>
      <p:ext uri="{BB962C8B-B14F-4D97-AF65-F5344CB8AC3E}">
        <p14:creationId xmlns:p14="http://schemas.microsoft.com/office/powerpoint/2010/main" val="3728102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22</a:t>
            </a:fld>
            <a:endParaRPr lang="en-US"/>
          </a:p>
        </p:txBody>
      </p:sp>
    </p:spTree>
    <p:extLst>
      <p:ext uri="{BB962C8B-B14F-4D97-AF65-F5344CB8AC3E}">
        <p14:creationId xmlns:p14="http://schemas.microsoft.com/office/powerpoint/2010/main" val="292538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23</a:t>
            </a:fld>
            <a:endParaRPr lang="en-US"/>
          </a:p>
        </p:txBody>
      </p:sp>
    </p:spTree>
    <p:extLst>
      <p:ext uri="{BB962C8B-B14F-4D97-AF65-F5344CB8AC3E}">
        <p14:creationId xmlns:p14="http://schemas.microsoft.com/office/powerpoint/2010/main" val="51962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24</a:t>
            </a:fld>
            <a:endParaRPr lang="en-US"/>
          </a:p>
        </p:txBody>
      </p:sp>
    </p:spTree>
    <p:extLst>
      <p:ext uri="{BB962C8B-B14F-4D97-AF65-F5344CB8AC3E}">
        <p14:creationId xmlns:p14="http://schemas.microsoft.com/office/powerpoint/2010/main" val="2290382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8BF268-9A6D-B44F-AC11-AE74D2B66274}" type="slidenum">
              <a:rPr lang="en-US" smtClean="0"/>
              <a:t>25</a:t>
            </a:fld>
            <a:endParaRPr lang="en-US"/>
          </a:p>
        </p:txBody>
      </p:sp>
    </p:spTree>
    <p:extLst>
      <p:ext uri="{BB962C8B-B14F-4D97-AF65-F5344CB8AC3E}">
        <p14:creationId xmlns:p14="http://schemas.microsoft.com/office/powerpoint/2010/main" val="3639599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02C5A-B496-0AE7-E1BD-C13303314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427CF-8220-7CFE-CE82-396342828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D56BB-3B80-E115-33E8-ABCDF000DF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154C5-C307-085E-85D1-66C4DB452775}"/>
              </a:ext>
            </a:extLst>
          </p:cNvPr>
          <p:cNvSpPr>
            <a:spLocks noGrp="1"/>
          </p:cNvSpPr>
          <p:nvPr>
            <p:ph type="sldNum" sz="quarter" idx="5"/>
          </p:nvPr>
        </p:nvSpPr>
        <p:spPr/>
        <p:txBody>
          <a:bodyPr/>
          <a:lstStyle/>
          <a:p>
            <a:fld id="{A08BF268-9A6D-B44F-AC11-AE74D2B66274}" type="slidenum">
              <a:rPr lang="en-US" smtClean="0"/>
              <a:t>26</a:t>
            </a:fld>
            <a:endParaRPr lang="en-US"/>
          </a:p>
        </p:txBody>
      </p:sp>
    </p:spTree>
    <p:extLst>
      <p:ext uri="{BB962C8B-B14F-4D97-AF65-F5344CB8AC3E}">
        <p14:creationId xmlns:p14="http://schemas.microsoft.com/office/powerpoint/2010/main" val="3974370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44B98-1B9E-287B-09E6-222D9E22713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F339977-0C22-2E28-FDD7-D1E83B0EEE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DCBC349-549F-F095-650B-4DF2DC0FA0C7}"/>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5" name="Footer Placeholder 4">
            <a:extLst>
              <a:ext uri="{FF2B5EF4-FFF2-40B4-BE49-F238E27FC236}">
                <a16:creationId xmlns:a16="http://schemas.microsoft.com/office/drawing/2014/main" id="{AFA65046-2744-7899-7EBC-8DB3859B2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B6C4E5-4C36-7F54-7479-2DCCF207A587}"/>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195729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0306E-2ADA-0AA5-30CB-42709CE5AE6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70F6FB9-A303-BD94-A714-8CF4EB9BFE9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AAAF118-31D7-34BA-0B6A-0DF70343A5C6}"/>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5" name="Footer Placeholder 4">
            <a:extLst>
              <a:ext uri="{FF2B5EF4-FFF2-40B4-BE49-F238E27FC236}">
                <a16:creationId xmlns:a16="http://schemas.microsoft.com/office/drawing/2014/main" id="{18D71753-07F2-0471-624D-CC57907AB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841A0E-B605-4EC5-BAAF-C3D87045629E}"/>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4087234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B5E2-16CC-1453-7B1E-E1446F76F81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3FD1262-1923-4DB3-B81B-5CE72FC5AC4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E439B44-D3AB-1D33-E679-F2A317A9BF29}"/>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5" name="Footer Placeholder 4">
            <a:extLst>
              <a:ext uri="{FF2B5EF4-FFF2-40B4-BE49-F238E27FC236}">
                <a16:creationId xmlns:a16="http://schemas.microsoft.com/office/drawing/2014/main" id="{EDF0EA72-82B8-645A-2A50-72278FE0C4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CA39F-9CDB-2D9A-4F98-A8EDD5EAC448}"/>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3448965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49453-3725-6C93-8AAB-F45B4EB91AE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B9E3EF0-96F0-0A15-F9B1-5A5797C8596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21CE80D-C5B4-5183-E6EF-D6CDD0859AC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82FAA79-7B4B-BCB1-38A2-91224ED5495D}"/>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6" name="Footer Placeholder 5">
            <a:extLst>
              <a:ext uri="{FF2B5EF4-FFF2-40B4-BE49-F238E27FC236}">
                <a16:creationId xmlns:a16="http://schemas.microsoft.com/office/drawing/2014/main" id="{224FBBD5-F91E-79AE-C9CD-3CA41670C3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43C04-A483-EE9E-30CD-456C3C96FF3D}"/>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3804001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9ABF2-7CC5-301F-3A3C-8E5C83CCDB9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A87AC89-B22F-D331-E252-59AFD8B1E1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D817BE-C5B2-3F91-F8D1-F8DC0F90EBE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0EC7277-84FF-ED3A-6277-1A8B8C81BD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513C55-0270-C80A-6C83-CFFE959D0B7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FCF18DC-4E4F-0EFC-1E8C-C1A21A6CBA4A}"/>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8" name="Footer Placeholder 7">
            <a:extLst>
              <a:ext uri="{FF2B5EF4-FFF2-40B4-BE49-F238E27FC236}">
                <a16:creationId xmlns:a16="http://schemas.microsoft.com/office/drawing/2014/main" id="{CC259A95-197F-2787-7B6F-961612B75C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5E9A68-34CD-2C04-A5B9-D14E31FAE454}"/>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1931353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1AB39-1B86-D2ED-CAD6-62BCDB555CD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DD5D5BC-AE1F-926E-11DA-DB9812C1C875}"/>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4" name="Footer Placeholder 3">
            <a:extLst>
              <a:ext uri="{FF2B5EF4-FFF2-40B4-BE49-F238E27FC236}">
                <a16:creationId xmlns:a16="http://schemas.microsoft.com/office/drawing/2014/main" id="{9B4F1CE5-1F3F-C632-F1C8-F46B4F8764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EE223A-BA96-42B4-5DAC-0B3DD48E9B6F}"/>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2433291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0904B1-682E-255E-CD05-9C77B5F5595B}"/>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3" name="Footer Placeholder 2">
            <a:extLst>
              <a:ext uri="{FF2B5EF4-FFF2-40B4-BE49-F238E27FC236}">
                <a16:creationId xmlns:a16="http://schemas.microsoft.com/office/drawing/2014/main" id="{F6F32DD5-8B3A-9E33-740C-C1200B7C1B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C12F3-3353-0514-AE1A-630A41AA1579}"/>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3093883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3B9E-AF06-5AA5-B7CC-66CA96EE9A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5F5800A-02A5-2F94-5ED8-69A5D7948F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FDFFD35-DA6E-0B5B-5F8E-513C5A5944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D2B7326-0D4D-3985-9F4E-BF44C32E83A8}"/>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6" name="Footer Placeholder 5">
            <a:extLst>
              <a:ext uri="{FF2B5EF4-FFF2-40B4-BE49-F238E27FC236}">
                <a16:creationId xmlns:a16="http://schemas.microsoft.com/office/drawing/2014/main" id="{7B1F2976-8CDC-4A5B-3AC1-08A91ABBBA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F5D2F5-35C4-7D9E-7829-B168F26D763B}"/>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4216884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4B8B8-0EED-B7DF-EC44-3177CDDF7A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B9883CB-F107-2D52-39B2-FA9E34270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C4F292-7CCF-B0B6-F4D0-B1FA1E8D60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E179241-06A7-677B-B436-847B43A7C41A}"/>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6" name="Footer Placeholder 5">
            <a:extLst>
              <a:ext uri="{FF2B5EF4-FFF2-40B4-BE49-F238E27FC236}">
                <a16:creationId xmlns:a16="http://schemas.microsoft.com/office/drawing/2014/main" id="{CCE9E614-BAE5-CB71-6466-716C50E1F2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BE41E0-491D-2679-78D4-81A7D99DE442}"/>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1362029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3181F-BC5D-259E-38BC-71A0827ACDD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943B521-2E20-00BB-61F8-BC693506DAA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189F5A-0676-9C27-D31F-9152C5ADCC9D}"/>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5" name="Footer Placeholder 4">
            <a:extLst>
              <a:ext uri="{FF2B5EF4-FFF2-40B4-BE49-F238E27FC236}">
                <a16:creationId xmlns:a16="http://schemas.microsoft.com/office/drawing/2014/main" id="{D4A6C69C-9669-B587-E28D-1A56AB38A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790D3-DCB9-259A-0294-CBDA58D34B30}"/>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50626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91BD63-F52C-E59A-DD99-61B8186A248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595C78A-5BBD-95CD-FE70-5B49285258E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D3ECA9-CDFE-00E4-C781-621D4684EEB2}"/>
              </a:ext>
            </a:extLst>
          </p:cNvPr>
          <p:cNvSpPr>
            <a:spLocks noGrp="1"/>
          </p:cNvSpPr>
          <p:nvPr>
            <p:ph type="dt" sz="half" idx="10"/>
          </p:nvPr>
        </p:nvSpPr>
        <p:spPr/>
        <p:txBody>
          <a:bodyPr/>
          <a:lstStyle/>
          <a:p>
            <a:fld id="{F7463378-445A-BF4B-972F-DA9DBF049849}" type="datetimeFigureOut">
              <a:rPr lang="en-US" smtClean="0"/>
              <a:t>8/3/2026</a:t>
            </a:fld>
            <a:endParaRPr lang="en-US"/>
          </a:p>
        </p:txBody>
      </p:sp>
      <p:sp>
        <p:nvSpPr>
          <p:cNvPr id="5" name="Footer Placeholder 4">
            <a:extLst>
              <a:ext uri="{FF2B5EF4-FFF2-40B4-BE49-F238E27FC236}">
                <a16:creationId xmlns:a16="http://schemas.microsoft.com/office/drawing/2014/main" id="{A7065CD7-CEBE-8FB7-9932-1C3CFE5933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BE69C-A7FB-12BF-507B-16C213B11C2D}"/>
              </a:ext>
            </a:extLst>
          </p:cNvPr>
          <p:cNvSpPr>
            <a:spLocks noGrp="1"/>
          </p:cNvSpPr>
          <p:nvPr>
            <p:ph type="sldNum" sz="quarter" idx="12"/>
          </p:nvPr>
        </p:nvSpPr>
        <p:spPr/>
        <p:txBody>
          <a:bodyPr/>
          <a:lstStyle/>
          <a:p>
            <a:fld id="{61ACC945-5438-BD47-90F5-6CDA376B83A6}" type="slidenum">
              <a:rPr lang="en-US" smtClean="0"/>
              <a:t>‹#›</a:t>
            </a:fld>
            <a:endParaRPr lang="en-US"/>
          </a:p>
        </p:txBody>
      </p:sp>
    </p:spTree>
    <p:extLst>
      <p:ext uri="{BB962C8B-B14F-4D97-AF65-F5344CB8AC3E}">
        <p14:creationId xmlns:p14="http://schemas.microsoft.com/office/powerpoint/2010/main" val="85660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215A47-A8AD-9C2B-621D-1492F575D4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E243CBD-6B0A-5346-CB90-AA3B65E3AE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5F5DDC-329D-9EB1-0D15-77D5E20A0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463378-445A-BF4B-972F-DA9DBF049849}" type="datetimeFigureOut">
              <a:rPr lang="en-US" smtClean="0"/>
              <a:t>8/3/2026</a:t>
            </a:fld>
            <a:endParaRPr lang="en-US"/>
          </a:p>
        </p:txBody>
      </p:sp>
      <p:sp>
        <p:nvSpPr>
          <p:cNvPr id="5" name="Footer Placeholder 4">
            <a:extLst>
              <a:ext uri="{FF2B5EF4-FFF2-40B4-BE49-F238E27FC236}">
                <a16:creationId xmlns:a16="http://schemas.microsoft.com/office/drawing/2014/main" id="{88AFCA8F-8DCB-608A-4BFD-EB98CD6FC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32CD339-1CB2-5676-9F4C-F9FE034731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ACC945-5438-BD47-90F5-6CDA376B83A6}" type="slidenum">
              <a:rPr lang="en-US" smtClean="0"/>
              <a:t>‹#›</a:t>
            </a:fld>
            <a:endParaRPr lang="en-US"/>
          </a:p>
        </p:txBody>
      </p:sp>
    </p:spTree>
    <p:extLst>
      <p:ext uri="{BB962C8B-B14F-4D97-AF65-F5344CB8AC3E}">
        <p14:creationId xmlns:p14="http://schemas.microsoft.com/office/powerpoint/2010/main" val="4036488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kdave3@une.edu.a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pennyjw@proton.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B92700-50F0-005C-E31F-A2AF839F7766}"/>
              </a:ext>
            </a:extLst>
          </p:cNvPr>
          <p:cNvSpPr>
            <a:spLocks noGrp="1"/>
          </p:cNvSpPr>
          <p:nvPr>
            <p:ph type="ctrTitle"/>
          </p:nvPr>
        </p:nvSpPr>
        <p:spPr>
          <a:xfrm>
            <a:off x="841248" y="426720"/>
            <a:ext cx="10506456" cy="1919141"/>
          </a:xfrm>
        </p:spPr>
        <p:txBody>
          <a:bodyPr vert="horz" lIns="91440" tIns="45720" rIns="91440" bIns="45720" rtlCol="0" anchor="b">
            <a:normAutofit/>
          </a:bodyPr>
          <a:lstStyle/>
          <a:p>
            <a:pPr algn="l"/>
            <a:r>
              <a:rPr lang="en-US" sz="4200" kern="1200" dirty="0">
                <a:solidFill>
                  <a:schemeClr val="tx1"/>
                </a:solidFill>
                <a:latin typeface="+mj-lt"/>
                <a:ea typeface="+mj-ea"/>
                <a:cs typeface="+mj-cs"/>
              </a:rPr>
              <a:t>Beyond commitments: leveraging cultural capital and positionality in learning design through UDL 3.0 </a:t>
            </a:r>
          </a:p>
        </p:txBody>
      </p:sp>
      <p:sp>
        <p:nvSpPr>
          <p:cNvPr id="19" name="Rectangle 1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ubtitle 2">
            <a:extLst>
              <a:ext uri="{FF2B5EF4-FFF2-40B4-BE49-F238E27FC236}">
                <a16:creationId xmlns:a16="http://schemas.microsoft.com/office/drawing/2014/main" id="{3064E236-F725-E976-1FF8-A654EFAEE529}"/>
              </a:ext>
            </a:extLst>
          </p:cNvPr>
          <p:cNvSpPr>
            <a:spLocks noGrp="1"/>
          </p:cNvSpPr>
          <p:nvPr>
            <p:ph type="subTitle" idx="1"/>
          </p:nvPr>
        </p:nvSpPr>
        <p:spPr>
          <a:xfrm>
            <a:off x="841248" y="3337269"/>
            <a:ext cx="10509504" cy="2905686"/>
          </a:xfrm>
        </p:spPr>
        <p:txBody>
          <a:bodyPr vert="horz" lIns="91440" tIns="45720" rIns="91440" bIns="45720" rtlCol="0">
            <a:normAutofit/>
          </a:bodyPr>
          <a:lstStyle/>
          <a:p>
            <a:pPr indent="-228600" algn="l">
              <a:buFont typeface="Arial" panose="020B0604020202020204" pitchFamily="34" charset="0"/>
              <a:buChar char="•"/>
            </a:pPr>
            <a:r>
              <a:rPr lang="en-US" sz="2200" dirty="0"/>
              <a:t>Kashmira &amp; Penny </a:t>
            </a:r>
          </a:p>
          <a:p>
            <a:pPr indent="-228600" algn="l">
              <a:buFont typeface="Arial" panose="020B0604020202020204" pitchFamily="34" charset="0"/>
              <a:buChar char="•"/>
            </a:pPr>
            <a:r>
              <a:rPr lang="en-US" sz="2200" dirty="0"/>
              <a:t>UDL Symposium 2026  </a:t>
            </a:r>
          </a:p>
          <a:p>
            <a:pPr indent="-228600" algn="l">
              <a:buFont typeface="Arial" panose="020B0604020202020204" pitchFamily="34" charset="0"/>
              <a:buChar char="•"/>
            </a:pPr>
            <a:r>
              <a:rPr lang="en-US" sz="2200" dirty="0"/>
              <a:t>60-minute Workshop</a:t>
            </a:r>
          </a:p>
        </p:txBody>
      </p:sp>
    </p:spTree>
    <p:extLst>
      <p:ext uri="{BB962C8B-B14F-4D97-AF65-F5344CB8AC3E}">
        <p14:creationId xmlns:p14="http://schemas.microsoft.com/office/powerpoint/2010/main" val="38753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D39F4-2702-FF72-B14A-419304F3B239}"/>
              </a:ext>
            </a:extLst>
          </p:cNvPr>
          <p:cNvSpPr>
            <a:spLocks noGrp="1"/>
          </p:cNvSpPr>
          <p:nvPr>
            <p:ph type="title"/>
          </p:nvPr>
        </p:nvSpPr>
        <p:spPr>
          <a:xfrm>
            <a:off x="841248" y="426720"/>
            <a:ext cx="10506456" cy="1919141"/>
          </a:xfrm>
        </p:spPr>
        <p:txBody>
          <a:bodyPr anchor="b">
            <a:normAutofit/>
          </a:bodyPr>
          <a:lstStyle/>
          <a:p>
            <a:r>
              <a:rPr lang="en-AU" sz="6000" dirty="0"/>
              <a:t>Welcome </a:t>
            </a:r>
            <a:endParaRPr lang="en-US" sz="6000" dirty="0"/>
          </a:p>
        </p:txBody>
      </p:sp>
      <p:sp>
        <p:nvSpPr>
          <p:cNvPr id="19" name="Rectangle 1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9E52B0A-2CE3-91EC-6F77-027AC7B064CD}"/>
              </a:ext>
            </a:extLst>
          </p:cNvPr>
          <p:cNvSpPr>
            <a:spLocks noGrp="1"/>
          </p:cNvSpPr>
          <p:nvPr>
            <p:ph idx="1"/>
          </p:nvPr>
        </p:nvSpPr>
        <p:spPr>
          <a:xfrm>
            <a:off x="841248" y="3337269"/>
            <a:ext cx="10509504" cy="2905686"/>
          </a:xfrm>
        </p:spPr>
        <p:txBody>
          <a:bodyPr>
            <a:normAutofit lnSpcReduction="10000"/>
          </a:bodyPr>
          <a:lstStyle/>
          <a:p>
            <a:pPr marL="0" indent="0">
              <a:lnSpc>
                <a:spcPct val="140000"/>
              </a:lnSpc>
              <a:spcAft>
                <a:spcPts val="600"/>
              </a:spcAft>
              <a:buNone/>
            </a:pPr>
            <a:r>
              <a:rPr lang="en-AU" dirty="0"/>
              <a:t>"How are we, as learning designers and educators, actually leveraging the cultural capital within our teams and communities?"</a:t>
            </a:r>
          </a:p>
          <a:p>
            <a:pPr marL="0">
              <a:spcAft>
                <a:spcPts val="600"/>
              </a:spcAft>
            </a:pPr>
            <a:r>
              <a:rPr lang="en-AU" dirty="0"/>
              <a:t>This isn't about blame or guilt.</a:t>
            </a:r>
          </a:p>
          <a:p>
            <a:pPr marL="0">
              <a:spcAft>
                <a:spcPts val="600"/>
              </a:spcAft>
            </a:pPr>
            <a:r>
              <a:rPr lang="en-AU" dirty="0"/>
              <a:t>It's about becoming more intentional.</a:t>
            </a:r>
          </a:p>
          <a:p>
            <a:pPr marL="0">
              <a:spcAft>
                <a:spcPts val="600"/>
              </a:spcAft>
            </a:pPr>
            <a:r>
              <a:rPr lang="en-AU" dirty="0"/>
              <a:t>UDL 3.0 has shifted the conversation.</a:t>
            </a:r>
            <a:endParaRPr lang="en-US" dirty="0"/>
          </a:p>
        </p:txBody>
      </p:sp>
    </p:spTree>
    <p:extLst>
      <p:ext uri="{BB962C8B-B14F-4D97-AF65-F5344CB8AC3E}">
        <p14:creationId xmlns:p14="http://schemas.microsoft.com/office/powerpoint/2010/main" val="2849883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BFCF04-26AD-73AA-9682-B3D275020266}"/>
              </a:ext>
            </a:extLst>
          </p:cNvPr>
          <p:cNvSpPr>
            <a:spLocks noGrp="1"/>
          </p:cNvSpPr>
          <p:nvPr>
            <p:ph type="title"/>
          </p:nvPr>
        </p:nvSpPr>
        <p:spPr>
          <a:xfrm>
            <a:off x="841248" y="426720"/>
            <a:ext cx="10506456" cy="1919141"/>
          </a:xfrm>
        </p:spPr>
        <p:txBody>
          <a:bodyPr anchor="b">
            <a:normAutofit/>
          </a:bodyPr>
          <a:lstStyle/>
          <a:p>
            <a:r>
              <a:rPr lang="en-AU" sz="6000" dirty="0"/>
              <a:t>My positionality - Kashmira</a:t>
            </a:r>
            <a:endParaRPr lang="en-US" sz="6000" dirty="0"/>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B48EB07-8521-C090-9A6B-24C29E45398D}"/>
              </a:ext>
            </a:extLst>
          </p:cNvPr>
          <p:cNvSpPr>
            <a:spLocks noGrp="1"/>
          </p:cNvSpPr>
          <p:nvPr>
            <p:ph idx="1"/>
          </p:nvPr>
        </p:nvSpPr>
        <p:spPr>
          <a:xfrm>
            <a:off x="841248" y="3337269"/>
            <a:ext cx="10509504" cy="2905686"/>
          </a:xfrm>
        </p:spPr>
        <p:txBody>
          <a:bodyPr>
            <a:normAutofit fontScale="92500" lnSpcReduction="10000"/>
          </a:bodyPr>
          <a:lstStyle/>
          <a:p>
            <a:pPr marL="0" indent="0">
              <a:lnSpc>
                <a:spcPct val="150000"/>
              </a:lnSpc>
              <a:buNone/>
            </a:pPr>
            <a:r>
              <a:rPr lang="en-AU" sz="2400" dirty="0"/>
              <a:t>“I come from Indian Hindu Family. My experience as a teacher shaped my understanding of the </a:t>
            </a:r>
            <a:r>
              <a:rPr lang="en-AU" sz="2400" dirty="0" err="1"/>
              <a:t>Vasudhev</a:t>
            </a:r>
            <a:r>
              <a:rPr lang="en-AU" sz="2400" dirty="0"/>
              <a:t> </a:t>
            </a:r>
            <a:r>
              <a:rPr lang="en-AU" sz="2400" dirty="0" err="1"/>
              <a:t>Kutumbakam</a:t>
            </a:r>
            <a:r>
              <a:rPr lang="en-AU" sz="2400" dirty="0"/>
              <a:t> (Earth is one family).I grew up in  very highly qualified traditional Hindu family. I have human centred approach that comes from my father. My perception of life is fundamentally through spiritual lens that I see as complementary to reasoning. I am aware of my rich heritage that I come from and this shapes how I design and facilitate - it's not neutral, and that's okay.“</a:t>
            </a:r>
            <a:endParaRPr lang="en-US" sz="2400" dirty="0"/>
          </a:p>
        </p:txBody>
      </p:sp>
    </p:spTree>
    <p:extLst>
      <p:ext uri="{BB962C8B-B14F-4D97-AF65-F5344CB8AC3E}">
        <p14:creationId xmlns:p14="http://schemas.microsoft.com/office/powerpoint/2010/main" val="959814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9C1940-7B97-4554-7168-D26B87A9C13F}"/>
              </a:ext>
            </a:extLst>
          </p:cNvPr>
          <p:cNvSpPr>
            <a:spLocks noGrp="1"/>
          </p:cNvSpPr>
          <p:nvPr>
            <p:ph type="title"/>
          </p:nvPr>
        </p:nvSpPr>
        <p:spPr>
          <a:xfrm>
            <a:off x="841248" y="426720"/>
            <a:ext cx="10506456" cy="1919141"/>
          </a:xfrm>
        </p:spPr>
        <p:txBody>
          <a:bodyPr anchor="b">
            <a:normAutofit/>
          </a:bodyPr>
          <a:lstStyle/>
          <a:p>
            <a:r>
              <a:rPr lang="en-AU" sz="6000" dirty="0"/>
              <a:t>My positionality - Penny</a:t>
            </a:r>
            <a:endParaRPr lang="en-US" sz="6000" dirty="0"/>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E72301C-17AC-217C-A6EC-680253F347DC}"/>
              </a:ext>
            </a:extLst>
          </p:cNvPr>
          <p:cNvSpPr>
            <a:spLocks noGrp="1"/>
          </p:cNvSpPr>
          <p:nvPr>
            <p:ph idx="1"/>
          </p:nvPr>
        </p:nvSpPr>
        <p:spPr>
          <a:xfrm>
            <a:off x="841248" y="3337269"/>
            <a:ext cx="10509504" cy="2905686"/>
          </a:xfrm>
        </p:spPr>
        <p:txBody>
          <a:bodyPr>
            <a:normAutofit fontScale="85000" lnSpcReduction="10000"/>
          </a:bodyPr>
          <a:lstStyle/>
          <a:p>
            <a:pPr>
              <a:lnSpc>
                <a:spcPct val="150000"/>
              </a:lnSpc>
            </a:pPr>
            <a:r>
              <a:rPr lang="en-AU" sz="2400" dirty="0"/>
              <a:t>“Born in Australia, I also identify strongly with the English lines of my heritage. My experiences living and working in rural and regional Australia forced me to consider digital inequity and to learn something of Indigenous ways of learning and being. I’m becoming more aware of my privilege and my prejudices as a White, middle-class person, and am jealous of those with a burning commitment to change. My work in learning and teaching is fuelled by an impatience with structures that don’t acknowledge the educator’s humanity.”</a:t>
            </a:r>
            <a:endParaRPr lang="en-US" sz="2400" dirty="0"/>
          </a:p>
        </p:txBody>
      </p:sp>
    </p:spTree>
    <p:extLst>
      <p:ext uri="{BB962C8B-B14F-4D97-AF65-F5344CB8AC3E}">
        <p14:creationId xmlns:p14="http://schemas.microsoft.com/office/powerpoint/2010/main" val="358589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F7F84BF-7436-0953-DD97-89C9D91F6BD0}"/>
              </a:ext>
            </a:extLst>
          </p:cNvPr>
          <p:cNvSpPr>
            <a:spLocks noGrp="1"/>
          </p:cNvSpPr>
          <p:nvPr>
            <p:ph type="title"/>
          </p:nvPr>
        </p:nvSpPr>
        <p:spPr>
          <a:xfrm>
            <a:off x="1115568" y="548640"/>
            <a:ext cx="10168128" cy="1179576"/>
          </a:xfrm>
        </p:spPr>
        <p:txBody>
          <a:bodyPr>
            <a:normAutofit/>
          </a:bodyPr>
          <a:lstStyle/>
          <a:p>
            <a:r>
              <a:rPr lang="en-US" sz="4000" dirty="0"/>
              <a:t>Quick Poll</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12E76DF-AE2E-3E55-DE99-DDFB39FFD488}"/>
              </a:ext>
            </a:extLst>
          </p:cNvPr>
          <p:cNvSpPr>
            <a:spLocks noGrp="1"/>
          </p:cNvSpPr>
          <p:nvPr>
            <p:ph idx="1"/>
          </p:nvPr>
        </p:nvSpPr>
        <p:spPr>
          <a:xfrm>
            <a:off x="1115568" y="2481943"/>
            <a:ext cx="10168128" cy="3695020"/>
          </a:xfrm>
        </p:spPr>
        <p:txBody>
          <a:bodyPr>
            <a:normAutofit/>
          </a:bodyPr>
          <a:lstStyle/>
          <a:p>
            <a:pPr marL="0" indent="0">
              <a:lnSpc>
                <a:spcPct val="150000"/>
              </a:lnSpc>
              <a:buNone/>
            </a:pPr>
            <a:r>
              <a:rPr lang="en-AU" sz="2400" b="1" dirty="0"/>
              <a:t>"In your learning design unit or teaching context, whose perspectives actively shape curriculum decisions?"</a:t>
            </a:r>
          </a:p>
          <a:p>
            <a:pPr marL="0" indent="0">
              <a:lnSpc>
                <a:spcPct val="150000"/>
              </a:lnSpc>
              <a:buNone/>
            </a:pPr>
            <a:r>
              <a:rPr lang="en-AU" sz="2400" b="1" dirty="0"/>
              <a:t>Zoom participants:</a:t>
            </a:r>
            <a:r>
              <a:rPr lang="en-AU" sz="2400" dirty="0"/>
              <a:t> Type positions or roles in the chat. Add as many as you can. Don't hit return until you hear the 'Enter' command.</a:t>
            </a:r>
          </a:p>
          <a:p>
            <a:pPr marL="0" indent="0">
              <a:lnSpc>
                <a:spcPct val="150000"/>
              </a:lnSpc>
              <a:buNone/>
            </a:pPr>
            <a:r>
              <a:rPr lang="en-AU" sz="2400" b="1" dirty="0"/>
              <a:t>In-room participants:</a:t>
            </a:r>
            <a:r>
              <a:rPr lang="en-AU" sz="2400" dirty="0"/>
              <a:t> Think silently for 30 seconds, then we'll invite 2–3 brief responses.</a:t>
            </a:r>
            <a:endParaRPr lang="en-US" sz="2400" dirty="0"/>
          </a:p>
        </p:txBody>
      </p:sp>
    </p:spTree>
    <p:extLst>
      <p:ext uri="{BB962C8B-B14F-4D97-AF65-F5344CB8AC3E}">
        <p14:creationId xmlns:p14="http://schemas.microsoft.com/office/powerpoint/2010/main" val="2086579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29F2AD-6F64-9F12-B86F-DCF27E8EB98D}"/>
              </a:ext>
            </a:extLst>
          </p:cNvPr>
          <p:cNvSpPr>
            <a:spLocks noGrp="1"/>
          </p:cNvSpPr>
          <p:nvPr>
            <p:ph type="title"/>
          </p:nvPr>
        </p:nvSpPr>
        <p:spPr>
          <a:xfrm>
            <a:off x="841248" y="426720"/>
            <a:ext cx="10506456" cy="1919141"/>
          </a:xfrm>
        </p:spPr>
        <p:txBody>
          <a:bodyPr anchor="b">
            <a:normAutofit/>
          </a:bodyPr>
          <a:lstStyle/>
          <a:p>
            <a:r>
              <a:rPr lang="en-AU" sz="6000" dirty="0"/>
              <a:t>What we noticed </a:t>
            </a:r>
            <a:endParaRPr lang="en-US" sz="6000" dirty="0"/>
          </a:p>
        </p:txBody>
      </p:sp>
      <p:sp>
        <p:nvSpPr>
          <p:cNvPr id="21" name="Rectangle 2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4B85112-BD51-6EEA-1497-2783FBDD3660}"/>
              </a:ext>
            </a:extLst>
          </p:cNvPr>
          <p:cNvSpPr>
            <a:spLocks noGrp="1"/>
          </p:cNvSpPr>
          <p:nvPr>
            <p:ph idx="1"/>
          </p:nvPr>
        </p:nvSpPr>
        <p:spPr>
          <a:xfrm>
            <a:off x="841248" y="3037087"/>
            <a:ext cx="10509504" cy="3205868"/>
          </a:xfrm>
        </p:spPr>
        <p:txBody>
          <a:bodyPr>
            <a:normAutofit/>
          </a:bodyPr>
          <a:lstStyle/>
          <a:p>
            <a:pPr marL="0" indent="0">
              <a:lnSpc>
                <a:spcPct val="120000"/>
              </a:lnSpc>
              <a:buNone/>
            </a:pPr>
            <a:r>
              <a:rPr lang="en-AU" sz="2400" b="1" dirty="0"/>
              <a:t>Key insight:</a:t>
            </a:r>
            <a:r>
              <a:rPr lang="en-AU" sz="2400" dirty="0"/>
              <a:t> Often, the same voices dominate. That's not a personal failing—it's structural.</a:t>
            </a:r>
          </a:p>
          <a:p>
            <a:pPr marL="0" indent="0">
              <a:buNone/>
            </a:pPr>
            <a:r>
              <a:rPr lang="en-AU" sz="2400" b="1" dirty="0"/>
              <a:t>Reflection:</a:t>
            </a:r>
            <a:endParaRPr lang="en-AU" sz="2400" dirty="0"/>
          </a:p>
          <a:p>
            <a:r>
              <a:rPr lang="en-AU" sz="2400" dirty="0"/>
              <a:t>Whose perspectives are visible?</a:t>
            </a:r>
          </a:p>
          <a:p>
            <a:r>
              <a:rPr lang="en-AU" sz="2400" dirty="0"/>
              <a:t>Whose are silent or absent?</a:t>
            </a:r>
          </a:p>
          <a:p>
            <a:r>
              <a:rPr lang="en-AU" sz="2400" dirty="0"/>
              <a:t>What would change if we intentionally leveraged all the cultural capital in our teams?</a:t>
            </a:r>
            <a:endParaRPr lang="en-US" sz="2400" dirty="0"/>
          </a:p>
        </p:txBody>
      </p:sp>
    </p:spTree>
    <p:extLst>
      <p:ext uri="{BB962C8B-B14F-4D97-AF65-F5344CB8AC3E}">
        <p14:creationId xmlns:p14="http://schemas.microsoft.com/office/powerpoint/2010/main" val="2751512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06F5-FF32-0D48-C911-6E0FA51CD69D}"/>
              </a:ext>
            </a:extLst>
          </p:cNvPr>
          <p:cNvSpPr>
            <a:spLocks noGrp="1"/>
          </p:cNvSpPr>
          <p:nvPr>
            <p:ph type="title"/>
          </p:nvPr>
        </p:nvSpPr>
        <p:spPr/>
        <p:txBody>
          <a:bodyPr>
            <a:noAutofit/>
          </a:bodyPr>
          <a:lstStyle/>
          <a:p>
            <a:r>
              <a:rPr lang="en-AU" sz="4000" dirty="0"/>
              <a:t>UDL evolution: </a:t>
            </a:r>
            <a:br>
              <a:rPr lang="en-AU" sz="4000" dirty="0"/>
            </a:br>
            <a:r>
              <a:rPr lang="en-AU" sz="4000" dirty="0"/>
              <a:t>From access to belonging </a:t>
            </a:r>
            <a:endParaRPr lang="en-US" sz="4000" dirty="0"/>
          </a:p>
        </p:txBody>
      </p:sp>
      <p:graphicFrame>
        <p:nvGraphicFramePr>
          <p:cNvPr id="4" name="Content Placeholder 3">
            <a:extLst>
              <a:ext uri="{FF2B5EF4-FFF2-40B4-BE49-F238E27FC236}">
                <a16:creationId xmlns:a16="http://schemas.microsoft.com/office/drawing/2014/main" id="{8A138741-C526-CEA5-BDD7-04BC4AAE578F}"/>
              </a:ext>
            </a:extLst>
          </p:cNvPr>
          <p:cNvGraphicFramePr>
            <a:graphicFrameLocks noGrp="1"/>
          </p:cNvGraphicFramePr>
          <p:nvPr>
            <p:ph idx="1"/>
            <p:extLst>
              <p:ext uri="{D42A27DB-BD31-4B8C-83A1-F6EECF244321}">
                <p14:modId xmlns:p14="http://schemas.microsoft.com/office/powerpoint/2010/main" val="2857040090"/>
              </p:ext>
            </p:extLst>
          </p:nvPr>
        </p:nvGraphicFramePr>
        <p:xfrm>
          <a:off x="838200" y="1825625"/>
          <a:ext cx="10515600" cy="4297680"/>
        </p:xfrm>
        <a:graphic>
          <a:graphicData uri="http://schemas.openxmlformats.org/drawingml/2006/table">
            <a:tbl>
              <a:tblPr firstRow="1" bandRow="1">
                <a:tableStyleId>{D7AC3CCA-C797-4891-BE02-D94E43425B78}</a:tableStyleId>
              </a:tblPr>
              <a:tblGrid>
                <a:gridCol w="4813092">
                  <a:extLst>
                    <a:ext uri="{9D8B030D-6E8A-4147-A177-3AD203B41FA5}">
                      <a16:colId xmlns:a16="http://schemas.microsoft.com/office/drawing/2014/main" val="3984410906"/>
                    </a:ext>
                  </a:extLst>
                </a:gridCol>
                <a:gridCol w="5702508">
                  <a:extLst>
                    <a:ext uri="{9D8B030D-6E8A-4147-A177-3AD203B41FA5}">
                      <a16:colId xmlns:a16="http://schemas.microsoft.com/office/drawing/2014/main" val="80468188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b="1" dirty="0"/>
                        <a:t>UDL 2.2 (Access-Focused)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b="1" dirty="0"/>
                        <a:t>UDL 3.0 (Representation + Belonging)</a:t>
                      </a:r>
                    </a:p>
                  </a:txBody>
                  <a:tcPr/>
                </a:tc>
                <a:extLst>
                  <a:ext uri="{0D108BD9-81ED-4DB2-BD59-A6C34878D82A}">
                    <a16:rowId xmlns:a16="http://schemas.microsoft.com/office/drawing/2014/main" val="3879691569"/>
                  </a:ext>
                </a:extLst>
              </a:tr>
              <a:tr h="370840">
                <a:tc>
                  <a:txBody>
                    <a:bodyPr/>
                    <a:lstStyle/>
                    <a:p>
                      <a:r>
                        <a:rPr lang="en-AU" sz="2400" dirty="0"/>
                        <a:t>Multiple means of representation</a:t>
                      </a:r>
                    </a:p>
                    <a:p>
                      <a:r>
                        <a:rPr lang="en-AU" sz="2400" dirty="0"/>
                        <a:t>Multiple means of action or expression</a:t>
                      </a:r>
                    </a:p>
                    <a:p>
                      <a:r>
                        <a:rPr lang="en-AU" sz="2400" dirty="0"/>
                        <a:t>Multiple means of engagement</a:t>
                      </a:r>
                    </a:p>
                  </a:txBody>
                  <a:tcPr>
                    <a:noFill/>
                  </a:tcPr>
                </a:tc>
                <a:tc>
                  <a:txBody>
                    <a:bodyPr/>
                    <a:lstStyle/>
                    <a:p>
                      <a:r>
                        <a:rPr lang="en-AU" sz="2400" dirty="0"/>
                        <a:t>All of UDL 2.2</a:t>
                      </a:r>
                    </a:p>
                    <a:p>
                      <a:r>
                        <a:rPr lang="en-AU" sz="2400" b="0" i="1" dirty="0"/>
                        <a:t>plus</a:t>
                      </a:r>
                    </a:p>
                    <a:p>
                      <a:endParaRPr lang="en-AU" sz="2400" b="1" dirty="0"/>
                    </a:p>
                    <a:p>
                      <a:r>
                        <a:rPr lang="en-AU" sz="2400" b="1" dirty="0"/>
                        <a:t>Guideline 3: Representation of Identity: </a:t>
                      </a:r>
                      <a:r>
                        <a:rPr lang="en-AU" sz="2400" dirty="0"/>
                        <a:t>Recognise and value learner identities and cultural assets</a:t>
                      </a:r>
                    </a:p>
                    <a:p>
                      <a:r>
                        <a:rPr lang="en-AU" sz="2400" b="1" dirty="0"/>
                        <a:t>Community of Learners: </a:t>
                      </a:r>
                      <a:r>
                        <a:rPr lang="en-AU" sz="2400" dirty="0"/>
                        <a:t>Foster authentic belonging</a:t>
                      </a:r>
                    </a:p>
                  </a:txBody>
                  <a:tcPr>
                    <a:noFill/>
                  </a:tcPr>
                </a:tc>
                <a:extLst>
                  <a:ext uri="{0D108BD9-81ED-4DB2-BD59-A6C34878D82A}">
                    <a16:rowId xmlns:a16="http://schemas.microsoft.com/office/drawing/2014/main" val="190254357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b="0" dirty="0"/>
                        <a:t>Focus</a:t>
                      </a:r>
                      <a:r>
                        <a:rPr lang="en-AU" sz="2400" b="1" dirty="0"/>
                        <a:t>:</a:t>
                      </a:r>
                      <a:r>
                        <a:rPr lang="en-AU" sz="2400" dirty="0"/>
                        <a:t> </a:t>
                      </a:r>
                      <a:r>
                        <a:rPr lang="en-AU" sz="2400" b="1" dirty="0"/>
                        <a:t>How can we make content accessible?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b="0" dirty="0"/>
                        <a:t>Focus</a:t>
                      </a:r>
                      <a:r>
                        <a:rPr lang="en-AU" sz="2400" b="1" dirty="0"/>
                        <a:t>:</a:t>
                      </a:r>
                      <a:r>
                        <a:rPr lang="en-AU" sz="2400" dirty="0"/>
                        <a:t> </a:t>
                      </a:r>
                      <a:r>
                        <a:rPr lang="en-AU" sz="2400" b="1" dirty="0"/>
                        <a:t>Whose identities are visible? Whose cultural assets are valued?</a:t>
                      </a:r>
                    </a:p>
                  </a:txBody>
                  <a:tcPr>
                    <a:noFill/>
                  </a:tcPr>
                </a:tc>
                <a:extLst>
                  <a:ext uri="{0D108BD9-81ED-4DB2-BD59-A6C34878D82A}">
                    <a16:rowId xmlns:a16="http://schemas.microsoft.com/office/drawing/2014/main" val="1908307770"/>
                  </a:ext>
                </a:extLst>
              </a:tr>
            </a:tbl>
          </a:graphicData>
        </a:graphic>
      </p:graphicFrame>
    </p:spTree>
    <p:extLst>
      <p:ext uri="{BB962C8B-B14F-4D97-AF65-F5344CB8AC3E}">
        <p14:creationId xmlns:p14="http://schemas.microsoft.com/office/powerpoint/2010/main" val="2301185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Rectangle 3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B496612-EBAF-44D0-F9C2-88A23FF504F4}"/>
              </a:ext>
            </a:extLst>
          </p:cNvPr>
          <p:cNvSpPr>
            <a:spLocks noGrp="1"/>
          </p:cNvSpPr>
          <p:nvPr>
            <p:ph type="title"/>
          </p:nvPr>
        </p:nvSpPr>
        <p:spPr>
          <a:xfrm>
            <a:off x="1115568" y="548640"/>
            <a:ext cx="10168128" cy="1179576"/>
          </a:xfrm>
        </p:spPr>
        <p:txBody>
          <a:bodyPr>
            <a:normAutofit/>
          </a:bodyPr>
          <a:lstStyle/>
          <a:p>
            <a:r>
              <a:rPr lang="en-AU" sz="4000" dirty="0"/>
              <a:t>A neutral practice?</a:t>
            </a:r>
            <a:endParaRPr lang="en-US" sz="4000" b="1" dirty="0"/>
          </a:p>
        </p:txBody>
      </p:sp>
      <p:sp>
        <p:nvSpPr>
          <p:cNvPr id="34" name="Rectangle 3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01005E3-77A9-15D1-0AC2-BB3E16A6FC6A}"/>
              </a:ext>
            </a:extLst>
          </p:cNvPr>
          <p:cNvSpPr>
            <a:spLocks noGrp="1"/>
          </p:cNvSpPr>
          <p:nvPr>
            <p:ph idx="1"/>
          </p:nvPr>
        </p:nvSpPr>
        <p:spPr>
          <a:xfrm>
            <a:off x="1115568" y="2481943"/>
            <a:ext cx="10168128" cy="3695020"/>
          </a:xfrm>
        </p:spPr>
        <p:txBody>
          <a:bodyPr>
            <a:normAutofit/>
          </a:bodyPr>
          <a:lstStyle/>
          <a:p>
            <a:pPr marL="0" indent="0">
              <a:spcAft>
                <a:spcPts val="3000"/>
              </a:spcAft>
              <a:buNone/>
            </a:pPr>
            <a:r>
              <a:rPr lang="en-AU" sz="2400" b="1" dirty="0"/>
              <a:t>"</a:t>
            </a:r>
            <a:r>
              <a:rPr lang="en-AU" sz="2400" b="1" i="1" dirty="0"/>
              <a:t>Educational design is neutral and objective.”  </a:t>
            </a:r>
            <a:r>
              <a:rPr lang="en-AU" sz="2400" b="1" dirty="0"/>
              <a:t>True or False?</a:t>
            </a:r>
          </a:p>
          <a:p>
            <a:pPr marL="0" indent="0">
              <a:buNone/>
            </a:pPr>
            <a:r>
              <a:rPr lang="en-AU" sz="2400" b="1" dirty="0"/>
              <a:t>Instructions:</a:t>
            </a:r>
            <a:endParaRPr lang="en-AU" sz="2400" dirty="0"/>
          </a:p>
          <a:p>
            <a:r>
              <a:rPr lang="en-AU" sz="2400" b="1" dirty="0"/>
              <a:t>Zoom participants:</a:t>
            </a:r>
            <a:r>
              <a:rPr lang="en-AU" sz="2400" dirty="0"/>
              <a:t> Type </a:t>
            </a:r>
            <a:r>
              <a:rPr lang="en-AU" sz="2400" b="1" dirty="0"/>
              <a:t>True</a:t>
            </a:r>
            <a:r>
              <a:rPr lang="en-AU" sz="2400" dirty="0"/>
              <a:t>, </a:t>
            </a:r>
            <a:r>
              <a:rPr lang="en-AU" sz="2400" b="1" dirty="0"/>
              <a:t>False</a:t>
            </a:r>
            <a:r>
              <a:rPr lang="en-AU" sz="2400" dirty="0"/>
              <a:t>, or </a:t>
            </a:r>
            <a:r>
              <a:rPr lang="en-AU" sz="2400" b="1" dirty="0"/>
              <a:t>Unsure</a:t>
            </a:r>
            <a:r>
              <a:rPr lang="en-AU" sz="2400" dirty="0"/>
              <a:t> in the chat. Add a brief reason if you like. Don't hit return until you hear or read the 'Enter' command.</a:t>
            </a:r>
          </a:p>
          <a:p>
            <a:r>
              <a:rPr lang="en-AU" sz="2400" b="1" dirty="0"/>
              <a:t>In-room participants:</a:t>
            </a:r>
            <a:r>
              <a:rPr lang="en-AU" sz="2400" dirty="0"/>
              <a:t> Show </a:t>
            </a:r>
            <a:r>
              <a:rPr lang="en-AU" sz="2400" b="1" dirty="0"/>
              <a:t>thumbs up </a:t>
            </a:r>
            <a:r>
              <a:rPr lang="en-AU" sz="2400" dirty="0"/>
              <a:t>(true), </a:t>
            </a:r>
            <a:r>
              <a:rPr lang="en-AU" sz="2400" b="1" dirty="0"/>
              <a:t>thumbs down </a:t>
            </a:r>
            <a:r>
              <a:rPr lang="en-AU" sz="2400" dirty="0"/>
              <a:t>(false), or </a:t>
            </a:r>
            <a:r>
              <a:rPr lang="en-AU" sz="2400" b="1" dirty="0"/>
              <a:t>sideways</a:t>
            </a:r>
            <a:r>
              <a:rPr lang="en-AU" sz="2400" dirty="0"/>
              <a:t> (unsure).</a:t>
            </a:r>
            <a:endParaRPr lang="en-US" sz="2400" dirty="0"/>
          </a:p>
        </p:txBody>
      </p:sp>
    </p:spTree>
    <p:extLst>
      <p:ext uri="{BB962C8B-B14F-4D97-AF65-F5344CB8AC3E}">
        <p14:creationId xmlns:p14="http://schemas.microsoft.com/office/powerpoint/2010/main" val="238265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3FF2988-7B9B-9993-A451-F78590A82148}"/>
              </a:ext>
            </a:extLst>
          </p:cNvPr>
          <p:cNvSpPr>
            <a:spLocks noGrp="1"/>
          </p:cNvSpPr>
          <p:nvPr>
            <p:ph type="title"/>
          </p:nvPr>
        </p:nvSpPr>
        <p:spPr>
          <a:xfrm>
            <a:off x="1115568" y="548640"/>
            <a:ext cx="10168128" cy="1179576"/>
          </a:xfrm>
        </p:spPr>
        <p:txBody>
          <a:bodyPr>
            <a:normAutofit/>
          </a:bodyPr>
          <a:lstStyle/>
          <a:p>
            <a:r>
              <a:rPr lang="en-AU" sz="4000" dirty="0"/>
              <a:t>Every design choice reflects values </a:t>
            </a:r>
            <a:endParaRPr lang="en-US" sz="4000" dirty="0"/>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D8AC359-D5C8-FF6F-55EA-FB520D48457E}"/>
              </a:ext>
            </a:extLst>
          </p:cNvPr>
          <p:cNvSpPr>
            <a:spLocks noGrp="1"/>
          </p:cNvSpPr>
          <p:nvPr>
            <p:ph idx="1"/>
          </p:nvPr>
        </p:nvSpPr>
        <p:spPr>
          <a:xfrm>
            <a:off x="1115568" y="2018806"/>
            <a:ext cx="10168128" cy="4448747"/>
          </a:xfrm>
        </p:spPr>
        <p:txBody>
          <a:bodyPr>
            <a:noAutofit/>
          </a:bodyPr>
          <a:lstStyle/>
          <a:p>
            <a:pPr marL="0" indent="0">
              <a:buNone/>
            </a:pPr>
            <a:r>
              <a:rPr lang="en-AU" sz="2400" b="1" dirty="0"/>
              <a:t>Key insight:</a:t>
            </a:r>
            <a:r>
              <a:rPr lang="en-AU" sz="2400" dirty="0"/>
              <a:t> "The question isn't whether we have a stance. We do. The question is: Are we honest about it?"</a:t>
            </a:r>
          </a:p>
          <a:p>
            <a:pPr marL="0" indent="0">
              <a:buNone/>
            </a:pPr>
            <a:r>
              <a:rPr lang="en-AU" sz="2400" b="1" dirty="0"/>
              <a:t>What this means:</a:t>
            </a:r>
            <a:endParaRPr lang="en-AU" sz="2400" dirty="0"/>
          </a:p>
          <a:p>
            <a:r>
              <a:rPr lang="en-AU" sz="2400" dirty="0"/>
              <a:t>When we choose which perspectives to centre</a:t>
            </a:r>
          </a:p>
          <a:p>
            <a:r>
              <a:rPr lang="en-AU" sz="2400" dirty="0"/>
              <a:t>When we amplify certain voices</a:t>
            </a:r>
          </a:p>
          <a:p>
            <a:r>
              <a:rPr lang="en-AU" sz="2400" dirty="0"/>
              <a:t>When we highlight the assets of a particular culture</a:t>
            </a:r>
          </a:p>
          <a:p>
            <a:pPr marL="0" indent="0">
              <a:buNone/>
            </a:pPr>
            <a:r>
              <a:rPr lang="en-AU" sz="2400" b="1" dirty="0"/>
              <a:t>- these are political choices.</a:t>
            </a:r>
            <a:endParaRPr lang="en-AU" sz="2400" dirty="0"/>
          </a:p>
          <a:p>
            <a:pPr marL="0" indent="0">
              <a:buNone/>
            </a:pPr>
            <a:r>
              <a:rPr lang="en-AU" sz="2400" b="1" dirty="0"/>
              <a:t>Why it matters:</a:t>
            </a:r>
            <a:r>
              <a:rPr lang="en-AU" sz="2400" dirty="0"/>
              <a:t> Naming our positionality - our identities, values, and assumptions - isn't self-indulgent. It's professional responsibility. It helps us recognise our blind spots and design more authentically.</a:t>
            </a:r>
            <a:endParaRPr lang="en-US" sz="2400" dirty="0"/>
          </a:p>
        </p:txBody>
      </p:sp>
    </p:spTree>
    <p:extLst>
      <p:ext uri="{BB962C8B-B14F-4D97-AF65-F5344CB8AC3E}">
        <p14:creationId xmlns:p14="http://schemas.microsoft.com/office/powerpoint/2010/main" val="2486516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2507CA-1E85-D540-72F5-192E32818827}"/>
              </a:ext>
            </a:extLst>
          </p:cNvPr>
          <p:cNvSpPr>
            <a:spLocks noGrp="1"/>
          </p:cNvSpPr>
          <p:nvPr>
            <p:ph type="title"/>
          </p:nvPr>
        </p:nvSpPr>
        <p:spPr>
          <a:xfrm>
            <a:off x="841248" y="426720"/>
            <a:ext cx="10506456" cy="1919141"/>
          </a:xfrm>
        </p:spPr>
        <p:txBody>
          <a:bodyPr anchor="b">
            <a:normAutofit/>
          </a:bodyPr>
          <a:lstStyle/>
          <a:p>
            <a:r>
              <a:rPr lang="en-AU" sz="6000" dirty="0"/>
              <a:t>Cultural Capital Audit</a:t>
            </a:r>
            <a:endParaRPr lang="en-US" sz="6000" dirty="0"/>
          </a:p>
        </p:txBody>
      </p:sp>
      <p:sp>
        <p:nvSpPr>
          <p:cNvPr id="21" name="Rectangle 2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DF02815-260D-F893-145D-57FE8FD3074E}"/>
              </a:ext>
            </a:extLst>
          </p:cNvPr>
          <p:cNvSpPr>
            <a:spLocks noGrp="1"/>
          </p:cNvSpPr>
          <p:nvPr>
            <p:ph idx="1"/>
          </p:nvPr>
        </p:nvSpPr>
        <p:spPr>
          <a:xfrm>
            <a:off x="841248" y="3337269"/>
            <a:ext cx="10509504" cy="2905686"/>
          </a:xfrm>
        </p:spPr>
        <p:txBody>
          <a:bodyPr>
            <a:normAutofit/>
          </a:bodyPr>
          <a:lstStyle/>
          <a:p>
            <a:pPr marL="0" indent="0">
              <a:buNone/>
            </a:pPr>
            <a:r>
              <a:rPr lang="en-AU" sz="2400" b="1" dirty="0"/>
              <a:t>What is Cultural Capital?</a:t>
            </a:r>
          </a:p>
          <a:p>
            <a:pPr>
              <a:lnSpc>
                <a:spcPct val="120000"/>
              </a:lnSpc>
            </a:pPr>
            <a:r>
              <a:rPr lang="en-AU" sz="2400" dirty="0"/>
              <a:t>The diverse perspectives, lived experiences, expertise, languages, cultural knowledge, and ways of knowing that exist within our teams and communities.</a:t>
            </a:r>
          </a:p>
          <a:p>
            <a:pPr marL="0" indent="0">
              <a:lnSpc>
                <a:spcPct val="120000"/>
              </a:lnSpc>
              <a:buNone/>
            </a:pPr>
            <a:r>
              <a:rPr lang="en-AU" sz="2400" b="1" dirty="0"/>
              <a:t>Our task:</a:t>
            </a:r>
            <a:r>
              <a:rPr lang="en-AU" sz="2400" dirty="0"/>
              <a:t> Make the invisible visible. Identify what cultural capital exists and how we're leveraging it.</a:t>
            </a:r>
            <a:endParaRPr lang="en-US" sz="2400" dirty="0"/>
          </a:p>
        </p:txBody>
      </p:sp>
    </p:spTree>
    <p:extLst>
      <p:ext uri="{BB962C8B-B14F-4D97-AF65-F5344CB8AC3E}">
        <p14:creationId xmlns:p14="http://schemas.microsoft.com/office/powerpoint/2010/main" val="708274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AEA878-CA05-74E7-6957-5E2552C80AF3}"/>
              </a:ext>
            </a:extLst>
          </p:cNvPr>
          <p:cNvSpPr>
            <a:spLocks noGrp="1"/>
          </p:cNvSpPr>
          <p:nvPr>
            <p:ph type="title"/>
          </p:nvPr>
        </p:nvSpPr>
        <p:spPr>
          <a:xfrm>
            <a:off x="838199" y="1093788"/>
            <a:ext cx="10506455" cy="1816654"/>
          </a:xfrm>
        </p:spPr>
        <p:txBody>
          <a:bodyPr vert="horz" lIns="91440" tIns="45720" rIns="91440" bIns="45720" rtlCol="0" anchor="b">
            <a:normAutofit/>
          </a:bodyPr>
          <a:lstStyle/>
          <a:p>
            <a:r>
              <a:rPr lang="en-US" sz="6800" kern="1200" dirty="0">
                <a:solidFill>
                  <a:schemeClr val="tx1"/>
                </a:solidFill>
                <a:latin typeface="+mj-lt"/>
                <a:ea typeface="+mj-ea"/>
                <a:cs typeface="+mj-cs"/>
              </a:rPr>
              <a:t>Cultural Capital Audit</a:t>
            </a:r>
          </a:p>
        </p:txBody>
      </p:sp>
      <p:sp>
        <p:nvSpPr>
          <p:cNvPr id="3" name="Text Placeholder 2">
            <a:extLst>
              <a:ext uri="{FF2B5EF4-FFF2-40B4-BE49-F238E27FC236}">
                <a16:creationId xmlns:a16="http://schemas.microsoft.com/office/drawing/2014/main" id="{18A028B2-817F-2EB9-A55A-A3A2AA9C5AF6}"/>
              </a:ext>
            </a:extLst>
          </p:cNvPr>
          <p:cNvSpPr>
            <a:spLocks noGrp="1"/>
          </p:cNvSpPr>
          <p:nvPr>
            <p:ph type="body" idx="1"/>
          </p:nvPr>
        </p:nvSpPr>
        <p:spPr>
          <a:xfrm>
            <a:off x="7400924" y="4619624"/>
            <a:ext cx="3946779" cy="1038225"/>
          </a:xfrm>
        </p:spPr>
        <p:txBody>
          <a:bodyPr vert="horz" lIns="91440" tIns="45720" rIns="91440" bIns="45720" rtlCol="0">
            <a:normAutofit/>
          </a:bodyPr>
          <a:lstStyle/>
          <a:p>
            <a:pPr algn="r"/>
            <a:r>
              <a:rPr lang="en-US" kern="1200" dirty="0">
                <a:solidFill>
                  <a:schemeClr val="tx1"/>
                </a:solidFill>
                <a:latin typeface="+mn-lt"/>
                <a:ea typeface="+mn-ea"/>
                <a:cs typeface="+mn-cs"/>
              </a:rPr>
              <a:t>Small Group Discussion</a:t>
            </a:r>
          </a:p>
        </p:txBody>
      </p:sp>
      <p:sp>
        <p:nvSpPr>
          <p:cNvPr id="17" name="Rectangle 16">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801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Rectangle 3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DA902AB-8F2C-8F09-87E4-317B46DE0C5C}"/>
              </a:ext>
            </a:extLst>
          </p:cNvPr>
          <p:cNvSpPr>
            <a:spLocks noGrp="1"/>
          </p:cNvSpPr>
          <p:nvPr>
            <p:ph type="title"/>
          </p:nvPr>
        </p:nvSpPr>
        <p:spPr>
          <a:xfrm>
            <a:off x="1115568" y="548640"/>
            <a:ext cx="10168128" cy="1179576"/>
          </a:xfrm>
        </p:spPr>
        <p:txBody>
          <a:bodyPr>
            <a:normAutofit/>
          </a:bodyPr>
          <a:lstStyle/>
          <a:p>
            <a:r>
              <a:rPr lang="en-US" sz="4000"/>
              <a:t>Explore cultural capital </a:t>
            </a:r>
          </a:p>
        </p:txBody>
      </p:sp>
      <p:sp>
        <p:nvSpPr>
          <p:cNvPr id="34" name="Rectangle 3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704EFDA-E1BD-4667-B4AF-9FE7B65D23A4}"/>
              </a:ext>
            </a:extLst>
          </p:cNvPr>
          <p:cNvSpPr>
            <a:spLocks noGrp="1"/>
          </p:cNvSpPr>
          <p:nvPr>
            <p:ph idx="1"/>
          </p:nvPr>
        </p:nvSpPr>
        <p:spPr>
          <a:xfrm>
            <a:off x="1115568" y="2011680"/>
            <a:ext cx="10168128" cy="4165283"/>
          </a:xfrm>
        </p:spPr>
        <p:txBody>
          <a:bodyPr>
            <a:normAutofit/>
          </a:bodyPr>
          <a:lstStyle/>
          <a:p>
            <a:pPr marL="0" indent="0">
              <a:spcAft>
                <a:spcPts val="3000"/>
              </a:spcAft>
              <a:buNone/>
            </a:pPr>
            <a:r>
              <a:rPr lang="en-AU" sz="2400" dirty="0"/>
              <a:t>Explore cultural capital in your learning design / teaching context.</a:t>
            </a:r>
            <a:endParaRPr lang="en-AU" sz="2400" b="1" dirty="0"/>
          </a:p>
          <a:p>
            <a:r>
              <a:rPr lang="en-AU" sz="2400" b="1" dirty="0"/>
              <a:t>Group A:</a:t>
            </a:r>
            <a:r>
              <a:rPr lang="en-AU" sz="2400" dirty="0"/>
              <a:t> "What cultural capital is most visible and actively leveraged in your teams' design work?”</a:t>
            </a:r>
          </a:p>
          <a:p>
            <a:r>
              <a:rPr lang="en-AU" sz="2400" b="1" dirty="0"/>
              <a:t>Group B:</a:t>
            </a:r>
            <a:r>
              <a:rPr lang="en-AU" sz="2400" dirty="0"/>
              <a:t> "What cultural assets exist in your teams but remain hidden or underutilised?"</a:t>
            </a:r>
          </a:p>
          <a:p>
            <a:r>
              <a:rPr lang="en-AU" sz="2400" b="1" dirty="0"/>
              <a:t>Group C:</a:t>
            </a:r>
            <a:r>
              <a:rPr lang="en-AU" sz="2400" dirty="0"/>
              <a:t> "What would it look like to make diversity more explicit in your teams' design processes?"</a:t>
            </a:r>
          </a:p>
        </p:txBody>
      </p:sp>
    </p:spTree>
    <p:extLst>
      <p:ext uri="{BB962C8B-B14F-4D97-AF65-F5344CB8AC3E}">
        <p14:creationId xmlns:p14="http://schemas.microsoft.com/office/powerpoint/2010/main" val="1104614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1721E6-2471-03E4-AE08-A4588C04DF0F}"/>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BEFA94E-3564-271B-9E3F-F2AF51608F0C}"/>
              </a:ext>
            </a:extLst>
          </p:cNvPr>
          <p:cNvSpPr>
            <a:spLocks noGrp="1"/>
          </p:cNvSpPr>
          <p:nvPr>
            <p:ph type="title"/>
          </p:nvPr>
        </p:nvSpPr>
        <p:spPr>
          <a:xfrm>
            <a:off x="1115568" y="548640"/>
            <a:ext cx="10168128" cy="1179576"/>
          </a:xfrm>
        </p:spPr>
        <p:txBody>
          <a:bodyPr>
            <a:normAutofit/>
          </a:bodyPr>
          <a:lstStyle/>
          <a:p>
            <a:r>
              <a:rPr lang="en-US" sz="4000" dirty="0"/>
              <a:t>Audit the group’s cultural capital</a:t>
            </a:r>
          </a:p>
        </p:txBody>
      </p:sp>
      <p:sp>
        <p:nvSpPr>
          <p:cNvPr id="25" name="Rectangle 2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D89B0B1-A519-C8C2-FE9E-5878B9749654}"/>
              </a:ext>
            </a:extLst>
          </p:cNvPr>
          <p:cNvSpPr>
            <a:spLocks noGrp="1"/>
          </p:cNvSpPr>
          <p:nvPr>
            <p:ph idx="1"/>
          </p:nvPr>
        </p:nvSpPr>
        <p:spPr>
          <a:xfrm>
            <a:off x="1115568" y="2481943"/>
            <a:ext cx="10168128" cy="3695020"/>
          </a:xfrm>
        </p:spPr>
        <p:txBody>
          <a:bodyPr>
            <a:normAutofit/>
          </a:bodyPr>
          <a:lstStyle/>
          <a:p>
            <a:pPr marL="0" indent="0">
              <a:buNone/>
            </a:pPr>
            <a:r>
              <a:rPr lang="en-AU" sz="2400" b="1" dirty="0"/>
              <a:t>Instructions:</a:t>
            </a:r>
            <a:endParaRPr lang="en-AU" sz="2400" dirty="0"/>
          </a:p>
          <a:p>
            <a:r>
              <a:rPr lang="en-AU" sz="2400" b="1" dirty="0"/>
              <a:t>Zoom participants:</a:t>
            </a:r>
            <a:r>
              <a:rPr lang="en-AU" sz="2400" dirty="0"/>
              <a:t> Assign to breakout rooms. Use Padlet to capture responses. Display selected insights on screen during plenary sharing.</a:t>
            </a:r>
          </a:p>
          <a:p>
            <a:r>
              <a:rPr lang="en-AU" sz="2400" b="1" dirty="0"/>
              <a:t>In-room participants:</a:t>
            </a:r>
            <a:r>
              <a:rPr lang="en-AU" sz="2400" dirty="0"/>
              <a:t> One person captures key points on a flip chart or shared document.</a:t>
            </a:r>
            <a:endParaRPr lang="en-US" sz="2400" dirty="0"/>
          </a:p>
        </p:txBody>
      </p:sp>
    </p:spTree>
    <p:extLst>
      <p:ext uri="{BB962C8B-B14F-4D97-AF65-F5344CB8AC3E}">
        <p14:creationId xmlns:p14="http://schemas.microsoft.com/office/powerpoint/2010/main" val="1435354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11B121-CC5D-7D86-711B-B01332129E0B}"/>
              </a:ext>
            </a:extLst>
          </p:cNvPr>
          <p:cNvSpPr>
            <a:spLocks noGrp="1"/>
          </p:cNvSpPr>
          <p:nvPr>
            <p:ph type="title"/>
          </p:nvPr>
        </p:nvSpPr>
        <p:spPr>
          <a:xfrm>
            <a:off x="838200" y="556995"/>
            <a:ext cx="10515600" cy="1133693"/>
          </a:xfrm>
        </p:spPr>
        <p:txBody>
          <a:bodyPr>
            <a:normAutofit/>
          </a:bodyPr>
          <a:lstStyle/>
          <a:p>
            <a:r>
              <a:rPr lang="en-AU" sz="5200" dirty="0"/>
              <a:t>Key themes </a:t>
            </a:r>
            <a:endParaRPr lang="en-US" sz="5200" dirty="0"/>
          </a:p>
        </p:txBody>
      </p:sp>
      <p:graphicFrame>
        <p:nvGraphicFramePr>
          <p:cNvPr id="12" name="Content Placeholder 2" descr="Theme 1: Rich team diversity not always leveraged. Theme 2: Cutural capital needs to be explicitly named. Theme 3: Making diversity visible requires intention.">
            <a:extLst>
              <a:ext uri="{FF2B5EF4-FFF2-40B4-BE49-F238E27FC236}">
                <a16:creationId xmlns:a16="http://schemas.microsoft.com/office/drawing/2014/main" id="{DDF24F17-6EB9-3F70-7664-7102AA731F4A}"/>
              </a:ext>
            </a:extLst>
          </p:cNvPr>
          <p:cNvGraphicFramePr>
            <a:graphicFrameLocks noGrp="1"/>
          </p:cNvGraphicFramePr>
          <p:nvPr>
            <p:ph idx="1"/>
            <p:extLst>
              <p:ext uri="{D42A27DB-BD31-4B8C-83A1-F6EECF244321}">
                <p14:modId xmlns:p14="http://schemas.microsoft.com/office/powerpoint/2010/main" val="26369299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639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5A2DC44-F970-3D3C-0FC5-2E7DED48834D}"/>
              </a:ext>
            </a:extLst>
          </p:cNvPr>
          <p:cNvSpPr>
            <a:spLocks noGrp="1"/>
          </p:cNvSpPr>
          <p:nvPr>
            <p:ph type="title"/>
          </p:nvPr>
        </p:nvSpPr>
        <p:spPr>
          <a:xfrm>
            <a:off x="1115568" y="548640"/>
            <a:ext cx="10168128" cy="1179576"/>
          </a:xfrm>
        </p:spPr>
        <p:txBody>
          <a:bodyPr>
            <a:normAutofit/>
          </a:bodyPr>
          <a:lstStyle/>
          <a:p>
            <a:r>
              <a:rPr lang="en-AU" sz="4000" dirty="0"/>
              <a:t>Individual reflection </a:t>
            </a:r>
            <a:endParaRPr lang="en-US"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BDC99E9-B2E0-1EDE-7868-F9C435B056D4}"/>
              </a:ext>
            </a:extLst>
          </p:cNvPr>
          <p:cNvSpPr>
            <a:spLocks noGrp="1"/>
          </p:cNvSpPr>
          <p:nvPr>
            <p:ph idx="1"/>
          </p:nvPr>
        </p:nvSpPr>
        <p:spPr>
          <a:xfrm>
            <a:off x="1115568" y="2018806"/>
            <a:ext cx="10168128" cy="4158157"/>
          </a:xfrm>
        </p:spPr>
        <p:txBody>
          <a:bodyPr>
            <a:normAutofit/>
          </a:bodyPr>
          <a:lstStyle/>
          <a:p>
            <a:pPr marL="0" indent="0">
              <a:buNone/>
            </a:pPr>
            <a:r>
              <a:rPr lang="en-AU" sz="2400" b="1" dirty="0"/>
              <a:t>Cultural Capital Audit Worksheet</a:t>
            </a:r>
          </a:p>
          <a:p>
            <a:pPr marL="0" indent="0">
              <a:buNone/>
            </a:pPr>
            <a:r>
              <a:rPr lang="en-AU" sz="2400" dirty="0"/>
              <a:t>This is a private reflection. You can choose what to share, if anything.</a:t>
            </a:r>
          </a:p>
          <a:p>
            <a:pPr marL="0" indent="0">
              <a:buNone/>
            </a:pPr>
            <a:r>
              <a:rPr lang="en-AU" sz="2400" b="1" dirty="0"/>
              <a:t>The goal:</a:t>
            </a:r>
            <a:r>
              <a:rPr lang="en-AU" sz="2400" dirty="0"/>
              <a:t> Notice what's visible and what's invisible in your context.</a:t>
            </a:r>
          </a:p>
          <a:p>
            <a:pPr marL="0" indent="0">
              <a:buNone/>
            </a:pPr>
            <a:r>
              <a:rPr lang="en-AU" sz="2400" b="1" dirty="0"/>
              <a:t>Instructions:</a:t>
            </a:r>
            <a:endParaRPr lang="en-AU" sz="2400" dirty="0"/>
          </a:p>
          <a:p>
            <a:r>
              <a:rPr lang="en-AU" sz="2400" b="1" dirty="0"/>
              <a:t>Zoom participants:</a:t>
            </a:r>
            <a:r>
              <a:rPr lang="en-AU" sz="2400" dirty="0"/>
              <a:t> Download Worksheet 1. Fill this in on your own computer.</a:t>
            </a:r>
          </a:p>
          <a:p>
            <a:r>
              <a:rPr lang="en-AU" sz="2400" b="1" dirty="0"/>
              <a:t>In-room participants:</a:t>
            </a:r>
            <a:r>
              <a:rPr lang="en-AU" sz="2400" dirty="0"/>
              <a:t> Worksheet 1 is provided. Fill in the sheet.</a:t>
            </a:r>
          </a:p>
          <a:p>
            <a:pPr marL="0" indent="0">
              <a:buNone/>
            </a:pPr>
            <a:r>
              <a:rPr lang="en-AU" sz="2400" b="1" dirty="0"/>
              <a:t>Take your time. This is for your awareness.</a:t>
            </a:r>
            <a:endParaRPr lang="en-US" sz="2400" dirty="0"/>
          </a:p>
        </p:txBody>
      </p:sp>
    </p:spTree>
    <p:extLst>
      <p:ext uri="{BB962C8B-B14F-4D97-AF65-F5344CB8AC3E}">
        <p14:creationId xmlns:p14="http://schemas.microsoft.com/office/powerpoint/2010/main" val="1059563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167838C-05C1-C383-458E-F947CA9D02DE}"/>
              </a:ext>
            </a:extLst>
          </p:cNvPr>
          <p:cNvSpPr>
            <a:spLocks noGrp="1"/>
          </p:cNvSpPr>
          <p:nvPr>
            <p:ph type="title"/>
          </p:nvPr>
        </p:nvSpPr>
        <p:spPr>
          <a:xfrm>
            <a:off x="1115568" y="548640"/>
            <a:ext cx="10168128" cy="1179576"/>
          </a:xfrm>
        </p:spPr>
        <p:txBody>
          <a:bodyPr>
            <a:normAutofit/>
          </a:bodyPr>
          <a:lstStyle/>
          <a:p>
            <a:r>
              <a:rPr lang="en-AU" sz="4000" dirty="0"/>
              <a:t>Team positionality statement development </a:t>
            </a:r>
            <a:endParaRPr lang="en-US"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648E79E-FD06-0713-207C-D497189FB6CE}"/>
              </a:ext>
            </a:extLst>
          </p:cNvPr>
          <p:cNvSpPr>
            <a:spLocks noGrp="1"/>
          </p:cNvSpPr>
          <p:nvPr>
            <p:ph idx="1"/>
          </p:nvPr>
        </p:nvSpPr>
        <p:spPr>
          <a:xfrm>
            <a:off x="1115568" y="2276856"/>
            <a:ext cx="10168128" cy="3900107"/>
          </a:xfrm>
        </p:spPr>
        <p:txBody>
          <a:bodyPr>
            <a:noAutofit/>
          </a:bodyPr>
          <a:lstStyle/>
          <a:p>
            <a:pPr marL="0" indent="0">
              <a:buNone/>
            </a:pPr>
            <a:r>
              <a:rPr lang="en-AU" sz="2400" b="1" dirty="0"/>
              <a:t>Why this matters</a:t>
            </a:r>
          </a:p>
          <a:p>
            <a:pPr marL="0" indent="0">
              <a:buNone/>
            </a:pPr>
            <a:r>
              <a:rPr lang="en-AU" sz="2400" dirty="0"/>
              <a:t>Naming our positionality, our identities, values, and assumptions, helps us:</a:t>
            </a:r>
          </a:p>
          <a:p>
            <a:r>
              <a:rPr lang="en-AU" sz="2400" dirty="0"/>
              <a:t>Recognise our blind spots</a:t>
            </a:r>
          </a:p>
          <a:p>
            <a:r>
              <a:rPr lang="en-AU" sz="2400" dirty="0"/>
              <a:t>Design more authentically</a:t>
            </a:r>
          </a:p>
          <a:p>
            <a:r>
              <a:rPr lang="en-AU" sz="2400" dirty="0"/>
              <a:t>Centre the voices that need to be heard.</a:t>
            </a:r>
          </a:p>
          <a:p>
            <a:r>
              <a:rPr lang="en-AU" sz="2400" dirty="0"/>
              <a:t>Leverage cultural capital intentionally</a:t>
            </a:r>
          </a:p>
          <a:p>
            <a:pPr marL="0" indent="0">
              <a:buNone/>
            </a:pPr>
            <a:r>
              <a:rPr lang="en-AU" sz="2400" b="1" dirty="0"/>
              <a:t>What we’ll be doing:</a:t>
            </a:r>
            <a:r>
              <a:rPr lang="en-AU" sz="2400" dirty="0"/>
              <a:t> Working in groups to develop a team positionality statement using Worksheet 2.</a:t>
            </a:r>
          </a:p>
          <a:p>
            <a:endParaRPr lang="en-US" sz="2400" dirty="0"/>
          </a:p>
        </p:txBody>
      </p:sp>
    </p:spTree>
    <p:extLst>
      <p:ext uri="{BB962C8B-B14F-4D97-AF65-F5344CB8AC3E}">
        <p14:creationId xmlns:p14="http://schemas.microsoft.com/office/powerpoint/2010/main" val="3905444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B5DD18-C22D-8438-4A71-50D000739E86}"/>
              </a:ext>
            </a:extLst>
          </p:cNvPr>
          <p:cNvSpPr>
            <a:spLocks noGrp="1"/>
          </p:cNvSpPr>
          <p:nvPr>
            <p:ph type="title"/>
          </p:nvPr>
        </p:nvSpPr>
        <p:spPr>
          <a:xfrm>
            <a:off x="841248" y="426720"/>
            <a:ext cx="10506456" cy="1919141"/>
          </a:xfrm>
        </p:spPr>
        <p:txBody>
          <a:bodyPr anchor="b">
            <a:normAutofit/>
          </a:bodyPr>
          <a:lstStyle/>
          <a:p>
            <a:r>
              <a:rPr lang="en-AU" sz="6000" dirty="0"/>
              <a:t>Facilitator modelling </a:t>
            </a:r>
            <a:endParaRPr lang="en-US" sz="6000" dirty="0"/>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76BA13C-E5FD-F0D5-F9B7-263053963C7C}"/>
              </a:ext>
            </a:extLst>
          </p:cNvPr>
          <p:cNvSpPr>
            <a:spLocks noGrp="1"/>
          </p:cNvSpPr>
          <p:nvPr>
            <p:ph idx="1"/>
          </p:nvPr>
        </p:nvSpPr>
        <p:spPr>
          <a:xfrm>
            <a:off x="841248" y="3337269"/>
            <a:ext cx="10509504" cy="2905686"/>
          </a:xfrm>
        </p:spPr>
        <p:txBody>
          <a:bodyPr>
            <a:normAutofit/>
          </a:bodyPr>
          <a:lstStyle/>
          <a:p>
            <a:pPr marL="0" indent="0">
              <a:buNone/>
            </a:pPr>
            <a:r>
              <a:rPr lang="en-AU" sz="2200" i="1" dirty="0"/>
              <a:t>Before I ask you to do this work, let us model it.</a:t>
            </a:r>
            <a:endParaRPr lang="en-US" sz="2200" dirty="0"/>
          </a:p>
        </p:txBody>
      </p:sp>
    </p:spTree>
    <p:extLst>
      <p:ext uri="{BB962C8B-B14F-4D97-AF65-F5344CB8AC3E}">
        <p14:creationId xmlns:p14="http://schemas.microsoft.com/office/powerpoint/2010/main" val="2801619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8EA111-B94D-05F6-2DD8-EF9D43C25D3B}"/>
              </a:ext>
            </a:extLst>
          </p:cNvPr>
          <p:cNvSpPr>
            <a:spLocks noGrp="1"/>
          </p:cNvSpPr>
          <p:nvPr>
            <p:ph type="title"/>
          </p:nvPr>
        </p:nvSpPr>
        <p:spPr>
          <a:xfrm>
            <a:off x="1115568" y="548640"/>
            <a:ext cx="10168128" cy="1179576"/>
          </a:xfrm>
        </p:spPr>
        <p:txBody>
          <a:bodyPr>
            <a:normAutofit/>
          </a:bodyPr>
          <a:lstStyle/>
          <a:p>
            <a:r>
              <a:rPr lang="en-AU" sz="4000" dirty="0"/>
              <a:t>Group Work: Prompts for team positionality</a:t>
            </a:r>
            <a:endParaRPr lang="en-US"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D990281-9931-E6D3-0BDB-55C9D45FFBF3}"/>
              </a:ext>
            </a:extLst>
          </p:cNvPr>
          <p:cNvSpPr>
            <a:spLocks noGrp="1"/>
          </p:cNvSpPr>
          <p:nvPr>
            <p:ph idx="1"/>
          </p:nvPr>
        </p:nvSpPr>
        <p:spPr>
          <a:xfrm>
            <a:off x="1115568" y="2481943"/>
            <a:ext cx="10168128" cy="3695020"/>
          </a:xfrm>
        </p:spPr>
        <p:txBody>
          <a:bodyPr>
            <a:normAutofit/>
          </a:bodyPr>
          <a:lstStyle/>
          <a:p>
            <a:pPr marL="0" indent="0">
              <a:buNone/>
            </a:pPr>
            <a:r>
              <a:rPr lang="en-AU" sz="2400" b="1" dirty="0"/>
              <a:t>Using Worksheet 2, work through these guiding prompts:</a:t>
            </a:r>
          </a:p>
          <a:p>
            <a:r>
              <a:rPr lang="en-AU" sz="2400" dirty="0"/>
              <a:t>"What identities, experiences, and expertise do we collectively bring?"</a:t>
            </a:r>
          </a:p>
          <a:p>
            <a:r>
              <a:rPr lang="en-AU" sz="2400" dirty="0"/>
              <a:t>"What values guide our design and teaching work?"</a:t>
            </a:r>
          </a:p>
          <a:p>
            <a:r>
              <a:rPr lang="en-AU" sz="2400" dirty="0"/>
              <a:t>"What assumptions or blind spots might we have?"</a:t>
            </a:r>
          </a:p>
          <a:p>
            <a:r>
              <a:rPr lang="en-AU" sz="2400" dirty="0"/>
              <a:t>"How does our positionality shape whose needs we prioritise?"</a:t>
            </a:r>
          </a:p>
          <a:p>
            <a:r>
              <a:rPr lang="en-AU" sz="2400" dirty="0"/>
              <a:t>"What do we commit to doing differently?"</a:t>
            </a:r>
            <a:endParaRPr lang="en-US" sz="2400" dirty="0"/>
          </a:p>
        </p:txBody>
      </p:sp>
    </p:spTree>
    <p:extLst>
      <p:ext uri="{BB962C8B-B14F-4D97-AF65-F5344CB8AC3E}">
        <p14:creationId xmlns:p14="http://schemas.microsoft.com/office/powerpoint/2010/main" val="4143557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66B778-40D9-6BB5-9C57-F177003B2E4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DE6C4B4-DF86-93B1-3BB4-95FA0B0EE88B}"/>
              </a:ext>
            </a:extLst>
          </p:cNvPr>
          <p:cNvSpPr>
            <a:spLocks noGrp="1"/>
          </p:cNvSpPr>
          <p:nvPr>
            <p:ph type="title"/>
          </p:nvPr>
        </p:nvSpPr>
        <p:spPr>
          <a:xfrm>
            <a:off x="1115568" y="548640"/>
            <a:ext cx="10168128" cy="1179576"/>
          </a:xfrm>
        </p:spPr>
        <p:txBody>
          <a:bodyPr>
            <a:normAutofit/>
          </a:bodyPr>
          <a:lstStyle/>
          <a:p>
            <a:r>
              <a:rPr lang="en-AU" sz="4000" dirty="0"/>
              <a:t>Group work: Team positionality statement </a:t>
            </a:r>
            <a:endParaRPr lang="en-US"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4127B83-465A-BCC7-F75B-7CD8B8D32516}"/>
              </a:ext>
            </a:extLst>
          </p:cNvPr>
          <p:cNvSpPr>
            <a:spLocks noGrp="1"/>
          </p:cNvSpPr>
          <p:nvPr>
            <p:ph idx="1"/>
          </p:nvPr>
        </p:nvSpPr>
        <p:spPr>
          <a:xfrm>
            <a:off x="1115568" y="2481943"/>
            <a:ext cx="10168128" cy="3695020"/>
          </a:xfrm>
        </p:spPr>
        <p:txBody>
          <a:bodyPr>
            <a:noAutofit/>
          </a:bodyPr>
          <a:lstStyle/>
          <a:p>
            <a:pPr marL="0" indent="0">
              <a:lnSpc>
                <a:spcPct val="150000"/>
              </a:lnSpc>
              <a:buNone/>
            </a:pPr>
            <a:r>
              <a:rPr lang="en-AU" sz="2400" b="1" dirty="0"/>
              <a:t>Instructions:</a:t>
            </a:r>
            <a:endParaRPr lang="en-AU" sz="2400" dirty="0"/>
          </a:p>
          <a:p>
            <a:pPr>
              <a:lnSpc>
                <a:spcPct val="150000"/>
              </a:lnSpc>
            </a:pPr>
            <a:r>
              <a:rPr lang="en-AU" sz="2400" b="1" dirty="0"/>
              <a:t>Zoom participants:</a:t>
            </a:r>
            <a:r>
              <a:rPr lang="en-AU" sz="2400" dirty="0"/>
              <a:t> Use Padlet to collect and synthesise responses. One person captures key points.</a:t>
            </a:r>
          </a:p>
          <a:p>
            <a:pPr>
              <a:lnSpc>
                <a:spcPct val="150000"/>
              </a:lnSpc>
            </a:pPr>
            <a:r>
              <a:rPr lang="en-AU" sz="2400" b="1" dirty="0"/>
              <a:t>In-room participants:</a:t>
            </a:r>
            <a:r>
              <a:rPr lang="en-AU" sz="2400" dirty="0"/>
              <a:t> One person captures key points on a flip chart or shared document.</a:t>
            </a:r>
          </a:p>
          <a:p>
            <a:pPr>
              <a:lnSpc>
                <a:spcPct val="150000"/>
              </a:lnSpc>
            </a:pPr>
            <a:r>
              <a:rPr lang="en-AU" sz="2400" b="1" dirty="0"/>
              <a:t>Group share:</a:t>
            </a:r>
            <a:r>
              <a:rPr lang="en-AU" sz="2400" dirty="0"/>
              <a:t> Each group shares one key insight with the whole group.</a:t>
            </a:r>
            <a:endParaRPr lang="en-US" sz="2400" dirty="0"/>
          </a:p>
        </p:txBody>
      </p:sp>
    </p:spTree>
    <p:extLst>
      <p:ext uri="{BB962C8B-B14F-4D97-AF65-F5344CB8AC3E}">
        <p14:creationId xmlns:p14="http://schemas.microsoft.com/office/powerpoint/2010/main" val="1657687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805E7BC-017B-9403-8D53-0A333B2044B6}"/>
              </a:ext>
            </a:extLst>
          </p:cNvPr>
          <p:cNvSpPr>
            <a:spLocks noGrp="1"/>
          </p:cNvSpPr>
          <p:nvPr>
            <p:ph type="title"/>
          </p:nvPr>
        </p:nvSpPr>
        <p:spPr>
          <a:xfrm>
            <a:off x="1115568" y="548640"/>
            <a:ext cx="10168128" cy="1179576"/>
          </a:xfrm>
        </p:spPr>
        <p:txBody>
          <a:bodyPr>
            <a:normAutofit/>
          </a:bodyPr>
          <a:lstStyle/>
          <a:p>
            <a:r>
              <a:rPr lang="en-AU" sz="4000" dirty="0"/>
              <a:t>Diversity - UDL 3.0 Alignment Matrix</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BFB0A9E-5CC5-CD6B-58AA-497EC4DF54B6}"/>
              </a:ext>
            </a:extLst>
          </p:cNvPr>
          <p:cNvSpPr>
            <a:spLocks noGrp="1"/>
          </p:cNvSpPr>
          <p:nvPr>
            <p:ph idx="1"/>
          </p:nvPr>
        </p:nvSpPr>
        <p:spPr>
          <a:xfrm>
            <a:off x="1115568" y="2276856"/>
            <a:ext cx="10168128" cy="3900107"/>
          </a:xfrm>
        </p:spPr>
        <p:txBody>
          <a:bodyPr>
            <a:noAutofit/>
          </a:bodyPr>
          <a:lstStyle/>
          <a:p>
            <a:pPr marL="0" indent="0">
              <a:lnSpc>
                <a:spcPct val="120000"/>
              </a:lnSpc>
              <a:buNone/>
            </a:pPr>
            <a:r>
              <a:rPr lang="en-AU" sz="2400" dirty="0"/>
              <a:t>Now we're going to audit where your current diversity commitments align with UDL 3.0's representation principles—and where there are gaps.</a:t>
            </a:r>
          </a:p>
          <a:p>
            <a:pPr marL="0" indent="0">
              <a:buNone/>
            </a:pPr>
            <a:r>
              <a:rPr lang="en-AU" sz="2400" b="1" dirty="0"/>
              <a:t>This matrix helps you:</a:t>
            </a:r>
            <a:endParaRPr lang="en-AU" sz="2400" dirty="0"/>
          </a:p>
          <a:p>
            <a:pPr lvl="1"/>
            <a:r>
              <a:rPr lang="en-AU" dirty="0"/>
              <a:t>Identify what's working</a:t>
            </a:r>
          </a:p>
          <a:p>
            <a:pPr lvl="1"/>
            <a:r>
              <a:rPr lang="en-AU" dirty="0"/>
              <a:t>Spot missed opportunities</a:t>
            </a:r>
          </a:p>
          <a:p>
            <a:pPr lvl="1"/>
            <a:r>
              <a:rPr lang="en-AU" dirty="0"/>
              <a:t>Prioritise action</a:t>
            </a:r>
          </a:p>
          <a:p>
            <a:pPr marL="0" indent="0">
              <a:buNone/>
            </a:pPr>
            <a:r>
              <a:rPr lang="en-AU" sz="2400" b="1" dirty="0"/>
              <a:t>Key reminder: </a:t>
            </a:r>
            <a:r>
              <a:rPr lang="en-AU" sz="2400" dirty="0"/>
              <a:t>You can start small.</a:t>
            </a:r>
            <a:endParaRPr lang="en-US" sz="2400" dirty="0"/>
          </a:p>
        </p:txBody>
      </p:sp>
    </p:spTree>
    <p:extLst>
      <p:ext uri="{BB962C8B-B14F-4D97-AF65-F5344CB8AC3E}">
        <p14:creationId xmlns:p14="http://schemas.microsoft.com/office/powerpoint/2010/main" val="258050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8198-02F1-2E97-789F-654E600914F3}"/>
              </a:ext>
            </a:extLst>
          </p:cNvPr>
          <p:cNvSpPr>
            <a:spLocks noGrp="1"/>
          </p:cNvSpPr>
          <p:nvPr>
            <p:ph type="title"/>
          </p:nvPr>
        </p:nvSpPr>
        <p:spPr>
          <a:xfrm>
            <a:off x="553390" y="365125"/>
            <a:ext cx="10515600" cy="699177"/>
          </a:xfrm>
        </p:spPr>
        <p:txBody>
          <a:bodyPr/>
          <a:lstStyle/>
          <a:p>
            <a:r>
              <a:rPr lang="en-AU" sz="2400" dirty="0">
                <a:latin typeface="+mn-lt"/>
                <a:ea typeface="+mn-ea"/>
                <a:cs typeface="+mn-cs"/>
              </a:rPr>
              <a:t>Diversity – UDL 3.0 Alignment Matrix </a:t>
            </a:r>
            <a:endParaRPr lang="en-US" sz="2400" dirty="0">
              <a:latin typeface="+mn-lt"/>
              <a:ea typeface="+mn-ea"/>
              <a:cs typeface="+mn-cs"/>
            </a:endParaRPr>
          </a:p>
        </p:txBody>
      </p:sp>
      <p:graphicFrame>
        <p:nvGraphicFramePr>
          <p:cNvPr id="4" name="Content Placeholder 3">
            <a:extLst>
              <a:ext uri="{FF2B5EF4-FFF2-40B4-BE49-F238E27FC236}">
                <a16:creationId xmlns:a16="http://schemas.microsoft.com/office/drawing/2014/main" id="{34ACF0B5-5977-FEC2-450C-FA9E9A400F28}"/>
              </a:ext>
            </a:extLst>
          </p:cNvPr>
          <p:cNvGraphicFramePr>
            <a:graphicFrameLocks noGrp="1"/>
          </p:cNvGraphicFramePr>
          <p:nvPr>
            <p:ph idx="1"/>
            <p:extLst>
              <p:ext uri="{D42A27DB-BD31-4B8C-83A1-F6EECF244321}">
                <p14:modId xmlns:p14="http://schemas.microsoft.com/office/powerpoint/2010/main" val="3875827140"/>
              </p:ext>
            </p:extLst>
          </p:nvPr>
        </p:nvGraphicFramePr>
        <p:xfrm>
          <a:off x="701197" y="974361"/>
          <a:ext cx="10969487" cy="5336498"/>
        </p:xfrm>
        <a:graphic>
          <a:graphicData uri="http://schemas.openxmlformats.org/drawingml/2006/table">
            <a:tbl>
              <a:tblPr firstRow="1" bandRow="1">
                <a:tableStyleId>{616DA210-FB5B-4158-B5E0-FEB733F419BA}</a:tableStyleId>
              </a:tblPr>
              <a:tblGrid>
                <a:gridCol w="2256798">
                  <a:extLst>
                    <a:ext uri="{9D8B030D-6E8A-4147-A177-3AD203B41FA5}">
                      <a16:colId xmlns:a16="http://schemas.microsoft.com/office/drawing/2014/main" val="2080456942"/>
                    </a:ext>
                  </a:extLst>
                </a:gridCol>
                <a:gridCol w="4188727">
                  <a:extLst>
                    <a:ext uri="{9D8B030D-6E8A-4147-A177-3AD203B41FA5}">
                      <a16:colId xmlns:a16="http://schemas.microsoft.com/office/drawing/2014/main" val="2421337191"/>
                    </a:ext>
                  </a:extLst>
                </a:gridCol>
                <a:gridCol w="4523962">
                  <a:extLst>
                    <a:ext uri="{9D8B030D-6E8A-4147-A177-3AD203B41FA5}">
                      <a16:colId xmlns:a16="http://schemas.microsoft.com/office/drawing/2014/main" val="1394882359"/>
                    </a:ext>
                  </a:extLst>
                </a:gridCol>
              </a:tblGrid>
              <a:tr h="562542">
                <a:tc>
                  <a:txBody>
                    <a:bodyPr/>
                    <a:lstStyle/>
                    <a:p>
                      <a:pPr algn="l">
                        <a:buNone/>
                      </a:pPr>
                      <a:endParaRPr lang="en-AU" sz="2400" dirty="0">
                        <a:effectLst/>
                      </a:endParaRPr>
                    </a:p>
                  </a:txBody>
                  <a:tcPr anchor="ctr"/>
                </a:tc>
                <a:tc>
                  <a:txBody>
                    <a:bodyPr/>
                    <a:lstStyle/>
                    <a:p>
                      <a:pPr algn="l">
                        <a:buNone/>
                      </a:pPr>
                      <a:r>
                        <a:rPr lang="en-AU" sz="2400" b="1" dirty="0">
                          <a:effectLst/>
                        </a:rPr>
                        <a:t>UDL 3.0 Integrated</a:t>
                      </a:r>
                      <a:endParaRPr lang="en-AU" sz="2400" dirty="0">
                        <a:effectLst/>
                      </a:endParaRPr>
                    </a:p>
                  </a:txBody>
                  <a:tcPr anchor="ctr"/>
                </a:tc>
                <a:tc>
                  <a:txBody>
                    <a:bodyPr/>
                    <a:lstStyle/>
                    <a:p>
                      <a:pPr algn="l">
                        <a:buNone/>
                      </a:pPr>
                      <a:r>
                        <a:rPr lang="en-AU" sz="2400" b="1" dirty="0">
                          <a:effectLst/>
                        </a:rPr>
                        <a:t>UDL 3.0 Absent</a:t>
                      </a:r>
                      <a:endParaRPr lang="en-AU" sz="2400" dirty="0">
                        <a:effectLst/>
                      </a:endParaRPr>
                    </a:p>
                  </a:txBody>
                  <a:tcPr anchor="ctr"/>
                </a:tc>
                <a:extLst>
                  <a:ext uri="{0D108BD9-81ED-4DB2-BD59-A6C34878D82A}">
                    <a16:rowId xmlns:a16="http://schemas.microsoft.com/office/drawing/2014/main" val="2921362345"/>
                  </a:ext>
                </a:extLst>
              </a:tr>
              <a:tr h="2386978">
                <a:tc>
                  <a:txBody>
                    <a:bodyPr/>
                    <a:lstStyle/>
                    <a:p>
                      <a:pPr algn="l">
                        <a:buNone/>
                      </a:pPr>
                      <a:r>
                        <a:rPr lang="en-AU" sz="2400" b="1" dirty="0">
                          <a:effectLst/>
                        </a:rPr>
                        <a:t>Diversity commitment exists</a:t>
                      </a:r>
                      <a:endParaRPr lang="en-AU" sz="2400" dirty="0">
                        <a:effectLst/>
                      </a:endParaRPr>
                    </a:p>
                  </a:txBody>
                  <a:tcPr anchor="ctr"/>
                </a:tc>
                <a:tc>
                  <a:txBody>
                    <a:bodyPr/>
                    <a:lstStyle/>
                    <a:p>
                      <a:pPr algn="l">
                        <a:buNone/>
                      </a:pPr>
                      <a:r>
                        <a:rPr lang="en-AU" sz="2400" b="1" dirty="0">
                          <a:effectLst/>
                        </a:rPr>
                        <a:t>strong alignment</a:t>
                      </a:r>
                      <a:r>
                        <a:rPr lang="en-AU" sz="2400" dirty="0">
                          <a:effectLst/>
                        </a:rPr>
                        <a:t>  </a:t>
                      </a:r>
                      <a:br>
                        <a:rPr lang="en-AU" sz="2400" dirty="0">
                          <a:effectLst/>
                        </a:rPr>
                      </a:br>
                      <a:br>
                        <a:rPr lang="en-AU" sz="2400" dirty="0">
                          <a:effectLst/>
                        </a:rPr>
                      </a:br>
                      <a:r>
                        <a:rPr lang="en-AU" sz="2400" i="1" dirty="0">
                          <a:effectLst/>
                        </a:rPr>
                        <a:t>Celebrate and sustain </a:t>
                      </a:r>
                      <a:r>
                        <a:rPr lang="en-AU" sz="2400" dirty="0">
                          <a:effectLst/>
                        </a:rPr>
                        <a:t>these initiatives. They're working.</a:t>
                      </a:r>
                    </a:p>
                  </a:txBody>
                  <a:tcPr/>
                </a:tc>
                <a:tc>
                  <a:txBody>
                    <a:bodyPr/>
                    <a:lstStyle/>
                    <a:p>
                      <a:pPr algn="l">
                        <a:buNone/>
                      </a:pPr>
                      <a:r>
                        <a:rPr lang="en-AU" sz="2400" b="1" dirty="0">
                          <a:effectLst/>
                        </a:rPr>
                        <a:t>missed opportunity</a:t>
                      </a:r>
                      <a:br>
                        <a:rPr lang="en-AU" sz="2400" b="1" dirty="0">
                          <a:effectLst/>
                        </a:rPr>
                      </a:br>
                      <a:r>
                        <a:rPr lang="en-AU" sz="2400" dirty="0">
                          <a:effectLst/>
                        </a:rPr>
                        <a:t> </a:t>
                      </a:r>
                      <a:br>
                        <a:rPr lang="en-AU" sz="2400" dirty="0">
                          <a:effectLst/>
                        </a:rPr>
                      </a:br>
                      <a:r>
                        <a:rPr lang="en-AU" sz="2400" dirty="0">
                          <a:effectLst/>
                        </a:rPr>
                        <a:t>You have the commitment but haven't integrated UDL 3.0 representation principles. </a:t>
                      </a:r>
                      <a:r>
                        <a:rPr lang="en-AU" sz="2400" i="1" dirty="0">
                          <a:effectLst/>
                        </a:rPr>
                        <a:t>Develop strategy.</a:t>
                      </a:r>
                    </a:p>
                  </a:txBody>
                  <a:tcPr/>
                </a:tc>
                <a:extLst>
                  <a:ext uri="{0D108BD9-81ED-4DB2-BD59-A6C34878D82A}">
                    <a16:rowId xmlns:a16="http://schemas.microsoft.com/office/drawing/2014/main" val="193852484"/>
                  </a:ext>
                </a:extLst>
              </a:tr>
              <a:tr h="2386978">
                <a:tc>
                  <a:txBody>
                    <a:bodyPr/>
                    <a:lstStyle/>
                    <a:p>
                      <a:pPr algn="l">
                        <a:buNone/>
                      </a:pPr>
                      <a:r>
                        <a:rPr lang="en-AU" sz="2400" b="1" dirty="0">
                          <a:effectLst/>
                        </a:rPr>
                        <a:t>Diversity commitment absent</a:t>
                      </a:r>
                      <a:endParaRPr lang="en-AU" sz="2400" dirty="0">
                        <a:effectLst/>
                      </a:endParaRPr>
                    </a:p>
                  </a:txBody>
                  <a:tcPr anchor="ctr"/>
                </a:tc>
                <a:tc>
                  <a:txBody>
                    <a:bodyPr/>
                    <a:lstStyle/>
                    <a:p>
                      <a:pPr algn="l">
                        <a:buNone/>
                      </a:pPr>
                      <a:r>
                        <a:rPr lang="en-AU" sz="2400" b="1" dirty="0">
                          <a:effectLst/>
                        </a:rPr>
                        <a:t>emerging opportunity</a:t>
                      </a:r>
                    </a:p>
                    <a:p>
                      <a:pPr algn="l">
                        <a:buNone/>
                      </a:pPr>
                      <a:br>
                        <a:rPr lang="en-AU" sz="2400" dirty="0">
                          <a:effectLst/>
                        </a:rPr>
                      </a:br>
                      <a:r>
                        <a:rPr lang="en-AU" sz="2400" dirty="0">
                          <a:effectLst/>
                        </a:rPr>
                        <a:t>UDL 3.0 principles are present but not within a diversity commitment. </a:t>
                      </a:r>
                      <a:r>
                        <a:rPr lang="en-AU" sz="2400" i="1" dirty="0">
                          <a:effectLst/>
                        </a:rPr>
                        <a:t>Formalise and resource</a:t>
                      </a:r>
                      <a:r>
                        <a:rPr lang="en-AU" sz="2400" dirty="0">
                          <a:effectLst/>
                        </a:rPr>
                        <a:t>.</a:t>
                      </a:r>
                    </a:p>
                  </a:txBody>
                  <a:tcPr/>
                </a:tc>
                <a:tc>
                  <a:txBody>
                    <a:bodyPr/>
                    <a:lstStyle/>
                    <a:p>
                      <a:pPr algn="l">
                        <a:buNone/>
                      </a:pPr>
                      <a:r>
                        <a:rPr lang="en-AU" sz="2400" b="1" dirty="0">
                          <a:effectLst/>
                        </a:rPr>
                        <a:t>risk area</a:t>
                      </a:r>
                      <a:r>
                        <a:rPr lang="en-AU" sz="2400" dirty="0">
                          <a:effectLst/>
                        </a:rPr>
                        <a:t>  </a:t>
                      </a:r>
                    </a:p>
                    <a:p>
                      <a:pPr algn="l">
                        <a:buNone/>
                      </a:pPr>
                      <a:endParaRPr lang="en-AU" sz="2400" dirty="0">
                        <a:effectLst/>
                      </a:endParaRPr>
                    </a:p>
                    <a:p>
                      <a:pPr algn="l">
                        <a:buNone/>
                      </a:pPr>
                      <a:r>
                        <a:rPr lang="en-AU" sz="2400" dirty="0">
                          <a:effectLst/>
                        </a:rPr>
                        <a:t>Neither commitment nor practice. </a:t>
                      </a:r>
                      <a:r>
                        <a:rPr lang="en-AU" sz="2400" i="1" dirty="0">
                          <a:effectLst/>
                        </a:rPr>
                        <a:t>Priority for action.</a:t>
                      </a:r>
                    </a:p>
                  </a:txBody>
                  <a:tcPr/>
                </a:tc>
                <a:extLst>
                  <a:ext uri="{0D108BD9-81ED-4DB2-BD59-A6C34878D82A}">
                    <a16:rowId xmlns:a16="http://schemas.microsoft.com/office/drawing/2014/main" val="1391729683"/>
                  </a:ext>
                </a:extLst>
              </a:tr>
            </a:tbl>
          </a:graphicData>
        </a:graphic>
      </p:graphicFrame>
    </p:spTree>
    <p:extLst>
      <p:ext uri="{BB962C8B-B14F-4D97-AF65-F5344CB8AC3E}">
        <p14:creationId xmlns:p14="http://schemas.microsoft.com/office/powerpoint/2010/main" val="2563229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FB312E-14A3-C2B9-15D4-E4DE8357CA61}"/>
              </a:ext>
            </a:extLst>
          </p:cNvPr>
          <p:cNvSpPr>
            <a:spLocks noGrp="1"/>
          </p:cNvSpPr>
          <p:nvPr>
            <p:ph type="title"/>
          </p:nvPr>
        </p:nvSpPr>
        <p:spPr>
          <a:xfrm>
            <a:off x="841248" y="426720"/>
            <a:ext cx="10506456" cy="1919141"/>
          </a:xfrm>
        </p:spPr>
        <p:txBody>
          <a:bodyPr anchor="b">
            <a:normAutofit/>
          </a:bodyPr>
          <a:lstStyle/>
          <a:p>
            <a:r>
              <a:rPr lang="en-AU" sz="6000" b="1" dirty="0"/>
              <a:t>Examples to consider</a:t>
            </a:r>
            <a:endParaRPr lang="en-US" sz="6000" dirty="0"/>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1834FBA-9D87-D782-27B0-BC283E3518E9}"/>
              </a:ext>
            </a:extLst>
          </p:cNvPr>
          <p:cNvSpPr>
            <a:spLocks noGrp="1"/>
          </p:cNvSpPr>
          <p:nvPr>
            <p:ph idx="1"/>
          </p:nvPr>
        </p:nvSpPr>
        <p:spPr>
          <a:xfrm>
            <a:off x="841248" y="2913191"/>
            <a:ext cx="10509504" cy="3329764"/>
          </a:xfrm>
        </p:spPr>
        <p:txBody>
          <a:bodyPr>
            <a:noAutofit/>
          </a:bodyPr>
          <a:lstStyle/>
          <a:p>
            <a:r>
              <a:rPr lang="en-AU" sz="2400" dirty="0"/>
              <a:t>Curriculum design processes</a:t>
            </a:r>
          </a:p>
          <a:p>
            <a:r>
              <a:rPr lang="en-AU" sz="2400" dirty="0"/>
              <a:t>Hiring and recruitment</a:t>
            </a:r>
          </a:p>
          <a:p>
            <a:r>
              <a:rPr lang="en-AU" sz="2400" dirty="0"/>
              <a:t>Student communication materials</a:t>
            </a:r>
          </a:p>
          <a:p>
            <a:r>
              <a:rPr lang="en-AU" sz="2400" dirty="0"/>
              <a:t>Learning materials and resources</a:t>
            </a:r>
          </a:p>
          <a:p>
            <a:r>
              <a:rPr lang="en-AU" sz="2400" dirty="0"/>
              <a:t>Assessment practices</a:t>
            </a:r>
          </a:p>
          <a:p>
            <a:r>
              <a:rPr lang="en-AU" sz="2400" dirty="0"/>
              <a:t>Team meetings and decision-making</a:t>
            </a:r>
          </a:p>
          <a:p>
            <a:r>
              <a:rPr lang="en-AU" sz="2400" dirty="0"/>
              <a:t>Professional development offerings</a:t>
            </a:r>
            <a:endParaRPr lang="en-US" sz="2400" dirty="0"/>
          </a:p>
        </p:txBody>
      </p:sp>
    </p:spTree>
    <p:extLst>
      <p:ext uri="{BB962C8B-B14F-4D97-AF65-F5344CB8AC3E}">
        <p14:creationId xmlns:p14="http://schemas.microsoft.com/office/powerpoint/2010/main" val="728185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993F28-3188-314E-FEB9-4593C5653915}"/>
              </a:ext>
            </a:extLst>
          </p:cNvPr>
          <p:cNvSpPr>
            <a:spLocks noGrp="1"/>
          </p:cNvSpPr>
          <p:nvPr>
            <p:ph type="title"/>
          </p:nvPr>
        </p:nvSpPr>
        <p:spPr>
          <a:xfrm>
            <a:off x="1115568" y="548640"/>
            <a:ext cx="10168128" cy="1179576"/>
          </a:xfrm>
        </p:spPr>
        <p:txBody>
          <a:bodyPr>
            <a:normAutofit/>
          </a:bodyPr>
          <a:lstStyle/>
          <a:p>
            <a:r>
              <a:rPr lang="en-AU" sz="4000" dirty="0"/>
              <a:t>Individual action planning </a:t>
            </a:r>
            <a:endParaRPr lang="en-US"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CE16D60-5CFE-86CD-5254-5046EF7E5073}"/>
              </a:ext>
            </a:extLst>
          </p:cNvPr>
          <p:cNvSpPr>
            <a:spLocks noGrp="1"/>
          </p:cNvSpPr>
          <p:nvPr>
            <p:ph idx="1"/>
          </p:nvPr>
        </p:nvSpPr>
        <p:spPr>
          <a:xfrm>
            <a:off x="1115568" y="2276856"/>
            <a:ext cx="10168128" cy="3900107"/>
          </a:xfrm>
        </p:spPr>
        <p:txBody>
          <a:bodyPr>
            <a:normAutofit fontScale="92500" lnSpcReduction="20000"/>
          </a:bodyPr>
          <a:lstStyle/>
          <a:p>
            <a:pPr marL="0" indent="0">
              <a:lnSpc>
                <a:spcPct val="150000"/>
              </a:lnSpc>
              <a:buNone/>
            </a:pPr>
            <a:r>
              <a:rPr lang="en-AU" sz="2400" dirty="0"/>
              <a:t>You're going to select ONE gap or opportunity from the matrix and develop a concrete action plan.</a:t>
            </a:r>
          </a:p>
          <a:p>
            <a:pPr marL="0" indent="0">
              <a:lnSpc>
                <a:spcPct val="150000"/>
              </a:lnSpc>
              <a:buNone/>
            </a:pPr>
            <a:r>
              <a:rPr lang="en-AU" sz="2400" dirty="0"/>
              <a:t>This doesn't need to be perfect—it's a starting point for your team.</a:t>
            </a:r>
          </a:p>
          <a:p>
            <a:pPr marL="0" indent="0">
              <a:lnSpc>
                <a:spcPct val="150000"/>
              </a:lnSpc>
              <a:buNone/>
            </a:pPr>
            <a:r>
              <a:rPr lang="en-AU" sz="2400" b="1" dirty="0"/>
              <a:t>Instructions:</a:t>
            </a:r>
            <a:endParaRPr lang="en-AU" sz="2400" dirty="0"/>
          </a:p>
          <a:p>
            <a:pPr>
              <a:lnSpc>
                <a:spcPct val="150000"/>
              </a:lnSpc>
            </a:pPr>
            <a:r>
              <a:rPr lang="en-AU" sz="2400" b="1" dirty="0"/>
              <a:t>Zoom participants:</a:t>
            </a:r>
            <a:r>
              <a:rPr lang="en-AU" sz="2400" dirty="0"/>
              <a:t> Use Worksheet 4. Fill this in on your own computer.</a:t>
            </a:r>
          </a:p>
          <a:p>
            <a:pPr>
              <a:lnSpc>
                <a:spcPct val="150000"/>
              </a:lnSpc>
            </a:pPr>
            <a:r>
              <a:rPr lang="en-AU" sz="2400" b="1" dirty="0"/>
              <a:t>In-room participants:</a:t>
            </a:r>
            <a:r>
              <a:rPr lang="en-AU" sz="2400" dirty="0"/>
              <a:t> Worksheet 4 is provided. Fill in the sheet.</a:t>
            </a:r>
          </a:p>
          <a:p>
            <a:pPr>
              <a:lnSpc>
                <a:spcPct val="150000"/>
              </a:lnSpc>
            </a:pPr>
            <a:r>
              <a:rPr lang="en-AU" sz="2400" b="1" dirty="0"/>
              <a:t>Then:</a:t>
            </a:r>
            <a:r>
              <a:rPr lang="en-AU" sz="2400" dirty="0"/>
              <a:t> Pair–share your chosen action with a partner</a:t>
            </a:r>
            <a:endParaRPr lang="en-US" sz="2400" dirty="0"/>
          </a:p>
        </p:txBody>
      </p:sp>
    </p:spTree>
    <p:extLst>
      <p:ext uri="{BB962C8B-B14F-4D97-AF65-F5344CB8AC3E}">
        <p14:creationId xmlns:p14="http://schemas.microsoft.com/office/powerpoint/2010/main" val="1896077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5BA01E-AACA-B00B-FB17-0005F6517D60}"/>
              </a:ext>
            </a:extLst>
          </p:cNvPr>
          <p:cNvSpPr>
            <a:spLocks noGrp="1"/>
          </p:cNvSpPr>
          <p:nvPr>
            <p:ph type="title"/>
          </p:nvPr>
        </p:nvSpPr>
        <p:spPr>
          <a:xfrm>
            <a:off x="841248" y="426720"/>
            <a:ext cx="10506456" cy="1919141"/>
          </a:xfrm>
        </p:spPr>
        <p:txBody>
          <a:bodyPr anchor="b">
            <a:normAutofit/>
          </a:bodyPr>
          <a:lstStyle/>
          <a:p>
            <a:r>
              <a:rPr lang="en-AU" sz="6000" dirty="0"/>
              <a:t>Collective commitments </a:t>
            </a:r>
            <a:endParaRPr lang="en-US" sz="6000" dirty="0"/>
          </a:p>
        </p:txBody>
      </p:sp>
      <p:sp>
        <p:nvSpPr>
          <p:cNvPr id="10" name="Rectangle 9">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84E5B29-B382-2F1D-B0FF-E1E375C1E55F}"/>
              </a:ext>
            </a:extLst>
          </p:cNvPr>
          <p:cNvSpPr>
            <a:spLocks noGrp="1"/>
          </p:cNvSpPr>
          <p:nvPr>
            <p:ph idx="1"/>
          </p:nvPr>
        </p:nvSpPr>
        <p:spPr>
          <a:xfrm>
            <a:off x="841248" y="3337269"/>
            <a:ext cx="10509504" cy="2905686"/>
          </a:xfrm>
        </p:spPr>
        <p:txBody>
          <a:bodyPr>
            <a:normAutofit/>
          </a:bodyPr>
          <a:lstStyle/>
          <a:p>
            <a:pPr>
              <a:lnSpc>
                <a:spcPct val="150000"/>
              </a:lnSpc>
            </a:pPr>
            <a:r>
              <a:rPr lang="en-AU" sz="2400" dirty="0"/>
              <a:t>Who'd like to share one action they're committing to?</a:t>
            </a:r>
          </a:p>
          <a:p>
            <a:pPr>
              <a:lnSpc>
                <a:spcPct val="150000"/>
              </a:lnSpc>
            </a:pPr>
            <a:r>
              <a:rPr lang="en-AU" sz="2400" dirty="0"/>
              <a:t>No pressure, this is voluntary.</a:t>
            </a:r>
          </a:p>
          <a:p>
            <a:pPr>
              <a:lnSpc>
                <a:spcPct val="150000"/>
              </a:lnSpc>
            </a:pPr>
            <a:r>
              <a:rPr lang="en-AU" sz="2400" b="1" dirty="0"/>
              <a:t>What we'll do:</a:t>
            </a:r>
            <a:r>
              <a:rPr lang="en-AU" sz="2400" dirty="0"/>
              <a:t> We'll compile all commitments and send them to you after the workshop as accountability and inspiration.</a:t>
            </a:r>
            <a:endParaRPr lang="en-US" sz="2400" dirty="0"/>
          </a:p>
        </p:txBody>
      </p:sp>
    </p:spTree>
    <p:extLst>
      <p:ext uri="{BB962C8B-B14F-4D97-AF65-F5344CB8AC3E}">
        <p14:creationId xmlns:p14="http://schemas.microsoft.com/office/powerpoint/2010/main" val="3672162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1BB4B8-8982-82E2-70A0-B789A098BDF9}"/>
              </a:ext>
            </a:extLst>
          </p:cNvPr>
          <p:cNvSpPr>
            <a:spLocks noGrp="1"/>
          </p:cNvSpPr>
          <p:nvPr>
            <p:ph type="title"/>
          </p:nvPr>
        </p:nvSpPr>
        <p:spPr>
          <a:xfrm>
            <a:off x="1115568" y="548640"/>
            <a:ext cx="10168128" cy="1179576"/>
          </a:xfrm>
        </p:spPr>
        <p:txBody>
          <a:bodyPr>
            <a:normAutofit/>
          </a:bodyPr>
          <a:lstStyle/>
          <a:p>
            <a:r>
              <a:rPr lang="en-AU" sz="4000" dirty="0"/>
              <a:t>Key Takeaways </a:t>
            </a:r>
            <a:endParaRPr lang="en-US"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ABB0CBD-9F2D-9ABE-B2FA-7DEAFE1ACED1}"/>
              </a:ext>
            </a:extLst>
          </p:cNvPr>
          <p:cNvSpPr>
            <a:spLocks noGrp="1"/>
          </p:cNvSpPr>
          <p:nvPr>
            <p:ph idx="1"/>
          </p:nvPr>
        </p:nvSpPr>
        <p:spPr>
          <a:xfrm>
            <a:off x="1115568" y="2276856"/>
            <a:ext cx="10168128" cy="3900107"/>
          </a:xfrm>
        </p:spPr>
        <p:txBody>
          <a:bodyPr>
            <a:noAutofit/>
          </a:bodyPr>
          <a:lstStyle/>
          <a:p>
            <a:pPr marL="0" indent="0">
              <a:buNone/>
            </a:pPr>
            <a:r>
              <a:rPr lang="en-US" sz="2400" dirty="0"/>
              <a:t>Today, we've explored three critical ideas:</a:t>
            </a:r>
          </a:p>
          <a:p>
            <a:pPr marL="0" indent="0">
              <a:buNone/>
            </a:pPr>
            <a:r>
              <a:rPr lang="en-US" sz="2400" dirty="0"/>
              <a:t>1. UDL 3.0 requires us to be explicit about representation and identity - not just access.</a:t>
            </a:r>
          </a:p>
          <a:p>
            <a:pPr marL="0" indent="0">
              <a:buNone/>
            </a:pPr>
            <a:r>
              <a:rPr lang="en-US" sz="2400" dirty="0"/>
              <a:t>2. Cultural capital already exists in our teams and communities. We need to name it, leverage it, and make it visible.</a:t>
            </a:r>
          </a:p>
          <a:p>
            <a:pPr marL="0" indent="0">
              <a:buNone/>
            </a:pPr>
            <a:r>
              <a:rPr lang="en-US" sz="2400" dirty="0"/>
              <a:t>3. Our positionality shapes our design and teaching. Naming it isn't self-indulgent - it's a professional responsibility.</a:t>
            </a:r>
          </a:p>
          <a:p>
            <a:pPr marL="0" indent="0">
              <a:buNone/>
            </a:pPr>
            <a:r>
              <a:rPr lang="en-AU" sz="2400" b="1" dirty="0"/>
              <a:t>As you leave today, remember:</a:t>
            </a:r>
            <a:r>
              <a:rPr lang="en-AU" sz="2400" dirty="0"/>
              <a:t> "This is ongoing work. You won't get it perfect. But you're asking the right questions, and that's where authentic change begins."</a:t>
            </a:r>
            <a:endParaRPr lang="en-US" sz="2400" dirty="0"/>
          </a:p>
        </p:txBody>
      </p:sp>
    </p:spTree>
    <p:extLst>
      <p:ext uri="{BB962C8B-B14F-4D97-AF65-F5344CB8AC3E}">
        <p14:creationId xmlns:p14="http://schemas.microsoft.com/office/powerpoint/2010/main" val="3176680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CEE387-2C9F-E752-3E83-D43802D953E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E404893-0F53-F1EE-DC71-CA61030EA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E827F1B-5609-4CA8-F407-D1CD4F32E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A74E28D2-A89C-45CD-F5B4-6C8CCFB3A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74CC9FF-1F9C-FCC7-499C-D635A4F1F536}"/>
              </a:ext>
            </a:extLst>
          </p:cNvPr>
          <p:cNvSpPr>
            <a:spLocks noGrp="1"/>
          </p:cNvSpPr>
          <p:nvPr>
            <p:ph type="title"/>
          </p:nvPr>
        </p:nvSpPr>
        <p:spPr>
          <a:xfrm>
            <a:off x="1115568" y="548640"/>
            <a:ext cx="10168128" cy="1179576"/>
          </a:xfrm>
        </p:spPr>
        <p:txBody>
          <a:bodyPr>
            <a:normAutofit/>
          </a:bodyPr>
          <a:lstStyle/>
          <a:p>
            <a:r>
              <a:rPr lang="en-AU" sz="4000" dirty="0"/>
              <a:t>Thank you </a:t>
            </a:r>
            <a:endParaRPr lang="en-US" sz="4000" dirty="0"/>
          </a:p>
        </p:txBody>
      </p:sp>
      <p:sp>
        <p:nvSpPr>
          <p:cNvPr id="14" name="Rectangle 13">
            <a:extLst>
              <a:ext uri="{FF2B5EF4-FFF2-40B4-BE49-F238E27FC236}">
                <a16:creationId xmlns:a16="http://schemas.microsoft.com/office/drawing/2014/main" id="{F16C3E2C-F3D7-E305-4C21-75D9B61A0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FBD76C58-D1AF-A276-54F1-BAAE94EBC399}"/>
              </a:ext>
            </a:extLst>
          </p:cNvPr>
          <p:cNvSpPr>
            <a:spLocks noGrp="1"/>
          </p:cNvSpPr>
          <p:nvPr>
            <p:ph idx="1"/>
          </p:nvPr>
        </p:nvSpPr>
        <p:spPr>
          <a:xfrm>
            <a:off x="838200" y="2276855"/>
            <a:ext cx="10515600" cy="3900107"/>
          </a:xfrm>
        </p:spPr>
        <p:txBody>
          <a:bodyPr>
            <a:normAutofit/>
          </a:bodyPr>
          <a:lstStyle/>
          <a:p>
            <a:pPr>
              <a:spcAft>
                <a:spcPts val="18000"/>
              </a:spcAft>
            </a:pPr>
            <a:r>
              <a:rPr lang="en-AU" b="1" dirty="0"/>
              <a:t>Contact information:</a:t>
            </a:r>
          </a:p>
          <a:p>
            <a:r>
              <a:rPr lang="en-AU" b="1" dirty="0"/>
              <a:t>Questions?</a:t>
            </a:r>
            <a:r>
              <a:rPr lang="en-AU" dirty="0"/>
              <a:t> We're here to support your ongoing work.</a:t>
            </a:r>
            <a:endParaRPr lang="en-US" dirty="0"/>
          </a:p>
        </p:txBody>
      </p:sp>
      <p:graphicFrame>
        <p:nvGraphicFramePr>
          <p:cNvPr id="6" name="Table 5">
            <a:extLst>
              <a:ext uri="{FF2B5EF4-FFF2-40B4-BE49-F238E27FC236}">
                <a16:creationId xmlns:a16="http://schemas.microsoft.com/office/drawing/2014/main" id="{15D17B48-3F49-8611-0634-2F46346A1472}"/>
              </a:ext>
            </a:extLst>
          </p:cNvPr>
          <p:cNvGraphicFramePr>
            <a:graphicFrameLocks noGrp="1"/>
          </p:cNvGraphicFramePr>
          <p:nvPr>
            <p:extLst>
              <p:ext uri="{D42A27DB-BD31-4B8C-83A1-F6EECF244321}">
                <p14:modId xmlns:p14="http://schemas.microsoft.com/office/powerpoint/2010/main" val="448027540"/>
              </p:ext>
            </p:extLst>
          </p:nvPr>
        </p:nvGraphicFramePr>
        <p:xfrm>
          <a:off x="1115568" y="3312508"/>
          <a:ext cx="8128000" cy="914400"/>
        </p:xfrm>
        <a:graphic>
          <a:graphicData uri="http://schemas.openxmlformats.org/drawingml/2006/table">
            <a:tbl>
              <a:tblPr firstRow="1" bandRow="1">
                <a:tableStyleId>{616DA210-FB5B-4158-B5E0-FEB733F419BA}</a:tableStyleId>
              </a:tblPr>
              <a:tblGrid>
                <a:gridCol w="4064000">
                  <a:extLst>
                    <a:ext uri="{9D8B030D-6E8A-4147-A177-3AD203B41FA5}">
                      <a16:colId xmlns:a16="http://schemas.microsoft.com/office/drawing/2014/main" val="2153862036"/>
                    </a:ext>
                  </a:extLst>
                </a:gridCol>
                <a:gridCol w="4064000">
                  <a:extLst>
                    <a:ext uri="{9D8B030D-6E8A-4147-A177-3AD203B41FA5}">
                      <a16:colId xmlns:a16="http://schemas.microsoft.com/office/drawing/2014/main" val="4147945926"/>
                    </a:ext>
                  </a:extLst>
                </a:gridCol>
              </a:tblGrid>
              <a:tr h="235447">
                <a:tc>
                  <a:txBody>
                    <a:bodyPr/>
                    <a:lstStyle/>
                    <a:p>
                      <a:pPr algn="ctr"/>
                      <a:r>
                        <a:rPr lang="en-US" sz="2400" dirty="0"/>
                        <a:t>Kashmira</a:t>
                      </a:r>
                    </a:p>
                  </a:txBody>
                  <a:tcPr/>
                </a:tc>
                <a:tc>
                  <a:txBody>
                    <a:bodyPr/>
                    <a:lstStyle/>
                    <a:p>
                      <a:pPr algn="ctr"/>
                      <a:r>
                        <a:rPr lang="en-US" sz="2400" dirty="0"/>
                        <a:t>Penny</a:t>
                      </a:r>
                    </a:p>
                  </a:txBody>
                  <a:tcPr/>
                </a:tc>
                <a:extLst>
                  <a:ext uri="{0D108BD9-81ED-4DB2-BD59-A6C34878D82A}">
                    <a16:rowId xmlns:a16="http://schemas.microsoft.com/office/drawing/2014/main" val="2134143313"/>
                  </a:ext>
                </a:extLst>
              </a:tr>
              <a:tr h="370840">
                <a:tc>
                  <a:txBody>
                    <a:bodyPr/>
                    <a:lstStyle/>
                    <a:p>
                      <a:pPr algn="ctr"/>
                      <a:r>
                        <a:rPr lang="en-US" sz="2400" dirty="0">
                          <a:hlinkClick r:id="rId3"/>
                        </a:rPr>
                        <a:t>kdave3@une.edu.au</a:t>
                      </a:r>
                      <a:endParaRPr lang="en-US" sz="2400" dirty="0"/>
                    </a:p>
                  </a:txBody>
                  <a:tcPr/>
                </a:tc>
                <a:tc>
                  <a:txBody>
                    <a:bodyPr/>
                    <a:lstStyle/>
                    <a:p>
                      <a:pPr algn="ctr"/>
                      <a:r>
                        <a:rPr lang="en-US" sz="2400" dirty="0">
                          <a:hlinkClick r:id="rId4"/>
                        </a:rPr>
                        <a:t>pennyjw@proton.me</a:t>
                      </a:r>
                      <a:r>
                        <a:rPr lang="en-US" sz="2400" dirty="0"/>
                        <a:t> </a:t>
                      </a:r>
                    </a:p>
                  </a:txBody>
                  <a:tcPr/>
                </a:tc>
                <a:extLst>
                  <a:ext uri="{0D108BD9-81ED-4DB2-BD59-A6C34878D82A}">
                    <a16:rowId xmlns:a16="http://schemas.microsoft.com/office/drawing/2014/main" val="2666493206"/>
                  </a:ext>
                </a:extLst>
              </a:tr>
            </a:tbl>
          </a:graphicData>
        </a:graphic>
      </p:graphicFrame>
    </p:spTree>
    <p:extLst>
      <p:ext uri="{BB962C8B-B14F-4D97-AF65-F5344CB8AC3E}">
        <p14:creationId xmlns:p14="http://schemas.microsoft.com/office/powerpoint/2010/main" val="783588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435717-49c9-4489-9470-c7c98d62699d">
      <Terms xmlns="http://schemas.microsoft.com/office/infopath/2007/PartnerControls"/>
    </lcf76f155ced4ddcb4097134ff3c332f>
    <TaxCatchAll xmlns="242681ae-e6e2-4ee6-90fd-f2c0d11c7b09" xsi:nil="true"/>
  </documentManagement>
</p:properties>
</file>

<file path=customXml/itemProps1.xml><?xml version="1.0" encoding="utf-8"?>
<ds:datastoreItem xmlns:ds="http://schemas.openxmlformats.org/officeDocument/2006/customXml" ds:itemID="{CA818D14-CAE0-4C51-9639-45819B64EDD7}">
  <ds:schemaRefs>
    <ds:schemaRef ds:uri="http://schemas.microsoft.com/sharepoint/v3/contenttype/forms"/>
  </ds:schemaRefs>
</ds:datastoreItem>
</file>

<file path=customXml/itemProps2.xml><?xml version="1.0" encoding="utf-8"?>
<ds:datastoreItem xmlns:ds="http://schemas.openxmlformats.org/officeDocument/2006/customXml" ds:itemID="{F0F8E560-7A22-44D4-BD32-CD1197C016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091FF63-5EFB-4A2D-A3C8-C16037586795}">
  <ds:schemaRefs>
    <ds:schemaRef ds:uri="http://schemas.openxmlformats.org/package/2006/metadata/core-properties"/>
    <ds:schemaRef ds:uri="http://purl.org/dc/terms/"/>
    <ds:schemaRef ds:uri="http://purl.org/dc/elements/1.1/"/>
    <ds:schemaRef ds:uri="http://schemas.microsoft.com/office/2006/documentManagement/types"/>
    <ds:schemaRef ds:uri="242681ae-e6e2-4ee6-90fd-f2c0d11c7b09"/>
    <ds:schemaRef ds:uri="http://schemas.microsoft.com/office/infopath/2007/PartnerControls"/>
    <ds:schemaRef ds:uri="http://www.w3.org/XML/1998/namespace"/>
    <ds:schemaRef ds:uri="43435717-49c9-4489-9470-c7c98d62699d"/>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140</TotalTime>
  <Words>1568</Words>
  <Application>Microsoft Office PowerPoint</Application>
  <PresentationFormat>Widescreen</PresentationFormat>
  <Paragraphs>171</Paragraphs>
  <Slides>26</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Calibri</vt:lpstr>
      <vt:lpstr>Office Theme</vt:lpstr>
      <vt:lpstr>Beyond commitments: leveraging cultural capital and positionality in learning design through UDL 3.0 </vt:lpstr>
      <vt:lpstr>Welcome </vt:lpstr>
      <vt:lpstr>My positionality - Kashmira</vt:lpstr>
      <vt:lpstr>My positionality - Penny</vt:lpstr>
      <vt:lpstr>Quick Poll</vt:lpstr>
      <vt:lpstr>What we noticed </vt:lpstr>
      <vt:lpstr>UDL evolution:  From access to belonging </vt:lpstr>
      <vt:lpstr>A neutral practice?</vt:lpstr>
      <vt:lpstr>Every design choice reflects values </vt:lpstr>
      <vt:lpstr>Cultural Capital Audit</vt:lpstr>
      <vt:lpstr>Cultural Capital Audit</vt:lpstr>
      <vt:lpstr>Explore cultural capital </vt:lpstr>
      <vt:lpstr>Audit the group’s cultural capital</vt:lpstr>
      <vt:lpstr>Key themes </vt:lpstr>
      <vt:lpstr>Individual reflection </vt:lpstr>
      <vt:lpstr>Team positionality statement development </vt:lpstr>
      <vt:lpstr>Facilitator modelling </vt:lpstr>
      <vt:lpstr>Group Work: Prompts for team positionality</vt:lpstr>
      <vt:lpstr>Group work: Team positionality statement </vt:lpstr>
      <vt:lpstr>Diversity - UDL 3.0 Alignment Matrix</vt:lpstr>
      <vt:lpstr>Diversity – UDL 3.0 Alignment Matrix </vt:lpstr>
      <vt:lpstr>Examples to consider</vt:lpstr>
      <vt:lpstr>Individual action planning </vt:lpstr>
      <vt:lpstr>Collective commitments </vt:lpstr>
      <vt:lpstr>Key Takeaways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KASHMIRA DAVE</dc:creator>
  <cp:lastModifiedBy>Kylie Geard</cp:lastModifiedBy>
  <cp:revision>8</cp:revision>
  <cp:lastPrinted>2026-06-24T11:15:31Z</cp:lastPrinted>
  <dcterms:created xsi:type="dcterms:W3CDTF">2026-06-22T12:15:00Z</dcterms:created>
  <dcterms:modified xsi:type="dcterms:W3CDTF">2026-08-03T07:21:52Z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0x010100595E3D60D9E6E04A88E6C46A8F8E80F5</vt:lpwstr>
  </property>
</Properties>
</file>