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  <p:sldMasterId id="2147483660" r:id="rId5"/>
    <p:sldMasterId id="2147483662" r:id="rId6"/>
    <p:sldMasterId id="2147483664" r:id="rId7"/>
  </p:sldMasterIdLst>
  <p:notesMasterIdLst>
    <p:notesMasterId r:id="rId30"/>
  </p:notesMasterIdLst>
  <p:sldIdLst>
    <p:sldId id="257" r:id="rId8"/>
    <p:sldId id="2146847122" r:id="rId9"/>
    <p:sldId id="2146847123" r:id="rId10"/>
    <p:sldId id="2146847144" r:id="rId11"/>
    <p:sldId id="2146847137" r:id="rId12"/>
    <p:sldId id="2146847124" r:id="rId13"/>
    <p:sldId id="2146847125" r:id="rId14"/>
    <p:sldId id="2146847126" r:id="rId15"/>
    <p:sldId id="2146847127" r:id="rId16"/>
    <p:sldId id="2146847128" r:id="rId17"/>
    <p:sldId id="2146847138" r:id="rId18"/>
    <p:sldId id="2146847140" r:id="rId19"/>
    <p:sldId id="2146847141" r:id="rId20"/>
    <p:sldId id="2146847139" r:id="rId21"/>
    <p:sldId id="2146847131" r:id="rId22"/>
    <p:sldId id="2146847133" r:id="rId23"/>
    <p:sldId id="2146847142" r:id="rId24"/>
    <p:sldId id="2146847132" r:id="rId25"/>
    <p:sldId id="2146847134" r:id="rId26"/>
    <p:sldId id="2146847135" r:id="rId27"/>
    <p:sldId id="2146847104" r:id="rId28"/>
    <p:sldId id="214684714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3" pos="7673" userDrawn="1">
          <p15:clr>
            <a:srgbClr val="A4A3A4"/>
          </p15:clr>
        </p15:guide>
        <p15:guide id="4" orient="horz" pos="42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2681"/>
    <a:srgbClr val="A02B93"/>
    <a:srgbClr val="F2F2F2"/>
    <a:srgbClr val="005E87"/>
    <a:srgbClr val="FFFDE6"/>
    <a:srgbClr val="DDEEE6"/>
    <a:srgbClr val="F9F3E7"/>
    <a:srgbClr val="E6EBEB"/>
    <a:srgbClr val="A0CFCA"/>
    <a:srgbClr val="13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D4E5A6-E66F-454E-B8B3-5FD19450F96A}" v="27" dt="2026-08-03T06:24:24.5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19" autoAdjust="0"/>
    <p:restoredTop sz="95305" autoAdjust="0"/>
  </p:normalViewPr>
  <p:slideViewPr>
    <p:cSldViewPr snapToGrid="0">
      <p:cViewPr varScale="1">
        <p:scale>
          <a:sx n="90" d="100"/>
          <a:sy n="90" d="100"/>
        </p:scale>
        <p:origin x="108" y="318"/>
      </p:cViewPr>
      <p:guideLst>
        <p:guide orient="horz"/>
        <p:guide pos="7673"/>
        <p:guide orient="horz" pos="42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modSld">
      <pc:chgData name="Kylie Geard" userId="b930dff3-5db0-4b18-9d4c-f929b90677dc" providerId="ADAL" clId="{038610CA-6CAC-4665-9047-4DC39D1E2447}" dt="2026-08-03T06:20:02.018" v="32" actId="6549"/>
      <pc:docMkLst>
        <pc:docMk/>
      </pc:docMkLst>
      <pc:sldChg chg="modSp mod">
        <pc:chgData name="Kylie Geard" userId="b930dff3-5db0-4b18-9d4c-f929b90677dc" providerId="ADAL" clId="{038610CA-6CAC-4665-9047-4DC39D1E2447}" dt="2026-08-03T06:18:59.280" v="6" actId="13244"/>
        <pc:sldMkLst>
          <pc:docMk/>
          <pc:sldMk cId="2359049718" sldId="2146847104"/>
        </pc:sldMkLst>
        <pc:spChg chg="ord">
          <ac:chgData name="Kylie Geard" userId="b930dff3-5db0-4b18-9d4c-f929b90677dc" providerId="ADAL" clId="{038610CA-6CAC-4665-9047-4DC39D1E2447}" dt="2026-08-03T06:18:59.280" v="6" actId="13244"/>
          <ac:spMkLst>
            <pc:docMk/>
            <pc:sldMk cId="2359049718" sldId="2146847104"/>
            <ac:spMk id="2" creationId="{D37023B8-0156-4045-960C-29D592AF1488}"/>
          </ac:spMkLst>
        </pc:spChg>
      </pc:sldChg>
      <pc:sldChg chg="modSp mod">
        <pc:chgData name="Kylie Geard" userId="b930dff3-5db0-4b18-9d4c-f929b90677dc" providerId="ADAL" clId="{038610CA-6CAC-4665-9047-4DC39D1E2447}" dt="2026-08-03T06:17:14.294" v="0" actId="13244"/>
        <pc:sldMkLst>
          <pc:docMk/>
          <pc:sldMk cId="1157971714" sldId="2146847122"/>
        </pc:sldMkLst>
        <pc:spChg chg="ord">
          <ac:chgData name="Kylie Geard" userId="b930dff3-5db0-4b18-9d4c-f929b90677dc" providerId="ADAL" clId="{038610CA-6CAC-4665-9047-4DC39D1E2447}" dt="2026-08-03T06:17:14.294" v="0" actId="13244"/>
          <ac:spMkLst>
            <pc:docMk/>
            <pc:sldMk cId="1157971714" sldId="2146847122"/>
            <ac:spMk id="3" creationId="{27C8F470-C39D-4B52-907E-B1FBEC3EEB45}"/>
          </ac:spMkLst>
        </pc:spChg>
      </pc:sldChg>
      <pc:sldChg chg="modSp">
        <pc:chgData name="Kylie Geard" userId="b930dff3-5db0-4b18-9d4c-f929b90677dc" providerId="ADAL" clId="{038610CA-6CAC-4665-9047-4DC39D1E2447}" dt="2026-08-03T06:20:02.018" v="32" actId="6549"/>
        <pc:sldMkLst>
          <pc:docMk/>
          <pc:sldMk cId="3030673557" sldId="2146847123"/>
        </pc:sldMkLst>
        <pc:spChg chg="mod">
          <ac:chgData name="Kylie Geard" userId="b930dff3-5db0-4b18-9d4c-f929b90677dc" providerId="ADAL" clId="{038610CA-6CAC-4665-9047-4DC39D1E2447}" dt="2026-08-03T06:20:02.018" v="32" actId="6549"/>
          <ac:spMkLst>
            <pc:docMk/>
            <pc:sldMk cId="3030673557" sldId="2146847123"/>
            <ac:spMk id="4" creationId="{1C33BC88-2395-471B-BBC5-300E0EA328DB}"/>
          </ac:spMkLst>
        </pc:spChg>
        <pc:spChg chg="mod">
          <ac:chgData name="Kylie Geard" userId="b930dff3-5db0-4b18-9d4c-f929b90677dc" providerId="ADAL" clId="{038610CA-6CAC-4665-9047-4DC39D1E2447}" dt="2026-08-03T06:20:00.214" v="29" actId="6549"/>
          <ac:spMkLst>
            <pc:docMk/>
            <pc:sldMk cId="3030673557" sldId="2146847123"/>
            <ac:spMk id="5" creationId="{9FAC44C6-D120-4205-8D73-9D96810AAE7D}"/>
          </ac:spMkLst>
        </pc:spChg>
      </pc:sldChg>
      <pc:sldChg chg="modSp">
        <pc:chgData name="Kylie Geard" userId="b930dff3-5db0-4b18-9d4c-f929b90677dc" providerId="ADAL" clId="{038610CA-6CAC-4665-9047-4DC39D1E2447}" dt="2026-08-03T06:19:47.007" v="16" actId="6549"/>
        <pc:sldMkLst>
          <pc:docMk/>
          <pc:sldMk cId="615433942" sldId="2146847124"/>
        </pc:sldMkLst>
        <pc:spChg chg="mod">
          <ac:chgData name="Kylie Geard" userId="b930dff3-5db0-4b18-9d4c-f929b90677dc" providerId="ADAL" clId="{038610CA-6CAC-4665-9047-4DC39D1E2447}" dt="2026-08-03T06:19:47.007" v="16" actId="6549"/>
          <ac:spMkLst>
            <pc:docMk/>
            <pc:sldMk cId="615433942" sldId="2146847124"/>
            <ac:spMk id="2" creationId="{E8E683E2-FC73-4A79-9330-B4848D941ED3}"/>
          </ac:spMkLst>
        </pc:spChg>
        <pc:spChg chg="mod">
          <ac:chgData name="Kylie Geard" userId="b930dff3-5db0-4b18-9d4c-f929b90677dc" providerId="ADAL" clId="{038610CA-6CAC-4665-9047-4DC39D1E2447}" dt="2026-08-03T06:19:33.793" v="10" actId="27636"/>
          <ac:spMkLst>
            <pc:docMk/>
            <pc:sldMk cId="615433942" sldId="2146847124"/>
            <ac:spMk id="4" creationId="{5FD0E09B-67F8-4B88-B3A6-CAAE632BE58F}"/>
          </ac:spMkLst>
        </pc:spChg>
        <pc:spChg chg="mod">
          <ac:chgData name="Kylie Geard" userId="b930dff3-5db0-4b18-9d4c-f929b90677dc" providerId="ADAL" clId="{038610CA-6CAC-4665-9047-4DC39D1E2447}" dt="2026-08-03T06:19:41.203" v="13" actId="6549"/>
          <ac:spMkLst>
            <pc:docMk/>
            <pc:sldMk cId="615433942" sldId="2146847124"/>
            <ac:spMk id="5" creationId="{81DBDC18-3859-4D8F-BFF6-9F756A55E12E}"/>
          </ac:spMkLst>
        </pc:spChg>
      </pc:sldChg>
      <pc:sldChg chg="modSp mod">
        <pc:chgData name="Kylie Geard" userId="b930dff3-5db0-4b18-9d4c-f929b90677dc" providerId="ADAL" clId="{038610CA-6CAC-4665-9047-4DC39D1E2447}" dt="2026-08-03T06:17:43.470" v="2" actId="13244"/>
        <pc:sldMkLst>
          <pc:docMk/>
          <pc:sldMk cId="1953554147" sldId="2146847125"/>
        </pc:sldMkLst>
        <pc:spChg chg="ord">
          <ac:chgData name="Kylie Geard" userId="b930dff3-5db0-4b18-9d4c-f929b90677dc" providerId="ADAL" clId="{038610CA-6CAC-4665-9047-4DC39D1E2447}" dt="2026-08-03T06:17:43.470" v="2" actId="13244"/>
          <ac:spMkLst>
            <pc:docMk/>
            <pc:sldMk cId="1953554147" sldId="2146847125"/>
            <ac:spMk id="12" creationId="{86E4145A-FA82-46A4-841C-55729BB3E44C}"/>
          </ac:spMkLst>
        </pc:spChg>
      </pc:sldChg>
      <pc:sldChg chg="modSp">
        <pc:chgData name="Kylie Geard" userId="b930dff3-5db0-4b18-9d4c-f929b90677dc" providerId="ADAL" clId="{038610CA-6CAC-4665-9047-4DC39D1E2447}" dt="2026-08-03T06:19:51.827" v="22" actId="6549"/>
        <pc:sldMkLst>
          <pc:docMk/>
          <pc:sldMk cId="1355085597" sldId="2146847137"/>
        </pc:sldMkLst>
        <pc:spChg chg="mod">
          <ac:chgData name="Kylie Geard" userId="b930dff3-5db0-4b18-9d4c-f929b90677dc" providerId="ADAL" clId="{038610CA-6CAC-4665-9047-4DC39D1E2447}" dt="2026-08-03T06:19:49.702" v="19" actId="6549"/>
          <ac:spMkLst>
            <pc:docMk/>
            <pc:sldMk cId="1355085597" sldId="2146847137"/>
            <ac:spMk id="2" creationId="{E8E683E2-FC73-4A79-9330-B4848D941ED3}"/>
          </ac:spMkLst>
        </pc:spChg>
        <pc:spChg chg="mod">
          <ac:chgData name="Kylie Geard" userId="b930dff3-5db0-4b18-9d4c-f929b90677dc" providerId="ADAL" clId="{038610CA-6CAC-4665-9047-4DC39D1E2447}" dt="2026-08-03T06:19:51.827" v="22" actId="6549"/>
          <ac:spMkLst>
            <pc:docMk/>
            <pc:sldMk cId="1355085597" sldId="2146847137"/>
            <ac:spMk id="3" creationId="{750C5A9C-7B0E-4BCD-8834-5C6DE749A505}"/>
          </ac:spMkLst>
        </pc:spChg>
      </pc:sldChg>
      <pc:sldChg chg="modSp mod">
        <pc:chgData name="Kylie Geard" userId="b930dff3-5db0-4b18-9d4c-f929b90677dc" providerId="ADAL" clId="{038610CA-6CAC-4665-9047-4DC39D1E2447}" dt="2026-08-03T06:18:18.204" v="3" actId="13244"/>
        <pc:sldMkLst>
          <pc:docMk/>
          <pc:sldMk cId="1467318124" sldId="2146847138"/>
        </pc:sldMkLst>
        <pc:picChg chg="ord">
          <ac:chgData name="Kylie Geard" userId="b930dff3-5db0-4b18-9d4c-f929b90677dc" providerId="ADAL" clId="{038610CA-6CAC-4665-9047-4DC39D1E2447}" dt="2026-08-03T06:18:18.204" v="3" actId="13244"/>
          <ac:picMkLst>
            <pc:docMk/>
            <pc:sldMk cId="1467318124" sldId="2146847138"/>
            <ac:picMk id="10" creationId="{4CB8A583-C72A-4C68-BD2E-E9D6E91434F1}"/>
          </ac:picMkLst>
        </pc:picChg>
      </pc:sldChg>
      <pc:sldChg chg="modSp mod">
        <pc:chgData name="Kylie Geard" userId="b930dff3-5db0-4b18-9d4c-f929b90677dc" providerId="ADAL" clId="{038610CA-6CAC-4665-9047-4DC39D1E2447}" dt="2026-08-03T06:18:43.702" v="5" actId="13244"/>
        <pc:sldMkLst>
          <pc:docMk/>
          <pc:sldMk cId="317692901" sldId="2146847142"/>
        </pc:sldMkLst>
        <pc:picChg chg="ord">
          <ac:chgData name="Kylie Geard" userId="b930dff3-5db0-4b18-9d4c-f929b90677dc" providerId="ADAL" clId="{038610CA-6CAC-4665-9047-4DC39D1E2447}" dt="2026-08-03T06:18:39.753" v="4" actId="13244"/>
          <ac:picMkLst>
            <pc:docMk/>
            <pc:sldMk cId="317692901" sldId="2146847142"/>
            <ac:picMk id="11" creationId="{2ED14F80-F1EF-4379-85C9-D08DC0594EEF}"/>
          </ac:picMkLst>
        </pc:picChg>
        <pc:picChg chg="ord">
          <ac:chgData name="Kylie Geard" userId="b930dff3-5db0-4b18-9d4c-f929b90677dc" providerId="ADAL" clId="{038610CA-6CAC-4665-9047-4DC39D1E2447}" dt="2026-08-03T06:18:43.702" v="5" actId="13244"/>
          <ac:picMkLst>
            <pc:docMk/>
            <pc:sldMk cId="317692901" sldId="2146847142"/>
            <ac:picMk id="14" creationId="{7FDBACF0-EB06-41EF-B5E5-578D431535DA}"/>
          </ac:picMkLst>
        </pc:picChg>
      </pc:sldChg>
      <pc:sldChg chg="modSp">
        <pc:chgData name="Kylie Geard" userId="b930dff3-5db0-4b18-9d4c-f929b90677dc" providerId="ADAL" clId="{038610CA-6CAC-4665-9047-4DC39D1E2447}" dt="2026-08-03T06:19:56.359" v="26" actId="6549"/>
        <pc:sldMkLst>
          <pc:docMk/>
          <pc:sldMk cId="435150455" sldId="2146847144"/>
        </pc:sldMkLst>
        <pc:spChg chg="mod">
          <ac:chgData name="Kylie Geard" userId="b930dff3-5db0-4b18-9d4c-f929b90677dc" providerId="ADAL" clId="{038610CA-6CAC-4665-9047-4DC39D1E2447}" dt="2026-08-03T06:19:56.359" v="26" actId="6549"/>
          <ac:spMkLst>
            <pc:docMk/>
            <pc:sldMk cId="435150455" sldId="2146847144"/>
            <ac:spMk id="4" creationId="{1C33BC88-2395-471B-BBC5-300E0EA328DB}"/>
          </ac:spMkLst>
        </pc:spChg>
        <pc:spChg chg="mod">
          <ac:chgData name="Kylie Geard" userId="b930dff3-5db0-4b18-9d4c-f929b90677dc" providerId="ADAL" clId="{038610CA-6CAC-4665-9047-4DC39D1E2447}" dt="2026-08-03T06:19:54.151" v="24" actId="6549"/>
          <ac:spMkLst>
            <pc:docMk/>
            <pc:sldMk cId="435150455" sldId="2146847144"/>
            <ac:spMk id="7" creationId="{7924A23F-97E8-497E-8FED-E84CB406891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647CB-9022-914E-9F0A-8E08E148893D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7CB43-C51D-CB43-8262-6804A307A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59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77CB43-C51D-CB43-8262-6804A307AB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6988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10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02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21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71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76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953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16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7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993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95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86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22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62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36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73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6553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88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54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15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77CB43-C51D-CB43-8262-6804A307AB5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28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927BD91-7233-FD6A-E14E-4FD633FE1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602038"/>
            <a:ext cx="4572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8" name="Picture 7" descr="A logo with white text&#10;&#10;AI-generated content may be incorrect.">
            <a:extLst>
              <a:ext uri="{FF2B5EF4-FFF2-40B4-BE49-F238E27FC236}">
                <a16:creationId xmlns:a16="http://schemas.microsoft.com/office/drawing/2014/main" id="{7B518A41-B318-5625-6C0A-309ADF8AFF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11" y="350875"/>
            <a:ext cx="1514608" cy="81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01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0EE66-F560-4597-8A67-94543F530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99680B-3CD3-472D-B171-E0B4986759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2511425"/>
            <a:ext cx="8258175" cy="34750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363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AC09DB5-3351-70D1-D753-8F5E8FEDB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9572" y="290028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24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62703-CF80-4231-B702-C821D1DC6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827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6C69D-74B2-4096-A4C8-E180A8E1F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70725-3EB5-4BD5-8973-53A3253EA35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74221" y="2532063"/>
            <a:ext cx="4186538" cy="21746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E4035A-6BB4-41F9-9E21-2BDA9E17CE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33629" y="2493561"/>
            <a:ext cx="3523230" cy="22516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FAD2A227-5B2B-43EB-A420-A2331AE9AD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29729" y="2493561"/>
            <a:ext cx="3523230" cy="22516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D981A9E3-5661-4480-80D7-0D1833282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4221" y="5081153"/>
            <a:ext cx="11299606" cy="22516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613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5761C2-07AE-3312-7687-F683A2E8D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Graphik Regular" panose="020B050303020206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09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osing Slide - Dark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4C46DA-C918-CFA7-414F-6EEB942F58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06" y="2019114"/>
            <a:ext cx="10515600" cy="2028451"/>
          </a:xfrm>
          <a:prstGeom prst="rect">
            <a:avLst/>
          </a:prstGeom>
        </p:spPr>
        <p:txBody>
          <a:bodyPr lIns="0" tIns="180000" rIns="0" bIns="36000"/>
          <a:lstStyle>
            <a:lvl1pPr marL="180000">
              <a:lnSpc>
                <a:spcPct val="125000"/>
              </a:lnSpc>
              <a:defRPr sz="3600" baseline="0">
                <a:solidFill>
                  <a:schemeClr val="bg1"/>
                </a:solidFill>
                <a:latin typeface="Graphik Regular" panose="020B0503030202060203" pitchFamily="34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</a:t>
            </a:r>
            <a:br>
              <a:rPr lang="en-US"/>
            </a:br>
            <a:r>
              <a:rPr lang="en-US" sz="3600" baseline="0"/>
              <a:t>Click to edit sub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1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18B8E-6211-4824-A07F-5BDDBF43C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228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020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AC09DB5-3351-70D1-D753-8F5E8FEDB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9572" y="2900289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C6110D-F91D-91C7-5E74-FB995034AB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804" y="6403209"/>
            <a:ext cx="1529246" cy="1595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60C433-9F82-B020-62DF-764E0D1748D7}"/>
              </a:ext>
            </a:extLst>
          </p:cNvPr>
          <p:cNvSpPr txBox="1"/>
          <p:nvPr userDrawn="1"/>
        </p:nvSpPr>
        <p:spPr>
          <a:xfrm>
            <a:off x="584367" y="6562722"/>
            <a:ext cx="4631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800" b="0" i="0" baseline="0">
                <a:solidFill>
                  <a:srgbClr val="2F2F2F"/>
                </a:solidFill>
                <a:effectLst/>
                <a:latin typeface="+mn-lt"/>
              </a:rPr>
              <a:t>CRICOS Provider: 01241G, </a:t>
            </a:r>
            <a:r>
              <a:rPr lang="en-US" sz="800" baseline="0">
                <a:solidFill>
                  <a:srgbClr val="2F2F2F"/>
                </a:solidFill>
                <a:effectLst/>
                <a:latin typeface="+mn-lt"/>
              </a:rPr>
              <a:t>TEQSA Provider Code: PRV12043 Australian University</a:t>
            </a:r>
          </a:p>
        </p:txBody>
      </p:sp>
    </p:spTree>
    <p:extLst>
      <p:ext uri="{BB962C8B-B14F-4D97-AF65-F5344CB8AC3E}">
        <p14:creationId xmlns:p14="http://schemas.microsoft.com/office/powerpoint/2010/main" val="444249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6838BA-560A-481A-AB60-BBE98FD4CF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47755" y="3330124"/>
            <a:ext cx="5427662" cy="2897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749FDB3-0043-4703-8ADF-0FA1120B4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380" y="162627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533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C93033-E097-96A3-AA59-EA124D9E9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5740" y="1825625"/>
            <a:ext cx="50380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B712B6B-6D69-9484-D39C-01384DD9DE8B}"/>
              </a:ext>
            </a:extLst>
          </p:cNvPr>
          <p:cNvSpPr/>
          <p:nvPr userDrawn="1"/>
        </p:nvSpPr>
        <p:spPr>
          <a:xfrm flipH="1">
            <a:off x="0" y="0"/>
            <a:ext cx="5780181" cy="6858000"/>
          </a:xfrm>
          <a:custGeom>
            <a:avLst/>
            <a:gdLst>
              <a:gd name="connsiteX0" fmla="*/ 5780181 w 5780181"/>
              <a:gd name="connsiteY0" fmla="*/ 0 h 6858000"/>
              <a:gd name="connsiteX1" fmla="*/ 1991029 w 5780181"/>
              <a:gd name="connsiteY1" fmla="*/ 0 h 6858000"/>
              <a:gd name="connsiteX2" fmla="*/ 1986055 w 5780181"/>
              <a:gd name="connsiteY2" fmla="*/ 1142 h 6858000"/>
              <a:gd name="connsiteX3" fmla="*/ 1626551 w 5780181"/>
              <a:gd name="connsiteY3" fmla="*/ 271363 h 6858000"/>
              <a:gd name="connsiteX4" fmla="*/ 66417 w 5780181"/>
              <a:gd name="connsiteY4" fmla="*/ 3124815 h 6858000"/>
              <a:gd name="connsiteX5" fmla="*/ 66417 w 5780181"/>
              <a:gd name="connsiteY5" fmla="*/ 3711341 h 6858000"/>
              <a:gd name="connsiteX6" fmla="*/ 1626607 w 5780181"/>
              <a:gd name="connsiteY6" fmla="*/ 6564737 h 6858000"/>
              <a:gd name="connsiteX7" fmla="*/ 2133591 w 5780181"/>
              <a:gd name="connsiteY7" fmla="*/ 6858000 h 6858000"/>
              <a:gd name="connsiteX8" fmla="*/ 5693953 w 5780181"/>
              <a:gd name="connsiteY8" fmla="*/ 6858000 h 6858000"/>
              <a:gd name="connsiteX9" fmla="*/ 5780181 w 5780181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80181" h="6858000">
                <a:moveTo>
                  <a:pt x="5780181" y="0"/>
                </a:moveTo>
                <a:lnTo>
                  <a:pt x="1991029" y="0"/>
                </a:lnTo>
                <a:lnTo>
                  <a:pt x="1986055" y="1142"/>
                </a:lnTo>
                <a:cubicBezTo>
                  <a:pt x="1837284" y="45655"/>
                  <a:pt x="1692969" y="149868"/>
                  <a:pt x="1626551" y="271363"/>
                </a:cubicBezTo>
                <a:lnTo>
                  <a:pt x="66417" y="3124815"/>
                </a:lnTo>
                <a:cubicBezTo>
                  <a:pt x="-22139" y="3286809"/>
                  <a:pt x="-22139" y="3549346"/>
                  <a:pt x="66417" y="3711341"/>
                </a:cubicBezTo>
                <a:lnTo>
                  <a:pt x="1626607" y="6564737"/>
                </a:lnTo>
                <a:cubicBezTo>
                  <a:pt x="1715109" y="6726676"/>
                  <a:pt x="1942150" y="6858000"/>
                  <a:pt x="2133591" y="6858000"/>
                </a:cubicBezTo>
                <a:lnTo>
                  <a:pt x="5693953" y="6858000"/>
                </a:lnTo>
                <a:lnTo>
                  <a:pt x="5780181" y="6858000"/>
                </a:lnTo>
                <a:close/>
              </a:path>
            </a:pathLst>
          </a:custGeom>
          <a:gradFill>
            <a:gsLst>
              <a:gs pos="5000">
                <a:srgbClr val="27AFBA"/>
              </a:gs>
              <a:gs pos="35000">
                <a:srgbClr val="3792CD">
                  <a:lumMod val="92000"/>
                </a:srgbClr>
              </a:gs>
              <a:gs pos="75000">
                <a:srgbClr val="025388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3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raphik Regular" panose="020B050303020206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raphik Regular" panose="020B050303020206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raphik Regular" panose="020B050303020206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raphik Regular" panose="020B050303020206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raphik Regular" panose="020B050303020206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orient="horz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5F25EE02-596C-5A75-283F-A15FD1950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621" y="1376978"/>
            <a:ext cx="10515600" cy="2256557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6C356D-AB28-F77C-59E7-E27B2C45629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916" y="405482"/>
            <a:ext cx="1462149" cy="7903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BFCE806-1ED5-24C2-8AAA-461F165BE8B4}"/>
              </a:ext>
            </a:extLst>
          </p:cNvPr>
          <p:cNvSpPr txBox="1"/>
          <p:nvPr userDrawn="1"/>
        </p:nvSpPr>
        <p:spPr>
          <a:xfrm>
            <a:off x="105691" y="6562722"/>
            <a:ext cx="4631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800" b="0" i="0" baseline="0">
                <a:solidFill>
                  <a:schemeClr val="bg1"/>
                </a:solidFill>
                <a:effectLst/>
                <a:latin typeface="+mn-lt"/>
              </a:rPr>
              <a:t>CRICOS Provider: 01241G, </a:t>
            </a:r>
            <a:r>
              <a:rPr lang="en-US" sz="800" baseline="0">
                <a:solidFill>
                  <a:schemeClr val="bg1"/>
                </a:solidFill>
                <a:effectLst/>
                <a:latin typeface="+mn-lt"/>
              </a:rPr>
              <a:t>TEQSA Provider Code: PRV12043 Australian University</a:t>
            </a:r>
          </a:p>
        </p:txBody>
      </p:sp>
    </p:spTree>
    <p:extLst>
      <p:ext uri="{BB962C8B-B14F-4D97-AF65-F5344CB8AC3E}">
        <p14:creationId xmlns:p14="http://schemas.microsoft.com/office/powerpoint/2010/main" val="4181417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2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5000">
              <a:srgbClr val="27AFBA"/>
            </a:gs>
            <a:gs pos="42000">
              <a:srgbClr val="3792CD">
                <a:lumMod val="92000"/>
              </a:srgbClr>
            </a:gs>
            <a:gs pos="75000">
              <a:srgbClr val="025388"/>
            </a:gs>
          </a:gsLst>
          <a:lin ang="17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>
            <a:extLst>
              <a:ext uri="{FF2B5EF4-FFF2-40B4-BE49-F238E27FC236}">
                <a16:creationId xmlns:a16="http://schemas.microsoft.com/office/drawing/2014/main" id="{0E6FAE33-8686-4FFB-D2B0-3749F536E2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70415" y="139668"/>
            <a:ext cx="2642193" cy="143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06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3" r:id="rId2"/>
    <p:sldLayoutId id="214748368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5F25EE02-596C-5A75-283F-A15FD1950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46380" y="4025128"/>
            <a:ext cx="10515600" cy="2256557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6C356D-AB28-F77C-59E7-E27B2C45629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252" y="139668"/>
            <a:ext cx="2682520" cy="143912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27F449-AED4-408D-A9B0-1593072B1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380" y="162627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533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storage.googleapis.com/jjfwshdddnjiblog/thumbs-up-emoji-png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scu.edu.au/ultra/organizations/_153990_1/outline/edit/document/_6909128_1?courseId=_153990_1&amp;view=content&amp;state=view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0722/IJISME.32.05.002" TargetMode="External"/><Relationship Id="rId2" Type="http://schemas.openxmlformats.org/officeDocument/2006/relationships/hyperlink" Target="https://doi.org/10.1080/02602938.2013.823540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doi:10.1080/02602938.2011.59863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7E251-061C-4313-B286-FF2651B7D6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6111" y="1810216"/>
            <a:ext cx="5529889" cy="1939156"/>
          </a:xfrm>
        </p:spPr>
        <p:txBody>
          <a:bodyPr>
            <a:noAutofit/>
          </a:bodyPr>
          <a:lstStyle/>
          <a:p>
            <a:r>
              <a:rPr lang="en-AU" sz="3600" b="0" i="0" kern="1200" spc="0" baseline="0" dirty="0">
                <a:ln>
                  <a:noFill/>
                </a:ln>
                <a:solidFill>
                  <a:srgbClr val="005E87"/>
                </a:solidFill>
                <a:effectLst/>
                <a:latin typeface="Aptos Display" panose="02110004020202020204"/>
                <a:ea typeface="+mn-ea"/>
                <a:cs typeface="+mn-cs"/>
              </a:rPr>
              <a:t>Embedding UDL 3.0 in Institution-Wide Academic Support Resource Design</a:t>
            </a:r>
            <a:endParaRPr lang="en-AU" sz="36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2EE1FC-C857-4273-B05A-036AEA02E3E3}"/>
              </a:ext>
            </a:extLst>
          </p:cNvPr>
          <p:cNvSpPr txBox="1">
            <a:spLocks/>
          </p:cNvSpPr>
          <p:nvPr/>
        </p:nvSpPr>
        <p:spPr>
          <a:xfrm>
            <a:off x="566111" y="3863654"/>
            <a:ext cx="4637485" cy="26358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AU" sz="2400" b="1" dirty="0"/>
              <a:t>Dr Boya Zhang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AU" sz="2400" dirty="0"/>
              <a:t>Learning Adviser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AU" sz="2400" dirty="0"/>
              <a:t>Southern Cross University</a:t>
            </a:r>
          </a:p>
          <a:p>
            <a:pPr>
              <a:spcBef>
                <a:spcPts val="0"/>
              </a:spcBef>
            </a:pPr>
            <a:endParaRPr lang="en-AU" sz="2400" dirty="0"/>
          </a:p>
          <a:p>
            <a:pPr marL="0" indent="0">
              <a:spcBef>
                <a:spcPts val="0"/>
              </a:spcBef>
              <a:buNone/>
            </a:pPr>
            <a:r>
              <a:rPr lang="en-AU" sz="2200" i="1" dirty="0"/>
              <a:t>Project developed collaboratively by the Learning Advisers in the Study Support Team.</a:t>
            </a:r>
            <a:endParaRPr lang="en-US" sz="2200" i="1" dirty="0"/>
          </a:p>
        </p:txBody>
      </p:sp>
      <p:pic>
        <p:nvPicPr>
          <p:cNvPr id="8" name="Picture 7" descr="Aerial photograph of Southern Cross University's Lismore campus surrounded by green hills and vegetation.">
            <a:extLst>
              <a:ext uri="{FF2B5EF4-FFF2-40B4-BE49-F238E27FC236}">
                <a16:creationId xmlns:a16="http://schemas.microsoft.com/office/drawing/2014/main" id="{2E6937F2-9934-BE02-F072-037FC931D10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286" y="759171"/>
            <a:ext cx="7837714" cy="5541706"/>
          </a:xfrm>
          <a:custGeom>
            <a:avLst/>
            <a:gdLst>
              <a:gd name="connsiteX0" fmla="*/ 57123 w 8523767"/>
              <a:gd name="connsiteY0" fmla="*/ 0 h 6857998"/>
              <a:gd name="connsiteX1" fmla="*/ 8523767 w 8523767"/>
              <a:gd name="connsiteY1" fmla="*/ 0 h 6857998"/>
              <a:gd name="connsiteX2" fmla="*/ 8523767 w 8523767"/>
              <a:gd name="connsiteY2" fmla="*/ 6857998 h 6857998"/>
              <a:gd name="connsiteX3" fmla="*/ 0 w 8523767"/>
              <a:gd name="connsiteY3" fmla="*/ 6857998 h 6857998"/>
              <a:gd name="connsiteX4" fmla="*/ 0 w 8523767"/>
              <a:gd name="connsiteY4" fmla="*/ 6849212 h 6857998"/>
              <a:gd name="connsiteX5" fmla="*/ 62096 w 8523767"/>
              <a:gd name="connsiteY5" fmla="*/ 6834951 h 6857998"/>
              <a:gd name="connsiteX6" fmla="*/ 421545 w 8523767"/>
              <a:gd name="connsiteY6" fmla="*/ 6564737 h 6857998"/>
              <a:gd name="connsiteX7" fmla="*/ 1981735 w 8523767"/>
              <a:gd name="connsiteY7" fmla="*/ 3711341 h 6857998"/>
              <a:gd name="connsiteX8" fmla="*/ 1981735 w 8523767"/>
              <a:gd name="connsiteY8" fmla="*/ 3124815 h 6857998"/>
              <a:gd name="connsiteX9" fmla="*/ 421601 w 8523767"/>
              <a:gd name="connsiteY9" fmla="*/ 271363 h 6857998"/>
              <a:gd name="connsiteX10" fmla="*/ 62097 w 8523767"/>
              <a:gd name="connsiteY10" fmla="*/ 1142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523767" h="6857998">
                <a:moveTo>
                  <a:pt x="57123" y="0"/>
                </a:moveTo>
                <a:lnTo>
                  <a:pt x="8523767" y="0"/>
                </a:lnTo>
                <a:lnTo>
                  <a:pt x="8523767" y="6857998"/>
                </a:lnTo>
                <a:lnTo>
                  <a:pt x="0" y="6857998"/>
                </a:lnTo>
                <a:lnTo>
                  <a:pt x="0" y="6849212"/>
                </a:lnTo>
                <a:lnTo>
                  <a:pt x="62096" y="6834951"/>
                </a:lnTo>
                <a:cubicBezTo>
                  <a:pt x="210864" y="6790425"/>
                  <a:pt x="355169" y="6686192"/>
                  <a:pt x="421545" y="6564737"/>
                </a:cubicBezTo>
                <a:lnTo>
                  <a:pt x="1981735" y="3711341"/>
                </a:lnTo>
                <a:cubicBezTo>
                  <a:pt x="2070291" y="3549346"/>
                  <a:pt x="2070291" y="3286809"/>
                  <a:pt x="1981735" y="3124815"/>
                </a:cubicBezTo>
                <a:lnTo>
                  <a:pt x="421601" y="271363"/>
                </a:lnTo>
                <a:cubicBezTo>
                  <a:pt x="355183" y="149868"/>
                  <a:pt x="210868" y="45655"/>
                  <a:pt x="62097" y="114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81955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27810-442B-4B01-81B1-10052B1E1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368" y="983426"/>
            <a:ext cx="6650632" cy="1089529"/>
          </a:xfrm>
        </p:spPr>
        <p:txBody>
          <a:bodyPr>
            <a:normAutofit/>
          </a:bodyPr>
          <a:lstStyle/>
          <a:p>
            <a:r>
              <a:rPr lang="en-AU" sz="3600" b="0" i="0" u="none" strike="noStrike" dirty="0">
                <a:solidFill>
                  <a:srgbClr val="005E87"/>
                </a:solidFill>
                <a:effectLst/>
                <a:latin typeface="+mj-lt"/>
              </a:rPr>
              <a:t>Acknowledgement of Country</a:t>
            </a:r>
            <a:endParaRPr lang="en-AU" sz="3600" dirty="0"/>
          </a:p>
        </p:txBody>
      </p:sp>
      <p:pic>
        <p:nvPicPr>
          <p:cNvPr id="4" name="Picture 3" descr="Acknowledgement of Origins artwork by Bundjalung artist Sheldon “Sj” Harrington, developed in partnership with Agency in Design.">
            <a:extLst>
              <a:ext uri="{FF2B5EF4-FFF2-40B4-BE49-F238E27FC236}">
                <a16:creationId xmlns:a16="http://schemas.microsoft.com/office/drawing/2014/main" id="{515B5192-4622-4726-A8B0-F1D7CF0ED5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4957" y="1128549"/>
            <a:ext cx="3887865" cy="4600901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8F470-C39D-4B52-907E-B1FBEC3EEB4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27915" y="2205087"/>
            <a:ext cx="6564085" cy="3383384"/>
          </a:xfrm>
        </p:spPr>
        <p:txBody>
          <a:bodyPr>
            <a:noAutofit/>
          </a:bodyPr>
          <a:lstStyle/>
          <a:p>
            <a:pPr marL="0" indent="0" algn="l">
              <a:spcBef>
                <a:spcPts val="1200"/>
              </a:spcBef>
              <a:buNone/>
            </a:pPr>
            <a:r>
              <a:rPr lang="en-AU" sz="2400" b="0" i="0" u="none" strike="noStrike" dirty="0">
                <a:effectLst/>
              </a:rPr>
              <a:t>We acknowledge </a:t>
            </a:r>
            <a:r>
              <a:rPr lang="en-AU" sz="2400" b="0" i="0" u="none" strike="noStrike" dirty="0" err="1">
                <a:effectLst/>
              </a:rPr>
              <a:t>Widjabal</a:t>
            </a:r>
            <a:r>
              <a:rPr lang="en-AU" sz="2400" b="0" i="0" u="none" strike="noStrike" dirty="0">
                <a:effectLst/>
              </a:rPr>
              <a:t> Country as the Country where Southern Cross University originated and grew, and from where it continues to grow. It seeded the growth of our </a:t>
            </a:r>
            <a:r>
              <a:rPr lang="en-AU" sz="2400" b="0" i="0" u="none" strike="noStrike" dirty="0" err="1">
                <a:effectLst/>
              </a:rPr>
              <a:t>Gumbaynggirr</a:t>
            </a:r>
            <a:r>
              <a:rPr lang="en-AU" sz="2400" b="0" i="0" u="none" strike="noStrike" dirty="0">
                <a:effectLst/>
              </a:rPr>
              <a:t> Campus in Coffs Harbour, our </a:t>
            </a:r>
            <a:r>
              <a:rPr lang="en-AU" sz="2400" b="0" i="0" u="none" strike="noStrike" dirty="0" err="1">
                <a:effectLst/>
              </a:rPr>
              <a:t>Yugambeh</a:t>
            </a:r>
            <a:r>
              <a:rPr lang="en-AU" sz="2400" b="0" i="0" u="none" strike="noStrike" dirty="0">
                <a:effectLst/>
              </a:rPr>
              <a:t> Campus in Coolangatta and it planted the seeds to transform the Countries we are on.</a:t>
            </a:r>
          </a:p>
          <a:p>
            <a:pPr marL="0" indent="0" algn="l">
              <a:spcBef>
                <a:spcPts val="1200"/>
              </a:spcBef>
              <a:buNone/>
            </a:pPr>
            <a:r>
              <a:rPr lang="en-AU" sz="2400" b="0" i="0" u="none" strike="noStrike" dirty="0">
                <a:effectLst/>
              </a:rPr>
              <a:t>Understanding our origins will make each step into the future a more purposeful one, leading all to transform tomorrow.</a:t>
            </a:r>
          </a:p>
        </p:txBody>
      </p:sp>
    </p:spTree>
    <p:extLst>
      <p:ext uri="{BB962C8B-B14F-4D97-AF65-F5344CB8AC3E}">
        <p14:creationId xmlns:p14="http://schemas.microsoft.com/office/powerpoint/2010/main" val="1157971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33BC88-2395-471B-BBC5-300E0EA3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Why We Developed an Institution-wide Assessment-focused Resource</a:t>
            </a:r>
            <a:endParaRPr lang="en-AU" sz="36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AC44C6-D120-4205-8D73-9D96810AAE7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6440" y="1819541"/>
            <a:ext cx="10720551" cy="1977422"/>
          </a:xfrm>
          <a:solidFill>
            <a:srgbClr val="FFFDE6"/>
          </a:solidFill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AU" sz="2400" b="1" dirty="0">
                <a:solidFill>
                  <a:srgbClr val="005E87"/>
                </a:solidFill>
              </a:rPr>
              <a:t>Student Needs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AU" dirty="0">
                <a:ea typeface="Calibri" panose="020F0502020204030204" pitchFamily="34" charset="0"/>
                <a:cs typeface="Calibri" panose="020F0502020204030204" pitchFamily="34" charset="0"/>
              </a:rPr>
              <a:t>Many students need support to navigate assessment requirements and expectations.</a:t>
            </a:r>
          </a:p>
          <a:p>
            <a:pPr lvl="1">
              <a:spcBef>
                <a:spcPts val="600"/>
              </a:spcBef>
            </a:pPr>
            <a:r>
              <a:rPr lang="en-AU" dirty="0">
                <a:ea typeface="Calibri" panose="020F0502020204030204" pitchFamily="34" charset="0"/>
                <a:cs typeface="Calibri" panose="020F0502020204030204" pitchFamily="34" charset="0"/>
              </a:rPr>
              <a:t>SCU’s educational model encourages early engagement with assessment tasks.</a:t>
            </a:r>
            <a:endParaRPr lang="en-AU" sz="2400" dirty="0"/>
          </a:p>
        </p:txBody>
      </p:sp>
      <p:pic>
        <p:nvPicPr>
          <p:cNvPr id="15" name="Content Placeholder 14" descr="Timeline showing Southern Cross University's six-term academic calendar, with 6-week teaching periods.">
            <a:extLst>
              <a:ext uri="{FF2B5EF4-FFF2-40B4-BE49-F238E27FC236}">
                <a16:creationId xmlns:a16="http://schemas.microsoft.com/office/drawing/2014/main" id="{19CC5CFF-0EF6-4107-8673-6C90972FFAC9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4199084"/>
            <a:ext cx="10720551" cy="2293791"/>
          </a:xfrm>
        </p:spPr>
      </p:pic>
    </p:spTree>
    <p:extLst>
      <p:ext uri="{BB962C8B-B14F-4D97-AF65-F5344CB8AC3E}">
        <p14:creationId xmlns:p14="http://schemas.microsoft.com/office/powerpoint/2010/main" val="303067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33BC88-2395-471B-BBC5-300E0EA3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Why We Developed an Institution-wide Assessment-focused Resource (Cont’d)</a:t>
            </a:r>
            <a:endParaRPr lang="en-AU" sz="36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924A23F-97E8-497E-8FED-E84CB40689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2088426"/>
            <a:ext cx="10720551" cy="2180572"/>
          </a:xfrm>
          <a:solidFill>
            <a:srgbClr val="F2F2F2"/>
          </a:solidFill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/>
              <a:t>Research Evidence</a:t>
            </a:r>
          </a:p>
          <a:p>
            <a:pPr marL="800100" lvl="1" indent="-342900">
              <a:spcBef>
                <a:spcPts val="600"/>
              </a:spcBef>
              <a:buSzPct val="100000"/>
            </a:pPr>
            <a:r>
              <a:rPr lang="en-US" dirty="0">
                <a:ea typeface="Roboto" pitchFamily="34" charset="-122"/>
                <a:cs typeface="Roboto" pitchFamily="34" charset="-120"/>
              </a:rPr>
              <a:t>Assessment literacy can be developed through explicit teaching and targeted learning resources (e.g. Liu &amp; Li, 2014; Smith et al., 2013).</a:t>
            </a:r>
          </a:p>
          <a:p>
            <a:pPr marL="800100" lvl="1" indent="-342900">
              <a:spcBef>
                <a:spcPts val="600"/>
              </a:spcBef>
              <a:buSzPct val="100000"/>
            </a:pPr>
            <a:r>
              <a:rPr lang="en-AU" dirty="0">
                <a:ea typeface="Roboto" pitchFamily="34" charset="-122"/>
                <a:cs typeface="Roboto" pitchFamily="34" charset="-120"/>
              </a:rPr>
              <a:t>Assessment literacy helps students build confidence in their learning and assessment performance (e.g. Price, 2012; </a:t>
            </a:r>
            <a:r>
              <a:rPr lang="en-AU" dirty="0" err="1">
                <a:ea typeface="Roboto" pitchFamily="34" charset="-122"/>
                <a:cs typeface="Roboto" pitchFamily="34" charset="-120"/>
              </a:rPr>
              <a:t>Saligari</a:t>
            </a:r>
            <a:r>
              <a:rPr lang="en-AU" dirty="0">
                <a:ea typeface="Roboto" pitchFamily="34" charset="-122"/>
                <a:cs typeface="Roboto" pitchFamily="34" charset="-120"/>
              </a:rPr>
              <a:t> et al., 2024).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50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683E2-FC73-4A79-9330-B4848D941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0682"/>
            <a:ext cx="10515600" cy="820032"/>
          </a:xfrm>
        </p:spPr>
        <p:txBody>
          <a:bodyPr/>
          <a:lstStyle/>
          <a:p>
            <a:r>
              <a:rPr lang="en-AU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Initial Approach: Tool-driven Design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A0503F7-0E04-4A06-827E-569042AE3E36}"/>
              </a:ext>
            </a:extLst>
          </p:cNvPr>
          <p:cNvSpPr txBox="1">
            <a:spLocks/>
          </p:cNvSpPr>
          <p:nvPr/>
        </p:nvSpPr>
        <p:spPr>
          <a:xfrm>
            <a:off x="935478" y="1696614"/>
            <a:ext cx="3190208" cy="491416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2400" b="1" dirty="0"/>
              <a:t>What We Planned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C5A9C-7B0E-4BCD-8834-5C6DE749A5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35478" y="2341654"/>
            <a:ext cx="2952000" cy="217469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ea typeface="Roboto" pitchFamily="34" charset="-122"/>
                <a:cs typeface="Roboto" pitchFamily="34" charset="-120"/>
              </a:rPr>
              <a:t>Interactive H5P books combining multimedia content and practice activities.</a:t>
            </a:r>
            <a:endParaRPr lang="en-AU" sz="2400" dirty="0"/>
          </a:p>
        </p:txBody>
      </p:sp>
      <p:pic>
        <p:nvPicPr>
          <p:cNvPr id="14" name="Content Placeholder 13" descr="Screenshot of an early H5P Interactive Book prototype showing a navigation panel, embedded video, and multimedia content designed to support students with improving the quality of their assessment work.">
            <a:extLst>
              <a:ext uri="{FF2B5EF4-FFF2-40B4-BE49-F238E27FC236}">
                <a16:creationId xmlns:a16="http://schemas.microsoft.com/office/drawing/2014/main" id="{093C4F43-0EFC-4D20-B5AE-31E6DC818FE8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5213243" y="1097820"/>
            <a:ext cx="6182562" cy="5614052"/>
          </a:xfrm>
        </p:spPr>
      </p:pic>
    </p:spTree>
    <p:extLst>
      <p:ext uri="{BB962C8B-B14F-4D97-AF65-F5344CB8AC3E}">
        <p14:creationId xmlns:p14="http://schemas.microsoft.com/office/powerpoint/2010/main" val="1355085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683E2-FC73-4A79-9330-B4848D941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498" y="540682"/>
            <a:ext cx="10515600" cy="820032"/>
          </a:xfrm>
        </p:spPr>
        <p:txBody>
          <a:bodyPr/>
          <a:lstStyle/>
          <a:p>
            <a:r>
              <a:rPr lang="en-AU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Initial Approach: Tool-driven Design (Cont’d)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B0D6872-2748-4E4F-854F-94D6094418AA}"/>
              </a:ext>
            </a:extLst>
          </p:cNvPr>
          <p:cNvSpPr txBox="1">
            <a:spLocks/>
          </p:cNvSpPr>
          <p:nvPr/>
        </p:nvSpPr>
        <p:spPr>
          <a:xfrm>
            <a:off x="1295306" y="1523589"/>
            <a:ext cx="3190208" cy="491416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2400" b="1" dirty="0"/>
              <a:t>What We Assumed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D0E09B-67F8-4B88-B3A6-CAAE632BE58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95306" y="2168629"/>
            <a:ext cx="2952000" cy="257868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ea typeface="Roboto" pitchFamily="34" charset="-122"/>
                <a:cs typeface="Roboto" pitchFamily="34" charset="-120"/>
              </a:rPr>
              <a:t>Greater interactivity and technology would increase student engagement and support learning.</a:t>
            </a:r>
            <a:endParaRPr lang="en-AU" sz="24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1DE713D-E3E7-47B9-B5BD-EA996D043915}"/>
              </a:ext>
            </a:extLst>
          </p:cNvPr>
          <p:cNvSpPr txBox="1">
            <a:spLocks/>
          </p:cNvSpPr>
          <p:nvPr/>
        </p:nvSpPr>
        <p:spPr>
          <a:xfrm>
            <a:off x="6349592" y="1523589"/>
            <a:ext cx="3190208" cy="491416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sz="2400" b="1" dirty="0"/>
              <a:t>What We Learned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DBDC18-3859-4D8F-BFF6-9F756A55E12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49592" y="2167652"/>
            <a:ext cx="2952000" cy="225169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ea typeface="Roboto" pitchFamily="34" charset="-122"/>
                <a:cs typeface="Roboto" pitchFamily="34" charset="-120"/>
              </a:rPr>
              <a:t>Accessibility barriers, particularly for screen-reader users, highlighted the need to </a:t>
            </a:r>
            <a:r>
              <a:rPr lang="en-US" sz="2400" dirty="0" err="1">
                <a:ea typeface="Roboto" pitchFamily="34" charset="-122"/>
                <a:cs typeface="Roboto" pitchFamily="34" charset="-120"/>
              </a:rPr>
              <a:t>prioritise</a:t>
            </a:r>
            <a:r>
              <a:rPr lang="en-US" sz="2400" dirty="0">
                <a:ea typeface="Roboto" pitchFamily="34" charset="-122"/>
                <a:cs typeface="Roboto" pitchFamily="34" charset="-120"/>
              </a:rPr>
              <a:t> pedagogy and accessibility alongside technology.</a:t>
            </a:r>
            <a:endParaRPr lang="en-AU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F15B46-5E6E-4581-885C-29108BCAEB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5237190"/>
            <a:ext cx="10523302" cy="108012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AU" sz="2400" dirty="0">
                <a:solidFill>
                  <a:schemeClr val="tx2">
                    <a:lumMod val="90000"/>
                    <a:lumOff val="10000"/>
                  </a:schemeClr>
                </a:solidFill>
                <a:ea typeface="Roboto" pitchFamily="34" charset="-122"/>
                <a:cs typeface="Roboto" pitchFamily="34" charset="-120"/>
              </a:rPr>
              <a:t>📌 This led us to redesign the resource within Blackboard Ultra.</a:t>
            </a: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E0112BAA-7231-4358-9B19-C8C86219E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830498" y="4910194"/>
            <a:ext cx="10523302" cy="45719"/>
          </a:xfrm>
          <a:prstGeom prst="rect">
            <a:avLst/>
          </a:prstGeom>
          <a:solidFill>
            <a:srgbClr val="15213F">
              <a:alpha val="50000"/>
            </a:srgbClr>
          </a:solidFill>
          <a:ln/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5433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3C08-0AF6-49F6-AD7F-8AC94D157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Our Resource Design Framework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EB61A-68A7-4D7E-9008-FFDE929B51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70378" y="2016733"/>
            <a:ext cx="3587085" cy="896937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400" dirty="0">
                <a:solidFill>
                  <a:srgbClr val="15213F"/>
                </a:solidFill>
                <a:ea typeface="Roboto Slab" pitchFamily="34" charset="-122"/>
                <a:cs typeface="Roboto Slab" pitchFamily="34" charset="-120"/>
              </a:rPr>
              <a:t>1. Understand learners and their context</a:t>
            </a:r>
            <a:endParaRPr lang="en-AU" sz="24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281114B-E640-42BC-8404-A28F0D41CA2D}"/>
              </a:ext>
            </a:extLst>
          </p:cNvPr>
          <p:cNvSpPr txBox="1">
            <a:spLocks/>
          </p:cNvSpPr>
          <p:nvPr/>
        </p:nvSpPr>
        <p:spPr>
          <a:xfrm>
            <a:off x="7787289" y="2016733"/>
            <a:ext cx="4186538" cy="896937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dirty="0">
                <a:solidFill>
                  <a:srgbClr val="15213F"/>
                </a:solidFill>
                <a:ea typeface="Roboto Slab" pitchFamily="34" charset="-122"/>
                <a:cs typeface="Roboto Slab" pitchFamily="34" charset="-120"/>
              </a:rPr>
              <a:t>2. Identify the assessment literacy skills students need</a:t>
            </a:r>
            <a:endParaRPr lang="en-US" sz="2400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4267134-418E-45C0-B92D-CC92F3EA562A}"/>
              </a:ext>
            </a:extLst>
          </p:cNvPr>
          <p:cNvSpPr txBox="1">
            <a:spLocks/>
          </p:cNvSpPr>
          <p:nvPr/>
        </p:nvSpPr>
        <p:spPr>
          <a:xfrm>
            <a:off x="7787288" y="3331701"/>
            <a:ext cx="4186538" cy="896937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dirty="0">
                <a:solidFill>
                  <a:srgbClr val="15213F"/>
                </a:solidFill>
                <a:ea typeface="Roboto Slab" pitchFamily="34" charset="-122"/>
                <a:cs typeface="Roboto Slab" pitchFamily="34" charset="-120"/>
              </a:rPr>
              <a:t>3. Identify potential learning barriers</a:t>
            </a:r>
            <a:endParaRPr lang="en-US" sz="2400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E9E6A46-F759-4033-AE7C-10DA2DB91CAF}"/>
              </a:ext>
            </a:extLst>
          </p:cNvPr>
          <p:cNvSpPr txBox="1">
            <a:spLocks/>
          </p:cNvSpPr>
          <p:nvPr/>
        </p:nvSpPr>
        <p:spPr>
          <a:xfrm>
            <a:off x="7787288" y="4646260"/>
            <a:ext cx="4186538" cy="1345139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AU" sz="2400" dirty="0">
                <a:solidFill>
                  <a:srgbClr val="15213F"/>
                </a:solidFill>
                <a:ea typeface="Roboto Slab" pitchFamily="34" charset="-122"/>
              </a:rPr>
              <a:t>4. Identify the support Learning Advisers can provide and how to provide it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E2EE0173-77BD-4646-A2F2-03C5EE1E4285}"/>
              </a:ext>
            </a:extLst>
          </p:cNvPr>
          <p:cNvSpPr txBox="1">
            <a:spLocks/>
          </p:cNvSpPr>
          <p:nvPr/>
        </p:nvSpPr>
        <p:spPr>
          <a:xfrm>
            <a:off x="1109861" y="4658527"/>
            <a:ext cx="3588561" cy="1345139"/>
          </a:xfrm>
          <a:prstGeom prst="rect">
            <a:avLst/>
          </a:prstGeom>
        </p:spPr>
        <p:txBody>
          <a:bodyPr vert="horz" lIns="0" tIns="36000" rIns="18000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15213F"/>
                </a:solidFill>
                <a:ea typeface="Roboto Slab" pitchFamily="34" charset="-122"/>
              </a:rPr>
              <a:t>5. Apply UDL 3.0 principles to resource design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6FC4687-243B-4B88-82B3-9CC86364C58C}"/>
              </a:ext>
            </a:extLst>
          </p:cNvPr>
          <p:cNvSpPr txBox="1">
            <a:spLocks/>
          </p:cNvSpPr>
          <p:nvPr/>
        </p:nvSpPr>
        <p:spPr>
          <a:xfrm>
            <a:off x="970375" y="3331701"/>
            <a:ext cx="3587085" cy="896937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AU" sz="2400" dirty="0">
                <a:solidFill>
                  <a:srgbClr val="15213F"/>
                </a:solidFill>
                <a:ea typeface="Roboto Slab" pitchFamily="34" charset="-122"/>
                <a:cs typeface="Roboto Slab" pitchFamily="34" charset="-120"/>
              </a:rPr>
              <a:t>6. Review and refine the resource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en-AU" sz="24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6E4145A-FA82-46A4-841C-55729BB3E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3962" y="2000101"/>
            <a:ext cx="3216882" cy="3133565"/>
          </a:xfrm>
          <a:custGeom>
            <a:avLst/>
            <a:gdLst>
              <a:gd name="connsiteX0" fmla="*/ 3037365 w 3216882"/>
              <a:gd name="connsiteY0" fmla="*/ 895349 h 3133565"/>
              <a:gd name="connsiteX1" fmla="*/ 3125160 w 3216882"/>
              <a:gd name="connsiteY1" fmla="*/ 959111 h 3133565"/>
              <a:gd name="connsiteX2" fmla="*/ 3216869 w 3216882"/>
              <a:gd name="connsiteY2" fmla="*/ 1472597 h 3133565"/>
              <a:gd name="connsiteX3" fmla="*/ 2232093 w 3216882"/>
              <a:gd name="connsiteY3" fmla="*/ 2862980 h 3133565"/>
              <a:gd name="connsiteX4" fmla="*/ 2385106 w 3216882"/>
              <a:gd name="connsiteY4" fmla="*/ 2949788 h 3133565"/>
              <a:gd name="connsiteX5" fmla="*/ 2421398 w 3216882"/>
              <a:gd name="connsiteY5" fmla="*/ 3084167 h 3133565"/>
              <a:gd name="connsiteX6" fmla="*/ 2287021 w 3216882"/>
              <a:gd name="connsiteY6" fmla="*/ 3120459 h 3133565"/>
              <a:gd name="connsiteX7" fmla="*/ 1925577 w 3216882"/>
              <a:gd name="connsiteY7" fmla="*/ 2913986 h 3133565"/>
              <a:gd name="connsiteX8" fmla="*/ 1925572 w 3216882"/>
              <a:gd name="connsiteY8" fmla="*/ 2913981 h 3133565"/>
              <a:gd name="connsiteX9" fmla="*/ 1889286 w 3216882"/>
              <a:gd name="connsiteY9" fmla="*/ 2780097 h 3133565"/>
              <a:gd name="connsiteX10" fmla="*/ 2095265 w 3216882"/>
              <a:gd name="connsiteY10" fmla="*/ 2418646 h 3133565"/>
              <a:gd name="connsiteX11" fmla="*/ 2229641 w 3216882"/>
              <a:gd name="connsiteY11" fmla="*/ 2382354 h 3133565"/>
              <a:gd name="connsiteX12" fmla="*/ 2265933 w 3216882"/>
              <a:gd name="connsiteY12" fmla="*/ 2516733 h 3133565"/>
              <a:gd name="connsiteX13" fmla="*/ 2176675 w 3216882"/>
              <a:gd name="connsiteY13" fmla="*/ 2672692 h 3133565"/>
              <a:gd name="connsiteX14" fmla="*/ 2190829 w 3216882"/>
              <a:gd name="connsiteY14" fmla="*/ 2667518 h 3133565"/>
              <a:gd name="connsiteX15" fmla="*/ 2941250 w 3216882"/>
              <a:gd name="connsiteY15" fmla="*/ 1027772 h 3133565"/>
              <a:gd name="connsiteX16" fmla="*/ 2998875 w 3216882"/>
              <a:gd name="connsiteY16" fmla="*/ 901485 h 3133565"/>
              <a:gd name="connsiteX17" fmla="*/ 3037365 w 3216882"/>
              <a:gd name="connsiteY17" fmla="*/ 895349 h 3133565"/>
              <a:gd name="connsiteX18" fmla="*/ 451850 w 3216882"/>
              <a:gd name="connsiteY18" fmla="*/ 891361 h 3133565"/>
              <a:gd name="connsiteX19" fmla="*/ 490099 w 3216882"/>
              <a:gd name="connsiteY19" fmla="*/ 893883 h 3133565"/>
              <a:gd name="connsiteX20" fmla="*/ 549441 w 3216882"/>
              <a:gd name="connsiteY20" fmla="*/ 939493 h 3133565"/>
              <a:gd name="connsiteX21" fmla="*/ 757872 w 3216882"/>
              <a:gd name="connsiteY21" fmla="*/ 1299963 h 3133565"/>
              <a:gd name="connsiteX22" fmla="*/ 721826 w 3216882"/>
              <a:gd name="connsiteY22" fmla="*/ 1434097 h 3133565"/>
              <a:gd name="connsiteX23" fmla="*/ 587694 w 3216882"/>
              <a:gd name="connsiteY23" fmla="*/ 1398050 h 3133565"/>
              <a:gd name="connsiteX24" fmla="*/ 497946 w 3216882"/>
              <a:gd name="connsiteY24" fmla="*/ 1242582 h 3133565"/>
              <a:gd name="connsiteX25" fmla="*/ 494023 w 3216882"/>
              <a:gd name="connsiteY25" fmla="*/ 1242582 h 3133565"/>
              <a:gd name="connsiteX26" fmla="*/ 470482 w 3216882"/>
              <a:gd name="connsiteY26" fmla="*/ 1472596 h 3133565"/>
              <a:gd name="connsiteX27" fmla="*/ 1534707 w 3216882"/>
              <a:gd name="connsiteY27" fmla="*/ 2730072 h 3133565"/>
              <a:gd name="connsiteX28" fmla="*/ 1532745 w 3216882"/>
              <a:gd name="connsiteY28" fmla="*/ 2727130 h 3133565"/>
              <a:gd name="connsiteX29" fmla="*/ 1622984 w 3216882"/>
              <a:gd name="connsiteY29" fmla="*/ 2833064 h 3133565"/>
              <a:gd name="connsiteX30" fmla="*/ 1517052 w 3216882"/>
              <a:gd name="connsiteY30" fmla="*/ 2923304 h 3133565"/>
              <a:gd name="connsiteX31" fmla="*/ 1500377 w 3216882"/>
              <a:gd name="connsiteY31" fmla="*/ 2923304 h 3133565"/>
              <a:gd name="connsiteX32" fmla="*/ 274312 w 3216882"/>
              <a:gd name="connsiteY32" fmla="*/ 1472596 h 3133565"/>
              <a:gd name="connsiteX33" fmla="*/ 300795 w 3216882"/>
              <a:gd name="connsiteY33" fmla="*/ 1195991 h 3133565"/>
              <a:gd name="connsiteX34" fmla="*/ 150725 w 3216882"/>
              <a:gd name="connsiteY34" fmla="*/ 1282798 h 3133565"/>
              <a:gd name="connsiteX35" fmla="*/ 143569 w 3216882"/>
              <a:gd name="connsiteY35" fmla="*/ 1286932 h 3133565"/>
              <a:gd name="connsiteX36" fmla="*/ 11193 w 3216882"/>
              <a:gd name="connsiteY36" fmla="*/ 1245486 h 3133565"/>
              <a:gd name="connsiteX37" fmla="*/ 52639 w 3216882"/>
              <a:gd name="connsiteY37" fmla="*/ 1113107 h 3133565"/>
              <a:gd name="connsiteX38" fmla="*/ 415555 w 3216882"/>
              <a:gd name="connsiteY38" fmla="*/ 903691 h 3133565"/>
              <a:gd name="connsiteX39" fmla="*/ 451850 w 3216882"/>
              <a:gd name="connsiteY39" fmla="*/ 891361 h 3133565"/>
              <a:gd name="connsiteX40" fmla="*/ 1770707 w 3216882"/>
              <a:gd name="connsiteY40" fmla="*/ 184 h 3133565"/>
              <a:gd name="connsiteX41" fmla="*/ 2700941 w 3216882"/>
              <a:gd name="connsiteY41" fmla="*/ 351461 h 3133565"/>
              <a:gd name="connsiteX42" fmla="*/ 2700941 w 3216882"/>
              <a:gd name="connsiteY42" fmla="*/ 172453 h 3133565"/>
              <a:gd name="connsiteX43" fmla="*/ 2799026 w 3216882"/>
              <a:gd name="connsiteY43" fmla="*/ 74365 h 3133565"/>
              <a:gd name="connsiteX44" fmla="*/ 2897111 w 3216882"/>
              <a:gd name="connsiteY44" fmla="*/ 172453 h 3133565"/>
              <a:gd name="connsiteX45" fmla="*/ 2897111 w 3216882"/>
              <a:gd name="connsiteY45" fmla="*/ 588342 h 3133565"/>
              <a:gd name="connsiteX46" fmla="*/ 2866705 w 3216882"/>
              <a:gd name="connsiteY46" fmla="*/ 658474 h 3133565"/>
              <a:gd name="connsiteX47" fmla="*/ 2860329 w 3216882"/>
              <a:gd name="connsiteY47" fmla="*/ 663378 h 3133565"/>
              <a:gd name="connsiteX48" fmla="*/ 2857387 w 3216882"/>
              <a:gd name="connsiteY48" fmla="*/ 665830 h 3133565"/>
              <a:gd name="connsiteX49" fmla="*/ 2850521 w 3216882"/>
              <a:gd name="connsiteY49" fmla="*/ 670244 h 3133565"/>
              <a:gd name="connsiteX50" fmla="*/ 2797555 w 3216882"/>
              <a:gd name="connsiteY50" fmla="*/ 686429 h 3133565"/>
              <a:gd name="connsiteX51" fmla="*/ 2786275 w 3216882"/>
              <a:gd name="connsiteY51" fmla="*/ 686429 h 3133565"/>
              <a:gd name="connsiteX52" fmla="*/ 2383145 w 3216882"/>
              <a:gd name="connsiteY52" fmla="*/ 686429 h 3133565"/>
              <a:gd name="connsiteX53" fmla="*/ 2285059 w 3216882"/>
              <a:gd name="connsiteY53" fmla="*/ 588342 h 3133565"/>
              <a:gd name="connsiteX54" fmla="*/ 2383145 w 3216882"/>
              <a:gd name="connsiteY54" fmla="*/ 490255 h 3133565"/>
              <a:gd name="connsiteX55" fmla="*/ 2559208 w 3216882"/>
              <a:gd name="connsiteY55" fmla="*/ 488783 h 3133565"/>
              <a:gd name="connsiteX56" fmla="*/ 770133 w 3216882"/>
              <a:gd name="connsiteY56" fmla="*/ 651608 h 3133565"/>
              <a:gd name="connsiteX57" fmla="*/ 631833 w 3216882"/>
              <a:gd name="connsiteY57" fmla="*/ 663378 h 3133565"/>
              <a:gd name="connsiteX58" fmla="*/ 620063 w 3216882"/>
              <a:gd name="connsiteY58" fmla="*/ 525076 h 3133565"/>
              <a:gd name="connsiteX59" fmla="*/ 626840 w 3216882"/>
              <a:gd name="connsiteY59" fmla="*/ 517067 h 3133565"/>
              <a:gd name="connsiteX60" fmla="*/ 1770707 w 3216882"/>
              <a:gd name="connsiteY60" fmla="*/ 184 h 3133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216882" h="3133565">
                <a:moveTo>
                  <a:pt x="3037365" y="895349"/>
                </a:moveTo>
                <a:cubicBezTo>
                  <a:pt x="3075580" y="896987"/>
                  <a:pt x="3110940" y="921022"/>
                  <a:pt x="3125160" y="959111"/>
                </a:cubicBezTo>
                <a:cubicBezTo>
                  <a:pt x="3186016" y="1123461"/>
                  <a:pt x="3217070" y="1297344"/>
                  <a:pt x="3216869" y="1472597"/>
                </a:cubicBezTo>
                <a:cubicBezTo>
                  <a:pt x="3219591" y="2098927"/>
                  <a:pt x="2823827" y="2657704"/>
                  <a:pt x="2232093" y="2862980"/>
                </a:cubicBezTo>
                <a:lnTo>
                  <a:pt x="2385106" y="2949788"/>
                </a:lnTo>
                <a:cubicBezTo>
                  <a:pt x="2432236" y="2976874"/>
                  <a:pt x="2448484" y="3037036"/>
                  <a:pt x="2421398" y="3084167"/>
                </a:cubicBezTo>
                <a:cubicBezTo>
                  <a:pt x="2394312" y="3131298"/>
                  <a:pt x="2334151" y="3147546"/>
                  <a:pt x="2287021" y="3120459"/>
                </a:cubicBezTo>
                <a:lnTo>
                  <a:pt x="1925577" y="2913986"/>
                </a:lnTo>
                <a:cubicBezTo>
                  <a:pt x="1925577" y="2913986"/>
                  <a:pt x="1925572" y="2913986"/>
                  <a:pt x="1925572" y="2913981"/>
                </a:cubicBezTo>
                <a:cubicBezTo>
                  <a:pt x="1878580" y="2887032"/>
                  <a:pt x="1862337" y="2827091"/>
                  <a:pt x="1889286" y="2780097"/>
                </a:cubicBezTo>
                <a:lnTo>
                  <a:pt x="2095265" y="2418646"/>
                </a:lnTo>
                <a:cubicBezTo>
                  <a:pt x="2122351" y="2371515"/>
                  <a:pt x="2182511" y="2355267"/>
                  <a:pt x="2229641" y="2382354"/>
                </a:cubicBezTo>
                <a:cubicBezTo>
                  <a:pt x="2276771" y="2409441"/>
                  <a:pt x="2293019" y="2469603"/>
                  <a:pt x="2265933" y="2516733"/>
                </a:cubicBezTo>
                <a:lnTo>
                  <a:pt x="2176675" y="2672692"/>
                </a:lnTo>
                <a:cubicBezTo>
                  <a:pt x="2181403" y="2670995"/>
                  <a:pt x="2186121" y="2669273"/>
                  <a:pt x="2190829" y="2667518"/>
                </a:cubicBezTo>
                <a:cubicBezTo>
                  <a:pt x="2850849" y="2421942"/>
                  <a:pt x="3186821" y="1687800"/>
                  <a:pt x="2941250" y="1027772"/>
                </a:cubicBezTo>
                <a:cubicBezTo>
                  <a:pt x="2922290" y="976987"/>
                  <a:pt x="2948091" y="920445"/>
                  <a:pt x="2998875" y="901485"/>
                </a:cubicBezTo>
                <a:cubicBezTo>
                  <a:pt x="3011571" y="896745"/>
                  <a:pt x="3024627" y="894803"/>
                  <a:pt x="3037365" y="895349"/>
                </a:cubicBezTo>
                <a:close/>
                <a:moveTo>
                  <a:pt x="451850" y="891361"/>
                </a:moveTo>
                <a:cubicBezTo>
                  <a:pt x="464521" y="889694"/>
                  <a:pt x="477517" y="890502"/>
                  <a:pt x="490099" y="893883"/>
                </a:cubicBezTo>
                <a:cubicBezTo>
                  <a:pt x="515131" y="900646"/>
                  <a:pt x="536464" y="917046"/>
                  <a:pt x="549441" y="939493"/>
                </a:cubicBezTo>
                <a:lnTo>
                  <a:pt x="757872" y="1299963"/>
                </a:lnTo>
                <a:cubicBezTo>
                  <a:pt x="784958" y="1346957"/>
                  <a:pt x="768818" y="1407010"/>
                  <a:pt x="721826" y="1434097"/>
                </a:cubicBezTo>
                <a:cubicBezTo>
                  <a:pt x="674833" y="1461184"/>
                  <a:pt x="614780" y="1445044"/>
                  <a:pt x="587694" y="1398050"/>
                </a:cubicBezTo>
                <a:lnTo>
                  <a:pt x="497946" y="1242582"/>
                </a:lnTo>
                <a:lnTo>
                  <a:pt x="494023" y="1242582"/>
                </a:lnTo>
                <a:cubicBezTo>
                  <a:pt x="479286" y="1318394"/>
                  <a:pt x="471409" y="1395373"/>
                  <a:pt x="470482" y="1472596"/>
                </a:cubicBezTo>
                <a:cubicBezTo>
                  <a:pt x="468692" y="2096082"/>
                  <a:pt x="919517" y="2628768"/>
                  <a:pt x="1534707" y="2730072"/>
                </a:cubicBezTo>
                <a:lnTo>
                  <a:pt x="1532745" y="2727130"/>
                </a:lnTo>
                <a:cubicBezTo>
                  <a:pt x="1586918" y="2731465"/>
                  <a:pt x="1627319" y="2778890"/>
                  <a:pt x="1622984" y="2833064"/>
                </a:cubicBezTo>
                <a:cubicBezTo>
                  <a:pt x="1618648" y="2887237"/>
                  <a:pt x="1571224" y="2927639"/>
                  <a:pt x="1517052" y="2923304"/>
                </a:cubicBezTo>
                <a:lnTo>
                  <a:pt x="1500377" y="2923304"/>
                </a:lnTo>
                <a:cubicBezTo>
                  <a:pt x="791309" y="2805717"/>
                  <a:pt x="272085" y="2191359"/>
                  <a:pt x="274312" y="1472596"/>
                </a:cubicBezTo>
                <a:cubicBezTo>
                  <a:pt x="274474" y="1379772"/>
                  <a:pt x="283341" y="1287163"/>
                  <a:pt x="300795" y="1195991"/>
                </a:cubicBezTo>
                <a:lnTo>
                  <a:pt x="150725" y="1282798"/>
                </a:lnTo>
                <a:cubicBezTo>
                  <a:pt x="148400" y="1284279"/>
                  <a:pt x="146012" y="1285657"/>
                  <a:pt x="143569" y="1286932"/>
                </a:cubicBezTo>
                <a:cubicBezTo>
                  <a:pt x="95571" y="1312043"/>
                  <a:pt x="36303" y="1293489"/>
                  <a:pt x="11193" y="1245486"/>
                </a:cubicBezTo>
                <a:cubicBezTo>
                  <a:pt x="-13916" y="1197487"/>
                  <a:pt x="4641" y="1138218"/>
                  <a:pt x="52639" y="1113107"/>
                </a:cubicBezTo>
                <a:lnTo>
                  <a:pt x="415555" y="903691"/>
                </a:lnTo>
                <a:cubicBezTo>
                  <a:pt x="426834" y="897171"/>
                  <a:pt x="439180" y="893028"/>
                  <a:pt x="451850" y="891361"/>
                </a:cubicBezTo>
                <a:close/>
                <a:moveTo>
                  <a:pt x="1770707" y="184"/>
                </a:moveTo>
                <a:cubicBezTo>
                  <a:pt x="2100413" y="5381"/>
                  <a:pt x="2430358" y="120887"/>
                  <a:pt x="2700941" y="351461"/>
                </a:cubicBezTo>
                <a:lnTo>
                  <a:pt x="2700941" y="172453"/>
                </a:lnTo>
                <a:cubicBezTo>
                  <a:pt x="2700941" y="118279"/>
                  <a:pt x="2744854" y="74365"/>
                  <a:pt x="2799026" y="74365"/>
                </a:cubicBezTo>
                <a:cubicBezTo>
                  <a:pt x="2853198" y="74365"/>
                  <a:pt x="2897111" y="118279"/>
                  <a:pt x="2897111" y="172453"/>
                </a:cubicBezTo>
                <a:lnTo>
                  <a:pt x="2897111" y="588342"/>
                </a:lnTo>
                <a:cubicBezTo>
                  <a:pt x="2896876" y="614869"/>
                  <a:pt x="2885905" y="640171"/>
                  <a:pt x="2866705" y="658474"/>
                </a:cubicBezTo>
                <a:lnTo>
                  <a:pt x="2860329" y="663378"/>
                </a:lnTo>
                <a:lnTo>
                  <a:pt x="2857387" y="665830"/>
                </a:lnTo>
                <a:lnTo>
                  <a:pt x="2850521" y="670244"/>
                </a:lnTo>
                <a:cubicBezTo>
                  <a:pt x="2834876" y="680799"/>
                  <a:pt x="2816431" y="686434"/>
                  <a:pt x="2797555" y="686429"/>
                </a:cubicBezTo>
                <a:cubicBezTo>
                  <a:pt x="2793798" y="686669"/>
                  <a:pt x="2790031" y="686669"/>
                  <a:pt x="2786275" y="686429"/>
                </a:cubicBezTo>
                <a:lnTo>
                  <a:pt x="2383145" y="686429"/>
                </a:lnTo>
                <a:cubicBezTo>
                  <a:pt x="2328972" y="686429"/>
                  <a:pt x="2285059" y="642515"/>
                  <a:pt x="2285059" y="588342"/>
                </a:cubicBezTo>
                <a:cubicBezTo>
                  <a:pt x="2285059" y="534168"/>
                  <a:pt x="2328972" y="490255"/>
                  <a:pt x="2383145" y="490255"/>
                </a:cubicBezTo>
                <a:lnTo>
                  <a:pt x="2559208" y="488783"/>
                </a:lnTo>
                <a:cubicBezTo>
                  <a:pt x="2019361" y="42428"/>
                  <a:pt x="1220535" y="115126"/>
                  <a:pt x="770133" y="651608"/>
                </a:cubicBezTo>
                <a:cubicBezTo>
                  <a:pt x="735195" y="693050"/>
                  <a:pt x="673274" y="698317"/>
                  <a:pt x="631833" y="663378"/>
                </a:cubicBezTo>
                <a:cubicBezTo>
                  <a:pt x="590392" y="628440"/>
                  <a:pt x="585125" y="566517"/>
                  <a:pt x="620063" y="525076"/>
                </a:cubicBezTo>
                <a:cubicBezTo>
                  <a:pt x="622314" y="522398"/>
                  <a:pt x="624570" y="519725"/>
                  <a:pt x="626840" y="517067"/>
                </a:cubicBezTo>
                <a:cubicBezTo>
                  <a:pt x="923287" y="169168"/>
                  <a:pt x="1346800" y="-6498"/>
                  <a:pt x="1770707" y="18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407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3554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>
            <a:extLst>
              <a:ext uri="{FF2B5EF4-FFF2-40B4-BE49-F238E27FC236}">
                <a16:creationId xmlns:a16="http://schemas.microsoft.com/office/drawing/2014/main" id="{2B063141-94D9-44E5-8F8D-B5D228357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1470" y="1861143"/>
            <a:ext cx="2880000" cy="3721510"/>
          </a:xfrm>
          <a:prstGeom prst="rect">
            <a:avLst/>
          </a:prstGeom>
        </p:spPr>
      </p:pic>
      <p:pic>
        <p:nvPicPr>
          <p:cNvPr id="9" name="Image 0">
            <a:extLst>
              <a:ext uri="{FF2B5EF4-FFF2-40B4-BE49-F238E27FC236}">
                <a16:creationId xmlns:a16="http://schemas.microsoft.com/office/drawing/2014/main" id="{0656327F-26A5-4CB3-894A-E0F98F31F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72974" y="1861143"/>
            <a:ext cx="2880000" cy="3721510"/>
          </a:xfrm>
          <a:prstGeom prst="rect">
            <a:avLst/>
          </a:prstGeom>
        </p:spPr>
      </p:pic>
      <p:pic>
        <p:nvPicPr>
          <p:cNvPr id="10" name="Image 0">
            <a:extLst>
              <a:ext uri="{FF2B5EF4-FFF2-40B4-BE49-F238E27FC236}">
                <a16:creationId xmlns:a16="http://schemas.microsoft.com/office/drawing/2014/main" id="{87953FFF-9317-49EE-AEA4-00F78C711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85831" y="1861144"/>
            <a:ext cx="2880000" cy="3721509"/>
          </a:xfrm>
          <a:prstGeom prst="rect">
            <a:avLst/>
          </a:prstGeom>
        </p:spPr>
      </p:pic>
      <p:pic>
        <p:nvPicPr>
          <p:cNvPr id="7" name="Image 0">
            <a:extLst>
              <a:ext uri="{FF2B5EF4-FFF2-40B4-BE49-F238E27FC236}">
                <a16:creationId xmlns:a16="http://schemas.microsoft.com/office/drawing/2014/main" id="{3CF7B46A-EEF3-45BD-A7B3-6E69F5D6D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600" y="1861144"/>
            <a:ext cx="2880000" cy="37215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3CE5A3-F916-4B68-BF2A-4320FD7A5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9547"/>
            <a:ext cx="10515600" cy="1101141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Key Insights from the Design Process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97964-6C8E-4146-8CA3-EBB37C90F4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6060" y="2076891"/>
            <a:ext cx="2765397" cy="362640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>
                <a:solidFill>
                  <a:srgbClr val="005E87"/>
                </a:solidFill>
              </a:rPr>
              <a:t>Time-poor students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Keep resources concise, easy to navigate, and organised into manageable chunks.</a:t>
            </a:r>
            <a:endParaRPr lang="en-AU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C3D1A0-7AB9-4DE4-8B49-F5CBBAAA891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5455" y="2076892"/>
            <a:ext cx="2594662" cy="362640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>
                <a:solidFill>
                  <a:srgbClr val="005E87"/>
                </a:solidFill>
              </a:rPr>
              <a:t>Learner variability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</a:rPr>
              <a:t>Resources should provide multiple pathways to support diverse learning needs and preferences.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34ABE20-5EBA-4056-9B1B-3A0792221E46}"/>
              </a:ext>
            </a:extLst>
          </p:cNvPr>
          <p:cNvSpPr txBox="1">
            <a:spLocks/>
          </p:cNvSpPr>
          <p:nvPr/>
        </p:nvSpPr>
        <p:spPr>
          <a:xfrm>
            <a:off x="6441192" y="2092372"/>
            <a:ext cx="2722208" cy="3626408"/>
          </a:xfrm>
          <a:prstGeom prst="rect">
            <a:avLst/>
          </a:prstGeom>
        </p:spPr>
        <p:txBody>
          <a:bodyPr vert="horz" lIns="0" tIns="36000" rIns="18000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>
                <a:solidFill>
                  <a:srgbClr val="005E87"/>
                </a:solidFill>
              </a:rPr>
              <a:t>Pedagogical approaches</a:t>
            </a:r>
          </a:p>
          <a:p>
            <a:pPr marL="342900" indent="-342900" algn="l">
              <a:spcBef>
                <a:spcPts val="600"/>
              </a:spcBef>
              <a:buSzPct val="100000"/>
              <a:buChar char="•"/>
            </a:pPr>
            <a:r>
              <a:rPr lang="en-US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Explicit teaching, modelling, and guided practice support assessment literacy development.</a:t>
            </a:r>
            <a:endParaRPr lang="en-US" sz="2400" dirty="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BCCFA67-3BDE-4F78-AEF1-CF4039A488D5}"/>
              </a:ext>
            </a:extLst>
          </p:cNvPr>
          <p:cNvSpPr txBox="1">
            <a:spLocks/>
          </p:cNvSpPr>
          <p:nvPr/>
        </p:nvSpPr>
        <p:spPr>
          <a:xfrm>
            <a:off x="9448738" y="2051705"/>
            <a:ext cx="2594662" cy="3626408"/>
          </a:xfrm>
          <a:prstGeom prst="rect">
            <a:avLst/>
          </a:prstGeom>
        </p:spPr>
        <p:txBody>
          <a:bodyPr vert="horz" lIns="0" tIns="36000" rIns="18000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>
                <a:solidFill>
                  <a:srgbClr val="005E87"/>
                </a:solidFill>
              </a:rPr>
              <a:t>Purpose and agency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Choice and clear purpose support motivation and self-regulation.</a:t>
            </a:r>
            <a:endParaRPr lang="en-AU" sz="2400" dirty="0">
              <a:solidFill>
                <a:srgbClr val="15213F"/>
              </a:solidFill>
              <a:ea typeface="Roboto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0720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E6B91-4406-45F1-A079-3A51A8899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8175"/>
            <a:ext cx="10515600" cy="1052513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How UDL 3.0 Principles Informed Our Resource Design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F9AAB-D161-431D-913F-1A368C29264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21921" y="1901631"/>
            <a:ext cx="2719137" cy="175596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/>
              <a:t>Engagement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AU" sz="2400" dirty="0"/>
              <a:t>Support motivation, relevance, and agency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EA37DEB-2BF3-4BAD-87B6-5873291BF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30"/>
          <a:stretch/>
        </p:blipFill>
        <p:spPr>
          <a:xfrm>
            <a:off x="4506543" y="1811513"/>
            <a:ext cx="3693694" cy="42109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9F3676-DC0A-4FF5-97D8-CE7BDEE54FC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65722" y="3546045"/>
            <a:ext cx="2813723" cy="225169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/>
              <a:t>Representation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AU" sz="2400" dirty="0"/>
              <a:t>Offer multiple ways to access and process information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3AA92-15EC-4C73-B4C8-999E90B5D8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21922" y="4696891"/>
            <a:ext cx="2719136" cy="174166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/>
              <a:t>Action &amp; Expression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AU" sz="2400" dirty="0"/>
              <a:t>Supporting practice, self-monitoring, and skill development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C0BCE4D-3D96-40C8-8EAF-D4C9D8A35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127335" y="1733637"/>
            <a:ext cx="53975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03E446B-F7AA-4D3C-89C2-E29CFCA45F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221921" y="1733637"/>
            <a:ext cx="395839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8F23A43-076C-4665-AB07-400C77FA9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27335" y="4453185"/>
            <a:ext cx="3847622" cy="2979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36307DB-FF89-4A43-9296-A3C68DF74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180312" y="1721605"/>
            <a:ext cx="0" cy="11952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9CCB53-BB56-45B6-8937-D8076F2EA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27333" y="4453185"/>
            <a:ext cx="540000" cy="1"/>
          </a:xfrm>
          <a:prstGeom prst="line">
            <a:avLst/>
          </a:prstGeom>
          <a:ln w="76200"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5D854C9-F129-4C1D-B0C5-9AB491A62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7971638" y="3330315"/>
            <a:ext cx="3304672" cy="1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27FBD7-17C9-47A3-B9A4-60F3AB7C6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815099" y="3331953"/>
            <a:ext cx="540000" cy="7962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81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0">
            <a:extLst>
              <a:ext uri="{FF2B5EF4-FFF2-40B4-BE49-F238E27FC236}">
                <a16:creationId xmlns:a16="http://schemas.microsoft.com/office/drawing/2014/main" id="{F1C1C86F-7233-402B-8EAF-3D1F7C173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905" y="1690688"/>
            <a:ext cx="7448022" cy="33385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F5DC29-6F49-4828-A4BB-3D49778B1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2851"/>
            <a:ext cx="10515600" cy="1127837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From the Perspective of Engagement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DA88D1-E756-4D89-9E1C-AB1FAA7579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411514" y="2096217"/>
            <a:ext cx="6857221" cy="266556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>
                <a:solidFill>
                  <a:srgbClr val="005E87"/>
                </a:solidFill>
              </a:rPr>
              <a:t>Scenario-based Entry Points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Students choose pathways based on their assessment needs rather than following a single sequence.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Supports autonomy, relevance, and self-regulation.</a:t>
            </a:r>
          </a:p>
        </p:txBody>
      </p:sp>
    </p:spTree>
    <p:extLst>
      <p:ext uri="{BB962C8B-B14F-4D97-AF65-F5344CB8AC3E}">
        <p14:creationId xmlns:p14="http://schemas.microsoft.com/office/powerpoint/2010/main" val="3098575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5DC29-6F49-4828-A4BB-3D49778B1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2851"/>
            <a:ext cx="10515600" cy="1127837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From the Perspective of Engagement (Cont’d)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0" name="Content Placeholder 9" descr="Screenshot of a discussion board where students share how learning resources have supported their assessments and learning.">
            <a:extLst>
              <a:ext uri="{FF2B5EF4-FFF2-40B4-BE49-F238E27FC236}">
                <a16:creationId xmlns:a16="http://schemas.microsoft.com/office/drawing/2014/main" id="{4CB8A583-C72A-4C68-BD2E-E9D6E91434F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269" y="1690688"/>
            <a:ext cx="5392646" cy="4645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EF721B-4D26-4F7D-95B1-83517474D36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32086" y="1957064"/>
            <a:ext cx="5121713" cy="294387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/>
              <a:t>Community and Belonging</a:t>
            </a:r>
          </a:p>
          <a:p>
            <a:pPr>
              <a:spcBef>
                <a:spcPts val="600"/>
              </a:spcBef>
            </a:pPr>
            <a:r>
              <a:rPr lang="en-AU" sz="2400" dirty="0"/>
              <a:t>Create a Discussion space where students can share their experiences.</a:t>
            </a:r>
          </a:p>
          <a:p>
            <a:pPr>
              <a:spcBef>
                <a:spcPts val="600"/>
              </a:spcBef>
            </a:pPr>
            <a:r>
              <a:rPr lang="en-AU" sz="2400" dirty="0"/>
              <a:t>Supports connection, belonging, and collective learning.</a:t>
            </a:r>
          </a:p>
        </p:txBody>
      </p:sp>
      <p:pic>
        <p:nvPicPr>
          <p:cNvPr id="9" name="Image 1">
            <a:extLst>
              <a:ext uri="{FF2B5EF4-FFF2-40B4-BE49-F238E27FC236}">
                <a16:creationId xmlns:a16="http://schemas.microsoft.com/office/drawing/2014/main" id="{8F718EC9-6B2B-43DD-9A31-24A054B9E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086" y="1690688"/>
            <a:ext cx="5121713" cy="4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18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C552-CAED-42A5-A008-CC24C5405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11"/>
            <a:ext cx="10515600" cy="1077077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From the Perspective of Representation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B8169-D5C0-4504-BE90-6B81E10F88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55203" y="2051557"/>
            <a:ext cx="10198597" cy="237466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/>
              <a:t>Multiple Ways of Accessing Information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Text, diagrams, icons, videos, and worked examples support different ways of processing information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</a:rPr>
              <a:t>Alternative text and video transcripts support accessibility.</a:t>
            </a:r>
            <a:endParaRPr lang="en-US" sz="2400" dirty="0">
              <a:solidFill>
                <a:srgbClr val="15213F"/>
              </a:solidFill>
              <a:ea typeface="Roboto" pitchFamily="34" charset="-122"/>
            </a:endParaRPr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37D3FEA9-7819-488D-A615-FE04BF369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719" y="2086974"/>
            <a:ext cx="318939" cy="318939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8212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C552-CAED-42A5-A008-CC24C5405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11"/>
            <a:ext cx="10515600" cy="1077077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From the Perspective of Representation (Cont’d)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6C9B70-7D2A-4E5C-B829-26A6B85CD56D}"/>
              </a:ext>
            </a:extLst>
          </p:cNvPr>
          <p:cNvSpPr txBox="1">
            <a:spLocks/>
          </p:cNvSpPr>
          <p:nvPr/>
        </p:nvSpPr>
        <p:spPr>
          <a:xfrm>
            <a:off x="1497912" y="2243941"/>
            <a:ext cx="6400383" cy="2434934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/>
              <a:t>Managing Complexity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Content is organised into manageable sections with clear navigation and transitions to reduce cognitive load.</a:t>
            </a:r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3859D809-D866-4408-9282-690B1C1B6F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0507" y="2243941"/>
            <a:ext cx="318939" cy="318939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  <p:txBody>
          <a:bodyPr/>
          <a:lstStyle/>
          <a:p>
            <a:endParaRPr lang="en-AU"/>
          </a:p>
        </p:txBody>
      </p:sp>
      <p:pic>
        <p:nvPicPr>
          <p:cNvPr id="12" name="Picture 11" descr="A screenshot of Blackboard Ultra navigation menu showing clearly labelled sections, supporting easy navigation and helping students locate relevant content.">
            <a:extLst>
              <a:ext uri="{FF2B5EF4-FFF2-40B4-BE49-F238E27FC236}">
                <a16:creationId xmlns:a16="http://schemas.microsoft.com/office/drawing/2014/main" id="{7574444E-2352-41C5-8014-57A8D1B00E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57527" y="1530592"/>
            <a:ext cx="3162920" cy="4420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Content Placeholder 13" descr="An example of transition statements that guide students to the next section and supports navigation through the resource.">
            <a:extLst>
              <a:ext uri="{FF2B5EF4-FFF2-40B4-BE49-F238E27FC236}">
                <a16:creationId xmlns:a16="http://schemas.microsoft.com/office/drawing/2014/main" id="{BE040313-5CC1-4DD2-8A74-3259685A469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985" y="4427070"/>
            <a:ext cx="8053540" cy="69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0639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C552-CAED-42A5-A008-CC24C5405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3611"/>
            <a:ext cx="10515600" cy="1077077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From the Perspective of Representation (Cont’d)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B2CC18-3CA4-4DB7-8B2E-1A911A510816}"/>
              </a:ext>
            </a:extLst>
          </p:cNvPr>
          <p:cNvSpPr txBox="1">
            <a:spLocks/>
          </p:cNvSpPr>
          <p:nvPr/>
        </p:nvSpPr>
        <p:spPr>
          <a:xfrm>
            <a:off x="1577492" y="2069597"/>
            <a:ext cx="5646268" cy="2989923"/>
          </a:xfrm>
          <a:prstGeom prst="rect">
            <a:avLst/>
          </a:prstGeom>
        </p:spPr>
        <p:txBody>
          <a:bodyPr vert="horz" lIns="0" tIns="36000" rIns="18000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/>
              <a:t>Clear and Supportive Communication</a:t>
            </a:r>
          </a:p>
          <a:p>
            <a:pPr>
              <a:spcBef>
                <a:spcPts val="600"/>
              </a:spcBef>
              <a:buSzPct val="100000"/>
            </a:pPr>
            <a:r>
              <a:rPr lang="en-US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Student-friendly language and an encouraging tone support understanding and confidence</a:t>
            </a:r>
            <a:endParaRPr lang="en-US" sz="2400" dirty="0"/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688DEACB-36EA-4CFD-A50B-BE48E6E90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4232" y="2069597"/>
            <a:ext cx="318939" cy="318939"/>
          </a:xfrm>
          <a:prstGeom prst="roundRect">
            <a:avLst>
              <a:gd name="adj" fmla="val 6667"/>
            </a:avLst>
          </a:prstGeom>
          <a:solidFill>
            <a:srgbClr val="204C8E"/>
          </a:solidFill>
          <a:ln/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1871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C552-CAED-42A5-A008-CC24C5405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5642"/>
            <a:ext cx="10515600" cy="1065046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From the Perspective of Action &amp; Expression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B8169-D5C0-4504-BE90-6B81E10F88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2741902"/>
            <a:ext cx="3240000" cy="271564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/>
              <a:t>Practice and Self-Evaluation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Students engage in H5P activities that allow them to apply and monitor their learning.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6C9B70-7D2A-4E5C-B829-26A6B85CD56D}"/>
              </a:ext>
            </a:extLst>
          </p:cNvPr>
          <p:cNvSpPr txBox="1">
            <a:spLocks/>
          </p:cNvSpPr>
          <p:nvPr/>
        </p:nvSpPr>
        <p:spPr>
          <a:xfrm>
            <a:off x="4571599" y="2741902"/>
            <a:ext cx="3240000" cy="2989922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/>
              <a:t>Guided Expression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Planners, templates, and scaffolded prompts support students in applying assessment skills to authentic tasks.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B2CC18-3CA4-4DB7-8B2E-1A911A510816}"/>
              </a:ext>
            </a:extLst>
          </p:cNvPr>
          <p:cNvSpPr txBox="1">
            <a:spLocks/>
          </p:cNvSpPr>
          <p:nvPr/>
        </p:nvSpPr>
        <p:spPr>
          <a:xfrm>
            <a:off x="8113802" y="2741902"/>
            <a:ext cx="3523230" cy="2989923"/>
          </a:xfrm>
          <a:prstGeom prst="rect">
            <a:avLst/>
          </a:prstGeom>
        </p:spPr>
        <p:txBody>
          <a:bodyPr vert="horz" lIns="0" tIns="36000" rIns="18000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/>
              <a:t>Accessible Learning</a:t>
            </a:r>
          </a:p>
          <a:p>
            <a:pPr>
              <a:spcBef>
                <a:spcPts val="600"/>
              </a:spcBef>
              <a:buSzPct val="100000"/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Core learning content is provided through Blackboard Ultra.</a:t>
            </a:r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950687DB-D92C-45A5-8422-AFA71192D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838200" y="2079022"/>
            <a:ext cx="10798832" cy="45719"/>
          </a:xfrm>
          <a:prstGeom prst="rect">
            <a:avLst/>
          </a:prstGeom>
          <a:solidFill>
            <a:srgbClr val="15213F">
              <a:alpha val="50000"/>
            </a:srgbClr>
          </a:solidFill>
          <a:ln/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8274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C552-CAED-42A5-A008-CC24C5405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5642"/>
            <a:ext cx="10515600" cy="1065046"/>
          </a:xfrm>
        </p:spPr>
        <p:txBody>
          <a:bodyPr/>
          <a:lstStyle/>
          <a:p>
            <a:r>
              <a:rPr lang="en-AU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Reducing Barriers Through Platform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B8169-D5C0-4504-BE90-6B81E10F886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69848" y="2457361"/>
            <a:ext cx="3240000" cy="2715643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/>
              <a:t>Alternative Formats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Blackboard Ally automatically provides alternative formats, including audio and screen-reader-friendly versions.</a:t>
            </a:r>
          </a:p>
        </p:txBody>
      </p:sp>
      <p:pic>
        <p:nvPicPr>
          <p:cNvPr id="13" name="Content Placeholder 12" descr="A screenshot of the Blackboard Ally alternative formats menu, showing options such as audio, ePub, electronic braille, BeeLine Reader, and Immersive Reader.">
            <a:extLst>
              <a:ext uri="{FF2B5EF4-FFF2-40B4-BE49-F238E27FC236}">
                <a16:creationId xmlns:a16="http://schemas.microsoft.com/office/drawing/2014/main" id="{79CFC221-536A-40B6-8158-C89EABBF9663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rcRect/>
          <a:stretch/>
        </p:blipFill>
        <p:spPr>
          <a:xfrm>
            <a:off x="6496446" y="1780032"/>
            <a:ext cx="3830354" cy="4452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12492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C552-CAED-42A5-A008-CC24C5405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5642"/>
            <a:ext cx="10515600" cy="1065046"/>
          </a:xfrm>
        </p:spPr>
        <p:txBody>
          <a:bodyPr/>
          <a:lstStyle/>
          <a:p>
            <a:r>
              <a:rPr lang="en-AU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Reducing Barriers Through Platform Design (Cont’d)</a:t>
            </a:r>
          </a:p>
        </p:txBody>
      </p:sp>
      <p:pic>
        <p:nvPicPr>
          <p:cNvPr id="11" name="Content Placeholder 10" descr="A screenshot of a Blackboard Ally accessibility indicator showing a 100% accessibility score for an image.">
            <a:extLst>
              <a:ext uri="{FF2B5EF4-FFF2-40B4-BE49-F238E27FC236}">
                <a16:creationId xmlns:a16="http://schemas.microsoft.com/office/drawing/2014/main" id="{2ED14F80-F1EF-4379-85C9-D08DC0594EE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3"/>
          <a:srcRect/>
          <a:stretch/>
        </p:blipFill>
        <p:spPr>
          <a:xfrm>
            <a:off x="1638382" y="1693234"/>
            <a:ext cx="3110098" cy="22895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66C9B70-7D2A-4E5C-B829-26A6B85CD56D}"/>
              </a:ext>
            </a:extLst>
          </p:cNvPr>
          <p:cNvSpPr txBox="1">
            <a:spLocks/>
          </p:cNvSpPr>
          <p:nvPr/>
        </p:nvSpPr>
        <p:spPr>
          <a:xfrm>
            <a:off x="5452410" y="1690688"/>
            <a:ext cx="5404885" cy="2195199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/>
              <a:t>Accessibility Monitoring</a:t>
            </a:r>
          </a:p>
          <a:p>
            <a:pPr>
              <a:spcBef>
                <a:spcPts val="600"/>
              </a:spcBef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Ally accessibility checker prompted us to review content for accessibility issues, such as adding alternative text to informative images.</a:t>
            </a:r>
          </a:p>
        </p:txBody>
      </p:sp>
      <p:pic>
        <p:nvPicPr>
          <p:cNvPr id="14" name="Content Placeholder 13" descr="A screenshot of a text-to-speech &quot;Listen&quot; button for audio access to learning content.">
            <a:extLst>
              <a:ext uri="{FF2B5EF4-FFF2-40B4-BE49-F238E27FC236}">
                <a16:creationId xmlns:a16="http://schemas.microsoft.com/office/drawing/2014/main" id="{7FDBACF0-EB06-41EF-B5E5-578D431535DA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4"/>
          <a:stretch>
            <a:fillRect/>
          </a:stretch>
        </p:blipFill>
        <p:spPr>
          <a:xfrm>
            <a:off x="1750419" y="4732183"/>
            <a:ext cx="2886023" cy="1565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BB2CC18-3CA4-4DB7-8B2E-1A911A510816}"/>
              </a:ext>
            </a:extLst>
          </p:cNvPr>
          <p:cNvSpPr txBox="1">
            <a:spLocks/>
          </p:cNvSpPr>
          <p:nvPr/>
        </p:nvSpPr>
        <p:spPr>
          <a:xfrm>
            <a:off x="5452410" y="4737396"/>
            <a:ext cx="5674393" cy="2989923"/>
          </a:xfrm>
          <a:prstGeom prst="rect">
            <a:avLst/>
          </a:prstGeom>
        </p:spPr>
        <p:txBody>
          <a:bodyPr vert="horz" lIns="0" tIns="36000" rIns="18000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/>
              <a:t>Flexible Access</a:t>
            </a:r>
          </a:p>
          <a:p>
            <a:pPr>
              <a:spcBef>
                <a:spcPts val="600"/>
              </a:spcBef>
              <a:buSzPct val="100000"/>
            </a:pPr>
            <a:r>
              <a:rPr lang="en-AU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Blackboard Ultra supports text-to-speech.</a:t>
            </a:r>
          </a:p>
        </p:txBody>
      </p:sp>
    </p:spTree>
    <p:extLst>
      <p:ext uri="{BB962C8B-B14F-4D97-AF65-F5344CB8AC3E}">
        <p14:creationId xmlns:p14="http://schemas.microsoft.com/office/powerpoint/2010/main" val="317692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CE489-8DF5-44F1-89C9-999F5852C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1579"/>
            <a:ext cx="10515600" cy="1089109"/>
          </a:xfrm>
        </p:spPr>
        <p:txBody>
          <a:bodyPr/>
          <a:lstStyle/>
          <a:p>
            <a:r>
              <a:rPr lang="en-AU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What Students Are Saying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6A5C687-867F-4903-8EAA-0952802759DD}"/>
              </a:ext>
            </a:extLst>
          </p:cNvPr>
          <p:cNvSpPr txBox="1">
            <a:spLocks/>
          </p:cNvSpPr>
          <p:nvPr/>
        </p:nvSpPr>
        <p:spPr>
          <a:xfrm>
            <a:off x="994477" y="1602715"/>
            <a:ext cx="10523302" cy="524237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spcBef>
                <a:spcPts val="0"/>
              </a:spcBef>
              <a:buNone/>
            </a:pPr>
            <a:r>
              <a:rPr lang="en-US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Student Survey responses (n = 69)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C65A9-F5E9-4064-9A17-E8AC459C872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53388" y="2156542"/>
            <a:ext cx="2302043" cy="569956"/>
          </a:xfrm>
        </p:spPr>
        <p:txBody>
          <a:bodyPr/>
          <a:lstStyle/>
          <a:p>
            <a:pPr marL="0" indent="0" algn="ctr">
              <a:buNone/>
            </a:pPr>
            <a:r>
              <a:rPr lang="en-AU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85%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50A9400-B927-456F-8C60-38B2BEC7B8AA}"/>
              </a:ext>
            </a:extLst>
          </p:cNvPr>
          <p:cNvSpPr txBox="1">
            <a:spLocks/>
          </p:cNvSpPr>
          <p:nvPr/>
        </p:nvSpPr>
        <p:spPr>
          <a:xfrm>
            <a:off x="1111140" y="2672322"/>
            <a:ext cx="4186538" cy="569956"/>
          </a:xfrm>
          <a:prstGeom prst="rect">
            <a:avLst/>
          </a:prstGeom>
        </p:spPr>
        <p:txBody>
          <a:bodyPr vert="horz" lIns="0" tIns="36000" rIns="18000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solidFill>
                  <a:srgbClr val="15213F"/>
                </a:solidFill>
                <a:ea typeface="Roboto Slab" pitchFamily="34" charset="-122"/>
                <a:cs typeface="Roboto Slab" pitchFamily="34" charset="-120"/>
              </a:rPr>
              <a:t>found the resource helpful or very helpful</a:t>
            </a:r>
            <a:endParaRPr lang="en-US" sz="2400" dirty="0"/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02EADAA3-F707-4478-9703-06A85A9E8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838200" y="3434123"/>
            <a:ext cx="10798832" cy="45719"/>
          </a:xfrm>
          <a:prstGeom prst="rect">
            <a:avLst/>
          </a:prstGeom>
          <a:solidFill>
            <a:srgbClr val="15213F">
              <a:alpha val="50000"/>
            </a:srgbClr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D0E909C-B335-4D23-89B9-F2FE944D523F}"/>
              </a:ext>
            </a:extLst>
          </p:cNvPr>
          <p:cNvSpPr txBox="1">
            <a:spLocks/>
          </p:cNvSpPr>
          <p:nvPr/>
        </p:nvSpPr>
        <p:spPr>
          <a:xfrm>
            <a:off x="7583645" y="2141873"/>
            <a:ext cx="1781407" cy="569956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AU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87%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53A16E1-F3C5-4C29-BB82-92E7F23E9164}"/>
              </a:ext>
            </a:extLst>
          </p:cNvPr>
          <p:cNvSpPr txBox="1">
            <a:spLocks/>
          </p:cNvSpPr>
          <p:nvPr/>
        </p:nvSpPr>
        <p:spPr>
          <a:xfrm>
            <a:off x="6256128" y="2672322"/>
            <a:ext cx="4436443" cy="569956"/>
          </a:xfrm>
          <a:prstGeom prst="rect">
            <a:avLst/>
          </a:prstGeom>
        </p:spPr>
        <p:txBody>
          <a:bodyPr vert="horz" lIns="0" tIns="36000" rIns="18000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solidFill>
                  <a:srgbClr val="15213F"/>
                </a:solidFill>
                <a:ea typeface="Roboto Slab" pitchFamily="34" charset="-122"/>
                <a:cs typeface="Roboto Slab" pitchFamily="34" charset="-120"/>
              </a:rPr>
              <a:t>reported gaining skills they could apply in future study</a:t>
            </a:r>
            <a:endParaRPr lang="en-US" sz="24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483EA62-C5A0-450C-B698-9D2985FA4776}"/>
              </a:ext>
            </a:extLst>
          </p:cNvPr>
          <p:cNvSpPr txBox="1">
            <a:spLocks/>
          </p:cNvSpPr>
          <p:nvPr/>
        </p:nvSpPr>
        <p:spPr>
          <a:xfrm>
            <a:off x="1111140" y="3772727"/>
            <a:ext cx="2302043" cy="569956"/>
          </a:xfrm>
          <a:prstGeom prst="rect">
            <a:avLst/>
          </a:prstGeom>
        </p:spPr>
        <p:txBody>
          <a:bodyPr vert="horz" lIns="0" tIns="36000" rIns="180000" bIns="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b="1" dirty="0"/>
              <a:t>Student Valued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79DCF4-5CB4-48F3-8178-47FAA1AD2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46088" y="3671687"/>
            <a:ext cx="2875113" cy="287511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A17F4-FE27-4719-BD73-9C76434997D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11140" y="4330997"/>
            <a:ext cx="5346801" cy="2251693"/>
          </a:xfrm>
        </p:spPr>
        <p:txBody>
          <a:bodyPr>
            <a:normAutofit/>
          </a:bodyPr>
          <a:lstStyle/>
          <a:p>
            <a:r>
              <a:rPr lang="en-AU" sz="2400" dirty="0"/>
              <a:t>Clear, step-by-step explanations</a:t>
            </a:r>
          </a:p>
          <a:p>
            <a:r>
              <a:rPr lang="en-AU" sz="2400" dirty="0"/>
              <a:t>Opportunities to apply learning</a:t>
            </a:r>
          </a:p>
          <a:p>
            <a:r>
              <a:rPr lang="en-AU" sz="2400" dirty="0"/>
              <a:t>Increased confidence</a:t>
            </a:r>
          </a:p>
          <a:p>
            <a:r>
              <a:rPr lang="en-AU" sz="2400" dirty="0"/>
              <a:t>Transferrable skills</a:t>
            </a:r>
          </a:p>
        </p:txBody>
      </p:sp>
    </p:spTree>
    <p:extLst>
      <p:ext uri="{BB962C8B-B14F-4D97-AF65-F5344CB8AC3E}">
        <p14:creationId xmlns:p14="http://schemas.microsoft.com/office/powerpoint/2010/main" val="28108941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E4C6081-6C1D-4541-B9F6-ACF157AC20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3365" y="1690688"/>
            <a:ext cx="3744000" cy="39989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00B47E-3CE6-47EB-A471-217AA74236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288" y="2285423"/>
            <a:ext cx="3816000" cy="34041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5E5C61-0C2D-4FC6-AD0B-D2632CF0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87" y="2785896"/>
            <a:ext cx="3816000" cy="29037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CB6DCF-E933-47FD-BD5B-09E0B3DC3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3768"/>
            <a:ext cx="10515600" cy="1016920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Next Steps: Continuing to Improve the Resource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91D91-7DBA-441D-95C2-2F815EB138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75288" y="3331035"/>
            <a:ext cx="3721446" cy="235856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AU" sz="2400" b="1" dirty="0"/>
              <a:t>Accessibility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AU" sz="2400" dirty="0"/>
              <a:t>Gather more feedback from students, particularly those with accessibility needs.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3408DC-A80D-4011-8D53-5BACC346827C}"/>
              </a:ext>
            </a:extLst>
          </p:cNvPr>
          <p:cNvSpPr txBox="1">
            <a:spLocks/>
          </p:cNvSpPr>
          <p:nvPr/>
        </p:nvSpPr>
        <p:spPr>
          <a:xfrm>
            <a:off x="4537365" y="2785896"/>
            <a:ext cx="3595982" cy="2785895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/>
              <a:t>AI-Supported Navigation</a:t>
            </a:r>
          </a:p>
          <a:p>
            <a:pPr>
              <a:spcBef>
                <a:spcPts val="600"/>
              </a:spcBef>
            </a:pPr>
            <a:r>
              <a:rPr lang="en-AU" sz="2400" dirty="0"/>
              <a:t>Explore AI-enabled features to help students navigate resources and identify support relevant to their needs.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9A9A4DA-D4F5-4CB8-AD0D-811A4758B4D5}"/>
              </a:ext>
            </a:extLst>
          </p:cNvPr>
          <p:cNvSpPr txBox="1">
            <a:spLocks/>
          </p:cNvSpPr>
          <p:nvPr/>
        </p:nvSpPr>
        <p:spPr>
          <a:xfrm>
            <a:off x="8445717" y="2219860"/>
            <a:ext cx="3561800" cy="2785895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AU" sz="2400" b="1" dirty="0"/>
              <a:t>Partnership </a:t>
            </a:r>
          </a:p>
          <a:p>
            <a:pPr>
              <a:spcBef>
                <a:spcPts val="600"/>
              </a:spcBef>
            </a:pPr>
            <a:r>
              <a:rPr lang="en-AU" sz="2400" dirty="0"/>
              <a:t>Continue working with colleagues and UDL specialists to strengthen the resource design.</a:t>
            </a:r>
          </a:p>
        </p:txBody>
      </p:sp>
    </p:spTree>
    <p:extLst>
      <p:ext uri="{BB962C8B-B14F-4D97-AF65-F5344CB8AC3E}">
        <p14:creationId xmlns:p14="http://schemas.microsoft.com/office/powerpoint/2010/main" val="573002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AD05F-BA34-45D2-B5FD-6F2303390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5958"/>
            <a:ext cx="10515600" cy="944730"/>
          </a:xfrm>
        </p:spPr>
        <p:txBody>
          <a:bodyPr/>
          <a:lstStyle/>
          <a:p>
            <a:r>
              <a:rPr lang="en-US" sz="36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Experience the Resource as a Student</a:t>
            </a:r>
            <a:endParaRPr lang="en-AU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E440D5-D7F9-4677-8FB9-F396AC748E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11105" y="1669799"/>
            <a:ext cx="4186538" cy="487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b="1" dirty="0">
                <a:solidFill>
                  <a:srgbClr val="005E87"/>
                </a:solidFill>
              </a:rPr>
              <a:t>Scenario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6FD705-4986-4A8C-9C62-E5C4FAB6D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11105" y="2362486"/>
            <a:ext cx="10515600" cy="2337853"/>
          </a:xfrm>
        </p:spPr>
        <p:txBody>
          <a:bodyPr>
            <a:noAutofit/>
          </a:bodyPr>
          <a:lstStyle/>
          <a:p>
            <a:pPr marL="0" indent="0" algn="l">
              <a:spcBef>
                <a:spcPts val="0"/>
              </a:spcBef>
              <a:buSzPct val="100000"/>
              <a:buNone/>
            </a:pPr>
            <a:r>
              <a:rPr lang="en-US" sz="2400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You are a first-year student working on a group presentation.</a:t>
            </a:r>
          </a:p>
          <a:p>
            <a:pPr marL="800100" lvl="1" indent="-342900">
              <a:spcBef>
                <a:spcPts val="600"/>
              </a:spcBef>
              <a:buSzPct val="100000"/>
            </a:pPr>
            <a:r>
              <a:rPr lang="en-US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The assessment is due in three weeks.</a:t>
            </a:r>
            <a:endParaRPr lang="en-US" dirty="0"/>
          </a:p>
          <a:p>
            <a:pPr marL="800100" lvl="1" indent="-342900">
              <a:spcBef>
                <a:spcPts val="600"/>
              </a:spcBef>
              <a:buSzPct val="100000"/>
            </a:pPr>
            <a:r>
              <a:rPr lang="en-US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Your group has just been formed.</a:t>
            </a:r>
            <a:endParaRPr lang="en-US" dirty="0"/>
          </a:p>
          <a:p>
            <a:pPr marL="800100" lvl="1" indent="-342900">
              <a:spcBef>
                <a:spcPts val="600"/>
              </a:spcBef>
              <a:buSzPct val="100000"/>
            </a:pPr>
            <a:r>
              <a:rPr lang="en-US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You are worried that some members may not contribute equally.</a:t>
            </a:r>
            <a:endParaRPr lang="en-US" dirty="0"/>
          </a:p>
          <a:p>
            <a:pPr marL="800100" lvl="1" indent="-342900">
              <a:spcBef>
                <a:spcPts val="600"/>
              </a:spcBef>
              <a:buSzPct val="100000"/>
            </a:pPr>
            <a:r>
              <a:rPr lang="en-US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You are unsure how to </a:t>
            </a:r>
            <a:r>
              <a:rPr lang="en-US" dirty="0" err="1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organise</a:t>
            </a:r>
            <a:r>
              <a:rPr lang="en-US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 meetings </a:t>
            </a:r>
            <a:r>
              <a:rPr lang="en-AU" dirty="0">
                <a:solidFill>
                  <a:srgbClr val="15213F"/>
                </a:solidFill>
                <a:ea typeface="Roboto" pitchFamily="34" charset="-122"/>
                <a:cs typeface="Roboto" pitchFamily="34" charset="-120"/>
              </a:rPr>
              <a:t>and make the most of your group's meeting time.</a:t>
            </a:r>
            <a:endParaRPr lang="en-AU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0861675-93DC-401E-A1B0-8F694F9E10CE}"/>
              </a:ext>
            </a:extLst>
          </p:cNvPr>
          <p:cNvSpPr txBox="1">
            <a:spLocks/>
          </p:cNvSpPr>
          <p:nvPr/>
        </p:nvSpPr>
        <p:spPr>
          <a:xfrm>
            <a:off x="1011105" y="4859153"/>
            <a:ext cx="4186538" cy="487863"/>
          </a:xfrm>
          <a:prstGeom prst="rect">
            <a:avLst/>
          </a:prstGeom>
        </p:spPr>
        <p:txBody>
          <a:bodyPr vert="horz" lIns="0" tIns="36000" rIns="18000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AU" b="1" dirty="0">
                <a:solidFill>
                  <a:srgbClr val="005E87"/>
                </a:solidFill>
              </a:rPr>
              <a:t>Your Task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27CE769-9079-4BF3-BDFF-C8886ECEC6FA}"/>
              </a:ext>
            </a:extLst>
          </p:cNvPr>
          <p:cNvSpPr txBox="1">
            <a:spLocks/>
          </p:cNvSpPr>
          <p:nvPr/>
        </p:nvSpPr>
        <p:spPr>
          <a:xfrm>
            <a:off x="1011105" y="5477060"/>
            <a:ext cx="10659527" cy="1380939"/>
          </a:xfrm>
          <a:prstGeom prst="rect">
            <a:avLst/>
          </a:prstGeom>
        </p:spPr>
        <p:txBody>
          <a:bodyPr vert="horz" lIns="0" tIns="36000" rIns="18000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SzPct val="100000"/>
              <a:buFont typeface="Arial" panose="020B0604020202020204" pitchFamily="34" charset="0"/>
              <a:buNone/>
            </a:pPr>
            <a:r>
              <a:rPr lang="en-AU" sz="2400" dirty="0"/>
              <a:t>Review the Group Work Module Overview page and choose the option(s) you would select first to support yourself.</a:t>
            </a:r>
          </a:p>
          <a:p>
            <a:pPr marL="0" indent="0">
              <a:spcBef>
                <a:spcPts val="600"/>
              </a:spcBef>
              <a:buSzPct val="100000"/>
              <a:buFont typeface="Arial" panose="020B0604020202020204" pitchFamily="34" charset="0"/>
              <a:buNone/>
            </a:pPr>
            <a:r>
              <a:rPr lang="en-AU" sz="2400" dirty="0">
                <a:hlinkClick r:id="rId3"/>
              </a:rPr>
              <a:t>Group work assessments: Introduction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625227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023B8-0156-4045-960C-29D592AF148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1885" y="2766218"/>
            <a:ext cx="10515600" cy="645113"/>
          </a:xfrm>
          <a:prstGeom prst="rect">
            <a:avLst/>
          </a:prstGeom>
        </p:spPr>
        <p:txBody>
          <a:bodyPr/>
          <a:lstStyle/>
          <a:p>
            <a:r>
              <a:rPr lang="en-AU" b="1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0938626-5AB6-404A-8203-750FFE3E5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1885" y="3570142"/>
            <a:ext cx="4572000" cy="645112"/>
          </a:xfrm>
        </p:spPr>
        <p:txBody>
          <a:bodyPr>
            <a:normAutofit/>
          </a:bodyPr>
          <a:lstStyle/>
          <a:p>
            <a:pPr algn="l"/>
            <a:r>
              <a:rPr lang="en-AU" sz="2800" dirty="0">
                <a:solidFill>
                  <a:schemeClr val="bg1"/>
                </a:solidFill>
                <a:latin typeface="+mn-lt"/>
              </a:rPr>
              <a:t>Questions and Discussion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B58E7F-ECD0-418C-B882-A6D63F0B2DEA}"/>
              </a:ext>
            </a:extLst>
          </p:cNvPr>
          <p:cNvSpPr txBox="1"/>
          <p:nvPr/>
        </p:nvSpPr>
        <p:spPr>
          <a:xfrm>
            <a:off x="840062" y="4942491"/>
            <a:ext cx="43484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AU" sz="2400" b="1" dirty="0">
                <a:solidFill>
                  <a:schemeClr val="bg1"/>
                </a:solidFill>
              </a:rPr>
              <a:t>Dr Boya Zhang</a:t>
            </a:r>
          </a:p>
          <a:p>
            <a:pPr marL="0" indent="0">
              <a:buNone/>
            </a:pPr>
            <a:r>
              <a:rPr lang="en-AU" sz="2400" dirty="0">
                <a:solidFill>
                  <a:schemeClr val="bg1"/>
                </a:solidFill>
              </a:rPr>
              <a:t>Learning Adviser</a:t>
            </a:r>
          </a:p>
          <a:p>
            <a:pPr marL="0" indent="0">
              <a:buNone/>
            </a:pPr>
            <a:r>
              <a:rPr lang="en-AU" sz="2400" dirty="0">
                <a:solidFill>
                  <a:schemeClr val="bg1"/>
                </a:solidFill>
              </a:rPr>
              <a:t>Southern Cross University</a:t>
            </a:r>
          </a:p>
        </p:txBody>
      </p:sp>
      <p:pic>
        <p:nvPicPr>
          <p:cNvPr id="8" name="Image 0">
            <a:extLst>
              <a:ext uri="{FF2B5EF4-FFF2-40B4-BE49-F238E27FC236}">
                <a16:creationId xmlns:a16="http://schemas.microsoft.com/office/drawing/2014/main" id="{67D1B4A1-98DF-4832-85CE-7A68C8D77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52" y="5068061"/>
            <a:ext cx="309171" cy="247363"/>
          </a:xfrm>
          <a:prstGeom prst="rect">
            <a:avLst/>
          </a:prstGeom>
        </p:spPr>
      </p:pic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FF94A655-DE64-4CD3-A6ED-211ABDB01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810"/>
          <a:stretch/>
        </p:blipFill>
        <p:spPr>
          <a:xfrm>
            <a:off x="5241795" y="928761"/>
            <a:ext cx="6628549" cy="50004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9049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5FCA18-6241-4287-BEEE-E949C916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380" y="1626280"/>
            <a:ext cx="10515600" cy="651700"/>
          </a:xfrm>
        </p:spPr>
        <p:txBody>
          <a:bodyPr>
            <a:normAutofit/>
          </a:bodyPr>
          <a:lstStyle/>
          <a:p>
            <a:r>
              <a:rPr lang="en-AU" sz="3600" dirty="0"/>
              <a:t>References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B62A5A-EED0-4835-8F19-A8C53C0142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20553" y="2552358"/>
            <a:ext cx="10441427" cy="3846782"/>
          </a:xfrm>
        </p:spPr>
        <p:txBody>
          <a:bodyPr>
            <a:normAutofit/>
          </a:bodyPr>
          <a:lstStyle/>
          <a:p>
            <a:pPr marL="0" indent="-457200">
              <a:spcBef>
                <a:spcPts val="600"/>
              </a:spcBef>
              <a:buNone/>
            </a:pPr>
            <a:r>
              <a:rPr lang="en-AU" sz="2000" dirty="0"/>
              <a:t>Liu, X., &amp; Li, L. (2014). Assessment training effects on student assessment skills and task performance in a technology-facilitated peer assessment. </a:t>
            </a:r>
            <a:r>
              <a:rPr lang="en-AU" sz="2000" i="1" dirty="0"/>
              <a:t>Assessment &amp; Evaluation in Higher Education, 39</a:t>
            </a:r>
            <a:r>
              <a:rPr lang="en-AU" sz="2000" dirty="0"/>
              <a:t>(3), 275-292. </a:t>
            </a:r>
            <a:r>
              <a:rPr lang="en-AU" sz="2000" dirty="0">
                <a:hlinkClick r:id="rId2"/>
              </a:rPr>
              <a:t>https://doi.org/10.1080/02602938.2013.823540</a:t>
            </a:r>
            <a:r>
              <a:rPr lang="en-AU" sz="2000" dirty="0"/>
              <a:t> </a:t>
            </a:r>
          </a:p>
          <a:p>
            <a:pPr marL="0" indent="-457200">
              <a:spcBef>
                <a:spcPts val="600"/>
              </a:spcBef>
              <a:buNone/>
            </a:pPr>
            <a:r>
              <a:rPr lang="en-AU" sz="2000" dirty="0"/>
              <a:t>Price, M., Rust, C., O’Donovan, B., Handley, K., &amp; Bryant, R. (2012). </a:t>
            </a:r>
            <a:r>
              <a:rPr lang="en-AU" sz="2000" i="1" dirty="0"/>
              <a:t>Assessment Literacy: The Foundation for Improving Student Learning</a:t>
            </a:r>
            <a:r>
              <a:rPr lang="en-AU" sz="2000" dirty="0"/>
              <a:t>. Oxford Brookes University.</a:t>
            </a:r>
          </a:p>
          <a:p>
            <a:pPr marL="0" indent="-457200">
              <a:spcBef>
                <a:spcPts val="600"/>
              </a:spcBef>
              <a:buNone/>
            </a:pPr>
            <a:r>
              <a:rPr lang="en-AU" sz="2000" dirty="0" err="1"/>
              <a:t>Saligari</a:t>
            </a:r>
            <a:r>
              <a:rPr lang="en-AU" sz="2000" dirty="0"/>
              <a:t>, M. J., Fox, J. L., Rivera Munoz, C. A., Frankland, S., &amp; Willems-Jones, A. (2024). Undergraduate Science and Agriculture Students Perceive Improved Academic Judgement Upon Use of an Assessment Literacy Module. </a:t>
            </a:r>
            <a:r>
              <a:rPr lang="en-AU" sz="2000" i="1" dirty="0"/>
              <a:t>International Journal of Innovation in Science and Mathematics Education</a:t>
            </a:r>
            <a:r>
              <a:rPr lang="en-AU" sz="2000" dirty="0"/>
              <a:t>, </a:t>
            </a:r>
            <a:r>
              <a:rPr lang="en-AU" sz="2000" i="1" dirty="0"/>
              <a:t>32</a:t>
            </a:r>
            <a:r>
              <a:rPr lang="en-AU" sz="2000" dirty="0"/>
              <a:t>(5), 25-40. </a:t>
            </a:r>
            <a:r>
              <a:rPr lang="en-AU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https://doi.org/10.30722/IJISME.32.05.002</a:t>
            </a:r>
            <a:r>
              <a:rPr lang="en-AU" sz="2000" dirty="0"/>
              <a:t> </a:t>
            </a:r>
          </a:p>
          <a:p>
            <a:pPr marL="0" indent="-457200">
              <a:spcBef>
                <a:spcPts val="600"/>
              </a:spcBef>
              <a:buNone/>
            </a:pPr>
            <a:r>
              <a:rPr lang="en-AU" sz="2000" dirty="0"/>
              <a:t>Smith, C. D., </a:t>
            </a:r>
            <a:r>
              <a:rPr lang="en-AU" sz="2000" dirty="0" err="1"/>
              <a:t>Worsfold</a:t>
            </a:r>
            <a:r>
              <a:rPr lang="en-AU" sz="2000" dirty="0"/>
              <a:t>, K., Davies, L., Fisher, R., &amp; McPhail, R. (2013). Assessment literacy and student learning: The case for explicitly developing students ‘assessment literacy’. </a:t>
            </a:r>
            <a:r>
              <a:rPr lang="en-AU" sz="2000" i="1" dirty="0"/>
              <a:t>Assessment &amp; Evaluation in Higher Education, 38</a:t>
            </a:r>
            <a:r>
              <a:rPr lang="en-AU" sz="2000" dirty="0"/>
              <a:t>(1), 44-60. </a:t>
            </a:r>
            <a:r>
              <a:rPr lang="en-AU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https://doi:10.1080/02602938.2011.598636</a:t>
            </a:r>
            <a:r>
              <a:rPr lang="en-AU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16806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White background with SCU log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A1E0E2-7D3F-4C2B-9D42-2B13606B60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F3A44A-1050-4791-8934-6D25D9FD64F2}">
  <ds:schemaRefs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microsoft.com/office/2006/documentManagement/types"/>
    <ds:schemaRef ds:uri="43435717-49c9-4489-9470-c7c98d62699d"/>
    <ds:schemaRef ds:uri="242681ae-e6e2-4ee6-90fd-f2c0d11c7b09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F7E967C-2F95-4458-8E23-5CC423854B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3009</TotalTime>
  <Words>1133</Words>
  <Application>Microsoft Office PowerPoint</Application>
  <PresentationFormat>Widescreen</PresentationFormat>
  <Paragraphs>141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Aptos</vt:lpstr>
      <vt:lpstr>Aptos Display</vt:lpstr>
      <vt:lpstr>Arial</vt:lpstr>
      <vt:lpstr>Calibri</vt:lpstr>
      <vt:lpstr>Graphik Regular</vt:lpstr>
      <vt:lpstr>Montserrat</vt:lpstr>
      <vt:lpstr>Roboto</vt:lpstr>
      <vt:lpstr>Roboto Slab</vt:lpstr>
      <vt:lpstr>1_Office Theme</vt:lpstr>
      <vt:lpstr>Custom Design</vt:lpstr>
      <vt:lpstr>1_Custom Design</vt:lpstr>
      <vt:lpstr>White background with SCU logo</vt:lpstr>
      <vt:lpstr>Embedding UDL 3.0 in Institution-Wide Academic Support Resource Design</vt:lpstr>
      <vt:lpstr>Acknowledgement of Country</vt:lpstr>
      <vt:lpstr>Why We Developed an Institution-wide Assessment-focused Resource</vt:lpstr>
      <vt:lpstr>Why We Developed an Institution-wide Assessment-focused Resource (Cont’d)</vt:lpstr>
      <vt:lpstr>Initial Approach: Tool-driven Design</vt:lpstr>
      <vt:lpstr>Initial Approach: Tool-driven Design (Cont’d)</vt:lpstr>
      <vt:lpstr>Our Resource Design Framework</vt:lpstr>
      <vt:lpstr>Key Insights from the Design Process</vt:lpstr>
      <vt:lpstr>How UDL 3.0 Principles Informed Our Resource Design</vt:lpstr>
      <vt:lpstr>From the Perspective of Engagement</vt:lpstr>
      <vt:lpstr>From the Perspective of Engagement (Cont’d)</vt:lpstr>
      <vt:lpstr>From the Perspective of Representation</vt:lpstr>
      <vt:lpstr>From the Perspective of Representation (Cont’d)</vt:lpstr>
      <vt:lpstr>From the Perspective of Representation (Cont’d)</vt:lpstr>
      <vt:lpstr>From the Perspective of Action &amp; Expression</vt:lpstr>
      <vt:lpstr>Reducing Barriers Through Platform Design</vt:lpstr>
      <vt:lpstr>Reducing Barriers Through Platform Design (Cont’d)</vt:lpstr>
      <vt:lpstr>What Students Are Saying</vt:lpstr>
      <vt:lpstr>Next Steps: Continuing to Improve the Resource</vt:lpstr>
      <vt:lpstr>Experience the Resource as a Student</vt:lpstr>
      <vt:lpstr>Thank You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Stephen Harris</dc:creator>
  <cp:lastModifiedBy>Kylie Geard</cp:lastModifiedBy>
  <cp:revision>71</cp:revision>
  <dcterms:created xsi:type="dcterms:W3CDTF">2025-01-16T22:11:03Z</dcterms:created>
  <dcterms:modified xsi:type="dcterms:W3CDTF">2026-08-03T06:24:26Z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