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1"/>
  </p:notesMasterIdLst>
  <p:sldIdLst>
    <p:sldId id="261" r:id="rId5"/>
    <p:sldId id="256" r:id="rId6"/>
    <p:sldId id="257" r:id="rId7"/>
    <p:sldId id="259" r:id="rId8"/>
    <p:sldId id="260" r:id="rId9"/>
    <p:sldId id="262" r:id="rId10"/>
    <p:sldId id="263" r:id="rId11"/>
    <p:sldId id="264" r:id="rId12"/>
    <p:sldId id="265" r:id="rId13"/>
    <p:sldId id="266" r:id="rId14"/>
    <p:sldId id="267" r:id="rId15"/>
    <p:sldId id="268" r:id="rId16"/>
    <p:sldId id="269" r:id="rId17"/>
    <p:sldId id="270" r:id="rId18"/>
    <p:sldId id="281" r:id="rId19"/>
    <p:sldId id="271" r:id="rId20"/>
    <p:sldId id="283" r:id="rId21"/>
    <p:sldId id="282" r:id="rId22"/>
    <p:sldId id="272" r:id="rId23"/>
    <p:sldId id="274" r:id="rId24"/>
    <p:sldId id="275" r:id="rId25"/>
    <p:sldId id="276" r:id="rId26"/>
    <p:sldId id="277" r:id="rId27"/>
    <p:sldId id="278" r:id="rId28"/>
    <p:sldId id="279" r:id="rId29"/>
    <p:sldId id="280" r:id="rId30"/>
  </p:sldIdLst>
  <p:sldSz cx="18288000" cy="10287000"/>
  <p:notesSz cx="6805613" cy="9939338"/>
  <p:embeddedFontLst>
    <p:embeddedFont>
      <p:font typeface="Bahnschrift SemiLight" panose="020B0502040204020203" pitchFamily="34" charset="0"/>
      <p:regular r:id="rId32"/>
    </p:embeddedFont>
    <p:embeddedFont>
      <p:font typeface="Bobby Jones" panose="020B0604020202020204" charset="0"/>
      <p:regular r:id="rId33"/>
    </p:embeddedFont>
    <p:embeddedFont>
      <p:font typeface="Open Sans" panose="020B0606030504020204" pitchFamily="34" charset="0"/>
      <p:regular r:id="rId34"/>
      <p:bold r:id="rId35"/>
      <p:italic r:id="rId36"/>
      <p:boldItalic r:id="rId37"/>
    </p:embeddedFont>
    <p:embeddedFont>
      <p:font typeface="Open Sans Bold" panose="020B0806030504020204" charset="0"/>
      <p:regular r:id="rId38"/>
    </p:embeddedFont>
    <p:embeddedFont>
      <p:font typeface="Open Sans Bold Italics" panose="020B0604020202020204" charset="0"/>
      <p:regular r:id="rId39"/>
    </p:embeddedFont>
    <p:embeddedFont>
      <p:font typeface="Open Sans Italics" panose="020B0604020202020204" charset="0"/>
      <p:regular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115F5F-9FAD-48B2-AD43-703BD7C9AF88}" v="3" dt="2026-08-03T06:03:41.0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8182" autoAdjust="0"/>
    <p:restoredTop sz="94673" autoAdjust="0"/>
  </p:normalViewPr>
  <p:slideViewPr>
    <p:cSldViewPr>
      <p:cViewPr varScale="1">
        <p:scale>
          <a:sx n="52" d="100"/>
          <a:sy n="52" d="100"/>
        </p:scale>
        <p:origin x="102" y="53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0" d="100"/>
        <a:sy n="70" d="100"/>
      </p:scale>
      <p:origin x="0" y="-412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8.fntdata"/><Relationship Id="rId21" Type="http://schemas.openxmlformats.org/officeDocument/2006/relationships/slide" Target="slides/slide17.xml"/><Relationship Id="rId34" Type="http://schemas.openxmlformats.org/officeDocument/2006/relationships/font" Target="fonts/font3.fntdata"/><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font" Target="fonts/font7.fntdata"/><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ylie Geard" userId="b930dff3-5db0-4b18-9d4c-f929b90677dc" providerId="ADAL" clId="{038610CA-6CAC-4665-9047-4DC39D1E2447}"/>
    <pc:docChg chg="custSel modSld">
      <pc:chgData name="Kylie Geard" userId="b930dff3-5db0-4b18-9d4c-f929b90677dc" providerId="ADAL" clId="{038610CA-6CAC-4665-9047-4DC39D1E2447}" dt="2026-08-03T06:03:41.047" v="4"/>
      <pc:docMkLst>
        <pc:docMk/>
      </pc:docMkLst>
      <pc:sldChg chg="modAnim">
        <pc:chgData name="Kylie Geard" userId="b930dff3-5db0-4b18-9d4c-f929b90677dc" providerId="ADAL" clId="{038610CA-6CAC-4665-9047-4DC39D1E2447}" dt="2026-08-03T06:02:53.747" v="2"/>
        <pc:sldMkLst>
          <pc:docMk/>
          <pc:sldMk cId="0" sldId="264"/>
        </pc:sldMkLst>
      </pc:sldChg>
      <pc:sldChg chg="modAnim">
        <pc:chgData name="Kylie Geard" userId="b930dff3-5db0-4b18-9d4c-f929b90677dc" providerId="ADAL" clId="{038610CA-6CAC-4665-9047-4DC39D1E2447}" dt="2026-08-03T06:03:41.047" v="4"/>
        <pc:sldMkLst>
          <pc:docMk/>
          <pc:sldMk cId="0" sldId="267"/>
        </pc:sldMkLst>
      </pc:sldChg>
      <pc:sldChg chg="modNotes">
        <pc:chgData name="Kylie Geard" userId="b930dff3-5db0-4b18-9d4c-f929b90677dc" providerId="ADAL" clId="{038610CA-6CAC-4665-9047-4DC39D1E2447}" dt="2026-08-03T06:02:09.675" v="1" actId="368"/>
        <pc:sldMkLst>
          <pc:docMk/>
          <pc:sldMk cId="0" sldId="277"/>
        </pc:sldMkLst>
      </pc:sldChg>
      <pc:sldChg chg="modAnim">
        <pc:chgData name="Kylie Geard" userId="b930dff3-5db0-4b18-9d4c-f929b90677dc" providerId="ADAL" clId="{038610CA-6CAC-4665-9047-4DC39D1E2447}" dt="2026-08-03T06:03:19.473" v="3"/>
        <pc:sldMkLst>
          <pc:docMk/>
          <pc:sldMk cId="1733692889" sldId="28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32132" cy="37272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40444" y="0"/>
            <a:ext cx="3932132" cy="372725"/>
          </a:xfrm>
          <a:prstGeom prst="rect">
            <a:avLst/>
          </a:prstGeom>
        </p:spPr>
        <p:txBody>
          <a:bodyPr vert="horz" lIns="91440" tIns="45720" rIns="91440" bIns="45720" rtlCol="0"/>
          <a:lstStyle>
            <a:lvl1pPr algn="r">
              <a:defRPr sz="1200"/>
            </a:lvl1pPr>
          </a:lstStyle>
          <a:p>
            <a:fld id="{B7268E1E-0E44-426D-905E-8AD9B19D2182}" type="datetimeFigureOut">
              <a:rPr lang="cs-CZ" smtClean="0"/>
              <a:t>03.08.2026</a:t>
            </a:fld>
            <a:endParaRPr lang="cs-CZ"/>
          </a:p>
        </p:txBody>
      </p:sp>
      <p:sp>
        <p:nvSpPr>
          <p:cNvPr id="4" name="Slide Image Placeholder 3"/>
          <p:cNvSpPr>
            <a:spLocks noGrp="1" noRot="1" noChangeAspect="1"/>
          </p:cNvSpPr>
          <p:nvPr>
            <p:ph type="sldImg" idx="2"/>
          </p:nvPr>
        </p:nvSpPr>
        <p:spPr>
          <a:xfrm>
            <a:off x="2057400" y="557213"/>
            <a:ext cx="4959350" cy="2790825"/>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07415" y="3533987"/>
            <a:ext cx="7259321" cy="33493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7067974"/>
            <a:ext cx="3932132" cy="371000"/>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40444" y="7067974"/>
            <a:ext cx="3932132" cy="371000"/>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32132" cy="372725"/>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40444" y="0"/>
            <a:ext cx="3932132" cy="372725"/>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057400" y="557213"/>
            <a:ext cx="4959350" cy="2790825"/>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07415" y="3533987"/>
            <a:ext cx="7259321" cy="3349350"/>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7067974"/>
            <a:ext cx="3932132" cy="3710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40444" y="7067974"/>
            <a:ext cx="3932132" cy="371000"/>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svg"/><Relationship Id="rId1" Type="http://schemas.openxmlformats.org/officeDocument/2006/relationships/slideLayout" Target="../slideLayouts/slideLayout7.xml"/><Relationship Id="rId5" Type="http://schemas.openxmlformats.org/officeDocument/2006/relationships/image" Target="../media/image8.sv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5.sv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5.sv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6.svg"/><Relationship Id="rId7" Type="http://schemas.openxmlformats.org/officeDocument/2006/relationships/image" Target="../media/image29.svg"/><Relationship Id="rId2" Type="http://schemas.openxmlformats.org/officeDocument/2006/relationships/image" Target="../media/image5.svg"/><Relationship Id="rId1" Type="http://schemas.openxmlformats.org/officeDocument/2006/relationships/slideLayout" Target="../slideLayouts/slideLayout7.xml"/><Relationship Id="rId6" Type="http://schemas.openxmlformats.org/officeDocument/2006/relationships/image" Target="../media/image28.svg"/><Relationship Id="rId5" Type="http://schemas.openxmlformats.org/officeDocument/2006/relationships/image" Target="../media/image16.svg"/><Relationship Id="rId4" Type="http://schemas.openxmlformats.org/officeDocument/2006/relationships/image" Target="../media/image27.svg"/><Relationship Id="rId9" Type="http://schemas.openxmlformats.org/officeDocument/2006/relationships/image" Target="../media/image30.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27.sv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37.png"/><Relationship Id="rId2" Type="http://schemas.openxmlformats.org/officeDocument/2006/relationships/image" Target="../media/image5.sv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3.svg"/></Relationships>
</file>

<file path=ppt/slides/_rels/slide13.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2.svg"/><Relationship Id="rId2" Type="http://schemas.openxmlformats.org/officeDocument/2006/relationships/image" Target="../media/image5.svg"/><Relationship Id="rId1" Type="http://schemas.openxmlformats.org/officeDocument/2006/relationships/slideLayout" Target="../slideLayouts/slideLayout7.xml"/><Relationship Id="rId6" Type="http://schemas.openxmlformats.org/officeDocument/2006/relationships/hyperlink" Target="https://udlguidelines.cast.org/engagement/interests-identities/joy-play/" TargetMode="External"/><Relationship Id="rId5" Type="http://schemas.openxmlformats.org/officeDocument/2006/relationships/image" Target="../media/image40.svg"/><Relationship Id="rId4" Type="http://schemas.openxmlformats.org/officeDocument/2006/relationships/image" Target="../media/image39.png"/></Relationships>
</file>

<file path=ppt/slides/_rels/slide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hyperlink" Target="https://creativecommons.org/licenses/by-nc/3.0/" TargetMode="External"/><Relationship Id="rId5" Type="http://schemas.openxmlformats.org/officeDocument/2006/relationships/hyperlink" Target="https://freepngimg.com/png/29025-sea-clipart" TargetMode="External"/><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33.svg"/></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5.svg"/><Relationship Id="rId1" Type="http://schemas.openxmlformats.org/officeDocument/2006/relationships/slideLayout" Target="../slideLayouts/slideLayout7.xml"/><Relationship Id="rId5" Type="http://schemas.openxmlformats.org/officeDocument/2006/relationships/image" Target="../media/image44.jpe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5.svg"/><Relationship Id="rId1" Type="http://schemas.openxmlformats.org/officeDocument/2006/relationships/slideLayout" Target="../slideLayouts/slideLayout7.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12.svg"/></Relationships>
</file>

<file path=ppt/slides/_rels/slide1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5.sv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42.png"/></Relationships>
</file>

<file path=ppt/slides/_rels/slide21.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image" Target="../media/image5.svg"/><Relationship Id="rId1" Type="http://schemas.openxmlformats.org/officeDocument/2006/relationships/slideLayout" Target="../slideLayouts/slideLayout7.xml"/><Relationship Id="rId5" Type="http://schemas.openxmlformats.org/officeDocument/2006/relationships/image" Target="../media/image48.svg"/><Relationship Id="rId4" Type="http://schemas.openxmlformats.org/officeDocument/2006/relationships/image" Target="../media/image47.svg"/></Relationships>
</file>

<file path=ppt/slides/_rels/slide22.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5.sv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49.png"/></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0.svg"/></Relationships>
</file>

<file path=ppt/slides/_rels/slide24.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svg"/><Relationship Id="rId1" Type="http://schemas.openxmlformats.org/officeDocument/2006/relationships/slideLayout" Target="../slideLayouts/slideLayout7.xml"/><Relationship Id="rId6" Type="http://schemas.openxmlformats.org/officeDocument/2006/relationships/image" Target="../media/image46.svg"/><Relationship Id="rId5" Type="http://schemas.openxmlformats.org/officeDocument/2006/relationships/image" Target="../media/image53.svg"/><Relationship Id="rId4" Type="http://schemas.openxmlformats.org/officeDocument/2006/relationships/image" Target="../media/image52.png"/></Relationships>
</file>

<file path=ppt/slides/_rels/slide2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hyperlink" Target="https://edpsych.pressbooks.sunycreate.cloud/chapter/active-learning/" TargetMode="External"/><Relationship Id="rId2" Type="http://schemas.openxmlformats.org/officeDocument/2006/relationships/hyperlink" Target="https://udlguidelines.cast.org/engagement/interests-identities/joy-play/" TargetMode="External"/><Relationship Id="rId1" Type="http://schemas.openxmlformats.org/officeDocument/2006/relationships/slideLayout" Target="../slideLayouts/slideLayout7.xml"/><Relationship Id="rId4" Type="http://schemas.openxmlformats.org/officeDocument/2006/relationships/hyperlink" Target="https://www.taylorfrancis.com/books/oa-edit/10.4324/9781003532224/joy-centered-pedagogy-higher-education-eileen-kogl-camfiel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7A387"/>
        </a:solidFill>
        <a:effectLst/>
      </p:bgPr>
    </p:bg>
    <p:spTree>
      <p:nvGrpSpPr>
        <p:cNvPr id="1" name=""/>
        <p:cNvGrpSpPr/>
        <p:nvPr/>
      </p:nvGrpSpPr>
      <p:grpSpPr>
        <a:xfrm>
          <a:off x="0" y="0"/>
          <a:ext cx="0" cy="0"/>
          <a:chOff x="0" y="0"/>
          <a:chExt cx="0" cy="0"/>
        </a:xfrm>
      </p:grpSpPr>
      <p:grpSp>
        <p:nvGrpSpPr>
          <p:cNvPr id="2" name="Group 2"/>
          <p:cNvGrpSpPr/>
          <p:nvPr/>
        </p:nvGrpSpPr>
        <p:grpSpPr>
          <a:xfrm>
            <a:off x="-2222907" y="0"/>
            <a:ext cx="20510908" cy="10263945"/>
            <a:chOff x="0" y="0"/>
            <a:chExt cx="27347876" cy="13685260"/>
          </a:xfrm>
        </p:grpSpPr>
        <p:sp>
          <p:nvSpPr>
            <p:cNvPr id="3" name="Freeform 3">
              <a:extLst>
                <a:ext uri="{C183D7F6-B498-43B3-948B-1728B52AA6E4}">
                  <adec:decorative xmlns:adec="http://schemas.microsoft.com/office/drawing/2017/decorative" val="1"/>
                </a:ext>
              </a:extLst>
            </p:cNvPr>
            <p:cNvSpPr/>
            <p:nvPr/>
          </p:nvSpPr>
          <p:spPr>
            <a:xfrm>
              <a:off x="0"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a:extLst>
                <a:ext uri="{C183D7F6-B498-43B3-948B-1728B52AA6E4}">
                  <adec:decorative xmlns:adec="http://schemas.microsoft.com/office/drawing/2017/decorative" val="1"/>
                </a:ext>
              </a:extLst>
            </p:cNvPr>
            <p:cNvSpPr/>
            <p:nvPr/>
          </p:nvSpPr>
          <p:spPr>
            <a:xfrm>
              <a:off x="6824269"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a:extLst>
                <a:ext uri="{C183D7F6-B498-43B3-948B-1728B52AA6E4}">
                  <adec:decorative xmlns:adec="http://schemas.microsoft.com/office/drawing/2017/decorative" val="1"/>
                </a:ext>
              </a:extLst>
            </p:cNvPr>
            <p:cNvSpPr/>
            <p:nvPr/>
          </p:nvSpPr>
          <p:spPr>
            <a:xfrm>
              <a:off x="13661238"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a:extLst>
                <a:ext uri="{C183D7F6-B498-43B3-948B-1728B52AA6E4}">
                  <adec:decorative xmlns:adec="http://schemas.microsoft.com/office/drawing/2017/decorative" val="1"/>
                </a:ext>
              </a:extLst>
            </p:cNvPr>
            <p:cNvSpPr/>
            <p:nvPr/>
          </p:nvSpPr>
          <p:spPr>
            <a:xfrm>
              <a:off x="20498207"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7" name="Freeform 7">
              <a:extLst>
                <a:ext uri="{C183D7F6-B498-43B3-948B-1728B52AA6E4}">
                  <adec:decorative xmlns:adec="http://schemas.microsoft.com/office/drawing/2017/decorative" val="1"/>
                </a:ext>
              </a:extLst>
            </p:cNvPr>
            <p:cNvSpPr/>
            <p:nvPr/>
          </p:nvSpPr>
          <p:spPr>
            <a:xfrm>
              <a:off x="0"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8" name="Freeform 8">
              <a:extLst>
                <a:ext uri="{C183D7F6-B498-43B3-948B-1728B52AA6E4}">
                  <adec:decorative xmlns:adec="http://schemas.microsoft.com/office/drawing/2017/decorative" val="1"/>
                </a:ext>
              </a:extLst>
            </p:cNvPr>
            <p:cNvSpPr/>
            <p:nvPr/>
          </p:nvSpPr>
          <p:spPr>
            <a:xfrm>
              <a:off x="6824269"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a:extLst>
                <a:ext uri="{C183D7F6-B498-43B3-948B-1728B52AA6E4}">
                  <adec:decorative xmlns:adec="http://schemas.microsoft.com/office/drawing/2017/decorative" val="1"/>
                </a:ext>
              </a:extLst>
            </p:cNvPr>
            <p:cNvSpPr/>
            <p:nvPr/>
          </p:nvSpPr>
          <p:spPr>
            <a:xfrm>
              <a:off x="13661238"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10" name="Freeform 10">
              <a:extLst>
                <a:ext uri="{C183D7F6-B498-43B3-948B-1728B52AA6E4}">
                  <adec:decorative xmlns:adec="http://schemas.microsoft.com/office/drawing/2017/decorative" val="1"/>
                </a:ext>
              </a:extLst>
            </p:cNvPr>
            <p:cNvSpPr/>
            <p:nvPr/>
          </p:nvSpPr>
          <p:spPr>
            <a:xfrm>
              <a:off x="20498207"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grpSp>
      <p:grpSp>
        <p:nvGrpSpPr>
          <p:cNvPr id="11" name="Group 11"/>
          <p:cNvGrpSpPr/>
          <p:nvPr/>
        </p:nvGrpSpPr>
        <p:grpSpPr>
          <a:xfrm>
            <a:off x="793743" y="1519745"/>
            <a:ext cx="7906681" cy="4673856"/>
            <a:chOff x="0" y="0"/>
            <a:chExt cx="2082418" cy="1230974"/>
          </a:xfrm>
        </p:grpSpPr>
        <p:sp>
          <p:nvSpPr>
            <p:cNvPr id="12" name="Freeform 12"/>
            <p:cNvSpPr/>
            <p:nvPr/>
          </p:nvSpPr>
          <p:spPr>
            <a:xfrm>
              <a:off x="0" y="0"/>
              <a:ext cx="2082418" cy="1230974"/>
            </a:xfrm>
            <a:custGeom>
              <a:avLst/>
              <a:gdLst/>
              <a:ahLst/>
              <a:cxnLst/>
              <a:rect l="l" t="t" r="r" b="b"/>
              <a:pathLst>
                <a:path w="2082418" h="1230974">
                  <a:moveTo>
                    <a:pt x="0" y="0"/>
                  </a:moveTo>
                  <a:lnTo>
                    <a:pt x="2082418" y="0"/>
                  </a:lnTo>
                  <a:lnTo>
                    <a:pt x="2082418" y="1230974"/>
                  </a:lnTo>
                  <a:lnTo>
                    <a:pt x="0" y="1230974"/>
                  </a:lnTo>
                  <a:close/>
                </a:path>
              </a:pathLst>
            </a:custGeom>
            <a:solidFill>
              <a:srgbClr val="F6E8C4"/>
            </a:solidFill>
          </p:spPr>
          <p:txBody>
            <a:bodyPr/>
            <a:lstStyle/>
            <a:p>
              <a:endParaRPr lang="en-AU"/>
            </a:p>
          </p:txBody>
        </p:sp>
        <p:sp>
          <p:nvSpPr>
            <p:cNvPr id="13" name="TextBox 13"/>
            <p:cNvSpPr txBox="1"/>
            <p:nvPr/>
          </p:nvSpPr>
          <p:spPr>
            <a:xfrm>
              <a:off x="0" y="-38100"/>
              <a:ext cx="2082418" cy="1269074"/>
            </a:xfrm>
            <a:prstGeom prst="rect">
              <a:avLst/>
            </a:prstGeom>
          </p:spPr>
          <p:txBody>
            <a:bodyPr lIns="50800" tIns="50800" rIns="50800" bIns="50800" rtlCol="0" anchor="ctr"/>
            <a:lstStyle/>
            <a:p>
              <a:pPr algn="ctr">
                <a:lnSpc>
                  <a:spcPts val="2782"/>
                </a:lnSpc>
              </a:pPr>
              <a:endParaRPr/>
            </a:p>
          </p:txBody>
        </p:sp>
      </p:grpSp>
      <p:sp>
        <p:nvSpPr>
          <p:cNvPr id="14" name="Freeform 14">
            <a:extLst>
              <a:ext uri="{C183D7F6-B498-43B3-948B-1728B52AA6E4}">
                <adec:decorative xmlns:adec="http://schemas.microsoft.com/office/drawing/2017/decorative" val="1"/>
              </a:ext>
            </a:extLst>
          </p:cNvPr>
          <p:cNvSpPr/>
          <p:nvPr/>
        </p:nvSpPr>
        <p:spPr>
          <a:xfrm rot="-141431">
            <a:off x="9222892" y="1046063"/>
            <a:ext cx="7978375" cy="8051571"/>
          </a:xfrm>
          <a:custGeom>
            <a:avLst/>
            <a:gdLst/>
            <a:ahLst/>
            <a:cxnLst/>
            <a:rect l="l" t="t" r="r" b="b"/>
            <a:pathLst>
              <a:path w="7978375" h="8051571">
                <a:moveTo>
                  <a:pt x="0" y="0"/>
                </a:moveTo>
                <a:lnTo>
                  <a:pt x="7978376" y="0"/>
                </a:lnTo>
                <a:lnTo>
                  <a:pt x="7978376" y="8051572"/>
                </a:lnTo>
                <a:lnTo>
                  <a:pt x="0" y="805157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5" name="Freeform 15">
            <a:extLst>
              <a:ext uri="{C183D7F6-B498-43B3-948B-1728B52AA6E4}">
                <adec:decorative xmlns:adec="http://schemas.microsoft.com/office/drawing/2017/decorative" val="1"/>
              </a:ext>
            </a:extLst>
          </p:cNvPr>
          <p:cNvSpPr/>
          <p:nvPr/>
        </p:nvSpPr>
        <p:spPr>
          <a:xfrm>
            <a:off x="12793789" y="4073767"/>
            <a:ext cx="3250278" cy="2854335"/>
          </a:xfrm>
          <a:custGeom>
            <a:avLst/>
            <a:gdLst/>
            <a:ahLst/>
            <a:cxnLst/>
            <a:rect l="l" t="t" r="r" b="b"/>
            <a:pathLst>
              <a:path w="3250278" h="2854335">
                <a:moveTo>
                  <a:pt x="0" y="0"/>
                </a:moveTo>
                <a:lnTo>
                  <a:pt x="3250278" y="0"/>
                </a:lnTo>
                <a:lnTo>
                  <a:pt x="3250278" y="2854335"/>
                </a:lnTo>
                <a:lnTo>
                  <a:pt x="0" y="285433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16" name="Freeform 16" descr="Aboriginal artwork in deep purple with concentric arcs of dotted patterns and U-shapes in blue, orange, green, red and white. Created by Gilimbaa for First Peoples and Equity Pathways.">
            <a:extLst>
              <a:ext uri="{C183D7F6-B498-43B3-948B-1728B52AA6E4}">
                <adec:decorative xmlns:adec="http://schemas.microsoft.com/office/drawing/2017/decorative" val="1"/>
              </a:ext>
            </a:extLst>
          </p:cNvPr>
          <p:cNvSpPr/>
          <p:nvPr/>
        </p:nvSpPr>
        <p:spPr>
          <a:xfrm rot="-184977">
            <a:off x="9773921" y="2593104"/>
            <a:ext cx="6876319" cy="5234598"/>
          </a:xfrm>
          <a:custGeom>
            <a:avLst/>
            <a:gdLst/>
            <a:ahLst/>
            <a:cxnLst/>
            <a:rect l="l" t="t" r="r" b="b"/>
            <a:pathLst>
              <a:path w="6876319" h="5234598">
                <a:moveTo>
                  <a:pt x="0" y="0"/>
                </a:moveTo>
                <a:lnTo>
                  <a:pt x="6876318" y="0"/>
                </a:lnTo>
                <a:lnTo>
                  <a:pt x="6876318" y="5234597"/>
                </a:lnTo>
                <a:lnTo>
                  <a:pt x="0" y="5234597"/>
                </a:lnTo>
                <a:lnTo>
                  <a:pt x="0" y="0"/>
                </a:lnTo>
                <a:close/>
              </a:path>
            </a:pathLst>
          </a:custGeom>
          <a:blipFill>
            <a:blip r:embed="rId5"/>
            <a:stretch>
              <a:fillRect/>
            </a:stretch>
          </a:blipFill>
        </p:spPr>
        <p:txBody>
          <a:bodyPr/>
          <a:lstStyle/>
          <a:p>
            <a:endParaRPr lang="en-AU"/>
          </a:p>
        </p:txBody>
      </p:sp>
      <p:sp>
        <p:nvSpPr>
          <p:cNvPr id="17" name="TextBox 17"/>
          <p:cNvSpPr txBox="1">
            <a:spLocks noGrp="1"/>
          </p:cNvSpPr>
          <p:nvPr>
            <p:ph type="title" idx="4294967295"/>
          </p:nvPr>
        </p:nvSpPr>
        <p:spPr>
          <a:xfrm>
            <a:off x="1339891" y="2033099"/>
            <a:ext cx="6402832" cy="130511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858"/>
              </a:lnSpc>
              <a:spcBef>
                <a:spcPts val="0"/>
              </a:spcBef>
              <a:spcAft>
                <a:spcPts val="0"/>
              </a:spcAft>
              <a:buClrTx/>
              <a:buSzTx/>
              <a:buFontTx/>
              <a:buNone/>
              <a:tabLst/>
              <a:defRPr/>
            </a:pPr>
            <a:r>
              <a:rPr kumimoji="0" lang="en-US" sz="5925" b="0" i="0" u="none" strike="noStrike" kern="1200" cap="none" spc="0" normalizeH="0" baseline="0" noProof="0" dirty="0">
                <a:ln>
                  <a:noFill/>
                </a:ln>
                <a:solidFill>
                  <a:srgbClr val="000000"/>
                </a:solidFill>
                <a:effectLst/>
                <a:uLnTx/>
                <a:uFillTx/>
                <a:latin typeface="Bobby Jones"/>
                <a:ea typeface="Bobby Jones"/>
                <a:cs typeface="Bobby Jones"/>
                <a:sym typeface="Bobby Jones"/>
              </a:rPr>
              <a:t>Acknowledgement of Country</a:t>
            </a:r>
          </a:p>
        </p:txBody>
      </p:sp>
      <p:sp>
        <p:nvSpPr>
          <p:cNvPr id="18" name="TextBox 18"/>
          <p:cNvSpPr txBox="1"/>
          <p:nvPr/>
        </p:nvSpPr>
        <p:spPr>
          <a:xfrm>
            <a:off x="1472693" y="3430101"/>
            <a:ext cx="6943490" cy="1851810"/>
          </a:xfrm>
          <a:prstGeom prst="rect">
            <a:avLst/>
          </a:prstGeom>
        </p:spPr>
        <p:txBody>
          <a:bodyPr lIns="0" tIns="0" rIns="0" bIns="0" rtlCol="0" anchor="t">
            <a:spAutoFit/>
          </a:bodyPr>
          <a:lstStyle/>
          <a:p>
            <a:pPr algn="l">
              <a:lnSpc>
                <a:spcPts val="2970"/>
              </a:lnSpc>
            </a:pPr>
            <a:r>
              <a:rPr lang="en-US" sz="2376">
                <a:solidFill>
                  <a:srgbClr val="000000"/>
                </a:solidFill>
                <a:latin typeface="Open Sans"/>
                <a:ea typeface="Open Sans"/>
                <a:cs typeface="Open Sans"/>
                <a:sym typeface="Open Sans"/>
              </a:rPr>
              <a:t>We respectfully acknowledge our Elders past and present and remember that they have passed on their wisdom to us in various ways. Let us hold this in trust as we work and serve our communities.</a:t>
            </a:r>
          </a:p>
        </p:txBody>
      </p:sp>
      <p:sp>
        <p:nvSpPr>
          <p:cNvPr id="19" name="TextBox 19"/>
          <p:cNvSpPr txBox="1"/>
          <p:nvPr/>
        </p:nvSpPr>
        <p:spPr>
          <a:xfrm rot="-131497">
            <a:off x="10027448" y="8114542"/>
            <a:ext cx="4069627" cy="354480"/>
          </a:xfrm>
          <a:prstGeom prst="rect">
            <a:avLst/>
          </a:prstGeom>
        </p:spPr>
        <p:txBody>
          <a:bodyPr lIns="0" tIns="0" rIns="0" bIns="0" rtlCol="0" anchor="t">
            <a:spAutoFit/>
          </a:bodyPr>
          <a:lstStyle/>
          <a:p>
            <a:pPr algn="l">
              <a:lnSpc>
                <a:spcPts val="1470"/>
              </a:lnSpc>
            </a:pPr>
            <a:r>
              <a:rPr lang="en-US" sz="1176">
                <a:solidFill>
                  <a:srgbClr val="000000"/>
                </a:solidFill>
                <a:latin typeface="Open Sans"/>
                <a:ea typeface="Open Sans"/>
                <a:cs typeface="Open Sans"/>
                <a:sym typeface="Open Sans"/>
              </a:rPr>
              <a:t>We acknowledge that this artwork was created exclusively for First Peoples and Equity Pathways by Gilimbaa.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F2E9"/>
        </a:solidFill>
        <a:effectLst/>
      </p:bgPr>
    </p:bg>
    <p:spTree>
      <p:nvGrpSpPr>
        <p:cNvPr id="1" name=""/>
        <p:cNvGrpSpPr/>
        <p:nvPr/>
      </p:nvGrpSpPr>
      <p:grpSpPr>
        <a:xfrm>
          <a:off x="0" y="0"/>
          <a:ext cx="0" cy="0"/>
          <a:chOff x="0" y="0"/>
          <a:chExt cx="0" cy="0"/>
        </a:xfrm>
      </p:grpSpPr>
      <p:grpSp>
        <p:nvGrpSpPr>
          <p:cNvPr id="2" name="Group 2"/>
          <p:cNvGrpSpPr/>
          <p:nvPr/>
        </p:nvGrpSpPr>
        <p:grpSpPr>
          <a:xfrm>
            <a:off x="-829038" y="0"/>
            <a:ext cx="20510908" cy="10263945"/>
            <a:chOff x="0" y="0"/>
            <a:chExt cx="27347876" cy="13685260"/>
          </a:xfrm>
        </p:grpSpPr>
        <p:sp>
          <p:nvSpPr>
            <p:cNvPr id="3" name="Freeform 3">
              <a:extLst>
                <a:ext uri="{C183D7F6-B498-43B3-948B-1728B52AA6E4}">
                  <adec:decorative xmlns:adec="http://schemas.microsoft.com/office/drawing/2017/decorative" val="1"/>
                </a:ext>
              </a:extLst>
            </p:cNvPr>
            <p:cNvSpPr/>
            <p:nvPr/>
          </p:nvSpPr>
          <p:spPr>
            <a:xfrm>
              <a:off x="0"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a:extLst>
                <a:ext uri="{C183D7F6-B498-43B3-948B-1728B52AA6E4}">
                  <adec:decorative xmlns:adec="http://schemas.microsoft.com/office/drawing/2017/decorative" val="1"/>
                </a:ext>
              </a:extLst>
            </p:cNvPr>
            <p:cNvSpPr/>
            <p:nvPr/>
          </p:nvSpPr>
          <p:spPr>
            <a:xfrm>
              <a:off x="6824269"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a:extLst>
                <a:ext uri="{C183D7F6-B498-43B3-948B-1728B52AA6E4}">
                  <adec:decorative xmlns:adec="http://schemas.microsoft.com/office/drawing/2017/decorative" val="1"/>
                </a:ext>
              </a:extLst>
            </p:cNvPr>
            <p:cNvSpPr/>
            <p:nvPr/>
          </p:nvSpPr>
          <p:spPr>
            <a:xfrm>
              <a:off x="13661238"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a:extLst>
                <a:ext uri="{C183D7F6-B498-43B3-948B-1728B52AA6E4}">
                  <adec:decorative xmlns:adec="http://schemas.microsoft.com/office/drawing/2017/decorative" val="1"/>
                </a:ext>
              </a:extLst>
            </p:cNvPr>
            <p:cNvSpPr/>
            <p:nvPr/>
          </p:nvSpPr>
          <p:spPr>
            <a:xfrm>
              <a:off x="20498207"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7" name="Freeform 7">
              <a:extLst>
                <a:ext uri="{C183D7F6-B498-43B3-948B-1728B52AA6E4}">
                  <adec:decorative xmlns:adec="http://schemas.microsoft.com/office/drawing/2017/decorative" val="1"/>
                </a:ext>
              </a:extLst>
            </p:cNvPr>
            <p:cNvSpPr/>
            <p:nvPr/>
          </p:nvSpPr>
          <p:spPr>
            <a:xfrm>
              <a:off x="0"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8" name="Freeform 8">
              <a:extLst>
                <a:ext uri="{C183D7F6-B498-43B3-948B-1728B52AA6E4}">
                  <adec:decorative xmlns:adec="http://schemas.microsoft.com/office/drawing/2017/decorative" val="1"/>
                </a:ext>
              </a:extLst>
            </p:cNvPr>
            <p:cNvSpPr/>
            <p:nvPr/>
          </p:nvSpPr>
          <p:spPr>
            <a:xfrm>
              <a:off x="6824269"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a:extLst>
                <a:ext uri="{C183D7F6-B498-43B3-948B-1728B52AA6E4}">
                  <adec:decorative xmlns:adec="http://schemas.microsoft.com/office/drawing/2017/decorative" val="1"/>
                </a:ext>
              </a:extLst>
            </p:cNvPr>
            <p:cNvSpPr/>
            <p:nvPr/>
          </p:nvSpPr>
          <p:spPr>
            <a:xfrm>
              <a:off x="13661238"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10" name="Freeform 10">
              <a:extLst>
                <a:ext uri="{C183D7F6-B498-43B3-948B-1728B52AA6E4}">
                  <adec:decorative xmlns:adec="http://schemas.microsoft.com/office/drawing/2017/decorative" val="1"/>
                </a:ext>
              </a:extLst>
            </p:cNvPr>
            <p:cNvSpPr/>
            <p:nvPr/>
          </p:nvSpPr>
          <p:spPr>
            <a:xfrm>
              <a:off x="20498207"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grpSp>
      <p:sp>
        <p:nvSpPr>
          <p:cNvPr id="11" name="Freeform 11">
            <a:extLst>
              <a:ext uri="{C183D7F6-B498-43B3-948B-1728B52AA6E4}">
                <adec:decorative xmlns:adec="http://schemas.microsoft.com/office/drawing/2017/decorative" val="1"/>
              </a:ext>
            </a:extLst>
          </p:cNvPr>
          <p:cNvSpPr/>
          <p:nvPr/>
        </p:nvSpPr>
        <p:spPr>
          <a:xfrm rot="176783">
            <a:off x="2505994" y="127386"/>
            <a:ext cx="12204831" cy="10633459"/>
          </a:xfrm>
          <a:custGeom>
            <a:avLst/>
            <a:gdLst/>
            <a:ahLst/>
            <a:cxnLst/>
            <a:rect l="l" t="t" r="r" b="b"/>
            <a:pathLst>
              <a:path w="12204831" h="10633459">
                <a:moveTo>
                  <a:pt x="0" y="0"/>
                </a:moveTo>
                <a:lnTo>
                  <a:pt x="12204831" y="0"/>
                </a:lnTo>
                <a:lnTo>
                  <a:pt x="12204831" y="10633459"/>
                </a:lnTo>
                <a:lnTo>
                  <a:pt x="0" y="10633459"/>
                </a:lnTo>
                <a:lnTo>
                  <a:pt x="0" y="0"/>
                </a:lnTo>
                <a:close/>
              </a:path>
            </a:pathLst>
          </a:custGeom>
          <a:blipFill>
            <a:blip r:embed="rId3"/>
            <a:stretch>
              <a:fillRect/>
            </a:stretch>
          </a:blipFill>
        </p:spPr>
        <p:txBody>
          <a:bodyPr/>
          <a:lstStyle/>
          <a:p>
            <a:endParaRPr lang="en-AU"/>
          </a:p>
        </p:txBody>
      </p:sp>
      <p:sp>
        <p:nvSpPr>
          <p:cNvPr id="12" name="Freeform 12" descr="Tidying expert Marie Kondo smiles as she leans over a table, folding clothes into pink and grey compartment storage boxes. Hand-drawn question marks float around her, echoing the title question &quot;What does it mean to spark joy?&quot;">
            <a:extLst>
              <a:ext uri="{C183D7F6-B498-43B3-948B-1728B52AA6E4}">
                <adec:decorative xmlns:adec="http://schemas.microsoft.com/office/drawing/2017/decorative" val="1"/>
              </a:ext>
            </a:extLst>
          </p:cNvPr>
          <p:cNvSpPr/>
          <p:nvPr/>
        </p:nvSpPr>
        <p:spPr>
          <a:xfrm rot="-5400000">
            <a:off x="13517435" y="163424"/>
            <a:ext cx="1605983" cy="1488991"/>
          </a:xfrm>
          <a:custGeom>
            <a:avLst/>
            <a:gdLst/>
            <a:ahLst/>
            <a:cxnLst/>
            <a:rect l="l" t="t" r="r" b="b"/>
            <a:pathLst>
              <a:path w="1605983" h="1488991">
                <a:moveTo>
                  <a:pt x="0" y="0"/>
                </a:moveTo>
                <a:lnTo>
                  <a:pt x="1605983" y="0"/>
                </a:lnTo>
                <a:lnTo>
                  <a:pt x="1605983" y="1488991"/>
                </a:lnTo>
                <a:lnTo>
                  <a:pt x="0" y="1488991"/>
                </a:lnTo>
                <a:lnTo>
                  <a:pt x="0" y="0"/>
                </a:lnTo>
                <a:close/>
              </a:path>
            </a:pathLst>
          </a:custGeom>
          <a:blipFill>
            <a:blip r:embed="rId4"/>
            <a:stretch>
              <a:fillRect/>
            </a:stretch>
          </a:blipFill>
        </p:spPr>
        <p:txBody>
          <a:bodyPr/>
          <a:lstStyle/>
          <a:p>
            <a:endParaRPr lang="en-AU"/>
          </a:p>
        </p:txBody>
      </p:sp>
      <p:sp>
        <p:nvSpPr>
          <p:cNvPr id="13" name="Freeform 13">
            <a:extLst>
              <a:ext uri="{C183D7F6-B498-43B3-948B-1728B52AA6E4}">
                <adec:decorative xmlns:adec="http://schemas.microsoft.com/office/drawing/2017/decorative" val="1"/>
              </a:ext>
            </a:extLst>
          </p:cNvPr>
          <p:cNvSpPr/>
          <p:nvPr/>
        </p:nvSpPr>
        <p:spPr>
          <a:xfrm rot="-974757">
            <a:off x="3966739" y="1007219"/>
            <a:ext cx="1842434" cy="2753638"/>
          </a:xfrm>
          <a:custGeom>
            <a:avLst/>
            <a:gdLst/>
            <a:ahLst/>
            <a:cxnLst/>
            <a:rect l="l" t="t" r="r" b="b"/>
            <a:pathLst>
              <a:path w="1842434" h="2753638">
                <a:moveTo>
                  <a:pt x="0" y="0"/>
                </a:moveTo>
                <a:lnTo>
                  <a:pt x="1842435" y="0"/>
                </a:lnTo>
                <a:lnTo>
                  <a:pt x="1842435" y="2753638"/>
                </a:lnTo>
                <a:lnTo>
                  <a:pt x="0" y="275363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U"/>
          </a:p>
        </p:txBody>
      </p:sp>
      <p:sp>
        <p:nvSpPr>
          <p:cNvPr id="14" name="Freeform 14">
            <a:extLst>
              <a:ext uri="{C183D7F6-B498-43B3-948B-1728B52AA6E4}">
                <adec:decorative xmlns:adec="http://schemas.microsoft.com/office/drawing/2017/decorative" val="1"/>
              </a:ext>
            </a:extLst>
          </p:cNvPr>
          <p:cNvSpPr/>
          <p:nvPr/>
        </p:nvSpPr>
        <p:spPr>
          <a:xfrm rot="1106291">
            <a:off x="10206676" y="753825"/>
            <a:ext cx="851575" cy="1272734"/>
          </a:xfrm>
          <a:custGeom>
            <a:avLst/>
            <a:gdLst/>
            <a:ahLst/>
            <a:cxnLst/>
            <a:rect l="l" t="t" r="r" b="b"/>
            <a:pathLst>
              <a:path w="851575" h="1272734">
                <a:moveTo>
                  <a:pt x="0" y="0"/>
                </a:moveTo>
                <a:lnTo>
                  <a:pt x="851575" y="0"/>
                </a:lnTo>
                <a:lnTo>
                  <a:pt x="851575" y="1272734"/>
                </a:lnTo>
                <a:lnTo>
                  <a:pt x="0" y="127273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U"/>
          </a:p>
        </p:txBody>
      </p:sp>
      <p:sp>
        <p:nvSpPr>
          <p:cNvPr id="15" name="Title 14" hidden="1">
            <a:extLst>
              <a:ext uri="{FF2B5EF4-FFF2-40B4-BE49-F238E27FC236}">
                <a16:creationId xmlns:a16="http://schemas.microsoft.com/office/drawing/2014/main" id="{DBADB9D5-C4FE-71DB-AC86-F59AFAEBFC0E}"/>
              </a:ext>
            </a:extLst>
          </p:cNvPr>
          <p:cNvSpPr>
            <a:spLocks noGrp="1"/>
          </p:cNvSpPr>
          <p:nvPr>
            <p:ph type="title" idx="4294967295"/>
          </p:nvPr>
        </p:nvSpPr>
        <p:spPr>
          <a:xfrm>
            <a:off x="-207552" y="23055"/>
            <a:ext cx="8229600" cy="1143000"/>
          </a:xfrm>
        </p:spPr>
        <p:txBody>
          <a:bodyPr/>
          <a:lstStyle/>
          <a:p>
            <a:r>
              <a:rPr lang="en-AU" dirty="0"/>
              <a:t>Introduction</a:t>
            </a:r>
          </a:p>
        </p:txBody>
      </p:sp>
      <p:sp>
        <p:nvSpPr>
          <p:cNvPr id="16" name="Caption"/>
          <p:cNvSpPr txBox="1"/>
          <p:nvPr/>
        </p:nvSpPr>
        <p:spPr>
          <a:xfrm>
            <a:off x="0" y="9747000"/>
            <a:ext cx="18288000" cy="540000"/>
          </a:xfrm>
          <a:prstGeom prst="rect">
            <a:avLst/>
          </a:prstGeom>
          <a:solidFill>
            <a:srgbClr val="FAF2E9"/>
          </a:solidFill>
        </p:spPr>
        <p:txBody>
          <a:bodyPr wrap="square" lIns="457200" tIns="22860" rIns="457200" bIns="22860" anchor="ctr"/>
          <a:lstStyle/>
          <a:p>
            <a:r>
              <a:rPr lang="en-AU" sz="1300" i="1">
                <a:solidFill>
                  <a:srgbClr val="3A3A3A"/>
                </a:solidFill>
              </a:rPr>
              <a:t>Pictured: Marie Kondo, who brought the phrase 'spark joy' into the mainstream.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AF2E9"/>
        </a:solidFill>
        <a:effectLst/>
      </p:bgPr>
    </p:bg>
    <p:spTree>
      <p:nvGrpSpPr>
        <p:cNvPr id="1" name=""/>
        <p:cNvGrpSpPr/>
        <p:nvPr/>
      </p:nvGrpSpPr>
      <p:grpSpPr>
        <a:xfrm>
          <a:off x="0" y="0"/>
          <a:ext cx="0" cy="0"/>
          <a:chOff x="0" y="0"/>
          <a:chExt cx="0" cy="0"/>
        </a:xfrm>
      </p:grpSpPr>
      <p:grpSp>
        <p:nvGrpSpPr>
          <p:cNvPr id="2" name="Group 2"/>
          <p:cNvGrpSpPr/>
          <p:nvPr/>
        </p:nvGrpSpPr>
        <p:grpSpPr>
          <a:xfrm>
            <a:off x="-762000" y="23055"/>
            <a:ext cx="20510908" cy="10263945"/>
            <a:chOff x="0" y="0"/>
            <a:chExt cx="27347876" cy="13685260"/>
          </a:xfrm>
        </p:grpSpPr>
        <p:sp>
          <p:nvSpPr>
            <p:cNvPr id="3" name="Freeform 3">
              <a:extLst>
                <a:ext uri="{C183D7F6-B498-43B3-948B-1728B52AA6E4}">
                  <adec:decorative xmlns:adec="http://schemas.microsoft.com/office/drawing/2017/decorative" val="1"/>
                </a:ext>
              </a:extLst>
            </p:cNvPr>
            <p:cNvSpPr/>
            <p:nvPr/>
          </p:nvSpPr>
          <p:spPr>
            <a:xfrm>
              <a:off x="0"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a:extLst>
                <a:ext uri="{C183D7F6-B498-43B3-948B-1728B52AA6E4}">
                  <adec:decorative xmlns:adec="http://schemas.microsoft.com/office/drawing/2017/decorative" val="1"/>
                </a:ext>
              </a:extLst>
            </p:cNvPr>
            <p:cNvSpPr/>
            <p:nvPr/>
          </p:nvSpPr>
          <p:spPr>
            <a:xfrm>
              <a:off x="6824269"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a:extLst>
                <a:ext uri="{C183D7F6-B498-43B3-948B-1728B52AA6E4}">
                  <adec:decorative xmlns:adec="http://schemas.microsoft.com/office/drawing/2017/decorative" val="1"/>
                </a:ext>
              </a:extLst>
            </p:cNvPr>
            <p:cNvSpPr/>
            <p:nvPr/>
          </p:nvSpPr>
          <p:spPr>
            <a:xfrm>
              <a:off x="13661238"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a:extLst>
                <a:ext uri="{C183D7F6-B498-43B3-948B-1728B52AA6E4}">
                  <adec:decorative xmlns:adec="http://schemas.microsoft.com/office/drawing/2017/decorative" val="1"/>
                </a:ext>
              </a:extLst>
            </p:cNvPr>
            <p:cNvSpPr/>
            <p:nvPr/>
          </p:nvSpPr>
          <p:spPr>
            <a:xfrm>
              <a:off x="20498207"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7" name="Freeform 7">
              <a:extLst>
                <a:ext uri="{C183D7F6-B498-43B3-948B-1728B52AA6E4}">
                  <adec:decorative xmlns:adec="http://schemas.microsoft.com/office/drawing/2017/decorative" val="1"/>
                </a:ext>
              </a:extLst>
            </p:cNvPr>
            <p:cNvSpPr/>
            <p:nvPr/>
          </p:nvSpPr>
          <p:spPr>
            <a:xfrm>
              <a:off x="0"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8" name="Freeform 8">
              <a:extLst>
                <a:ext uri="{C183D7F6-B498-43B3-948B-1728B52AA6E4}">
                  <adec:decorative xmlns:adec="http://schemas.microsoft.com/office/drawing/2017/decorative" val="1"/>
                </a:ext>
              </a:extLst>
            </p:cNvPr>
            <p:cNvSpPr/>
            <p:nvPr/>
          </p:nvSpPr>
          <p:spPr>
            <a:xfrm>
              <a:off x="6824269"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a:extLst>
                <a:ext uri="{C183D7F6-B498-43B3-948B-1728B52AA6E4}">
                  <adec:decorative xmlns:adec="http://schemas.microsoft.com/office/drawing/2017/decorative" val="1"/>
                </a:ext>
              </a:extLst>
            </p:cNvPr>
            <p:cNvSpPr/>
            <p:nvPr/>
          </p:nvSpPr>
          <p:spPr>
            <a:xfrm>
              <a:off x="13661238"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10" name="Freeform 10">
              <a:extLst>
                <a:ext uri="{C183D7F6-B498-43B3-948B-1728B52AA6E4}">
                  <adec:decorative xmlns:adec="http://schemas.microsoft.com/office/drawing/2017/decorative" val="1"/>
                </a:ext>
              </a:extLst>
            </p:cNvPr>
            <p:cNvSpPr/>
            <p:nvPr/>
          </p:nvSpPr>
          <p:spPr>
            <a:xfrm>
              <a:off x="20498207"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grpSp>
      <p:sp>
        <p:nvSpPr>
          <p:cNvPr id="11" name="TextBox 11"/>
          <p:cNvSpPr txBox="1">
            <a:spLocks noGrp="1"/>
          </p:cNvSpPr>
          <p:nvPr>
            <p:ph type="title" idx="4294967295"/>
          </p:nvPr>
        </p:nvSpPr>
        <p:spPr>
          <a:xfrm>
            <a:off x="683525" y="310297"/>
            <a:ext cx="16764075" cy="151740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11458"/>
              </a:lnSpc>
              <a:spcBef>
                <a:spcPts val="0"/>
              </a:spcBef>
              <a:spcAft>
                <a:spcPts val="0"/>
              </a:spcAft>
              <a:buClrTx/>
              <a:buSzTx/>
              <a:buFontTx/>
              <a:buNone/>
              <a:tabLst/>
              <a:defRPr/>
            </a:pPr>
            <a:r>
              <a:rPr kumimoji="0" lang="en-US" sz="12000" b="0" i="0" strike="noStrike" kern="1200" cap="none" spc="0" normalizeH="0" baseline="0" noProof="0" dirty="0">
                <a:ln>
                  <a:noFill/>
                </a:ln>
                <a:solidFill>
                  <a:srgbClr val="000000"/>
                </a:solidFill>
                <a:effectLst/>
                <a:uLnTx/>
                <a:uFillTx/>
                <a:latin typeface="Bobby Jones"/>
                <a:ea typeface="Bobby Jones"/>
                <a:cs typeface="Bobby Jones"/>
                <a:sym typeface="Bobby Jones"/>
              </a:rPr>
              <a:t>Does</a:t>
            </a:r>
            <a:r>
              <a:rPr kumimoji="0" lang="en-US" sz="12000" b="0" i="0" u="none" strike="noStrike" kern="1200" cap="none" spc="0" normalizeH="0" baseline="0" noProof="0" dirty="0">
                <a:ln>
                  <a:noFill/>
                </a:ln>
                <a:solidFill>
                  <a:srgbClr val="000000"/>
                </a:solidFill>
                <a:effectLst/>
                <a:uLnTx/>
                <a:uFillTx/>
                <a:latin typeface="Bobby Jones"/>
                <a:ea typeface="Bobby Jones"/>
                <a:cs typeface="Bobby Jones"/>
                <a:sym typeface="Bobby Jones"/>
              </a:rPr>
              <a:t> this </a:t>
            </a:r>
            <a:r>
              <a:rPr kumimoji="0" lang="en-US" sz="12000" b="0" i="0" u="none" strike="noStrike" kern="1200" cap="none" spc="0" normalizeH="0" baseline="0" noProof="0" dirty="0">
                <a:ln>
                  <a:noFill/>
                </a:ln>
                <a:solidFill>
                  <a:srgbClr val="231F20"/>
                </a:solidFill>
                <a:effectLst/>
                <a:uLnTx/>
                <a:uFillTx/>
                <a:latin typeface="Bobby Jones"/>
                <a:ea typeface="Bobby Jones"/>
                <a:cs typeface="Bobby Jones"/>
                <a:sym typeface="Bobby Jones"/>
              </a:rPr>
              <a:t>SPARK JOY</a:t>
            </a:r>
            <a:r>
              <a:rPr kumimoji="0" lang="en-US" sz="12000" b="0" i="0" u="none" strike="noStrike" kern="1200" cap="none" spc="0" normalizeH="0" baseline="0" noProof="0" dirty="0">
                <a:ln>
                  <a:noFill/>
                </a:ln>
                <a:solidFill>
                  <a:srgbClr val="000000"/>
                </a:solidFill>
                <a:effectLst/>
                <a:uLnTx/>
                <a:uFillTx/>
                <a:latin typeface="Bobby Jones"/>
                <a:ea typeface="Bobby Jones"/>
                <a:cs typeface="Bobby Jones"/>
                <a:sym typeface="Bobby Jones"/>
              </a:rPr>
              <a:t>?</a:t>
            </a:r>
          </a:p>
        </p:txBody>
      </p:sp>
      <p:pic>
        <p:nvPicPr>
          <p:cNvPr id="12" name="Picture 11">
            <a:extLst>
              <a:ext uri="{FF2B5EF4-FFF2-40B4-BE49-F238E27FC236}">
                <a16:creationId xmlns:a16="http://schemas.microsoft.com/office/drawing/2014/main" id="{3CE1CCF3-2067-7CEE-434F-43BDBC07A5E6}"/>
              </a:ext>
            </a:extLst>
          </p:cNvPr>
          <p:cNvPicPr>
            <a:picLocks noChangeAspect="1"/>
          </p:cNvPicPr>
          <p:nvPr/>
        </p:nvPicPr>
        <p:blipFill>
          <a:blip r:embed="rId3"/>
          <a:stretch>
            <a:fillRect/>
          </a:stretch>
        </p:blipFill>
        <p:spPr>
          <a:xfrm>
            <a:off x="683525" y="2708547"/>
            <a:ext cx="13835334" cy="6400926"/>
          </a:xfrm>
          <a:prstGeom prst="rect">
            <a:avLst/>
          </a:prstGeom>
        </p:spPr>
      </p:pic>
      <p:pic>
        <p:nvPicPr>
          <p:cNvPr id="14" name="Picture 13">
            <a:extLst>
              <a:ext uri="{FF2B5EF4-FFF2-40B4-BE49-F238E27FC236}">
                <a16:creationId xmlns:a16="http://schemas.microsoft.com/office/drawing/2014/main" id="{F4B78503-424F-7D5D-C0D2-D406D0231DF4}"/>
              </a:ext>
            </a:extLst>
          </p:cNvPr>
          <p:cNvPicPr>
            <a:picLocks noChangeAspect="1"/>
          </p:cNvPicPr>
          <p:nvPr/>
        </p:nvPicPr>
        <p:blipFill>
          <a:blip r:embed="rId4"/>
          <a:stretch>
            <a:fillRect/>
          </a:stretch>
        </p:blipFill>
        <p:spPr>
          <a:xfrm>
            <a:off x="10135977" y="2089352"/>
            <a:ext cx="7591642" cy="7420616"/>
          </a:xfrm>
          <a:prstGeom prst="rect">
            <a:avLst/>
          </a:prstGeom>
          <a:effectLst>
            <a:outerShdw blurRad="50800" dist="38100" dir="10800000" algn="r" rotWithShape="0">
              <a:prstClr val="black">
                <a:alpha val="40000"/>
              </a:prst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AF2E9"/>
        </a:solidFill>
        <a:effectLst/>
      </p:bgPr>
    </p:bg>
    <p:spTree>
      <p:nvGrpSpPr>
        <p:cNvPr id="1" name=""/>
        <p:cNvGrpSpPr/>
        <p:nvPr/>
      </p:nvGrpSpPr>
      <p:grpSpPr>
        <a:xfrm>
          <a:off x="0" y="0"/>
          <a:ext cx="0" cy="0"/>
          <a:chOff x="0" y="0"/>
          <a:chExt cx="0" cy="0"/>
        </a:xfrm>
      </p:grpSpPr>
      <p:grpSp>
        <p:nvGrpSpPr>
          <p:cNvPr id="2" name="Group 2"/>
          <p:cNvGrpSpPr/>
          <p:nvPr/>
        </p:nvGrpSpPr>
        <p:grpSpPr>
          <a:xfrm>
            <a:off x="-829038" y="0"/>
            <a:ext cx="20510908" cy="10263945"/>
            <a:chOff x="0" y="0"/>
            <a:chExt cx="27347876" cy="13685260"/>
          </a:xfrm>
        </p:grpSpPr>
        <p:sp>
          <p:nvSpPr>
            <p:cNvPr id="3" name="Freeform 3">
              <a:extLst>
                <a:ext uri="{C183D7F6-B498-43B3-948B-1728B52AA6E4}">
                  <adec:decorative xmlns:adec="http://schemas.microsoft.com/office/drawing/2017/decorative" val="1"/>
                </a:ext>
              </a:extLst>
            </p:cNvPr>
            <p:cNvSpPr/>
            <p:nvPr/>
          </p:nvSpPr>
          <p:spPr>
            <a:xfrm>
              <a:off x="0"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a:extLst>
                <a:ext uri="{C183D7F6-B498-43B3-948B-1728B52AA6E4}">
                  <adec:decorative xmlns:adec="http://schemas.microsoft.com/office/drawing/2017/decorative" val="1"/>
                </a:ext>
              </a:extLst>
            </p:cNvPr>
            <p:cNvSpPr/>
            <p:nvPr/>
          </p:nvSpPr>
          <p:spPr>
            <a:xfrm>
              <a:off x="6824269"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a:extLst>
                <a:ext uri="{C183D7F6-B498-43B3-948B-1728B52AA6E4}">
                  <adec:decorative xmlns:adec="http://schemas.microsoft.com/office/drawing/2017/decorative" val="1"/>
                </a:ext>
              </a:extLst>
            </p:cNvPr>
            <p:cNvSpPr/>
            <p:nvPr/>
          </p:nvSpPr>
          <p:spPr>
            <a:xfrm>
              <a:off x="13661238"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a:extLst>
                <a:ext uri="{C183D7F6-B498-43B3-948B-1728B52AA6E4}">
                  <adec:decorative xmlns:adec="http://schemas.microsoft.com/office/drawing/2017/decorative" val="1"/>
                </a:ext>
              </a:extLst>
            </p:cNvPr>
            <p:cNvSpPr/>
            <p:nvPr/>
          </p:nvSpPr>
          <p:spPr>
            <a:xfrm>
              <a:off x="20498207"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7" name="Freeform 7">
              <a:extLst>
                <a:ext uri="{C183D7F6-B498-43B3-948B-1728B52AA6E4}">
                  <adec:decorative xmlns:adec="http://schemas.microsoft.com/office/drawing/2017/decorative" val="1"/>
                </a:ext>
              </a:extLst>
            </p:cNvPr>
            <p:cNvSpPr/>
            <p:nvPr/>
          </p:nvSpPr>
          <p:spPr>
            <a:xfrm>
              <a:off x="0"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8" name="Freeform 8">
              <a:extLst>
                <a:ext uri="{C183D7F6-B498-43B3-948B-1728B52AA6E4}">
                  <adec:decorative xmlns:adec="http://schemas.microsoft.com/office/drawing/2017/decorative" val="1"/>
                </a:ext>
              </a:extLst>
            </p:cNvPr>
            <p:cNvSpPr/>
            <p:nvPr/>
          </p:nvSpPr>
          <p:spPr>
            <a:xfrm>
              <a:off x="6824269"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a:extLst>
                <a:ext uri="{C183D7F6-B498-43B3-948B-1728B52AA6E4}">
                  <adec:decorative xmlns:adec="http://schemas.microsoft.com/office/drawing/2017/decorative" val="1"/>
                </a:ext>
              </a:extLst>
            </p:cNvPr>
            <p:cNvSpPr/>
            <p:nvPr/>
          </p:nvSpPr>
          <p:spPr>
            <a:xfrm>
              <a:off x="13661238"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10" name="Freeform 10">
              <a:extLst>
                <a:ext uri="{C183D7F6-B498-43B3-948B-1728B52AA6E4}">
                  <adec:decorative xmlns:adec="http://schemas.microsoft.com/office/drawing/2017/decorative" val="1"/>
                </a:ext>
              </a:extLst>
            </p:cNvPr>
            <p:cNvSpPr/>
            <p:nvPr/>
          </p:nvSpPr>
          <p:spPr>
            <a:xfrm>
              <a:off x="20498207"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grpSp>
      <p:sp>
        <p:nvSpPr>
          <p:cNvPr id="11" name="Freeform 11">
            <a:extLst>
              <a:ext uri="{C183D7F6-B498-43B3-948B-1728B52AA6E4}">
                <adec:decorative xmlns:adec="http://schemas.microsoft.com/office/drawing/2017/decorative" val="1"/>
              </a:ext>
            </a:extLst>
          </p:cNvPr>
          <p:cNvSpPr/>
          <p:nvPr/>
        </p:nvSpPr>
        <p:spPr>
          <a:xfrm rot="917983">
            <a:off x="3328392" y="3510042"/>
            <a:ext cx="5771288" cy="5824235"/>
          </a:xfrm>
          <a:custGeom>
            <a:avLst/>
            <a:gdLst/>
            <a:ahLst/>
            <a:cxnLst/>
            <a:rect l="l" t="t" r="r" b="b"/>
            <a:pathLst>
              <a:path w="5771288" h="5824235">
                <a:moveTo>
                  <a:pt x="0" y="0"/>
                </a:moveTo>
                <a:lnTo>
                  <a:pt x="5771287" y="0"/>
                </a:lnTo>
                <a:lnTo>
                  <a:pt x="5771287" y="5824235"/>
                </a:lnTo>
                <a:lnTo>
                  <a:pt x="0" y="582423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2" name="Freeform 12">
            <a:extLst>
              <a:ext uri="{C183D7F6-B498-43B3-948B-1728B52AA6E4}">
                <adec:decorative xmlns:adec="http://schemas.microsoft.com/office/drawing/2017/decorative" val="1"/>
              </a:ext>
            </a:extLst>
          </p:cNvPr>
          <p:cNvSpPr/>
          <p:nvPr/>
        </p:nvSpPr>
        <p:spPr>
          <a:xfrm rot="-903493">
            <a:off x="10332444" y="4107841"/>
            <a:ext cx="4973699" cy="5019329"/>
          </a:xfrm>
          <a:custGeom>
            <a:avLst/>
            <a:gdLst/>
            <a:ahLst/>
            <a:cxnLst/>
            <a:rect l="l" t="t" r="r" b="b"/>
            <a:pathLst>
              <a:path w="4973699" h="5019329">
                <a:moveTo>
                  <a:pt x="0" y="0"/>
                </a:moveTo>
                <a:lnTo>
                  <a:pt x="4973698" y="0"/>
                </a:lnTo>
                <a:lnTo>
                  <a:pt x="4973698" y="5019329"/>
                </a:lnTo>
                <a:lnTo>
                  <a:pt x="0" y="501932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3" name="Freeform 13" descr="Photo of a person in a red plaid shirt working on a laptop at a desk by a window.">
            <a:extLst>
              <a:ext uri="{C183D7F6-B498-43B3-948B-1728B52AA6E4}">
                <adec:decorative xmlns:adec="http://schemas.microsoft.com/office/drawing/2017/decorative" val="1"/>
              </a:ext>
            </a:extLst>
          </p:cNvPr>
          <p:cNvSpPr/>
          <p:nvPr/>
        </p:nvSpPr>
        <p:spPr>
          <a:xfrm rot="911226">
            <a:off x="4106999" y="4664409"/>
            <a:ext cx="3988698" cy="4112060"/>
          </a:xfrm>
          <a:custGeom>
            <a:avLst/>
            <a:gdLst/>
            <a:ahLst/>
            <a:cxnLst/>
            <a:rect l="l" t="t" r="r" b="b"/>
            <a:pathLst>
              <a:path w="3988698" h="4112060">
                <a:moveTo>
                  <a:pt x="0" y="0"/>
                </a:moveTo>
                <a:lnTo>
                  <a:pt x="3988699" y="0"/>
                </a:lnTo>
                <a:lnTo>
                  <a:pt x="3988699" y="4112060"/>
                </a:lnTo>
                <a:lnTo>
                  <a:pt x="0" y="4112060"/>
                </a:lnTo>
                <a:lnTo>
                  <a:pt x="0" y="0"/>
                </a:lnTo>
                <a:close/>
              </a:path>
            </a:pathLst>
          </a:custGeom>
          <a:blipFill>
            <a:blip r:embed="rId4"/>
            <a:stretch>
              <a:fillRect/>
            </a:stretch>
          </a:blipFill>
        </p:spPr>
        <p:txBody>
          <a:bodyPr/>
          <a:lstStyle/>
          <a:p>
            <a:endParaRPr lang="en-AU"/>
          </a:p>
        </p:txBody>
      </p:sp>
      <p:sp>
        <p:nvSpPr>
          <p:cNvPr id="14" name="Freeform 14">
            <a:extLst>
              <a:ext uri="{C183D7F6-B498-43B3-948B-1728B52AA6E4}">
                <adec:decorative xmlns:adec="http://schemas.microsoft.com/office/drawing/2017/decorative" val="1"/>
              </a:ext>
            </a:extLst>
          </p:cNvPr>
          <p:cNvSpPr/>
          <p:nvPr/>
        </p:nvSpPr>
        <p:spPr>
          <a:xfrm rot="-746580">
            <a:off x="11898076" y="5409747"/>
            <a:ext cx="1842434" cy="2753638"/>
          </a:xfrm>
          <a:custGeom>
            <a:avLst/>
            <a:gdLst/>
            <a:ahLst/>
            <a:cxnLst/>
            <a:rect l="l" t="t" r="r" b="b"/>
            <a:pathLst>
              <a:path w="1842434" h="2753638">
                <a:moveTo>
                  <a:pt x="0" y="0"/>
                </a:moveTo>
                <a:lnTo>
                  <a:pt x="1842434" y="0"/>
                </a:lnTo>
                <a:lnTo>
                  <a:pt x="1842434" y="2753638"/>
                </a:lnTo>
                <a:lnTo>
                  <a:pt x="0" y="275363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U"/>
          </a:p>
        </p:txBody>
      </p:sp>
      <p:sp>
        <p:nvSpPr>
          <p:cNvPr id="15" name="TextBox 15"/>
          <p:cNvSpPr txBox="1">
            <a:spLocks noGrp="1"/>
          </p:cNvSpPr>
          <p:nvPr>
            <p:ph type="title" idx="4294967295"/>
          </p:nvPr>
        </p:nvSpPr>
        <p:spPr>
          <a:xfrm>
            <a:off x="1995591" y="1336836"/>
            <a:ext cx="14427420" cy="14352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9983"/>
              </a:lnSpc>
              <a:spcBef>
                <a:spcPts val="0"/>
              </a:spcBef>
              <a:spcAft>
                <a:spcPts val="0"/>
              </a:spcAft>
              <a:buClrTx/>
              <a:buSzTx/>
              <a:buFontTx/>
              <a:buNone/>
              <a:tabLst/>
              <a:defRPr/>
            </a:pPr>
            <a:r>
              <a:rPr kumimoji="0" lang="en-US" sz="12174" b="0" i="0" u="sng" strike="noStrike" kern="1200" cap="none" spc="0" normalizeH="0" baseline="0" noProof="0" dirty="0">
                <a:ln>
                  <a:noFill/>
                </a:ln>
                <a:solidFill>
                  <a:srgbClr val="000000"/>
                </a:solidFill>
                <a:effectLst/>
                <a:uLnTx/>
                <a:uFillTx/>
                <a:latin typeface="Bobby Jones"/>
                <a:ea typeface="Bobby Jones"/>
                <a:cs typeface="Bobby Jones"/>
                <a:sym typeface="Bobby Jones"/>
              </a:rPr>
              <a:t>How</a:t>
            </a:r>
            <a:r>
              <a:rPr kumimoji="0" lang="en-US" sz="12174" b="0" i="0" u="none" strike="noStrike" kern="1200" cap="none" spc="0" normalizeH="0" baseline="0" noProof="0" dirty="0">
                <a:ln>
                  <a:noFill/>
                </a:ln>
                <a:solidFill>
                  <a:srgbClr val="000000"/>
                </a:solidFill>
                <a:effectLst/>
                <a:uLnTx/>
                <a:uFillTx/>
                <a:latin typeface="Bobby Jones"/>
                <a:ea typeface="Bobby Jones"/>
                <a:cs typeface="Bobby Jones"/>
                <a:sym typeface="Bobby Jones"/>
              </a:rPr>
              <a:t> do we SPARK JOY?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F2E9"/>
        </a:solidFill>
        <a:effectLst/>
      </p:bgPr>
    </p:bg>
    <p:spTree>
      <p:nvGrpSpPr>
        <p:cNvPr id="1" name=""/>
        <p:cNvGrpSpPr/>
        <p:nvPr/>
      </p:nvGrpSpPr>
      <p:grpSpPr>
        <a:xfrm>
          <a:off x="0" y="0"/>
          <a:ext cx="0" cy="0"/>
          <a:chOff x="0" y="0"/>
          <a:chExt cx="0" cy="0"/>
        </a:xfrm>
      </p:grpSpPr>
      <p:grpSp>
        <p:nvGrpSpPr>
          <p:cNvPr id="2" name="Group 2"/>
          <p:cNvGrpSpPr/>
          <p:nvPr/>
        </p:nvGrpSpPr>
        <p:grpSpPr>
          <a:xfrm>
            <a:off x="-891860" y="-4268"/>
            <a:ext cx="20510908" cy="10263945"/>
            <a:chOff x="0" y="0"/>
            <a:chExt cx="27347876" cy="13685260"/>
          </a:xfrm>
        </p:grpSpPr>
        <p:sp>
          <p:nvSpPr>
            <p:cNvPr id="3" name="Freeform 3">
              <a:extLst>
                <a:ext uri="{C183D7F6-B498-43B3-948B-1728B52AA6E4}">
                  <adec:decorative xmlns:adec="http://schemas.microsoft.com/office/drawing/2017/decorative" val="1"/>
                </a:ext>
              </a:extLst>
            </p:cNvPr>
            <p:cNvSpPr/>
            <p:nvPr/>
          </p:nvSpPr>
          <p:spPr>
            <a:xfrm>
              <a:off x="0"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a:extLst>
                <a:ext uri="{C183D7F6-B498-43B3-948B-1728B52AA6E4}">
                  <adec:decorative xmlns:adec="http://schemas.microsoft.com/office/drawing/2017/decorative" val="1"/>
                </a:ext>
              </a:extLst>
            </p:cNvPr>
            <p:cNvSpPr/>
            <p:nvPr/>
          </p:nvSpPr>
          <p:spPr>
            <a:xfrm>
              <a:off x="6824269"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a:extLst>
                <a:ext uri="{C183D7F6-B498-43B3-948B-1728B52AA6E4}">
                  <adec:decorative xmlns:adec="http://schemas.microsoft.com/office/drawing/2017/decorative" val="1"/>
                </a:ext>
              </a:extLst>
            </p:cNvPr>
            <p:cNvSpPr/>
            <p:nvPr/>
          </p:nvSpPr>
          <p:spPr>
            <a:xfrm>
              <a:off x="13661238"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a:extLst>
                <a:ext uri="{C183D7F6-B498-43B3-948B-1728B52AA6E4}">
                  <adec:decorative xmlns:adec="http://schemas.microsoft.com/office/drawing/2017/decorative" val="1"/>
                </a:ext>
              </a:extLst>
            </p:cNvPr>
            <p:cNvSpPr/>
            <p:nvPr/>
          </p:nvSpPr>
          <p:spPr>
            <a:xfrm>
              <a:off x="20498207"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7" name="Freeform 7">
              <a:extLst>
                <a:ext uri="{C183D7F6-B498-43B3-948B-1728B52AA6E4}">
                  <adec:decorative xmlns:adec="http://schemas.microsoft.com/office/drawing/2017/decorative" val="1"/>
                </a:ext>
              </a:extLst>
            </p:cNvPr>
            <p:cNvSpPr/>
            <p:nvPr/>
          </p:nvSpPr>
          <p:spPr>
            <a:xfrm>
              <a:off x="0"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8" name="Freeform 8">
              <a:extLst>
                <a:ext uri="{C183D7F6-B498-43B3-948B-1728B52AA6E4}">
                  <adec:decorative xmlns:adec="http://schemas.microsoft.com/office/drawing/2017/decorative" val="1"/>
                </a:ext>
              </a:extLst>
            </p:cNvPr>
            <p:cNvSpPr/>
            <p:nvPr/>
          </p:nvSpPr>
          <p:spPr>
            <a:xfrm>
              <a:off x="6824269"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a:extLst>
                <a:ext uri="{C183D7F6-B498-43B3-948B-1728B52AA6E4}">
                  <adec:decorative xmlns:adec="http://schemas.microsoft.com/office/drawing/2017/decorative" val="1"/>
                </a:ext>
              </a:extLst>
            </p:cNvPr>
            <p:cNvSpPr/>
            <p:nvPr/>
          </p:nvSpPr>
          <p:spPr>
            <a:xfrm>
              <a:off x="13661238"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10" name="Freeform 10">
              <a:extLst>
                <a:ext uri="{C183D7F6-B498-43B3-948B-1728B52AA6E4}">
                  <adec:decorative xmlns:adec="http://schemas.microsoft.com/office/drawing/2017/decorative" val="1"/>
                </a:ext>
              </a:extLst>
            </p:cNvPr>
            <p:cNvSpPr/>
            <p:nvPr/>
          </p:nvSpPr>
          <p:spPr>
            <a:xfrm>
              <a:off x="20498207"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grpSp>
      <p:sp>
        <p:nvSpPr>
          <p:cNvPr id="11" name="Freeform 11">
            <a:extLst>
              <a:ext uri="{C183D7F6-B498-43B3-948B-1728B52AA6E4}">
                <adec:decorative xmlns:adec="http://schemas.microsoft.com/office/drawing/2017/decorative" val="1"/>
              </a:ext>
            </a:extLst>
          </p:cNvPr>
          <p:cNvSpPr/>
          <p:nvPr/>
        </p:nvSpPr>
        <p:spPr>
          <a:xfrm rot="-507643">
            <a:off x="14036505" y="3041995"/>
            <a:ext cx="3421434" cy="3452823"/>
          </a:xfrm>
          <a:custGeom>
            <a:avLst/>
            <a:gdLst/>
            <a:ahLst/>
            <a:cxnLst/>
            <a:rect l="l" t="t" r="r" b="b"/>
            <a:pathLst>
              <a:path w="3421434" h="3452823">
                <a:moveTo>
                  <a:pt x="0" y="0"/>
                </a:moveTo>
                <a:lnTo>
                  <a:pt x="3421434" y="0"/>
                </a:lnTo>
                <a:lnTo>
                  <a:pt x="3421434" y="3452824"/>
                </a:lnTo>
                <a:lnTo>
                  <a:pt x="0" y="34528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2" name="Freeform 12">
            <a:extLst>
              <a:ext uri="{C183D7F6-B498-43B3-948B-1728B52AA6E4}">
                <adec:decorative xmlns:adec="http://schemas.microsoft.com/office/drawing/2017/decorative" val="1"/>
              </a:ext>
            </a:extLst>
          </p:cNvPr>
          <p:cNvSpPr/>
          <p:nvPr/>
        </p:nvSpPr>
        <p:spPr>
          <a:xfrm rot="806418">
            <a:off x="871335" y="3041995"/>
            <a:ext cx="3421434" cy="3452823"/>
          </a:xfrm>
          <a:custGeom>
            <a:avLst/>
            <a:gdLst/>
            <a:ahLst/>
            <a:cxnLst/>
            <a:rect l="l" t="t" r="r" b="b"/>
            <a:pathLst>
              <a:path w="3421434" h="3452823">
                <a:moveTo>
                  <a:pt x="0" y="0"/>
                </a:moveTo>
                <a:lnTo>
                  <a:pt x="3421434" y="0"/>
                </a:lnTo>
                <a:lnTo>
                  <a:pt x="3421434" y="3452824"/>
                </a:lnTo>
                <a:lnTo>
                  <a:pt x="0" y="345282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3" name="Freeform 13">
            <a:extLst>
              <a:ext uri="{C183D7F6-B498-43B3-948B-1728B52AA6E4}">
                <adec:decorative xmlns:adec="http://schemas.microsoft.com/office/drawing/2017/decorative" val="1"/>
              </a:ext>
            </a:extLst>
          </p:cNvPr>
          <p:cNvSpPr/>
          <p:nvPr/>
        </p:nvSpPr>
        <p:spPr>
          <a:xfrm>
            <a:off x="7196829" y="8449676"/>
            <a:ext cx="3587914" cy="880670"/>
          </a:xfrm>
          <a:custGeom>
            <a:avLst/>
            <a:gdLst/>
            <a:ahLst/>
            <a:cxnLst/>
            <a:rect l="l" t="t" r="r" b="b"/>
            <a:pathLst>
              <a:path w="3587914" h="880670">
                <a:moveTo>
                  <a:pt x="0" y="0"/>
                </a:moveTo>
                <a:lnTo>
                  <a:pt x="3587914" y="0"/>
                </a:lnTo>
                <a:lnTo>
                  <a:pt x="3587914" y="880670"/>
                </a:lnTo>
                <a:lnTo>
                  <a:pt x="0" y="88067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14" name="TextBox 14"/>
          <p:cNvSpPr txBox="1"/>
          <p:nvPr/>
        </p:nvSpPr>
        <p:spPr>
          <a:xfrm>
            <a:off x="1758253" y="1836151"/>
            <a:ext cx="14465066" cy="6327775"/>
          </a:xfrm>
          <a:prstGeom prst="rect">
            <a:avLst/>
          </a:prstGeom>
        </p:spPr>
        <p:txBody>
          <a:bodyPr lIns="0" tIns="0" rIns="0" bIns="0" rtlCol="0" anchor="t">
            <a:spAutoFit/>
          </a:bodyPr>
          <a:lstStyle/>
          <a:p>
            <a:pPr algn="ctr">
              <a:lnSpc>
                <a:spcPts val="12499"/>
              </a:lnSpc>
              <a:spcBef>
                <a:spcPct val="0"/>
              </a:spcBef>
            </a:pPr>
            <a:r>
              <a:rPr lang="en-US" sz="9999">
                <a:solidFill>
                  <a:srgbClr val="000000"/>
                </a:solidFill>
                <a:latin typeface="Bobby Jones"/>
                <a:ea typeface="Bobby Jones"/>
                <a:cs typeface="Bobby Jones"/>
                <a:sym typeface="Bobby Jones"/>
              </a:rPr>
              <a:t>inclusive</a:t>
            </a:r>
          </a:p>
          <a:p>
            <a:pPr algn="ctr">
              <a:lnSpc>
                <a:spcPts val="12499"/>
              </a:lnSpc>
              <a:spcBef>
                <a:spcPct val="0"/>
              </a:spcBef>
            </a:pPr>
            <a:r>
              <a:rPr lang="en-US" sz="9999">
                <a:solidFill>
                  <a:srgbClr val="000000"/>
                </a:solidFill>
                <a:latin typeface="Bobby Jones"/>
                <a:ea typeface="Bobby Jones"/>
                <a:cs typeface="Bobby Jones"/>
                <a:sym typeface="Bobby Jones"/>
              </a:rPr>
              <a:t>engagement in </a:t>
            </a:r>
          </a:p>
          <a:p>
            <a:pPr algn="ctr">
              <a:lnSpc>
                <a:spcPts val="12499"/>
              </a:lnSpc>
              <a:spcBef>
                <a:spcPct val="0"/>
              </a:spcBef>
            </a:pPr>
            <a:r>
              <a:rPr lang="en-US" sz="9999">
                <a:solidFill>
                  <a:srgbClr val="000000"/>
                </a:solidFill>
                <a:latin typeface="Bobby Jones"/>
                <a:ea typeface="Bobby Jones"/>
                <a:cs typeface="Bobby Jones"/>
                <a:sym typeface="Bobby Jones"/>
              </a:rPr>
              <a:t>asynchronous</a:t>
            </a:r>
          </a:p>
          <a:p>
            <a:pPr algn="ctr">
              <a:lnSpc>
                <a:spcPts val="12499"/>
              </a:lnSpc>
              <a:spcBef>
                <a:spcPct val="0"/>
              </a:spcBef>
            </a:pPr>
            <a:r>
              <a:rPr lang="en-US" sz="9999">
                <a:solidFill>
                  <a:srgbClr val="000000"/>
                </a:solidFill>
                <a:latin typeface="Bobby Jones"/>
                <a:ea typeface="Bobby Jones"/>
                <a:cs typeface="Bobby Jones"/>
                <a:sym typeface="Bobby Jones"/>
              </a:rPr>
              <a:t>learning </a:t>
            </a:r>
          </a:p>
        </p:txBody>
      </p:sp>
      <p:sp>
        <p:nvSpPr>
          <p:cNvPr id="15" name="Freeform 15">
            <a:extLst>
              <a:ext uri="{C183D7F6-B498-43B3-948B-1728B52AA6E4}">
                <adec:decorative xmlns:adec="http://schemas.microsoft.com/office/drawing/2017/decorative" val="1"/>
              </a:ext>
            </a:extLst>
          </p:cNvPr>
          <p:cNvSpPr/>
          <p:nvPr/>
        </p:nvSpPr>
        <p:spPr>
          <a:xfrm rot="-567549">
            <a:off x="14738685" y="3696230"/>
            <a:ext cx="2195227" cy="2413427"/>
          </a:xfrm>
          <a:custGeom>
            <a:avLst/>
            <a:gdLst/>
            <a:ahLst/>
            <a:cxnLst/>
            <a:rect l="l" t="t" r="r" b="b"/>
            <a:pathLst>
              <a:path w="2195227" h="2413427">
                <a:moveTo>
                  <a:pt x="0" y="0"/>
                </a:moveTo>
                <a:lnTo>
                  <a:pt x="2195227" y="0"/>
                </a:lnTo>
                <a:lnTo>
                  <a:pt x="2195227" y="2413427"/>
                </a:lnTo>
                <a:lnTo>
                  <a:pt x="0" y="2413427"/>
                </a:lnTo>
                <a:lnTo>
                  <a:pt x="0" y="0"/>
                </a:lnTo>
                <a:close/>
              </a:path>
            </a:pathLst>
          </a:custGeom>
          <a:blipFill>
            <a:blip r:embed="rId5"/>
            <a:stretch>
              <a:fillRect/>
            </a:stretch>
          </a:blipFill>
        </p:spPr>
        <p:txBody>
          <a:bodyPr/>
          <a:lstStyle/>
          <a:p>
            <a:endParaRPr lang="en-AU"/>
          </a:p>
        </p:txBody>
      </p:sp>
      <p:sp>
        <p:nvSpPr>
          <p:cNvPr id="16" name="Freeform 16">
            <a:extLst>
              <a:ext uri="{C183D7F6-B498-43B3-948B-1728B52AA6E4}">
                <adec:decorative xmlns:adec="http://schemas.microsoft.com/office/drawing/2017/decorative" val="1"/>
              </a:ext>
            </a:extLst>
          </p:cNvPr>
          <p:cNvSpPr/>
          <p:nvPr/>
        </p:nvSpPr>
        <p:spPr>
          <a:xfrm rot="730753">
            <a:off x="1335194" y="3750289"/>
            <a:ext cx="2317805" cy="2350839"/>
          </a:xfrm>
          <a:custGeom>
            <a:avLst/>
            <a:gdLst/>
            <a:ahLst/>
            <a:cxnLst/>
            <a:rect l="l" t="t" r="r" b="b"/>
            <a:pathLst>
              <a:path w="2317805" h="2350839">
                <a:moveTo>
                  <a:pt x="0" y="0"/>
                </a:moveTo>
                <a:lnTo>
                  <a:pt x="2317805" y="0"/>
                </a:lnTo>
                <a:lnTo>
                  <a:pt x="2317805" y="2350838"/>
                </a:lnTo>
                <a:lnTo>
                  <a:pt x="0" y="2350838"/>
                </a:lnTo>
                <a:lnTo>
                  <a:pt x="0" y="0"/>
                </a:lnTo>
                <a:close/>
              </a:path>
            </a:pathLst>
          </a:custGeom>
          <a:blipFill>
            <a:blip r:embed="rId6"/>
            <a:stretch>
              <a:fillRect t="-6889" r="-864" b="-17418"/>
            </a:stretch>
          </a:blipFill>
        </p:spPr>
        <p:txBody>
          <a:bodyPr/>
          <a:lstStyle/>
          <a:p>
            <a:endParaRPr lang="en-AU"/>
          </a:p>
        </p:txBody>
      </p:sp>
      <p:sp>
        <p:nvSpPr>
          <p:cNvPr id="17" name="TextBox 17"/>
          <p:cNvSpPr txBox="1">
            <a:spLocks noGrp="1"/>
          </p:cNvSpPr>
          <p:nvPr>
            <p:ph type="title" idx="4294967295"/>
          </p:nvPr>
        </p:nvSpPr>
        <p:spPr>
          <a:xfrm>
            <a:off x="3874893" y="843431"/>
            <a:ext cx="10892573" cy="77533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552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D0A42F"/>
                </a:solidFill>
                <a:effectLst/>
                <a:uLnTx/>
                <a:uFillTx/>
                <a:latin typeface="Bobby Jones"/>
                <a:ea typeface="Bobby Jones"/>
                <a:cs typeface="Bobby Jones"/>
                <a:sym typeface="Bobby Jones"/>
              </a:rPr>
              <a:t>DESIGNING FOR JOY: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F2E9"/>
        </a:solidFill>
        <a:effectLst/>
      </p:bgPr>
    </p:bg>
    <p:spTree>
      <p:nvGrpSpPr>
        <p:cNvPr id="1" name=""/>
        <p:cNvGrpSpPr/>
        <p:nvPr/>
      </p:nvGrpSpPr>
      <p:grpSpPr>
        <a:xfrm>
          <a:off x="0" y="0"/>
          <a:ext cx="0" cy="0"/>
          <a:chOff x="0" y="0"/>
          <a:chExt cx="0" cy="0"/>
        </a:xfrm>
      </p:grpSpPr>
      <p:grpSp>
        <p:nvGrpSpPr>
          <p:cNvPr id="2" name="Group 2"/>
          <p:cNvGrpSpPr/>
          <p:nvPr/>
        </p:nvGrpSpPr>
        <p:grpSpPr>
          <a:xfrm>
            <a:off x="-1082878" y="81289"/>
            <a:ext cx="20510908" cy="10263945"/>
            <a:chOff x="0" y="0"/>
            <a:chExt cx="27347876" cy="13685260"/>
          </a:xfrm>
        </p:grpSpPr>
        <p:sp>
          <p:nvSpPr>
            <p:cNvPr id="3" name="Freeform 3">
              <a:extLst>
                <a:ext uri="{C183D7F6-B498-43B3-948B-1728B52AA6E4}">
                  <adec:decorative xmlns:adec="http://schemas.microsoft.com/office/drawing/2017/decorative" val="1"/>
                </a:ext>
              </a:extLst>
            </p:cNvPr>
            <p:cNvSpPr/>
            <p:nvPr/>
          </p:nvSpPr>
          <p:spPr>
            <a:xfrm>
              <a:off x="0"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a:extLst>
                <a:ext uri="{C183D7F6-B498-43B3-948B-1728B52AA6E4}">
                  <adec:decorative xmlns:adec="http://schemas.microsoft.com/office/drawing/2017/decorative" val="1"/>
                </a:ext>
              </a:extLst>
            </p:cNvPr>
            <p:cNvSpPr/>
            <p:nvPr/>
          </p:nvSpPr>
          <p:spPr>
            <a:xfrm>
              <a:off x="6824269"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a:extLst>
                <a:ext uri="{C183D7F6-B498-43B3-948B-1728B52AA6E4}">
                  <adec:decorative xmlns:adec="http://schemas.microsoft.com/office/drawing/2017/decorative" val="1"/>
                </a:ext>
              </a:extLst>
            </p:cNvPr>
            <p:cNvSpPr/>
            <p:nvPr/>
          </p:nvSpPr>
          <p:spPr>
            <a:xfrm>
              <a:off x="13661238"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a:extLst>
                <a:ext uri="{C183D7F6-B498-43B3-948B-1728B52AA6E4}">
                  <adec:decorative xmlns:adec="http://schemas.microsoft.com/office/drawing/2017/decorative" val="1"/>
                </a:ext>
              </a:extLst>
            </p:cNvPr>
            <p:cNvSpPr/>
            <p:nvPr/>
          </p:nvSpPr>
          <p:spPr>
            <a:xfrm>
              <a:off x="20498207"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7" name="Freeform 7">
              <a:extLst>
                <a:ext uri="{C183D7F6-B498-43B3-948B-1728B52AA6E4}">
                  <adec:decorative xmlns:adec="http://schemas.microsoft.com/office/drawing/2017/decorative" val="1"/>
                </a:ext>
              </a:extLst>
            </p:cNvPr>
            <p:cNvSpPr/>
            <p:nvPr/>
          </p:nvSpPr>
          <p:spPr>
            <a:xfrm>
              <a:off x="0"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8" name="Freeform 8">
              <a:extLst>
                <a:ext uri="{C183D7F6-B498-43B3-948B-1728B52AA6E4}">
                  <adec:decorative xmlns:adec="http://schemas.microsoft.com/office/drawing/2017/decorative" val="1"/>
                </a:ext>
              </a:extLst>
            </p:cNvPr>
            <p:cNvSpPr/>
            <p:nvPr/>
          </p:nvSpPr>
          <p:spPr>
            <a:xfrm>
              <a:off x="6824269"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a:extLst>
                <a:ext uri="{C183D7F6-B498-43B3-948B-1728B52AA6E4}">
                  <adec:decorative xmlns:adec="http://schemas.microsoft.com/office/drawing/2017/decorative" val="1"/>
                </a:ext>
              </a:extLst>
            </p:cNvPr>
            <p:cNvSpPr/>
            <p:nvPr/>
          </p:nvSpPr>
          <p:spPr>
            <a:xfrm>
              <a:off x="13661238"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10" name="Freeform 10">
              <a:extLst>
                <a:ext uri="{C183D7F6-B498-43B3-948B-1728B52AA6E4}">
                  <adec:decorative xmlns:adec="http://schemas.microsoft.com/office/drawing/2017/decorative" val="1"/>
                </a:ext>
              </a:extLst>
            </p:cNvPr>
            <p:cNvSpPr/>
            <p:nvPr/>
          </p:nvSpPr>
          <p:spPr>
            <a:xfrm>
              <a:off x="20498207"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grpSp>
      <p:grpSp>
        <p:nvGrpSpPr>
          <p:cNvPr id="11" name="Group 11"/>
          <p:cNvGrpSpPr/>
          <p:nvPr/>
        </p:nvGrpSpPr>
        <p:grpSpPr>
          <a:xfrm>
            <a:off x="6416762" y="2973620"/>
            <a:ext cx="5112027" cy="3348526"/>
            <a:chOff x="0" y="0"/>
            <a:chExt cx="1346378" cy="881916"/>
          </a:xfrm>
        </p:grpSpPr>
        <p:sp>
          <p:nvSpPr>
            <p:cNvPr id="12" name="Freeform 12"/>
            <p:cNvSpPr/>
            <p:nvPr/>
          </p:nvSpPr>
          <p:spPr>
            <a:xfrm>
              <a:off x="0" y="0"/>
              <a:ext cx="1346378" cy="881916"/>
            </a:xfrm>
            <a:custGeom>
              <a:avLst/>
              <a:gdLst/>
              <a:ahLst/>
              <a:cxnLst/>
              <a:rect l="l" t="t" r="r" b="b"/>
              <a:pathLst>
                <a:path w="1346378" h="881916">
                  <a:moveTo>
                    <a:pt x="0" y="0"/>
                  </a:moveTo>
                  <a:lnTo>
                    <a:pt x="1346378" y="0"/>
                  </a:lnTo>
                  <a:lnTo>
                    <a:pt x="1346378" y="881916"/>
                  </a:lnTo>
                  <a:lnTo>
                    <a:pt x="0" y="881916"/>
                  </a:lnTo>
                  <a:close/>
                </a:path>
              </a:pathLst>
            </a:custGeom>
            <a:solidFill>
              <a:srgbClr val="A1BEA1"/>
            </a:solidFill>
          </p:spPr>
          <p:txBody>
            <a:bodyPr/>
            <a:lstStyle/>
            <a:p>
              <a:endParaRPr lang="en-AU"/>
            </a:p>
          </p:txBody>
        </p:sp>
        <p:sp>
          <p:nvSpPr>
            <p:cNvPr id="13" name="TextBox 13"/>
            <p:cNvSpPr txBox="1"/>
            <p:nvPr/>
          </p:nvSpPr>
          <p:spPr>
            <a:xfrm>
              <a:off x="0" y="-38100"/>
              <a:ext cx="1346378" cy="920016"/>
            </a:xfrm>
            <a:prstGeom prst="rect">
              <a:avLst/>
            </a:prstGeom>
          </p:spPr>
          <p:txBody>
            <a:bodyPr lIns="50800" tIns="50800" rIns="50800" bIns="50800" rtlCol="0" anchor="ctr"/>
            <a:lstStyle/>
            <a:p>
              <a:pPr algn="ctr">
                <a:lnSpc>
                  <a:spcPts val="2782"/>
                </a:lnSpc>
              </a:pPr>
              <a:endParaRPr/>
            </a:p>
          </p:txBody>
        </p:sp>
      </p:grpSp>
      <p:grpSp>
        <p:nvGrpSpPr>
          <p:cNvPr id="14" name="Group 14"/>
          <p:cNvGrpSpPr/>
          <p:nvPr/>
        </p:nvGrpSpPr>
        <p:grpSpPr>
          <a:xfrm>
            <a:off x="11890740" y="2973620"/>
            <a:ext cx="5112027" cy="3348526"/>
            <a:chOff x="0" y="0"/>
            <a:chExt cx="1346378" cy="881916"/>
          </a:xfrm>
        </p:grpSpPr>
        <p:sp>
          <p:nvSpPr>
            <p:cNvPr id="15" name="Freeform 15"/>
            <p:cNvSpPr/>
            <p:nvPr/>
          </p:nvSpPr>
          <p:spPr>
            <a:xfrm>
              <a:off x="0" y="0"/>
              <a:ext cx="1346378" cy="881916"/>
            </a:xfrm>
            <a:custGeom>
              <a:avLst/>
              <a:gdLst/>
              <a:ahLst/>
              <a:cxnLst/>
              <a:rect l="l" t="t" r="r" b="b"/>
              <a:pathLst>
                <a:path w="1346378" h="881916">
                  <a:moveTo>
                    <a:pt x="0" y="0"/>
                  </a:moveTo>
                  <a:lnTo>
                    <a:pt x="1346378" y="0"/>
                  </a:lnTo>
                  <a:lnTo>
                    <a:pt x="1346378" y="881916"/>
                  </a:lnTo>
                  <a:lnTo>
                    <a:pt x="0" y="881916"/>
                  </a:lnTo>
                  <a:close/>
                </a:path>
              </a:pathLst>
            </a:custGeom>
            <a:solidFill>
              <a:srgbClr val="A1BEA1"/>
            </a:solidFill>
          </p:spPr>
          <p:txBody>
            <a:bodyPr/>
            <a:lstStyle/>
            <a:p>
              <a:endParaRPr lang="en-AU"/>
            </a:p>
          </p:txBody>
        </p:sp>
        <p:sp>
          <p:nvSpPr>
            <p:cNvPr id="16" name="TextBox 16"/>
            <p:cNvSpPr txBox="1"/>
            <p:nvPr/>
          </p:nvSpPr>
          <p:spPr>
            <a:xfrm>
              <a:off x="0" y="-38100"/>
              <a:ext cx="1346378" cy="920016"/>
            </a:xfrm>
            <a:prstGeom prst="rect">
              <a:avLst/>
            </a:prstGeom>
          </p:spPr>
          <p:txBody>
            <a:bodyPr lIns="50800" tIns="50800" rIns="50800" bIns="50800" rtlCol="0" anchor="ctr"/>
            <a:lstStyle/>
            <a:p>
              <a:pPr algn="ctr">
                <a:lnSpc>
                  <a:spcPts val="2782"/>
                </a:lnSpc>
              </a:pPr>
              <a:endParaRPr/>
            </a:p>
          </p:txBody>
        </p:sp>
      </p:grpSp>
      <p:grpSp>
        <p:nvGrpSpPr>
          <p:cNvPr id="17" name="Group 17"/>
          <p:cNvGrpSpPr/>
          <p:nvPr/>
        </p:nvGrpSpPr>
        <p:grpSpPr>
          <a:xfrm>
            <a:off x="945412" y="2973620"/>
            <a:ext cx="5112027" cy="3348526"/>
            <a:chOff x="0" y="0"/>
            <a:chExt cx="1346378" cy="881916"/>
          </a:xfrm>
        </p:grpSpPr>
        <p:sp>
          <p:nvSpPr>
            <p:cNvPr id="18" name="Freeform 18"/>
            <p:cNvSpPr/>
            <p:nvPr/>
          </p:nvSpPr>
          <p:spPr>
            <a:xfrm>
              <a:off x="0" y="0"/>
              <a:ext cx="1346378" cy="881916"/>
            </a:xfrm>
            <a:custGeom>
              <a:avLst/>
              <a:gdLst/>
              <a:ahLst/>
              <a:cxnLst/>
              <a:rect l="l" t="t" r="r" b="b"/>
              <a:pathLst>
                <a:path w="1346378" h="881916">
                  <a:moveTo>
                    <a:pt x="0" y="0"/>
                  </a:moveTo>
                  <a:lnTo>
                    <a:pt x="1346378" y="0"/>
                  </a:lnTo>
                  <a:lnTo>
                    <a:pt x="1346378" y="881916"/>
                  </a:lnTo>
                  <a:lnTo>
                    <a:pt x="0" y="881916"/>
                  </a:lnTo>
                  <a:close/>
                </a:path>
              </a:pathLst>
            </a:custGeom>
            <a:solidFill>
              <a:srgbClr val="A1BEA1"/>
            </a:solidFill>
          </p:spPr>
          <p:txBody>
            <a:bodyPr/>
            <a:lstStyle/>
            <a:p>
              <a:endParaRPr lang="en-AU"/>
            </a:p>
          </p:txBody>
        </p:sp>
        <p:sp>
          <p:nvSpPr>
            <p:cNvPr id="19" name="TextBox 19"/>
            <p:cNvSpPr txBox="1"/>
            <p:nvPr/>
          </p:nvSpPr>
          <p:spPr>
            <a:xfrm>
              <a:off x="0" y="-38100"/>
              <a:ext cx="1346378" cy="920016"/>
            </a:xfrm>
            <a:prstGeom prst="rect">
              <a:avLst/>
            </a:prstGeom>
          </p:spPr>
          <p:txBody>
            <a:bodyPr lIns="50800" tIns="50800" rIns="50800" bIns="50800" rtlCol="0" anchor="ctr"/>
            <a:lstStyle/>
            <a:p>
              <a:pPr algn="ctr">
                <a:lnSpc>
                  <a:spcPts val="2782"/>
                </a:lnSpc>
              </a:pPr>
              <a:endParaRPr/>
            </a:p>
          </p:txBody>
        </p:sp>
      </p:grpSp>
      <p:sp>
        <p:nvSpPr>
          <p:cNvPr id="20" name="Freeform 20">
            <a:extLst>
              <a:ext uri="{C183D7F6-B498-43B3-948B-1728B52AA6E4}">
                <adec:decorative xmlns:adec="http://schemas.microsoft.com/office/drawing/2017/decorative" val="1"/>
              </a:ext>
            </a:extLst>
          </p:cNvPr>
          <p:cNvSpPr/>
          <p:nvPr/>
        </p:nvSpPr>
        <p:spPr>
          <a:xfrm rot="419352">
            <a:off x="7161525" y="5852241"/>
            <a:ext cx="3622503" cy="3655737"/>
          </a:xfrm>
          <a:custGeom>
            <a:avLst/>
            <a:gdLst/>
            <a:ahLst/>
            <a:cxnLst/>
            <a:rect l="l" t="t" r="r" b="b"/>
            <a:pathLst>
              <a:path w="3622503" h="3655737">
                <a:moveTo>
                  <a:pt x="0" y="0"/>
                </a:moveTo>
                <a:lnTo>
                  <a:pt x="3622502" y="0"/>
                </a:lnTo>
                <a:lnTo>
                  <a:pt x="3622502" y="3655737"/>
                </a:lnTo>
                <a:lnTo>
                  <a:pt x="0" y="365573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21" name="Freeform 21">
            <a:extLst>
              <a:ext uri="{C183D7F6-B498-43B3-948B-1728B52AA6E4}">
                <adec:decorative xmlns:adec="http://schemas.microsoft.com/office/drawing/2017/decorative" val="1"/>
              </a:ext>
            </a:extLst>
          </p:cNvPr>
          <p:cNvSpPr/>
          <p:nvPr/>
        </p:nvSpPr>
        <p:spPr>
          <a:xfrm rot="-837898">
            <a:off x="12894865" y="5852241"/>
            <a:ext cx="3622503" cy="3655737"/>
          </a:xfrm>
          <a:custGeom>
            <a:avLst/>
            <a:gdLst/>
            <a:ahLst/>
            <a:cxnLst/>
            <a:rect l="l" t="t" r="r" b="b"/>
            <a:pathLst>
              <a:path w="3622503" h="3655737">
                <a:moveTo>
                  <a:pt x="0" y="0"/>
                </a:moveTo>
                <a:lnTo>
                  <a:pt x="3622502" y="0"/>
                </a:lnTo>
                <a:lnTo>
                  <a:pt x="3622502" y="3655737"/>
                </a:lnTo>
                <a:lnTo>
                  <a:pt x="0" y="365573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22" name="Freeform 22">
            <a:extLst>
              <a:ext uri="{C183D7F6-B498-43B3-948B-1728B52AA6E4}">
                <adec:decorative xmlns:adec="http://schemas.microsoft.com/office/drawing/2017/decorative" val="1"/>
              </a:ext>
            </a:extLst>
          </p:cNvPr>
          <p:cNvSpPr/>
          <p:nvPr/>
        </p:nvSpPr>
        <p:spPr>
          <a:xfrm rot="-364798">
            <a:off x="1670529" y="6029752"/>
            <a:ext cx="3509105" cy="3674456"/>
          </a:xfrm>
          <a:custGeom>
            <a:avLst/>
            <a:gdLst/>
            <a:ahLst/>
            <a:cxnLst/>
            <a:rect l="l" t="t" r="r" b="b"/>
            <a:pathLst>
              <a:path w="3509105" h="3674456">
                <a:moveTo>
                  <a:pt x="0" y="0"/>
                </a:moveTo>
                <a:lnTo>
                  <a:pt x="3509105" y="0"/>
                </a:lnTo>
                <a:lnTo>
                  <a:pt x="3509105" y="3674456"/>
                </a:lnTo>
                <a:lnTo>
                  <a:pt x="0" y="3674456"/>
                </a:lnTo>
                <a:lnTo>
                  <a:pt x="0" y="0"/>
                </a:lnTo>
                <a:close/>
              </a:path>
            </a:pathLst>
          </a:custGeom>
          <a:blipFill>
            <a:blip r:embed="rId4"/>
            <a:stretch>
              <a:fillRect/>
            </a:stretch>
          </a:blipFill>
        </p:spPr>
        <p:txBody>
          <a:bodyPr/>
          <a:lstStyle/>
          <a:p>
            <a:endParaRPr lang="en-AU"/>
          </a:p>
        </p:txBody>
      </p:sp>
      <p:sp>
        <p:nvSpPr>
          <p:cNvPr id="23" name="Freeform 23">
            <a:extLst>
              <a:ext uri="{C183D7F6-B498-43B3-948B-1728B52AA6E4}">
                <adec:decorative xmlns:adec="http://schemas.microsoft.com/office/drawing/2017/decorative" val="1"/>
              </a:ext>
            </a:extLst>
          </p:cNvPr>
          <p:cNvSpPr/>
          <p:nvPr/>
        </p:nvSpPr>
        <p:spPr>
          <a:xfrm rot="325660" flipH="1">
            <a:off x="7531860" y="6621870"/>
            <a:ext cx="2522772" cy="2522772"/>
          </a:xfrm>
          <a:custGeom>
            <a:avLst/>
            <a:gdLst/>
            <a:ahLst/>
            <a:cxnLst/>
            <a:rect l="l" t="t" r="r" b="b"/>
            <a:pathLst>
              <a:path w="2522772" h="2522772">
                <a:moveTo>
                  <a:pt x="2522771" y="0"/>
                </a:moveTo>
                <a:lnTo>
                  <a:pt x="0" y="0"/>
                </a:lnTo>
                <a:lnTo>
                  <a:pt x="0" y="2522772"/>
                </a:lnTo>
                <a:lnTo>
                  <a:pt x="2522771" y="2522772"/>
                </a:lnTo>
                <a:lnTo>
                  <a:pt x="2522771" y="0"/>
                </a:lnTo>
                <a:close/>
              </a:path>
            </a:pathLst>
          </a:custGeom>
          <a:blipFill>
            <a:blip r:embed="rId5"/>
            <a:stretch>
              <a:fillRect l="-1698" t="-1698" r="-1698" b="-1698"/>
            </a:stretch>
          </a:blipFill>
        </p:spPr>
        <p:txBody>
          <a:bodyPr/>
          <a:lstStyle/>
          <a:p>
            <a:endParaRPr lang="en-AU"/>
          </a:p>
        </p:txBody>
      </p:sp>
      <p:sp>
        <p:nvSpPr>
          <p:cNvPr id="24" name="Freeform 24" descr="Line-art icon of a person writing on a clipboard, representing 'apply'.">
            <a:extLst>
              <a:ext uri="{C183D7F6-B498-43B3-948B-1728B52AA6E4}">
                <adec:decorative xmlns:adec="http://schemas.microsoft.com/office/drawing/2017/decorative" val="1"/>
              </a:ext>
            </a:extLst>
          </p:cNvPr>
          <p:cNvSpPr/>
          <p:nvPr/>
        </p:nvSpPr>
        <p:spPr>
          <a:xfrm rot="-899675">
            <a:off x="13330214" y="6312690"/>
            <a:ext cx="2921459" cy="2921459"/>
          </a:xfrm>
          <a:custGeom>
            <a:avLst/>
            <a:gdLst/>
            <a:ahLst/>
            <a:cxnLst/>
            <a:rect l="l" t="t" r="r" b="b"/>
            <a:pathLst>
              <a:path w="2921459" h="2921459">
                <a:moveTo>
                  <a:pt x="0" y="0"/>
                </a:moveTo>
                <a:lnTo>
                  <a:pt x="2921459" y="0"/>
                </a:lnTo>
                <a:lnTo>
                  <a:pt x="2921459" y="2921459"/>
                </a:lnTo>
                <a:lnTo>
                  <a:pt x="0" y="2921459"/>
                </a:lnTo>
                <a:lnTo>
                  <a:pt x="0" y="0"/>
                </a:lnTo>
                <a:close/>
              </a:path>
            </a:pathLst>
          </a:custGeom>
          <a:blipFill>
            <a:blip r:embed="rId6"/>
            <a:stretch>
              <a:fillRect l="-1698" t="-1698" r="-1698" b="-1698"/>
            </a:stretch>
          </a:blipFill>
        </p:spPr>
        <p:txBody>
          <a:bodyPr/>
          <a:lstStyle/>
          <a:p>
            <a:endParaRPr lang="en-AU"/>
          </a:p>
        </p:txBody>
      </p:sp>
      <p:sp>
        <p:nvSpPr>
          <p:cNvPr id="25" name="TextBox 25"/>
          <p:cNvSpPr txBox="1"/>
          <p:nvPr/>
        </p:nvSpPr>
        <p:spPr>
          <a:xfrm>
            <a:off x="1449088" y="3587515"/>
            <a:ext cx="3915270" cy="764719"/>
          </a:xfrm>
          <a:prstGeom prst="rect">
            <a:avLst/>
          </a:prstGeom>
        </p:spPr>
        <p:txBody>
          <a:bodyPr lIns="0" tIns="0" rIns="0" bIns="0" rtlCol="0" anchor="t">
            <a:spAutoFit/>
          </a:bodyPr>
          <a:lstStyle/>
          <a:p>
            <a:pPr algn="l">
              <a:lnSpc>
                <a:spcPts val="5386"/>
              </a:lnSpc>
            </a:pPr>
            <a:r>
              <a:rPr lang="en-US" sz="6569" dirty="0">
                <a:solidFill>
                  <a:srgbClr val="000000"/>
                </a:solidFill>
                <a:latin typeface="Bobby Jones"/>
                <a:ea typeface="Bobby Jones"/>
                <a:cs typeface="Bobby Jones"/>
                <a:sym typeface="Bobby Jones"/>
              </a:rPr>
              <a:t>01. reflect</a:t>
            </a:r>
          </a:p>
        </p:txBody>
      </p:sp>
      <p:sp>
        <p:nvSpPr>
          <p:cNvPr id="26" name="TextBox 26"/>
          <p:cNvSpPr txBox="1"/>
          <p:nvPr/>
        </p:nvSpPr>
        <p:spPr>
          <a:xfrm>
            <a:off x="6835609" y="3587515"/>
            <a:ext cx="4370807" cy="712696"/>
          </a:xfrm>
          <a:prstGeom prst="rect">
            <a:avLst/>
          </a:prstGeom>
        </p:spPr>
        <p:txBody>
          <a:bodyPr wrap="square" lIns="0" tIns="0" rIns="0" bIns="0" rtlCol="0" anchor="t">
            <a:spAutoFit/>
          </a:bodyPr>
          <a:lstStyle/>
          <a:p>
            <a:pPr algn="l">
              <a:lnSpc>
                <a:spcPts val="5386"/>
              </a:lnSpc>
            </a:pPr>
            <a:r>
              <a:rPr lang="en-US" sz="6569" dirty="0">
                <a:solidFill>
                  <a:srgbClr val="000000"/>
                </a:solidFill>
                <a:latin typeface="Bobby Jones"/>
                <a:ea typeface="Bobby Jones"/>
                <a:cs typeface="Bobby Jones"/>
                <a:sym typeface="Bobby Jones"/>
              </a:rPr>
              <a:t>02. explore</a:t>
            </a:r>
          </a:p>
        </p:txBody>
      </p:sp>
      <p:sp>
        <p:nvSpPr>
          <p:cNvPr id="27" name="TextBox 27"/>
          <p:cNvSpPr txBox="1"/>
          <p:nvPr/>
        </p:nvSpPr>
        <p:spPr>
          <a:xfrm>
            <a:off x="12309840" y="3587515"/>
            <a:ext cx="3915270" cy="764719"/>
          </a:xfrm>
          <a:prstGeom prst="rect">
            <a:avLst/>
          </a:prstGeom>
        </p:spPr>
        <p:txBody>
          <a:bodyPr lIns="0" tIns="0" rIns="0" bIns="0" rtlCol="0" anchor="t">
            <a:spAutoFit/>
          </a:bodyPr>
          <a:lstStyle/>
          <a:p>
            <a:pPr algn="l">
              <a:lnSpc>
                <a:spcPts val="5386"/>
              </a:lnSpc>
            </a:pPr>
            <a:r>
              <a:rPr lang="en-US" sz="6569">
                <a:solidFill>
                  <a:srgbClr val="000000"/>
                </a:solidFill>
                <a:latin typeface="Bobby Jones"/>
                <a:ea typeface="Bobby Jones"/>
                <a:cs typeface="Bobby Jones"/>
                <a:sym typeface="Bobby Jones"/>
              </a:rPr>
              <a:t>03. apply</a:t>
            </a:r>
          </a:p>
        </p:txBody>
      </p:sp>
      <p:sp>
        <p:nvSpPr>
          <p:cNvPr id="28" name="TextBox 28"/>
          <p:cNvSpPr txBox="1"/>
          <p:nvPr/>
        </p:nvSpPr>
        <p:spPr>
          <a:xfrm>
            <a:off x="1449088" y="4506135"/>
            <a:ext cx="4011484" cy="902491"/>
          </a:xfrm>
          <a:prstGeom prst="rect">
            <a:avLst/>
          </a:prstGeom>
        </p:spPr>
        <p:txBody>
          <a:bodyPr lIns="0" tIns="0" rIns="0" bIns="0" rtlCol="0" anchor="t">
            <a:spAutoFit/>
          </a:bodyPr>
          <a:lstStyle/>
          <a:p>
            <a:pPr algn="l">
              <a:lnSpc>
                <a:spcPts val="3572"/>
              </a:lnSpc>
            </a:pPr>
            <a:r>
              <a:rPr lang="en-US" sz="2857" dirty="0">
                <a:solidFill>
                  <a:srgbClr val="000000"/>
                </a:solidFill>
                <a:latin typeface="Open Sans"/>
                <a:ea typeface="Open Sans"/>
                <a:cs typeface="Open Sans"/>
                <a:sym typeface="Open Sans"/>
              </a:rPr>
              <a:t>Where does </a:t>
            </a:r>
            <a:r>
              <a:rPr lang="en-US" sz="2857" b="1" dirty="0">
                <a:solidFill>
                  <a:srgbClr val="000000"/>
                </a:solidFill>
                <a:latin typeface="Open Sans"/>
                <a:ea typeface="Open Sans"/>
                <a:cs typeface="Open Sans"/>
                <a:sym typeface="Open Sans"/>
              </a:rPr>
              <a:t>joy</a:t>
            </a:r>
            <a:r>
              <a:rPr lang="en-US" sz="2857" dirty="0">
                <a:solidFill>
                  <a:srgbClr val="000000"/>
                </a:solidFill>
                <a:latin typeface="Open Sans"/>
                <a:ea typeface="Open Sans"/>
                <a:cs typeface="Open Sans"/>
                <a:sym typeface="Open Sans"/>
              </a:rPr>
              <a:t> fit into </a:t>
            </a:r>
            <a:r>
              <a:rPr lang="en-US" sz="2857" b="1" dirty="0">
                <a:solidFill>
                  <a:srgbClr val="000000"/>
                </a:solidFill>
                <a:latin typeface="Open Sans Bold"/>
                <a:ea typeface="Open Sans Bold"/>
                <a:cs typeface="Open Sans Bold"/>
                <a:sym typeface="Open Sans Bold"/>
              </a:rPr>
              <a:t>engagement</a:t>
            </a:r>
            <a:r>
              <a:rPr lang="en-US" sz="2857" dirty="0">
                <a:solidFill>
                  <a:srgbClr val="000000"/>
                </a:solidFill>
                <a:latin typeface="Open Sans"/>
                <a:ea typeface="Open Sans"/>
                <a:cs typeface="Open Sans"/>
                <a:sym typeface="Open Sans"/>
              </a:rPr>
              <a:t>? </a:t>
            </a:r>
          </a:p>
        </p:txBody>
      </p:sp>
      <p:sp>
        <p:nvSpPr>
          <p:cNvPr id="29" name="TextBox 29"/>
          <p:cNvSpPr txBox="1"/>
          <p:nvPr/>
        </p:nvSpPr>
        <p:spPr>
          <a:xfrm>
            <a:off x="6835610" y="4506135"/>
            <a:ext cx="4011484" cy="902491"/>
          </a:xfrm>
          <a:prstGeom prst="rect">
            <a:avLst/>
          </a:prstGeom>
        </p:spPr>
        <p:txBody>
          <a:bodyPr lIns="0" tIns="0" rIns="0" bIns="0" rtlCol="0" anchor="t">
            <a:spAutoFit/>
          </a:bodyPr>
          <a:lstStyle/>
          <a:p>
            <a:pPr algn="l">
              <a:lnSpc>
                <a:spcPts val="3572"/>
              </a:lnSpc>
            </a:pPr>
            <a:r>
              <a:rPr lang="en-US" sz="2857" dirty="0">
                <a:solidFill>
                  <a:srgbClr val="000000"/>
                </a:solidFill>
                <a:latin typeface="Open Sans"/>
                <a:ea typeface="Open Sans"/>
                <a:cs typeface="Open Sans"/>
                <a:sym typeface="Open Sans"/>
              </a:rPr>
              <a:t>What </a:t>
            </a:r>
            <a:r>
              <a:rPr lang="en-US" sz="2857" b="1" dirty="0">
                <a:solidFill>
                  <a:srgbClr val="000000"/>
                </a:solidFill>
                <a:latin typeface="Open Sans"/>
                <a:ea typeface="Open Sans"/>
                <a:cs typeface="Open Sans"/>
                <a:sym typeface="Open Sans"/>
              </a:rPr>
              <a:t>strategies</a:t>
            </a:r>
            <a:r>
              <a:rPr lang="en-US" sz="2857" dirty="0">
                <a:solidFill>
                  <a:srgbClr val="000000"/>
                </a:solidFill>
                <a:latin typeface="Open Sans"/>
                <a:ea typeface="Open Sans"/>
                <a:cs typeface="Open Sans"/>
                <a:sym typeface="Open Sans"/>
              </a:rPr>
              <a:t> can we use to </a:t>
            </a:r>
            <a:r>
              <a:rPr lang="en-US" sz="2857" b="1" dirty="0">
                <a:solidFill>
                  <a:srgbClr val="000000"/>
                </a:solidFill>
                <a:latin typeface="Open Sans"/>
                <a:ea typeface="Open Sans"/>
                <a:cs typeface="Open Sans"/>
                <a:sym typeface="Open Sans"/>
              </a:rPr>
              <a:t>spark joy</a:t>
            </a:r>
            <a:r>
              <a:rPr lang="en-US" sz="2857" dirty="0">
                <a:solidFill>
                  <a:srgbClr val="000000"/>
                </a:solidFill>
                <a:latin typeface="Open Sans"/>
                <a:ea typeface="Open Sans"/>
                <a:cs typeface="Open Sans"/>
                <a:sym typeface="Open Sans"/>
              </a:rPr>
              <a:t>? </a:t>
            </a:r>
          </a:p>
        </p:txBody>
      </p:sp>
      <p:sp>
        <p:nvSpPr>
          <p:cNvPr id="30" name="TextBox 30"/>
          <p:cNvSpPr txBox="1"/>
          <p:nvPr/>
        </p:nvSpPr>
        <p:spPr>
          <a:xfrm>
            <a:off x="12309840" y="4506135"/>
            <a:ext cx="4011484" cy="902491"/>
          </a:xfrm>
          <a:prstGeom prst="rect">
            <a:avLst/>
          </a:prstGeom>
        </p:spPr>
        <p:txBody>
          <a:bodyPr lIns="0" tIns="0" rIns="0" bIns="0" rtlCol="0" anchor="t">
            <a:spAutoFit/>
          </a:bodyPr>
          <a:lstStyle/>
          <a:p>
            <a:pPr algn="l">
              <a:lnSpc>
                <a:spcPts val="3572"/>
              </a:lnSpc>
            </a:pPr>
            <a:r>
              <a:rPr lang="en-US" sz="2857" dirty="0">
                <a:solidFill>
                  <a:srgbClr val="000000"/>
                </a:solidFill>
                <a:latin typeface="Open Sans"/>
                <a:ea typeface="Open Sans"/>
                <a:cs typeface="Open Sans"/>
                <a:sym typeface="Open Sans"/>
              </a:rPr>
              <a:t>Use </a:t>
            </a:r>
            <a:r>
              <a:rPr lang="en-US" sz="2857" b="1" dirty="0">
                <a:solidFill>
                  <a:srgbClr val="000000"/>
                </a:solidFill>
                <a:latin typeface="Open Sans Bold"/>
                <a:ea typeface="Open Sans Bold"/>
                <a:cs typeface="Open Sans Bold"/>
                <a:sym typeface="Open Sans Bold"/>
              </a:rPr>
              <a:t>design strategies </a:t>
            </a:r>
            <a:r>
              <a:rPr lang="en-US" sz="2860" dirty="0">
                <a:latin typeface="Open Sans" panose="020B0606030504020204" pitchFamily="34" charset="0"/>
                <a:ea typeface="Open Sans" panose="020B0606030504020204" pitchFamily="34" charset="0"/>
                <a:cs typeface="Open Sans" panose="020B0606030504020204" pitchFamily="34" charset="0"/>
                <a:sym typeface="Open Sans Bold"/>
              </a:rPr>
              <a:t>on a </a:t>
            </a:r>
            <a:r>
              <a:rPr lang="en-US" sz="2857" b="1" dirty="0">
                <a:solidFill>
                  <a:srgbClr val="000000"/>
                </a:solidFill>
                <a:latin typeface="Open Sans Bold"/>
                <a:ea typeface="Open Sans Bold"/>
                <a:cs typeface="Open Sans Bold"/>
                <a:sym typeface="Open Sans Bold"/>
              </a:rPr>
              <a:t>case study</a:t>
            </a:r>
            <a:endParaRPr lang="en-US" sz="2857" dirty="0">
              <a:solidFill>
                <a:srgbClr val="000000"/>
              </a:solidFill>
              <a:latin typeface="Open Sans"/>
              <a:ea typeface="Open Sans"/>
              <a:cs typeface="Open Sans"/>
              <a:sym typeface="Open Sans"/>
            </a:endParaRPr>
          </a:p>
        </p:txBody>
      </p:sp>
      <p:sp>
        <p:nvSpPr>
          <p:cNvPr id="31" name="TextBox 31"/>
          <p:cNvSpPr txBox="1">
            <a:spLocks noGrp="1"/>
          </p:cNvSpPr>
          <p:nvPr>
            <p:ph type="title" idx="4294967295"/>
          </p:nvPr>
        </p:nvSpPr>
        <p:spPr>
          <a:xfrm>
            <a:off x="3554180" y="1019964"/>
            <a:ext cx="10892573" cy="114871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280"/>
              </a:lnSpc>
              <a:spcBef>
                <a:spcPts val="0"/>
              </a:spcBef>
              <a:spcAft>
                <a:spcPts val="0"/>
              </a:spcAft>
              <a:buClrTx/>
              <a:buSzTx/>
              <a:buFontTx/>
              <a:buNone/>
              <a:tabLst/>
              <a:defRPr/>
            </a:pPr>
            <a:r>
              <a:rPr kumimoji="0" lang="en-US" sz="9000" b="0" i="0" u="none" strike="noStrike" kern="1200" cap="none" spc="0" normalizeH="0" baseline="0" noProof="0" dirty="0">
                <a:ln>
                  <a:noFill/>
                </a:ln>
                <a:solidFill>
                  <a:srgbClr val="000000"/>
                </a:solidFill>
                <a:effectLst/>
                <a:uLnTx/>
                <a:uFillTx/>
                <a:latin typeface="Bobby Jones"/>
                <a:ea typeface="Bobby Jones"/>
                <a:cs typeface="Bobby Jones"/>
                <a:sym typeface="Bobby Jones"/>
              </a:rPr>
              <a:t>WHAT WE WILL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AF2E9"/>
        </a:solidFill>
        <a:effectLst/>
      </p:bgPr>
    </p:bg>
    <p:spTree>
      <p:nvGrpSpPr>
        <p:cNvPr id="1" name=""/>
        <p:cNvGrpSpPr/>
        <p:nvPr/>
      </p:nvGrpSpPr>
      <p:grpSpPr>
        <a:xfrm>
          <a:off x="0" y="0"/>
          <a:ext cx="0" cy="0"/>
          <a:chOff x="0" y="0"/>
          <a:chExt cx="0" cy="0"/>
        </a:xfrm>
      </p:grpSpPr>
      <p:sp>
        <p:nvSpPr>
          <p:cNvPr id="2" name="Freeform 2" descr="Pink paper note card held up with a strip of washi tape, framing the &quot;Classroom&quot; label.">
            <a:extLst>
              <a:ext uri="{C183D7F6-B498-43B3-948B-1728B52AA6E4}">
                <adec:decorative xmlns:adec="http://schemas.microsoft.com/office/drawing/2017/decorative" val="1"/>
              </a:ext>
            </a:extLst>
          </p:cNvPr>
          <p:cNvSpPr/>
          <p:nvPr/>
        </p:nvSpPr>
        <p:spPr>
          <a:xfrm>
            <a:off x="1892608" y="2678902"/>
            <a:ext cx="4544464" cy="3470834"/>
          </a:xfrm>
          <a:custGeom>
            <a:avLst/>
            <a:gdLst/>
            <a:ahLst/>
            <a:cxnLst/>
            <a:rect l="l" t="t" r="r" b="b"/>
            <a:pathLst>
              <a:path w="4544464" h="3470834">
                <a:moveTo>
                  <a:pt x="0" y="0"/>
                </a:moveTo>
                <a:lnTo>
                  <a:pt x="4544464" y="0"/>
                </a:lnTo>
                <a:lnTo>
                  <a:pt x="4544464" y="3470834"/>
                </a:lnTo>
                <a:lnTo>
                  <a:pt x="0" y="3470834"/>
                </a:lnTo>
                <a:lnTo>
                  <a:pt x="0" y="0"/>
                </a:lnTo>
                <a:close/>
              </a:path>
            </a:pathLst>
          </a:custGeom>
          <a:blipFill>
            <a:blip r:embed="rId2"/>
            <a:stretch>
              <a:fillRect/>
            </a:stretch>
          </a:blipFill>
        </p:spPr>
        <p:txBody>
          <a:bodyPr/>
          <a:lstStyle/>
          <a:p>
            <a:endParaRPr lang="en-AU"/>
          </a:p>
        </p:txBody>
      </p:sp>
      <p:sp>
        <p:nvSpPr>
          <p:cNvPr id="3" name="Freeform 3" descr="Pink paper note card held up with a strip of washi tape, framing the &quot;Screen&quot; label.">
            <a:extLst>
              <a:ext uri="{C183D7F6-B498-43B3-948B-1728B52AA6E4}">
                <adec:decorative xmlns:adec="http://schemas.microsoft.com/office/drawing/2017/decorative" val="1"/>
              </a:ext>
            </a:extLst>
          </p:cNvPr>
          <p:cNvSpPr/>
          <p:nvPr/>
        </p:nvSpPr>
        <p:spPr>
          <a:xfrm>
            <a:off x="10989973" y="2607848"/>
            <a:ext cx="4544464" cy="3470834"/>
          </a:xfrm>
          <a:custGeom>
            <a:avLst/>
            <a:gdLst/>
            <a:ahLst/>
            <a:cxnLst/>
            <a:rect l="l" t="t" r="r" b="b"/>
            <a:pathLst>
              <a:path w="4544464" h="3470834">
                <a:moveTo>
                  <a:pt x="0" y="0"/>
                </a:moveTo>
                <a:lnTo>
                  <a:pt x="4544464" y="0"/>
                </a:lnTo>
                <a:lnTo>
                  <a:pt x="4544464" y="3470834"/>
                </a:lnTo>
                <a:lnTo>
                  <a:pt x="0" y="3470834"/>
                </a:lnTo>
                <a:lnTo>
                  <a:pt x="0" y="0"/>
                </a:lnTo>
                <a:close/>
              </a:path>
            </a:pathLst>
          </a:custGeom>
          <a:blipFill>
            <a:blip r:embed="rId2"/>
            <a:stretch>
              <a:fillRect/>
            </a:stretch>
          </a:blipFill>
        </p:spPr>
        <p:txBody>
          <a:bodyPr/>
          <a:lstStyle/>
          <a:p>
            <a:endParaRPr lang="en-AU"/>
          </a:p>
        </p:txBody>
      </p:sp>
      <p:sp>
        <p:nvSpPr>
          <p:cNvPr id="4" name="Freeform 4" descr="Illustration of a desktop computer monitor on a stand.">
            <a:extLst>
              <a:ext uri="{C183D7F6-B498-43B3-948B-1728B52AA6E4}">
                <adec:decorative xmlns:adec="http://schemas.microsoft.com/office/drawing/2017/decorative" val="1"/>
              </a:ext>
            </a:extLst>
          </p:cNvPr>
          <p:cNvSpPr/>
          <p:nvPr/>
        </p:nvSpPr>
        <p:spPr>
          <a:xfrm>
            <a:off x="11674360" y="5422007"/>
            <a:ext cx="4623231" cy="3779491"/>
          </a:xfrm>
          <a:custGeom>
            <a:avLst/>
            <a:gdLst/>
            <a:ahLst/>
            <a:cxnLst/>
            <a:rect l="l" t="t" r="r" b="b"/>
            <a:pathLst>
              <a:path w="4623231" h="3779491">
                <a:moveTo>
                  <a:pt x="0" y="0"/>
                </a:moveTo>
                <a:lnTo>
                  <a:pt x="4623231" y="0"/>
                </a:lnTo>
                <a:lnTo>
                  <a:pt x="4623231" y="3779491"/>
                </a:lnTo>
                <a:lnTo>
                  <a:pt x="0" y="3779491"/>
                </a:lnTo>
                <a:lnTo>
                  <a:pt x="0" y="0"/>
                </a:lnTo>
                <a:close/>
              </a:path>
            </a:pathLst>
          </a:custGeom>
          <a:blipFill>
            <a:blip r:embed="rId3"/>
            <a:stretch>
              <a:fillRect/>
            </a:stretch>
          </a:blipFill>
        </p:spPr>
        <p:txBody>
          <a:bodyPr/>
          <a:lstStyle/>
          <a:p>
            <a:endParaRPr lang="en-AU"/>
          </a:p>
        </p:txBody>
      </p:sp>
      <p:sp>
        <p:nvSpPr>
          <p:cNvPr id="5" name="Freeform 5" descr="Cartoon of a smiling student seated at a school desk, raising her hand to answer.">
            <a:extLst>
              <a:ext uri="{C183D7F6-B498-43B3-948B-1728B52AA6E4}">
                <adec:decorative xmlns:adec="http://schemas.microsoft.com/office/drawing/2017/decorative" val="1"/>
              </a:ext>
            </a:extLst>
          </p:cNvPr>
          <p:cNvSpPr/>
          <p:nvPr/>
        </p:nvSpPr>
        <p:spPr>
          <a:xfrm>
            <a:off x="1600580" y="4885727"/>
            <a:ext cx="3843276" cy="4450109"/>
          </a:xfrm>
          <a:custGeom>
            <a:avLst/>
            <a:gdLst/>
            <a:ahLst/>
            <a:cxnLst/>
            <a:rect l="l" t="t" r="r" b="b"/>
            <a:pathLst>
              <a:path w="3843276" h="4450109">
                <a:moveTo>
                  <a:pt x="0" y="0"/>
                </a:moveTo>
                <a:lnTo>
                  <a:pt x="3843275" y="0"/>
                </a:lnTo>
                <a:lnTo>
                  <a:pt x="3843275" y="4450109"/>
                </a:lnTo>
                <a:lnTo>
                  <a:pt x="0" y="4450109"/>
                </a:lnTo>
                <a:lnTo>
                  <a:pt x="0" y="0"/>
                </a:lnTo>
                <a:close/>
              </a:path>
            </a:pathLst>
          </a:custGeom>
          <a:blipFill>
            <a:blip r:embed="rId4"/>
            <a:stretch>
              <a:fillRect/>
            </a:stretch>
          </a:blipFill>
        </p:spPr>
        <p:txBody>
          <a:bodyPr/>
          <a:lstStyle/>
          <a:p>
            <a:endParaRPr lang="en-AU"/>
          </a:p>
        </p:txBody>
      </p:sp>
      <p:sp>
        <p:nvSpPr>
          <p:cNvPr id="6" name="Freeform 6" descr="Red heart symbol linking the classroom and screen, suggesting the question of how they connect.">
            <a:extLst>
              <a:ext uri="{C183D7F6-B498-43B3-948B-1728B52AA6E4}">
                <adec:decorative xmlns:adec="http://schemas.microsoft.com/office/drawing/2017/decorative" val="1"/>
              </a:ext>
            </a:extLst>
          </p:cNvPr>
          <p:cNvSpPr/>
          <p:nvPr/>
        </p:nvSpPr>
        <p:spPr>
          <a:xfrm>
            <a:off x="7047377" y="5285495"/>
            <a:ext cx="3615346" cy="3220945"/>
          </a:xfrm>
          <a:custGeom>
            <a:avLst/>
            <a:gdLst/>
            <a:ahLst/>
            <a:cxnLst/>
            <a:rect l="l" t="t" r="r" b="b"/>
            <a:pathLst>
              <a:path w="3615346" h="3220945">
                <a:moveTo>
                  <a:pt x="0" y="0"/>
                </a:moveTo>
                <a:lnTo>
                  <a:pt x="3615346" y="0"/>
                </a:lnTo>
                <a:lnTo>
                  <a:pt x="3615346" y="3220945"/>
                </a:lnTo>
                <a:lnTo>
                  <a:pt x="0" y="322094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U"/>
          </a:p>
        </p:txBody>
      </p:sp>
      <p:sp>
        <p:nvSpPr>
          <p:cNvPr id="7" name="TextBox 7"/>
          <p:cNvSpPr txBox="1"/>
          <p:nvPr/>
        </p:nvSpPr>
        <p:spPr>
          <a:xfrm>
            <a:off x="2293940" y="3744988"/>
            <a:ext cx="3741800" cy="2148128"/>
          </a:xfrm>
          <a:prstGeom prst="rect">
            <a:avLst/>
          </a:prstGeom>
        </p:spPr>
        <p:txBody>
          <a:bodyPr lIns="0" tIns="0" rIns="0" bIns="0" rtlCol="0" anchor="t">
            <a:spAutoFit/>
          </a:bodyPr>
          <a:lstStyle/>
          <a:p>
            <a:pPr algn="l">
              <a:lnSpc>
                <a:spcPts val="8547"/>
              </a:lnSpc>
            </a:pPr>
            <a:r>
              <a:rPr lang="en-US" sz="6105" dirty="0">
                <a:solidFill>
                  <a:srgbClr val="000000"/>
                </a:solidFill>
                <a:latin typeface="Bobby Jones"/>
                <a:ea typeface="Bobby Jones"/>
                <a:cs typeface="Bobby Jones"/>
                <a:sym typeface="Bobby Jones"/>
              </a:rPr>
              <a:t>CLASSROOM</a:t>
            </a:r>
          </a:p>
          <a:p>
            <a:pPr algn="l">
              <a:lnSpc>
                <a:spcPts val="8547"/>
              </a:lnSpc>
            </a:pPr>
            <a:endParaRPr lang="en-US" sz="6105" dirty="0">
              <a:solidFill>
                <a:srgbClr val="000000"/>
              </a:solidFill>
              <a:latin typeface="Bobby Jones"/>
              <a:ea typeface="Bobby Jones"/>
              <a:cs typeface="Bobby Jones"/>
              <a:sym typeface="Bobby Jones"/>
            </a:endParaRPr>
          </a:p>
        </p:txBody>
      </p:sp>
      <p:sp>
        <p:nvSpPr>
          <p:cNvPr id="8" name="TextBox 8"/>
          <p:cNvSpPr txBox="1"/>
          <p:nvPr/>
        </p:nvSpPr>
        <p:spPr>
          <a:xfrm>
            <a:off x="11946221" y="3744988"/>
            <a:ext cx="3741800" cy="1063203"/>
          </a:xfrm>
          <a:prstGeom prst="rect">
            <a:avLst/>
          </a:prstGeom>
        </p:spPr>
        <p:txBody>
          <a:bodyPr lIns="0" tIns="0" rIns="0" bIns="0" rtlCol="0" anchor="t">
            <a:spAutoFit/>
          </a:bodyPr>
          <a:lstStyle/>
          <a:p>
            <a:pPr algn="l">
              <a:lnSpc>
                <a:spcPts val="8547"/>
              </a:lnSpc>
            </a:pPr>
            <a:r>
              <a:rPr lang="en-US" sz="6105">
                <a:solidFill>
                  <a:srgbClr val="000000"/>
                </a:solidFill>
                <a:latin typeface="Bobby Jones"/>
                <a:ea typeface="Bobby Jones"/>
                <a:cs typeface="Bobby Jones"/>
                <a:sym typeface="Bobby Jones"/>
              </a:rPr>
              <a:t>SCREEN</a:t>
            </a:r>
          </a:p>
        </p:txBody>
      </p:sp>
      <p:sp>
        <p:nvSpPr>
          <p:cNvPr id="9" name="TextBox 9"/>
          <p:cNvSpPr txBox="1"/>
          <p:nvPr/>
        </p:nvSpPr>
        <p:spPr>
          <a:xfrm>
            <a:off x="8289129" y="6171014"/>
            <a:ext cx="1203831" cy="1063203"/>
          </a:xfrm>
          <a:prstGeom prst="rect">
            <a:avLst/>
          </a:prstGeom>
        </p:spPr>
        <p:txBody>
          <a:bodyPr lIns="0" tIns="0" rIns="0" bIns="0" rtlCol="0" anchor="t">
            <a:spAutoFit/>
          </a:bodyPr>
          <a:lstStyle/>
          <a:p>
            <a:pPr algn="l">
              <a:lnSpc>
                <a:spcPts val="8547"/>
              </a:lnSpc>
            </a:pPr>
            <a:r>
              <a:rPr lang="en-US" sz="6105">
                <a:solidFill>
                  <a:srgbClr val="000000"/>
                </a:solidFill>
                <a:latin typeface="Bobby Jones"/>
                <a:ea typeface="Bobby Jones"/>
                <a:cs typeface="Bobby Jones"/>
                <a:sym typeface="Bobby Jones"/>
              </a:rPr>
              <a:t>???</a:t>
            </a:r>
          </a:p>
        </p:txBody>
      </p:sp>
      <p:sp>
        <p:nvSpPr>
          <p:cNvPr id="10" name="TextBox 10"/>
          <p:cNvSpPr txBox="1">
            <a:spLocks noGrp="1"/>
          </p:cNvSpPr>
          <p:nvPr>
            <p:ph type="title" idx="4294967295"/>
          </p:nvPr>
        </p:nvSpPr>
        <p:spPr>
          <a:xfrm>
            <a:off x="3522218" y="479060"/>
            <a:ext cx="10892573" cy="212878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280"/>
              </a:lnSpc>
              <a:spcBef>
                <a:spcPts val="0"/>
              </a:spcBef>
              <a:spcAft>
                <a:spcPts val="0"/>
              </a:spcAft>
              <a:buClrTx/>
              <a:buSzTx/>
              <a:buFontTx/>
              <a:buNone/>
              <a:tabLst/>
              <a:defRPr/>
            </a:pPr>
            <a:r>
              <a:rPr kumimoji="0" lang="en-US" sz="9000" b="0" i="0" u="none" strike="noStrike" kern="1200" cap="none" spc="0" normalizeH="0" baseline="0" noProof="0" dirty="0">
                <a:ln>
                  <a:noFill/>
                </a:ln>
                <a:solidFill>
                  <a:srgbClr val="000000"/>
                </a:solidFill>
                <a:effectLst/>
                <a:uLnTx/>
                <a:uFillTx/>
                <a:latin typeface="Bobby Jones"/>
                <a:ea typeface="Bobby Jones"/>
                <a:cs typeface="Bobby Jones"/>
                <a:sym typeface="Bobby Jones"/>
              </a:rPr>
              <a:t>SHIFT TO ASYNCHRONOUS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F2E9"/>
        </a:solidFill>
        <a:effectLst/>
      </p:bgPr>
    </p:bg>
    <p:spTree>
      <p:nvGrpSpPr>
        <p:cNvPr id="1" name=""/>
        <p:cNvGrpSpPr/>
        <p:nvPr/>
      </p:nvGrpSpPr>
      <p:grpSpPr>
        <a:xfrm>
          <a:off x="0" y="0"/>
          <a:ext cx="0" cy="0"/>
          <a:chOff x="0" y="0"/>
          <a:chExt cx="0" cy="0"/>
        </a:xfrm>
      </p:grpSpPr>
      <p:grpSp>
        <p:nvGrpSpPr>
          <p:cNvPr id="2" name="Group 2"/>
          <p:cNvGrpSpPr/>
          <p:nvPr/>
        </p:nvGrpSpPr>
        <p:grpSpPr>
          <a:xfrm>
            <a:off x="5400226" y="532600"/>
            <a:ext cx="5982752" cy="992199"/>
            <a:chOff x="0" y="0"/>
            <a:chExt cx="1214644" cy="201441"/>
          </a:xfrm>
        </p:grpSpPr>
        <p:sp>
          <p:nvSpPr>
            <p:cNvPr id="3" name="Freeform 3"/>
            <p:cNvSpPr/>
            <p:nvPr/>
          </p:nvSpPr>
          <p:spPr>
            <a:xfrm>
              <a:off x="0" y="0"/>
              <a:ext cx="1214644" cy="201441"/>
            </a:xfrm>
            <a:custGeom>
              <a:avLst/>
              <a:gdLst/>
              <a:ahLst/>
              <a:cxnLst/>
              <a:rect l="l" t="t" r="r" b="b"/>
              <a:pathLst>
                <a:path w="1214644" h="201441">
                  <a:moveTo>
                    <a:pt x="0" y="0"/>
                  </a:moveTo>
                  <a:lnTo>
                    <a:pt x="1214644" y="0"/>
                  </a:lnTo>
                  <a:lnTo>
                    <a:pt x="1214644" y="201441"/>
                  </a:lnTo>
                  <a:lnTo>
                    <a:pt x="0" y="201441"/>
                  </a:lnTo>
                  <a:close/>
                </a:path>
              </a:pathLst>
            </a:custGeom>
            <a:solidFill>
              <a:srgbClr val="A1BEA1"/>
            </a:solidFill>
          </p:spPr>
          <p:txBody>
            <a:bodyPr/>
            <a:lstStyle/>
            <a:p>
              <a:endParaRPr lang="en-AU"/>
            </a:p>
          </p:txBody>
        </p:sp>
        <p:sp>
          <p:nvSpPr>
            <p:cNvPr id="4" name="TextBox 4"/>
            <p:cNvSpPr txBox="1"/>
            <p:nvPr/>
          </p:nvSpPr>
          <p:spPr>
            <a:xfrm>
              <a:off x="0" y="-38100"/>
              <a:ext cx="1214644" cy="239541"/>
            </a:xfrm>
            <a:prstGeom prst="rect">
              <a:avLst/>
            </a:prstGeom>
          </p:spPr>
          <p:txBody>
            <a:bodyPr lIns="50800" tIns="50800" rIns="50800" bIns="50800" rtlCol="0" anchor="ctr"/>
            <a:lstStyle/>
            <a:p>
              <a:pPr algn="ctr">
                <a:lnSpc>
                  <a:spcPts val="2782"/>
                </a:lnSpc>
              </a:pPr>
              <a:endParaRPr/>
            </a:p>
          </p:txBody>
        </p:sp>
      </p:grpSp>
      <p:sp>
        <p:nvSpPr>
          <p:cNvPr id="5" name="Freeform 5">
            <a:extLst>
              <a:ext uri="{C183D7F6-B498-43B3-948B-1728B52AA6E4}">
                <adec:decorative xmlns:adec="http://schemas.microsoft.com/office/drawing/2017/decorative" val="1"/>
              </a:ext>
            </a:extLst>
          </p:cNvPr>
          <p:cNvSpPr/>
          <p:nvPr/>
        </p:nvSpPr>
        <p:spPr>
          <a:xfrm>
            <a:off x="7549038" y="2585818"/>
            <a:ext cx="1712788" cy="862622"/>
          </a:xfrm>
          <a:custGeom>
            <a:avLst/>
            <a:gdLst/>
            <a:ahLst/>
            <a:cxnLst/>
            <a:rect l="l" t="t" r="r" b="b"/>
            <a:pathLst>
              <a:path w="1712788" h="862622">
                <a:moveTo>
                  <a:pt x="0" y="0"/>
                </a:moveTo>
                <a:lnTo>
                  <a:pt x="1712789" y="0"/>
                </a:lnTo>
                <a:lnTo>
                  <a:pt x="1712789" y="862623"/>
                </a:lnTo>
                <a:lnTo>
                  <a:pt x="0" y="86262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a:extLst>
              <a:ext uri="{C183D7F6-B498-43B3-948B-1728B52AA6E4}">
                <adec:decorative xmlns:adec="http://schemas.microsoft.com/office/drawing/2017/decorative" val="1"/>
              </a:ext>
            </a:extLst>
          </p:cNvPr>
          <p:cNvSpPr/>
          <p:nvPr/>
        </p:nvSpPr>
        <p:spPr>
          <a:xfrm>
            <a:off x="7549038" y="3919829"/>
            <a:ext cx="1712788" cy="862622"/>
          </a:xfrm>
          <a:custGeom>
            <a:avLst/>
            <a:gdLst/>
            <a:ahLst/>
            <a:cxnLst/>
            <a:rect l="l" t="t" r="r" b="b"/>
            <a:pathLst>
              <a:path w="1712788" h="862622">
                <a:moveTo>
                  <a:pt x="0" y="0"/>
                </a:moveTo>
                <a:lnTo>
                  <a:pt x="1712789" y="0"/>
                </a:lnTo>
                <a:lnTo>
                  <a:pt x="1712789" y="862623"/>
                </a:lnTo>
                <a:lnTo>
                  <a:pt x="0" y="86262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7" name="Freeform 7">
            <a:extLst>
              <a:ext uri="{C183D7F6-B498-43B3-948B-1728B52AA6E4}">
                <adec:decorative xmlns:adec="http://schemas.microsoft.com/office/drawing/2017/decorative" val="1"/>
              </a:ext>
            </a:extLst>
          </p:cNvPr>
          <p:cNvSpPr/>
          <p:nvPr/>
        </p:nvSpPr>
        <p:spPr>
          <a:xfrm>
            <a:off x="7549038" y="5293370"/>
            <a:ext cx="1712788" cy="862622"/>
          </a:xfrm>
          <a:custGeom>
            <a:avLst/>
            <a:gdLst/>
            <a:ahLst/>
            <a:cxnLst/>
            <a:rect l="l" t="t" r="r" b="b"/>
            <a:pathLst>
              <a:path w="1712788" h="862622">
                <a:moveTo>
                  <a:pt x="0" y="0"/>
                </a:moveTo>
                <a:lnTo>
                  <a:pt x="1712789" y="0"/>
                </a:lnTo>
                <a:lnTo>
                  <a:pt x="1712789" y="862622"/>
                </a:lnTo>
                <a:lnTo>
                  <a:pt x="0" y="86262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8" name="Freeform 8">
            <a:extLst>
              <a:ext uri="{C183D7F6-B498-43B3-948B-1728B52AA6E4}">
                <adec:decorative xmlns:adec="http://schemas.microsoft.com/office/drawing/2017/decorative" val="1"/>
              </a:ext>
            </a:extLst>
          </p:cNvPr>
          <p:cNvSpPr/>
          <p:nvPr/>
        </p:nvSpPr>
        <p:spPr>
          <a:xfrm>
            <a:off x="7549038" y="6510284"/>
            <a:ext cx="1712788" cy="862622"/>
          </a:xfrm>
          <a:custGeom>
            <a:avLst/>
            <a:gdLst/>
            <a:ahLst/>
            <a:cxnLst/>
            <a:rect l="l" t="t" r="r" b="b"/>
            <a:pathLst>
              <a:path w="1712788" h="862622">
                <a:moveTo>
                  <a:pt x="0" y="0"/>
                </a:moveTo>
                <a:lnTo>
                  <a:pt x="1712789" y="0"/>
                </a:lnTo>
                <a:lnTo>
                  <a:pt x="1712789" y="862623"/>
                </a:lnTo>
                <a:lnTo>
                  <a:pt x="0" y="86262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a:extLst>
              <a:ext uri="{C183D7F6-B498-43B3-948B-1728B52AA6E4}">
                <adec:decorative xmlns:adec="http://schemas.microsoft.com/office/drawing/2017/decorative" val="1"/>
              </a:ext>
            </a:extLst>
          </p:cNvPr>
          <p:cNvSpPr/>
          <p:nvPr/>
        </p:nvSpPr>
        <p:spPr>
          <a:xfrm>
            <a:off x="7549038" y="7889452"/>
            <a:ext cx="1712788" cy="862622"/>
          </a:xfrm>
          <a:custGeom>
            <a:avLst/>
            <a:gdLst/>
            <a:ahLst/>
            <a:cxnLst/>
            <a:rect l="l" t="t" r="r" b="b"/>
            <a:pathLst>
              <a:path w="1712788" h="862622">
                <a:moveTo>
                  <a:pt x="0" y="0"/>
                </a:moveTo>
                <a:lnTo>
                  <a:pt x="1712789" y="0"/>
                </a:lnTo>
                <a:lnTo>
                  <a:pt x="1712789" y="862623"/>
                </a:lnTo>
                <a:lnTo>
                  <a:pt x="0" y="86262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10" name="Freeform 10">
            <a:extLst>
              <a:ext uri="{C183D7F6-B498-43B3-948B-1728B52AA6E4}">
                <adec:decorative xmlns:adec="http://schemas.microsoft.com/office/drawing/2017/decorative" val="1"/>
              </a:ext>
            </a:extLst>
          </p:cNvPr>
          <p:cNvSpPr/>
          <p:nvPr/>
        </p:nvSpPr>
        <p:spPr>
          <a:xfrm>
            <a:off x="13501644" y="1059873"/>
            <a:ext cx="4255993" cy="4777135"/>
          </a:xfrm>
          <a:custGeom>
            <a:avLst/>
            <a:gdLst/>
            <a:ahLst/>
            <a:cxnLst/>
            <a:rect l="l" t="t" r="r" b="b"/>
            <a:pathLst>
              <a:path w="4255993" h="4777135">
                <a:moveTo>
                  <a:pt x="0" y="0"/>
                </a:moveTo>
                <a:lnTo>
                  <a:pt x="4255993" y="0"/>
                </a:lnTo>
                <a:lnTo>
                  <a:pt x="4255993" y="4777135"/>
                </a:lnTo>
                <a:lnTo>
                  <a:pt x="0" y="477713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1" name="TextBox 11"/>
          <p:cNvSpPr txBox="1">
            <a:spLocks noGrp="1"/>
          </p:cNvSpPr>
          <p:nvPr>
            <p:ph type="title" idx="4294967295"/>
          </p:nvPr>
        </p:nvSpPr>
        <p:spPr>
          <a:xfrm>
            <a:off x="5732563" y="461596"/>
            <a:ext cx="6822873" cy="106320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547"/>
              </a:lnSpc>
              <a:spcBef>
                <a:spcPts val="0"/>
              </a:spcBef>
              <a:spcAft>
                <a:spcPts val="0"/>
              </a:spcAft>
              <a:buClrTx/>
              <a:buSzTx/>
              <a:buFontTx/>
              <a:buNone/>
              <a:tabLst/>
              <a:defRPr/>
            </a:pPr>
            <a:r>
              <a:rPr kumimoji="0" lang="en-US" sz="6105" b="0" i="0" u="none" strike="noStrike" kern="1200" cap="none" spc="0" normalizeH="0" baseline="0" noProof="0" dirty="0">
                <a:ln>
                  <a:noFill/>
                </a:ln>
                <a:solidFill>
                  <a:srgbClr val="000000"/>
                </a:solidFill>
                <a:effectLst/>
                <a:uLnTx/>
                <a:uFillTx/>
                <a:latin typeface="Bobby Jones"/>
                <a:ea typeface="Bobby Jones"/>
                <a:cs typeface="Bobby Jones"/>
                <a:sym typeface="Bobby Jones"/>
              </a:rPr>
              <a:t>DESIGN TENSIONS</a:t>
            </a:r>
          </a:p>
        </p:txBody>
      </p:sp>
      <p:sp>
        <p:nvSpPr>
          <p:cNvPr id="12" name="TextBox 12"/>
          <p:cNvSpPr txBox="1"/>
          <p:nvPr/>
        </p:nvSpPr>
        <p:spPr>
          <a:xfrm>
            <a:off x="3977238" y="2707137"/>
            <a:ext cx="3111579" cy="558479"/>
          </a:xfrm>
          <a:prstGeom prst="rect">
            <a:avLst/>
          </a:prstGeom>
        </p:spPr>
        <p:txBody>
          <a:bodyPr lIns="0" tIns="0" rIns="0" bIns="0" rtlCol="0" anchor="t">
            <a:spAutoFit/>
          </a:bodyPr>
          <a:lstStyle/>
          <a:p>
            <a:pPr algn="ctr">
              <a:lnSpc>
                <a:spcPts val="4438"/>
              </a:lnSpc>
              <a:spcBef>
                <a:spcPct val="0"/>
              </a:spcBef>
            </a:pPr>
            <a:r>
              <a:rPr lang="en-US" sz="3550" b="1" dirty="0">
                <a:solidFill>
                  <a:srgbClr val="000000"/>
                </a:solidFill>
                <a:latin typeface="Open Sans Bold"/>
                <a:ea typeface="Open Sans Bold"/>
                <a:cs typeface="Open Sans Bold"/>
                <a:sym typeface="Open Sans Bold"/>
              </a:rPr>
              <a:t>authentic joy </a:t>
            </a:r>
          </a:p>
        </p:txBody>
      </p:sp>
      <p:sp>
        <p:nvSpPr>
          <p:cNvPr id="13" name="TextBox 13"/>
          <p:cNvSpPr txBox="1"/>
          <p:nvPr/>
        </p:nvSpPr>
        <p:spPr>
          <a:xfrm>
            <a:off x="9601276" y="4060332"/>
            <a:ext cx="2482364" cy="558479"/>
          </a:xfrm>
          <a:prstGeom prst="rect">
            <a:avLst/>
          </a:prstGeom>
        </p:spPr>
        <p:txBody>
          <a:bodyPr lIns="0" tIns="0" rIns="0" bIns="0" rtlCol="0" anchor="t">
            <a:spAutoFit/>
          </a:bodyPr>
          <a:lstStyle/>
          <a:p>
            <a:pPr algn="ctr">
              <a:lnSpc>
                <a:spcPts val="4438"/>
              </a:lnSpc>
              <a:spcBef>
                <a:spcPct val="0"/>
              </a:spcBef>
            </a:pPr>
            <a:r>
              <a:rPr lang="en-US" sz="3550" b="1" dirty="0">
                <a:solidFill>
                  <a:srgbClr val="000000"/>
                </a:solidFill>
                <a:latin typeface="Open Sans Bold"/>
                <a:ea typeface="Open Sans Bold"/>
                <a:cs typeface="Open Sans Bold"/>
                <a:sym typeface="Open Sans Bold"/>
              </a:rPr>
              <a:t>default </a:t>
            </a:r>
          </a:p>
        </p:txBody>
      </p:sp>
      <p:sp>
        <p:nvSpPr>
          <p:cNvPr id="14" name="TextBox 14"/>
          <p:cNvSpPr txBox="1"/>
          <p:nvPr/>
        </p:nvSpPr>
        <p:spPr>
          <a:xfrm>
            <a:off x="9601276" y="2684747"/>
            <a:ext cx="2784683" cy="558479"/>
          </a:xfrm>
          <a:prstGeom prst="rect">
            <a:avLst/>
          </a:prstGeom>
        </p:spPr>
        <p:txBody>
          <a:bodyPr lIns="0" tIns="0" rIns="0" bIns="0" rtlCol="0" anchor="t">
            <a:spAutoFit/>
          </a:bodyPr>
          <a:lstStyle/>
          <a:p>
            <a:pPr algn="ctr">
              <a:lnSpc>
                <a:spcPts val="4438"/>
              </a:lnSpc>
              <a:spcBef>
                <a:spcPct val="0"/>
              </a:spcBef>
            </a:pPr>
            <a:r>
              <a:rPr lang="en-US" sz="3550" b="1" dirty="0">
                <a:solidFill>
                  <a:srgbClr val="000000"/>
                </a:solidFill>
                <a:latin typeface="Open Sans Bold"/>
                <a:ea typeface="Open Sans Bold"/>
                <a:cs typeface="Open Sans Bold"/>
                <a:sym typeface="Open Sans Bold"/>
              </a:rPr>
              <a:t>forced fun</a:t>
            </a:r>
          </a:p>
        </p:txBody>
      </p:sp>
      <p:sp>
        <p:nvSpPr>
          <p:cNvPr id="15" name="TextBox 15"/>
          <p:cNvSpPr txBox="1"/>
          <p:nvPr/>
        </p:nvSpPr>
        <p:spPr>
          <a:xfrm>
            <a:off x="3977238" y="4078086"/>
            <a:ext cx="3111579" cy="558479"/>
          </a:xfrm>
          <a:prstGeom prst="rect">
            <a:avLst/>
          </a:prstGeom>
        </p:spPr>
        <p:txBody>
          <a:bodyPr lIns="0" tIns="0" rIns="0" bIns="0" rtlCol="0" anchor="t">
            <a:spAutoFit/>
          </a:bodyPr>
          <a:lstStyle/>
          <a:p>
            <a:pPr algn="ctr">
              <a:lnSpc>
                <a:spcPts val="4438"/>
              </a:lnSpc>
              <a:spcBef>
                <a:spcPct val="0"/>
              </a:spcBef>
            </a:pPr>
            <a:r>
              <a:rPr lang="en-US" sz="3550" b="1" dirty="0">
                <a:solidFill>
                  <a:srgbClr val="000000"/>
                </a:solidFill>
                <a:latin typeface="Open Sans Bold"/>
                <a:ea typeface="Open Sans Bold"/>
                <a:cs typeface="Open Sans Bold"/>
                <a:sym typeface="Open Sans Bold"/>
              </a:rPr>
              <a:t>inclusive</a:t>
            </a:r>
          </a:p>
        </p:txBody>
      </p:sp>
      <p:sp>
        <p:nvSpPr>
          <p:cNvPr id="16" name="TextBox 16"/>
          <p:cNvSpPr txBox="1"/>
          <p:nvPr/>
        </p:nvSpPr>
        <p:spPr>
          <a:xfrm>
            <a:off x="4092133" y="5327799"/>
            <a:ext cx="3111579" cy="558479"/>
          </a:xfrm>
          <a:prstGeom prst="rect">
            <a:avLst/>
          </a:prstGeom>
        </p:spPr>
        <p:txBody>
          <a:bodyPr lIns="0" tIns="0" rIns="0" bIns="0" rtlCol="0" anchor="t">
            <a:spAutoFit/>
          </a:bodyPr>
          <a:lstStyle/>
          <a:p>
            <a:pPr algn="ctr">
              <a:lnSpc>
                <a:spcPts val="4438"/>
              </a:lnSpc>
              <a:spcBef>
                <a:spcPct val="0"/>
              </a:spcBef>
            </a:pPr>
            <a:r>
              <a:rPr lang="en-US" sz="3550" b="1" dirty="0">
                <a:solidFill>
                  <a:srgbClr val="000000"/>
                </a:solidFill>
                <a:latin typeface="Open Sans Bold"/>
                <a:ea typeface="Open Sans Bold"/>
                <a:cs typeface="Open Sans Bold"/>
                <a:sym typeface="Open Sans Bold"/>
              </a:rPr>
              <a:t>belonging</a:t>
            </a:r>
          </a:p>
        </p:txBody>
      </p:sp>
      <p:sp>
        <p:nvSpPr>
          <p:cNvPr id="17" name="TextBox 17"/>
          <p:cNvSpPr txBox="1"/>
          <p:nvPr/>
        </p:nvSpPr>
        <p:spPr>
          <a:xfrm>
            <a:off x="9261827" y="5358045"/>
            <a:ext cx="3016022" cy="558479"/>
          </a:xfrm>
          <a:prstGeom prst="rect">
            <a:avLst/>
          </a:prstGeom>
        </p:spPr>
        <p:txBody>
          <a:bodyPr lIns="0" tIns="0" rIns="0" bIns="0" rtlCol="0" anchor="t">
            <a:spAutoFit/>
          </a:bodyPr>
          <a:lstStyle/>
          <a:p>
            <a:pPr algn="ctr">
              <a:lnSpc>
                <a:spcPts val="4438"/>
              </a:lnSpc>
              <a:spcBef>
                <a:spcPct val="0"/>
              </a:spcBef>
            </a:pPr>
            <a:r>
              <a:rPr lang="en-US" sz="3550" b="1">
                <a:solidFill>
                  <a:srgbClr val="000000"/>
                </a:solidFill>
                <a:latin typeface="Open Sans Bold"/>
                <a:ea typeface="Open Sans Bold"/>
                <a:cs typeface="Open Sans Bold"/>
                <a:sym typeface="Open Sans Bold"/>
              </a:rPr>
              <a:t>solitude</a:t>
            </a:r>
          </a:p>
        </p:txBody>
      </p:sp>
      <p:sp>
        <p:nvSpPr>
          <p:cNvPr id="18" name="TextBox 18"/>
          <p:cNvSpPr txBox="1"/>
          <p:nvPr/>
        </p:nvSpPr>
        <p:spPr>
          <a:xfrm>
            <a:off x="2896918" y="6581603"/>
            <a:ext cx="4306794" cy="558479"/>
          </a:xfrm>
          <a:prstGeom prst="rect">
            <a:avLst/>
          </a:prstGeom>
        </p:spPr>
        <p:txBody>
          <a:bodyPr lIns="0" tIns="0" rIns="0" bIns="0" rtlCol="0" anchor="t">
            <a:spAutoFit/>
          </a:bodyPr>
          <a:lstStyle/>
          <a:p>
            <a:pPr algn="ctr">
              <a:lnSpc>
                <a:spcPts val="4438"/>
              </a:lnSpc>
              <a:spcBef>
                <a:spcPct val="0"/>
              </a:spcBef>
            </a:pPr>
            <a:r>
              <a:rPr lang="en-US" sz="3550" b="1" dirty="0">
                <a:solidFill>
                  <a:srgbClr val="000000"/>
                </a:solidFill>
                <a:latin typeface="Open Sans Bold"/>
                <a:ea typeface="Open Sans Bold"/>
                <a:cs typeface="Open Sans Bold"/>
                <a:sym typeface="Open Sans Bold"/>
              </a:rPr>
              <a:t>real-time dialogue</a:t>
            </a:r>
          </a:p>
        </p:txBody>
      </p:sp>
      <p:sp>
        <p:nvSpPr>
          <p:cNvPr id="19" name="TextBox 19"/>
          <p:cNvSpPr txBox="1"/>
          <p:nvPr/>
        </p:nvSpPr>
        <p:spPr>
          <a:xfrm>
            <a:off x="9786964" y="6652831"/>
            <a:ext cx="3955849" cy="558479"/>
          </a:xfrm>
          <a:prstGeom prst="rect">
            <a:avLst/>
          </a:prstGeom>
        </p:spPr>
        <p:txBody>
          <a:bodyPr lIns="0" tIns="0" rIns="0" bIns="0" rtlCol="0" anchor="t">
            <a:spAutoFit/>
          </a:bodyPr>
          <a:lstStyle/>
          <a:p>
            <a:pPr algn="ctr">
              <a:lnSpc>
                <a:spcPts val="4438"/>
              </a:lnSpc>
              <a:spcBef>
                <a:spcPct val="0"/>
              </a:spcBef>
            </a:pPr>
            <a:r>
              <a:rPr lang="en-US" sz="3550" b="1" dirty="0">
                <a:solidFill>
                  <a:srgbClr val="000000"/>
                </a:solidFill>
                <a:latin typeface="Open Sans Bold"/>
                <a:ea typeface="Open Sans Bold"/>
                <a:cs typeface="Open Sans Bold"/>
                <a:sym typeface="Open Sans Bold"/>
              </a:rPr>
              <a:t>delayed reaction</a:t>
            </a:r>
          </a:p>
        </p:txBody>
      </p:sp>
      <p:sp>
        <p:nvSpPr>
          <p:cNvPr id="20" name="TextBox 20"/>
          <p:cNvSpPr txBox="1"/>
          <p:nvPr/>
        </p:nvSpPr>
        <p:spPr>
          <a:xfrm>
            <a:off x="4092133" y="8031343"/>
            <a:ext cx="3138822" cy="558479"/>
          </a:xfrm>
          <a:prstGeom prst="rect">
            <a:avLst/>
          </a:prstGeom>
        </p:spPr>
        <p:txBody>
          <a:bodyPr lIns="0" tIns="0" rIns="0" bIns="0" rtlCol="0" anchor="t">
            <a:spAutoFit/>
          </a:bodyPr>
          <a:lstStyle/>
          <a:p>
            <a:pPr algn="ctr">
              <a:lnSpc>
                <a:spcPts val="4438"/>
              </a:lnSpc>
              <a:spcBef>
                <a:spcPct val="0"/>
              </a:spcBef>
            </a:pPr>
            <a:r>
              <a:rPr lang="en-US" sz="3550" b="1">
                <a:solidFill>
                  <a:srgbClr val="000000"/>
                </a:solidFill>
                <a:latin typeface="Open Sans Bold"/>
                <a:ea typeface="Open Sans Bold"/>
                <a:cs typeface="Open Sans Bold"/>
                <a:sym typeface="Open Sans Bold"/>
              </a:rPr>
              <a:t>internal</a:t>
            </a:r>
          </a:p>
        </p:txBody>
      </p:sp>
      <p:sp>
        <p:nvSpPr>
          <p:cNvPr id="21" name="TextBox 21"/>
          <p:cNvSpPr txBox="1"/>
          <p:nvPr/>
        </p:nvSpPr>
        <p:spPr>
          <a:xfrm>
            <a:off x="9715456" y="8031343"/>
            <a:ext cx="2556324" cy="558479"/>
          </a:xfrm>
          <a:prstGeom prst="rect">
            <a:avLst/>
          </a:prstGeom>
        </p:spPr>
        <p:txBody>
          <a:bodyPr lIns="0" tIns="0" rIns="0" bIns="0" rtlCol="0" anchor="t">
            <a:spAutoFit/>
          </a:bodyPr>
          <a:lstStyle/>
          <a:p>
            <a:pPr algn="ctr">
              <a:lnSpc>
                <a:spcPts val="4438"/>
              </a:lnSpc>
              <a:spcBef>
                <a:spcPct val="0"/>
              </a:spcBef>
            </a:pPr>
            <a:r>
              <a:rPr lang="en-US" sz="3550" b="1">
                <a:solidFill>
                  <a:srgbClr val="000000"/>
                </a:solidFill>
                <a:latin typeface="Open Sans Bold"/>
                <a:ea typeface="Open Sans Bold"/>
                <a:cs typeface="Open Sans Bold"/>
                <a:sym typeface="Open Sans Bold"/>
              </a:rPr>
              <a:t>external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AF2E9"/>
        </a:solidFill>
        <a:effectLst/>
      </p:bgPr>
    </p:bg>
    <p:spTree>
      <p:nvGrpSpPr>
        <p:cNvPr id="1" name=""/>
        <p:cNvGrpSpPr/>
        <p:nvPr/>
      </p:nvGrpSpPr>
      <p:grpSpPr>
        <a:xfrm>
          <a:off x="0" y="0"/>
          <a:ext cx="0" cy="0"/>
          <a:chOff x="0" y="0"/>
          <a:chExt cx="0" cy="0"/>
        </a:xfrm>
      </p:grpSpPr>
      <p:grpSp>
        <p:nvGrpSpPr>
          <p:cNvPr id="2" name="Group 2"/>
          <p:cNvGrpSpPr/>
          <p:nvPr/>
        </p:nvGrpSpPr>
        <p:grpSpPr>
          <a:xfrm>
            <a:off x="-1026076" y="11528"/>
            <a:ext cx="20510908" cy="10263945"/>
            <a:chOff x="0" y="0"/>
            <a:chExt cx="27347876" cy="13685260"/>
          </a:xfrm>
        </p:grpSpPr>
        <p:sp>
          <p:nvSpPr>
            <p:cNvPr id="3" name="Freeform 3">
              <a:extLst>
                <a:ext uri="{C183D7F6-B498-43B3-948B-1728B52AA6E4}">
                  <adec:decorative xmlns:adec="http://schemas.microsoft.com/office/drawing/2017/decorative" val="1"/>
                </a:ext>
              </a:extLst>
            </p:cNvPr>
            <p:cNvSpPr/>
            <p:nvPr/>
          </p:nvSpPr>
          <p:spPr>
            <a:xfrm>
              <a:off x="0"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a:extLst>
                <a:ext uri="{C183D7F6-B498-43B3-948B-1728B52AA6E4}">
                  <adec:decorative xmlns:adec="http://schemas.microsoft.com/office/drawing/2017/decorative" val="1"/>
                </a:ext>
              </a:extLst>
            </p:cNvPr>
            <p:cNvSpPr/>
            <p:nvPr/>
          </p:nvSpPr>
          <p:spPr>
            <a:xfrm>
              <a:off x="6824269"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a:extLst>
                <a:ext uri="{C183D7F6-B498-43B3-948B-1728B52AA6E4}">
                  <adec:decorative xmlns:adec="http://schemas.microsoft.com/office/drawing/2017/decorative" val="1"/>
                </a:ext>
              </a:extLst>
            </p:cNvPr>
            <p:cNvSpPr/>
            <p:nvPr/>
          </p:nvSpPr>
          <p:spPr>
            <a:xfrm>
              <a:off x="13661238"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a:extLst>
                <a:ext uri="{C183D7F6-B498-43B3-948B-1728B52AA6E4}">
                  <adec:decorative xmlns:adec="http://schemas.microsoft.com/office/drawing/2017/decorative" val="1"/>
                </a:ext>
              </a:extLst>
            </p:cNvPr>
            <p:cNvSpPr/>
            <p:nvPr/>
          </p:nvSpPr>
          <p:spPr>
            <a:xfrm>
              <a:off x="20498207"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7" name="Freeform 7">
              <a:extLst>
                <a:ext uri="{C183D7F6-B498-43B3-948B-1728B52AA6E4}">
                  <adec:decorative xmlns:adec="http://schemas.microsoft.com/office/drawing/2017/decorative" val="1"/>
                </a:ext>
              </a:extLst>
            </p:cNvPr>
            <p:cNvSpPr/>
            <p:nvPr/>
          </p:nvSpPr>
          <p:spPr>
            <a:xfrm>
              <a:off x="0"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8" name="Freeform 8">
              <a:extLst>
                <a:ext uri="{C183D7F6-B498-43B3-948B-1728B52AA6E4}">
                  <adec:decorative xmlns:adec="http://schemas.microsoft.com/office/drawing/2017/decorative" val="1"/>
                </a:ext>
              </a:extLst>
            </p:cNvPr>
            <p:cNvSpPr/>
            <p:nvPr/>
          </p:nvSpPr>
          <p:spPr>
            <a:xfrm>
              <a:off x="6824269"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a:extLst>
                <a:ext uri="{C183D7F6-B498-43B3-948B-1728B52AA6E4}">
                  <adec:decorative xmlns:adec="http://schemas.microsoft.com/office/drawing/2017/decorative" val="1"/>
                </a:ext>
              </a:extLst>
            </p:cNvPr>
            <p:cNvSpPr/>
            <p:nvPr/>
          </p:nvSpPr>
          <p:spPr>
            <a:xfrm>
              <a:off x="13661238"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10" name="Freeform 10">
              <a:extLst>
                <a:ext uri="{C183D7F6-B498-43B3-948B-1728B52AA6E4}">
                  <adec:decorative xmlns:adec="http://schemas.microsoft.com/office/drawing/2017/decorative" val="1"/>
                </a:ext>
              </a:extLst>
            </p:cNvPr>
            <p:cNvSpPr/>
            <p:nvPr/>
          </p:nvSpPr>
          <p:spPr>
            <a:xfrm>
              <a:off x="20498207"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grpSp>
      <p:grpSp>
        <p:nvGrpSpPr>
          <p:cNvPr id="11" name="Group 11"/>
          <p:cNvGrpSpPr/>
          <p:nvPr/>
        </p:nvGrpSpPr>
        <p:grpSpPr>
          <a:xfrm>
            <a:off x="1407910" y="3097988"/>
            <a:ext cx="14943156" cy="3342171"/>
            <a:chOff x="0" y="0"/>
            <a:chExt cx="3033824" cy="678542"/>
          </a:xfrm>
        </p:grpSpPr>
        <p:sp>
          <p:nvSpPr>
            <p:cNvPr id="12" name="Freeform 12"/>
            <p:cNvSpPr/>
            <p:nvPr/>
          </p:nvSpPr>
          <p:spPr>
            <a:xfrm>
              <a:off x="0" y="0"/>
              <a:ext cx="3033824" cy="678542"/>
            </a:xfrm>
            <a:custGeom>
              <a:avLst/>
              <a:gdLst/>
              <a:ahLst/>
              <a:cxnLst/>
              <a:rect l="l" t="t" r="r" b="b"/>
              <a:pathLst>
                <a:path w="3033824" h="678542">
                  <a:moveTo>
                    <a:pt x="0" y="0"/>
                  </a:moveTo>
                  <a:lnTo>
                    <a:pt x="3033824" y="0"/>
                  </a:lnTo>
                  <a:lnTo>
                    <a:pt x="3033824" y="678542"/>
                  </a:lnTo>
                  <a:lnTo>
                    <a:pt x="0" y="678542"/>
                  </a:lnTo>
                  <a:close/>
                </a:path>
              </a:pathLst>
            </a:custGeom>
            <a:solidFill>
              <a:srgbClr val="A1BEA1"/>
            </a:solidFill>
          </p:spPr>
          <p:txBody>
            <a:bodyPr/>
            <a:lstStyle/>
            <a:p>
              <a:endParaRPr lang="en-AU"/>
            </a:p>
          </p:txBody>
        </p:sp>
        <p:sp>
          <p:nvSpPr>
            <p:cNvPr id="13" name="TextBox 13"/>
            <p:cNvSpPr txBox="1"/>
            <p:nvPr/>
          </p:nvSpPr>
          <p:spPr>
            <a:xfrm>
              <a:off x="0" y="-38100"/>
              <a:ext cx="3033824" cy="716642"/>
            </a:xfrm>
            <a:prstGeom prst="rect">
              <a:avLst/>
            </a:prstGeom>
          </p:spPr>
          <p:txBody>
            <a:bodyPr lIns="50800" tIns="50800" rIns="50800" bIns="50800" rtlCol="0" anchor="ctr"/>
            <a:lstStyle/>
            <a:p>
              <a:pPr algn="ctr">
                <a:lnSpc>
                  <a:spcPts val="2782"/>
                </a:lnSpc>
              </a:pPr>
              <a:endParaRPr/>
            </a:p>
          </p:txBody>
        </p:sp>
      </p:grpSp>
      <p:sp>
        <p:nvSpPr>
          <p:cNvPr id="14" name="TextBox 14"/>
          <p:cNvSpPr txBox="1"/>
          <p:nvPr/>
        </p:nvSpPr>
        <p:spPr>
          <a:xfrm>
            <a:off x="1665778" y="4162172"/>
            <a:ext cx="14427420" cy="1584556"/>
          </a:xfrm>
          <a:prstGeom prst="rect">
            <a:avLst/>
          </a:prstGeom>
        </p:spPr>
        <p:txBody>
          <a:bodyPr lIns="0" tIns="0" rIns="0" bIns="0" rtlCol="0" anchor="t">
            <a:spAutoFit/>
          </a:bodyPr>
          <a:lstStyle/>
          <a:p>
            <a:pPr algn="ctr">
              <a:lnSpc>
                <a:spcPts val="5884"/>
              </a:lnSpc>
            </a:pPr>
            <a:r>
              <a:rPr lang="en-US" sz="7175" dirty="0">
                <a:solidFill>
                  <a:srgbClr val="000000"/>
                </a:solidFill>
                <a:latin typeface="Bobby Jones"/>
                <a:ea typeface="Bobby Jones"/>
                <a:cs typeface="Bobby Jones"/>
                <a:sym typeface="Bobby Jones"/>
              </a:rPr>
              <a:t>When you hear “online engagement,” what comes to mind?</a:t>
            </a:r>
          </a:p>
        </p:txBody>
      </p:sp>
      <p:sp>
        <p:nvSpPr>
          <p:cNvPr id="15" name="Freeform 15">
            <a:extLst>
              <a:ext uri="{C183D7F6-B498-43B3-948B-1728B52AA6E4}">
                <adec:decorative xmlns:adec="http://schemas.microsoft.com/office/drawing/2017/decorative" val="1"/>
              </a:ext>
            </a:extLst>
          </p:cNvPr>
          <p:cNvSpPr/>
          <p:nvPr/>
        </p:nvSpPr>
        <p:spPr>
          <a:xfrm rot="-9746916">
            <a:off x="1352281" y="6029040"/>
            <a:ext cx="2740776" cy="3465349"/>
          </a:xfrm>
          <a:custGeom>
            <a:avLst/>
            <a:gdLst/>
            <a:ahLst/>
            <a:cxnLst/>
            <a:rect l="l" t="t" r="r" b="b"/>
            <a:pathLst>
              <a:path w="2740776" h="3465349">
                <a:moveTo>
                  <a:pt x="0" y="0"/>
                </a:moveTo>
                <a:lnTo>
                  <a:pt x="2740776" y="0"/>
                </a:lnTo>
                <a:lnTo>
                  <a:pt x="2740776" y="3465349"/>
                </a:lnTo>
                <a:lnTo>
                  <a:pt x="0" y="346534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6" name="Freeform 16">
            <a:extLst>
              <a:ext uri="{C183D7F6-B498-43B3-948B-1728B52AA6E4}">
                <adec:decorative xmlns:adec="http://schemas.microsoft.com/office/drawing/2017/decorative" val="1"/>
              </a:ext>
            </a:extLst>
          </p:cNvPr>
          <p:cNvSpPr/>
          <p:nvPr/>
        </p:nvSpPr>
        <p:spPr>
          <a:xfrm rot="743602">
            <a:off x="1686773" y="6627776"/>
            <a:ext cx="1962178" cy="1969339"/>
          </a:xfrm>
          <a:custGeom>
            <a:avLst/>
            <a:gdLst/>
            <a:ahLst/>
            <a:cxnLst/>
            <a:rect l="l" t="t" r="r" b="b"/>
            <a:pathLst>
              <a:path w="1962178" h="1969339">
                <a:moveTo>
                  <a:pt x="0" y="0"/>
                </a:moveTo>
                <a:lnTo>
                  <a:pt x="1962178" y="0"/>
                </a:lnTo>
                <a:lnTo>
                  <a:pt x="1962178" y="1969340"/>
                </a:lnTo>
                <a:lnTo>
                  <a:pt x="0" y="196934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17" name="Freeform 17">
            <a:extLst>
              <a:ext uri="{C183D7F6-B498-43B3-948B-1728B52AA6E4}">
                <adec:decorative xmlns:adec="http://schemas.microsoft.com/office/drawing/2017/decorative" val="1"/>
              </a:ext>
            </a:extLst>
          </p:cNvPr>
          <p:cNvSpPr/>
          <p:nvPr/>
        </p:nvSpPr>
        <p:spPr>
          <a:xfrm rot="-427937">
            <a:off x="14923061" y="972395"/>
            <a:ext cx="2543164" cy="2566496"/>
          </a:xfrm>
          <a:custGeom>
            <a:avLst/>
            <a:gdLst/>
            <a:ahLst/>
            <a:cxnLst/>
            <a:rect l="l" t="t" r="r" b="b"/>
            <a:pathLst>
              <a:path w="2543164" h="2566496">
                <a:moveTo>
                  <a:pt x="0" y="0"/>
                </a:moveTo>
                <a:lnTo>
                  <a:pt x="2543164" y="0"/>
                </a:lnTo>
                <a:lnTo>
                  <a:pt x="2543164" y="2566496"/>
                </a:lnTo>
                <a:lnTo>
                  <a:pt x="0" y="256649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U"/>
          </a:p>
        </p:txBody>
      </p:sp>
      <p:sp>
        <p:nvSpPr>
          <p:cNvPr id="18" name="Freeform 18">
            <a:extLst>
              <a:ext uri="{C183D7F6-B498-43B3-948B-1728B52AA6E4}">
                <adec:decorative xmlns:adec="http://schemas.microsoft.com/office/drawing/2017/decorative" val="1"/>
              </a:ext>
            </a:extLst>
          </p:cNvPr>
          <p:cNvSpPr/>
          <p:nvPr/>
        </p:nvSpPr>
        <p:spPr>
          <a:xfrm rot="490046">
            <a:off x="16462976" y="1441935"/>
            <a:ext cx="727775" cy="1627415"/>
          </a:xfrm>
          <a:custGeom>
            <a:avLst/>
            <a:gdLst/>
            <a:ahLst/>
            <a:cxnLst/>
            <a:rect l="l" t="t" r="r" b="b"/>
            <a:pathLst>
              <a:path w="727775" h="1627415">
                <a:moveTo>
                  <a:pt x="0" y="0"/>
                </a:moveTo>
                <a:lnTo>
                  <a:pt x="727775" y="0"/>
                </a:lnTo>
                <a:lnTo>
                  <a:pt x="727775" y="1627416"/>
                </a:lnTo>
                <a:lnTo>
                  <a:pt x="0" y="16274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U"/>
          </a:p>
        </p:txBody>
      </p:sp>
      <p:sp>
        <p:nvSpPr>
          <p:cNvPr id="19" name="Freeform 19">
            <a:extLst>
              <a:ext uri="{C183D7F6-B498-43B3-948B-1728B52AA6E4}">
                <adec:decorative xmlns:adec="http://schemas.microsoft.com/office/drawing/2017/decorative" val="1"/>
              </a:ext>
            </a:extLst>
          </p:cNvPr>
          <p:cNvSpPr/>
          <p:nvPr/>
        </p:nvSpPr>
        <p:spPr>
          <a:xfrm rot="-1241982">
            <a:off x="15202595" y="1796942"/>
            <a:ext cx="1377841" cy="1220015"/>
          </a:xfrm>
          <a:custGeom>
            <a:avLst/>
            <a:gdLst/>
            <a:ahLst/>
            <a:cxnLst/>
            <a:rect l="l" t="t" r="r" b="b"/>
            <a:pathLst>
              <a:path w="1377841" h="1220015">
                <a:moveTo>
                  <a:pt x="0" y="0"/>
                </a:moveTo>
                <a:lnTo>
                  <a:pt x="1377841" y="0"/>
                </a:lnTo>
                <a:lnTo>
                  <a:pt x="1377841" y="1220015"/>
                </a:lnTo>
                <a:lnTo>
                  <a:pt x="0" y="122001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AU"/>
          </a:p>
        </p:txBody>
      </p:sp>
      <p:sp>
        <p:nvSpPr>
          <p:cNvPr id="21" name="Title 20" hidden="1">
            <a:extLst>
              <a:ext uri="{FF2B5EF4-FFF2-40B4-BE49-F238E27FC236}">
                <a16:creationId xmlns:a16="http://schemas.microsoft.com/office/drawing/2014/main" id="{31F1A3F0-0C5F-08A6-BFAA-A2388A1EF21E}"/>
              </a:ext>
            </a:extLst>
          </p:cNvPr>
          <p:cNvSpPr>
            <a:spLocks noGrp="1"/>
          </p:cNvSpPr>
          <p:nvPr>
            <p:ph type="title" idx="4294967295"/>
          </p:nvPr>
        </p:nvSpPr>
        <p:spPr>
          <a:xfrm>
            <a:off x="457200" y="274638"/>
            <a:ext cx="3634926" cy="1143000"/>
          </a:xfrm>
        </p:spPr>
        <p:txBody>
          <a:bodyPr>
            <a:normAutofit/>
          </a:bodyPr>
          <a:lstStyle/>
          <a:p>
            <a:r>
              <a:rPr lang="en-US" dirty="0">
                <a:solidFill>
                  <a:srgbClr val="000000"/>
                </a:solidFill>
                <a:latin typeface="Open Sans"/>
                <a:ea typeface="Open Sans"/>
                <a:cs typeface="Open Sans"/>
                <a:sym typeface="Open Sans"/>
              </a:rPr>
              <a:t>Reflect</a:t>
            </a:r>
            <a:endParaRPr lang="en-AU" dirty="0"/>
          </a:p>
        </p:txBody>
      </p:sp>
      <p:sp>
        <p:nvSpPr>
          <p:cNvPr id="22" name="Freeform 3">
            <a:extLst>
              <a:ext uri="{FF2B5EF4-FFF2-40B4-BE49-F238E27FC236}">
                <a16:creationId xmlns:a16="http://schemas.microsoft.com/office/drawing/2014/main" id="{2375D7FE-1AD1-B034-DB67-DF780E519B7E}"/>
              </a:ext>
              <a:ext uri="{C183D7F6-B498-43B3-948B-1728B52AA6E4}">
                <adec:decorative xmlns:adec="http://schemas.microsoft.com/office/drawing/2017/decorative" val="1"/>
              </a:ext>
            </a:extLst>
          </p:cNvPr>
          <p:cNvSpPr/>
          <p:nvPr/>
        </p:nvSpPr>
        <p:spPr>
          <a:xfrm>
            <a:off x="5038593" y="7268797"/>
            <a:ext cx="6617133" cy="1513093"/>
          </a:xfrm>
          <a:custGeom>
            <a:avLst/>
            <a:gdLst/>
            <a:ahLst/>
            <a:cxnLst/>
            <a:rect l="l" t="t" r="r" b="b"/>
            <a:pathLst>
              <a:path w="5624997" h="2467484">
                <a:moveTo>
                  <a:pt x="0" y="0"/>
                </a:moveTo>
                <a:lnTo>
                  <a:pt x="5624998" y="0"/>
                </a:lnTo>
                <a:lnTo>
                  <a:pt x="5624998" y="2467484"/>
                </a:lnTo>
                <a:lnTo>
                  <a:pt x="0" y="2467484"/>
                </a:lnTo>
                <a:lnTo>
                  <a:pt x="0" y="0"/>
                </a:lnTo>
                <a:close/>
              </a:path>
            </a:pathLst>
          </a:custGeom>
          <a:blipFill>
            <a:blip r:embed="rId8"/>
            <a:stretch>
              <a:fillRect l="-1784" t="-46513" r="-5941" b="-41033"/>
            </a:stretch>
          </a:blipFill>
        </p:spPr>
        <p:txBody>
          <a:bodyPr/>
          <a:lstStyle/>
          <a:p>
            <a:endParaRPr lang="en-AU"/>
          </a:p>
        </p:txBody>
      </p:sp>
      <p:sp>
        <p:nvSpPr>
          <p:cNvPr id="23" name="TextBox 22">
            <a:extLst>
              <a:ext uri="{FF2B5EF4-FFF2-40B4-BE49-F238E27FC236}">
                <a16:creationId xmlns:a16="http://schemas.microsoft.com/office/drawing/2014/main" id="{619194BE-C577-40A5-043E-031C2DE4680D}"/>
              </a:ext>
            </a:extLst>
          </p:cNvPr>
          <p:cNvSpPr txBox="1"/>
          <p:nvPr/>
        </p:nvSpPr>
        <p:spPr>
          <a:xfrm>
            <a:off x="5358736" y="7463975"/>
            <a:ext cx="5867400" cy="1015663"/>
          </a:xfrm>
          <a:prstGeom prst="rect">
            <a:avLst/>
          </a:prstGeom>
          <a:noFill/>
        </p:spPr>
        <p:txBody>
          <a:bodyPr wrap="square" rtlCol="0">
            <a:spAutoFit/>
          </a:bodyPr>
          <a:lstStyle/>
          <a:p>
            <a:r>
              <a:rPr lang="en-AU" sz="6000" dirty="0">
                <a:latin typeface="Bahnschrift SemiLight" panose="020B0502040204020203" pitchFamily="34" charset="0"/>
              </a:rPr>
              <a:t>Menti: </a:t>
            </a:r>
            <a:r>
              <a:rPr lang="en-AU" sz="6000" b="1" dirty="0">
                <a:latin typeface="Bahnschrift SemiLight" panose="020B0502040204020203" pitchFamily="34" charset="0"/>
              </a:rPr>
              <a:t>8713 3563</a:t>
            </a:r>
            <a:endParaRPr lang="en-AU" sz="6000" dirty="0">
              <a:latin typeface="Bahnschrift SemiLight" panose="020B0502040204020203" pitchFamily="34" charset="0"/>
            </a:endParaRPr>
          </a:p>
        </p:txBody>
      </p:sp>
      <p:pic>
        <p:nvPicPr>
          <p:cNvPr id="25" name="Picture 24">
            <a:extLst>
              <a:ext uri="{FF2B5EF4-FFF2-40B4-BE49-F238E27FC236}">
                <a16:creationId xmlns:a16="http://schemas.microsoft.com/office/drawing/2014/main" id="{8C353A57-F818-E12C-8E82-A0E52DF9E81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879956" y="6729055"/>
            <a:ext cx="3061364" cy="306136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1BEA1"/>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11622065" y="2000635"/>
            <a:ext cx="5769715" cy="4416454"/>
          </a:xfrm>
          <a:custGeom>
            <a:avLst/>
            <a:gdLst/>
            <a:ahLst/>
            <a:cxnLst/>
            <a:rect l="l" t="t" r="r" b="b"/>
            <a:pathLst>
              <a:path w="5769715" h="4416454">
                <a:moveTo>
                  <a:pt x="0" y="0"/>
                </a:moveTo>
                <a:lnTo>
                  <a:pt x="5769714" y="0"/>
                </a:lnTo>
                <a:lnTo>
                  <a:pt x="5769714" y="4416454"/>
                </a:lnTo>
                <a:lnTo>
                  <a:pt x="0" y="441645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TextBox 3"/>
          <p:cNvSpPr txBox="1">
            <a:spLocks noGrp="1"/>
          </p:cNvSpPr>
          <p:nvPr>
            <p:ph type="title" idx="4294967295"/>
          </p:nvPr>
        </p:nvSpPr>
        <p:spPr>
          <a:xfrm>
            <a:off x="4876800" y="522236"/>
            <a:ext cx="10729048" cy="214812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8547"/>
              </a:lnSpc>
              <a:spcBef>
                <a:spcPts val="0"/>
              </a:spcBef>
              <a:spcAft>
                <a:spcPts val="0"/>
              </a:spcAft>
              <a:buClrTx/>
              <a:buSzTx/>
              <a:buFontTx/>
              <a:buNone/>
              <a:tabLst/>
              <a:defRPr/>
            </a:pPr>
            <a:r>
              <a:rPr kumimoji="0" lang="en-US" sz="6105" b="0" i="0" u="none" strike="noStrike" kern="1200" cap="none" spc="0" normalizeH="0" baseline="0" noProof="0" dirty="0">
                <a:ln>
                  <a:noFill/>
                </a:ln>
                <a:solidFill>
                  <a:srgbClr val="000000"/>
                </a:solidFill>
                <a:effectLst/>
                <a:uLnTx/>
                <a:uFillTx/>
                <a:latin typeface="Bobby Jones"/>
                <a:ea typeface="Bobby Jones"/>
                <a:cs typeface="Bobby Jones"/>
                <a:sym typeface="Bobby Jones"/>
              </a:rPr>
              <a:t>ENGAGEMENT BEHAVIOURS</a:t>
            </a:r>
          </a:p>
          <a:p>
            <a:pPr marL="0" marR="0" lvl="0" indent="0" algn="l" defTabSz="914400" rtl="0" eaLnBrk="1" fontAlgn="auto" latinLnBrk="0" hangingPunct="1">
              <a:lnSpc>
                <a:spcPts val="8547"/>
              </a:lnSpc>
              <a:spcBef>
                <a:spcPts val="0"/>
              </a:spcBef>
              <a:spcAft>
                <a:spcPts val="0"/>
              </a:spcAft>
              <a:buClrTx/>
              <a:buSzTx/>
              <a:buFontTx/>
              <a:buNone/>
              <a:tabLst/>
              <a:defRPr/>
            </a:pPr>
            <a:endParaRPr kumimoji="0" lang="en-US" sz="6105" b="0" i="0" u="none" strike="noStrike" kern="1200" cap="none" spc="0" normalizeH="0" baseline="0" noProof="0" dirty="0">
              <a:ln>
                <a:noFill/>
              </a:ln>
              <a:solidFill>
                <a:srgbClr val="000000"/>
              </a:solidFill>
              <a:effectLst/>
              <a:uLnTx/>
              <a:uFillTx/>
              <a:latin typeface="Bobby Jones"/>
              <a:ea typeface="Bobby Jones"/>
              <a:cs typeface="Bobby Jones"/>
              <a:sym typeface="Bobby Jones"/>
            </a:endParaRPr>
          </a:p>
        </p:txBody>
      </p:sp>
      <p:sp>
        <p:nvSpPr>
          <p:cNvPr id="4" name="Freeform 4">
            <a:extLst>
              <a:ext uri="{C183D7F6-B498-43B3-948B-1728B52AA6E4}">
                <adec:decorative xmlns:adec="http://schemas.microsoft.com/office/drawing/2017/decorative" val="1"/>
              </a:ext>
            </a:extLst>
          </p:cNvPr>
          <p:cNvSpPr/>
          <p:nvPr/>
        </p:nvSpPr>
        <p:spPr>
          <a:xfrm>
            <a:off x="395130" y="1916343"/>
            <a:ext cx="5989955" cy="4585039"/>
          </a:xfrm>
          <a:custGeom>
            <a:avLst/>
            <a:gdLst/>
            <a:ahLst/>
            <a:cxnLst/>
            <a:rect l="l" t="t" r="r" b="b"/>
            <a:pathLst>
              <a:path w="5989955" h="4585039">
                <a:moveTo>
                  <a:pt x="0" y="0"/>
                </a:moveTo>
                <a:lnTo>
                  <a:pt x="5989955" y="0"/>
                </a:lnTo>
                <a:lnTo>
                  <a:pt x="5989955" y="4585039"/>
                </a:lnTo>
                <a:lnTo>
                  <a:pt x="0" y="458503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descr="Illustration of two computer monitors framing the engagement categories.">
            <a:extLst>
              <a:ext uri="{C183D7F6-B498-43B3-948B-1728B52AA6E4}">
                <adec:decorative xmlns:adec="http://schemas.microsoft.com/office/drawing/2017/decorative" val="1"/>
              </a:ext>
            </a:extLst>
          </p:cNvPr>
          <p:cNvSpPr/>
          <p:nvPr/>
        </p:nvSpPr>
        <p:spPr>
          <a:xfrm>
            <a:off x="5325048" y="4762345"/>
            <a:ext cx="7146136" cy="5154224"/>
          </a:xfrm>
          <a:custGeom>
            <a:avLst/>
            <a:gdLst/>
            <a:ahLst/>
            <a:cxnLst/>
            <a:rect l="l" t="t" r="r" b="b"/>
            <a:pathLst>
              <a:path w="7000643" h="5154224">
                <a:moveTo>
                  <a:pt x="0" y="0"/>
                </a:moveTo>
                <a:lnTo>
                  <a:pt x="7000644" y="0"/>
                </a:lnTo>
                <a:lnTo>
                  <a:pt x="7000644" y="5154224"/>
                </a:lnTo>
                <a:lnTo>
                  <a:pt x="0" y="5154224"/>
                </a:lnTo>
                <a:lnTo>
                  <a:pt x="0" y="0"/>
                </a:lnTo>
                <a:close/>
              </a:path>
            </a:pathLst>
          </a:custGeom>
          <a:blipFill>
            <a:blip r:embed="rId3"/>
            <a:stretch>
              <a:fillRect/>
            </a:stretch>
          </a:blipFill>
        </p:spPr>
        <p:txBody>
          <a:bodyPr/>
          <a:lstStyle/>
          <a:p>
            <a:endParaRPr lang="en-AU"/>
          </a:p>
        </p:txBody>
      </p:sp>
      <p:sp>
        <p:nvSpPr>
          <p:cNvPr id="6" name="TextBox 6"/>
          <p:cNvSpPr txBox="1"/>
          <p:nvPr/>
        </p:nvSpPr>
        <p:spPr>
          <a:xfrm>
            <a:off x="838883" y="2040115"/>
            <a:ext cx="4631657" cy="1914435"/>
          </a:xfrm>
          <a:prstGeom prst="rect">
            <a:avLst/>
          </a:prstGeom>
        </p:spPr>
        <p:txBody>
          <a:bodyPr wrap="square" lIns="0" tIns="0" rIns="0" bIns="0" rtlCol="0" anchor="t">
            <a:spAutoFit/>
          </a:bodyPr>
          <a:lstStyle/>
          <a:p>
            <a:pPr algn="l">
              <a:lnSpc>
                <a:spcPts val="7800"/>
              </a:lnSpc>
            </a:pPr>
            <a:r>
              <a:rPr lang="en-US" sz="5572" dirty="0">
                <a:solidFill>
                  <a:srgbClr val="000000"/>
                </a:solidFill>
                <a:latin typeface="Bobby Jones"/>
                <a:ea typeface="Bobby Jones"/>
                <a:cs typeface="Bobby Jones"/>
                <a:sym typeface="Bobby Jones"/>
              </a:rPr>
              <a:t>VISIBLE actions</a:t>
            </a:r>
          </a:p>
          <a:p>
            <a:pPr algn="l">
              <a:lnSpc>
                <a:spcPts val="7800"/>
              </a:lnSpc>
            </a:pPr>
            <a:endParaRPr lang="en-US" sz="5572" dirty="0">
              <a:solidFill>
                <a:srgbClr val="000000"/>
              </a:solidFill>
              <a:latin typeface="Bobby Jones"/>
              <a:ea typeface="Bobby Jones"/>
              <a:cs typeface="Bobby Jones"/>
              <a:sym typeface="Bobby Jones"/>
            </a:endParaRPr>
          </a:p>
        </p:txBody>
      </p:sp>
      <p:sp>
        <p:nvSpPr>
          <p:cNvPr id="7" name="TextBox 7"/>
          <p:cNvSpPr txBox="1"/>
          <p:nvPr/>
        </p:nvSpPr>
        <p:spPr>
          <a:xfrm>
            <a:off x="5531687" y="5906256"/>
            <a:ext cx="7000643" cy="991233"/>
          </a:xfrm>
          <a:prstGeom prst="rect">
            <a:avLst/>
          </a:prstGeom>
        </p:spPr>
        <p:txBody>
          <a:bodyPr wrap="square" lIns="0" tIns="0" rIns="0" bIns="0" rtlCol="0" anchor="t">
            <a:spAutoFit/>
          </a:bodyPr>
          <a:lstStyle/>
          <a:p>
            <a:pPr algn="l">
              <a:lnSpc>
                <a:spcPts val="8547"/>
              </a:lnSpc>
            </a:pPr>
            <a:r>
              <a:rPr lang="en-US" sz="5900" dirty="0">
                <a:solidFill>
                  <a:srgbClr val="000000"/>
                </a:solidFill>
                <a:latin typeface="Bobby Jones"/>
                <a:ea typeface="Bobby Jones"/>
                <a:cs typeface="Bobby Jones"/>
                <a:sym typeface="Bobby Jones"/>
              </a:rPr>
              <a:t>INVISIBLE ENGAGEMENT</a:t>
            </a:r>
          </a:p>
        </p:txBody>
      </p:sp>
      <p:sp>
        <p:nvSpPr>
          <p:cNvPr id="8" name="TextBox 8"/>
          <p:cNvSpPr txBox="1"/>
          <p:nvPr/>
        </p:nvSpPr>
        <p:spPr>
          <a:xfrm>
            <a:off x="11902915" y="2212400"/>
            <a:ext cx="5695505" cy="1662314"/>
          </a:xfrm>
          <a:prstGeom prst="rect">
            <a:avLst/>
          </a:prstGeom>
        </p:spPr>
        <p:txBody>
          <a:bodyPr wrap="square" lIns="0" tIns="0" rIns="0" bIns="0" rtlCol="0" anchor="t">
            <a:spAutoFit/>
          </a:bodyPr>
          <a:lstStyle/>
          <a:p>
            <a:pPr algn="l">
              <a:lnSpc>
                <a:spcPts val="6607"/>
              </a:lnSpc>
            </a:pPr>
            <a:r>
              <a:rPr lang="en-US" sz="4719" dirty="0" err="1">
                <a:solidFill>
                  <a:srgbClr val="000000"/>
                </a:solidFill>
                <a:latin typeface="Bobby Jones"/>
                <a:ea typeface="Bobby Jones"/>
                <a:cs typeface="Bobby Jones"/>
                <a:sym typeface="Bobby Jones"/>
              </a:rPr>
              <a:t>semiVISIBLE</a:t>
            </a:r>
            <a:r>
              <a:rPr lang="en-US" sz="4719" dirty="0">
                <a:solidFill>
                  <a:srgbClr val="000000"/>
                </a:solidFill>
                <a:latin typeface="Bobby Jones"/>
                <a:ea typeface="Bobby Jones"/>
                <a:cs typeface="Bobby Jones"/>
                <a:sym typeface="Bobby Jones"/>
              </a:rPr>
              <a:t> metrics</a:t>
            </a:r>
          </a:p>
          <a:p>
            <a:pPr algn="l">
              <a:lnSpc>
                <a:spcPts val="6607"/>
              </a:lnSpc>
            </a:pPr>
            <a:endParaRPr lang="en-US" sz="4719" dirty="0">
              <a:solidFill>
                <a:srgbClr val="000000"/>
              </a:solidFill>
              <a:latin typeface="Bobby Jones"/>
              <a:ea typeface="Bobby Jones"/>
              <a:cs typeface="Bobby Jones"/>
              <a:sym typeface="Bobby Jones"/>
            </a:endParaRPr>
          </a:p>
        </p:txBody>
      </p:sp>
      <p:sp>
        <p:nvSpPr>
          <p:cNvPr id="9" name="TextBox 9"/>
          <p:cNvSpPr txBox="1"/>
          <p:nvPr/>
        </p:nvSpPr>
        <p:spPr>
          <a:xfrm>
            <a:off x="1206990" y="3052794"/>
            <a:ext cx="5292033" cy="1869275"/>
          </a:xfrm>
          <a:prstGeom prst="rect">
            <a:avLst/>
          </a:prstGeom>
        </p:spPr>
        <p:txBody>
          <a:bodyPr lIns="0" tIns="0" rIns="0" bIns="0" rtlCol="0" anchor="t">
            <a:spAutoFit/>
          </a:bodyPr>
          <a:lstStyle/>
          <a:p>
            <a:pPr marL="529092" lvl="1" indent="-264546" algn="l">
              <a:lnSpc>
                <a:spcPts val="3063"/>
              </a:lnSpc>
              <a:buFont typeface="Arial"/>
              <a:buChar char="•"/>
            </a:pPr>
            <a:r>
              <a:rPr lang="en-US" sz="2450" dirty="0">
                <a:solidFill>
                  <a:srgbClr val="000000"/>
                </a:solidFill>
                <a:latin typeface="Open Sans"/>
                <a:ea typeface="Open Sans"/>
                <a:cs typeface="Open Sans"/>
                <a:sym typeface="Open Sans"/>
              </a:rPr>
              <a:t>Discussion posts  </a:t>
            </a:r>
          </a:p>
          <a:p>
            <a:pPr marL="529092" lvl="1" indent="-264546" algn="l">
              <a:lnSpc>
                <a:spcPts val="3063"/>
              </a:lnSpc>
              <a:buFont typeface="Arial"/>
              <a:buChar char="•"/>
            </a:pPr>
            <a:r>
              <a:rPr lang="en-US" sz="2450" dirty="0">
                <a:solidFill>
                  <a:srgbClr val="000000"/>
                </a:solidFill>
                <a:latin typeface="Open Sans"/>
                <a:ea typeface="Open Sans"/>
                <a:cs typeface="Open Sans"/>
                <a:sym typeface="Open Sans"/>
              </a:rPr>
              <a:t>Assessment submissions  </a:t>
            </a:r>
          </a:p>
          <a:p>
            <a:pPr marL="529092" lvl="1" indent="-264546" algn="l">
              <a:lnSpc>
                <a:spcPts val="3063"/>
              </a:lnSpc>
              <a:buFont typeface="Arial"/>
              <a:buChar char="•"/>
            </a:pPr>
            <a:r>
              <a:rPr lang="en-US" sz="2450" dirty="0">
                <a:solidFill>
                  <a:srgbClr val="000000"/>
                </a:solidFill>
                <a:latin typeface="Open Sans"/>
                <a:ea typeface="Open Sans"/>
                <a:cs typeface="Open Sans"/>
                <a:sym typeface="Open Sans"/>
              </a:rPr>
              <a:t>Questions asked  </a:t>
            </a:r>
          </a:p>
          <a:p>
            <a:pPr marL="529092" lvl="1" indent="-264546" algn="l">
              <a:lnSpc>
                <a:spcPts val="3063"/>
              </a:lnSpc>
              <a:buFont typeface="Arial"/>
              <a:buChar char="•"/>
            </a:pPr>
            <a:r>
              <a:rPr lang="en-US" sz="2450" dirty="0">
                <a:solidFill>
                  <a:srgbClr val="000000"/>
                </a:solidFill>
                <a:latin typeface="Open Sans"/>
                <a:ea typeface="Open Sans"/>
                <a:cs typeface="Open Sans"/>
                <a:sym typeface="Open Sans"/>
              </a:rPr>
              <a:t>Collaborative contributions  </a:t>
            </a:r>
          </a:p>
          <a:p>
            <a:pPr algn="l">
              <a:lnSpc>
                <a:spcPts val="3063"/>
              </a:lnSpc>
            </a:pPr>
            <a:endParaRPr lang="en-US" sz="2450" dirty="0">
              <a:solidFill>
                <a:srgbClr val="000000"/>
              </a:solidFill>
              <a:latin typeface="Open Sans"/>
              <a:ea typeface="Open Sans"/>
              <a:cs typeface="Open Sans"/>
              <a:sym typeface="Open Sans"/>
            </a:endParaRPr>
          </a:p>
        </p:txBody>
      </p:sp>
      <p:sp>
        <p:nvSpPr>
          <p:cNvPr id="10" name="TextBox 10"/>
          <p:cNvSpPr txBox="1"/>
          <p:nvPr/>
        </p:nvSpPr>
        <p:spPr>
          <a:xfrm>
            <a:off x="12199632" y="3274225"/>
            <a:ext cx="5292033" cy="1869275"/>
          </a:xfrm>
          <a:prstGeom prst="rect">
            <a:avLst/>
          </a:prstGeom>
        </p:spPr>
        <p:txBody>
          <a:bodyPr lIns="0" tIns="0" rIns="0" bIns="0" rtlCol="0" anchor="t">
            <a:spAutoFit/>
          </a:bodyPr>
          <a:lstStyle/>
          <a:p>
            <a:pPr marL="529092" lvl="1" indent="-264546" algn="l">
              <a:lnSpc>
                <a:spcPts val="3063"/>
              </a:lnSpc>
              <a:buFont typeface="Arial"/>
              <a:buChar char="•"/>
            </a:pPr>
            <a:r>
              <a:rPr lang="en-US" sz="2450">
                <a:solidFill>
                  <a:srgbClr val="000000"/>
                </a:solidFill>
                <a:latin typeface="Open Sans"/>
                <a:ea typeface="Open Sans"/>
                <a:cs typeface="Open Sans"/>
                <a:sym typeface="Open Sans"/>
              </a:rPr>
              <a:t>Page views  </a:t>
            </a:r>
          </a:p>
          <a:p>
            <a:pPr marL="529092" lvl="1" indent="-264546" algn="l">
              <a:lnSpc>
                <a:spcPts val="3063"/>
              </a:lnSpc>
              <a:buFont typeface="Arial"/>
              <a:buChar char="•"/>
            </a:pPr>
            <a:r>
              <a:rPr lang="en-US" sz="2450">
                <a:solidFill>
                  <a:srgbClr val="000000"/>
                </a:solidFill>
                <a:latin typeface="Open Sans"/>
                <a:ea typeface="Open Sans"/>
                <a:cs typeface="Open Sans"/>
                <a:sym typeface="Open Sans"/>
              </a:rPr>
              <a:t>Video views  </a:t>
            </a:r>
          </a:p>
          <a:p>
            <a:pPr marL="529092" lvl="1" indent="-264546" algn="l">
              <a:lnSpc>
                <a:spcPts val="3063"/>
              </a:lnSpc>
              <a:buFont typeface="Arial"/>
              <a:buChar char="•"/>
            </a:pPr>
            <a:r>
              <a:rPr lang="en-US" sz="2450">
                <a:solidFill>
                  <a:srgbClr val="000000"/>
                </a:solidFill>
                <a:latin typeface="Open Sans"/>
                <a:ea typeface="Open Sans"/>
                <a:cs typeface="Open Sans"/>
                <a:sym typeface="Open Sans"/>
              </a:rPr>
              <a:t>Resource downloads  </a:t>
            </a:r>
          </a:p>
          <a:p>
            <a:pPr marL="529092" lvl="1" indent="-264546" algn="l">
              <a:lnSpc>
                <a:spcPts val="3063"/>
              </a:lnSpc>
              <a:buFont typeface="Arial"/>
              <a:buChar char="•"/>
            </a:pPr>
            <a:r>
              <a:rPr lang="en-US" sz="2450">
                <a:solidFill>
                  <a:srgbClr val="000000"/>
                </a:solidFill>
                <a:latin typeface="Open Sans"/>
                <a:ea typeface="Open Sans"/>
                <a:cs typeface="Open Sans"/>
                <a:sym typeface="Open Sans"/>
              </a:rPr>
              <a:t>LMS activity  </a:t>
            </a:r>
          </a:p>
          <a:p>
            <a:pPr algn="l">
              <a:lnSpc>
                <a:spcPts val="3063"/>
              </a:lnSpc>
            </a:pPr>
            <a:endParaRPr lang="en-US" sz="2450">
              <a:solidFill>
                <a:srgbClr val="000000"/>
              </a:solidFill>
              <a:latin typeface="Open Sans"/>
              <a:ea typeface="Open Sans"/>
              <a:cs typeface="Open Sans"/>
              <a:sym typeface="Open Sans"/>
            </a:endParaRPr>
          </a:p>
        </p:txBody>
      </p:sp>
      <p:sp>
        <p:nvSpPr>
          <p:cNvPr id="11" name="TextBox 11"/>
          <p:cNvSpPr txBox="1"/>
          <p:nvPr/>
        </p:nvSpPr>
        <p:spPr>
          <a:xfrm>
            <a:off x="6385085" y="6897489"/>
            <a:ext cx="5517830" cy="2744660"/>
          </a:xfrm>
          <a:prstGeom prst="rect">
            <a:avLst/>
          </a:prstGeom>
        </p:spPr>
        <p:txBody>
          <a:bodyPr lIns="0" tIns="0" rIns="0" bIns="0" rtlCol="0" anchor="t">
            <a:spAutoFit/>
          </a:bodyPr>
          <a:lstStyle/>
          <a:p>
            <a:pPr marL="551667" lvl="1" indent="-275833" algn="l">
              <a:lnSpc>
                <a:spcPts val="3193"/>
              </a:lnSpc>
              <a:buFont typeface="Arial"/>
              <a:buChar char="•"/>
            </a:pPr>
            <a:r>
              <a:rPr lang="en-US" sz="2555" dirty="0">
                <a:solidFill>
                  <a:srgbClr val="000000"/>
                </a:solidFill>
                <a:latin typeface="Open Sans"/>
                <a:ea typeface="Open Sans"/>
                <a:cs typeface="Open Sans"/>
                <a:sym typeface="Open Sans"/>
              </a:rPr>
              <a:t>Reading  </a:t>
            </a:r>
          </a:p>
          <a:p>
            <a:pPr marL="551667" lvl="1" indent="-275833" algn="l">
              <a:lnSpc>
                <a:spcPts val="3193"/>
              </a:lnSpc>
              <a:buFont typeface="Arial"/>
              <a:buChar char="•"/>
            </a:pPr>
            <a:r>
              <a:rPr lang="en-US" sz="2555" dirty="0">
                <a:solidFill>
                  <a:srgbClr val="000000"/>
                </a:solidFill>
                <a:latin typeface="Open Sans"/>
                <a:ea typeface="Open Sans"/>
                <a:cs typeface="Open Sans"/>
                <a:sym typeface="Open Sans"/>
              </a:rPr>
              <a:t>Reflecting  </a:t>
            </a:r>
          </a:p>
          <a:p>
            <a:pPr marL="551667" lvl="1" indent="-275833" algn="l">
              <a:lnSpc>
                <a:spcPts val="3193"/>
              </a:lnSpc>
              <a:buFont typeface="Arial"/>
              <a:buChar char="•"/>
            </a:pPr>
            <a:r>
              <a:rPr lang="en-US" sz="2555" dirty="0">
                <a:solidFill>
                  <a:srgbClr val="000000"/>
                </a:solidFill>
                <a:latin typeface="Open Sans"/>
                <a:ea typeface="Open Sans"/>
                <a:cs typeface="Open Sans"/>
                <a:sym typeface="Open Sans"/>
              </a:rPr>
              <a:t>Connecting ideas to experience  </a:t>
            </a:r>
          </a:p>
          <a:p>
            <a:pPr marL="551667" lvl="1" indent="-275833" algn="l">
              <a:lnSpc>
                <a:spcPts val="3193"/>
              </a:lnSpc>
              <a:buFont typeface="Arial"/>
              <a:buChar char="•"/>
            </a:pPr>
            <a:r>
              <a:rPr lang="en-US" sz="2555" dirty="0">
                <a:solidFill>
                  <a:srgbClr val="000000"/>
                </a:solidFill>
                <a:latin typeface="Open Sans"/>
                <a:ea typeface="Open Sans"/>
                <a:cs typeface="Open Sans"/>
                <a:sym typeface="Open Sans"/>
              </a:rPr>
              <a:t>Critical thinking  </a:t>
            </a:r>
          </a:p>
          <a:p>
            <a:pPr marL="551667" lvl="1" indent="-275833" algn="l">
              <a:lnSpc>
                <a:spcPts val="3193"/>
              </a:lnSpc>
              <a:buFont typeface="Arial"/>
              <a:buChar char="•"/>
            </a:pPr>
            <a:r>
              <a:rPr lang="en-US" sz="2555" dirty="0">
                <a:solidFill>
                  <a:srgbClr val="000000"/>
                </a:solidFill>
                <a:latin typeface="Open Sans"/>
                <a:ea typeface="Open Sans"/>
                <a:cs typeface="Open Sans"/>
                <a:sym typeface="Open Sans"/>
              </a:rPr>
              <a:t>Revisiting content  </a:t>
            </a:r>
          </a:p>
          <a:p>
            <a:pPr marL="551667" lvl="1" indent="-275833" algn="l">
              <a:lnSpc>
                <a:spcPts val="3193"/>
              </a:lnSpc>
              <a:buFont typeface="Arial"/>
              <a:buChar char="•"/>
            </a:pPr>
            <a:r>
              <a:rPr lang="en-US" sz="2555" dirty="0">
                <a:solidFill>
                  <a:srgbClr val="000000"/>
                </a:solidFill>
                <a:latin typeface="Open Sans"/>
                <a:ea typeface="Open Sans"/>
                <a:cs typeface="Open Sans"/>
                <a:sym typeface="Open Sans"/>
              </a:rPr>
              <a:t>Applying learning in practice </a:t>
            </a:r>
          </a:p>
          <a:p>
            <a:pPr algn="l">
              <a:lnSpc>
                <a:spcPts val="3193"/>
              </a:lnSpc>
            </a:pPr>
            <a:endParaRPr lang="en-US" sz="2555" dirty="0">
              <a:solidFill>
                <a:srgbClr val="000000"/>
              </a:solidFill>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AF2E9"/>
        </a:solidFill>
        <a:effectLst/>
      </p:bgPr>
    </p:bg>
    <p:spTree>
      <p:nvGrpSpPr>
        <p:cNvPr id="1" name=""/>
        <p:cNvGrpSpPr/>
        <p:nvPr/>
      </p:nvGrpSpPr>
      <p:grpSpPr>
        <a:xfrm>
          <a:off x="0" y="0"/>
          <a:ext cx="0" cy="0"/>
          <a:chOff x="0" y="0"/>
          <a:chExt cx="0" cy="0"/>
        </a:xfrm>
      </p:grpSpPr>
      <p:sp>
        <p:nvSpPr>
          <p:cNvPr id="20" name="Freeform 3">
            <a:extLst>
              <a:ext uri="{FF2B5EF4-FFF2-40B4-BE49-F238E27FC236}">
                <a16:creationId xmlns:a16="http://schemas.microsoft.com/office/drawing/2014/main" id="{5A6E089C-5D98-10AD-49A2-57358D2DC695}"/>
              </a:ext>
              <a:ext uri="{C183D7F6-B498-43B3-948B-1728B52AA6E4}">
                <adec:decorative xmlns:adec="http://schemas.microsoft.com/office/drawing/2017/decorative" val="1"/>
              </a:ext>
            </a:extLst>
          </p:cNvPr>
          <p:cNvSpPr/>
          <p:nvPr/>
        </p:nvSpPr>
        <p:spPr>
          <a:xfrm>
            <a:off x="3870139" y="7538677"/>
            <a:ext cx="6617133" cy="1513093"/>
          </a:xfrm>
          <a:custGeom>
            <a:avLst/>
            <a:gdLst/>
            <a:ahLst/>
            <a:cxnLst/>
            <a:rect l="l" t="t" r="r" b="b"/>
            <a:pathLst>
              <a:path w="5624997" h="2467484">
                <a:moveTo>
                  <a:pt x="0" y="0"/>
                </a:moveTo>
                <a:lnTo>
                  <a:pt x="5624998" y="0"/>
                </a:lnTo>
                <a:lnTo>
                  <a:pt x="5624998" y="2467484"/>
                </a:lnTo>
                <a:lnTo>
                  <a:pt x="0" y="2467484"/>
                </a:lnTo>
                <a:lnTo>
                  <a:pt x="0" y="0"/>
                </a:lnTo>
                <a:close/>
              </a:path>
            </a:pathLst>
          </a:custGeom>
          <a:blipFill>
            <a:blip r:embed="rId2"/>
            <a:stretch>
              <a:fillRect l="-1784" t="-46513" r="-5941" b="-41033"/>
            </a:stretch>
          </a:blipFill>
        </p:spPr>
        <p:txBody>
          <a:bodyPr/>
          <a:lstStyle/>
          <a:p>
            <a:endParaRPr lang="en-AU"/>
          </a:p>
        </p:txBody>
      </p:sp>
      <p:grpSp>
        <p:nvGrpSpPr>
          <p:cNvPr id="2" name="Group 2"/>
          <p:cNvGrpSpPr/>
          <p:nvPr/>
        </p:nvGrpSpPr>
        <p:grpSpPr>
          <a:xfrm>
            <a:off x="-1026076" y="11528"/>
            <a:ext cx="20510908" cy="10263945"/>
            <a:chOff x="0" y="0"/>
            <a:chExt cx="27347876" cy="13685260"/>
          </a:xfrm>
        </p:grpSpPr>
        <p:sp>
          <p:nvSpPr>
            <p:cNvPr id="3" name="Freeform 3">
              <a:extLst>
                <a:ext uri="{C183D7F6-B498-43B3-948B-1728B52AA6E4}">
                  <adec:decorative xmlns:adec="http://schemas.microsoft.com/office/drawing/2017/decorative" val="1"/>
                </a:ext>
              </a:extLst>
            </p:cNvPr>
            <p:cNvSpPr/>
            <p:nvPr/>
          </p:nvSpPr>
          <p:spPr>
            <a:xfrm>
              <a:off x="0"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4" name="Freeform 4">
              <a:extLst>
                <a:ext uri="{C183D7F6-B498-43B3-948B-1728B52AA6E4}">
                  <adec:decorative xmlns:adec="http://schemas.microsoft.com/office/drawing/2017/decorative" val="1"/>
                </a:ext>
              </a:extLst>
            </p:cNvPr>
            <p:cNvSpPr/>
            <p:nvPr/>
          </p:nvSpPr>
          <p:spPr>
            <a:xfrm>
              <a:off x="6824269"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5" name="Freeform 5">
              <a:extLst>
                <a:ext uri="{C183D7F6-B498-43B3-948B-1728B52AA6E4}">
                  <adec:decorative xmlns:adec="http://schemas.microsoft.com/office/drawing/2017/decorative" val="1"/>
                </a:ext>
              </a:extLst>
            </p:cNvPr>
            <p:cNvSpPr/>
            <p:nvPr/>
          </p:nvSpPr>
          <p:spPr>
            <a:xfrm>
              <a:off x="13661238"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6" name="Freeform 6">
              <a:extLst>
                <a:ext uri="{C183D7F6-B498-43B3-948B-1728B52AA6E4}">
                  <adec:decorative xmlns:adec="http://schemas.microsoft.com/office/drawing/2017/decorative" val="1"/>
                </a:ext>
              </a:extLst>
            </p:cNvPr>
            <p:cNvSpPr/>
            <p:nvPr/>
          </p:nvSpPr>
          <p:spPr>
            <a:xfrm>
              <a:off x="20498207"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7" name="Freeform 7">
              <a:extLst>
                <a:ext uri="{C183D7F6-B498-43B3-948B-1728B52AA6E4}">
                  <adec:decorative xmlns:adec="http://schemas.microsoft.com/office/drawing/2017/decorative" val="1"/>
                </a:ext>
              </a:extLst>
            </p:cNvPr>
            <p:cNvSpPr/>
            <p:nvPr/>
          </p:nvSpPr>
          <p:spPr>
            <a:xfrm>
              <a:off x="0"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8" name="Freeform 8">
              <a:extLst>
                <a:ext uri="{C183D7F6-B498-43B3-948B-1728B52AA6E4}">
                  <adec:decorative xmlns:adec="http://schemas.microsoft.com/office/drawing/2017/decorative" val="1"/>
                </a:ext>
              </a:extLst>
            </p:cNvPr>
            <p:cNvSpPr/>
            <p:nvPr/>
          </p:nvSpPr>
          <p:spPr>
            <a:xfrm>
              <a:off x="6824269"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9" name="Freeform 9">
              <a:extLst>
                <a:ext uri="{C183D7F6-B498-43B3-948B-1728B52AA6E4}">
                  <adec:decorative xmlns:adec="http://schemas.microsoft.com/office/drawing/2017/decorative" val="1"/>
                </a:ext>
              </a:extLst>
            </p:cNvPr>
            <p:cNvSpPr/>
            <p:nvPr/>
          </p:nvSpPr>
          <p:spPr>
            <a:xfrm>
              <a:off x="13661238"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0" name="Freeform 10">
              <a:extLst>
                <a:ext uri="{C183D7F6-B498-43B3-948B-1728B52AA6E4}">
                  <adec:decorative xmlns:adec="http://schemas.microsoft.com/office/drawing/2017/decorative" val="1"/>
                </a:ext>
              </a:extLst>
            </p:cNvPr>
            <p:cNvSpPr/>
            <p:nvPr/>
          </p:nvSpPr>
          <p:spPr>
            <a:xfrm>
              <a:off x="20498207"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grpSp>
      <p:grpSp>
        <p:nvGrpSpPr>
          <p:cNvPr id="11" name="Group 11"/>
          <p:cNvGrpSpPr/>
          <p:nvPr/>
        </p:nvGrpSpPr>
        <p:grpSpPr>
          <a:xfrm>
            <a:off x="362723" y="2935986"/>
            <a:ext cx="9177893" cy="3342171"/>
            <a:chOff x="0" y="0"/>
            <a:chExt cx="1863335" cy="678542"/>
          </a:xfrm>
        </p:grpSpPr>
        <p:sp>
          <p:nvSpPr>
            <p:cNvPr id="12" name="Freeform 12"/>
            <p:cNvSpPr/>
            <p:nvPr/>
          </p:nvSpPr>
          <p:spPr>
            <a:xfrm>
              <a:off x="0" y="0"/>
              <a:ext cx="1863335" cy="678542"/>
            </a:xfrm>
            <a:custGeom>
              <a:avLst/>
              <a:gdLst/>
              <a:ahLst/>
              <a:cxnLst/>
              <a:rect l="l" t="t" r="r" b="b"/>
              <a:pathLst>
                <a:path w="1863335" h="678542">
                  <a:moveTo>
                    <a:pt x="0" y="0"/>
                  </a:moveTo>
                  <a:lnTo>
                    <a:pt x="1863335" y="0"/>
                  </a:lnTo>
                  <a:lnTo>
                    <a:pt x="1863335" y="678542"/>
                  </a:lnTo>
                  <a:lnTo>
                    <a:pt x="0" y="678542"/>
                  </a:lnTo>
                  <a:close/>
                </a:path>
              </a:pathLst>
            </a:custGeom>
            <a:solidFill>
              <a:srgbClr val="A1BEA1"/>
            </a:solidFill>
          </p:spPr>
          <p:txBody>
            <a:bodyPr/>
            <a:lstStyle/>
            <a:p>
              <a:endParaRPr lang="en-AU"/>
            </a:p>
          </p:txBody>
        </p:sp>
        <p:sp>
          <p:nvSpPr>
            <p:cNvPr id="13" name="TextBox 13"/>
            <p:cNvSpPr txBox="1"/>
            <p:nvPr/>
          </p:nvSpPr>
          <p:spPr>
            <a:xfrm>
              <a:off x="0" y="-38100"/>
              <a:ext cx="1863335" cy="716642"/>
            </a:xfrm>
            <a:prstGeom prst="rect">
              <a:avLst/>
            </a:prstGeom>
          </p:spPr>
          <p:txBody>
            <a:bodyPr lIns="50800" tIns="50800" rIns="50800" bIns="50800" rtlCol="0" anchor="ctr"/>
            <a:lstStyle/>
            <a:p>
              <a:pPr algn="ctr">
                <a:lnSpc>
                  <a:spcPts val="2782"/>
                </a:lnSpc>
              </a:pPr>
              <a:endParaRPr/>
            </a:p>
          </p:txBody>
        </p:sp>
      </p:grpSp>
      <p:sp>
        <p:nvSpPr>
          <p:cNvPr id="14" name="Freeform 14">
            <a:extLst>
              <a:ext uri="{C183D7F6-B498-43B3-948B-1728B52AA6E4}">
                <adec:decorative xmlns:adec="http://schemas.microsoft.com/office/drawing/2017/decorative" val="1"/>
              </a:ext>
            </a:extLst>
          </p:cNvPr>
          <p:cNvSpPr/>
          <p:nvPr/>
        </p:nvSpPr>
        <p:spPr>
          <a:xfrm rot="-729559">
            <a:off x="1536924" y="7237653"/>
            <a:ext cx="1962178" cy="1969339"/>
          </a:xfrm>
          <a:custGeom>
            <a:avLst/>
            <a:gdLst/>
            <a:ahLst/>
            <a:cxnLst/>
            <a:rect l="l" t="t" r="r" b="b"/>
            <a:pathLst>
              <a:path w="1962178" h="1969339">
                <a:moveTo>
                  <a:pt x="0" y="0"/>
                </a:moveTo>
                <a:lnTo>
                  <a:pt x="1962178" y="0"/>
                </a:lnTo>
                <a:lnTo>
                  <a:pt x="1962178" y="1969339"/>
                </a:lnTo>
                <a:lnTo>
                  <a:pt x="0" y="196933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15" name="Freeform 15">
            <a:extLst>
              <a:ext uri="{C183D7F6-B498-43B3-948B-1728B52AA6E4}">
                <adec:decorative xmlns:adec="http://schemas.microsoft.com/office/drawing/2017/decorative" val="1"/>
              </a:ext>
            </a:extLst>
          </p:cNvPr>
          <p:cNvSpPr/>
          <p:nvPr/>
        </p:nvSpPr>
        <p:spPr>
          <a:xfrm>
            <a:off x="10158199" y="1451026"/>
            <a:ext cx="7603689" cy="5972352"/>
          </a:xfrm>
          <a:custGeom>
            <a:avLst/>
            <a:gdLst/>
            <a:ahLst/>
            <a:cxnLst/>
            <a:rect l="l" t="t" r="r" b="b"/>
            <a:pathLst>
              <a:path w="7603689" h="5972352">
                <a:moveTo>
                  <a:pt x="0" y="0"/>
                </a:moveTo>
                <a:lnTo>
                  <a:pt x="7603689" y="0"/>
                </a:lnTo>
                <a:lnTo>
                  <a:pt x="7603689" y="5972352"/>
                </a:lnTo>
                <a:lnTo>
                  <a:pt x="0" y="597235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U"/>
          </a:p>
        </p:txBody>
      </p:sp>
      <p:sp>
        <p:nvSpPr>
          <p:cNvPr id="16" name="TextBox 16"/>
          <p:cNvSpPr txBox="1"/>
          <p:nvPr/>
        </p:nvSpPr>
        <p:spPr>
          <a:xfrm>
            <a:off x="933921" y="3567143"/>
            <a:ext cx="8035497" cy="1535228"/>
          </a:xfrm>
          <a:prstGeom prst="rect">
            <a:avLst/>
          </a:prstGeom>
        </p:spPr>
        <p:txBody>
          <a:bodyPr lIns="0" tIns="0" rIns="0" bIns="0" rtlCol="0" anchor="t">
            <a:spAutoFit/>
          </a:bodyPr>
          <a:lstStyle/>
          <a:p>
            <a:pPr algn="ctr">
              <a:lnSpc>
                <a:spcPts val="5884"/>
              </a:lnSpc>
            </a:pPr>
            <a:r>
              <a:rPr lang="en-US" sz="7175" dirty="0">
                <a:solidFill>
                  <a:srgbClr val="000000"/>
                </a:solidFill>
                <a:latin typeface="Bobby Jones"/>
                <a:ea typeface="Bobby Jones"/>
                <a:cs typeface="Bobby Jones"/>
                <a:sym typeface="Bobby Jones"/>
              </a:rPr>
              <a:t>what is "joy" for adult learners?</a:t>
            </a:r>
          </a:p>
        </p:txBody>
      </p:sp>
      <p:sp>
        <p:nvSpPr>
          <p:cNvPr id="17" name="TextBox 17"/>
          <p:cNvSpPr txBox="1"/>
          <p:nvPr/>
        </p:nvSpPr>
        <p:spPr>
          <a:xfrm>
            <a:off x="10213664" y="2778638"/>
            <a:ext cx="6936515" cy="2916442"/>
          </a:xfrm>
          <a:prstGeom prst="rect">
            <a:avLst/>
          </a:prstGeom>
        </p:spPr>
        <p:txBody>
          <a:bodyPr lIns="0" tIns="0" rIns="0" bIns="0" rtlCol="0" anchor="t">
            <a:spAutoFit/>
          </a:bodyPr>
          <a:lstStyle/>
          <a:p>
            <a:pPr algn="ctr">
              <a:lnSpc>
                <a:spcPts val="4056"/>
              </a:lnSpc>
              <a:spcBef>
                <a:spcPct val="0"/>
              </a:spcBef>
            </a:pPr>
            <a:r>
              <a:rPr lang="en-US" sz="3244" b="1" i="1" dirty="0">
                <a:solidFill>
                  <a:srgbClr val="000000"/>
                </a:solidFill>
                <a:latin typeface="Open Sans Bold Italics"/>
                <a:ea typeface="Open Sans Bold Italics"/>
                <a:cs typeface="Open Sans Bold Italics"/>
                <a:sym typeface="Open Sans Bold Italics"/>
              </a:rPr>
              <a:t>"It is difficult to definitively </a:t>
            </a:r>
            <a:r>
              <a:rPr lang="en-US" sz="3244" b="1" i="1" dirty="0" err="1">
                <a:solidFill>
                  <a:srgbClr val="000000"/>
                </a:solidFill>
                <a:latin typeface="Open Sans Bold Italics"/>
                <a:ea typeface="Open Sans Bold Italics"/>
                <a:cs typeface="Open Sans Bold Italics"/>
                <a:sym typeface="Open Sans Bold Italics"/>
              </a:rPr>
              <a:t>conceptualise</a:t>
            </a:r>
            <a:r>
              <a:rPr lang="en-US" sz="3244" b="1" i="1" dirty="0">
                <a:solidFill>
                  <a:srgbClr val="000000"/>
                </a:solidFill>
                <a:latin typeface="Open Sans Bold Italics"/>
                <a:ea typeface="Open Sans Bold Italics"/>
                <a:cs typeface="Open Sans Bold Italics"/>
                <a:sym typeface="Open Sans Bold Italics"/>
              </a:rPr>
              <a:t> exactly where joy begins and ends and </a:t>
            </a:r>
            <a:r>
              <a:rPr lang="en-US" sz="3244" b="1" i="1" dirty="0" err="1">
                <a:solidFill>
                  <a:srgbClr val="000000"/>
                </a:solidFill>
                <a:latin typeface="Open Sans Bold Italics"/>
                <a:ea typeface="Open Sans Bold Italics"/>
                <a:cs typeface="Open Sans Bold Italics"/>
                <a:sym typeface="Open Sans Bold Italics"/>
              </a:rPr>
              <a:t>itsentanglement</a:t>
            </a:r>
            <a:r>
              <a:rPr lang="en-US" sz="3244" b="1" i="1" dirty="0">
                <a:solidFill>
                  <a:srgbClr val="000000"/>
                </a:solidFill>
                <a:latin typeface="Open Sans Bold Italics"/>
                <a:ea typeface="Open Sans Bold Italics"/>
                <a:cs typeface="Open Sans Bold Italics"/>
                <a:sym typeface="Open Sans Bold Italics"/>
              </a:rPr>
              <a:t> with associated positive emotions."</a:t>
            </a:r>
          </a:p>
          <a:p>
            <a:pPr algn="ctr">
              <a:lnSpc>
                <a:spcPts val="2738"/>
              </a:lnSpc>
              <a:spcBef>
                <a:spcPct val="0"/>
              </a:spcBef>
            </a:pPr>
            <a:r>
              <a:rPr lang="en-US" sz="2190" dirty="0">
                <a:solidFill>
                  <a:srgbClr val="000000"/>
                </a:solidFill>
                <a:latin typeface="Open Sans"/>
                <a:ea typeface="Open Sans"/>
                <a:cs typeface="Open Sans"/>
                <a:sym typeface="Open Sans"/>
              </a:rPr>
              <a:t>(White et al, 2026)</a:t>
            </a:r>
          </a:p>
        </p:txBody>
      </p:sp>
      <p:sp>
        <p:nvSpPr>
          <p:cNvPr id="18" name="Title 17" hidden="1">
            <a:extLst>
              <a:ext uri="{FF2B5EF4-FFF2-40B4-BE49-F238E27FC236}">
                <a16:creationId xmlns:a16="http://schemas.microsoft.com/office/drawing/2014/main" id="{17501881-FB99-C34C-D50F-1C2B29579F74}"/>
              </a:ext>
            </a:extLst>
          </p:cNvPr>
          <p:cNvSpPr>
            <a:spLocks noGrp="1"/>
          </p:cNvSpPr>
          <p:nvPr>
            <p:ph type="title" idx="4294967295"/>
          </p:nvPr>
        </p:nvSpPr>
        <p:spPr>
          <a:xfrm>
            <a:off x="375164" y="410376"/>
            <a:ext cx="3309330" cy="1143000"/>
          </a:xfrm>
        </p:spPr>
        <p:txBody>
          <a:bodyPr/>
          <a:lstStyle/>
          <a:p>
            <a:r>
              <a:rPr lang="en-AU" dirty="0"/>
              <a:t>Reflection </a:t>
            </a:r>
          </a:p>
        </p:txBody>
      </p:sp>
      <p:sp>
        <p:nvSpPr>
          <p:cNvPr id="19" name="TextBox 18">
            <a:extLst>
              <a:ext uri="{FF2B5EF4-FFF2-40B4-BE49-F238E27FC236}">
                <a16:creationId xmlns:a16="http://schemas.microsoft.com/office/drawing/2014/main" id="{C2E24E3E-8626-5B8D-BE59-67B0EBCB20A1}"/>
              </a:ext>
            </a:extLst>
          </p:cNvPr>
          <p:cNvSpPr txBox="1"/>
          <p:nvPr/>
        </p:nvSpPr>
        <p:spPr>
          <a:xfrm>
            <a:off x="4229227" y="7798194"/>
            <a:ext cx="5867400" cy="1015663"/>
          </a:xfrm>
          <a:prstGeom prst="rect">
            <a:avLst/>
          </a:prstGeom>
          <a:noFill/>
        </p:spPr>
        <p:txBody>
          <a:bodyPr wrap="square" rtlCol="0">
            <a:spAutoFit/>
          </a:bodyPr>
          <a:lstStyle/>
          <a:p>
            <a:r>
              <a:rPr lang="en-AU" sz="6000" dirty="0">
                <a:latin typeface="Bahnschrift SemiLight" panose="020B0502040204020203" pitchFamily="34" charset="0"/>
              </a:rPr>
              <a:t>Menti: </a:t>
            </a:r>
            <a:r>
              <a:rPr lang="en-AU" sz="6000" b="1" dirty="0">
                <a:latin typeface="Bahnschrift SemiLight" panose="020B0502040204020203" pitchFamily="34" charset="0"/>
              </a:rPr>
              <a:t>8713 3563</a:t>
            </a:r>
            <a:endParaRPr lang="en-AU" sz="6000" dirty="0">
              <a:latin typeface="Bahnschrift SemiLight" panose="020B0502040204020203" pitchFamily="34" charset="0"/>
            </a:endParaRPr>
          </a:p>
        </p:txBody>
      </p:sp>
      <p:pic>
        <p:nvPicPr>
          <p:cNvPr id="21" name="Picture 20">
            <a:extLst>
              <a:ext uri="{FF2B5EF4-FFF2-40B4-BE49-F238E27FC236}">
                <a16:creationId xmlns:a16="http://schemas.microsoft.com/office/drawing/2014/main" id="{B4BB7BCE-B7FB-F53F-CB82-9E933DF22D6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80619" y="7513087"/>
            <a:ext cx="2322715" cy="232271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F2E9"/>
        </a:solidFill>
        <a:effectLst/>
      </p:bgPr>
    </p:bg>
    <p:spTree>
      <p:nvGrpSpPr>
        <p:cNvPr id="1" name=""/>
        <p:cNvGrpSpPr/>
        <p:nvPr/>
      </p:nvGrpSpPr>
      <p:grpSpPr>
        <a:xfrm>
          <a:off x="0" y="0"/>
          <a:ext cx="0" cy="0"/>
          <a:chOff x="0" y="0"/>
          <a:chExt cx="0" cy="0"/>
        </a:xfrm>
      </p:grpSpPr>
      <p:grpSp>
        <p:nvGrpSpPr>
          <p:cNvPr id="2" name="Group 2"/>
          <p:cNvGrpSpPr/>
          <p:nvPr/>
        </p:nvGrpSpPr>
        <p:grpSpPr>
          <a:xfrm>
            <a:off x="-1026076" y="11528"/>
            <a:ext cx="20510908" cy="10263945"/>
            <a:chOff x="0" y="0"/>
            <a:chExt cx="27347876" cy="13685260"/>
          </a:xfrm>
        </p:grpSpPr>
        <p:sp>
          <p:nvSpPr>
            <p:cNvPr id="3" name="Freeform 3">
              <a:extLst>
                <a:ext uri="{C183D7F6-B498-43B3-948B-1728B52AA6E4}">
                  <adec:decorative xmlns:adec="http://schemas.microsoft.com/office/drawing/2017/decorative" val="1"/>
                </a:ext>
              </a:extLst>
            </p:cNvPr>
            <p:cNvSpPr/>
            <p:nvPr/>
          </p:nvSpPr>
          <p:spPr>
            <a:xfrm>
              <a:off x="0"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a:extLst>
                <a:ext uri="{C183D7F6-B498-43B3-948B-1728B52AA6E4}">
                  <adec:decorative xmlns:adec="http://schemas.microsoft.com/office/drawing/2017/decorative" val="1"/>
                </a:ext>
              </a:extLst>
            </p:cNvPr>
            <p:cNvSpPr/>
            <p:nvPr/>
          </p:nvSpPr>
          <p:spPr>
            <a:xfrm>
              <a:off x="6824269"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a:extLst>
                <a:ext uri="{C183D7F6-B498-43B3-948B-1728B52AA6E4}">
                  <adec:decorative xmlns:adec="http://schemas.microsoft.com/office/drawing/2017/decorative" val="1"/>
                </a:ext>
              </a:extLst>
            </p:cNvPr>
            <p:cNvSpPr/>
            <p:nvPr/>
          </p:nvSpPr>
          <p:spPr>
            <a:xfrm>
              <a:off x="13661238"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a:extLst>
                <a:ext uri="{C183D7F6-B498-43B3-948B-1728B52AA6E4}">
                  <adec:decorative xmlns:adec="http://schemas.microsoft.com/office/drawing/2017/decorative" val="1"/>
                </a:ext>
              </a:extLst>
            </p:cNvPr>
            <p:cNvSpPr/>
            <p:nvPr/>
          </p:nvSpPr>
          <p:spPr>
            <a:xfrm>
              <a:off x="20498207"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7" name="Freeform 7">
              <a:extLst>
                <a:ext uri="{C183D7F6-B498-43B3-948B-1728B52AA6E4}">
                  <adec:decorative xmlns:adec="http://schemas.microsoft.com/office/drawing/2017/decorative" val="1"/>
                </a:ext>
              </a:extLst>
            </p:cNvPr>
            <p:cNvSpPr/>
            <p:nvPr/>
          </p:nvSpPr>
          <p:spPr>
            <a:xfrm>
              <a:off x="0"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8" name="Freeform 8">
              <a:extLst>
                <a:ext uri="{C183D7F6-B498-43B3-948B-1728B52AA6E4}">
                  <adec:decorative xmlns:adec="http://schemas.microsoft.com/office/drawing/2017/decorative" val="1"/>
                </a:ext>
              </a:extLst>
            </p:cNvPr>
            <p:cNvSpPr/>
            <p:nvPr/>
          </p:nvSpPr>
          <p:spPr>
            <a:xfrm>
              <a:off x="6824269"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a:extLst>
                <a:ext uri="{C183D7F6-B498-43B3-948B-1728B52AA6E4}">
                  <adec:decorative xmlns:adec="http://schemas.microsoft.com/office/drawing/2017/decorative" val="1"/>
                </a:ext>
              </a:extLst>
            </p:cNvPr>
            <p:cNvSpPr/>
            <p:nvPr/>
          </p:nvSpPr>
          <p:spPr>
            <a:xfrm>
              <a:off x="13661238"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10" name="Freeform 10">
              <a:extLst>
                <a:ext uri="{C183D7F6-B498-43B3-948B-1728B52AA6E4}">
                  <adec:decorative xmlns:adec="http://schemas.microsoft.com/office/drawing/2017/decorative" val="1"/>
                </a:ext>
              </a:extLst>
            </p:cNvPr>
            <p:cNvSpPr/>
            <p:nvPr/>
          </p:nvSpPr>
          <p:spPr>
            <a:xfrm>
              <a:off x="20498207"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grpSp>
      <p:sp>
        <p:nvSpPr>
          <p:cNvPr id="11" name="Freeform 11" descr="Stylized cutout portrait of Marie Kondo against a purple background.">
            <a:extLst>
              <a:ext uri="{C183D7F6-B498-43B3-948B-1728B52AA6E4}">
                <adec:decorative xmlns:adec="http://schemas.microsoft.com/office/drawing/2017/decorative" val="1"/>
              </a:ext>
            </a:extLst>
          </p:cNvPr>
          <p:cNvSpPr/>
          <p:nvPr/>
        </p:nvSpPr>
        <p:spPr>
          <a:xfrm rot="-567549">
            <a:off x="6238565" y="3663472"/>
            <a:ext cx="5406539" cy="5943935"/>
          </a:xfrm>
          <a:custGeom>
            <a:avLst/>
            <a:gdLst/>
            <a:ahLst/>
            <a:cxnLst/>
            <a:rect l="l" t="t" r="r" b="b"/>
            <a:pathLst>
              <a:path w="5406539" h="5943935">
                <a:moveTo>
                  <a:pt x="0" y="0"/>
                </a:moveTo>
                <a:lnTo>
                  <a:pt x="5406539" y="0"/>
                </a:lnTo>
                <a:lnTo>
                  <a:pt x="5406539" y="5943935"/>
                </a:lnTo>
                <a:lnTo>
                  <a:pt x="0" y="5943935"/>
                </a:lnTo>
                <a:lnTo>
                  <a:pt x="0" y="0"/>
                </a:lnTo>
                <a:close/>
              </a:path>
            </a:pathLst>
          </a:custGeom>
          <a:blipFill>
            <a:blip r:embed="rId3"/>
            <a:stretch>
              <a:fillRect/>
            </a:stretch>
          </a:blipFill>
        </p:spPr>
        <p:txBody>
          <a:bodyPr/>
          <a:lstStyle/>
          <a:p>
            <a:endParaRPr lang="en-AU"/>
          </a:p>
        </p:txBody>
      </p:sp>
      <p:sp>
        <p:nvSpPr>
          <p:cNvPr id="12" name="Freeform 12">
            <a:extLst>
              <a:ext uri="{C183D7F6-B498-43B3-948B-1728B52AA6E4}">
                <adec:decorative xmlns:adec="http://schemas.microsoft.com/office/drawing/2017/decorative" val="1"/>
              </a:ext>
            </a:extLst>
          </p:cNvPr>
          <p:cNvSpPr/>
          <p:nvPr/>
        </p:nvSpPr>
        <p:spPr>
          <a:xfrm>
            <a:off x="786456" y="520160"/>
            <a:ext cx="6228092" cy="4891884"/>
          </a:xfrm>
          <a:custGeom>
            <a:avLst/>
            <a:gdLst/>
            <a:ahLst/>
            <a:cxnLst/>
            <a:rect l="l" t="t" r="r" b="b"/>
            <a:pathLst>
              <a:path w="6228092" h="4891884">
                <a:moveTo>
                  <a:pt x="0" y="0"/>
                </a:moveTo>
                <a:lnTo>
                  <a:pt x="6228093" y="0"/>
                </a:lnTo>
                <a:lnTo>
                  <a:pt x="6228093" y="4891884"/>
                </a:lnTo>
                <a:lnTo>
                  <a:pt x="0" y="489188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13" name="Freeform 13">
            <a:extLst>
              <a:ext uri="{C183D7F6-B498-43B3-948B-1728B52AA6E4}">
                <adec:decorative xmlns:adec="http://schemas.microsoft.com/office/drawing/2017/decorative" val="1"/>
              </a:ext>
            </a:extLst>
          </p:cNvPr>
          <p:cNvSpPr/>
          <p:nvPr/>
        </p:nvSpPr>
        <p:spPr>
          <a:xfrm flipH="1">
            <a:off x="10459543" y="1211587"/>
            <a:ext cx="6229350" cy="4895850"/>
          </a:xfrm>
          <a:custGeom>
            <a:avLst/>
            <a:gdLst/>
            <a:ahLst/>
            <a:cxnLst/>
            <a:rect l="l" t="t" r="r" b="b"/>
            <a:pathLst>
              <a:path w="6229350" h="4895850">
                <a:moveTo>
                  <a:pt x="6229350" y="0"/>
                </a:moveTo>
                <a:lnTo>
                  <a:pt x="0" y="0"/>
                </a:lnTo>
                <a:lnTo>
                  <a:pt x="0" y="4895850"/>
                </a:lnTo>
                <a:lnTo>
                  <a:pt x="6229350" y="4895850"/>
                </a:lnTo>
                <a:lnTo>
                  <a:pt x="6229350" y="0"/>
                </a:lnTo>
                <a:close/>
              </a:path>
            </a:pathLst>
          </a:custGeom>
          <a:blipFill>
            <a:blip r:embed="rId5"/>
            <a:stretch>
              <a:fillRect/>
            </a:stretch>
          </a:blipFill>
        </p:spPr>
        <p:txBody>
          <a:bodyPr/>
          <a:lstStyle/>
          <a:p>
            <a:endParaRPr lang="en-AU"/>
          </a:p>
        </p:txBody>
      </p:sp>
      <p:sp>
        <p:nvSpPr>
          <p:cNvPr id="14" name="Freeform 14" descr="Photo of a small Corgi puppy sitting on grass.">
            <a:extLst>
              <a:ext uri="{C183D7F6-B498-43B3-948B-1728B52AA6E4}">
                <adec:decorative xmlns:adec="http://schemas.microsoft.com/office/drawing/2017/decorative" val="1"/>
              </a:ext>
            </a:extLst>
          </p:cNvPr>
          <p:cNvSpPr/>
          <p:nvPr/>
        </p:nvSpPr>
        <p:spPr>
          <a:xfrm rot="891478">
            <a:off x="1516674" y="3915202"/>
            <a:ext cx="3360801" cy="3728772"/>
          </a:xfrm>
          <a:custGeom>
            <a:avLst/>
            <a:gdLst/>
            <a:ahLst/>
            <a:cxnLst/>
            <a:rect l="l" t="t" r="r" b="b"/>
            <a:pathLst>
              <a:path w="3360801" h="3728772">
                <a:moveTo>
                  <a:pt x="0" y="0"/>
                </a:moveTo>
                <a:lnTo>
                  <a:pt x="3360801" y="0"/>
                </a:lnTo>
                <a:lnTo>
                  <a:pt x="3360801" y="3728773"/>
                </a:lnTo>
                <a:lnTo>
                  <a:pt x="0" y="3728773"/>
                </a:lnTo>
                <a:lnTo>
                  <a:pt x="0" y="0"/>
                </a:lnTo>
                <a:close/>
              </a:path>
            </a:pathLst>
          </a:custGeom>
          <a:blipFill>
            <a:blip r:embed="rId6"/>
            <a:stretch>
              <a:fillRect/>
            </a:stretch>
          </a:blipFill>
        </p:spPr>
        <p:txBody>
          <a:bodyPr/>
          <a:lstStyle/>
          <a:p>
            <a:endParaRPr lang="en-AU"/>
          </a:p>
        </p:txBody>
      </p:sp>
      <p:sp>
        <p:nvSpPr>
          <p:cNvPr id="15" name="Freeform 15" descr="Photo of two smiling women embracing warmly, one kissing the other on the cheek.">
            <a:extLst>
              <a:ext uri="{C183D7F6-B498-43B3-948B-1728B52AA6E4}">
                <adec:decorative xmlns:adec="http://schemas.microsoft.com/office/drawing/2017/decorative" val="1"/>
              </a:ext>
            </a:extLst>
          </p:cNvPr>
          <p:cNvSpPr/>
          <p:nvPr/>
        </p:nvSpPr>
        <p:spPr>
          <a:xfrm rot="-621433">
            <a:off x="12957482" y="4260485"/>
            <a:ext cx="4581995" cy="3940516"/>
          </a:xfrm>
          <a:custGeom>
            <a:avLst/>
            <a:gdLst/>
            <a:ahLst/>
            <a:cxnLst/>
            <a:rect l="l" t="t" r="r" b="b"/>
            <a:pathLst>
              <a:path w="4581995" h="3940516">
                <a:moveTo>
                  <a:pt x="0" y="0"/>
                </a:moveTo>
                <a:lnTo>
                  <a:pt x="4581995" y="0"/>
                </a:lnTo>
                <a:lnTo>
                  <a:pt x="4581995" y="3940516"/>
                </a:lnTo>
                <a:lnTo>
                  <a:pt x="0" y="3940516"/>
                </a:lnTo>
                <a:lnTo>
                  <a:pt x="0" y="0"/>
                </a:lnTo>
                <a:close/>
              </a:path>
            </a:pathLst>
          </a:custGeom>
          <a:blipFill>
            <a:blip r:embed="rId7"/>
            <a:stretch>
              <a:fillRect/>
            </a:stretch>
          </a:blipFill>
        </p:spPr>
        <p:txBody>
          <a:bodyPr/>
          <a:lstStyle/>
          <a:p>
            <a:endParaRPr lang="en-AU"/>
          </a:p>
        </p:txBody>
      </p:sp>
      <p:sp>
        <p:nvSpPr>
          <p:cNvPr id="16" name="TextBox 16"/>
          <p:cNvSpPr txBox="1"/>
          <p:nvPr/>
        </p:nvSpPr>
        <p:spPr>
          <a:xfrm>
            <a:off x="948708" y="1476800"/>
            <a:ext cx="5605558" cy="2182712"/>
          </a:xfrm>
          <a:prstGeom prst="rect">
            <a:avLst/>
          </a:prstGeom>
        </p:spPr>
        <p:txBody>
          <a:bodyPr lIns="0" tIns="0" rIns="0" bIns="0" rtlCol="0" anchor="t">
            <a:spAutoFit/>
          </a:bodyPr>
          <a:lstStyle/>
          <a:p>
            <a:pPr algn="ctr">
              <a:lnSpc>
                <a:spcPts val="4675"/>
              </a:lnSpc>
              <a:spcBef>
                <a:spcPct val="0"/>
              </a:spcBef>
            </a:pPr>
            <a:r>
              <a:rPr lang="en-US" sz="3740" b="1" i="1" dirty="0">
                <a:solidFill>
                  <a:srgbClr val="000000"/>
                </a:solidFill>
                <a:latin typeface="Open Sans Bold Italics"/>
                <a:ea typeface="Open Sans Bold Italics"/>
                <a:cs typeface="Open Sans Bold Italics"/>
                <a:sym typeface="Open Sans Bold Italics"/>
              </a:rPr>
              <a:t>"You feel it when you hold a puppy or wear your </a:t>
            </a:r>
            <a:r>
              <a:rPr lang="en-US" sz="3740" b="1" i="1" dirty="0" err="1">
                <a:solidFill>
                  <a:srgbClr val="000000"/>
                </a:solidFill>
                <a:latin typeface="Open Sans Bold Italics"/>
                <a:ea typeface="Open Sans Bold Italics"/>
                <a:cs typeface="Open Sans Bold Italics"/>
                <a:sym typeface="Open Sans Bold Italics"/>
              </a:rPr>
              <a:t>favourite</a:t>
            </a:r>
            <a:r>
              <a:rPr lang="en-US" sz="3740" b="1" i="1" dirty="0">
                <a:solidFill>
                  <a:srgbClr val="000000"/>
                </a:solidFill>
                <a:latin typeface="Open Sans Bold Italics"/>
                <a:ea typeface="Open Sans Bold Italics"/>
                <a:cs typeface="Open Sans Bold Italics"/>
                <a:sym typeface="Open Sans Bold Italics"/>
              </a:rPr>
              <a:t> outfit."</a:t>
            </a:r>
          </a:p>
          <a:p>
            <a:pPr algn="ctr">
              <a:lnSpc>
                <a:spcPts val="3156"/>
              </a:lnSpc>
              <a:spcBef>
                <a:spcPct val="0"/>
              </a:spcBef>
            </a:pPr>
            <a:endParaRPr lang="en-US" sz="3740" b="1" i="1" dirty="0">
              <a:solidFill>
                <a:srgbClr val="000000"/>
              </a:solidFill>
              <a:latin typeface="Open Sans Bold Italics"/>
              <a:ea typeface="Open Sans Bold Italics"/>
              <a:cs typeface="Open Sans Bold Italics"/>
              <a:sym typeface="Open Sans Bold Italics"/>
            </a:endParaRPr>
          </a:p>
        </p:txBody>
      </p:sp>
      <p:sp>
        <p:nvSpPr>
          <p:cNvPr id="17" name="TextBox 17"/>
          <p:cNvSpPr txBox="1"/>
          <p:nvPr/>
        </p:nvSpPr>
        <p:spPr>
          <a:xfrm>
            <a:off x="10751488" y="2563393"/>
            <a:ext cx="5875317" cy="1599384"/>
          </a:xfrm>
          <a:prstGeom prst="rect">
            <a:avLst/>
          </a:prstGeom>
        </p:spPr>
        <p:txBody>
          <a:bodyPr lIns="0" tIns="0" rIns="0" bIns="0" rtlCol="0" anchor="t">
            <a:spAutoFit/>
          </a:bodyPr>
          <a:lstStyle/>
          <a:p>
            <a:pPr algn="ctr">
              <a:lnSpc>
                <a:spcPts val="4920"/>
              </a:lnSpc>
              <a:spcBef>
                <a:spcPct val="0"/>
              </a:spcBef>
            </a:pPr>
            <a:r>
              <a:rPr lang="en-US" sz="3936" b="1" i="1" dirty="0">
                <a:solidFill>
                  <a:srgbClr val="000000"/>
                </a:solidFill>
                <a:latin typeface="Open Sans Bold Italics"/>
                <a:ea typeface="Open Sans Bold Italics"/>
                <a:cs typeface="Open Sans Bold Italics"/>
                <a:sym typeface="Open Sans Bold Italics"/>
              </a:rPr>
              <a:t>"It is a warm and positive feeling."</a:t>
            </a:r>
          </a:p>
          <a:p>
            <a:pPr algn="ctr">
              <a:lnSpc>
                <a:spcPts val="2900"/>
              </a:lnSpc>
              <a:spcBef>
                <a:spcPct val="0"/>
              </a:spcBef>
            </a:pPr>
            <a:endParaRPr lang="en-US" sz="3936" b="1" i="1" dirty="0">
              <a:solidFill>
                <a:srgbClr val="000000"/>
              </a:solidFill>
              <a:latin typeface="Open Sans Bold Italics"/>
              <a:ea typeface="Open Sans Bold Italics"/>
              <a:cs typeface="Open Sans Bold Italics"/>
              <a:sym typeface="Open Sans Bold Italics"/>
            </a:endParaRPr>
          </a:p>
        </p:txBody>
      </p:sp>
      <p:sp>
        <p:nvSpPr>
          <p:cNvPr id="18" name="Title 17" hidden="1">
            <a:extLst>
              <a:ext uri="{FF2B5EF4-FFF2-40B4-BE49-F238E27FC236}">
                <a16:creationId xmlns:a16="http://schemas.microsoft.com/office/drawing/2014/main" id="{E06E98FA-9AF2-A3EF-672F-301BF48D2CED}"/>
              </a:ext>
            </a:extLst>
          </p:cNvPr>
          <p:cNvSpPr>
            <a:spLocks noGrp="1"/>
          </p:cNvSpPr>
          <p:nvPr>
            <p:ph type="title" idx="4294967295"/>
          </p:nvPr>
        </p:nvSpPr>
        <p:spPr>
          <a:xfrm>
            <a:off x="5471987" y="165946"/>
            <a:ext cx="8229600" cy="1143000"/>
          </a:xfrm>
        </p:spPr>
        <p:txBody>
          <a:bodyPr/>
          <a:lstStyle/>
          <a:p>
            <a:r>
              <a:rPr lang="en-AU" dirty="0"/>
              <a:t>Joy?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F2E9"/>
        </a:solidFill>
        <a:effectLst/>
      </p:bgPr>
    </p:bg>
    <p:spTree>
      <p:nvGrpSpPr>
        <p:cNvPr id="1" name=""/>
        <p:cNvGrpSpPr/>
        <p:nvPr/>
      </p:nvGrpSpPr>
      <p:grpSpPr>
        <a:xfrm>
          <a:off x="0" y="0"/>
          <a:ext cx="0" cy="0"/>
          <a:chOff x="0" y="0"/>
          <a:chExt cx="0" cy="0"/>
        </a:xfrm>
      </p:grpSpPr>
      <p:grpSp>
        <p:nvGrpSpPr>
          <p:cNvPr id="2" name="Group 2"/>
          <p:cNvGrpSpPr/>
          <p:nvPr/>
        </p:nvGrpSpPr>
        <p:grpSpPr>
          <a:xfrm>
            <a:off x="-1026076" y="11528"/>
            <a:ext cx="20510908" cy="10263945"/>
            <a:chOff x="0" y="0"/>
            <a:chExt cx="27347876" cy="13685260"/>
          </a:xfrm>
        </p:grpSpPr>
        <p:sp>
          <p:nvSpPr>
            <p:cNvPr id="3" name="Freeform 3">
              <a:extLst>
                <a:ext uri="{C183D7F6-B498-43B3-948B-1728B52AA6E4}">
                  <adec:decorative xmlns:adec="http://schemas.microsoft.com/office/drawing/2017/decorative" val="1"/>
                </a:ext>
              </a:extLst>
            </p:cNvPr>
            <p:cNvSpPr/>
            <p:nvPr/>
          </p:nvSpPr>
          <p:spPr>
            <a:xfrm>
              <a:off x="0"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a:extLst>
                <a:ext uri="{C183D7F6-B498-43B3-948B-1728B52AA6E4}">
                  <adec:decorative xmlns:adec="http://schemas.microsoft.com/office/drawing/2017/decorative" val="1"/>
                </a:ext>
              </a:extLst>
            </p:cNvPr>
            <p:cNvSpPr/>
            <p:nvPr/>
          </p:nvSpPr>
          <p:spPr>
            <a:xfrm>
              <a:off x="6824269"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a:extLst>
                <a:ext uri="{C183D7F6-B498-43B3-948B-1728B52AA6E4}">
                  <adec:decorative xmlns:adec="http://schemas.microsoft.com/office/drawing/2017/decorative" val="1"/>
                </a:ext>
              </a:extLst>
            </p:cNvPr>
            <p:cNvSpPr/>
            <p:nvPr/>
          </p:nvSpPr>
          <p:spPr>
            <a:xfrm>
              <a:off x="13661238"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a:extLst>
                <a:ext uri="{C183D7F6-B498-43B3-948B-1728B52AA6E4}">
                  <adec:decorative xmlns:adec="http://schemas.microsoft.com/office/drawing/2017/decorative" val="1"/>
                </a:ext>
              </a:extLst>
            </p:cNvPr>
            <p:cNvSpPr/>
            <p:nvPr/>
          </p:nvSpPr>
          <p:spPr>
            <a:xfrm>
              <a:off x="20498207"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7" name="Freeform 7">
              <a:extLst>
                <a:ext uri="{C183D7F6-B498-43B3-948B-1728B52AA6E4}">
                  <adec:decorative xmlns:adec="http://schemas.microsoft.com/office/drawing/2017/decorative" val="1"/>
                </a:ext>
              </a:extLst>
            </p:cNvPr>
            <p:cNvSpPr/>
            <p:nvPr/>
          </p:nvSpPr>
          <p:spPr>
            <a:xfrm>
              <a:off x="0"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8" name="Freeform 8">
              <a:extLst>
                <a:ext uri="{C183D7F6-B498-43B3-948B-1728B52AA6E4}">
                  <adec:decorative xmlns:adec="http://schemas.microsoft.com/office/drawing/2017/decorative" val="1"/>
                </a:ext>
              </a:extLst>
            </p:cNvPr>
            <p:cNvSpPr/>
            <p:nvPr/>
          </p:nvSpPr>
          <p:spPr>
            <a:xfrm>
              <a:off x="6824269"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a:extLst>
                <a:ext uri="{C183D7F6-B498-43B3-948B-1728B52AA6E4}">
                  <adec:decorative xmlns:adec="http://schemas.microsoft.com/office/drawing/2017/decorative" val="1"/>
                </a:ext>
              </a:extLst>
            </p:cNvPr>
            <p:cNvSpPr/>
            <p:nvPr/>
          </p:nvSpPr>
          <p:spPr>
            <a:xfrm>
              <a:off x="13661238"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10" name="Freeform 10">
              <a:extLst>
                <a:ext uri="{C183D7F6-B498-43B3-948B-1728B52AA6E4}">
                  <adec:decorative xmlns:adec="http://schemas.microsoft.com/office/drawing/2017/decorative" val="1"/>
                </a:ext>
              </a:extLst>
            </p:cNvPr>
            <p:cNvSpPr/>
            <p:nvPr/>
          </p:nvSpPr>
          <p:spPr>
            <a:xfrm>
              <a:off x="20498207"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grpSp>
      <p:grpSp>
        <p:nvGrpSpPr>
          <p:cNvPr id="11" name="Group 11"/>
          <p:cNvGrpSpPr/>
          <p:nvPr/>
        </p:nvGrpSpPr>
        <p:grpSpPr>
          <a:xfrm>
            <a:off x="1107629" y="1251535"/>
            <a:ext cx="16584289" cy="6664212"/>
            <a:chOff x="0" y="0"/>
            <a:chExt cx="4367879" cy="1755183"/>
          </a:xfrm>
        </p:grpSpPr>
        <p:sp>
          <p:nvSpPr>
            <p:cNvPr id="12" name="Freeform 12"/>
            <p:cNvSpPr/>
            <p:nvPr/>
          </p:nvSpPr>
          <p:spPr>
            <a:xfrm>
              <a:off x="0" y="0"/>
              <a:ext cx="4367879" cy="1755183"/>
            </a:xfrm>
            <a:custGeom>
              <a:avLst/>
              <a:gdLst/>
              <a:ahLst/>
              <a:cxnLst/>
              <a:rect l="l" t="t" r="r" b="b"/>
              <a:pathLst>
                <a:path w="4367879" h="1755183">
                  <a:moveTo>
                    <a:pt x="0" y="0"/>
                  </a:moveTo>
                  <a:lnTo>
                    <a:pt x="4367879" y="0"/>
                  </a:lnTo>
                  <a:lnTo>
                    <a:pt x="4367879" y="1755183"/>
                  </a:lnTo>
                  <a:lnTo>
                    <a:pt x="0" y="1755183"/>
                  </a:lnTo>
                  <a:close/>
                </a:path>
              </a:pathLst>
            </a:custGeom>
            <a:solidFill>
              <a:srgbClr val="A1BEA1"/>
            </a:solidFill>
          </p:spPr>
          <p:txBody>
            <a:bodyPr/>
            <a:lstStyle/>
            <a:p>
              <a:endParaRPr lang="en-AU"/>
            </a:p>
          </p:txBody>
        </p:sp>
        <p:sp>
          <p:nvSpPr>
            <p:cNvPr id="13" name="TextBox 13"/>
            <p:cNvSpPr txBox="1"/>
            <p:nvPr/>
          </p:nvSpPr>
          <p:spPr>
            <a:xfrm>
              <a:off x="0" y="-38100"/>
              <a:ext cx="4367879" cy="1793283"/>
            </a:xfrm>
            <a:prstGeom prst="rect">
              <a:avLst/>
            </a:prstGeom>
          </p:spPr>
          <p:txBody>
            <a:bodyPr lIns="50800" tIns="50800" rIns="50800" bIns="50800" rtlCol="0" anchor="ctr"/>
            <a:lstStyle/>
            <a:p>
              <a:pPr algn="ctr">
                <a:lnSpc>
                  <a:spcPts val="2782"/>
                </a:lnSpc>
              </a:pPr>
              <a:endParaRPr/>
            </a:p>
          </p:txBody>
        </p:sp>
      </p:grpSp>
      <p:grpSp>
        <p:nvGrpSpPr>
          <p:cNvPr id="14" name="Group 14"/>
          <p:cNvGrpSpPr>
            <a:grpSpLocks noChangeAspect="1"/>
          </p:cNvGrpSpPr>
          <p:nvPr/>
        </p:nvGrpSpPr>
        <p:grpSpPr>
          <a:xfrm rot="-149579">
            <a:off x="13500363" y="1443506"/>
            <a:ext cx="4230603" cy="8172087"/>
            <a:chOff x="0" y="1270"/>
            <a:chExt cx="3289300" cy="6353810"/>
          </a:xfrm>
        </p:grpSpPr>
        <p:sp>
          <p:nvSpPr>
            <p:cNvPr id="15" name="Freeform 15"/>
            <p:cNvSpPr/>
            <p:nvPr/>
          </p:nvSpPr>
          <p:spPr>
            <a:xfrm>
              <a:off x="0" y="1270"/>
              <a:ext cx="3289300" cy="6353810"/>
            </a:xfrm>
            <a:custGeom>
              <a:avLst/>
              <a:gdLst/>
              <a:ahLst/>
              <a:cxnLst/>
              <a:rect l="l" t="t" r="r" b="b"/>
              <a:pathLst>
                <a:path w="3289300" h="6353810">
                  <a:moveTo>
                    <a:pt x="3289300" y="6353810"/>
                  </a:moveTo>
                  <a:lnTo>
                    <a:pt x="0" y="6353810"/>
                  </a:lnTo>
                  <a:lnTo>
                    <a:pt x="0" y="0"/>
                  </a:lnTo>
                  <a:lnTo>
                    <a:pt x="3289300" y="0"/>
                  </a:lnTo>
                  <a:lnTo>
                    <a:pt x="3289300" y="6353810"/>
                  </a:lnTo>
                  <a:close/>
                </a:path>
              </a:pathLst>
            </a:custGeom>
            <a:solidFill>
              <a:srgbClr val="F8C4C4"/>
            </a:solidFill>
          </p:spPr>
          <p:txBody>
            <a:bodyPr/>
            <a:lstStyle/>
            <a:p>
              <a:endParaRPr lang="en-AU"/>
            </a:p>
          </p:txBody>
        </p:sp>
        <p:sp>
          <p:nvSpPr>
            <p:cNvPr id="16" name="Freeform 16" descr="Illustration of a person holding a clipboard and pen outdoors on green hills, framed like a film negative."/>
            <p:cNvSpPr/>
            <p:nvPr/>
          </p:nvSpPr>
          <p:spPr>
            <a:xfrm>
              <a:off x="179070" y="323342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3"/>
              <a:stretch>
                <a:fillRect l="-228352" t="-109978" r="-228482" b="-6177"/>
              </a:stretch>
            </a:blipFill>
          </p:spPr>
          <p:txBody>
            <a:bodyPr/>
            <a:lstStyle/>
            <a:p>
              <a:endParaRPr lang="en-AU"/>
            </a:p>
          </p:txBody>
        </p:sp>
        <p:sp>
          <p:nvSpPr>
            <p:cNvPr id="17" name="Freeform 17" descr="Illustration of a person working at a laptop, framed like a film negative."/>
            <p:cNvSpPr/>
            <p:nvPr/>
          </p:nvSpPr>
          <p:spPr>
            <a:xfrm>
              <a:off x="181610" y="18034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4"/>
              <a:stretch>
                <a:fillRect l="-12886" r="-12886"/>
              </a:stretch>
            </a:blipFill>
          </p:spPr>
          <p:txBody>
            <a:bodyPr/>
            <a:lstStyle/>
            <a:p>
              <a:endParaRPr lang="en-AU"/>
            </a:p>
          </p:txBody>
        </p:sp>
        <p:sp>
          <p:nvSpPr>
            <p:cNvPr id="18" name="Freeform 18"/>
            <p:cNvSpPr/>
            <p:nvPr/>
          </p:nvSpPr>
          <p:spPr>
            <a:xfrm>
              <a:off x="54610" y="439420"/>
              <a:ext cx="3173730" cy="5429250"/>
            </a:xfrm>
            <a:custGeom>
              <a:avLst/>
              <a:gdLst/>
              <a:ahLst/>
              <a:cxnLst/>
              <a:rect l="l" t="t" r="r" b="b"/>
              <a:pathLst>
                <a:path w="3173730" h="5429250">
                  <a:moveTo>
                    <a:pt x="3117850" y="751840"/>
                  </a:moveTo>
                  <a:lnTo>
                    <a:pt x="3117850" y="716280"/>
                  </a:lnTo>
                  <a:lnTo>
                    <a:pt x="3129280" y="716280"/>
                  </a:lnTo>
                  <a:lnTo>
                    <a:pt x="3129280" y="740410"/>
                  </a:lnTo>
                  <a:lnTo>
                    <a:pt x="3140710" y="740410"/>
                  </a:lnTo>
                  <a:lnTo>
                    <a:pt x="3140710" y="717550"/>
                  </a:lnTo>
                  <a:lnTo>
                    <a:pt x="3152140" y="717550"/>
                  </a:lnTo>
                  <a:lnTo>
                    <a:pt x="3152140" y="740410"/>
                  </a:lnTo>
                  <a:lnTo>
                    <a:pt x="3173730" y="740410"/>
                  </a:lnTo>
                  <a:lnTo>
                    <a:pt x="3173730" y="751840"/>
                  </a:lnTo>
                  <a:lnTo>
                    <a:pt x="3117850" y="751840"/>
                  </a:lnTo>
                  <a:close/>
                  <a:moveTo>
                    <a:pt x="3117850" y="702310"/>
                  </a:moveTo>
                  <a:lnTo>
                    <a:pt x="3117850" y="690880"/>
                  </a:lnTo>
                  <a:lnTo>
                    <a:pt x="3171190" y="690880"/>
                  </a:lnTo>
                  <a:lnTo>
                    <a:pt x="3171190" y="702310"/>
                  </a:lnTo>
                  <a:lnTo>
                    <a:pt x="3117850" y="702310"/>
                  </a:lnTo>
                  <a:close/>
                  <a:moveTo>
                    <a:pt x="3117850" y="674370"/>
                  </a:moveTo>
                  <a:lnTo>
                    <a:pt x="3117850" y="662940"/>
                  </a:lnTo>
                  <a:lnTo>
                    <a:pt x="3161030" y="662940"/>
                  </a:lnTo>
                  <a:lnTo>
                    <a:pt x="3161030" y="640080"/>
                  </a:lnTo>
                  <a:lnTo>
                    <a:pt x="3172460" y="640080"/>
                  </a:lnTo>
                  <a:lnTo>
                    <a:pt x="3172460" y="674370"/>
                  </a:lnTo>
                  <a:lnTo>
                    <a:pt x="3117850" y="674370"/>
                  </a:lnTo>
                  <a:close/>
                  <a:moveTo>
                    <a:pt x="3117850" y="628650"/>
                  </a:moveTo>
                  <a:lnTo>
                    <a:pt x="3117850" y="610870"/>
                  </a:lnTo>
                  <a:lnTo>
                    <a:pt x="3153410" y="598170"/>
                  </a:lnTo>
                  <a:lnTo>
                    <a:pt x="3153410" y="598170"/>
                  </a:lnTo>
                  <a:lnTo>
                    <a:pt x="3117850" y="585470"/>
                  </a:lnTo>
                  <a:lnTo>
                    <a:pt x="3117850" y="567690"/>
                  </a:lnTo>
                  <a:lnTo>
                    <a:pt x="3171190" y="567690"/>
                  </a:lnTo>
                  <a:lnTo>
                    <a:pt x="3171190" y="579120"/>
                  </a:lnTo>
                  <a:lnTo>
                    <a:pt x="3129280" y="579120"/>
                  </a:lnTo>
                  <a:lnTo>
                    <a:pt x="3129280" y="579120"/>
                  </a:lnTo>
                  <a:lnTo>
                    <a:pt x="3171190" y="593090"/>
                  </a:lnTo>
                  <a:lnTo>
                    <a:pt x="3171190" y="601980"/>
                  </a:lnTo>
                  <a:lnTo>
                    <a:pt x="3129280" y="615950"/>
                  </a:lnTo>
                  <a:lnTo>
                    <a:pt x="3129280" y="615950"/>
                  </a:lnTo>
                  <a:lnTo>
                    <a:pt x="3171190" y="615950"/>
                  </a:lnTo>
                  <a:lnTo>
                    <a:pt x="3171190" y="627380"/>
                  </a:lnTo>
                  <a:lnTo>
                    <a:pt x="3117850" y="628650"/>
                  </a:lnTo>
                  <a:lnTo>
                    <a:pt x="3117850" y="628650"/>
                  </a:lnTo>
                  <a:close/>
                  <a:moveTo>
                    <a:pt x="3117850" y="523240"/>
                  </a:moveTo>
                  <a:lnTo>
                    <a:pt x="3117850" y="506730"/>
                  </a:lnTo>
                  <a:lnTo>
                    <a:pt x="3155950" y="483870"/>
                  </a:lnTo>
                  <a:lnTo>
                    <a:pt x="3155950" y="483870"/>
                  </a:lnTo>
                  <a:lnTo>
                    <a:pt x="3117850" y="483870"/>
                  </a:lnTo>
                  <a:lnTo>
                    <a:pt x="3117850" y="472440"/>
                  </a:lnTo>
                  <a:lnTo>
                    <a:pt x="3171190" y="472440"/>
                  </a:lnTo>
                  <a:lnTo>
                    <a:pt x="3171190" y="487680"/>
                  </a:lnTo>
                  <a:lnTo>
                    <a:pt x="3133090" y="511810"/>
                  </a:lnTo>
                  <a:lnTo>
                    <a:pt x="3133090" y="511810"/>
                  </a:lnTo>
                  <a:lnTo>
                    <a:pt x="3171190" y="511810"/>
                  </a:lnTo>
                  <a:lnTo>
                    <a:pt x="3171190" y="523240"/>
                  </a:lnTo>
                  <a:lnTo>
                    <a:pt x="3117850" y="523240"/>
                  </a:lnTo>
                  <a:close/>
                  <a:moveTo>
                    <a:pt x="3117850" y="454660"/>
                  </a:moveTo>
                  <a:lnTo>
                    <a:pt x="3117850" y="417830"/>
                  </a:lnTo>
                  <a:lnTo>
                    <a:pt x="3129280" y="417830"/>
                  </a:lnTo>
                  <a:lnTo>
                    <a:pt x="3129280" y="443230"/>
                  </a:lnTo>
                  <a:lnTo>
                    <a:pt x="3139440" y="443230"/>
                  </a:lnTo>
                  <a:lnTo>
                    <a:pt x="3139440" y="420370"/>
                  </a:lnTo>
                  <a:lnTo>
                    <a:pt x="3150870" y="420370"/>
                  </a:lnTo>
                  <a:lnTo>
                    <a:pt x="3150870" y="443230"/>
                  </a:lnTo>
                  <a:lnTo>
                    <a:pt x="3162300" y="443230"/>
                  </a:lnTo>
                  <a:lnTo>
                    <a:pt x="3162300" y="416560"/>
                  </a:lnTo>
                  <a:lnTo>
                    <a:pt x="3173730" y="416560"/>
                  </a:lnTo>
                  <a:lnTo>
                    <a:pt x="3173730" y="454660"/>
                  </a:lnTo>
                  <a:lnTo>
                    <a:pt x="3117850" y="454660"/>
                  </a:lnTo>
                  <a:close/>
                  <a:moveTo>
                    <a:pt x="3167380" y="353060"/>
                  </a:moveTo>
                  <a:cubicBezTo>
                    <a:pt x="3168650" y="356870"/>
                    <a:pt x="3169920" y="360680"/>
                    <a:pt x="3171190" y="364490"/>
                  </a:cubicBezTo>
                  <a:cubicBezTo>
                    <a:pt x="3172460" y="368300"/>
                    <a:pt x="3172460" y="372110"/>
                    <a:pt x="3172460" y="375920"/>
                  </a:cubicBezTo>
                  <a:cubicBezTo>
                    <a:pt x="3172460" y="379730"/>
                    <a:pt x="3171190" y="383540"/>
                    <a:pt x="3169920" y="387350"/>
                  </a:cubicBezTo>
                  <a:cubicBezTo>
                    <a:pt x="3168650" y="391160"/>
                    <a:pt x="3166110" y="393700"/>
                    <a:pt x="3164840" y="396240"/>
                  </a:cubicBezTo>
                  <a:cubicBezTo>
                    <a:pt x="3163570" y="398780"/>
                    <a:pt x="3159760" y="401320"/>
                    <a:pt x="3155950" y="402590"/>
                  </a:cubicBezTo>
                  <a:cubicBezTo>
                    <a:pt x="3152140" y="403860"/>
                    <a:pt x="3148330" y="405130"/>
                    <a:pt x="3144520" y="405130"/>
                  </a:cubicBezTo>
                  <a:cubicBezTo>
                    <a:pt x="3140710" y="405130"/>
                    <a:pt x="3136900" y="403860"/>
                    <a:pt x="3133090" y="402590"/>
                  </a:cubicBezTo>
                  <a:cubicBezTo>
                    <a:pt x="3129280" y="401320"/>
                    <a:pt x="3126740" y="398780"/>
                    <a:pt x="3124200" y="396240"/>
                  </a:cubicBezTo>
                  <a:cubicBezTo>
                    <a:pt x="3121660" y="393700"/>
                    <a:pt x="3120390" y="391160"/>
                    <a:pt x="3119121" y="387350"/>
                  </a:cubicBezTo>
                  <a:cubicBezTo>
                    <a:pt x="3117850" y="383540"/>
                    <a:pt x="3116581" y="379730"/>
                    <a:pt x="3116581" y="375920"/>
                  </a:cubicBezTo>
                  <a:cubicBezTo>
                    <a:pt x="3116581" y="372110"/>
                    <a:pt x="3116581" y="367030"/>
                    <a:pt x="3117851" y="364490"/>
                  </a:cubicBezTo>
                  <a:cubicBezTo>
                    <a:pt x="3119121" y="360680"/>
                    <a:pt x="3120391" y="358140"/>
                    <a:pt x="3122931" y="354330"/>
                  </a:cubicBezTo>
                  <a:lnTo>
                    <a:pt x="3131821" y="363220"/>
                  </a:lnTo>
                  <a:cubicBezTo>
                    <a:pt x="3130550" y="364490"/>
                    <a:pt x="3129281" y="367030"/>
                    <a:pt x="3128010" y="368300"/>
                  </a:cubicBezTo>
                  <a:cubicBezTo>
                    <a:pt x="3126740" y="370840"/>
                    <a:pt x="3126740" y="373380"/>
                    <a:pt x="3126740" y="375920"/>
                  </a:cubicBezTo>
                  <a:cubicBezTo>
                    <a:pt x="3126740" y="378460"/>
                    <a:pt x="3126740" y="381000"/>
                    <a:pt x="3128010" y="382270"/>
                  </a:cubicBezTo>
                  <a:cubicBezTo>
                    <a:pt x="3129281" y="384810"/>
                    <a:pt x="3130550" y="386080"/>
                    <a:pt x="3131821" y="387350"/>
                  </a:cubicBezTo>
                  <a:cubicBezTo>
                    <a:pt x="3133091" y="388620"/>
                    <a:pt x="3135631" y="389890"/>
                    <a:pt x="3136900" y="391160"/>
                  </a:cubicBezTo>
                  <a:cubicBezTo>
                    <a:pt x="3138170" y="392430"/>
                    <a:pt x="3140710" y="392430"/>
                    <a:pt x="3143250" y="392430"/>
                  </a:cubicBezTo>
                  <a:cubicBezTo>
                    <a:pt x="3145790" y="392430"/>
                    <a:pt x="3148330" y="392430"/>
                    <a:pt x="3149600" y="391160"/>
                  </a:cubicBezTo>
                  <a:cubicBezTo>
                    <a:pt x="3150871" y="389890"/>
                    <a:pt x="3153410" y="388620"/>
                    <a:pt x="3154680" y="387350"/>
                  </a:cubicBezTo>
                  <a:cubicBezTo>
                    <a:pt x="3155950" y="386080"/>
                    <a:pt x="3157220" y="383540"/>
                    <a:pt x="3158490" y="382270"/>
                  </a:cubicBezTo>
                  <a:cubicBezTo>
                    <a:pt x="3159760" y="379730"/>
                    <a:pt x="3159760" y="378460"/>
                    <a:pt x="3159760" y="375920"/>
                  </a:cubicBezTo>
                  <a:cubicBezTo>
                    <a:pt x="3159760" y="373380"/>
                    <a:pt x="3159760" y="370840"/>
                    <a:pt x="3158490" y="369570"/>
                  </a:cubicBezTo>
                  <a:cubicBezTo>
                    <a:pt x="3157220" y="368300"/>
                    <a:pt x="3157220" y="365760"/>
                    <a:pt x="3157220" y="364490"/>
                  </a:cubicBezTo>
                  <a:lnTo>
                    <a:pt x="3148330" y="364490"/>
                  </a:lnTo>
                  <a:lnTo>
                    <a:pt x="3148330" y="374650"/>
                  </a:lnTo>
                  <a:lnTo>
                    <a:pt x="3136900" y="374650"/>
                  </a:lnTo>
                  <a:lnTo>
                    <a:pt x="3136900" y="353060"/>
                  </a:lnTo>
                  <a:cubicBezTo>
                    <a:pt x="3136900" y="353060"/>
                    <a:pt x="3167380" y="353060"/>
                    <a:pt x="3167380" y="353060"/>
                  </a:cubicBezTo>
                  <a:close/>
                  <a:moveTo>
                    <a:pt x="3117850" y="325120"/>
                  </a:moveTo>
                  <a:lnTo>
                    <a:pt x="3117850" y="314960"/>
                  </a:lnTo>
                  <a:lnTo>
                    <a:pt x="3171190" y="292100"/>
                  </a:lnTo>
                  <a:lnTo>
                    <a:pt x="3171190" y="306070"/>
                  </a:lnTo>
                  <a:lnTo>
                    <a:pt x="3159760" y="311150"/>
                  </a:lnTo>
                  <a:lnTo>
                    <a:pt x="3159760" y="331470"/>
                  </a:lnTo>
                  <a:lnTo>
                    <a:pt x="3171190" y="335280"/>
                  </a:lnTo>
                  <a:lnTo>
                    <a:pt x="3171190" y="347980"/>
                  </a:lnTo>
                  <a:lnTo>
                    <a:pt x="3117850" y="325120"/>
                  </a:lnTo>
                  <a:close/>
                  <a:moveTo>
                    <a:pt x="3133090" y="320040"/>
                  </a:moveTo>
                  <a:lnTo>
                    <a:pt x="3149600" y="326390"/>
                  </a:lnTo>
                  <a:lnTo>
                    <a:pt x="3149600" y="313690"/>
                  </a:lnTo>
                  <a:lnTo>
                    <a:pt x="3133090" y="320040"/>
                  </a:lnTo>
                  <a:close/>
                  <a:moveTo>
                    <a:pt x="3128010" y="278130"/>
                  </a:moveTo>
                  <a:lnTo>
                    <a:pt x="3128010" y="293370"/>
                  </a:lnTo>
                  <a:lnTo>
                    <a:pt x="3117850" y="293370"/>
                  </a:lnTo>
                  <a:lnTo>
                    <a:pt x="3117850" y="250190"/>
                  </a:lnTo>
                  <a:lnTo>
                    <a:pt x="3128010" y="250190"/>
                  </a:lnTo>
                  <a:lnTo>
                    <a:pt x="3128010" y="265430"/>
                  </a:lnTo>
                  <a:lnTo>
                    <a:pt x="3171190" y="265430"/>
                  </a:lnTo>
                  <a:lnTo>
                    <a:pt x="3171190" y="276860"/>
                  </a:lnTo>
                  <a:lnTo>
                    <a:pt x="3128010" y="278130"/>
                  </a:lnTo>
                  <a:lnTo>
                    <a:pt x="3128010" y="278130"/>
                  </a:lnTo>
                  <a:close/>
                  <a:moveTo>
                    <a:pt x="3117850" y="240030"/>
                  </a:moveTo>
                  <a:lnTo>
                    <a:pt x="3117850" y="228600"/>
                  </a:lnTo>
                  <a:lnTo>
                    <a:pt x="3171190" y="228600"/>
                  </a:lnTo>
                  <a:lnTo>
                    <a:pt x="3171190" y="240030"/>
                  </a:lnTo>
                  <a:lnTo>
                    <a:pt x="3117850" y="240030"/>
                  </a:lnTo>
                  <a:close/>
                  <a:moveTo>
                    <a:pt x="3117850" y="217170"/>
                  </a:moveTo>
                  <a:lnTo>
                    <a:pt x="3117850" y="203200"/>
                  </a:lnTo>
                  <a:lnTo>
                    <a:pt x="3153410" y="190500"/>
                  </a:lnTo>
                  <a:lnTo>
                    <a:pt x="3153410" y="190500"/>
                  </a:lnTo>
                  <a:lnTo>
                    <a:pt x="3117850" y="176530"/>
                  </a:lnTo>
                  <a:lnTo>
                    <a:pt x="3117850" y="163830"/>
                  </a:lnTo>
                  <a:lnTo>
                    <a:pt x="3171190" y="186690"/>
                  </a:lnTo>
                  <a:lnTo>
                    <a:pt x="3171190" y="195580"/>
                  </a:lnTo>
                  <a:lnTo>
                    <a:pt x="3117850" y="217170"/>
                  </a:lnTo>
                  <a:close/>
                  <a:moveTo>
                    <a:pt x="3117850" y="152400"/>
                  </a:moveTo>
                  <a:lnTo>
                    <a:pt x="3117850" y="115570"/>
                  </a:lnTo>
                  <a:lnTo>
                    <a:pt x="3129280" y="115570"/>
                  </a:lnTo>
                  <a:lnTo>
                    <a:pt x="3129280" y="140970"/>
                  </a:lnTo>
                  <a:lnTo>
                    <a:pt x="3139440" y="140970"/>
                  </a:lnTo>
                  <a:lnTo>
                    <a:pt x="3139440" y="118110"/>
                  </a:lnTo>
                  <a:lnTo>
                    <a:pt x="3150870" y="118110"/>
                  </a:lnTo>
                  <a:lnTo>
                    <a:pt x="3150870" y="140970"/>
                  </a:lnTo>
                  <a:lnTo>
                    <a:pt x="3162300" y="140970"/>
                  </a:lnTo>
                  <a:lnTo>
                    <a:pt x="3162300" y="114300"/>
                  </a:lnTo>
                  <a:lnTo>
                    <a:pt x="3173730" y="114300"/>
                  </a:lnTo>
                  <a:lnTo>
                    <a:pt x="3173730" y="152400"/>
                  </a:lnTo>
                  <a:lnTo>
                    <a:pt x="3117850" y="152400"/>
                  </a:lnTo>
                  <a:close/>
                  <a:moveTo>
                    <a:pt x="3117850" y="3089910"/>
                  </a:moveTo>
                  <a:lnTo>
                    <a:pt x="3117850" y="3053080"/>
                  </a:lnTo>
                  <a:lnTo>
                    <a:pt x="3129280" y="3053080"/>
                  </a:lnTo>
                  <a:lnTo>
                    <a:pt x="3129280" y="3077210"/>
                  </a:lnTo>
                  <a:lnTo>
                    <a:pt x="3140710" y="3077210"/>
                  </a:lnTo>
                  <a:lnTo>
                    <a:pt x="3140710" y="3054350"/>
                  </a:lnTo>
                  <a:lnTo>
                    <a:pt x="3152140" y="3054350"/>
                  </a:lnTo>
                  <a:lnTo>
                    <a:pt x="3152140" y="3077210"/>
                  </a:lnTo>
                  <a:lnTo>
                    <a:pt x="3173730" y="3077210"/>
                  </a:lnTo>
                  <a:lnTo>
                    <a:pt x="3173730" y="3088640"/>
                  </a:lnTo>
                  <a:lnTo>
                    <a:pt x="3117850" y="3088640"/>
                  </a:lnTo>
                  <a:lnTo>
                    <a:pt x="3117850" y="3089910"/>
                  </a:lnTo>
                  <a:close/>
                  <a:moveTo>
                    <a:pt x="3117850" y="3040380"/>
                  </a:moveTo>
                  <a:lnTo>
                    <a:pt x="3117850" y="3028950"/>
                  </a:lnTo>
                  <a:lnTo>
                    <a:pt x="3171190" y="3028950"/>
                  </a:lnTo>
                  <a:lnTo>
                    <a:pt x="3171190" y="3040380"/>
                  </a:lnTo>
                  <a:lnTo>
                    <a:pt x="3117850" y="3040380"/>
                  </a:lnTo>
                  <a:close/>
                  <a:moveTo>
                    <a:pt x="3117850" y="3012440"/>
                  </a:moveTo>
                  <a:lnTo>
                    <a:pt x="3117850" y="3001010"/>
                  </a:lnTo>
                  <a:lnTo>
                    <a:pt x="3161030" y="3001010"/>
                  </a:lnTo>
                  <a:lnTo>
                    <a:pt x="3161030" y="2979420"/>
                  </a:lnTo>
                  <a:lnTo>
                    <a:pt x="3172460" y="2979420"/>
                  </a:lnTo>
                  <a:lnTo>
                    <a:pt x="3172460" y="3013710"/>
                  </a:lnTo>
                  <a:lnTo>
                    <a:pt x="3117850" y="3013710"/>
                  </a:lnTo>
                  <a:lnTo>
                    <a:pt x="3117850" y="3012440"/>
                  </a:lnTo>
                  <a:close/>
                  <a:moveTo>
                    <a:pt x="3117850" y="2966720"/>
                  </a:moveTo>
                  <a:lnTo>
                    <a:pt x="3117850" y="2948940"/>
                  </a:lnTo>
                  <a:lnTo>
                    <a:pt x="3153410" y="2936240"/>
                  </a:lnTo>
                  <a:lnTo>
                    <a:pt x="3153410" y="2936240"/>
                  </a:lnTo>
                  <a:lnTo>
                    <a:pt x="3117850" y="2923540"/>
                  </a:lnTo>
                  <a:lnTo>
                    <a:pt x="3117850" y="2905760"/>
                  </a:lnTo>
                  <a:lnTo>
                    <a:pt x="3171190" y="2905760"/>
                  </a:lnTo>
                  <a:lnTo>
                    <a:pt x="3171190" y="2917190"/>
                  </a:lnTo>
                  <a:lnTo>
                    <a:pt x="3129280" y="2917190"/>
                  </a:lnTo>
                  <a:lnTo>
                    <a:pt x="3129280" y="2917190"/>
                  </a:lnTo>
                  <a:lnTo>
                    <a:pt x="3171190" y="2931160"/>
                  </a:lnTo>
                  <a:lnTo>
                    <a:pt x="3171190" y="2940050"/>
                  </a:lnTo>
                  <a:lnTo>
                    <a:pt x="3129280" y="2954021"/>
                  </a:lnTo>
                  <a:lnTo>
                    <a:pt x="3129280" y="2954021"/>
                  </a:lnTo>
                  <a:lnTo>
                    <a:pt x="3171190" y="2954021"/>
                  </a:lnTo>
                  <a:lnTo>
                    <a:pt x="3171190" y="2965450"/>
                  </a:lnTo>
                  <a:lnTo>
                    <a:pt x="3117850" y="2966720"/>
                  </a:lnTo>
                  <a:lnTo>
                    <a:pt x="3117850" y="2966720"/>
                  </a:lnTo>
                  <a:close/>
                  <a:moveTo>
                    <a:pt x="3117850" y="2861310"/>
                  </a:moveTo>
                  <a:lnTo>
                    <a:pt x="3117850" y="2844800"/>
                  </a:lnTo>
                  <a:lnTo>
                    <a:pt x="3155950" y="2821940"/>
                  </a:lnTo>
                  <a:lnTo>
                    <a:pt x="3155950" y="2821940"/>
                  </a:lnTo>
                  <a:lnTo>
                    <a:pt x="3117850" y="2821940"/>
                  </a:lnTo>
                  <a:lnTo>
                    <a:pt x="3117850" y="2810510"/>
                  </a:lnTo>
                  <a:lnTo>
                    <a:pt x="3171190" y="2810510"/>
                  </a:lnTo>
                  <a:lnTo>
                    <a:pt x="3171190" y="2825750"/>
                  </a:lnTo>
                  <a:lnTo>
                    <a:pt x="3133090" y="2849880"/>
                  </a:lnTo>
                  <a:lnTo>
                    <a:pt x="3133090" y="2849880"/>
                  </a:lnTo>
                  <a:lnTo>
                    <a:pt x="3171190" y="2849880"/>
                  </a:lnTo>
                  <a:lnTo>
                    <a:pt x="3171190" y="2861310"/>
                  </a:lnTo>
                  <a:lnTo>
                    <a:pt x="3117850" y="2861310"/>
                  </a:lnTo>
                  <a:lnTo>
                    <a:pt x="3117850" y="2861310"/>
                  </a:lnTo>
                  <a:close/>
                  <a:moveTo>
                    <a:pt x="3117850" y="2792730"/>
                  </a:moveTo>
                  <a:lnTo>
                    <a:pt x="3117850" y="2755900"/>
                  </a:lnTo>
                  <a:lnTo>
                    <a:pt x="3129280" y="2755900"/>
                  </a:lnTo>
                  <a:lnTo>
                    <a:pt x="3129280" y="2781300"/>
                  </a:lnTo>
                  <a:lnTo>
                    <a:pt x="3139440" y="2781300"/>
                  </a:lnTo>
                  <a:lnTo>
                    <a:pt x="3139440" y="2758440"/>
                  </a:lnTo>
                  <a:lnTo>
                    <a:pt x="3150870" y="2758440"/>
                  </a:lnTo>
                  <a:lnTo>
                    <a:pt x="3150870" y="2781300"/>
                  </a:lnTo>
                  <a:lnTo>
                    <a:pt x="3162300" y="2781300"/>
                  </a:lnTo>
                  <a:lnTo>
                    <a:pt x="3162300" y="2754630"/>
                  </a:lnTo>
                  <a:lnTo>
                    <a:pt x="3173730" y="2754630"/>
                  </a:lnTo>
                  <a:lnTo>
                    <a:pt x="3173730" y="2792730"/>
                  </a:lnTo>
                  <a:lnTo>
                    <a:pt x="3117850" y="2792730"/>
                  </a:lnTo>
                  <a:close/>
                  <a:moveTo>
                    <a:pt x="3167380" y="2691130"/>
                  </a:moveTo>
                  <a:cubicBezTo>
                    <a:pt x="3168650" y="2694940"/>
                    <a:pt x="3169920" y="2698750"/>
                    <a:pt x="3171190" y="2702560"/>
                  </a:cubicBezTo>
                  <a:cubicBezTo>
                    <a:pt x="3172460" y="2706370"/>
                    <a:pt x="3172460" y="2710180"/>
                    <a:pt x="3172460" y="2713990"/>
                  </a:cubicBezTo>
                  <a:cubicBezTo>
                    <a:pt x="3172460" y="2717800"/>
                    <a:pt x="3171190" y="2721610"/>
                    <a:pt x="3169920" y="2725420"/>
                  </a:cubicBezTo>
                  <a:cubicBezTo>
                    <a:pt x="3168650" y="2729230"/>
                    <a:pt x="3166110" y="2731770"/>
                    <a:pt x="3164840" y="2734310"/>
                  </a:cubicBezTo>
                  <a:cubicBezTo>
                    <a:pt x="3163570" y="2736850"/>
                    <a:pt x="3159760" y="2739390"/>
                    <a:pt x="3155950" y="2740660"/>
                  </a:cubicBezTo>
                  <a:cubicBezTo>
                    <a:pt x="3152140" y="2741930"/>
                    <a:pt x="3148330" y="2743200"/>
                    <a:pt x="3144520" y="2743200"/>
                  </a:cubicBezTo>
                  <a:cubicBezTo>
                    <a:pt x="3140710" y="2743200"/>
                    <a:pt x="3136900" y="2741930"/>
                    <a:pt x="3133090" y="2740660"/>
                  </a:cubicBezTo>
                  <a:cubicBezTo>
                    <a:pt x="3129280" y="2739390"/>
                    <a:pt x="3126740" y="2736850"/>
                    <a:pt x="3124200" y="2734310"/>
                  </a:cubicBezTo>
                  <a:cubicBezTo>
                    <a:pt x="3121660" y="2731770"/>
                    <a:pt x="3120390" y="2729230"/>
                    <a:pt x="3119121" y="2725420"/>
                  </a:cubicBezTo>
                  <a:cubicBezTo>
                    <a:pt x="3117850" y="2721610"/>
                    <a:pt x="3116581" y="2717800"/>
                    <a:pt x="3116581" y="2713990"/>
                  </a:cubicBezTo>
                  <a:cubicBezTo>
                    <a:pt x="3116581" y="2710180"/>
                    <a:pt x="3116581" y="2705100"/>
                    <a:pt x="3117851" y="2702560"/>
                  </a:cubicBezTo>
                  <a:cubicBezTo>
                    <a:pt x="3119121" y="2698750"/>
                    <a:pt x="3120391" y="2696210"/>
                    <a:pt x="3122931" y="2692400"/>
                  </a:cubicBezTo>
                  <a:lnTo>
                    <a:pt x="3131821" y="2701290"/>
                  </a:lnTo>
                  <a:cubicBezTo>
                    <a:pt x="3130550" y="2702560"/>
                    <a:pt x="3129281" y="2705100"/>
                    <a:pt x="3128010" y="2706370"/>
                  </a:cubicBezTo>
                  <a:cubicBezTo>
                    <a:pt x="3126740" y="2708910"/>
                    <a:pt x="3126740" y="2711450"/>
                    <a:pt x="3126740" y="2713990"/>
                  </a:cubicBezTo>
                  <a:cubicBezTo>
                    <a:pt x="3126740" y="2716530"/>
                    <a:pt x="3126740" y="2719070"/>
                    <a:pt x="3128010" y="2720340"/>
                  </a:cubicBezTo>
                  <a:cubicBezTo>
                    <a:pt x="3129281" y="2722880"/>
                    <a:pt x="3130550" y="2724150"/>
                    <a:pt x="3131821" y="2725420"/>
                  </a:cubicBezTo>
                  <a:cubicBezTo>
                    <a:pt x="3133091" y="2726690"/>
                    <a:pt x="3135631" y="2727960"/>
                    <a:pt x="3136900" y="2729230"/>
                  </a:cubicBezTo>
                  <a:cubicBezTo>
                    <a:pt x="3138170" y="2730500"/>
                    <a:pt x="3140710" y="2730500"/>
                    <a:pt x="3143250" y="2730500"/>
                  </a:cubicBezTo>
                  <a:cubicBezTo>
                    <a:pt x="3145790" y="2730500"/>
                    <a:pt x="3148330" y="2730500"/>
                    <a:pt x="3149600" y="2729230"/>
                  </a:cubicBezTo>
                  <a:cubicBezTo>
                    <a:pt x="3150871" y="2727960"/>
                    <a:pt x="3153410" y="2726690"/>
                    <a:pt x="3154680" y="2725420"/>
                  </a:cubicBezTo>
                  <a:cubicBezTo>
                    <a:pt x="3155950" y="2724150"/>
                    <a:pt x="3157220" y="2721610"/>
                    <a:pt x="3158490" y="2720340"/>
                  </a:cubicBezTo>
                  <a:cubicBezTo>
                    <a:pt x="3159760" y="2717800"/>
                    <a:pt x="3159760" y="2716530"/>
                    <a:pt x="3159760" y="2713990"/>
                  </a:cubicBezTo>
                  <a:cubicBezTo>
                    <a:pt x="3159760" y="2711450"/>
                    <a:pt x="3159760" y="2708910"/>
                    <a:pt x="3158490" y="2707640"/>
                  </a:cubicBezTo>
                  <a:cubicBezTo>
                    <a:pt x="3157220" y="2706370"/>
                    <a:pt x="3157220" y="2703830"/>
                    <a:pt x="3157220" y="2702560"/>
                  </a:cubicBezTo>
                  <a:lnTo>
                    <a:pt x="3148330" y="2702560"/>
                  </a:lnTo>
                  <a:lnTo>
                    <a:pt x="3148330" y="2712720"/>
                  </a:lnTo>
                  <a:lnTo>
                    <a:pt x="3136900" y="2712720"/>
                  </a:lnTo>
                  <a:lnTo>
                    <a:pt x="3136900" y="2691130"/>
                  </a:lnTo>
                  <a:lnTo>
                    <a:pt x="3167380" y="2691130"/>
                  </a:lnTo>
                  <a:close/>
                  <a:moveTo>
                    <a:pt x="3117850" y="2663190"/>
                  </a:moveTo>
                  <a:lnTo>
                    <a:pt x="3117850" y="2653030"/>
                  </a:lnTo>
                  <a:lnTo>
                    <a:pt x="3171190" y="2630170"/>
                  </a:lnTo>
                  <a:lnTo>
                    <a:pt x="3171190" y="2644140"/>
                  </a:lnTo>
                  <a:lnTo>
                    <a:pt x="3159760" y="2649220"/>
                  </a:lnTo>
                  <a:lnTo>
                    <a:pt x="3159760" y="2669540"/>
                  </a:lnTo>
                  <a:lnTo>
                    <a:pt x="3171190" y="2674620"/>
                  </a:lnTo>
                  <a:lnTo>
                    <a:pt x="3171190" y="2687320"/>
                  </a:lnTo>
                  <a:lnTo>
                    <a:pt x="3117850" y="2663190"/>
                  </a:lnTo>
                  <a:close/>
                  <a:moveTo>
                    <a:pt x="3133090" y="2658110"/>
                  </a:moveTo>
                  <a:lnTo>
                    <a:pt x="3149600" y="2664460"/>
                  </a:lnTo>
                  <a:lnTo>
                    <a:pt x="3149600" y="2651760"/>
                  </a:lnTo>
                  <a:lnTo>
                    <a:pt x="3133090" y="2658110"/>
                  </a:lnTo>
                  <a:close/>
                  <a:moveTo>
                    <a:pt x="3128010" y="2616200"/>
                  </a:moveTo>
                  <a:lnTo>
                    <a:pt x="3128010" y="2631440"/>
                  </a:lnTo>
                  <a:lnTo>
                    <a:pt x="3117850" y="2631440"/>
                  </a:lnTo>
                  <a:lnTo>
                    <a:pt x="3117850" y="2588260"/>
                  </a:lnTo>
                  <a:lnTo>
                    <a:pt x="3128010" y="2588260"/>
                  </a:lnTo>
                  <a:lnTo>
                    <a:pt x="3128010" y="2603500"/>
                  </a:lnTo>
                  <a:lnTo>
                    <a:pt x="3171190" y="2603500"/>
                  </a:lnTo>
                  <a:lnTo>
                    <a:pt x="3171190" y="2614930"/>
                  </a:lnTo>
                  <a:lnTo>
                    <a:pt x="3128010" y="2614930"/>
                  </a:lnTo>
                  <a:lnTo>
                    <a:pt x="3128010" y="2616200"/>
                  </a:lnTo>
                  <a:close/>
                  <a:moveTo>
                    <a:pt x="3117850" y="2578100"/>
                  </a:moveTo>
                  <a:lnTo>
                    <a:pt x="3117850" y="2566670"/>
                  </a:lnTo>
                  <a:lnTo>
                    <a:pt x="3171190" y="2566670"/>
                  </a:lnTo>
                  <a:lnTo>
                    <a:pt x="3171190" y="2578100"/>
                  </a:lnTo>
                  <a:lnTo>
                    <a:pt x="3117850" y="2578100"/>
                  </a:lnTo>
                  <a:close/>
                  <a:moveTo>
                    <a:pt x="3117850" y="2555240"/>
                  </a:moveTo>
                  <a:lnTo>
                    <a:pt x="3117850" y="2541270"/>
                  </a:lnTo>
                  <a:lnTo>
                    <a:pt x="3153410" y="2528570"/>
                  </a:lnTo>
                  <a:lnTo>
                    <a:pt x="3153410" y="2528570"/>
                  </a:lnTo>
                  <a:lnTo>
                    <a:pt x="3117850" y="2514600"/>
                  </a:lnTo>
                  <a:lnTo>
                    <a:pt x="3117850" y="2501900"/>
                  </a:lnTo>
                  <a:lnTo>
                    <a:pt x="3171190" y="2524760"/>
                  </a:lnTo>
                  <a:lnTo>
                    <a:pt x="3171190" y="2534920"/>
                  </a:lnTo>
                  <a:lnTo>
                    <a:pt x="3117850" y="2555240"/>
                  </a:lnTo>
                  <a:close/>
                  <a:moveTo>
                    <a:pt x="3117850" y="2490470"/>
                  </a:moveTo>
                  <a:lnTo>
                    <a:pt x="3117850" y="2453640"/>
                  </a:lnTo>
                  <a:lnTo>
                    <a:pt x="3129280" y="2453640"/>
                  </a:lnTo>
                  <a:lnTo>
                    <a:pt x="3129280" y="2479040"/>
                  </a:lnTo>
                  <a:lnTo>
                    <a:pt x="3139440" y="2479040"/>
                  </a:lnTo>
                  <a:lnTo>
                    <a:pt x="3139440" y="2456180"/>
                  </a:lnTo>
                  <a:lnTo>
                    <a:pt x="3150870" y="2456180"/>
                  </a:lnTo>
                  <a:lnTo>
                    <a:pt x="3150870" y="2479040"/>
                  </a:lnTo>
                  <a:lnTo>
                    <a:pt x="3162300" y="2479040"/>
                  </a:lnTo>
                  <a:lnTo>
                    <a:pt x="3162300" y="2452370"/>
                  </a:lnTo>
                  <a:lnTo>
                    <a:pt x="3173730" y="2452370"/>
                  </a:lnTo>
                  <a:lnTo>
                    <a:pt x="3173730" y="2490470"/>
                  </a:lnTo>
                  <a:lnTo>
                    <a:pt x="3117850" y="2490470"/>
                  </a:lnTo>
                  <a:close/>
                  <a:moveTo>
                    <a:pt x="3117850" y="5429250"/>
                  </a:moveTo>
                  <a:lnTo>
                    <a:pt x="3117850" y="5392420"/>
                  </a:lnTo>
                  <a:lnTo>
                    <a:pt x="3129280" y="5392420"/>
                  </a:lnTo>
                  <a:lnTo>
                    <a:pt x="3129280" y="5416550"/>
                  </a:lnTo>
                  <a:lnTo>
                    <a:pt x="3140710" y="5416550"/>
                  </a:lnTo>
                  <a:lnTo>
                    <a:pt x="3140710" y="5393690"/>
                  </a:lnTo>
                  <a:lnTo>
                    <a:pt x="3152140" y="5393690"/>
                  </a:lnTo>
                  <a:lnTo>
                    <a:pt x="3152140" y="5416550"/>
                  </a:lnTo>
                  <a:lnTo>
                    <a:pt x="3173730" y="5416550"/>
                  </a:lnTo>
                  <a:lnTo>
                    <a:pt x="3173730" y="5427980"/>
                  </a:lnTo>
                  <a:lnTo>
                    <a:pt x="3117850" y="5427980"/>
                  </a:lnTo>
                  <a:lnTo>
                    <a:pt x="3117850" y="5429250"/>
                  </a:lnTo>
                  <a:close/>
                  <a:moveTo>
                    <a:pt x="3117850" y="5379720"/>
                  </a:moveTo>
                  <a:lnTo>
                    <a:pt x="3117850" y="5368290"/>
                  </a:lnTo>
                  <a:lnTo>
                    <a:pt x="3171190" y="5368290"/>
                  </a:lnTo>
                  <a:lnTo>
                    <a:pt x="3171190" y="5379720"/>
                  </a:lnTo>
                  <a:lnTo>
                    <a:pt x="3117850" y="5379720"/>
                  </a:lnTo>
                  <a:close/>
                  <a:moveTo>
                    <a:pt x="3117850" y="5351780"/>
                  </a:moveTo>
                  <a:lnTo>
                    <a:pt x="3117850" y="5339080"/>
                  </a:lnTo>
                  <a:lnTo>
                    <a:pt x="3161030" y="5339080"/>
                  </a:lnTo>
                  <a:lnTo>
                    <a:pt x="3161030" y="5317490"/>
                  </a:lnTo>
                  <a:lnTo>
                    <a:pt x="3172460" y="5317490"/>
                  </a:lnTo>
                  <a:lnTo>
                    <a:pt x="3172460" y="5351780"/>
                  </a:lnTo>
                  <a:lnTo>
                    <a:pt x="3117850" y="5351780"/>
                  </a:lnTo>
                  <a:close/>
                  <a:moveTo>
                    <a:pt x="3117850" y="5306060"/>
                  </a:moveTo>
                  <a:lnTo>
                    <a:pt x="3117850" y="5288280"/>
                  </a:lnTo>
                  <a:lnTo>
                    <a:pt x="3153410" y="5275580"/>
                  </a:lnTo>
                  <a:lnTo>
                    <a:pt x="3153410" y="5275580"/>
                  </a:lnTo>
                  <a:lnTo>
                    <a:pt x="3117850" y="5262880"/>
                  </a:lnTo>
                  <a:lnTo>
                    <a:pt x="3117850" y="5245100"/>
                  </a:lnTo>
                  <a:lnTo>
                    <a:pt x="3171190" y="5245100"/>
                  </a:lnTo>
                  <a:lnTo>
                    <a:pt x="3171190" y="5256530"/>
                  </a:lnTo>
                  <a:lnTo>
                    <a:pt x="3129280" y="5256530"/>
                  </a:lnTo>
                  <a:lnTo>
                    <a:pt x="3129280" y="5256530"/>
                  </a:lnTo>
                  <a:lnTo>
                    <a:pt x="3171190" y="5270500"/>
                  </a:lnTo>
                  <a:lnTo>
                    <a:pt x="3171190" y="5279390"/>
                  </a:lnTo>
                  <a:lnTo>
                    <a:pt x="3129280" y="5293360"/>
                  </a:lnTo>
                  <a:lnTo>
                    <a:pt x="3129280" y="5293360"/>
                  </a:lnTo>
                  <a:lnTo>
                    <a:pt x="3171190" y="5293360"/>
                  </a:lnTo>
                  <a:lnTo>
                    <a:pt x="3171190" y="5304790"/>
                  </a:lnTo>
                  <a:lnTo>
                    <a:pt x="3117850" y="5306060"/>
                  </a:lnTo>
                  <a:lnTo>
                    <a:pt x="3117850" y="5306060"/>
                  </a:lnTo>
                  <a:close/>
                  <a:moveTo>
                    <a:pt x="3117850" y="5200650"/>
                  </a:moveTo>
                  <a:lnTo>
                    <a:pt x="3117850" y="5184140"/>
                  </a:lnTo>
                  <a:lnTo>
                    <a:pt x="3155950" y="5161280"/>
                  </a:lnTo>
                  <a:lnTo>
                    <a:pt x="3155950" y="5161280"/>
                  </a:lnTo>
                  <a:lnTo>
                    <a:pt x="3117850" y="5161280"/>
                  </a:lnTo>
                  <a:lnTo>
                    <a:pt x="3117850" y="5148580"/>
                  </a:lnTo>
                  <a:lnTo>
                    <a:pt x="3171190" y="5148580"/>
                  </a:lnTo>
                  <a:lnTo>
                    <a:pt x="3171190" y="5163821"/>
                  </a:lnTo>
                  <a:lnTo>
                    <a:pt x="3133090" y="5187950"/>
                  </a:lnTo>
                  <a:lnTo>
                    <a:pt x="3133090" y="5187950"/>
                  </a:lnTo>
                  <a:lnTo>
                    <a:pt x="3171190" y="5187950"/>
                  </a:lnTo>
                  <a:lnTo>
                    <a:pt x="3171190" y="5199380"/>
                  </a:lnTo>
                  <a:lnTo>
                    <a:pt x="3117850" y="5199380"/>
                  </a:lnTo>
                  <a:lnTo>
                    <a:pt x="3117850" y="5200650"/>
                  </a:lnTo>
                  <a:close/>
                  <a:moveTo>
                    <a:pt x="3117850" y="5132070"/>
                  </a:moveTo>
                  <a:lnTo>
                    <a:pt x="3117850" y="5095240"/>
                  </a:lnTo>
                  <a:lnTo>
                    <a:pt x="3129280" y="5095240"/>
                  </a:lnTo>
                  <a:lnTo>
                    <a:pt x="3129280" y="5120640"/>
                  </a:lnTo>
                  <a:lnTo>
                    <a:pt x="3139440" y="5120640"/>
                  </a:lnTo>
                  <a:lnTo>
                    <a:pt x="3139440" y="5097780"/>
                  </a:lnTo>
                  <a:lnTo>
                    <a:pt x="3150870" y="5097780"/>
                  </a:lnTo>
                  <a:lnTo>
                    <a:pt x="3150870" y="5120640"/>
                  </a:lnTo>
                  <a:lnTo>
                    <a:pt x="3162300" y="5120640"/>
                  </a:lnTo>
                  <a:lnTo>
                    <a:pt x="3162300" y="5093970"/>
                  </a:lnTo>
                  <a:lnTo>
                    <a:pt x="3173730" y="5093970"/>
                  </a:lnTo>
                  <a:lnTo>
                    <a:pt x="3173730" y="5132070"/>
                  </a:lnTo>
                  <a:lnTo>
                    <a:pt x="3117850" y="5132070"/>
                  </a:lnTo>
                  <a:close/>
                  <a:moveTo>
                    <a:pt x="3167380" y="5030470"/>
                  </a:moveTo>
                  <a:cubicBezTo>
                    <a:pt x="3168650" y="5034280"/>
                    <a:pt x="3169920" y="5038090"/>
                    <a:pt x="3171190" y="5041900"/>
                  </a:cubicBezTo>
                  <a:cubicBezTo>
                    <a:pt x="3172460" y="5045710"/>
                    <a:pt x="3172460" y="5049520"/>
                    <a:pt x="3172460" y="5053330"/>
                  </a:cubicBezTo>
                  <a:cubicBezTo>
                    <a:pt x="3172460" y="5057140"/>
                    <a:pt x="3171190" y="5060950"/>
                    <a:pt x="3169920" y="5064760"/>
                  </a:cubicBezTo>
                  <a:cubicBezTo>
                    <a:pt x="3168650" y="5068570"/>
                    <a:pt x="3166110" y="5071110"/>
                    <a:pt x="3164840" y="5073650"/>
                  </a:cubicBezTo>
                  <a:cubicBezTo>
                    <a:pt x="3162300" y="5076190"/>
                    <a:pt x="3159760" y="5078730"/>
                    <a:pt x="3155950" y="5080000"/>
                  </a:cubicBezTo>
                  <a:cubicBezTo>
                    <a:pt x="3152140" y="5081270"/>
                    <a:pt x="3148330" y="5082540"/>
                    <a:pt x="3144520" y="5082540"/>
                  </a:cubicBezTo>
                  <a:cubicBezTo>
                    <a:pt x="3140710" y="5082540"/>
                    <a:pt x="3136900" y="5081270"/>
                    <a:pt x="3133090" y="5080000"/>
                  </a:cubicBezTo>
                  <a:cubicBezTo>
                    <a:pt x="3129280" y="5078730"/>
                    <a:pt x="3126740" y="5076190"/>
                    <a:pt x="3124200" y="5073650"/>
                  </a:cubicBezTo>
                  <a:cubicBezTo>
                    <a:pt x="3121660" y="5071110"/>
                    <a:pt x="3120390" y="5068570"/>
                    <a:pt x="3119121" y="5064760"/>
                  </a:cubicBezTo>
                  <a:cubicBezTo>
                    <a:pt x="3117850" y="5060950"/>
                    <a:pt x="3116581" y="5057140"/>
                    <a:pt x="3116581" y="5053330"/>
                  </a:cubicBezTo>
                  <a:cubicBezTo>
                    <a:pt x="3116581" y="5049520"/>
                    <a:pt x="3116581" y="5044440"/>
                    <a:pt x="3117851" y="5041900"/>
                  </a:cubicBezTo>
                  <a:cubicBezTo>
                    <a:pt x="3119121" y="5038090"/>
                    <a:pt x="3120391" y="5035550"/>
                    <a:pt x="3122931" y="5031740"/>
                  </a:cubicBezTo>
                  <a:lnTo>
                    <a:pt x="3131821" y="5040630"/>
                  </a:lnTo>
                  <a:cubicBezTo>
                    <a:pt x="3130550" y="5041900"/>
                    <a:pt x="3129281" y="5044440"/>
                    <a:pt x="3128010" y="5045710"/>
                  </a:cubicBezTo>
                  <a:cubicBezTo>
                    <a:pt x="3126740" y="5048250"/>
                    <a:pt x="3126740" y="5050790"/>
                    <a:pt x="3126740" y="5053330"/>
                  </a:cubicBezTo>
                  <a:cubicBezTo>
                    <a:pt x="3126740" y="5055871"/>
                    <a:pt x="3126740" y="5058410"/>
                    <a:pt x="3128010" y="5059680"/>
                  </a:cubicBezTo>
                  <a:cubicBezTo>
                    <a:pt x="3129281" y="5062221"/>
                    <a:pt x="3130550" y="5063490"/>
                    <a:pt x="3131821" y="5064760"/>
                  </a:cubicBezTo>
                  <a:cubicBezTo>
                    <a:pt x="3133091" y="5066030"/>
                    <a:pt x="3135631" y="5067300"/>
                    <a:pt x="3136900" y="5068570"/>
                  </a:cubicBezTo>
                  <a:cubicBezTo>
                    <a:pt x="3139440" y="5069840"/>
                    <a:pt x="3140710" y="5069840"/>
                    <a:pt x="3143250" y="5069840"/>
                  </a:cubicBezTo>
                  <a:cubicBezTo>
                    <a:pt x="3145790" y="5069840"/>
                    <a:pt x="3148330" y="5069840"/>
                    <a:pt x="3149600" y="5068570"/>
                  </a:cubicBezTo>
                  <a:cubicBezTo>
                    <a:pt x="3152140" y="5067300"/>
                    <a:pt x="3153410" y="5066030"/>
                    <a:pt x="3154680" y="5064760"/>
                  </a:cubicBezTo>
                  <a:cubicBezTo>
                    <a:pt x="3155950" y="5063491"/>
                    <a:pt x="3157220" y="5060950"/>
                    <a:pt x="3158490" y="5059680"/>
                  </a:cubicBezTo>
                  <a:cubicBezTo>
                    <a:pt x="3159760" y="5057140"/>
                    <a:pt x="3159760" y="5055871"/>
                    <a:pt x="3159760" y="5053330"/>
                  </a:cubicBezTo>
                  <a:cubicBezTo>
                    <a:pt x="3159760" y="5050790"/>
                    <a:pt x="3159760" y="5048250"/>
                    <a:pt x="3158490" y="5046980"/>
                  </a:cubicBezTo>
                  <a:cubicBezTo>
                    <a:pt x="3158490" y="5045710"/>
                    <a:pt x="3157220" y="5043171"/>
                    <a:pt x="3157220" y="5041900"/>
                  </a:cubicBezTo>
                  <a:lnTo>
                    <a:pt x="3148330" y="5041900"/>
                  </a:lnTo>
                  <a:lnTo>
                    <a:pt x="3148330" y="5052060"/>
                  </a:lnTo>
                  <a:lnTo>
                    <a:pt x="3136900" y="5052060"/>
                  </a:lnTo>
                  <a:lnTo>
                    <a:pt x="3136900" y="5030470"/>
                  </a:lnTo>
                  <a:lnTo>
                    <a:pt x="3167380" y="5030470"/>
                  </a:lnTo>
                  <a:close/>
                  <a:moveTo>
                    <a:pt x="3117850" y="5002530"/>
                  </a:moveTo>
                  <a:lnTo>
                    <a:pt x="3117850" y="4992370"/>
                  </a:lnTo>
                  <a:lnTo>
                    <a:pt x="3171190" y="4969510"/>
                  </a:lnTo>
                  <a:lnTo>
                    <a:pt x="3171190" y="4983480"/>
                  </a:lnTo>
                  <a:lnTo>
                    <a:pt x="3159760" y="4988560"/>
                  </a:lnTo>
                  <a:lnTo>
                    <a:pt x="3159760" y="5010150"/>
                  </a:lnTo>
                  <a:lnTo>
                    <a:pt x="3171190" y="5015230"/>
                  </a:lnTo>
                  <a:lnTo>
                    <a:pt x="3171190" y="5027930"/>
                  </a:lnTo>
                  <a:lnTo>
                    <a:pt x="3117850" y="5002530"/>
                  </a:lnTo>
                  <a:close/>
                  <a:moveTo>
                    <a:pt x="3133090" y="4997450"/>
                  </a:moveTo>
                  <a:lnTo>
                    <a:pt x="3149600" y="5003800"/>
                  </a:lnTo>
                  <a:lnTo>
                    <a:pt x="3149600" y="4991100"/>
                  </a:lnTo>
                  <a:lnTo>
                    <a:pt x="3133090" y="4997450"/>
                  </a:lnTo>
                  <a:close/>
                  <a:moveTo>
                    <a:pt x="3128010" y="4955540"/>
                  </a:moveTo>
                  <a:lnTo>
                    <a:pt x="3128010" y="4970780"/>
                  </a:lnTo>
                  <a:lnTo>
                    <a:pt x="3117850" y="4970780"/>
                  </a:lnTo>
                  <a:lnTo>
                    <a:pt x="3117850" y="4927600"/>
                  </a:lnTo>
                  <a:lnTo>
                    <a:pt x="3128010" y="4927600"/>
                  </a:lnTo>
                  <a:lnTo>
                    <a:pt x="3128010" y="4942840"/>
                  </a:lnTo>
                  <a:lnTo>
                    <a:pt x="3171190" y="4942840"/>
                  </a:lnTo>
                  <a:lnTo>
                    <a:pt x="3171190" y="4954270"/>
                  </a:lnTo>
                  <a:lnTo>
                    <a:pt x="3128010" y="4955540"/>
                  </a:lnTo>
                  <a:lnTo>
                    <a:pt x="3128010" y="4955540"/>
                  </a:lnTo>
                  <a:close/>
                  <a:moveTo>
                    <a:pt x="3117850" y="4917440"/>
                  </a:moveTo>
                  <a:lnTo>
                    <a:pt x="3117850" y="4906010"/>
                  </a:lnTo>
                  <a:lnTo>
                    <a:pt x="3171190" y="4906010"/>
                  </a:lnTo>
                  <a:lnTo>
                    <a:pt x="3171190" y="4917440"/>
                  </a:lnTo>
                  <a:lnTo>
                    <a:pt x="3117850" y="4917440"/>
                  </a:lnTo>
                  <a:close/>
                  <a:moveTo>
                    <a:pt x="3117850" y="4894580"/>
                  </a:moveTo>
                  <a:lnTo>
                    <a:pt x="3117850" y="4881880"/>
                  </a:lnTo>
                  <a:lnTo>
                    <a:pt x="3153410" y="4869180"/>
                  </a:lnTo>
                  <a:lnTo>
                    <a:pt x="3153410" y="4869180"/>
                  </a:lnTo>
                  <a:lnTo>
                    <a:pt x="3117850" y="4855210"/>
                  </a:lnTo>
                  <a:lnTo>
                    <a:pt x="3117850" y="4842510"/>
                  </a:lnTo>
                  <a:lnTo>
                    <a:pt x="3171190" y="4865370"/>
                  </a:lnTo>
                  <a:lnTo>
                    <a:pt x="3171190" y="4875530"/>
                  </a:lnTo>
                  <a:lnTo>
                    <a:pt x="3117850" y="4894580"/>
                  </a:lnTo>
                  <a:close/>
                  <a:moveTo>
                    <a:pt x="3117850" y="4829810"/>
                  </a:moveTo>
                  <a:lnTo>
                    <a:pt x="3117850" y="4792980"/>
                  </a:lnTo>
                  <a:lnTo>
                    <a:pt x="3129280" y="4792980"/>
                  </a:lnTo>
                  <a:lnTo>
                    <a:pt x="3129280" y="4818380"/>
                  </a:lnTo>
                  <a:lnTo>
                    <a:pt x="3139440" y="4818380"/>
                  </a:lnTo>
                  <a:lnTo>
                    <a:pt x="3139440" y="4795520"/>
                  </a:lnTo>
                  <a:lnTo>
                    <a:pt x="3150870" y="4795520"/>
                  </a:lnTo>
                  <a:lnTo>
                    <a:pt x="3150870" y="4818380"/>
                  </a:lnTo>
                  <a:lnTo>
                    <a:pt x="3162300" y="4818380"/>
                  </a:lnTo>
                  <a:lnTo>
                    <a:pt x="3162300" y="4791710"/>
                  </a:lnTo>
                  <a:lnTo>
                    <a:pt x="3173730" y="4791710"/>
                  </a:lnTo>
                  <a:lnTo>
                    <a:pt x="3173730" y="4829810"/>
                  </a:lnTo>
                  <a:lnTo>
                    <a:pt x="3117850" y="4829810"/>
                  </a:lnTo>
                  <a:close/>
                  <a:moveTo>
                    <a:pt x="30480" y="146050"/>
                  </a:moveTo>
                  <a:lnTo>
                    <a:pt x="1270" y="83820"/>
                  </a:lnTo>
                  <a:lnTo>
                    <a:pt x="6350" y="82550"/>
                  </a:lnTo>
                  <a:lnTo>
                    <a:pt x="30480" y="134620"/>
                  </a:lnTo>
                  <a:lnTo>
                    <a:pt x="53340" y="82550"/>
                  </a:lnTo>
                  <a:lnTo>
                    <a:pt x="58420" y="83820"/>
                  </a:lnTo>
                  <a:lnTo>
                    <a:pt x="30480" y="146050"/>
                  </a:lnTo>
                  <a:close/>
                  <a:moveTo>
                    <a:pt x="26670" y="0"/>
                  </a:moveTo>
                  <a:lnTo>
                    <a:pt x="31750" y="0"/>
                  </a:lnTo>
                  <a:lnTo>
                    <a:pt x="31750" y="139700"/>
                  </a:lnTo>
                  <a:lnTo>
                    <a:pt x="26670" y="139700"/>
                  </a:lnTo>
                  <a:lnTo>
                    <a:pt x="26670" y="0"/>
                  </a:lnTo>
                  <a:close/>
                  <a:moveTo>
                    <a:pt x="41910" y="246380"/>
                  </a:moveTo>
                  <a:lnTo>
                    <a:pt x="31750" y="234950"/>
                  </a:lnTo>
                  <a:lnTo>
                    <a:pt x="39370" y="228600"/>
                  </a:lnTo>
                  <a:lnTo>
                    <a:pt x="54610" y="246380"/>
                  </a:lnTo>
                  <a:lnTo>
                    <a:pt x="54610" y="256540"/>
                  </a:lnTo>
                  <a:lnTo>
                    <a:pt x="1270" y="256540"/>
                  </a:lnTo>
                  <a:lnTo>
                    <a:pt x="1270" y="246380"/>
                  </a:lnTo>
                  <a:lnTo>
                    <a:pt x="41910" y="246380"/>
                  </a:lnTo>
                  <a:close/>
                  <a:moveTo>
                    <a:pt x="34290" y="292100"/>
                  </a:moveTo>
                  <a:lnTo>
                    <a:pt x="34290" y="295910"/>
                  </a:lnTo>
                  <a:cubicBezTo>
                    <a:pt x="34290" y="297180"/>
                    <a:pt x="34290" y="298450"/>
                    <a:pt x="34290" y="298450"/>
                  </a:cubicBezTo>
                  <a:cubicBezTo>
                    <a:pt x="34290" y="298450"/>
                    <a:pt x="34290" y="300990"/>
                    <a:pt x="35560" y="300990"/>
                  </a:cubicBezTo>
                  <a:cubicBezTo>
                    <a:pt x="35560" y="302260"/>
                    <a:pt x="36830" y="302260"/>
                    <a:pt x="36830" y="303530"/>
                  </a:cubicBezTo>
                  <a:cubicBezTo>
                    <a:pt x="38100" y="303530"/>
                    <a:pt x="38100" y="304800"/>
                    <a:pt x="39370" y="304800"/>
                  </a:cubicBezTo>
                  <a:cubicBezTo>
                    <a:pt x="40640" y="304800"/>
                    <a:pt x="41910" y="303530"/>
                    <a:pt x="43180" y="302260"/>
                  </a:cubicBezTo>
                  <a:cubicBezTo>
                    <a:pt x="44450" y="300990"/>
                    <a:pt x="44450" y="299720"/>
                    <a:pt x="44450" y="297180"/>
                  </a:cubicBezTo>
                  <a:cubicBezTo>
                    <a:pt x="44450" y="295910"/>
                    <a:pt x="44450" y="293370"/>
                    <a:pt x="43180" y="293370"/>
                  </a:cubicBezTo>
                  <a:cubicBezTo>
                    <a:pt x="41910" y="293370"/>
                    <a:pt x="40640" y="290830"/>
                    <a:pt x="39370" y="290830"/>
                  </a:cubicBezTo>
                  <a:lnTo>
                    <a:pt x="41910" y="278130"/>
                  </a:lnTo>
                  <a:cubicBezTo>
                    <a:pt x="44450" y="278130"/>
                    <a:pt x="45720" y="279400"/>
                    <a:pt x="48260" y="280670"/>
                  </a:cubicBezTo>
                  <a:cubicBezTo>
                    <a:pt x="49530" y="281940"/>
                    <a:pt x="50800" y="283210"/>
                    <a:pt x="52070" y="284480"/>
                  </a:cubicBezTo>
                  <a:cubicBezTo>
                    <a:pt x="53340" y="285750"/>
                    <a:pt x="53340" y="288290"/>
                    <a:pt x="54610" y="289560"/>
                  </a:cubicBezTo>
                  <a:cubicBezTo>
                    <a:pt x="55880" y="290830"/>
                    <a:pt x="55880" y="293370"/>
                    <a:pt x="55880" y="295910"/>
                  </a:cubicBezTo>
                  <a:cubicBezTo>
                    <a:pt x="55880" y="298450"/>
                    <a:pt x="55880" y="300990"/>
                    <a:pt x="54610" y="302260"/>
                  </a:cubicBezTo>
                  <a:cubicBezTo>
                    <a:pt x="54610" y="304800"/>
                    <a:pt x="53340" y="306070"/>
                    <a:pt x="52070" y="308610"/>
                  </a:cubicBezTo>
                  <a:cubicBezTo>
                    <a:pt x="50800" y="309880"/>
                    <a:pt x="49530" y="311150"/>
                    <a:pt x="46990" y="312420"/>
                  </a:cubicBezTo>
                  <a:cubicBezTo>
                    <a:pt x="45720" y="313690"/>
                    <a:pt x="43180" y="313690"/>
                    <a:pt x="40640" y="313690"/>
                  </a:cubicBezTo>
                  <a:cubicBezTo>
                    <a:pt x="38100" y="313690"/>
                    <a:pt x="35560" y="312420"/>
                    <a:pt x="33020" y="311150"/>
                  </a:cubicBezTo>
                  <a:cubicBezTo>
                    <a:pt x="30480" y="309880"/>
                    <a:pt x="30480" y="309880"/>
                    <a:pt x="29210" y="307340"/>
                  </a:cubicBezTo>
                  <a:lnTo>
                    <a:pt x="29210" y="307340"/>
                  </a:lnTo>
                  <a:cubicBezTo>
                    <a:pt x="29210" y="308610"/>
                    <a:pt x="27940" y="309880"/>
                    <a:pt x="27940" y="311150"/>
                  </a:cubicBezTo>
                  <a:cubicBezTo>
                    <a:pt x="26670" y="312420"/>
                    <a:pt x="26670" y="313690"/>
                    <a:pt x="25400" y="313690"/>
                  </a:cubicBezTo>
                  <a:cubicBezTo>
                    <a:pt x="24130" y="314960"/>
                    <a:pt x="22860" y="314960"/>
                    <a:pt x="21590" y="316230"/>
                  </a:cubicBezTo>
                  <a:cubicBezTo>
                    <a:pt x="20320" y="316230"/>
                    <a:pt x="19050" y="317500"/>
                    <a:pt x="16510" y="317500"/>
                  </a:cubicBezTo>
                  <a:cubicBezTo>
                    <a:pt x="13970" y="317500"/>
                    <a:pt x="11430" y="317500"/>
                    <a:pt x="8890" y="316230"/>
                  </a:cubicBezTo>
                  <a:cubicBezTo>
                    <a:pt x="6350" y="314960"/>
                    <a:pt x="5080" y="313690"/>
                    <a:pt x="3810" y="312420"/>
                  </a:cubicBezTo>
                  <a:cubicBezTo>
                    <a:pt x="2540" y="311150"/>
                    <a:pt x="1270" y="308610"/>
                    <a:pt x="1270" y="306070"/>
                  </a:cubicBezTo>
                  <a:cubicBezTo>
                    <a:pt x="1270" y="303530"/>
                    <a:pt x="0" y="300990"/>
                    <a:pt x="0" y="297180"/>
                  </a:cubicBezTo>
                  <a:cubicBezTo>
                    <a:pt x="0" y="292100"/>
                    <a:pt x="1270" y="288290"/>
                    <a:pt x="3810" y="284480"/>
                  </a:cubicBezTo>
                  <a:cubicBezTo>
                    <a:pt x="6350" y="280670"/>
                    <a:pt x="10160" y="278130"/>
                    <a:pt x="13970" y="278130"/>
                  </a:cubicBezTo>
                  <a:lnTo>
                    <a:pt x="16510" y="289560"/>
                  </a:lnTo>
                  <a:cubicBezTo>
                    <a:pt x="13970" y="289560"/>
                    <a:pt x="12700" y="290830"/>
                    <a:pt x="11430" y="292100"/>
                  </a:cubicBezTo>
                  <a:cubicBezTo>
                    <a:pt x="10160" y="293370"/>
                    <a:pt x="10160" y="294640"/>
                    <a:pt x="10160" y="297180"/>
                  </a:cubicBezTo>
                  <a:cubicBezTo>
                    <a:pt x="10160" y="299720"/>
                    <a:pt x="11430" y="300990"/>
                    <a:pt x="12700" y="302260"/>
                  </a:cubicBezTo>
                  <a:cubicBezTo>
                    <a:pt x="13970" y="303530"/>
                    <a:pt x="15240" y="303530"/>
                    <a:pt x="17780" y="303530"/>
                  </a:cubicBezTo>
                  <a:cubicBezTo>
                    <a:pt x="19050" y="303530"/>
                    <a:pt x="20320" y="303530"/>
                    <a:pt x="21590" y="302260"/>
                  </a:cubicBezTo>
                  <a:cubicBezTo>
                    <a:pt x="22860" y="300990"/>
                    <a:pt x="22860" y="300990"/>
                    <a:pt x="22860" y="299720"/>
                  </a:cubicBezTo>
                  <a:cubicBezTo>
                    <a:pt x="22860" y="298450"/>
                    <a:pt x="24130" y="297180"/>
                    <a:pt x="24130" y="295910"/>
                  </a:cubicBezTo>
                  <a:cubicBezTo>
                    <a:pt x="24130" y="294640"/>
                    <a:pt x="24130" y="293370"/>
                    <a:pt x="24130" y="292100"/>
                  </a:cubicBezTo>
                  <a:lnTo>
                    <a:pt x="24130" y="289560"/>
                  </a:lnTo>
                  <a:lnTo>
                    <a:pt x="34290" y="289560"/>
                  </a:lnTo>
                  <a:lnTo>
                    <a:pt x="34290" y="292100"/>
                  </a:lnTo>
                  <a:close/>
                  <a:moveTo>
                    <a:pt x="30480" y="1762760"/>
                  </a:moveTo>
                  <a:lnTo>
                    <a:pt x="1270" y="1700530"/>
                  </a:lnTo>
                  <a:lnTo>
                    <a:pt x="6350" y="1697990"/>
                  </a:lnTo>
                  <a:lnTo>
                    <a:pt x="30480" y="1750060"/>
                  </a:lnTo>
                  <a:lnTo>
                    <a:pt x="53340" y="1697990"/>
                  </a:lnTo>
                  <a:lnTo>
                    <a:pt x="58420" y="1700530"/>
                  </a:lnTo>
                  <a:lnTo>
                    <a:pt x="30480" y="1762760"/>
                  </a:lnTo>
                  <a:close/>
                  <a:moveTo>
                    <a:pt x="26670" y="1616710"/>
                  </a:moveTo>
                  <a:lnTo>
                    <a:pt x="31750" y="1616710"/>
                  </a:lnTo>
                  <a:lnTo>
                    <a:pt x="31750" y="1756410"/>
                  </a:lnTo>
                  <a:lnTo>
                    <a:pt x="26670" y="1756410"/>
                  </a:lnTo>
                  <a:lnTo>
                    <a:pt x="26670" y="1616710"/>
                  </a:lnTo>
                  <a:close/>
                  <a:moveTo>
                    <a:pt x="41910" y="1863090"/>
                  </a:moveTo>
                  <a:lnTo>
                    <a:pt x="31750" y="1851660"/>
                  </a:lnTo>
                  <a:lnTo>
                    <a:pt x="39370" y="1845310"/>
                  </a:lnTo>
                  <a:lnTo>
                    <a:pt x="54610" y="1863090"/>
                  </a:lnTo>
                  <a:lnTo>
                    <a:pt x="54610" y="1873250"/>
                  </a:lnTo>
                  <a:lnTo>
                    <a:pt x="1270" y="1873250"/>
                  </a:lnTo>
                  <a:lnTo>
                    <a:pt x="1270" y="1861820"/>
                  </a:lnTo>
                  <a:lnTo>
                    <a:pt x="41910" y="1863090"/>
                  </a:lnTo>
                  <a:lnTo>
                    <a:pt x="41910" y="1863090"/>
                  </a:lnTo>
                  <a:close/>
                  <a:moveTo>
                    <a:pt x="34290" y="1908810"/>
                  </a:moveTo>
                  <a:lnTo>
                    <a:pt x="34290" y="1912620"/>
                  </a:lnTo>
                  <a:cubicBezTo>
                    <a:pt x="34290" y="1913890"/>
                    <a:pt x="34290" y="1915160"/>
                    <a:pt x="34290" y="1915160"/>
                  </a:cubicBezTo>
                  <a:cubicBezTo>
                    <a:pt x="34290" y="1915160"/>
                    <a:pt x="34290" y="1917700"/>
                    <a:pt x="35560" y="1917700"/>
                  </a:cubicBezTo>
                  <a:cubicBezTo>
                    <a:pt x="35560" y="1918970"/>
                    <a:pt x="36830" y="1918970"/>
                    <a:pt x="36830" y="1920240"/>
                  </a:cubicBezTo>
                  <a:cubicBezTo>
                    <a:pt x="38100" y="1920240"/>
                    <a:pt x="38100" y="1921510"/>
                    <a:pt x="39370" y="1921510"/>
                  </a:cubicBezTo>
                  <a:cubicBezTo>
                    <a:pt x="40640" y="1921510"/>
                    <a:pt x="41910" y="1920240"/>
                    <a:pt x="43180" y="1918970"/>
                  </a:cubicBezTo>
                  <a:cubicBezTo>
                    <a:pt x="44450" y="1917700"/>
                    <a:pt x="44450" y="1916430"/>
                    <a:pt x="44450" y="1913890"/>
                  </a:cubicBezTo>
                  <a:cubicBezTo>
                    <a:pt x="44450" y="1912620"/>
                    <a:pt x="44450" y="1910080"/>
                    <a:pt x="43180" y="1910080"/>
                  </a:cubicBezTo>
                  <a:cubicBezTo>
                    <a:pt x="41910" y="1910080"/>
                    <a:pt x="40640" y="1907540"/>
                    <a:pt x="39370" y="1907540"/>
                  </a:cubicBezTo>
                  <a:lnTo>
                    <a:pt x="41910" y="1894840"/>
                  </a:lnTo>
                  <a:cubicBezTo>
                    <a:pt x="44450" y="1894840"/>
                    <a:pt x="45720" y="1896110"/>
                    <a:pt x="48260" y="1897380"/>
                  </a:cubicBezTo>
                  <a:cubicBezTo>
                    <a:pt x="49530" y="1898650"/>
                    <a:pt x="50800" y="1899920"/>
                    <a:pt x="52070" y="1901190"/>
                  </a:cubicBezTo>
                  <a:cubicBezTo>
                    <a:pt x="53340" y="1902460"/>
                    <a:pt x="53340" y="1905000"/>
                    <a:pt x="54610" y="1906270"/>
                  </a:cubicBezTo>
                  <a:cubicBezTo>
                    <a:pt x="55880" y="1907540"/>
                    <a:pt x="55880" y="1910080"/>
                    <a:pt x="55880" y="1912620"/>
                  </a:cubicBezTo>
                  <a:cubicBezTo>
                    <a:pt x="55880" y="1915160"/>
                    <a:pt x="55880" y="1917700"/>
                    <a:pt x="54610" y="1918970"/>
                  </a:cubicBezTo>
                  <a:cubicBezTo>
                    <a:pt x="54610" y="1921510"/>
                    <a:pt x="53340" y="1922780"/>
                    <a:pt x="52070" y="1925320"/>
                  </a:cubicBezTo>
                  <a:cubicBezTo>
                    <a:pt x="50800" y="1926590"/>
                    <a:pt x="49530" y="1927860"/>
                    <a:pt x="46990" y="1929130"/>
                  </a:cubicBezTo>
                  <a:cubicBezTo>
                    <a:pt x="45720" y="1930400"/>
                    <a:pt x="43180" y="1930400"/>
                    <a:pt x="40640" y="1930400"/>
                  </a:cubicBezTo>
                  <a:cubicBezTo>
                    <a:pt x="38100" y="1930400"/>
                    <a:pt x="35560" y="1929130"/>
                    <a:pt x="33020" y="1927860"/>
                  </a:cubicBezTo>
                  <a:cubicBezTo>
                    <a:pt x="30480" y="1926590"/>
                    <a:pt x="29210" y="1924050"/>
                    <a:pt x="29210" y="1921510"/>
                  </a:cubicBezTo>
                  <a:lnTo>
                    <a:pt x="29210" y="1921510"/>
                  </a:lnTo>
                  <a:cubicBezTo>
                    <a:pt x="29210" y="1922780"/>
                    <a:pt x="27940" y="1924050"/>
                    <a:pt x="27940" y="1925320"/>
                  </a:cubicBezTo>
                  <a:cubicBezTo>
                    <a:pt x="26670" y="1926590"/>
                    <a:pt x="26670" y="1927860"/>
                    <a:pt x="25400" y="1927860"/>
                  </a:cubicBezTo>
                  <a:cubicBezTo>
                    <a:pt x="24130" y="1929130"/>
                    <a:pt x="22860" y="1929130"/>
                    <a:pt x="21590" y="1930400"/>
                  </a:cubicBezTo>
                  <a:cubicBezTo>
                    <a:pt x="20320" y="1930400"/>
                    <a:pt x="19050" y="1931670"/>
                    <a:pt x="16510" y="1931670"/>
                  </a:cubicBezTo>
                  <a:cubicBezTo>
                    <a:pt x="13970" y="1931670"/>
                    <a:pt x="11430" y="1931670"/>
                    <a:pt x="8890" y="1930400"/>
                  </a:cubicBezTo>
                  <a:cubicBezTo>
                    <a:pt x="6350" y="1929130"/>
                    <a:pt x="5080" y="1927860"/>
                    <a:pt x="3810" y="1926590"/>
                  </a:cubicBezTo>
                  <a:cubicBezTo>
                    <a:pt x="2540" y="1925320"/>
                    <a:pt x="1270" y="1922780"/>
                    <a:pt x="1270" y="1920240"/>
                  </a:cubicBezTo>
                  <a:cubicBezTo>
                    <a:pt x="1270" y="1917700"/>
                    <a:pt x="0" y="1915160"/>
                    <a:pt x="0" y="1912620"/>
                  </a:cubicBezTo>
                  <a:cubicBezTo>
                    <a:pt x="0" y="1907540"/>
                    <a:pt x="1270" y="1903730"/>
                    <a:pt x="3810" y="1899920"/>
                  </a:cubicBezTo>
                  <a:cubicBezTo>
                    <a:pt x="6350" y="1896110"/>
                    <a:pt x="10160" y="1893570"/>
                    <a:pt x="13970" y="1893570"/>
                  </a:cubicBezTo>
                  <a:lnTo>
                    <a:pt x="16510" y="1905000"/>
                  </a:lnTo>
                  <a:cubicBezTo>
                    <a:pt x="13970" y="1905000"/>
                    <a:pt x="12700" y="1906270"/>
                    <a:pt x="11430" y="1907540"/>
                  </a:cubicBezTo>
                  <a:cubicBezTo>
                    <a:pt x="10160" y="1908810"/>
                    <a:pt x="10160" y="1910080"/>
                    <a:pt x="10160" y="1912620"/>
                  </a:cubicBezTo>
                  <a:cubicBezTo>
                    <a:pt x="10160" y="1915160"/>
                    <a:pt x="11430" y="1916430"/>
                    <a:pt x="12700" y="1917700"/>
                  </a:cubicBezTo>
                  <a:cubicBezTo>
                    <a:pt x="13970" y="1918970"/>
                    <a:pt x="15240" y="1918970"/>
                    <a:pt x="17780" y="1918970"/>
                  </a:cubicBezTo>
                  <a:cubicBezTo>
                    <a:pt x="19050" y="1918970"/>
                    <a:pt x="20320" y="1918970"/>
                    <a:pt x="21590" y="1917700"/>
                  </a:cubicBezTo>
                  <a:cubicBezTo>
                    <a:pt x="22860" y="1916430"/>
                    <a:pt x="22860" y="1916430"/>
                    <a:pt x="22860" y="1915160"/>
                  </a:cubicBezTo>
                  <a:cubicBezTo>
                    <a:pt x="22860" y="1913890"/>
                    <a:pt x="24130" y="1912620"/>
                    <a:pt x="24130" y="1911350"/>
                  </a:cubicBezTo>
                  <a:cubicBezTo>
                    <a:pt x="24130" y="1910080"/>
                    <a:pt x="24130" y="1908810"/>
                    <a:pt x="24130" y="1907540"/>
                  </a:cubicBezTo>
                  <a:lnTo>
                    <a:pt x="24130" y="1905000"/>
                  </a:lnTo>
                  <a:lnTo>
                    <a:pt x="34290" y="1905000"/>
                  </a:lnTo>
                  <a:lnTo>
                    <a:pt x="34290" y="1908810"/>
                  </a:lnTo>
                  <a:close/>
                  <a:moveTo>
                    <a:pt x="54610" y="1996440"/>
                  </a:moveTo>
                  <a:lnTo>
                    <a:pt x="54610" y="2006600"/>
                  </a:lnTo>
                  <a:lnTo>
                    <a:pt x="1270" y="2029460"/>
                  </a:lnTo>
                  <a:lnTo>
                    <a:pt x="1270" y="2015490"/>
                  </a:lnTo>
                  <a:lnTo>
                    <a:pt x="12700" y="2010410"/>
                  </a:lnTo>
                  <a:lnTo>
                    <a:pt x="12700" y="1990090"/>
                  </a:lnTo>
                  <a:lnTo>
                    <a:pt x="1270" y="1985010"/>
                  </a:lnTo>
                  <a:lnTo>
                    <a:pt x="1270" y="1972310"/>
                  </a:lnTo>
                  <a:lnTo>
                    <a:pt x="54610" y="1996440"/>
                  </a:lnTo>
                  <a:close/>
                  <a:moveTo>
                    <a:pt x="39370" y="2000250"/>
                  </a:moveTo>
                  <a:lnTo>
                    <a:pt x="22860" y="1993900"/>
                  </a:lnTo>
                  <a:lnTo>
                    <a:pt x="22860" y="2006600"/>
                  </a:lnTo>
                  <a:lnTo>
                    <a:pt x="39370" y="2000250"/>
                  </a:lnTo>
                  <a:close/>
                  <a:moveTo>
                    <a:pt x="30480" y="3468370"/>
                  </a:moveTo>
                  <a:lnTo>
                    <a:pt x="1270" y="3406140"/>
                  </a:lnTo>
                  <a:lnTo>
                    <a:pt x="6350" y="3403600"/>
                  </a:lnTo>
                  <a:lnTo>
                    <a:pt x="30480" y="3455670"/>
                  </a:lnTo>
                  <a:lnTo>
                    <a:pt x="53340" y="3403600"/>
                  </a:lnTo>
                  <a:lnTo>
                    <a:pt x="58420" y="3406140"/>
                  </a:lnTo>
                  <a:lnTo>
                    <a:pt x="30480" y="3468370"/>
                  </a:lnTo>
                  <a:close/>
                  <a:moveTo>
                    <a:pt x="26670" y="3322320"/>
                  </a:moveTo>
                  <a:lnTo>
                    <a:pt x="31750" y="3322320"/>
                  </a:lnTo>
                  <a:lnTo>
                    <a:pt x="31750" y="3462020"/>
                  </a:lnTo>
                  <a:lnTo>
                    <a:pt x="26670" y="3462020"/>
                  </a:lnTo>
                  <a:lnTo>
                    <a:pt x="26670" y="3322320"/>
                  </a:lnTo>
                  <a:close/>
                  <a:moveTo>
                    <a:pt x="41910" y="3568700"/>
                  </a:moveTo>
                  <a:lnTo>
                    <a:pt x="31750" y="3557270"/>
                  </a:lnTo>
                  <a:lnTo>
                    <a:pt x="39370" y="3550920"/>
                  </a:lnTo>
                  <a:lnTo>
                    <a:pt x="54610" y="3568700"/>
                  </a:lnTo>
                  <a:lnTo>
                    <a:pt x="54610" y="3578860"/>
                  </a:lnTo>
                  <a:lnTo>
                    <a:pt x="1270" y="3578860"/>
                  </a:lnTo>
                  <a:lnTo>
                    <a:pt x="1270" y="3567430"/>
                  </a:lnTo>
                  <a:lnTo>
                    <a:pt x="41910" y="3567430"/>
                  </a:lnTo>
                  <a:lnTo>
                    <a:pt x="41910" y="3568700"/>
                  </a:lnTo>
                  <a:close/>
                  <a:moveTo>
                    <a:pt x="12700" y="3623310"/>
                  </a:moveTo>
                  <a:lnTo>
                    <a:pt x="12700" y="3599180"/>
                  </a:lnTo>
                  <a:lnTo>
                    <a:pt x="21590" y="3599180"/>
                  </a:lnTo>
                  <a:lnTo>
                    <a:pt x="54610" y="3620770"/>
                  </a:lnTo>
                  <a:lnTo>
                    <a:pt x="54610" y="3633470"/>
                  </a:lnTo>
                  <a:lnTo>
                    <a:pt x="21590" y="3633470"/>
                  </a:lnTo>
                  <a:lnTo>
                    <a:pt x="21590" y="3639820"/>
                  </a:lnTo>
                  <a:lnTo>
                    <a:pt x="12700" y="3639820"/>
                  </a:lnTo>
                  <a:lnTo>
                    <a:pt x="12700" y="3633470"/>
                  </a:lnTo>
                  <a:lnTo>
                    <a:pt x="1270" y="3633470"/>
                  </a:lnTo>
                  <a:lnTo>
                    <a:pt x="1270" y="3622040"/>
                  </a:lnTo>
                  <a:lnTo>
                    <a:pt x="12700" y="3623310"/>
                  </a:lnTo>
                  <a:lnTo>
                    <a:pt x="12700" y="3623310"/>
                  </a:lnTo>
                  <a:close/>
                  <a:moveTo>
                    <a:pt x="40640" y="3623310"/>
                  </a:moveTo>
                  <a:lnTo>
                    <a:pt x="40640" y="3623310"/>
                  </a:lnTo>
                  <a:lnTo>
                    <a:pt x="21590" y="3611880"/>
                  </a:lnTo>
                  <a:lnTo>
                    <a:pt x="21590" y="3624580"/>
                  </a:lnTo>
                  <a:lnTo>
                    <a:pt x="40640" y="3624580"/>
                  </a:lnTo>
                  <a:lnTo>
                    <a:pt x="40640" y="3623310"/>
                  </a:lnTo>
                  <a:close/>
                  <a:moveTo>
                    <a:pt x="30480" y="5085080"/>
                  </a:moveTo>
                  <a:lnTo>
                    <a:pt x="1270" y="5022850"/>
                  </a:lnTo>
                  <a:lnTo>
                    <a:pt x="6350" y="5020310"/>
                  </a:lnTo>
                  <a:lnTo>
                    <a:pt x="30480" y="5072380"/>
                  </a:lnTo>
                  <a:lnTo>
                    <a:pt x="53340" y="5020310"/>
                  </a:lnTo>
                  <a:lnTo>
                    <a:pt x="58420" y="5022850"/>
                  </a:lnTo>
                  <a:lnTo>
                    <a:pt x="30480" y="5085080"/>
                  </a:lnTo>
                  <a:close/>
                  <a:moveTo>
                    <a:pt x="26670" y="4939030"/>
                  </a:moveTo>
                  <a:lnTo>
                    <a:pt x="31750" y="4939030"/>
                  </a:lnTo>
                  <a:lnTo>
                    <a:pt x="31750" y="5078730"/>
                  </a:lnTo>
                  <a:lnTo>
                    <a:pt x="26670" y="5078730"/>
                  </a:lnTo>
                  <a:lnTo>
                    <a:pt x="26670" y="4939030"/>
                  </a:lnTo>
                  <a:close/>
                  <a:moveTo>
                    <a:pt x="41910" y="5185410"/>
                  </a:moveTo>
                  <a:lnTo>
                    <a:pt x="31750" y="5173980"/>
                  </a:lnTo>
                  <a:lnTo>
                    <a:pt x="39370" y="5167630"/>
                  </a:lnTo>
                  <a:lnTo>
                    <a:pt x="54610" y="5185410"/>
                  </a:lnTo>
                  <a:lnTo>
                    <a:pt x="54610" y="5195570"/>
                  </a:lnTo>
                  <a:lnTo>
                    <a:pt x="1270" y="5195570"/>
                  </a:lnTo>
                  <a:lnTo>
                    <a:pt x="1270" y="5184140"/>
                  </a:lnTo>
                  <a:lnTo>
                    <a:pt x="41910" y="5184140"/>
                  </a:lnTo>
                  <a:lnTo>
                    <a:pt x="41910" y="5185410"/>
                  </a:lnTo>
                  <a:close/>
                  <a:moveTo>
                    <a:pt x="12700" y="5240020"/>
                  </a:moveTo>
                  <a:lnTo>
                    <a:pt x="12700" y="5215890"/>
                  </a:lnTo>
                  <a:lnTo>
                    <a:pt x="21590" y="5215890"/>
                  </a:lnTo>
                  <a:lnTo>
                    <a:pt x="54610" y="5237480"/>
                  </a:lnTo>
                  <a:lnTo>
                    <a:pt x="54610" y="5250180"/>
                  </a:lnTo>
                  <a:lnTo>
                    <a:pt x="21590" y="5250180"/>
                  </a:lnTo>
                  <a:lnTo>
                    <a:pt x="21590" y="5256530"/>
                  </a:lnTo>
                  <a:lnTo>
                    <a:pt x="12700" y="5256530"/>
                  </a:lnTo>
                  <a:lnTo>
                    <a:pt x="12700" y="5250180"/>
                  </a:lnTo>
                  <a:lnTo>
                    <a:pt x="1270" y="5250180"/>
                  </a:lnTo>
                  <a:lnTo>
                    <a:pt x="1270" y="5238750"/>
                  </a:lnTo>
                  <a:lnTo>
                    <a:pt x="12700" y="5240020"/>
                  </a:lnTo>
                  <a:lnTo>
                    <a:pt x="12700" y="5240020"/>
                  </a:lnTo>
                  <a:close/>
                  <a:moveTo>
                    <a:pt x="40640" y="5240020"/>
                  </a:moveTo>
                  <a:lnTo>
                    <a:pt x="40640" y="5240020"/>
                  </a:lnTo>
                  <a:lnTo>
                    <a:pt x="21590" y="5227320"/>
                  </a:lnTo>
                  <a:lnTo>
                    <a:pt x="21590" y="5240020"/>
                  </a:lnTo>
                  <a:lnTo>
                    <a:pt x="40640" y="5240020"/>
                  </a:lnTo>
                  <a:close/>
                  <a:moveTo>
                    <a:pt x="54610" y="5317490"/>
                  </a:moveTo>
                  <a:lnTo>
                    <a:pt x="54610" y="5327650"/>
                  </a:lnTo>
                  <a:lnTo>
                    <a:pt x="1270" y="5351780"/>
                  </a:lnTo>
                  <a:lnTo>
                    <a:pt x="1270" y="5337810"/>
                  </a:lnTo>
                  <a:lnTo>
                    <a:pt x="12700" y="5332730"/>
                  </a:lnTo>
                  <a:lnTo>
                    <a:pt x="12700" y="5311140"/>
                  </a:lnTo>
                  <a:lnTo>
                    <a:pt x="1270" y="5306060"/>
                  </a:lnTo>
                  <a:lnTo>
                    <a:pt x="1270" y="5293360"/>
                  </a:lnTo>
                  <a:lnTo>
                    <a:pt x="54610" y="5317490"/>
                  </a:lnTo>
                  <a:close/>
                  <a:moveTo>
                    <a:pt x="39370" y="5322570"/>
                  </a:moveTo>
                  <a:lnTo>
                    <a:pt x="22860" y="5316220"/>
                  </a:lnTo>
                  <a:lnTo>
                    <a:pt x="22860" y="5328920"/>
                  </a:lnTo>
                  <a:lnTo>
                    <a:pt x="39370" y="5322570"/>
                  </a:lnTo>
                  <a:close/>
                </a:path>
              </a:pathLst>
            </a:custGeom>
            <a:solidFill>
              <a:srgbClr val="000000"/>
            </a:solidFill>
          </p:spPr>
          <p:txBody>
            <a:bodyPr/>
            <a:lstStyle/>
            <a:p>
              <a:endParaRPr lang="en-AU"/>
            </a:p>
          </p:txBody>
        </p:sp>
      </p:grpSp>
      <p:sp>
        <p:nvSpPr>
          <p:cNvPr id="19" name="Freeform 19">
            <a:extLst>
              <a:ext uri="{C183D7F6-B498-43B3-948B-1728B52AA6E4}">
                <adec:decorative xmlns:adec="http://schemas.microsoft.com/office/drawing/2017/decorative" val="1"/>
              </a:ext>
            </a:extLst>
          </p:cNvPr>
          <p:cNvSpPr/>
          <p:nvPr/>
        </p:nvSpPr>
        <p:spPr>
          <a:xfrm rot="-135855">
            <a:off x="13945264" y="5785213"/>
            <a:ext cx="3777414" cy="3579100"/>
          </a:xfrm>
          <a:custGeom>
            <a:avLst/>
            <a:gdLst/>
            <a:ahLst/>
            <a:cxnLst/>
            <a:rect l="l" t="t" r="r" b="b"/>
            <a:pathLst>
              <a:path w="3777414" h="3579100">
                <a:moveTo>
                  <a:pt x="0" y="0"/>
                </a:moveTo>
                <a:lnTo>
                  <a:pt x="3777414" y="0"/>
                </a:lnTo>
                <a:lnTo>
                  <a:pt x="3777414" y="3579099"/>
                </a:lnTo>
                <a:lnTo>
                  <a:pt x="0" y="357909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U"/>
          </a:p>
        </p:txBody>
      </p:sp>
      <p:sp>
        <p:nvSpPr>
          <p:cNvPr id="20" name="TextBox 20"/>
          <p:cNvSpPr txBox="1"/>
          <p:nvPr/>
        </p:nvSpPr>
        <p:spPr>
          <a:xfrm>
            <a:off x="1997051" y="1562583"/>
            <a:ext cx="8702851" cy="787902"/>
          </a:xfrm>
          <a:prstGeom prst="rect">
            <a:avLst/>
          </a:prstGeom>
        </p:spPr>
        <p:txBody>
          <a:bodyPr lIns="0" tIns="0" rIns="0" bIns="0" rtlCol="0" anchor="t">
            <a:spAutoFit/>
          </a:bodyPr>
          <a:lstStyle/>
          <a:p>
            <a:pPr algn="l">
              <a:lnSpc>
                <a:spcPts val="6447"/>
              </a:lnSpc>
            </a:pPr>
            <a:r>
              <a:rPr lang="en-US" sz="4605" u="sng">
                <a:solidFill>
                  <a:srgbClr val="000000"/>
                </a:solidFill>
                <a:latin typeface="Bobby Jones"/>
                <a:ea typeface="Bobby Jones"/>
                <a:cs typeface="Bobby Jones"/>
                <a:sym typeface="Bobby Jones"/>
                <a:hlinkClick r:id="rId6" tooltip="https://udlguidelines.cast.org/engagement/interests-identities/joy-play/"/>
              </a:rPr>
              <a:t>CONSIDERATION 7.3</a:t>
            </a:r>
            <a:r>
              <a:rPr lang="en-US" sz="4605">
                <a:solidFill>
                  <a:srgbClr val="000000"/>
                </a:solidFill>
                <a:latin typeface="Bobby Jones"/>
                <a:ea typeface="Bobby Jones"/>
                <a:cs typeface="Bobby Jones"/>
                <a:sym typeface="Bobby Jones"/>
              </a:rPr>
              <a:t>: </a:t>
            </a:r>
          </a:p>
        </p:txBody>
      </p:sp>
      <p:sp>
        <p:nvSpPr>
          <p:cNvPr id="21" name="TextBox 21"/>
          <p:cNvSpPr txBox="1">
            <a:spLocks noGrp="1"/>
          </p:cNvSpPr>
          <p:nvPr>
            <p:ph type="title" idx="4294967295"/>
          </p:nvPr>
        </p:nvSpPr>
        <p:spPr>
          <a:xfrm>
            <a:off x="1997051" y="2820661"/>
            <a:ext cx="9864591" cy="90815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6367"/>
              </a:lnSpc>
              <a:spcBef>
                <a:spcPts val="0"/>
              </a:spcBef>
              <a:spcAft>
                <a:spcPts val="0"/>
              </a:spcAft>
              <a:buClrTx/>
              <a:buSzTx/>
              <a:buFontTx/>
              <a:buNone/>
              <a:tabLst/>
              <a:defRPr/>
            </a:pPr>
            <a:r>
              <a:rPr kumimoji="0" lang="en-US" sz="7765" b="0" i="0" u="none" strike="noStrike" kern="1200" cap="none" spc="0" normalizeH="0" baseline="0" noProof="0" dirty="0">
                <a:ln>
                  <a:noFill/>
                </a:ln>
                <a:solidFill>
                  <a:srgbClr val="231F20"/>
                </a:solidFill>
                <a:effectLst/>
                <a:uLnTx/>
                <a:uFillTx/>
                <a:latin typeface="Bobby Jones"/>
                <a:ea typeface="Bobby Jones"/>
                <a:cs typeface="Bobby Jones"/>
                <a:sym typeface="Bobby Jones"/>
              </a:rPr>
              <a:t>Nurture joy and play</a:t>
            </a:r>
          </a:p>
        </p:txBody>
      </p:sp>
      <p:sp>
        <p:nvSpPr>
          <p:cNvPr id="22" name="Freeform 22">
            <a:extLst>
              <a:ext uri="{C183D7F6-B498-43B3-948B-1728B52AA6E4}">
                <adec:decorative xmlns:adec="http://schemas.microsoft.com/office/drawing/2017/decorative" val="1"/>
              </a:ext>
            </a:extLst>
          </p:cNvPr>
          <p:cNvSpPr/>
          <p:nvPr/>
        </p:nvSpPr>
        <p:spPr>
          <a:xfrm>
            <a:off x="509903" y="4526517"/>
            <a:ext cx="3938906" cy="3975043"/>
          </a:xfrm>
          <a:custGeom>
            <a:avLst/>
            <a:gdLst/>
            <a:ahLst/>
            <a:cxnLst/>
            <a:rect l="l" t="t" r="r" b="b"/>
            <a:pathLst>
              <a:path w="3938906" h="3975043">
                <a:moveTo>
                  <a:pt x="0" y="0"/>
                </a:moveTo>
                <a:lnTo>
                  <a:pt x="3938906" y="0"/>
                </a:lnTo>
                <a:lnTo>
                  <a:pt x="3938906" y="3975042"/>
                </a:lnTo>
                <a:lnTo>
                  <a:pt x="0" y="397504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AU"/>
          </a:p>
        </p:txBody>
      </p:sp>
      <p:sp>
        <p:nvSpPr>
          <p:cNvPr id="23" name="Freeform 23">
            <a:extLst>
              <a:ext uri="{C183D7F6-B498-43B3-948B-1728B52AA6E4}">
                <adec:decorative xmlns:adec="http://schemas.microsoft.com/office/drawing/2017/decorative" val="1"/>
              </a:ext>
            </a:extLst>
          </p:cNvPr>
          <p:cNvSpPr/>
          <p:nvPr/>
        </p:nvSpPr>
        <p:spPr>
          <a:xfrm>
            <a:off x="4803922" y="4526517"/>
            <a:ext cx="3938906" cy="3975043"/>
          </a:xfrm>
          <a:custGeom>
            <a:avLst/>
            <a:gdLst/>
            <a:ahLst/>
            <a:cxnLst/>
            <a:rect l="l" t="t" r="r" b="b"/>
            <a:pathLst>
              <a:path w="3938906" h="3975043">
                <a:moveTo>
                  <a:pt x="0" y="0"/>
                </a:moveTo>
                <a:lnTo>
                  <a:pt x="3938906" y="0"/>
                </a:lnTo>
                <a:lnTo>
                  <a:pt x="3938906" y="3975042"/>
                </a:lnTo>
                <a:lnTo>
                  <a:pt x="0" y="397504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AU"/>
          </a:p>
        </p:txBody>
      </p:sp>
      <p:sp>
        <p:nvSpPr>
          <p:cNvPr id="24" name="Freeform 24">
            <a:extLst>
              <a:ext uri="{C183D7F6-B498-43B3-948B-1728B52AA6E4}">
                <adec:decorative xmlns:adec="http://schemas.microsoft.com/office/drawing/2017/decorative" val="1"/>
              </a:ext>
            </a:extLst>
          </p:cNvPr>
          <p:cNvSpPr/>
          <p:nvPr/>
        </p:nvSpPr>
        <p:spPr>
          <a:xfrm>
            <a:off x="9099908" y="4526517"/>
            <a:ext cx="3938906" cy="3975043"/>
          </a:xfrm>
          <a:custGeom>
            <a:avLst/>
            <a:gdLst/>
            <a:ahLst/>
            <a:cxnLst/>
            <a:rect l="l" t="t" r="r" b="b"/>
            <a:pathLst>
              <a:path w="3938906" h="3975043">
                <a:moveTo>
                  <a:pt x="0" y="0"/>
                </a:moveTo>
                <a:lnTo>
                  <a:pt x="3938906" y="0"/>
                </a:lnTo>
                <a:lnTo>
                  <a:pt x="3938906" y="3975042"/>
                </a:lnTo>
                <a:lnTo>
                  <a:pt x="0" y="397504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AU"/>
          </a:p>
        </p:txBody>
      </p:sp>
      <p:sp>
        <p:nvSpPr>
          <p:cNvPr id="25" name="TextBox 25"/>
          <p:cNvSpPr txBox="1"/>
          <p:nvPr/>
        </p:nvSpPr>
        <p:spPr>
          <a:xfrm>
            <a:off x="1754486" y="5543028"/>
            <a:ext cx="1280086" cy="459740"/>
          </a:xfrm>
          <a:prstGeom prst="rect">
            <a:avLst/>
          </a:prstGeom>
        </p:spPr>
        <p:txBody>
          <a:bodyPr lIns="0" tIns="0" rIns="0" bIns="0" rtlCol="0" anchor="t">
            <a:spAutoFit/>
          </a:bodyPr>
          <a:lstStyle/>
          <a:p>
            <a:pPr algn="ctr">
              <a:lnSpc>
                <a:spcPts val="3279"/>
              </a:lnSpc>
            </a:pPr>
            <a:r>
              <a:rPr lang="en-US" sz="3999">
                <a:solidFill>
                  <a:srgbClr val="231F20"/>
                </a:solidFill>
                <a:latin typeface="Bobby Jones"/>
                <a:ea typeface="Bobby Jones"/>
                <a:cs typeface="Bobby Jones"/>
                <a:sym typeface="Bobby Jones"/>
              </a:rPr>
              <a:t>01</a:t>
            </a:r>
          </a:p>
        </p:txBody>
      </p:sp>
      <p:sp>
        <p:nvSpPr>
          <p:cNvPr id="26" name="TextBox 26"/>
          <p:cNvSpPr txBox="1"/>
          <p:nvPr/>
        </p:nvSpPr>
        <p:spPr>
          <a:xfrm>
            <a:off x="6133332" y="5543028"/>
            <a:ext cx="1280086" cy="459740"/>
          </a:xfrm>
          <a:prstGeom prst="rect">
            <a:avLst/>
          </a:prstGeom>
        </p:spPr>
        <p:txBody>
          <a:bodyPr lIns="0" tIns="0" rIns="0" bIns="0" rtlCol="0" anchor="t">
            <a:spAutoFit/>
          </a:bodyPr>
          <a:lstStyle/>
          <a:p>
            <a:pPr algn="ctr">
              <a:lnSpc>
                <a:spcPts val="3279"/>
              </a:lnSpc>
            </a:pPr>
            <a:r>
              <a:rPr lang="en-US" sz="3999">
                <a:solidFill>
                  <a:srgbClr val="231F20"/>
                </a:solidFill>
                <a:latin typeface="Bobby Jones"/>
                <a:ea typeface="Bobby Jones"/>
                <a:cs typeface="Bobby Jones"/>
                <a:sym typeface="Bobby Jones"/>
              </a:rPr>
              <a:t>02</a:t>
            </a:r>
          </a:p>
        </p:txBody>
      </p:sp>
      <p:sp>
        <p:nvSpPr>
          <p:cNvPr id="27" name="TextBox 27"/>
          <p:cNvSpPr txBox="1"/>
          <p:nvPr/>
        </p:nvSpPr>
        <p:spPr>
          <a:xfrm>
            <a:off x="10393653" y="5543028"/>
            <a:ext cx="1280086" cy="459740"/>
          </a:xfrm>
          <a:prstGeom prst="rect">
            <a:avLst/>
          </a:prstGeom>
        </p:spPr>
        <p:txBody>
          <a:bodyPr lIns="0" tIns="0" rIns="0" bIns="0" rtlCol="0" anchor="t">
            <a:spAutoFit/>
          </a:bodyPr>
          <a:lstStyle/>
          <a:p>
            <a:pPr algn="ctr">
              <a:lnSpc>
                <a:spcPts val="3279"/>
              </a:lnSpc>
            </a:pPr>
            <a:r>
              <a:rPr lang="en-US" sz="3999">
                <a:solidFill>
                  <a:srgbClr val="231F20"/>
                </a:solidFill>
                <a:latin typeface="Bobby Jones"/>
                <a:ea typeface="Bobby Jones"/>
                <a:cs typeface="Bobby Jones"/>
                <a:sym typeface="Bobby Jones"/>
              </a:rPr>
              <a:t>03</a:t>
            </a:r>
          </a:p>
        </p:txBody>
      </p:sp>
      <p:sp>
        <p:nvSpPr>
          <p:cNvPr id="28" name="TextBox 28"/>
          <p:cNvSpPr txBox="1"/>
          <p:nvPr/>
        </p:nvSpPr>
        <p:spPr>
          <a:xfrm>
            <a:off x="728480" y="6144954"/>
            <a:ext cx="3332099" cy="1569711"/>
          </a:xfrm>
          <a:prstGeom prst="rect">
            <a:avLst/>
          </a:prstGeom>
        </p:spPr>
        <p:txBody>
          <a:bodyPr lIns="0" tIns="0" rIns="0" bIns="0" rtlCol="0" anchor="t">
            <a:spAutoFit/>
          </a:bodyPr>
          <a:lstStyle/>
          <a:p>
            <a:pPr algn="ctr">
              <a:lnSpc>
                <a:spcPts val="4126"/>
              </a:lnSpc>
            </a:pPr>
            <a:r>
              <a:rPr lang="en-US" sz="3301">
                <a:solidFill>
                  <a:srgbClr val="000000"/>
                </a:solidFill>
                <a:latin typeface="Open Sans"/>
                <a:ea typeface="Open Sans"/>
                <a:cs typeface="Open Sans"/>
                <a:sym typeface="Open Sans"/>
              </a:rPr>
              <a:t>Joy is a </a:t>
            </a:r>
            <a:r>
              <a:rPr lang="en-US" sz="3301" b="1">
                <a:solidFill>
                  <a:srgbClr val="000000"/>
                </a:solidFill>
                <a:latin typeface="Open Sans Bold"/>
                <a:ea typeface="Open Sans Bold"/>
                <a:cs typeface="Open Sans Bold"/>
                <a:sym typeface="Open Sans Bold"/>
              </a:rPr>
              <a:t>core aspect of engagement</a:t>
            </a:r>
          </a:p>
        </p:txBody>
      </p:sp>
      <p:sp>
        <p:nvSpPr>
          <p:cNvPr id="29" name="TextBox 29"/>
          <p:cNvSpPr txBox="1"/>
          <p:nvPr/>
        </p:nvSpPr>
        <p:spPr>
          <a:xfrm>
            <a:off x="5107325" y="6323091"/>
            <a:ext cx="3332099" cy="1045836"/>
          </a:xfrm>
          <a:prstGeom prst="rect">
            <a:avLst/>
          </a:prstGeom>
        </p:spPr>
        <p:txBody>
          <a:bodyPr lIns="0" tIns="0" rIns="0" bIns="0" rtlCol="0" anchor="t">
            <a:spAutoFit/>
          </a:bodyPr>
          <a:lstStyle/>
          <a:p>
            <a:pPr algn="ctr">
              <a:lnSpc>
                <a:spcPts val="4126"/>
              </a:lnSpc>
            </a:pPr>
            <a:r>
              <a:rPr lang="en-US" sz="3301">
                <a:solidFill>
                  <a:srgbClr val="000000"/>
                </a:solidFill>
                <a:latin typeface="Open Sans"/>
                <a:ea typeface="Open Sans"/>
                <a:cs typeface="Open Sans"/>
                <a:sym typeface="Open Sans"/>
              </a:rPr>
              <a:t>Joy is </a:t>
            </a:r>
          </a:p>
          <a:p>
            <a:pPr algn="ctr">
              <a:lnSpc>
                <a:spcPts val="4126"/>
              </a:lnSpc>
            </a:pPr>
            <a:r>
              <a:rPr lang="en-US" sz="3301" b="1">
                <a:solidFill>
                  <a:srgbClr val="000000"/>
                </a:solidFill>
                <a:latin typeface="Open Sans Bold"/>
                <a:ea typeface="Open Sans Bold"/>
                <a:cs typeface="Open Sans Bold"/>
                <a:sym typeface="Open Sans Bold"/>
              </a:rPr>
              <a:t>subjective</a:t>
            </a:r>
          </a:p>
        </p:txBody>
      </p:sp>
      <p:sp>
        <p:nvSpPr>
          <p:cNvPr id="30" name="TextBox 30"/>
          <p:cNvSpPr txBox="1"/>
          <p:nvPr/>
        </p:nvSpPr>
        <p:spPr>
          <a:xfrm>
            <a:off x="9367646" y="6144954"/>
            <a:ext cx="3332099" cy="1569711"/>
          </a:xfrm>
          <a:prstGeom prst="rect">
            <a:avLst/>
          </a:prstGeom>
        </p:spPr>
        <p:txBody>
          <a:bodyPr lIns="0" tIns="0" rIns="0" bIns="0" rtlCol="0" anchor="t">
            <a:spAutoFit/>
          </a:bodyPr>
          <a:lstStyle/>
          <a:p>
            <a:pPr algn="ctr">
              <a:lnSpc>
                <a:spcPts val="4126"/>
              </a:lnSpc>
            </a:pPr>
            <a:r>
              <a:rPr lang="en-US" sz="3301" b="1" dirty="0">
                <a:solidFill>
                  <a:srgbClr val="000000"/>
                </a:solidFill>
                <a:latin typeface="Open Sans Bold"/>
                <a:ea typeface="Open Sans Bold"/>
                <a:cs typeface="Open Sans Bold"/>
                <a:sym typeface="Open Sans Bold"/>
              </a:rPr>
              <a:t>Variation and flexibility</a:t>
            </a:r>
            <a:r>
              <a:rPr lang="en-US" sz="3301" dirty="0">
                <a:solidFill>
                  <a:srgbClr val="000000"/>
                </a:solidFill>
                <a:latin typeface="Open Sans"/>
                <a:ea typeface="Open Sans"/>
                <a:cs typeface="Open Sans"/>
                <a:sym typeface="Open Sans"/>
              </a:rPr>
              <a:t> are needed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AF2E9"/>
        </a:solidFill>
        <a:effectLst/>
      </p:bgPr>
    </p:bg>
    <p:spTree>
      <p:nvGrpSpPr>
        <p:cNvPr id="1" name=""/>
        <p:cNvGrpSpPr/>
        <p:nvPr/>
      </p:nvGrpSpPr>
      <p:grpSpPr>
        <a:xfrm>
          <a:off x="0" y="0"/>
          <a:ext cx="0" cy="0"/>
          <a:chOff x="0" y="0"/>
          <a:chExt cx="0" cy="0"/>
        </a:xfrm>
      </p:grpSpPr>
      <p:sp>
        <p:nvSpPr>
          <p:cNvPr id="2" name="Freeform 2">
            <a:extLst>
              <a:ext uri="{C183D7F6-B498-43B3-948B-1728B52AA6E4}">
                <adec:decorative xmlns:adec="http://schemas.microsoft.com/office/drawing/2017/decorative" val="1"/>
              </a:ext>
            </a:extLst>
          </p:cNvPr>
          <p:cNvSpPr/>
          <p:nvPr/>
        </p:nvSpPr>
        <p:spPr>
          <a:xfrm>
            <a:off x="11664901" y="7225146"/>
            <a:ext cx="5159186" cy="1922557"/>
          </a:xfrm>
          <a:custGeom>
            <a:avLst/>
            <a:gdLst/>
            <a:ahLst/>
            <a:cxnLst/>
            <a:rect l="l" t="t" r="r" b="b"/>
            <a:pathLst>
              <a:path w="5568726" h="2515109">
                <a:moveTo>
                  <a:pt x="0" y="0"/>
                </a:moveTo>
                <a:lnTo>
                  <a:pt x="5568726" y="0"/>
                </a:lnTo>
                <a:lnTo>
                  <a:pt x="5568726" y="2515109"/>
                </a:lnTo>
                <a:lnTo>
                  <a:pt x="0" y="2515109"/>
                </a:lnTo>
                <a:lnTo>
                  <a:pt x="0" y="0"/>
                </a:lnTo>
                <a:close/>
              </a:path>
            </a:pathLst>
          </a:custGeom>
          <a:blipFill>
            <a:blip r:embed="rId2"/>
            <a:stretch>
              <a:fillRect l="-2813" t="-45632" r="-6001" b="-38362"/>
            </a:stretch>
          </a:blipFill>
        </p:spPr>
        <p:txBody>
          <a:bodyPr/>
          <a:lstStyle/>
          <a:p>
            <a:endParaRPr lang="en-AU"/>
          </a:p>
        </p:txBody>
      </p:sp>
      <p:sp>
        <p:nvSpPr>
          <p:cNvPr id="3" name="Freeform 3">
            <a:extLst>
              <a:ext uri="{C183D7F6-B498-43B3-948B-1728B52AA6E4}">
                <adec:decorative xmlns:adec="http://schemas.microsoft.com/office/drawing/2017/decorative" val="1"/>
              </a:ext>
            </a:extLst>
          </p:cNvPr>
          <p:cNvSpPr/>
          <p:nvPr/>
        </p:nvSpPr>
        <p:spPr>
          <a:xfrm>
            <a:off x="578079" y="4728836"/>
            <a:ext cx="5187765" cy="1513093"/>
          </a:xfrm>
          <a:custGeom>
            <a:avLst/>
            <a:gdLst/>
            <a:ahLst/>
            <a:cxnLst/>
            <a:rect l="l" t="t" r="r" b="b"/>
            <a:pathLst>
              <a:path w="5624997" h="2467484">
                <a:moveTo>
                  <a:pt x="0" y="0"/>
                </a:moveTo>
                <a:lnTo>
                  <a:pt x="5624998" y="0"/>
                </a:lnTo>
                <a:lnTo>
                  <a:pt x="5624998" y="2467484"/>
                </a:lnTo>
                <a:lnTo>
                  <a:pt x="0" y="2467484"/>
                </a:lnTo>
                <a:lnTo>
                  <a:pt x="0" y="0"/>
                </a:lnTo>
                <a:close/>
              </a:path>
            </a:pathLst>
          </a:custGeom>
          <a:blipFill>
            <a:blip r:embed="rId2"/>
            <a:stretch>
              <a:fillRect l="-1784" t="-46513" r="-5941" b="-41033"/>
            </a:stretch>
          </a:blipFill>
        </p:spPr>
        <p:txBody>
          <a:bodyPr/>
          <a:lstStyle/>
          <a:p>
            <a:endParaRPr lang="en-AU"/>
          </a:p>
        </p:txBody>
      </p:sp>
      <p:sp>
        <p:nvSpPr>
          <p:cNvPr id="4" name="Freeform 4">
            <a:extLst>
              <a:ext uri="{C183D7F6-B498-43B3-948B-1728B52AA6E4}">
                <adec:decorative xmlns:adec="http://schemas.microsoft.com/office/drawing/2017/decorative" val="1"/>
              </a:ext>
            </a:extLst>
          </p:cNvPr>
          <p:cNvSpPr/>
          <p:nvPr/>
        </p:nvSpPr>
        <p:spPr>
          <a:xfrm>
            <a:off x="512524" y="1820468"/>
            <a:ext cx="3763170" cy="1762091"/>
          </a:xfrm>
          <a:custGeom>
            <a:avLst/>
            <a:gdLst/>
            <a:ahLst/>
            <a:cxnLst/>
            <a:rect l="l" t="t" r="r" b="b"/>
            <a:pathLst>
              <a:path w="4975713" h="2515109">
                <a:moveTo>
                  <a:pt x="0" y="0"/>
                </a:moveTo>
                <a:lnTo>
                  <a:pt x="4975713" y="0"/>
                </a:lnTo>
                <a:lnTo>
                  <a:pt x="4975713" y="2515109"/>
                </a:lnTo>
                <a:lnTo>
                  <a:pt x="0" y="2515109"/>
                </a:lnTo>
                <a:lnTo>
                  <a:pt x="0" y="0"/>
                </a:lnTo>
                <a:close/>
              </a:path>
            </a:pathLst>
          </a:custGeom>
          <a:blipFill>
            <a:blip r:embed="rId2"/>
            <a:stretch>
              <a:fillRect l="-3148" t="-45632" r="-18635" b="-38362"/>
            </a:stretch>
          </a:blipFill>
        </p:spPr>
        <p:txBody>
          <a:bodyPr/>
          <a:lstStyle/>
          <a:p>
            <a:endParaRPr lang="en-AU"/>
          </a:p>
        </p:txBody>
      </p:sp>
      <p:sp>
        <p:nvSpPr>
          <p:cNvPr id="5" name="Freeform 5">
            <a:extLst>
              <a:ext uri="{C183D7F6-B498-43B3-948B-1728B52AA6E4}">
                <adec:decorative xmlns:adec="http://schemas.microsoft.com/office/drawing/2017/decorative" val="1"/>
              </a:ext>
            </a:extLst>
          </p:cNvPr>
          <p:cNvSpPr/>
          <p:nvPr/>
        </p:nvSpPr>
        <p:spPr>
          <a:xfrm>
            <a:off x="12441386" y="1516045"/>
            <a:ext cx="3446125" cy="1769069"/>
          </a:xfrm>
          <a:custGeom>
            <a:avLst/>
            <a:gdLst/>
            <a:ahLst/>
            <a:cxnLst/>
            <a:rect l="l" t="t" r="r" b="b"/>
            <a:pathLst>
              <a:path w="5843537" h="2515109">
                <a:moveTo>
                  <a:pt x="0" y="0"/>
                </a:moveTo>
                <a:lnTo>
                  <a:pt x="5843537" y="0"/>
                </a:lnTo>
                <a:lnTo>
                  <a:pt x="5843537" y="2515109"/>
                </a:lnTo>
                <a:lnTo>
                  <a:pt x="0" y="2515109"/>
                </a:lnTo>
                <a:lnTo>
                  <a:pt x="0" y="0"/>
                </a:lnTo>
                <a:close/>
              </a:path>
            </a:pathLst>
          </a:custGeom>
          <a:blipFill>
            <a:blip r:embed="rId2"/>
            <a:stretch>
              <a:fillRect l="-2272" t="-46320" r="-2170" b="-38998"/>
            </a:stretch>
          </a:blipFill>
        </p:spPr>
        <p:txBody>
          <a:bodyPr/>
          <a:lstStyle/>
          <a:p>
            <a:endParaRPr lang="en-AU"/>
          </a:p>
        </p:txBody>
      </p:sp>
      <p:grpSp>
        <p:nvGrpSpPr>
          <p:cNvPr id="6" name="Group 6"/>
          <p:cNvGrpSpPr/>
          <p:nvPr/>
        </p:nvGrpSpPr>
        <p:grpSpPr>
          <a:xfrm rot="10800000">
            <a:off x="-304800" y="-41601"/>
            <a:ext cx="18288000" cy="10263946"/>
            <a:chOff x="0" y="0"/>
            <a:chExt cx="27347876" cy="13685260"/>
          </a:xfrm>
        </p:grpSpPr>
        <p:sp>
          <p:nvSpPr>
            <p:cNvPr id="8" name="Freeform 8">
              <a:extLst>
                <a:ext uri="{C183D7F6-B498-43B3-948B-1728B52AA6E4}">
                  <adec:decorative xmlns:adec="http://schemas.microsoft.com/office/drawing/2017/decorative" val="1"/>
                </a:ext>
              </a:extLst>
            </p:cNvPr>
            <p:cNvSpPr/>
            <p:nvPr/>
          </p:nvSpPr>
          <p:spPr>
            <a:xfrm>
              <a:off x="0" y="0"/>
              <a:ext cx="8584344" cy="1357362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9" name="Freeform 9">
              <a:extLst>
                <a:ext uri="{C183D7F6-B498-43B3-948B-1728B52AA6E4}">
                  <adec:decorative xmlns:adec="http://schemas.microsoft.com/office/drawing/2017/decorative" val="1"/>
                </a:ext>
              </a:extLst>
            </p:cNvPr>
            <p:cNvSpPr/>
            <p:nvPr/>
          </p:nvSpPr>
          <p:spPr>
            <a:xfrm>
              <a:off x="6824272" y="80892"/>
              <a:ext cx="14210444" cy="13492737"/>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0" name="Freeform 10">
              <a:extLst>
                <a:ext uri="{C183D7F6-B498-43B3-948B-1728B52AA6E4}">
                  <adec:decorative xmlns:adec="http://schemas.microsoft.com/office/drawing/2017/decorative" val="1"/>
                </a:ext>
              </a:extLst>
            </p:cNvPr>
            <p:cNvSpPr/>
            <p:nvPr/>
          </p:nvSpPr>
          <p:spPr>
            <a:xfrm>
              <a:off x="20498207"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1" name="Freeform 11">
              <a:extLst>
                <a:ext uri="{C183D7F6-B498-43B3-948B-1728B52AA6E4}">
                  <adec:decorative xmlns:adec="http://schemas.microsoft.com/office/drawing/2017/decorative" val="1"/>
                </a:ext>
              </a:extLst>
            </p:cNvPr>
            <p:cNvSpPr/>
            <p:nvPr/>
          </p:nvSpPr>
          <p:spPr>
            <a:xfrm>
              <a:off x="20498207"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grpSp>
      <p:sp>
        <p:nvSpPr>
          <p:cNvPr id="14" name="Freeform 14">
            <a:extLst>
              <a:ext uri="{C183D7F6-B498-43B3-948B-1728B52AA6E4}">
                <adec:decorative xmlns:adec="http://schemas.microsoft.com/office/drawing/2017/decorative" val="1"/>
              </a:ext>
            </a:extLst>
          </p:cNvPr>
          <p:cNvSpPr/>
          <p:nvPr/>
        </p:nvSpPr>
        <p:spPr>
          <a:xfrm>
            <a:off x="1074707" y="7365775"/>
            <a:ext cx="4724199" cy="1923177"/>
          </a:xfrm>
          <a:custGeom>
            <a:avLst/>
            <a:gdLst/>
            <a:ahLst/>
            <a:cxnLst/>
            <a:rect l="l" t="t" r="r" b="b"/>
            <a:pathLst>
              <a:path w="5643128" h="2515109">
                <a:moveTo>
                  <a:pt x="0" y="0"/>
                </a:moveTo>
                <a:lnTo>
                  <a:pt x="5643128" y="0"/>
                </a:lnTo>
                <a:lnTo>
                  <a:pt x="5643128" y="2515109"/>
                </a:lnTo>
                <a:lnTo>
                  <a:pt x="0" y="2515109"/>
                </a:lnTo>
                <a:lnTo>
                  <a:pt x="0" y="0"/>
                </a:lnTo>
                <a:close/>
              </a:path>
            </a:pathLst>
          </a:custGeom>
          <a:blipFill>
            <a:blip r:embed="rId2"/>
            <a:stretch>
              <a:fillRect l="-1457" t="-45632" r="-5922" b="-38362"/>
            </a:stretch>
          </a:blipFill>
        </p:spPr>
        <p:txBody>
          <a:bodyPr/>
          <a:lstStyle/>
          <a:p>
            <a:endParaRPr lang="en-AU" dirty="0"/>
          </a:p>
        </p:txBody>
      </p:sp>
      <p:sp>
        <p:nvSpPr>
          <p:cNvPr id="15" name="TextBox 15"/>
          <p:cNvSpPr txBox="1"/>
          <p:nvPr/>
        </p:nvSpPr>
        <p:spPr>
          <a:xfrm>
            <a:off x="1010861" y="2493474"/>
            <a:ext cx="3915270" cy="510781"/>
          </a:xfrm>
          <a:prstGeom prst="rect">
            <a:avLst/>
          </a:prstGeom>
        </p:spPr>
        <p:txBody>
          <a:bodyPr lIns="0" tIns="0" rIns="0" bIns="0" rtlCol="0" anchor="t">
            <a:spAutoFit/>
          </a:bodyPr>
          <a:lstStyle/>
          <a:p>
            <a:pPr algn="l">
              <a:lnSpc>
                <a:spcPts val="3829"/>
              </a:lnSpc>
            </a:pPr>
            <a:r>
              <a:rPr lang="en-US" sz="5500" dirty="0">
                <a:solidFill>
                  <a:srgbClr val="000000"/>
                </a:solidFill>
                <a:latin typeface="Bahnschrift SemiLight" panose="020B0502040204020203" pitchFamily="34" charset="0"/>
                <a:ea typeface="Bobby Jones"/>
                <a:cs typeface="Bobby Jones"/>
                <a:sym typeface="Bobby Jones"/>
              </a:rPr>
              <a:t>CLARITY</a:t>
            </a:r>
          </a:p>
        </p:txBody>
      </p:sp>
      <p:sp>
        <p:nvSpPr>
          <p:cNvPr id="16" name="TextBox 16"/>
          <p:cNvSpPr txBox="1"/>
          <p:nvPr/>
        </p:nvSpPr>
        <p:spPr>
          <a:xfrm>
            <a:off x="12841333" y="2238083"/>
            <a:ext cx="3915270" cy="510781"/>
          </a:xfrm>
          <a:prstGeom prst="rect">
            <a:avLst/>
          </a:prstGeom>
        </p:spPr>
        <p:txBody>
          <a:bodyPr lIns="0" tIns="0" rIns="0" bIns="0" rtlCol="0" anchor="t">
            <a:spAutoFit/>
          </a:bodyPr>
          <a:lstStyle/>
          <a:p>
            <a:pPr algn="l">
              <a:lnSpc>
                <a:spcPts val="3829"/>
              </a:lnSpc>
            </a:pPr>
            <a:r>
              <a:rPr lang="en-US" sz="5500" dirty="0">
                <a:solidFill>
                  <a:srgbClr val="000000"/>
                </a:solidFill>
                <a:latin typeface="Bahnschrift SemiLight" panose="020B0502040204020203" pitchFamily="34" charset="0"/>
                <a:ea typeface="Bobby Jones"/>
                <a:cs typeface="Bobby Jones"/>
                <a:sym typeface="Bobby Jones"/>
              </a:rPr>
              <a:t>CHOICE</a:t>
            </a:r>
          </a:p>
        </p:txBody>
      </p:sp>
      <p:sp>
        <p:nvSpPr>
          <p:cNvPr id="17" name="TextBox 17"/>
          <p:cNvSpPr txBox="1"/>
          <p:nvPr/>
        </p:nvSpPr>
        <p:spPr>
          <a:xfrm>
            <a:off x="1087644" y="5378431"/>
            <a:ext cx="4395183" cy="510781"/>
          </a:xfrm>
          <a:prstGeom prst="rect">
            <a:avLst/>
          </a:prstGeom>
        </p:spPr>
        <p:txBody>
          <a:bodyPr wrap="square" lIns="0" tIns="0" rIns="0" bIns="0" rtlCol="0" anchor="t">
            <a:spAutoFit/>
          </a:bodyPr>
          <a:lstStyle/>
          <a:p>
            <a:pPr algn="l">
              <a:lnSpc>
                <a:spcPts val="3829"/>
              </a:lnSpc>
            </a:pPr>
            <a:r>
              <a:rPr lang="en-US" sz="5500" dirty="0">
                <a:solidFill>
                  <a:srgbClr val="000000"/>
                </a:solidFill>
                <a:latin typeface="Bahnschrift SemiLight" panose="020B0502040204020203" pitchFamily="34" charset="0"/>
                <a:ea typeface="Bobby Jones"/>
                <a:cs typeface="Bobby Jones"/>
                <a:sym typeface="Bobby Jones"/>
              </a:rPr>
              <a:t>CONFIDENCE</a:t>
            </a:r>
          </a:p>
        </p:txBody>
      </p:sp>
      <p:sp>
        <p:nvSpPr>
          <p:cNvPr id="18" name="TextBox 18"/>
          <p:cNvSpPr txBox="1"/>
          <p:nvPr/>
        </p:nvSpPr>
        <p:spPr>
          <a:xfrm>
            <a:off x="12110263" y="8006645"/>
            <a:ext cx="4509686" cy="510781"/>
          </a:xfrm>
          <a:prstGeom prst="rect">
            <a:avLst/>
          </a:prstGeom>
        </p:spPr>
        <p:txBody>
          <a:bodyPr wrap="square" lIns="0" tIns="0" rIns="0" bIns="0" rtlCol="0" anchor="t">
            <a:spAutoFit/>
          </a:bodyPr>
          <a:lstStyle/>
          <a:p>
            <a:pPr algn="l">
              <a:lnSpc>
                <a:spcPts val="3829"/>
              </a:lnSpc>
            </a:pPr>
            <a:r>
              <a:rPr lang="en-US" sz="5500" dirty="0">
                <a:solidFill>
                  <a:srgbClr val="000000"/>
                </a:solidFill>
                <a:latin typeface="Bahnschrift SemiLight" panose="020B0502040204020203" pitchFamily="34" charset="0"/>
                <a:ea typeface="Bobby Jones"/>
                <a:cs typeface="Bobby Jones"/>
                <a:sym typeface="Bobby Jones"/>
              </a:rPr>
              <a:t>CONNECTION</a:t>
            </a:r>
          </a:p>
        </p:txBody>
      </p:sp>
      <p:sp>
        <p:nvSpPr>
          <p:cNvPr id="23" name="TextBox 23"/>
          <p:cNvSpPr txBox="1">
            <a:spLocks noGrp="1"/>
          </p:cNvSpPr>
          <p:nvPr>
            <p:ph type="title" idx="4294967295"/>
          </p:nvPr>
        </p:nvSpPr>
        <p:spPr>
          <a:xfrm>
            <a:off x="4896666" y="777947"/>
            <a:ext cx="8280038" cy="71532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485"/>
              </a:lnSpc>
              <a:spcBef>
                <a:spcPts val="0"/>
              </a:spcBef>
              <a:spcAft>
                <a:spcPts val="0"/>
              </a:spcAft>
              <a:buClrTx/>
              <a:buSzTx/>
              <a:buFontTx/>
              <a:buNone/>
              <a:tabLst/>
              <a:defRPr/>
            </a:pPr>
            <a:r>
              <a:rPr kumimoji="0" lang="en-US" sz="9600" b="0" i="0" u="none" strike="noStrike" kern="1200" cap="none" spc="0" normalizeH="0" baseline="0" noProof="0" dirty="0">
                <a:ln>
                  <a:noFill/>
                </a:ln>
                <a:solidFill>
                  <a:srgbClr val="000000"/>
                </a:solidFill>
                <a:effectLst/>
                <a:uLnTx/>
                <a:uFillTx/>
                <a:latin typeface="Bobby Jones"/>
                <a:ea typeface="Bobby Jones"/>
                <a:cs typeface="Bobby Jones"/>
                <a:sym typeface="Bobby Jones"/>
              </a:rPr>
              <a:t>The ‘C’s of joy</a:t>
            </a:r>
          </a:p>
        </p:txBody>
      </p:sp>
      <p:sp>
        <p:nvSpPr>
          <p:cNvPr id="24" name="TextBox 24"/>
          <p:cNvSpPr txBox="1"/>
          <p:nvPr/>
        </p:nvSpPr>
        <p:spPr>
          <a:xfrm>
            <a:off x="1559772" y="8227969"/>
            <a:ext cx="3915270" cy="510781"/>
          </a:xfrm>
          <a:prstGeom prst="rect">
            <a:avLst/>
          </a:prstGeom>
        </p:spPr>
        <p:txBody>
          <a:bodyPr lIns="0" tIns="0" rIns="0" bIns="0" rtlCol="0" anchor="t">
            <a:spAutoFit/>
          </a:bodyPr>
          <a:lstStyle/>
          <a:p>
            <a:pPr algn="l">
              <a:lnSpc>
                <a:spcPts val="3829"/>
              </a:lnSpc>
            </a:pPr>
            <a:r>
              <a:rPr lang="en-US" sz="5500" dirty="0">
                <a:solidFill>
                  <a:srgbClr val="000000"/>
                </a:solidFill>
                <a:latin typeface="Bahnschrift SemiLight" panose="020B0502040204020203" pitchFamily="34" charset="0"/>
                <a:ea typeface="Bobby Jones"/>
                <a:cs typeface="Bobby Jones"/>
                <a:sym typeface="Bobby Jones"/>
              </a:rPr>
              <a:t>CREATIVITY</a:t>
            </a:r>
          </a:p>
        </p:txBody>
      </p:sp>
      <p:sp>
        <p:nvSpPr>
          <p:cNvPr id="32" name="Freeform 3">
            <a:extLst>
              <a:ext uri="{FF2B5EF4-FFF2-40B4-BE49-F238E27FC236}">
                <a16:creationId xmlns:a16="http://schemas.microsoft.com/office/drawing/2014/main" id="{1513110F-EC01-055A-B4C7-7B8FBBE7E954}"/>
              </a:ext>
              <a:ext uri="{C183D7F6-B498-43B3-948B-1728B52AA6E4}">
                <adec:decorative xmlns:adec="http://schemas.microsoft.com/office/drawing/2017/decorative" val="1"/>
              </a:ext>
            </a:extLst>
          </p:cNvPr>
          <p:cNvSpPr/>
          <p:nvPr/>
        </p:nvSpPr>
        <p:spPr>
          <a:xfrm>
            <a:off x="11664901" y="3766803"/>
            <a:ext cx="5873871" cy="1970697"/>
          </a:xfrm>
          <a:custGeom>
            <a:avLst/>
            <a:gdLst/>
            <a:ahLst/>
            <a:cxnLst/>
            <a:rect l="l" t="t" r="r" b="b"/>
            <a:pathLst>
              <a:path w="5624997" h="2467484">
                <a:moveTo>
                  <a:pt x="0" y="0"/>
                </a:moveTo>
                <a:lnTo>
                  <a:pt x="5624998" y="0"/>
                </a:lnTo>
                <a:lnTo>
                  <a:pt x="5624998" y="2467484"/>
                </a:lnTo>
                <a:lnTo>
                  <a:pt x="0" y="2467484"/>
                </a:lnTo>
                <a:lnTo>
                  <a:pt x="0" y="0"/>
                </a:lnTo>
                <a:close/>
              </a:path>
            </a:pathLst>
          </a:custGeom>
          <a:blipFill>
            <a:blip r:embed="rId2"/>
            <a:stretch>
              <a:fillRect l="-1784" t="-46513" r="-5941" b="-41033"/>
            </a:stretch>
          </a:blipFill>
        </p:spPr>
        <p:txBody>
          <a:bodyPr/>
          <a:lstStyle/>
          <a:p>
            <a:endParaRPr lang="en-AU"/>
          </a:p>
        </p:txBody>
      </p:sp>
      <p:sp>
        <p:nvSpPr>
          <p:cNvPr id="33" name="Freeform 3">
            <a:extLst>
              <a:ext uri="{FF2B5EF4-FFF2-40B4-BE49-F238E27FC236}">
                <a16:creationId xmlns:a16="http://schemas.microsoft.com/office/drawing/2014/main" id="{4EFEC824-2846-7B17-E3C1-6A7F9724CB0E}"/>
              </a:ext>
              <a:ext uri="{C183D7F6-B498-43B3-948B-1728B52AA6E4}">
                <adec:decorative xmlns:adec="http://schemas.microsoft.com/office/drawing/2017/decorative" val="1"/>
              </a:ext>
            </a:extLst>
          </p:cNvPr>
          <p:cNvSpPr/>
          <p:nvPr/>
        </p:nvSpPr>
        <p:spPr>
          <a:xfrm>
            <a:off x="6030690" y="2545277"/>
            <a:ext cx="4975713" cy="1790300"/>
          </a:xfrm>
          <a:custGeom>
            <a:avLst/>
            <a:gdLst/>
            <a:ahLst/>
            <a:cxnLst/>
            <a:rect l="l" t="t" r="r" b="b"/>
            <a:pathLst>
              <a:path w="5624997" h="2467484">
                <a:moveTo>
                  <a:pt x="0" y="0"/>
                </a:moveTo>
                <a:lnTo>
                  <a:pt x="5624998" y="0"/>
                </a:lnTo>
                <a:lnTo>
                  <a:pt x="5624998" y="2467484"/>
                </a:lnTo>
                <a:lnTo>
                  <a:pt x="0" y="2467484"/>
                </a:lnTo>
                <a:lnTo>
                  <a:pt x="0" y="0"/>
                </a:lnTo>
                <a:close/>
              </a:path>
            </a:pathLst>
          </a:custGeom>
          <a:blipFill>
            <a:blip r:embed="rId2"/>
            <a:stretch>
              <a:fillRect l="-1784" t="-46513" r="-5941" b="-41033"/>
            </a:stretch>
          </a:blipFill>
        </p:spPr>
        <p:txBody>
          <a:bodyPr/>
          <a:lstStyle/>
          <a:p>
            <a:endParaRPr lang="en-AU"/>
          </a:p>
        </p:txBody>
      </p:sp>
      <p:sp>
        <p:nvSpPr>
          <p:cNvPr id="39" name="TextBox 38">
            <a:extLst>
              <a:ext uri="{FF2B5EF4-FFF2-40B4-BE49-F238E27FC236}">
                <a16:creationId xmlns:a16="http://schemas.microsoft.com/office/drawing/2014/main" id="{4C3DC060-438B-3440-B037-03F717DD010F}"/>
              </a:ext>
            </a:extLst>
          </p:cNvPr>
          <p:cNvSpPr txBox="1"/>
          <p:nvPr/>
        </p:nvSpPr>
        <p:spPr>
          <a:xfrm>
            <a:off x="6273715" y="2908366"/>
            <a:ext cx="4576153" cy="938719"/>
          </a:xfrm>
          <a:prstGeom prst="rect">
            <a:avLst/>
          </a:prstGeom>
          <a:noFill/>
        </p:spPr>
        <p:txBody>
          <a:bodyPr wrap="square" rtlCol="0">
            <a:spAutoFit/>
          </a:bodyPr>
          <a:lstStyle/>
          <a:p>
            <a:r>
              <a:rPr lang="en-AU" sz="5500" dirty="0">
                <a:latin typeface="Bahnschrift SemiLight" panose="020B0502040204020203" pitchFamily="34" charset="0"/>
              </a:rPr>
              <a:t>CHALLENGE</a:t>
            </a:r>
          </a:p>
        </p:txBody>
      </p:sp>
      <p:sp>
        <p:nvSpPr>
          <p:cNvPr id="41" name="TextBox 40">
            <a:extLst>
              <a:ext uri="{FF2B5EF4-FFF2-40B4-BE49-F238E27FC236}">
                <a16:creationId xmlns:a16="http://schemas.microsoft.com/office/drawing/2014/main" id="{FDAEF43F-9A0A-7558-5909-6585965CBAB5}"/>
              </a:ext>
            </a:extLst>
          </p:cNvPr>
          <p:cNvSpPr txBox="1"/>
          <p:nvPr/>
        </p:nvSpPr>
        <p:spPr>
          <a:xfrm>
            <a:off x="11785738" y="4359756"/>
            <a:ext cx="5740500" cy="938719"/>
          </a:xfrm>
          <a:prstGeom prst="rect">
            <a:avLst/>
          </a:prstGeom>
          <a:noFill/>
        </p:spPr>
        <p:txBody>
          <a:bodyPr wrap="square" rtlCol="0">
            <a:spAutoFit/>
          </a:bodyPr>
          <a:lstStyle/>
          <a:p>
            <a:r>
              <a:rPr lang="en-AU" sz="5500" dirty="0">
                <a:latin typeface="Bahnschrift SemiLight" panose="020B0502040204020203" pitchFamily="34" charset="0"/>
              </a:rPr>
              <a:t>COMMUNICATION</a:t>
            </a:r>
          </a:p>
        </p:txBody>
      </p:sp>
      <p:sp>
        <p:nvSpPr>
          <p:cNvPr id="42" name="Freeform 3">
            <a:extLst>
              <a:ext uri="{FF2B5EF4-FFF2-40B4-BE49-F238E27FC236}">
                <a16:creationId xmlns:a16="http://schemas.microsoft.com/office/drawing/2014/main" id="{DFD2A082-7856-82BE-3F40-220E5F2A6910}"/>
              </a:ext>
              <a:ext uri="{C183D7F6-B498-43B3-948B-1728B52AA6E4}">
                <adec:decorative xmlns:adec="http://schemas.microsoft.com/office/drawing/2017/decorative" val="1"/>
              </a:ext>
            </a:extLst>
          </p:cNvPr>
          <p:cNvSpPr/>
          <p:nvPr/>
        </p:nvSpPr>
        <p:spPr>
          <a:xfrm>
            <a:off x="6990997" y="5589002"/>
            <a:ext cx="2904014" cy="1513093"/>
          </a:xfrm>
          <a:custGeom>
            <a:avLst/>
            <a:gdLst/>
            <a:ahLst/>
            <a:cxnLst/>
            <a:rect l="l" t="t" r="r" b="b"/>
            <a:pathLst>
              <a:path w="5624997" h="2467484">
                <a:moveTo>
                  <a:pt x="0" y="0"/>
                </a:moveTo>
                <a:lnTo>
                  <a:pt x="5624998" y="0"/>
                </a:lnTo>
                <a:lnTo>
                  <a:pt x="5624998" y="2467484"/>
                </a:lnTo>
                <a:lnTo>
                  <a:pt x="0" y="2467484"/>
                </a:lnTo>
                <a:lnTo>
                  <a:pt x="0" y="0"/>
                </a:lnTo>
                <a:close/>
              </a:path>
            </a:pathLst>
          </a:custGeom>
          <a:blipFill>
            <a:blip r:embed="rId2"/>
            <a:stretch>
              <a:fillRect l="-1784" t="-46513" r="-5941" b="-41033"/>
            </a:stretch>
          </a:blipFill>
        </p:spPr>
        <p:txBody>
          <a:bodyPr/>
          <a:lstStyle/>
          <a:p>
            <a:endParaRPr lang="en-AU"/>
          </a:p>
        </p:txBody>
      </p:sp>
      <p:sp>
        <p:nvSpPr>
          <p:cNvPr id="43" name="TextBox 42">
            <a:extLst>
              <a:ext uri="{FF2B5EF4-FFF2-40B4-BE49-F238E27FC236}">
                <a16:creationId xmlns:a16="http://schemas.microsoft.com/office/drawing/2014/main" id="{E6E644AF-464D-6825-5E0D-3F8EA8261B64}"/>
              </a:ext>
            </a:extLst>
          </p:cNvPr>
          <p:cNvSpPr txBox="1"/>
          <p:nvPr/>
        </p:nvSpPr>
        <p:spPr>
          <a:xfrm>
            <a:off x="7364564" y="5876188"/>
            <a:ext cx="2322884" cy="938719"/>
          </a:xfrm>
          <a:prstGeom prst="rect">
            <a:avLst/>
          </a:prstGeom>
          <a:noFill/>
        </p:spPr>
        <p:txBody>
          <a:bodyPr wrap="square" rtlCol="0">
            <a:spAutoFit/>
          </a:bodyPr>
          <a:lstStyle/>
          <a:p>
            <a:r>
              <a:rPr lang="en-AU" sz="5500" dirty="0">
                <a:latin typeface="Bahnschrift SemiLight" panose="020B0502040204020203" pitchFamily="34" charset="0"/>
              </a:rPr>
              <a:t>CARE</a:t>
            </a:r>
          </a:p>
        </p:txBody>
      </p:sp>
      <p:pic>
        <p:nvPicPr>
          <p:cNvPr id="45" name="Picture 44">
            <a:extLst>
              <a:ext uri="{FF2B5EF4-FFF2-40B4-BE49-F238E27FC236}">
                <a16:creationId xmlns:a16="http://schemas.microsoft.com/office/drawing/2014/main" id="{E6D94C59-AA0D-9677-4921-A1AFAE8A10A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5992176" y="6577833"/>
            <a:ext cx="5692255" cy="5692255"/>
          </a:xfrm>
          <a:prstGeom prst="rect">
            <a:avLst/>
          </a:prstGeom>
        </p:spPr>
      </p:pic>
      <p:sp>
        <p:nvSpPr>
          <p:cNvPr id="46" name="TextBox 45">
            <a:extLst>
              <a:ext uri="{FF2B5EF4-FFF2-40B4-BE49-F238E27FC236}">
                <a16:creationId xmlns:a16="http://schemas.microsoft.com/office/drawing/2014/main" id="{6576EDA9-CC11-0191-1662-F40074E516F9}"/>
              </a:ext>
            </a:extLst>
          </p:cNvPr>
          <p:cNvSpPr txBox="1"/>
          <p:nvPr/>
        </p:nvSpPr>
        <p:spPr>
          <a:xfrm>
            <a:off x="5992176" y="12020129"/>
            <a:ext cx="5692255" cy="230832"/>
          </a:xfrm>
          <a:prstGeom prst="rect">
            <a:avLst/>
          </a:prstGeom>
          <a:noFill/>
        </p:spPr>
        <p:txBody>
          <a:bodyPr wrap="square" rtlCol="0">
            <a:spAutoFit/>
          </a:bodyPr>
          <a:lstStyle/>
          <a:p>
            <a:r>
              <a:rPr lang="en-AU" sz="900">
                <a:hlinkClick r:id="rId5" tooltip="https://freepngimg.com/png/29025-sea-clipart"/>
              </a:rPr>
              <a:t>This Photo</a:t>
            </a:r>
            <a:r>
              <a:rPr lang="en-AU" sz="900"/>
              <a:t> by Unknown Author is licensed under </a:t>
            </a:r>
            <a:r>
              <a:rPr lang="en-AU" sz="900">
                <a:hlinkClick r:id="rId6" tooltip="https://creativecommons.org/licenses/by-nc/3.0/"/>
              </a:rPr>
              <a:t>CC BY-NC</a:t>
            </a:r>
            <a:endParaRPr lang="en-AU" sz="9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6823F-5F27-5DCD-CCF3-A6E4CA7DFA0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FCA06D7-E9F7-9875-09D4-C7656E475DBC}"/>
              </a:ext>
            </a:extLst>
          </p:cNvPr>
          <p:cNvGrpSpPr/>
          <p:nvPr/>
        </p:nvGrpSpPr>
        <p:grpSpPr>
          <a:xfrm>
            <a:off x="-1371600" y="47507"/>
            <a:ext cx="20510908" cy="10263945"/>
            <a:chOff x="0" y="0"/>
            <a:chExt cx="27347876" cy="13685260"/>
          </a:xfrm>
        </p:grpSpPr>
        <p:sp>
          <p:nvSpPr>
            <p:cNvPr id="3" name="Freeform 3">
              <a:extLst>
                <a:ext uri="{FF2B5EF4-FFF2-40B4-BE49-F238E27FC236}">
                  <a16:creationId xmlns:a16="http://schemas.microsoft.com/office/drawing/2014/main" id="{7FD8E0F9-EBDD-4B08-36D1-D06A3B43093D}"/>
                </a:ext>
                <a:ext uri="{C183D7F6-B498-43B3-948B-1728B52AA6E4}">
                  <adec:decorative xmlns:adec="http://schemas.microsoft.com/office/drawing/2017/decorative" val="1"/>
                </a:ext>
              </a:extLst>
            </p:cNvPr>
            <p:cNvSpPr/>
            <p:nvPr/>
          </p:nvSpPr>
          <p:spPr>
            <a:xfrm>
              <a:off x="0"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a:extLst>
                <a:ext uri="{FF2B5EF4-FFF2-40B4-BE49-F238E27FC236}">
                  <a16:creationId xmlns:a16="http://schemas.microsoft.com/office/drawing/2014/main" id="{D3A980AD-ACC1-ED03-0330-DC70DA57AE0E}"/>
                </a:ext>
                <a:ext uri="{C183D7F6-B498-43B3-948B-1728B52AA6E4}">
                  <adec:decorative xmlns:adec="http://schemas.microsoft.com/office/drawing/2017/decorative" val="1"/>
                </a:ext>
              </a:extLst>
            </p:cNvPr>
            <p:cNvSpPr/>
            <p:nvPr/>
          </p:nvSpPr>
          <p:spPr>
            <a:xfrm>
              <a:off x="6824269"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a:extLst>
                <a:ext uri="{FF2B5EF4-FFF2-40B4-BE49-F238E27FC236}">
                  <a16:creationId xmlns:a16="http://schemas.microsoft.com/office/drawing/2014/main" id="{469B88EF-AB8D-9A4E-0175-025BEFEE6357}"/>
                </a:ext>
                <a:ext uri="{C183D7F6-B498-43B3-948B-1728B52AA6E4}">
                  <adec:decorative xmlns:adec="http://schemas.microsoft.com/office/drawing/2017/decorative" val="1"/>
                </a:ext>
              </a:extLst>
            </p:cNvPr>
            <p:cNvSpPr/>
            <p:nvPr/>
          </p:nvSpPr>
          <p:spPr>
            <a:xfrm>
              <a:off x="13661238"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a:extLst>
                <a:ext uri="{FF2B5EF4-FFF2-40B4-BE49-F238E27FC236}">
                  <a16:creationId xmlns:a16="http://schemas.microsoft.com/office/drawing/2014/main" id="{69FA374D-BD92-15E9-58FC-C411C62DBA07}"/>
                </a:ext>
                <a:ext uri="{C183D7F6-B498-43B3-948B-1728B52AA6E4}">
                  <adec:decorative xmlns:adec="http://schemas.microsoft.com/office/drawing/2017/decorative" val="1"/>
                </a:ext>
              </a:extLst>
            </p:cNvPr>
            <p:cNvSpPr/>
            <p:nvPr/>
          </p:nvSpPr>
          <p:spPr>
            <a:xfrm>
              <a:off x="20498207"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7" name="Freeform 7">
              <a:extLst>
                <a:ext uri="{FF2B5EF4-FFF2-40B4-BE49-F238E27FC236}">
                  <a16:creationId xmlns:a16="http://schemas.microsoft.com/office/drawing/2014/main" id="{A57697E3-9120-E567-0F3A-313ABA98A340}"/>
                </a:ext>
                <a:ext uri="{C183D7F6-B498-43B3-948B-1728B52AA6E4}">
                  <adec:decorative xmlns:adec="http://schemas.microsoft.com/office/drawing/2017/decorative" val="1"/>
                </a:ext>
              </a:extLst>
            </p:cNvPr>
            <p:cNvSpPr/>
            <p:nvPr/>
          </p:nvSpPr>
          <p:spPr>
            <a:xfrm>
              <a:off x="0"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8" name="Freeform 8">
              <a:extLst>
                <a:ext uri="{FF2B5EF4-FFF2-40B4-BE49-F238E27FC236}">
                  <a16:creationId xmlns:a16="http://schemas.microsoft.com/office/drawing/2014/main" id="{351888E0-128F-3AAA-76FC-7F0A825024CC}"/>
                </a:ext>
                <a:ext uri="{C183D7F6-B498-43B3-948B-1728B52AA6E4}">
                  <adec:decorative xmlns:adec="http://schemas.microsoft.com/office/drawing/2017/decorative" val="1"/>
                </a:ext>
              </a:extLst>
            </p:cNvPr>
            <p:cNvSpPr/>
            <p:nvPr/>
          </p:nvSpPr>
          <p:spPr>
            <a:xfrm>
              <a:off x="6824269"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a:extLst>
                <a:ext uri="{FF2B5EF4-FFF2-40B4-BE49-F238E27FC236}">
                  <a16:creationId xmlns:a16="http://schemas.microsoft.com/office/drawing/2014/main" id="{B78AC576-1FA2-0DE9-78DD-E7A64FC9FF2D}"/>
                </a:ext>
                <a:ext uri="{C183D7F6-B498-43B3-948B-1728B52AA6E4}">
                  <adec:decorative xmlns:adec="http://schemas.microsoft.com/office/drawing/2017/decorative" val="1"/>
                </a:ext>
              </a:extLst>
            </p:cNvPr>
            <p:cNvSpPr/>
            <p:nvPr/>
          </p:nvSpPr>
          <p:spPr>
            <a:xfrm>
              <a:off x="13661238"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10" name="Freeform 10">
              <a:extLst>
                <a:ext uri="{FF2B5EF4-FFF2-40B4-BE49-F238E27FC236}">
                  <a16:creationId xmlns:a16="http://schemas.microsoft.com/office/drawing/2014/main" id="{97272032-D0A4-AD82-8114-A43AEC63452B}"/>
                </a:ext>
                <a:ext uri="{C183D7F6-B498-43B3-948B-1728B52AA6E4}">
                  <adec:decorative xmlns:adec="http://schemas.microsoft.com/office/drawing/2017/decorative" val="1"/>
                </a:ext>
              </a:extLst>
            </p:cNvPr>
            <p:cNvSpPr/>
            <p:nvPr/>
          </p:nvSpPr>
          <p:spPr>
            <a:xfrm>
              <a:off x="20498207"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grpSp>
      <p:grpSp>
        <p:nvGrpSpPr>
          <p:cNvPr id="11" name="Group 11">
            <a:extLst>
              <a:ext uri="{FF2B5EF4-FFF2-40B4-BE49-F238E27FC236}">
                <a16:creationId xmlns:a16="http://schemas.microsoft.com/office/drawing/2014/main" id="{E9EB0312-2A28-2BA3-C1AA-EF8E0AD8F0F1}"/>
              </a:ext>
            </a:extLst>
          </p:cNvPr>
          <p:cNvGrpSpPr/>
          <p:nvPr/>
        </p:nvGrpSpPr>
        <p:grpSpPr>
          <a:xfrm>
            <a:off x="685800" y="492583"/>
            <a:ext cx="17219109" cy="7224823"/>
            <a:chOff x="0" y="-275732"/>
            <a:chExt cx="1888173" cy="954274"/>
          </a:xfrm>
        </p:grpSpPr>
        <p:sp>
          <p:nvSpPr>
            <p:cNvPr id="12" name="Freeform 12">
              <a:extLst>
                <a:ext uri="{FF2B5EF4-FFF2-40B4-BE49-F238E27FC236}">
                  <a16:creationId xmlns:a16="http://schemas.microsoft.com/office/drawing/2014/main" id="{1EA6025C-4EA4-A4F8-298A-3936136DA291}"/>
                </a:ext>
              </a:extLst>
            </p:cNvPr>
            <p:cNvSpPr/>
            <p:nvPr/>
          </p:nvSpPr>
          <p:spPr>
            <a:xfrm>
              <a:off x="24838" y="-275732"/>
              <a:ext cx="1863335" cy="678542"/>
            </a:xfrm>
            <a:custGeom>
              <a:avLst/>
              <a:gdLst/>
              <a:ahLst/>
              <a:cxnLst/>
              <a:rect l="l" t="t" r="r" b="b"/>
              <a:pathLst>
                <a:path w="1863335" h="678542">
                  <a:moveTo>
                    <a:pt x="0" y="0"/>
                  </a:moveTo>
                  <a:lnTo>
                    <a:pt x="1863335" y="0"/>
                  </a:lnTo>
                  <a:lnTo>
                    <a:pt x="1863335" y="678542"/>
                  </a:lnTo>
                  <a:lnTo>
                    <a:pt x="0" y="678542"/>
                  </a:lnTo>
                  <a:close/>
                </a:path>
              </a:pathLst>
            </a:custGeom>
            <a:solidFill>
              <a:srgbClr val="A1BEA1"/>
            </a:solidFill>
          </p:spPr>
          <p:txBody>
            <a:bodyPr/>
            <a:lstStyle/>
            <a:p>
              <a:endParaRPr lang="en-AU" dirty="0"/>
            </a:p>
          </p:txBody>
        </p:sp>
        <p:sp>
          <p:nvSpPr>
            <p:cNvPr id="13" name="TextBox 13">
              <a:extLst>
                <a:ext uri="{FF2B5EF4-FFF2-40B4-BE49-F238E27FC236}">
                  <a16:creationId xmlns:a16="http://schemas.microsoft.com/office/drawing/2014/main" id="{1ADC0C1E-BAD3-235A-535C-49DC8810435C}"/>
                </a:ext>
              </a:extLst>
            </p:cNvPr>
            <p:cNvSpPr txBox="1"/>
            <p:nvPr/>
          </p:nvSpPr>
          <p:spPr>
            <a:xfrm>
              <a:off x="0" y="-38100"/>
              <a:ext cx="1863335" cy="716642"/>
            </a:xfrm>
            <a:prstGeom prst="rect">
              <a:avLst/>
            </a:prstGeom>
          </p:spPr>
          <p:txBody>
            <a:bodyPr lIns="50800" tIns="50800" rIns="50800" bIns="50800" rtlCol="0" anchor="ctr"/>
            <a:lstStyle/>
            <a:p>
              <a:pPr algn="ctr">
                <a:lnSpc>
                  <a:spcPts val="2782"/>
                </a:lnSpc>
              </a:pPr>
              <a:endParaRPr/>
            </a:p>
          </p:txBody>
        </p:sp>
      </p:grpSp>
      <p:sp>
        <p:nvSpPr>
          <p:cNvPr id="14" name="Freeform 14">
            <a:extLst>
              <a:ext uri="{FF2B5EF4-FFF2-40B4-BE49-F238E27FC236}">
                <a16:creationId xmlns:a16="http://schemas.microsoft.com/office/drawing/2014/main" id="{2354F890-41EB-C61C-BDDF-F95C1BFB9F54}"/>
              </a:ext>
              <a:ext uri="{C183D7F6-B498-43B3-948B-1728B52AA6E4}">
                <adec:decorative xmlns:adec="http://schemas.microsoft.com/office/drawing/2017/decorative" val="1"/>
              </a:ext>
            </a:extLst>
          </p:cNvPr>
          <p:cNvSpPr/>
          <p:nvPr/>
        </p:nvSpPr>
        <p:spPr>
          <a:xfrm rot="-729559">
            <a:off x="1536924" y="7237653"/>
            <a:ext cx="1962178" cy="1969339"/>
          </a:xfrm>
          <a:custGeom>
            <a:avLst/>
            <a:gdLst/>
            <a:ahLst/>
            <a:cxnLst/>
            <a:rect l="l" t="t" r="r" b="b"/>
            <a:pathLst>
              <a:path w="1962178" h="1969339">
                <a:moveTo>
                  <a:pt x="0" y="0"/>
                </a:moveTo>
                <a:lnTo>
                  <a:pt x="1962178" y="0"/>
                </a:lnTo>
                <a:lnTo>
                  <a:pt x="1962178" y="1969339"/>
                </a:lnTo>
                <a:lnTo>
                  <a:pt x="0" y="196933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6" name="TextBox 16">
            <a:extLst>
              <a:ext uri="{FF2B5EF4-FFF2-40B4-BE49-F238E27FC236}">
                <a16:creationId xmlns:a16="http://schemas.microsoft.com/office/drawing/2014/main" id="{6671E459-7677-4924-EDF5-67BFEBEDF96D}"/>
              </a:ext>
            </a:extLst>
          </p:cNvPr>
          <p:cNvSpPr txBox="1"/>
          <p:nvPr/>
        </p:nvSpPr>
        <p:spPr>
          <a:xfrm>
            <a:off x="1047638" y="1536977"/>
            <a:ext cx="16363479" cy="3048463"/>
          </a:xfrm>
          <a:prstGeom prst="rect">
            <a:avLst/>
          </a:prstGeom>
        </p:spPr>
        <p:txBody>
          <a:bodyPr wrap="square" lIns="0" tIns="0" rIns="0" bIns="0" rtlCol="0" anchor="t">
            <a:spAutoFit/>
          </a:bodyPr>
          <a:lstStyle/>
          <a:p>
            <a:pPr algn="ctr">
              <a:lnSpc>
                <a:spcPts val="5884"/>
              </a:lnSpc>
            </a:pPr>
            <a:r>
              <a:rPr lang="en-US" sz="6000" dirty="0">
                <a:solidFill>
                  <a:srgbClr val="000000"/>
                </a:solidFill>
                <a:latin typeface="Bahnschrift SemiLight" panose="020B0502040204020203" pitchFamily="34" charset="0"/>
                <a:ea typeface="Bobby Jones"/>
                <a:cs typeface="Bobby Jones"/>
                <a:sym typeface="Bobby Jones"/>
              </a:rPr>
              <a:t>It can be hard to nurture joy and play in adult asynchronous learning. </a:t>
            </a:r>
          </a:p>
          <a:p>
            <a:pPr algn="ctr">
              <a:lnSpc>
                <a:spcPts val="5884"/>
              </a:lnSpc>
            </a:pPr>
            <a:endParaRPr lang="en-US" sz="7175" dirty="0">
              <a:solidFill>
                <a:srgbClr val="000000"/>
              </a:solidFill>
              <a:latin typeface="Bobby Jones"/>
              <a:ea typeface="Bobby Jones"/>
              <a:cs typeface="Bobby Jones"/>
              <a:sym typeface="Bobby Jones"/>
            </a:endParaRPr>
          </a:p>
          <a:p>
            <a:pPr algn="ctr">
              <a:lnSpc>
                <a:spcPts val="5884"/>
              </a:lnSpc>
            </a:pPr>
            <a:r>
              <a:rPr lang="en-US" sz="7175" dirty="0">
                <a:solidFill>
                  <a:srgbClr val="000000"/>
                </a:solidFill>
                <a:latin typeface="Bobby Jones"/>
                <a:ea typeface="Bobby Jones"/>
                <a:cs typeface="Bobby Jones"/>
                <a:sym typeface="Bobby Jones"/>
              </a:rPr>
              <a:t>What are some ways to do this?</a:t>
            </a:r>
          </a:p>
        </p:txBody>
      </p:sp>
      <p:sp>
        <p:nvSpPr>
          <p:cNvPr id="18" name="Title 17" hidden="1">
            <a:extLst>
              <a:ext uri="{FF2B5EF4-FFF2-40B4-BE49-F238E27FC236}">
                <a16:creationId xmlns:a16="http://schemas.microsoft.com/office/drawing/2014/main" id="{C4112969-E73C-8488-2C7F-72D29140E23B}"/>
              </a:ext>
            </a:extLst>
          </p:cNvPr>
          <p:cNvSpPr>
            <a:spLocks noGrp="1"/>
          </p:cNvSpPr>
          <p:nvPr>
            <p:ph type="title" idx="4294967295"/>
          </p:nvPr>
        </p:nvSpPr>
        <p:spPr>
          <a:xfrm>
            <a:off x="375164" y="410376"/>
            <a:ext cx="3309330" cy="1143000"/>
          </a:xfrm>
        </p:spPr>
        <p:txBody>
          <a:bodyPr/>
          <a:lstStyle/>
          <a:p>
            <a:r>
              <a:rPr lang="en-AU" dirty="0"/>
              <a:t>Reflection </a:t>
            </a:r>
          </a:p>
        </p:txBody>
      </p:sp>
      <p:sp>
        <p:nvSpPr>
          <p:cNvPr id="19" name="Freeform 14">
            <a:extLst>
              <a:ext uri="{FF2B5EF4-FFF2-40B4-BE49-F238E27FC236}">
                <a16:creationId xmlns:a16="http://schemas.microsoft.com/office/drawing/2014/main" id="{788B4662-A180-6D0E-E28D-3A25ACC67636}"/>
              </a:ext>
              <a:ext uri="{C183D7F6-B498-43B3-948B-1728B52AA6E4}">
                <adec:decorative xmlns:adec="http://schemas.microsoft.com/office/drawing/2017/decorative" val="1"/>
              </a:ext>
            </a:extLst>
          </p:cNvPr>
          <p:cNvSpPr/>
          <p:nvPr/>
        </p:nvSpPr>
        <p:spPr>
          <a:xfrm>
            <a:off x="9238903" y="5444816"/>
            <a:ext cx="5537687" cy="4349601"/>
          </a:xfrm>
          <a:custGeom>
            <a:avLst/>
            <a:gdLst/>
            <a:ahLst/>
            <a:cxnLst/>
            <a:rect l="l" t="t" r="r" b="b"/>
            <a:pathLst>
              <a:path w="5537687" h="4349601">
                <a:moveTo>
                  <a:pt x="0" y="0"/>
                </a:moveTo>
                <a:lnTo>
                  <a:pt x="5537687" y="0"/>
                </a:lnTo>
                <a:lnTo>
                  <a:pt x="5537687" y="4349602"/>
                </a:lnTo>
                <a:lnTo>
                  <a:pt x="0" y="434960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20" name="TextBox 19">
            <a:extLst>
              <a:ext uri="{FF2B5EF4-FFF2-40B4-BE49-F238E27FC236}">
                <a16:creationId xmlns:a16="http://schemas.microsoft.com/office/drawing/2014/main" id="{F1250CCD-8B12-8C36-9BCA-EC81017AFCA8}"/>
              </a:ext>
            </a:extLst>
          </p:cNvPr>
          <p:cNvSpPr txBox="1"/>
          <p:nvPr/>
        </p:nvSpPr>
        <p:spPr>
          <a:xfrm>
            <a:off x="9635290" y="6412419"/>
            <a:ext cx="4115147" cy="1754326"/>
          </a:xfrm>
          <a:prstGeom prst="rect">
            <a:avLst/>
          </a:prstGeom>
          <a:noFill/>
        </p:spPr>
        <p:txBody>
          <a:bodyPr wrap="square" rtlCol="0">
            <a:spAutoFit/>
          </a:bodyPr>
          <a:lstStyle/>
          <a:p>
            <a:r>
              <a:rPr lang="en-AU" sz="3600" dirty="0">
                <a:latin typeface="Open Sans" panose="020B0606030504020204" pitchFamily="34" charset="0"/>
                <a:ea typeface="Open Sans" panose="020B0606030504020204" pitchFamily="34" charset="0"/>
                <a:cs typeface="Open Sans" panose="020B0606030504020204" pitchFamily="34" charset="0"/>
              </a:rPr>
              <a:t>One approach = low stakes active learning activities</a:t>
            </a:r>
          </a:p>
        </p:txBody>
      </p:sp>
    </p:spTree>
    <p:extLst>
      <p:ext uri="{BB962C8B-B14F-4D97-AF65-F5344CB8AC3E}">
        <p14:creationId xmlns:p14="http://schemas.microsoft.com/office/powerpoint/2010/main" val="17336928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A1BEA1"/>
        </a:solidFill>
        <a:effectLst/>
      </p:bgPr>
    </p:bg>
    <p:spTree>
      <p:nvGrpSpPr>
        <p:cNvPr id="1" name=""/>
        <p:cNvGrpSpPr/>
        <p:nvPr/>
      </p:nvGrpSpPr>
      <p:grpSpPr>
        <a:xfrm>
          <a:off x="0" y="0"/>
          <a:ext cx="0" cy="0"/>
          <a:chOff x="0" y="0"/>
          <a:chExt cx="0" cy="0"/>
        </a:xfrm>
      </p:grpSpPr>
      <p:grpSp>
        <p:nvGrpSpPr>
          <p:cNvPr id="2" name="Group 2"/>
          <p:cNvGrpSpPr/>
          <p:nvPr/>
        </p:nvGrpSpPr>
        <p:grpSpPr>
          <a:xfrm>
            <a:off x="-2222907" y="0"/>
            <a:ext cx="20510908" cy="10263945"/>
            <a:chOff x="0" y="0"/>
            <a:chExt cx="27347876" cy="13685260"/>
          </a:xfrm>
        </p:grpSpPr>
        <p:sp>
          <p:nvSpPr>
            <p:cNvPr id="3" name="Freeform 3">
              <a:extLst>
                <a:ext uri="{C183D7F6-B498-43B3-948B-1728B52AA6E4}">
                  <adec:decorative xmlns:adec="http://schemas.microsoft.com/office/drawing/2017/decorative" val="1"/>
                </a:ext>
              </a:extLst>
            </p:cNvPr>
            <p:cNvSpPr/>
            <p:nvPr/>
          </p:nvSpPr>
          <p:spPr>
            <a:xfrm>
              <a:off x="0"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a:extLst>
                <a:ext uri="{C183D7F6-B498-43B3-948B-1728B52AA6E4}">
                  <adec:decorative xmlns:adec="http://schemas.microsoft.com/office/drawing/2017/decorative" val="1"/>
                </a:ext>
              </a:extLst>
            </p:cNvPr>
            <p:cNvSpPr/>
            <p:nvPr/>
          </p:nvSpPr>
          <p:spPr>
            <a:xfrm>
              <a:off x="6824269"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a:extLst>
                <a:ext uri="{C183D7F6-B498-43B3-948B-1728B52AA6E4}">
                  <adec:decorative xmlns:adec="http://schemas.microsoft.com/office/drawing/2017/decorative" val="1"/>
                </a:ext>
              </a:extLst>
            </p:cNvPr>
            <p:cNvSpPr/>
            <p:nvPr/>
          </p:nvSpPr>
          <p:spPr>
            <a:xfrm>
              <a:off x="13661238"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a:extLst>
                <a:ext uri="{C183D7F6-B498-43B3-948B-1728B52AA6E4}">
                  <adec:decorative xmlns:adec="http://schemas.microsoft.com/office/drawing/2017/decorative" val="1"/>
                </a:ext>
              </a:extLst>
            </p:cNvPr>
            <p:cNvSpPr/>
            <p:nvPr/>
          </p:nvSpPr>
          <p:spPr>
            <a:xfrm>
              <a:off x="20498207"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7" name="Freeform 7">
              <a:extLst>
                <a:ext uri="{C183D7F6-B498-43B3-948B-1728B52AA6E4}">
                  <adec:decorative xmlns:adec="http://schemas.microsoft.com/office/drawing/2017/decorative" val="1"/>
                </a:ext>
              </a:extLst>
            </p:cNvPr>
            <p:cNvSpPr/>
            <p:nvPr/>
          </p:nvSpPr>
          <p:spPr>
            <a:xfrm>
              <a:off x="0"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8" name="Freeform 8">
              <a:extLst>
                <a:ext uri="{C183D7F6-B498-43B3-948B-1728B52AA6E4}">
                  <adec:decorative xmlns:adec="http://schemas.microsoft.com/office/drawing/2017/decorative" val="1"/>
                </a:ext>
              </a:extLst>
            </p:cNvPr>
            <p:cNvSpPr/>
            <p:nvPr/>
          </p:nvSpPr>
          <p:spPr>
            <a:xfrm>
              <a:off x="6824269"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a:extLst>
                <a:ext uri="{C183D7F6-B498-43B3-948B-1728B52AA6E4}">
                  <adec:decorative xmlns:adec="http://schemas.microsoft.com/office/drawing/2017/decorative" val="1"/>
                </a:ext>
              </a:extLst>
            </p:cNvPr>
            <p:cNvSpPr/>
            <p:nvPr/>
          </p:nvSpPr>
          <p:spPr>
            <a:xfrm>
              <a:off x="13661238"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10" name="Freeform 10">
              <a:extLst>
                <a:ext uri="{C183D7F6-B498-43B3-948B-1728B52AA6E4}">
                  <adec:decorative xmlns:adec="http://schemas.microsoft.com/office/drawing/2017/decorative" val="1"/>
                </a:ext>
              </a:extLst>
            </p:cNvPr>
            <p:cNvSpPr/>
            <p:nvPr/>
          </p:nvSpPr>
          <p:spPr>
            <a:xfrm>
              <a:off x="20498207"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grpSp>
      <p:grpSp>
        <p:nvGrpSpPr>
          <p:cNvPr id="11" name="Group 11"/>
          <p:cNvGrpSpPr/>
          <p:nvPr/>
        </p:nvGrpSpPr>
        <p:grpSpPr>
          <a:xfrm>
            <a:off x="429943" y="1409700"/>
            <a:ext cx="11270639" cy="8477393"/>
            <a:chOff x="0" y="0"/>
            <a:chExt cx="2968399" cy="2232729"/>
          </a:xfrm>
        </p:grpSpPr>
        <p:sp>
          <p:nvSpPr>
            <p:cNvPr id="12" name="Freeform 12"/>
            <p:cNvSpPr/>
            <p:nvPr/>
          </p:nvSpPr>
          <p:spPr>
            <a:xfrm>
              <a:off x="0" y="0"/>
              <a:ext cx="2968399" cy="2232729"/>
            </a:xfrm>
            <a:custGeom>
              <a:avLst/>
              <a:gdLst/>
              <a:ahLst/>
              <a:cxnLst/>
              <a:rect l="l" t="t" r="r" b="b"/>
              <a:pathLst>
                <a:path w="2968399" h="2232729">
                  <a:moveTo>
                    <a:pt x="0" y="0"/>
                  </a:moveTo>
                  <a:lnTo>
                    <a:pt x="2968399" y="0"/>
                  </a:lnTo>
                  <a:lnTo>
                    <a:pt x="2968399" y="2232729"/>
                  </a:lnTo>
                  <a:lnTo>
                    <a:pt x="0" y="2232729"/>
                  </a:lnTo>
                  <a:close/>
                </a:path>
              </a:pathLst>
            </a:custGeom>
            <a:solidFill>
              <a:srgbClr val="FFFFFF"/>
            </a:solidFill>
          </p:spPr>
          <p:txBody>
            <a:bodyPr/>
            <a:lstStyle/>
            <a:p>
              <a:endParaRPr lang="en-AU" dirty="0"/>
            </a:p>
          </p:txBody>
        </p:sp>
        <p:sp>
          <p:nvSpPr>
            <p:cNvPr id="13" name="TextBox 13"/>
            <p:cNvSpPr txBox="1"/>
            <p:nvPr/>
          </p:nvSpPr>
          <p:spPr>
            <a:xfrm>
              <a:off x="0" y="-38100"/>
              <a:ext cx="2968399" cy="2270829"/>
            </a:xfrm>
            <a:prstGeom prst="rect">
              <a:avLst/>
            </a:prstGeom>
          </p:spPr>
          <p:txBody>
            <a:bodyPr lIns="50800" tIns="50800" rIns="50800" bIns="50800" rtlCol="0" anchor="ctr"/>
            <a:lstStyle/>
            <a:p>
              <a:pPr algn="ctr">
                <a:lnSpc>
                  <a:spcPts val="2782"/>
                </a:lnSpc>
              </a:pPr>
              <a:endParaRPr/>
            </a:p>
          </p:txBody>
        </p:sp>
      </p:grpSp>
      <p:sp>
        <p:nvSpPr>
          <p:cNvPr id="14" name="Freeform 14">
            <a:extLst>
              <a:ext uri="{C183D7F6-B498-43B3-948B-1728B52AA6E4}">
                <adec:decorative xmlns:adec="http://schemas.microsoft.com/office/drawing/2017/decorative" val="1"/>
              </a:ext>
            </a:extLst>
          </p:cNvPr>
          <p:cNvSpPr/>
          <p:nvPr/>
        </p:nvSpPr>
        <p:spPr>
          <a:xfrm rot="-141431">
            <a:off x="11314114" y="2540274"/>
            <a:ext cx="6426356" cy="6485314"/>
          </a:xfrm>
          <a:custGeom>
            <a:avLst/>
            <a:gdLst/>
            <a:ahLst/>
            <a:cxnLst/>
            <a:rect l="l" t="t" r="r" b="b"/>
            <a:pathLst>
              <a:path w="6426356" h="6485314">
                <a:moveTo>
                  <a:pt x="0" y="0"/>
                </a:moveTo>
                <a:lnTo>
                  <a:pt x="6426356" y="0"/>
                </a:lnTo>
                <a:lnTo>
                  <a:pt x="6426356" y="6485314"/>
                </a:lnTo>
                <a:lnTo>
                  <a:pt x="0" y="648531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5" name="Freeform 15">
            <a:extLst>
              <a:ext uri="{C183D7F6-B498-43B3-948B-1728B52AA6E4}">
                <adec:decorative xmlns:adec="http://schemas.microsoft.com/office/drawing/2017/decorative" val="1"/>
              </a:ext>
            </a:extLst>
          </p:cNvPr>
          <p:cNvSpPr/>
          <p:nvPr/>
        </p:nvSpPr>
        <p:spPr>
          <a:xfrm rot="-265308">
            <a:off x="10722420" y="3917480"/>
            <a:ext cx="7609743" cy="4280481"/>
          </a:xfrm>
          <a:custGeom>
            <a:avLst/>
            <a:gdLst/>
            <a:ahLst/>
            <a:cxnLst/>
            <a:rect l="l" t="t" r="r" b="b"/>
            <a:pathLst>
              <a:path w="7609743" h="4280481">
                <a:moveTo>
                  <a:pt x="0" y="0"/>
                </a:moveTo>
                <a:lnTo>
                  <a:pt x="7609744" y="0"/>
                </a:lnTo>
                <a:lnTo>
                  <a:pt x="7609744" y="4280481"/>
                </a:lnTo>
                <a:lnTo>
                  <a:pt x="0" y="4280481"/>
                </a:lnTo>
                <a:lnTo>
                  <a:pt x="0" y="0"/>
                </a:lnTo>
                <a:close/>
              </a:path>
            </a:pathLst>
          </a:custGeom>
          <a:blipFill>
            <a:blip r:embed="rId4"/>
            <a:stretch>
              <a:fillRect l="-1698" t="-1698" r="-1698" b="-1698"/>
            </a:stretch>
          </a:blipFill>
        </p:spPr>
        <p:txBody>
          <a:bodyPr/>
          <a:lstStyle/>
          <a:p>
            <a:endParaRPr lang="en-AU"/>
          </a:p>
        </p:txBody>
      </p:sp>
      <p:sp>
        <p:nvSpPr>
          <p:cNvPr id="16" name="TextBox 16"/>
          <p:cNvSpPr txBox="1">
            <a:spLocks noGrp="1"/>
          </p:cNvSpPr>
          <p:nvPr>
            <p:ph type="title" idx="4294967295"/>
          </p:nvPr>
        </p:nvSpPr>
        <p:spPr>
          <a:xfrm>
            <a:off x="978304" y="1957624"/>
            <a:ext cx="10938519" cy="64569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858"/>
              </a:lnSpc>
              <a:spcBef>
                <a:spcPts val="0"/>
              </a:spcBef>
              <a:spcAft>
                <a:spcPts val="0"/>
              </a:spcAft>
              <a:buClrTx/>
              <a:buSzTx/>
              <a:buFontTx/>
              <a:buNone/>
              <a:tabLst/>
              <a:defRPr/>
            </a:pPr>
            <a:r>
              <a:rPr kumimoji="0" lang="en-US" sz="5925" b="0" i="0" u="none" strike="noStrike" kern="1200" cap="none" spc="0" normalizeH="0" baseline="0" noProof="0" dirty="0">
                <a:ln>
                  <a:noFill/>
                </a:ln>
                <a:solidFill>
                  <a:srgbClr val="000000"/>
                </a:solidFill>
                <a:effectLst/>
                <a:uLnTx/>
                <a:uFillTx/>
                <a:latin typeface="Bobby Jones"/>
                <a:ea typeface="Bobby Jones"/>
                <a:cs typeface="Bobby Jones"/>
                <a:sym typeface="Bobby Jones"/>
              </a:rPr>
              <a:t>Activity 1: joy strategy deck</a:t>
            </a:r>
          </a:p>
        </p:txBody>
      </p:sp>
      <p:sp>
        <p:nvSpPr>
          <p:cNvPr id="17" name="TextBox 17"/>
          <p:cNvSpPr txBox="1"/>
          <p:nvPr/>
        </p:nvSpPr>
        <p:spPr>
          <a:xfrm>
            <a:off x="1114483" y="3177966"/>
            <a:ext cx="9090101" cy="1112164"/>
          </a:xfrm>
          <a:prstGeom prst="rect">
            <a:avLst/>
          </a:prstGeom>
        </p:spPr>
        <p:txBody>
          <a:bodyPr lIns="0" tIns="0" rIns="0" bIns="0" rtlCol="0" anchor="t">
            <a:spAutoFit/>
          </a:bodyPr>
          <a:lstStyle/>
          <a:p>
            <a:pPr algn="l">
              <a:lnSpc>
                <a:spcPts val="2500"/>
              </a:lnSpc>
            </a:pPr>
            <a:r>
              <a:rPr lang="en-US" sz="2000" b="1" dirty="0">
                <a:solidFill>
                  <a:srgbClr val="E8A532"/>
                </a:solidFill>
                <a:latin typeface="Open Sans Bold"/>
                <a:ea typeface="Open Sans Bold"/>
                <a:cs typeface="Open Sans Bold"/>
                <a:sym typeface="Open Sans Bold"/>
              </a:rPr>
              <a:t>Step 1: </a:t>
            </a:r>
          </a:p>
          <a:p>
            <a:pPr algn="l">
              <a:lnSpc>
                <a:spcPts val="3499"/>
              </a:lnSpc>
            </a:pPr>
            <a:r>
              <a:rPr lang="en-US" sz="2799" b="1" dirty="0">
                <a:solidFill>
                  <a:srgbClr val="000000"/>
                </a:solidFill>
                <a:latin typeface="Open Sans Bold"/>
                <a:ea typeface="Open Sans Bold"/>
                <a:cs typeface="Open Sans Bold"/>
                <a:sym typeface="Open Sans Bold"/>
              </a:rPr>
              <a:t>Explore </a:t>
            </a:r>
            <a:r>
              <a:rPr lang="en-US" sz="2799" dirty="0">
                <a:solidFill>
                  <a:srgbClr val="000000"/>
                </a:solidFill>
                <a:latin typeface="Open Sans"/>
                <a:ea typeface="Open Sans"/>
                <a:cs typeface="Open Sans"/>
                <a:sym typeface="Open Sans"/>
              </a:rPr>
              <a:t>the 'joy deck'. </a:t>
            </a:r>
            <a:r>
              <a:rPr lang="en-US" sz="2799" b="1" dirty="0">
                <a:solidFill>
                  <a:srgbClr val="000000"/>
                </a:solidFill>
                <a:latin typeface="Open Sans Bold"/>
                <a:ea typeface="Open Sans Bold"/>
                <a:cs typeface="Open Sans Bold"/>
                <a:sym typeface="Open Sans Bold"/>
              </a:rPr>
              <a:t>Select </a:t>
            </a:r>
            <a:r>
              <a:rPr lang="en-US" sz="2799" b="1" dirty="0">
                <a:solidFill>
                  <a:srgbClr val="000000"/>
                </a:solidFill>
                <a:latin typeface="Open Sans"/>
                <a:ea typeface="Open Sans"/>
                <a:cs typeface="Open Sans"/>
                <a:sym typeface="Open Sans"/>
              </a:rPr>
              <a:t>one</a:t>
            </a:r>
            <a:r>
              <a:rPr lang="en-US" sz="2799" dirty="0">
                <a:solidFill>
                  <a:srgbClr val="000000"/>
                </a:solidFill>
                <a:latin typeface="Open Sans"/>
                <a:ea typeface="Open Sans"/>
                <a:cs typeface="Open Sans"/>
                <a:sym typeface="Open Sans"/>
              </a:rPr>
              <a:t> that interest you. </a:t>
            </a:r>
          </a:p>
          <a:p>
            <a:pPr algn="l">
              <a:lnSpc>
                <a:spcPts val="2566"/>
              </a:lnSpc>
            </a:pPr>
            <a:endParaRPr lang="en-US" sz="2799" dirty="0">
              <a:solidFill>
                <a:srgbClr val="000000"/>
              </a:solidFill>
              <a:latin typeface="Open Sans"/>
              <a:ea typeface="Open Sans"/>
              <a:cs typeface="Open Sans"/>
              <a:sym typeface="Open Sans"/>
            </a:endParaRPr>
          </a:p>
        </p:txBody>
      </p:sp>
      <p:sp>
        <p:nvSpPr>
          <p:cNvPr id="18" name="TextBox 18"/>
          <p:cNvSpPr txBox="1"/>
          <p:nvPr/>
        </p:nvSpPr>
        <p:spPr>
          <a:xfrm>
            <a:off x="1065830" y="7454153"/>
            <a:ext cx="8750357" cy="1423147"/>
          </a:xfrm>
          <a:prstGeom prst="rect">
            <a:avLst/>
          </a:prstGeom>
        </p:spPr>
        <p:txBody>
          <a:bodyPr lIns="0" tIns="0" rIns="0" bIns="0" rtlCol="0" anchor="t">
            <a:spAutoFit/>
          </a:bodyPr>
          <a:lstStyle/>
          <a:p>
            <a:pPr algn="l">
              <a:lnSpc>
                <a:spcPts val="2470"/>
              </a:lnSpc>
            </a:pPr>
            <a:endParaRPr dirty="0"/>
          </a:p>
          <a:p>
            <a:pPr algn="l">
              <a:lnSpc>
                <a:spcPts val="2470"/>
              </a:lnSpc>
            </a:pPr>
            <a:r>
              <a:rPr lang="en-US" sz="1976" b="1" dirty="0">
                <a:solidFill>
                  <a:srgbClr val="E8A532"/>
                </a:solidFill>
                <a:latin typeface="Open Sans Bold"/>
                <a:ea typeface="Open Sans Bold"/>
                <a:cs typeface="Open Sans Bold"/>
                <a:sym typeface="Open Sans Bold"/>
              </a:rPr>
              <a:t>Step 3: </a:t>
            </a:r>
          </a:p>
          <a:p>
            <a:pPr algn="l">
              <a:lnSpc>
                <a:spcPts val="3499"/>
              </a:lnSpc>
            </a:pPr>
            <a:r>
              <a:rPr lang="en-US" sz="2799" b="1" dirty="0">
                <a:solidFill>
                  <a:srgbClr val="000000"/>
                </a:solidFill>
                <a:latin typeface="Open Sans Bold"/>
                <a:ea typeface="Open Sans Bold"/>
                <a:cs typeface="Open Sans Bold"/>
                <a:sym typeface="Open Sans Bold"/>
              </a:rPr>
              <a:t>Repeat</a:t>
            </a:r>
            <a:r>
              <a:rPr lang="en-US" sz="2799" dirty="0">
                <a:solidFill>
                  <a:srgbClr val="000000"/>
                </a:solidFill>
                <a:latin typeface="Open Sans"/>
                <a:ea typeface="Open Sans"/>
                <a:cs typeface="Open Sans"/>
                <a:sym typeface="Open Sans"/>
              </a:rPr>
              <a:t> step one!</a:t>
            </a:r>
          </a:p>
          <a:p>
            <a:pPr algn="l">
              <a:lnSpc>
                <a:spcPts val="2470"/>
              </a:lnSpc>
            </a:pPr>
            <a:endParaRPr lang="en-US" sz="2799" dirty="0">
              <a:solidFill>
                <a:srgbClr val="000000"/>
              </a:solidFill>
              <a:latin typeface="Open Sans"/>
              <a:ea typeface="Open Sans"/>
              <a:cs typeface="Open Sans"/>
              <a:sym typeface="Open Sans"/>
            </a:endParaRPr>
          </a:p>
        </p:txBody>
      </p:sp>
      <p:sp>
        <p:nvSpPr>
          <p:cNvPr id="19" name="TextBox 19"/>
          <p:cNvSpPr txBox="1"/>
          <p:nvPr/>
        </p:nvSpPr>
        <p:spPr>
          <a:xfrm>
            <a:off x="1124125" y="4785095"/>
            <a:ext cx="8750357" cy="2545249"/>
          </a:xfrm>
          <a:prstGeom prst="rect">
            <a:avLst/>
          </a:prstGeom>
        </p:spPr>
        <p:txBody>
          <a:bodyPr lIns="0" tIns="0" rIns="0" bIns="0" rtlCol="0" anchor="t">
            <a:spAutoFit/>
          </a:bodyPr>
          <a:lstStyle/>
          <a:p>
            <a:pPr algn="l">
              <a:lnSpc>
                <a:spcPts val="2470"/>
              </a:lnSpc>
            </a:pPr>
            <a:r>
              <a:rPr lang="en-US" sz="1976" b="1" dirty="0">
                <a:solidFill>
                  <a:srgbClr val="E8A532"/>
                </a:solidFill>
                <a:latin typeface="Open Sans Bold"/>
                <a:ea typeface="Open Sans Bold"/>
                <a:cs typeface="Open Sans Bold"/>
                <a:sym typeface="Open Sans Bold"/>
              </a:rPr>
              <a:t>Step 2: </a:t>
            </a:r>
          </a:p>
          <a:p>
            <a:pPr>
              <a:lnSpc>
                <a:spcPts val="3499"/>
              </a:lnSpc>
            </a:pPr>
            <a:r>
              <a:rPr lang="en-US" sz="2799" b="1" dirty="0">
                <a:solidFill>
                  <a:srgbClr val="000000"/>
                </a:solidFill>
                <a:latin typeface="Open Sans Bold"/>
                <a:ea typeface="Open Sans Bold"/>
                <a:cs typeface="Open Sans Bold"/>
                <a:sym typeface="Open Sans Bold"/>
              </a:rPr>
              <a:t>Discuss</a:t>
            </a:r>
            <a:r>
              <a:rPr lang="en-US" sz="2799" dirty="0">
                <a:solidFill>
                  <a:srgbClr val="000000"/>
                </a:solidFill>
                <a:latin typeface="Open Sans"/>
                <a:ea typeface="Open Sans"/>
                <a:cs typeface="Open Sans"/>
                <a:sym typeface="Open Sans"/>
              </a:rPr>
              <a:t> with the people sitting </a:t>
            </a:r>
            <a:r>
              <a:rPr lang="en-US" sz="2799" b="1" dirty="0">
                <a:solidFill>
                  <a:srgbClr val="000000"/>
                </a:solidFill>
                <a:latin typeface="Open Sans Bold"/>
                <a:ea typeface="Open Sans Bold"/>
                <a:cs typeface="Open Sans Bold"/>
                <a:sym typeface="Open Sans Bold"/>
              </a:rPr>
              <a:t>at your table or online in the chat</a:t>
            </a:r>
            <a:r>
              <a:rPr lang="en-US" sz="2799" dirty="0">
                <a:solidFill>
                  <a:srgbClr val="000000"/>
                </a:solidFill>
                <a:latin typeface="Open Sans"/>
                <a:ea typeface="Open Sans"/>
                <a:cs typeface="Open Sans"/>
                <a:sym typeface="Open Sans"/>
              </a:rPr>
              <a:t>. </a:t>
            </a:r>
          </a:p>
          <a:p>
            <a:pPr marL="1209039" lvl="2" indent="-403013">
              <a:lnSpc>
                <a:spcPts val="3499"/>
              </a:lnSpc>
              <a:buFont typeface="Arial"/>
              <a:buChar char="⚬"/>
            </a:pPr>
            <a:r>
              <a:rPr lang="en-US" sz="2799" dirty="0">
                <a:solidFill>
                  <a:srgbClr val="000000"/>
                </a:solidFill>
                <a:latin typeface="Open Sans"/>
                <a:ea typeface="Open Sans"/>
                <a:cs typeface="Open Sans"/>
                <a:sym typeface="Open Sans"/>
              </a:rPr>
              <a:t>Where do your opinions match and where do they differ?</a:t>
            </a:r>
          </a:p>
          <a:p>
            <a:pPr marL="1209039" lvl="2" indent="-403013">
              <a:lnSpc>
                <a:spcPts val="3499"/>
              </a:lnSpc>
              <a:buFont typeface="Arial"/>
              <a:buChar char="⚬"/>
            </a:pPr>
            <a:r>
              <a:rPr lang="en-US" sz="2799" dirty="0">
                <a:solidFill>
                  <a:srgbClr val="000000"/>
                </a:solidFill>
                <a:latin typeface="Open Sans"/>
                <a:ea typeface="Open Sans"/>
                <a:cs typeface="Open Sans"/>
                <a:sym typeface="Open Sans"/>
              </a:rPr>
              <a:t>When might you use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54931-8FCE-F656-1910-215ED1003AD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136D35D-C721-40B2-B1DE-458E2E662907}"/>
              </a:ext>
            </a:extLst>
          </p:cNvPr>
          <p:cNvGrpSpPr/>
          <p:nvPr/>
        </p:nvGrpSpPr>
        <p:grpSpPr>
          <a:xfrm>
            <a:off x="-1026076" y="11528"/>
            <a:ext cx="20510908" cy="10263945"/>
            <a:chOff x="0" y="0"/>
            <a:chExt cx="27347876" cy="13685260"/>
          </a:xfrm>
        </p:grpSpPr>
        <p:sp>
          <p:nvSpPr>
            <p:cNvPr id="3" name="Freeform 3">
              <a:extLst>
                <a:ext uri="{FF2B5EF4-FFF2-40B4-BE49-F238E27FC236}">
                  <a16:creationId xmlns:a16="http://schemas.microsoft.com/office/drawing/2014/main" id="{25123929-9258-E846-3E01-B6AC0D5904A2}"/>
                </a:ext>
                <a:ext uri="{C183D7F6-B498-43B3-948B-1728B52AA6E4}">
                  <adec:decorative xmlns:adec="http://schemas.microsoft.com/office/drawing/2017/decorative" val="1"/>
                </a:ext>
              </a:extLst>
            </p:cNvPr>
            <p:cNvSpPr/>
            <p:nvPr/>
          </p:nvSpPr>
          <p:spPr>
            <a:xfrm>
              <a:off x="0"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a:extLst>
                <a:ext uri="{FF2B5EF4-FFF2-40B4-BE49-F238E27FC236}">
                  <a16:creationId xmlns:a16="http://schemas.microsoft.com/office/drawing/2014/main" id="{435FE694-D8EE-A268-60E3-2EF26CCA7B42}"/>
                </a:ext>
                <a:ext uri="{C183D7F6-B498-43B3-948B-1728B52AA6E4}">
                  <adec:decorative xmlns:adec="http://schemas.microsoft.com/office/drawing/2017/decorative" val="1"/>
                </a:ext>
              </a:extLst>
            </p:cNvPr>
            <p:cNvSpPr/>
            <p:nvPr/>
          </p:nvSpPr>
          <p:spPr>
            <a:xfrm>
              <a:off x="6824269"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a:extLst>
                <a:ext uri="{FF2B5EF4-FFF2-40B4-BE49-F238E27FC236}">
                  <a16:creationId xmlns:a16="http://schemas.microsoft.com/office/drawing/2014/main" id="{974078A4-73DC-2068-2A92-11A0C476FA25}"/>
                </a:ext>
                <a:ext uri="{C183D7F6-B498-43B3-948B-1728B52AA6E4}">
                  <adec:decorative xmlns:adec="http://schemas.microsoft.com/office/drawing/2017/decorative" val="1"/>
                </a:ext>
              </a:extLst>
            </p:cNvPr>
            <p:cNvSpPr/>
            <p:nvPr/>
          </p:nvSpPr>
          <p:spPr>
            <a:xfrm>
              <a:off x="13661238"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a:extLst>
                <a:ext uri="{FF2B5EF4-FFF2-40B4-BE49-F238E27FC236}">
                  <a16:creationId xmlns:a16="http://schemas.microsoft.com/office/drawing/2014/main" id="{41C30150-FB5E-D2A7-67C2-E34B389F6F87}"/>
                </a:ext>
                <a:ext uri="{C183D7F6-B498-43B3-948B-1728B52AA6E4}">
                  <adec:decorative xmlns:adec="http://schemas.microsoft.com/office/drawing/2017/decorative" val="1"/>
                </a:ext>
              </a:extLst>
            </p:cNvPr>
            <p:cNvSpPr/>
            <p:nvPr/>
          </p:nvSpPr>
          <p:spPr>
            <a:xfrm>
              <a:off x="20498207"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7" name="Freeform 7">
              <a:extLst>
                <a:ext uri="{FF2B5EF4-FFF2-40B4-BE49-F238E27FC236}">
                  <a16:creationId xmlns:a16="http://schemas.microsoft.com/office/drawing/2014/main" id="{4E692484-B65F-054C-6903-642140EE5809}"/>
                </a:ext>
                <a:ext uri="{C183D7F6-B498-43B3-948B-1728B52AA6E4}">
                  <adec:decorative xmlns:adec="http://schemas.microsoft.com/office/drawing/2017/decorative" val="1"/>
                </a:ext>
              </a:extLst>
            </p:cNvPr>
            <p:cNvSpPr/>
            <p:nvPr/>
          </p:nvSpPr>
          <p:spPr>
            <a:xfrm>
              <a:off x="0"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8" name="Freeform 8">
              <a:extLst>
                <a:ext uri="{FF2B5EF4-FFF2-40B4-BE49-F238E27FC236}">
                  <a16:creationId xmlns:a16="http://schemas.microsoft.com/office/drawing/2014/main" id="{AA7006E5-35CF-C1EC-F1DF-A61F9286A388}"/>
                </a:ext>
                <a:ext uri="{C183D7F6-B498-43B3-948B-1728B52AA6E4}">
                  <adec:decorative xmlns:adec="http://schemas.microsoft.com/office/drawing/2017/decorative" val="1"/>
                </a:ext>
              </a:extLst>
            </p:cNvPr>
            <p:cNvSpPr/>
            <p:nvPr/>
          </p:nvSpPr>
          <p:spPr>
            <a:xfrm>
              <a:off x="6824269"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a:extLst>
                <a:ext uri="{FF2B5EF4-FFF2-40B4-BE49-F238E27FC236}">
                  <a16:creationId xmlns:a16="http://schemas.microsoft.com/office/drawing/2014/main" id="{9DC9802F-57CC-C2A9-A3DF-9065D9FCDCA7}"/>
                </a:ext>
                <a:ext uri="{C183D7F6-B498-43B3-948B-1728B52AA6E4}">
                  <adec:decorative xmlns:adec="http://schemas.microsoft.com/office/drawing/2017/decorative" val="1"/>
                </a:ext>
              </a:extLst>
            </p:cNvPr>
            <p:cNvSpPr/>
            <p:nvPr/>
          </p:nvSpPr>
          <p:spPr>
            <a:xfrm>
              <a:off x="13661238"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10" name="Freeform 10">
              <a:extLst>
                <a:ext uri="{FF2B5EF4-FFF2-40B4-BE49-F238E27FC236}">
                  <a16:creationId xmlns:a16="http://schemas.microsoft.com/office/drawing/2014/main" id="{286A11ED-C7FE-B6A9-DF65-8DDA9A3B2150}"/>
                </a:ext>
                <a:ext uri="{C183D7F6-B498-43B3-948B-1728B52AA6E4}">
                  <adec:decorative xmlns:adec="http://schemas.microsoft.com/office/drawing/2017/decorative" val="1"/>
                </a:ext>
              </a:extLst>
            </p:cNvPr>
            <p:cNvSpPr/>
            <p:nvPr/>
          </p:nvSpPr>
          <p:spPr>
            <a:xfrm>
              <a:off x="20498207"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grpSp>
      <p:grpSp>
        <p:nvGrpSpPr>
          <p:cNvPr id="11" name="Group 11">
            <a:extLst>
              <a:ext uri="{FF2B5EF4-FFF2-40B4-BE49-F238E27FC236}">
                <a16:creationId xmlns:a16="http://schemas.microsoft.com/office/drawing/2014/main" id="{9C1F2015-1F15-2A1A-94C9-00D8BED7CD09}"/>
              </a:ext>
            </a:extLst>
          </p:cNvPr>
          <p:cNvGrpSpPr/>
          <p:nvPr/>
        </p:nvGrpSpPr>
        <p:grpSpPr>
          <a:xfrm>
            <a:off x="966624" y="1485900"/>
            <a:ext cx="10451897" cy="6664212"/>
            <a:chOff x="0" y="0"/>
            <a:chExt cx="4253938" cy="1755183"/>
          </a:xfrm>
        </p:grpSpPr>
        <p:sp>
          <p:nvSpPr>
            <p:cNvPr id="12" name="Freeform 12">
              <a:extLst>
                <a:ext uri="{FF2B5EF4-FFF2-40B4-BE49-F238E27FC236}">
                  <a16:creationId xmlns:a16="http://schemas.microsoft.com/office/drawing/2014/main" id="{AFCFA35C-E42E-6123-9268-C9D73400770B}"/>
                </a:ext>
              </a:extLst>
            </p:cNvPr>
            <p:cNvSpPr/>
            <p:nvPr/>
          </p:nvSpPr>
          <p:spPr>
            <a:xfrm>
              <a:off x="0" y="0"/>
              <a:ext cx="4253938" cy="1755183"/>
            </a:xfrm>
            <a:custGeom>
              <a:avLst/>
              <a:gdLst/>
              <a:ahLst/>
              <a:cxnLst/>
              <a:rect l="l" t="t" r="r" b="b"/>
              <a:pathLst>
                <a:path w="4253938" h="1755183">
                  <a:moveTo>
                    <a:pt x="0" y="0"/>
                  </a:moveTo>
                  <a:lnTo>
                    <a:pt x="4253938" y="0"/>
                  </a:lnTo>
                  <a:lnTo>
                    <a:pt x="4253938" y="1755183"/>
                  </a:lnTo>
                  <a:lnTo>
                    <a:pt x="0" y="1755183"/>
                  </a:lnTo>
                  <a:close/>
                </a:path>
              </a:pathLst>
            </a:custGeom>
            <a:solidFill>
              <a:srgbClr val="A1BEA1"/>
            </a:solidFill>
          </p:spPr>
          <p:txBody>
            <a:bodyPr/>
            <a:lstStyle/>
            <a:p>
              <a:endParaRPr lang="en-AU" dirty="0"/>
            </a:p>
          </p:txBody>
        </p:sp>
        <p:sp>
          <p:nvSpPr>
            <p:cNvPr id="13" name="TextBox 13">
              <a:extLst>
                <a:ext uri="{FF2B5EF4-FFF2-40B4-BE49-F238E27FC236}">
                  <a16:creationId xmlns:a16="http://schemas.microsoft.com/office/drawing/2014/main" id="{FB1723C6-E0D9-B9AB-1D14-A59C8785BEAA}"/>
                </a:ext>
              </a:extLst>
            </p:cNvPr>
            <p:cNvSpPr txBox="1"/>
            <p:nvPr/>
          </p:nvSpPr>
          <p:spPr>
            <a:xfrm>
              <a:off x="0" y="-38100"/>
              <a:ext cx="4253938" cy="1793283"/>
            </a:xfrm>
            <a:prstGeom prst="rect">
              <a:avLst/>
            </a:prstGeom>
          </p:spPr>
          <p:txBody>
            <a:bodyPr lIns="50800" tIns="50800" rIns="50800" bIns="50800" rtlCol="0" anchor="ctr"/>
            <a:lstStyle/>
            <a:p>
              <a:pPr algn="ctr">
                <a:lnSpc>
                  <a:spcPts val="2782"/>
                </a:lnSpc>
              </a:pPr>
              <a:endParaRPr/>
            </a:p>
          </p:txBody>
        </p:sp>
      </p:grpSp>
      <p:sp>
        <p:nvSpPr>
          <p:cNvPr id="14" name="Freeform 14">
            <a:extLst>
              <a:ext uri="{FF2B5EF4-FFF2-40B4-BE49-F238E27FC236}">
                <a16:creationId xmlns:a16="http://schemas.microsoft.com/office/drawing/2014/main" id="{5CE7F232-5159-E027-FD7C-C6C7EC431C64}"/>
              </a:ext>
              <a:ext uri="{C183D7F6-B498-43B3-948B-1728B52AA6E4}">
                <adec:decorative xmlns:adec="http://schemas.microsoft.com/office/drawing/2017/decorative" val="1"/>
              </a:ext>
            </a:extLst>
          </p:cNvPr>
          <p:cNvSpPr/>
          <p:nvPr/>
        </p:nvSpPr>
        <p:spPr>
          <a:xfrm rot="21238597">
            <a:off x="11799859" y="237947"/>
            <a:ext cx="4743423" cy="5374522"/>
          </a:xfrm>
          <a:custGeom>
            <a:avLst/>
            <a:gdLst/>
            <a:ahLst/>
            <a:cxnLst/>
            <a:rect l="l" t="t" r="r" b="b"/>
            <a:pathLst>
              <a:path w="4058685" h="4095920">
                <a:moveTo>
                  <a:pt x="0" y="0"/>
                </a:moveTo>
                <a:lnTo>
                  <a:pt x="4058685" y="0"/>
                </a:lnTo>
                <a:lnTo>
                  <a:pt x="4058685" y="4095920"/>
                </a:lnTo>
                <a:lnTo>
                  <a:pt x="0" y="409592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5" name="Freeform 15">
            <a:extLst>
              <a:ext uri="{FF2B5EF4-FFF2-40B4-BE49-F238E27FC236}">
                <a16:creationId xmlns:a16="http://schemas.microsoft.com/office/drawing/2014/main" id="{E66FF989-C0C3-0ADE-E0F9-1EA9943D547E}"/>
              </a:ext>
              <a:ext uri="{C183D7F6-B498-43B3-948B-1728B52AA6E4}">
                <adec:decorative xmlns:adec="http://schemas.microsoft.com/office/drawing/2017/decorative" val="1"/>
              </a:ext>
            </a:extLst>
          </p:cNvPr>
          <p:cNvSpPr/>
          <p:nvPr/>
        </p:nvSpPr>
        <p:spPr>
          <a:xfrm rot="435757">
            <a:off x="12661636" y="5666376"/>
            <a:ext cx="4217257" cy="4255947"/>
          </a:xfrm>
          <a:custGeom>
            <a:avLst/>
            <a:gdLst/>
            <a:ahLst/>
            <a:cxnLst/>
            <a:rect l="l" t="t" r="r" b="b"/>
            <a:pathLst>
              <a:path w="4217257" h="4255947">
                <a:moveTo>
                  <a:pt x="0" y="0"/>
                </a:moveTo>
                <a:lnTo>
                  <a:pt x="4217257" y="0"/>
                </a:lnTo>
                <a:lnTo>
                  <a:pt x="4217257" y="4255948"/>
                </a:lnTo>
                <a:lnTo>
                  <a:pt x="0" y="425594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7" name="Freeform 17" descr="Whimsical doodle of an orange cat sitting.">
            <a:extLst>
              <a:ext uri="{FF2B5EF4-FFF2-40B4-BE49-F238E27FC236}">
                <a16:creationId xmlns:a16="http://schemas.microsoft.com/office/drawing/2014/main" id="{C4D26CBF-5ED3-267E-E472-5A8790013BFA}"/>
              </a:ext>
              <a:ext uri="{C183D7F6-B498-43B3-948B-1728B52AA6E4}">
                <adec:decorative xmlns:adec="http://schemas.microsoft.com/office/drawing/2017/decorative" val="1"/>
              </a:ext>
            </a:extLst>
          </p:cNvPr>
          <p:cNvSpPr/>
          <p:nvPr/>
        </p:nvSpPr>
        <p:spPr>
          <a:xfrm rot="401542">
            <a:off x="13431157" y="6435530"/>
            <a:ext cx="2532483" cy="3201989"/>
          </a:xfrm>
          <a:custGeom>
            <a:avLst/>
            <a:gdLst/>
            <a:ahLst/>
            <a:cxnLst/>
            <a:rect l="l" t="t" r="r" b="b"/>
            <a:pathLst>
              <a:path w="2532483" h="3201989">
                <a:moveTo>
                  <a:pt x="0" y="0"/>
                </a:moveTo>
                <a:lnTo>
                  <a:pt x="2532482" y="0"/>
                </a:lnTo>
                <a:lnTo>
                  <a:pt x="2532482" y="3201989"/>
                </a:lnTo>
                <a:lnTo>
                  <a:pt x="0" y="3201989"/>
                </a:lnTo>
                <a:lnTo>
                  <a:pt x="0" y="0"/>
                </a:lnTo>
                <a:close/>
              </a:path>
            </a:pathLst>
          </a:custGeom>
          <a:blipFill>
            <a:blip r:embed="rId4"/>
            <a:stretch>
              <a:fillRect/>
            </a:stretch>
          </a:blipFill>
        </p:spPr>
        <p:txBody>
          <a:bodyPr/>
          <a:lstStyle/>
          <a:p>
            <a:endParaRPr lang="en-AU"/>
          </a:p>
        </p:txBody>
      </p:sp>
      <p:sp>
        <p:nvSpPr>
          <p:cNvPr id="18" name="TextBox 18">
            <a:extLst>
              <a:ext uri="{FF2B5EF4-FFF2-40B4-BE49-F238E27FC236}">
                <a16:creationId xmlns:a16="http://schemas.microsoft.com/office/drawing/2014/main" id="{1D7DE653-840E-6FA3-5DB6-8CED84427D11}"/>
              </a:ext>
            </a:extLst>
          </p:cNvPr>
          <p:cNvSpPr txBox="1"/>
          <p:nvPr/>
        </p:nvSpPr>
        <p:spPr>
          <a:xfrm>
            <a:off x="2111994" y="2738260"/>
            <a:ext cx="8803835" cy="542071"/>
          </a:xfrm>
          <a:prstGeom prst="rect">
            <a:avLst/>
          </a:prstGeom>
        </p:spPr>
        <p:txBody>
          <a:bodyPr wrap="square" lIns="0" tIns="0" rIns="0" bIns="0" rtlCol="0" anchor="t">
            <a:spAutoFit/>
          </a:bodyPr>
          <a:lstStyle/>
          <a:p>
            <a:pPr algn="l">
              <a:lnSpc>
                <a:spcPts val="3829"/>
              </a:lnSpc>
            </a:pPr>
            <a:r>
              <a:rPr lang="en-US" sz="6000" dirty="0">
                <a:solidFill>
                  <a:srgbClr val="000000"/>
                </a:solidFill>
                <a:latin typeface="Bobby Jones"/>
                <a:ea typeface="Bobby Jones"/>
                <a:cs typeface="Bobby Jones"/>
                <a:sym typeface="Bobby Jones"/>
              </a:rPr>
              <a:t>Joy comes in many forms</a:t>
            </a:r>
          </a:p>
        </p:txBody>
      </p:sp>
      <p:sp>
        <p:nvSpPr>
          <p:cNvPr id="22" name="TextBox 22">
            <a:extLst>
              <a:ext uri="{FF2B5EF4-FFF2-40B4-BE49-F238E27FC236}">
                <a16:creationId xmlns:a16="http://schemas.microsoft.com/office/drawing/2014/main" id="{0A9082EA-FC39-DAB4-F76C-E0954BB948A3}"/>
              </a:ext>
            </a:extLst>
          </p:cNvPr>
          <p:cNvSpPr txBox="1"/>
          <p:nvPr/>
        </p:nvSpPr>
        <p:spPr>
          <a:xfrm>
            <a:off x="1958202" y="4149019"/>
            <a:ext cx="8182014" cy="2732608"/>
          </a:xfrm>
          <a:prstGeom prst="rect">
            <a:avLst/>
          </a:prstGeom>
        </p:spPr>
        <p:txBody>
          <a:bodyPr wrap="square" lIns="0" tIns="0" rIns="0" bIns="0" rtlCol="0" anchor="t">
            <a:spAutoFit/>
          </a:bodyPr>
          <a:lstStyle/>
          <a:p>
            <a:pPr marL="457200" indent="-457200">
              <a:buFont typeface="Arial" panose="020B0604020202020204" pitchFamily="34" charset="0"/>
              <a:buChar char="•"/>
            </a:pPr>
            <a:r>
              <a:rPr lang="en-AU" sz="3100" dirty="0">
                <a:latin typeface="Open Sans" panose="020B0606030504020204" pitchFamily="34" charset="0"/>
                <a:ea typeface="Open Sans" panose="020B0606030504020204" pitchFamily="34" charset="0"/>
                <a:cs typeface="Open Sans" panose="020B0606030504020204" pitchFamily="34" charset="0"/>
              </a:rPr>
              <a:t>There is no single formula for joy</a:t>
            </a:r>
          </a:p>
          <a:p>
            <a:pPr marL="457200" indent="-457200">
              <a:buFont typeface="Arial" panose="020B0604020202020204" pitchFamily="34" charset="0"/>
              <a:buChar char="•"/>
            </a:pPr>
            <a:r>
              <a:rPr lang="en-AU" sz="3100" dirty="0">
                <a:latin typeface="Open Sans" panose="020B0606030504020204" pitchFamily="34" charset="0"/>
                <a:ea typeface="Open Sans" panose="020B0606030504020204" pitchFamily="34" charset="0"/>
                <a:cs typeface="Open Sans" panose="020B0606030504020204" pitchFamily="34" charset="0"/>
              </a:rPr>
              <a:t>Joy is personal, flexible, and often quiet</a:t>
            </a:r>
          </a:p>
          <a:p>
            <a:pPr marL="457200" indent="-457200">
              <a:buFont typeface="Arial" panose="020B0604020202020204" pitchFamily="34" charset="0"/>
              <a:buChar char="•"/>
            </a:pPr>
            <a:r>
              <a:rPr lang="en-AU" sz="3100" dirty="0">
                <a:latin typeface="Open Sans" panose="020B0606030504020204" pitchFamily="34" charset="0"/>
                <a:ea typeface="Open Sans" panose="020B0606030504020204" pitchFamily="34" charset="0"/>
                <a:cs typeface="Open Sans" panose="020B0606030504020204" pitchFamily="34" charset="0"/>
              </a:rPr>
              <a:t>Let’s apply these ideas to a real design example!</a:t>
            </a:r>
          </a:p>
          <a:p>
            <a:br>
              <a:rPr lang="en-AU" sz="2800" dirty="0"/>
            </a:br>
            <a:endParaRPr lang="en-US" sz="2557" dirty="0">
              <a:solidFill>
                <a:srgbClr val="000000"/>
              </a:solidFill>
              <a:latin typeface="Open Sans"/>
              <a:ea typeface="Open Sans"/>
              <a:cs typeface="Open Sans"/>
              <a:sym typeface="Open Sans"/>
            </a:endParaRPr>
          </a:p>
        </p:txBody>
      </p:sp>
      <p:sp>
        <p:nvSpPr>
          <p:cNvPr id="26" name="Title 25" hidden="1">
            <a:extLst>
              <a:ext uri="{FF2B5EF4-FFF2-40B4-BE49-F238E27FC236}">
                <a16:creationId xmlns:a16="http://schemas.microsoft.com/office/drawing/2014/main" id="{E4C3C2DD-3526-103A-B103-C9D099CCA9A3}"/>
              </a:ext>
            </a:extLst>
          </p:cNvPr>
          <p:cNvSpPr>
            <a:spLocks noGrp="1"/>
          </p:cNvSpPr>
          <p:nvPr>
            <p:ph type="title" idx="4294967295"/>
          </p:nvPr>
        </p:nvSpPr>
        <p:spPr>
          <a:xfrm>
            <a:off x="457200" y="274638"/>
            <a:ext cx="3810000" cy="1143000"/>
          </a:xfrm>
        </p:spPr>
        <p:txBody>
          <a:bodyPr/>
          <a:lstStyle/>
          <a:p>
            <a:r>
              <a:rPr lang="en-AU" dirty="0"/>
              <a:t>Key ideas</a:t>
            </a:r>
          </a:p>
        </p:txBody>
      </p:sp>
      <p:pic>
        <p:nvPicPr>
          <p:cNvPr id="31" name="Picture 30" descr="A photo of a cute orange cat with green eyes.">
            <a:extLst>
              <a:ext uri="{FF2B5EF4-FFF2-40B4-BE49-F238E27FC236}">
                <a16:creationId xmlns:a16="http://schemas.microsoft.com/office/drawing/2014/main" id="{233F9CF6-8707-54E2-0499-4B19918D97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157020">
            <a:off x="12383126" y="1205154"/>
            <a:ext cx="3631536" cy="3881888"/>
          </a:xfrm>
          <a:prstGeom prst="rect">
            <a:avLst/>
          </a:prstGeom>
        </p:spPr>
      </p:pic>
    </p:spTree>
    <p:extLst>
      <p:ext uri="{BB962C8B-B14F-4D97-AF65-F5344CB8AC3E}">
        <p14:creationId xmlns:p14="http://schemas.microsoft.com/office/powerpoint/2010/main" val="30113727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99262-4BDD-3297-6003-B2C97BA7E5C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80E3B87-2923-1ABB-91E6-DCFDC93EBA38}"/>
              </a:ext>
            </a:extLst>
          </p:cNvPr>
          <p:cNvGrpSpPr/>
          <p:nvPr/>
        </p:nvGrpSpPr>
        <p:grpSpPr>
          <a:xfrm>
            <a:off x="-1111453" y="23055"/>
            <a:ext cx="20510908" cy="10263945"/>
            <a:chOff x="0" y="0"/>
            <a:chExt cx="27347876" cy="13685260"/>
          </a:xfrm>
        </p:grpSpPr>
        <p:sp>
          <p:nvSpPr>
            <p:cNvPr id="3" name="Freeform 3">
              <a:extLst>
                <a:ext uri="{FF2B5EF4-FFF2-40B4-BE49-F238E27FC236}">
                  <a16:creationId xmlns:a16="http://schemas.microsoft.com/office/drawing/2014/main" id="{8D6EF360-D1D7-2B2D-748C-6000CADB4500}"/>
                </a:ext>
                <a:ext uri="{C183D7F6-B498-43B3-948B-1728B52AA6E4}">
                  <adec:decorative xmlns:adec="http://schemas.microsoft.com/office/drawing/2017/decorative" val="1"/>
                </a:ext>
              </a:extLst>
            </p:cNvPr>
            <p:cNvSpPr/>
            <p:nvPr/>
          </p:nvSpPr>
          <p:spPr>
            <a:xfrm>
              <a:off x="0"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a:extLst>
                <a:ext uri="{FF2B5EF4-FFF2-40B4-BE49-F238E27FC236}">
                  <a16:creationId xmlns:a16="http://schemas.microsoft.com/office/drawing/2014/main" id="{056307AE-CD55-B28F-287E-43537BED6CCA}"/>
                </a:ext>
                <a:ext uri="{C183D7F6-B498-43B3-948B-1728B52AA6E4}">
                  <adec:decorative xmlns:adec="http://schemas.microsoft.com/office/drawing/2017/decorative" val="1"/>
                </a:ext>
              </a:extLst>
            </p:cNvPr>
            <p:cNvSpPr/>
            <p:nvPr/>
          </p:nvSpPr>
          <p:spPr>
            <a:xfrm>
              <a:off x="6824269"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a:extLst>
                <a:ext uri="{FF2B5EF4-FFF2-40B4-BE49-F238E27FC236}">
                  <a16:creationId xmlns:a16="http://schemas.microsoft.com/office/drawing/2014/main" id="{C7375D72-57EA-1C00-1442-302E01FBAB36}"/>
                </a:ext>
                <a:ext uri="{C183D7F6-B498-43B3-948B-1728B52AA6E4}">
                  <adec:decorative xmlns:adec="http://schemas.microsoft.com/office/drawing/2017/decorative" val="1"/>
                </a:ext>
              </a:extLst>
            </p:cNvPr>
            <p:cNvSpPr/>
            <p:nvPr/>
          </p:nvSpPr>
          <p:spPr>
            <a:xfrm>
              <a:off x="13661238"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a:extLst>
                <a:ext uri="{FF2B5EF4-FFF2-40B4-BE49-F238E27FC236}">
                  <a16:creationId xmlns:a16="http://schemas.microsoft.com/office/drawing/2014/main" id="{4CED2A7E-2DC6-9AE5-F603-633460AAB8A5}"/>
                </a:ext>
                <a:ext uri="{C183D7F6-B498-43B3-948B-1728B52AA6E4}">
                  <adec:decorative xmlns:adec="http://schemas.microsoft.com/office/drawing/2017/decorative" val="1"/>
                </a:ext>
              </a:extLst>
            </p:cNvPr>
            <p:cNvSpPr/>
            <p:nvPr/>
          </p:nvSpPr>
          <p:spPr>
            <a:xfrm>
              <a:off x="20498207"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7" name="Freeform 7">
              <a:extLst>
                <a:ext uri="{FF2B5EF4-FFF2-40B4-BE49-F238E27FC236}">
                  <a16:creationId xmlns:a16="http://schemas.microsoft.com/office/drawing/2014/main" id="{D846E580-5BB2-E208-1DE6-508F05A54FF4}"/>
                </a:ext>
                <a:ext uri="{C183D7F6-B498-43B3-948B-1728B52AA6E4}">
                  <adec:decorative xmlns:adec="http://schemas.microsoft.com/office/drawing/2017/decorative" val="1"/>
                </a:ext>
              </a:extLst>
            </p:cNvPr>
            <p:cNvSpPr/>
            <p:nvPr/>
          </p:nvSpPr>
          <p:spPr>
            <a:xfrm>
              <a:off x="0"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8" name="Freeform 8">
              <a:extLst>
                <a:ext uri="{FF2B5EF4-FFF2-40B4-BE49-F238E27FC236}">
                  <a16:creationId xmlns:a16="http://schemas.microsoft.com/office/drawing/2014/main" id="{CD8A0494-46C7-97C6-D8C6-1259FA56FFE6}"/>
                </a:ext>
                <a:ext uri="{C183D7F6-B498-43B3-948B-1728B52AA6E4}">
                  <adec:decorative xmlns:adec="http://schemas.microsoft.com/office/drawing/2017/decorative" val="1"/>
                </a:ext>
              </a:extLst>
            </p:cNvPr>
            <p:cNvSpPr/>
            <p:nvPr/>
          </p:nvSpPr>
          <p:spPr>
            <a:xfrm>
              <a:off x="6824269"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a:extLst>
                <a:ext uri="{FF2B5EF4-FFF2-40B4-BE49-F238E27FC236}">
                  <a16:creationId xmlns:a16="http://schemas.microsoft.com/office/drawing/2014/main" id="{ED2B6869-B71D-4987-1BDA-D947628ED276}"/>
                </a:ext>
                <a:ext uri="{C183D7F6-B498-43B3-948B-1728B52AA6E4}">
                  <adec:decorative xmlns:adec="http://schemas.microsoft.com/office/drawing/2017/decorative" val="1"/>
                </a:ext>
              </a:extLst>
            </p:cNvPr>
            <p:cNvSpPr/>
            <p:nvPr/>
          </p:nvSpPr>
          <p:spPr>
            <a:xfrm>
              <a:off x="13661238"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10" name="Freeform 10">
              <a:extLst>
                <a:ext uri="{FF2B5EF4-FFF2-40B4-BE49-F238E27FC236}">
                  <a16:creationId xmlns:a16="http://schemas.microsoft.com/office/drawing/2014/main" id="{6B37B730-35D9-6B12-CCAF-C121C8D6628E}"/>
                </a:ext>
                <a:ext uri="{C183D7F6-B498-43B3-948B-1728B52AA6E4}">
                  <adec:decorative xmlns:adec="http://schemas.microsoft.com/office/drawing/2017/decorative" val="1"/>
                </a:ext>
              </a:extLst>
            </p:cNvPr>
            <p:cNvSpPr/>
            <p:nvPr/>
          </p:nvSpPr>
          <p:spPr>
            <a:xfrm>
              <a:off x="20498207"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grpSp>
      <p:grpSp>
        <p:nvGrpSpPr>
          <p:cNvPr id="11" name="Group 11">
            <a:extLst>
              <a:ext uri="{FF2B5EF4-FFF2-40B4-BE49-F238E27FC236}">
                <a16:creationId xmlns:a16="http://schemas.microsoft.com/office/drawing/2014/main" id="{CEFD0EF5-6634-7BD5-7519-141776816924}"/>
              </a:ext>
            </a:extLst>
          </p:cNvPr>
          <p:cNvGrpSpPr/>
          <p:nvPr/>
        </p:nvGrpSpPr>
        <p:grpSpPr>
          <a:xfrm>
            <a:off x="1107629" y="1028700"/>
            <a:ext cx="7364465" cy="7014911"/>
            <a:chOff x="0" y="0"/>
            <a:chExt cx="1939612" cy="1673701"/>
          </a:xfrm>
        </p:grpSpPr>
        <p:sp>
          <p:nvSpPr>
            <p:cNvPr id="12" name="Freeform 12">
              <a:extLst>
                <a:ext uri="{FF2B5EF4-FFF2-40B4-BE49-F238E27FC236}">
                  <a16:creationId xmlns:a16="http://schemas.microsoft.com/office/drawing/2014/main" id="{5C4637CE-61A5-4371-71BB-CCC600E830BA}"/>
                </a:ext>
              </a:extLst>
            </p:cNvPr>
            <p:cNvSpPr/>
            <p:nvPr/>
          </p:nvSpPr>
          <p:spPr>
            <a:xfrm>
              <a:off x="0" y="0"/>
              <a:ext cx="1939612" cy="1673702"/>
            </a:xfrm>
            <a:custGeom>
              <a:avLst/>
              <a:gdLst/>
              <a:ahLst/>
              <a:cxnLst/>
              <a:rect l="l" t="t" r="r" b="b"/>
              <a:pathLst>
                <a:path w="1939612" h="1673702">
                  <a:moveTo>
                    <a:pt x="0" y="0"/>
                  </a:moveTo>
                  <a:lnTo>
                    <a:pt x="1939612" y="0"/>
                  </a:lnTo>
                  <a:lnTo>
                    <a:pt x="1939612" y="1673702"/>
                  </a:lnTo>
                  <a:lnTo>
                    <a:pt x="0" y="1673702"/>
                  </a:lnTo>
                  <a:close/>
                </a:path>
              </a:pathLst>
            </a:custGeom>
            <a:solidFill>
              <a:srgbClr val="A1BEA1"/>
            </a:solidFill>
          </p:spPr>
          <p:txBody>
            <a:bodyPr/>
            <a:lstStyle/>
            <a:p>
              <a:endParaRPr lang="en-AU"/>
            </a:p>
          </p:txBody>
        </p:sp>
        <p:sp>
          <p:nvSpPr>
            <p:cNvPr id="13" name="TextBox 13">
              <a:extLst>
                <a:ext uri="{FF2B5EF4-FFF2-40B4-BE49-F238E27FC236}">
                  <a16:creationId xmlns:a16="http://schemas.microsoft.com/office/drawing/2014/main" id="{EE3661EC-8BD3-9798-0B7F-10474CF2E28C}"/>
                </a:ext>
              </a:extLst>
            </p:cNvPr>
            <p:cNvSpPr txBox="1"/>
            <p:nvPr/>
          </p:nvSpPr>
          <p:spPr>
            <a:xfrm>
              <a:off x="0" y="-38100"/>
              <a:ext cx="1939612" cy="1711801"/>
            </a:xfrm>
            <a:prstGeom prst="rect">
              <a:avLst/>
            </a:prstGeom>
          </p:spPr>
          <p:txBody>
            <a:bodyPr lIns="50800" tIns="50800" rIns="50800" bIns="50800" rtlCol="0" anchor="ctr"/>
            <a:lstStyle/>
            <a:p>
              <a:pPr algn="ctr">
                <a:lnSpc>
                  <a:spcPts val="2782"/>
                </a:lnSpc>
              </a:pPr>
              <a:endParaRPr/>
            </a:p>
          </p:txBody>
        </p:sp>
      </p:grpSp>
      <p:sp>
        <p:nvSpPr>
          <p:cNvPr id="14" name="Freeform 14">
            <a:extLst>
              <a:ext uri="{FF2B5EF4-FFF2-40B4-BE49-F238E27FC236}">
                <a16:creationId xmlns:a16="http://schemas.microsoft.com/office/drawing/2014/main" id="{8631CAE0-D128-02E2-6D59-36AED949C846}"/>
              </a:ext>
              <a:ext uri="{C183D7F6-B498-43B3-948B-1728B52AA6E4}">
                <adec:decorative xmlns:adec="http://schemas.microsoft.com/office/drawing/2017/decorative" val="1"/>
              </a:ext>
            </a:extLst>
          </p:cNvPr>
          <p:cNvSpPr/>
          <p:nvPr/>
        </p:nvSpPr>
        <p:spPr>
          <a:xfrm>
            <a:off x="9306715" y="5697179"/>
            <a:ext cx="5537687" cy="4349601"/>
          </a:xfrm>
          <a:custGeom>
            <a:avLst/>
            <a:gdLst/>
            <a:ahLst/>
            <a:cxnLst/>
            <a:rect l="l" t="t" r="r" b="b"/>
            <a:pathLst>
              <a:path w="5537687" h="4349601">
                <a:moveTo>
                  <a:pt x="0" y="0"/>
                </a:moveTo>
                <a:lnTo>
                  <a:pt x="5537687" y="0"/>
                </a:lnTo>
                <a:lnTo>
                  <a:pt x="5537687" y="4349602"/>
                </a:lnTo>
                <a:lnTo>
                  <a:pt x="0" y="43496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5" name="TextBox 15">
            <a:extLst>
              <a:ext uri="{FF2B5EF4-FFF2-40B4-BE49-F238E27FC236}">
                <a16:creationId xmlns:a16="http://schemas.microsoft.com/office/drawing/2014/main" id="{8D67318F-CE98-7A6E-F326-CB6AB8D72762}"/>
              </a:ext>
            </a:extLst>
          </p:cNvPr>
          <p:cNvSpPr txBox="1">
            <a:spLocks noGrp="1"/>
          </p:cNvSpPr>
          <p:nvPr>
            <p:ph type="title" idx="4294967295"/>
          </p:nvPr>
        </p:nvSpPr>
        <p:spPr>
          <a:xfrm>
            <a:off x="1746676" y="1738758"/>
            <a:ext cx="5030808" cy="71818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920"/>
              </a:lnSpc>
              <a:spcBef>
                <a:spcPts val="0"/>
              </a:spcBef>
              <a:spcAft>
                <a:spcPts val="0"/>
              </a:spcAft>
              <a:buClrTx/>
              <a:buSzTx/>
              <a:buFontTx/>
              <a:buNone/>
              <a:tabLst/>
              <a:defRPr/>
            </a:pPr>
            <a:r>
              <a:rPr kumimoji="0" lang="en-US" sz="6000" b="0" i="0" u="none" strike="noStrike" kern="1200" cap="none" spc="0" normalizeH="0" baseline="0" noProof="0" dirty="0">
                <a:ln>
                  <a:noFill/>
                </a:ln>
                <a:solidFill>
                  <a:srgbClr val="000000"/>
                </a:solidFill>
                <a:effectLst/>
                <a:uLnTx/>
                <a:uFillTx/>
                <a:latin typeface="Bobby Jones"/>
                <a:ea typeface="Bobby Jones"/>
                <a:cs typeface="Bobby Jones"/>
                <a:sym typeface="Bobby Jones"/>
              </a:rPr>
              <a:t>Scenario</a:t>
            </a:r>
          </a:p>
        </p:txBody>
      </p:sp>
      <p:sp>
        <p:nvSpPr>
          <p:cNvPr id="16" name="Freeform 16">
            <a:extLst>
              <a:ext uri="{FF2B5EF4-FFF2-40B4-BE49-F238E27FC236}">
                <a16:creationId xmlns:a16="http://schemas.microsoft.com/office/drawing/2014/main" id="{BE4B3A96-BE53-7C2B-0B1B-118528B638D5}"/>
              </a:ext>
              <a:ext uri="{C183D7F6-B498-43B3-948B-1728B52AA6E4}">
                <adec:decorative xmlns:adec="http://schemas.microsoft.com/office/drawing/2017/decorative" val="1"/>
              </a:ext>
            </a:extLst>
          </p:cNvPr>
          <p:cNvSpPr/>
          <p:nvPr/>
        </p:nvSpPr>
        <p:spPr>
          <a:xfrm rot="197200">
            <a:off x="10163832" y="756568"/>
            <a:ext cx="4444356" cy="4485130"/>
          </a:xfrm>
          <a:custGeom>
            <a:avLst/>
            <a:gdLst/>
            <a:ahLst/>
            <a:cxnLst/>
            <a:rect l="l" t="t" r="r" b="b"/>
            <a:pathLst>
              <a:path w="4444356" h="4485130">
                <a:moveTo>
                  <a:pt x="0" y="0"/>
                </a:moveTo>
                <a:lnTo>
                  <a:pt x="4444357" y="0"/>
                </a:lnTo>
                <a:lnTo>
                  <a:pt x="4444357" y="4485131"/>
                </a:lnTo>
                <a:lnTo>
                  <a:pt x="0" y="448513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17" name="Freeform 17" descr="Illustration of a stressed and tired-looking student resting their head on one hand at a laptop, with a speech bubble showing that they have nothing to say.">
            <a:extLst>
              <a:ext uri="{FF2B5EF4-FFF2-40B4-BE49-F238E27FC236}">
                <a16:creationId xmlns:a16="http://schemas.microsoft.com/office/drawing/2014/main" id="{099110D4-5559-51E2-B4C5-2C0E1E9D0661}"/>
              </a:ext>
              <a:ext uri="{C183D7F6-B498-43B3-948B-1728B52AA6E4}">
                <adec:decorative xmlns:adec="http://schemas.microsoft.com/office/drawing/2017/decorative" val="1"/>
              </a:ext>
            </a:extLst>
          </p:cNvPr>
          <p:cNvSpPr/>
          <p:nvPr/>
        </p:nvSpPr>
        <p:spPr>
          <a:xfrm rot="192014">
            <a:off x="10593588" y="1643257"/>
            <a:ext cx="3491491" cy="3153150"/>
          </a:xfrm>
          <a:custGeom>
            <a:avLst/>
            <a:gdLst/>
            <a:ahLst/>
            <a:cxnLst/>
            <a:rect l="l" t="t" r="r" b="b"/>
            <a:pathLst>
              <a:path w="3491491" h="3153150">
                <a:moveTo>
                  <a:pt x="0" y="0"/>
                </a:moveTo>
                <a:lnTo>
                  <a:pt x="3491490" y="0"/>
                </a:lnTo>
                <a:lnTo>
                  <a:pt x="3491490" y="3153150"/>
                </a:lnTo>
                <a:lnTo>
                  <a:pt x="0" y="3153150"/>
                </a:lnTo>
                <a:lnTo>
                  <a:pt x="0" y="0"/>
                </a:lnTo>
                <a:close/>
              </a:path>
            </a:pathLst>
          </a:custGeom>
          <a:blipFill>
            <a:blip r:embed="rId5"/>
            <a:stretch>
              <a:fillRect l="-2151" r="-56" b="-726"/>
            </a:stretch>
          </a:blipFill>
        </p:spPr>
        <p:txBody>
          <a:bodyPr/>
          <a:lstStyle/>
          <a:p>
            <a:endParaRPr lang="en-AU"/>
          </a:p>
        </p:txBody>
      </p:sp>
      <p:sp>
        <p:nvSpPr>
          <p:cNvPr id="18" name="Freeform 18">
            <a:extLst>
              <a:ext uri="{FF2B5EF4-FFF2-40B4-BE49-F238E27FC236}">
                <a16:creationId xmlns:a16="http://schemas.microsoft.com/office/drawing/2014/main" id="{516FFAAB-3267-A49A-95B7-D014DB595A7B}"/>
              </a:ext>
              <a:ext uri="{C183D7F6-B498-43B3-948B-1728B52AA6E4}">
                <adec:decorative xmlns:adec="http://schemas.microsoft.com/office/drawing/2017/decorative" val="1"/>
              </a:ext>
            </a:extLst>
          </p:cNvPr>
          <p:cNvSpPr/>
          <p:nvPr/>
        </p:nvSpPr>
        <p:spPr>
          <a:xfrm rot="-581961">
            <a:off x="5405671" y="615429"/>
            <a:ext cx="5034511" cy="1235744"/>
          </a:xfrm>
          <a:custGeom>
            <a:avLst/>
            <a:gdLst/>
            <a:ahLst/>
            <a:cxnLst/>
            <a:rect l="l" t="t" r="r" b="b"/>
            <a:pathLst>
              <a:path w="5034511" h="1235744">
                <a:moveTo>
                  <a:pt x="0" y="0"/>
                </a:moveTo>
                <a:lnTo>
                  <a:pt x="5034511" y="0"/>
                </a:lnTo>
                <a:lnTo>
                  <a:pt x="5034511" y="1235744"/>
                </a:lnTo>
                <a:lnTo>
                  <a:pt x="0" y="123574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U"/>
          </a:p>
        </p:txBody>
      </p:sp>
      <p:sp>
        <p:nvSpPr>
          <p:cNvPr id="19" name="TextBox 19">
            <a:extLst>
              <a:ext uri="{FF2B5EF4-FFF2-40B4-BE49-F238E27FC236}">
                <a16:creationId xmlns:a16="http://schemas.microsoft.com/office/drawing/2014/main" id="{72F2AE12-9896-E9AC-F517-3787E84E41D7}"/>
              </a:ext>
            </a:extLst>
          </p:cNvPr>
          <p:cNvSpPr txBox="1"/>
          <p:nvPr/>
        </p:nvSpPr>
        <p:spPr>
          <a:xfrm>
            <a:off x="9541796" y="6532705"/>
            <a:ext cx="5067526" cy="2346297"/>
          </a:xfrm>
          <a:prstGeom prst="rect">
            <a:avLst/>
          </a:prstGeom>
        </p:spPr>
        <p:txBody>
          <a:bodyPr lIns="0" tIns="0" rIns="0" bIns="0" rtlCol="0" anchor="t">
            <a:spAutoFit/>
          </a:bodyPr>
          <a:lstStyle/>
          <a:p>
            <a:pPr algn="l">
              <a:lnSpc>
                <a:spcPts val="3130"/>
              </a:lnSpc>
            </a:pPr>
            <a:r>
              <a:rPr lang="en-US" sz="2504" b="1" dirty="0">
                <a:solidFill>
                  <a:srgbClr val="000000"/>
                </a:solidFill>
                <a:latin typeface="Open Sans Bold"/>
                <a:ea typeface="Open Sans Bold"/>
                <a:cs typeface="Open Sans Bold"/>
                <a:sym typeface="Open Sans Bold"/>
              </a:rPr>
              <a:t>What do you think happened?</a:t>
            </a:r>
          </a:p>
          <a:p>
            <a:pPr algn="l">
              <a:lnSpc>
                <a:spcPts val="3130"/>
              </a:lnSpc>
            </a:pPr>
            <a:endParaRPr lang="en-US" sz="2504" b="1" dirty="0">
              <a:solidFill>
                <a:srgbClr val="000000"/>
              </a:solidFill>
              <a:latin typeface="Open Sans Bold"/>
              <a:ea typeface="Open Sans Bold"/>
              <a:cs typeface="Open Sans Bold"/>
              <a:sym typeface="Open Sans Bold"/>
            </a:endParaRPr>
          </a:p>
          <a:p>
            <a:pPr algn="l">
              <a:lnSpc>
                <a:spcPts val="3130"/>
              </a:lnSpc>
            </a:pPr>
            <a:r>
              <a:rPr lang="en-US" sz="2504" b="1" dirty="0">
                <a:solidFill>
                  <a:srgbClr val="000000"/>
                </a:solidFill>
                <a:latin typeface="Open Sans Bold"/>
                <a:ea typeface="Open Sans Bold"/>
                <a:cs typeface="Open Sans Bold"/>
                <a:sym typeface="Open Sans Bold"/>
              </a:rPr>
              <a:t>A: Cognitive overload</a:t>
            </a:r>
          </a:p>
          <a:p>
            <a:pPr algn="l">
              <a:lnSpc>
                <a:spcPts val="3130"/>
              </a:lnSpc>
            </a:pPr>
            <a:r>
              <a:rPr lang="en-US" sz="2504" b="1" dirty="0">
                <a:solidFill>
                  <a:srgbClr val="000000"/>
                </a:solidFill>
                <a:latin typeface="Open Sans Bold"/>
                <a:ea typeface="Open Sans Bold"/>
                <a:cs typeface="Open Sans Bold"/>
                <a:sym typeface="Open Sans Bold"/>
              </a:rPr>
              <a:t>B: Poor navigation</a:t>
            </a:r>
          </a:p>
          <a:p>
            <a:pPr algn="l">
              <a:lnSpc>
                <a:spcPts val="3130"/>
              </a:lnSpc>
            </a:pPr>
            <a:r>
              <a:rPr lang="en-US" sz="2504" b="1" dirty="0">
                <a:solidFill>
                  <a:srgbClr val="000000"/>
                </a:solidFill>
                <a:latin typeface="Open Sans Bold"/>
                <a:ea typeface="Open Sans Bold"/>
                <a:cs typeface="Open Sans Bold"/>
                <a:sym typeface="Open Sans Bold"/>
              </a:rPr>
              <a:t>C: Lack of perceived relevance</a:t>
            </a:r>
          </a:p>
          <a:p>
            <a:pPr algn="ctr">
              <a:lnSpc>
                <a:spcPts val="3130"/>
              </a:lnSpc>
            </a:pPr>
            <a:endParaRPr lang="en-US" sz="2504" b="1" dirty="0">
              <a:solidFill>
                <a:srgbClr val="000000"/>
              </a:solidFill>
              <a:latin typeface="Open Sans Bold"/>
              <a:ea typeface="Open Sans Bold"/>
              <a:cs typeface="Open Sans Bold"/>
              <a:sym typeface="Open Sans Bold"/>
            </a:endParaRPr>
          </a:p>
        </p:txBody>
      </p:sp>
      <p:sp>
        <p:nvSpPr>
          <p:cNvPr id="20" name="TextBox 20">
            <a:extLst>
              <a:ext uri="{FF2B5EF4-FFF2-40B4-BE49-F238E27FC236}">
                <a16:creationId xmlns:a16="http://schemas.microsoft.com/office/drawing/2014/main" id="{DDCCC3E5-2530-9837-2268-2A0CA9B95DC2}"/>
              </a:ext>
            </a:extLst>
          </p:cNvPr>
          <p:cNvSpPr txBox="1"/>
          <p:nvPr/>
        </p:nvSpPr>
        <p:spPr>
          <a:xfrm>
            <a:off x="1532347" y="2949375"/>
            <a:ext cx="6515028" cy="4821833"/>
          </a:xfrm>
          <a:prstGeom prst="rect">
            <a:avLst/>
          </a:prstGeom>
        </p:spPr>
        <p:txBody>
          <a:bodyPr lIns="0" tIns="0" rIns="0" bIns="0" rtlCol="0" anchor="t">
            <a:spAutoFit/>
          </a:bodyPr>
          <a:lstStyle/>
          <a:p>
            <a:pPr algn="l">
              <a:lnSpc>
                <a:spcPts val="3761"/>
              </a:lnSpc>
              <a:spcBef>
                <a:spcPct val="0"/>
              </a:spcBef>
            </a:pPr>
            <a:r>
              <a:rPr lang="en-US" sz="3009" dirty="0">
                <a:solidFill>
                  <a:srgbClr val="000000"/>
                </a:solidFill>
                <a:latin typeface="Open Sans"/>
                <a:ea typeface="Open Sans"/>
                <a:cs typeface="Open Sans"/>
                <a:sym typeface="Open Sans"/>
              </a:rPr>
              <a:t>A student logs into their LMS, ready to begin Week 1. </a:t>
            </a:r>
          </a:p>
          <a:p>
            <a:pPr algn="l">
              <a:lnSpc>
                <a:spcPts val="3761"/>
              </a:lnSpc>
              <a:spcBef>
                <a:spcPct val="0"/>
              </a:spcBef>
            </a:pPr>
            <a:endParaRPr lang="en-US" sz="3009" dirty="0">
              <a:solidFill>
                <a:srgbClr val="000000"/>
              </a:solidFill>
              <a:latin typeface="Open Sans"/>
              <a:ea typeface="Open Sans"/>
              <a:cs typeface="Open Sans"/>
              <a:sym typeface="Open Sans"/>
            </a:endParaRPr>
          </a:p>
          <a:p>
            <a:pPr algn="l">
              <a:lnSpc>
                <a:spcPts val="3761"/>
              </a:lnSpc>
              <a:spcBef>
                <a:spcPct val="0"/>
              </a:spcBef>
            </a:pPr>
            <a:r>
              <a:rPr lang="en-US" sz="3009" dirty="0">
                <a:solidFill>
                  <a:srgbClr val="000000"/>
                </a:solidFill>
                <a:latin typeface="Open Sans"/>
                <a:ea typeface="Open Sans"/>
                <a:cs typeface="Open Sans"/>
                <a:sym typeface="Open Sans"/>
              </a:rPr>
              <a:t>They then see:</a:t>
            </a:r>
          </a:p>
          <a:p>
            <a:pPr marL="649687" lvl="1" indent="-324843" algn="l">
              <a:lnSpc>
                <a:spcPts val="3761"/>
              </a:lnSpc>
              <a:buFont typeface="Arial"/>
              <a:buChar char="•"/>
            </a:pPr>
            <a:r>
              <a:rPr lang="en-US" sz="3009" dirty="0">
                <a:solidFill>
                  <a:srgbClr val="000000"/>
                </a:solidFill>
                <a:latin typeface="Open Sans"/>
                <a:ea typeface="Open Sans"/>
                <a:cs typeface="Open Sans"/>
                <a:sym typeface="Open Sans"/>
              </a:rPr>
              <a:t> a 14‑page PDF</a:t>
            </a:r>
          </a:p>
          <a:p>
            <a:pPr marL="649687" lvl="1" indent="-324843" algn="l">
              <a:lnSpc>
                <a:spcPts val="3761"/>
              </a:lnSpc>
              <a:buFont typeface="Arial"/>
              <a:buChar char="•"/>
            </a:pPr>
            <a:r>
              <a:rPr lang="en-US" sz="3009" dirty="0">
                <a:solidFill>
                  <a:srgbClr val="000000"/>
                </a:solidFill>
                <a:latin typeface="Open Sans"/>
                <a:ea typeface="Open Sans"/>
                <a:cs typeface="Open Sans"/>
                <a:sym typeface="Open Sans"/>
              </a:rPr>
              <a:t>a 28‑slide deck, and </a:t>
            </a:r>
          </a:p>
          <a:p>
            <a:pPr marL="649687" lvl="1" indent="-324843" algn="l">
              <a:lnSpc>
                <a:spcPts val="3761"/>
              </a:lnSpc>
              <a:buFont typeface="Arial"/>
              <a:buChar char="•"/>
            </a:pPr>
            <a:r>
              <a:rPr lang="en-US" sz="3009" dirty="0">
                <a:solidFill>
                  <a:srgbClr val="000000"/>
                </a:solidFill>
                <a:latin typeface="Open Sans"/>
                <a:ea typeface="Open Sans"/>
                <a:cs typeface="Open Sans"/>
                <a:sym typeface="Open Sans"/>
              </a:rPr>
              <a:t>a 900‑word block of text. </a:t>
            </a:r>
          </a:p>
          <a:p>
            <a:pPr algn="l">
              <a:lnSpc>
                <a:spcPts val="3761"/>
              </a:lnSpc>
              <a:spcBef>
                <a:spcPct val="0"/>
              </a:spcBef>
            </a:pPr>
            <a:endParaRPr lang="en-US" sz="3009" dirty="0">
              <a:solidFill>
                <a:srgbClr val="000000"/>
              </a:solidFill>
              <a:latin typeface="Open Sans"/>
              <a:ea typeface="Open Sans"/>
              <a:cs typeface="Open Sans"/>
              <a:sym typeface="Open Sans"/>
            </a:endParaRPr>
          </a:p>
          <a:p>
            <a:pPr algn="l">
              <a:lnSpc>
                <a:spcPts val="3761"/>
              </a:lnSpc>
              <a:spcBef>
                <a:spcPct val="0"/>
              </a:spcBef>
            </a:pPr>
            <a:r>
              <a:rPr lang="en-US" sz="3009" dirty="0">
                <a:solidFill>
                  <a:srgbClr val="000000"/>
                </a:solidFill>
                <a:latin typeface="Open Sans"/>
                <a:ea typeface="Open Sans"/>
                <a:cs typeface="Open Sans"/>
                <a:sym typeface="Open Sans"/>
              </a:rPr>
              <a:t>They immediately close the tab.</a:t>
            </a:r>
          </a:p>
          <a:p>
            <a:pPr algn="ctr">
              <a:lnSpc>
                <a:spcPts val="3427"/>
              </a:lnSpc>
              <a:spcBef>
                <a:spcPct val="0"/>
              </a:spcBef>
            </a:pPr>
            <a:endParaRPr lang="en-US" sz="3009" dirty="0">
              <a:solidFill>
                <a:srgbClr val="000000"/>
              </a:solidFill>
              <a:latin typeface="Open Sans"/>
              <a:ea typeface="Open Sans"/>
              <a:cs typeface="Open Sans"/>
              <a:sym typeface="Open Sans"/>
            </a:endParaRPr>
          </a:p>
        </p:txBody>
      </p:sp>
    </p:spTree>
    <p:extLst>
      <p:ext uri="{BB962C8B-B14F-4D97-AF65-F5344CB8AC3E}">
        <p14:creationId xmlns:p14="http://schemas.microsoft.com/office/powerpoint/2010/main" val="404633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AF2E9"/>
        </a:solidFill>
        <a:effectLst/>
      </p:bgPr>
    </p:bg>
    <p:spTree>
      <p:nvGrpSpPr>
        <p:cNvPr id="1" name=""/>
        <p:cNvGrpSpPr/>
        <p:nvPr/>
      </p:nvGrpSpPr>
      <p:grpSpPr>
        <a:xfrm>
          <a:off x="0" y="0"/>
          <a:ext cx="0" cy="0"/>
          <a:chOff x="0" y="0"/>
          <a:chExt cx="0" cy="0"/>
        </a:xfrm>
      </p:grpSpPr>
      <p:grpSp>
        <p:nvGrpSpPr>
          <p:cNvPr id="2" name="Group 2"/>
          <p:cNvGrpSpPr/>
          <p:nvPr/>
        </p:nvGrpSpPr>
        <p:grpSpPr>
          <a:xfrm>
            <a:off x="-995490" y="23055"/>
            <a:ext cx="20510908" cy="10263945"/>
            <a:chOff x="0" y="0"/>
            <a:chExt cx="27347876" cy="13685260"/>
          </a:xfrm>
        </p:grpSpPr>
        <p:sp>
          <p:nvSpPr>
            <p:cNvPr id="3" name="Freeform 3">
              <a:extLst>
                <a:ext uri="{C183D7F6-B498-43B3-948B-1728B52AA6E4}">
                  <adec:decorative xmlns:adec="http://schemas.microsoft.com/office/drawing/2017/decorative" val="1"/>
                </a:ext>
              </a:extLst>
            </p:cNvPr>
            <p:cNvSpPr/>
            <p:nvPr/>
          </p:nvSpPr>
          <p:spPr>
            <a:xfrm>
              <a:off x="0"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a:extLst>
                <a:ext uri="{C183D7F6-B498-43B3-948B-1728B52AA6E4}">
                  <adec:decorative xmlns:adec="http://schemas.microsoft.com/office/drawing/2017/decorative" val="1"/>
                </a:ext>
              </a:extLst>
            </p:cNvPr>
            <p:cNvSpPr/>
            <p:nvPr/>
          </p:nvSpPr>
          <p:spPr>
            <a:xfrm>
              <a:off x="6824269"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a:extLst>
                <a:ext uri="{C183D7F6-B498-43B3-948B-1728B52AA6E4}">
                  <adec:decorative xmlns:adec="http://schemas.microsoft.com/office/drawing/2017/decorative" val="1"/>
                </a:ext>
              </a:extLst>
            </p:cNvPr>
            <p:cNvSpPr/>
            <p:nvPr/>
          </p:nvSpPr>
          <p:spPr>
            <a:xfrm>
              <a:off x="13661238"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a:extLst>
                <a:ext uri="{C183D7F6-B498-43B3-948B-1728B52AA6E4}">
                  <adec:decorative xmlns:adec="http://schemas.microsoft.com/office/drawing/2017/decorative" val="1"/>
                </a:ext>
              </a:extLst>
            </p:cNvPr>
            <p:cNvSpPr/>
            <p:nvPr/>
          </p:nvSpPr>
          <p:spPr>
            <a:xfrm>
              <a:off x="20498207"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7" name="Freeform 7">
              <a:extLst>
                <a:ext uri="{C183D7F6-B498-43B3-948B-1728B52AA6E4}">
                  <adec:decorative xmlns:adec="http://schemas.microsoft.com/office/drawing/2017/decorative" val="1"/>
                </a:ext>
              </a:extLst>
            </p:cNvPr>
            <p:cNvSpPr/>
            <p:nvPr/>
          </p:nvSpPr>
          <p:spPr>
            <a:xfrm>
              <a:off x="0"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8" name="Freeform 8">
              <a:extLst>
                <a:ext uri="{C183D7F6-B498-43B3-948B-1728B52AA6E4}">
                  <adec:decorative xmlns:adec="http://schemas.microsoft.com/office/drawing/2017/decorative" val="1"/>
                </a:ext>
              </a:extLst>
            </p:cNvPr>
            <p:cNvSpPr/>
            <p:nvPr/>
          </p:nvSpPr>
          <p:spPr>
            <a:xfrm>
              <a:off x="6824269"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a:extLst>
                <a:ext uri="{C183D7F6-B498-43B3-948B-1728B52AA6E4}">
                  <adec:decorative xmlns:adec="http://schemas.microsoft.com/office/drawing/2017/decorative" val="1"/>
                </a:ext>
              </a:extLst>
            </p:cNvPr>
            <p:cNvSpPr/>
            <p:nvPr/>
          </p:nvSpPr>
          <p:spPr>
            <a:xfrm>
              <a:off x="13661238"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10" name="Freeform 10">
              <a:extLst>
                <a:ext uri="{C183D7F6-B498-43B3-948B-1728B52AA6E4}">
                  <adec:decorative xmlns:adec="http://schemas.microsoft.com/office/drawing/2017/decorative" val="1"/>
                </a:ext>
              </a:extLst>
            </p:cNvPr>
            <p:cNvSpPr/>
            <p:nvPr/>
          </p:nvSpPr>
          <p:spPr>
            <a:xfrm>
              <a:off x="20498207"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grpSp>
      <p:grpSp>
        <p:nvGrpSpPr>
          <p:cNvPr id="11" name="Group 11"/>
          <p:cNvGrpSpPr/>
          <p:nvPr/>
        </p:nvGrpSpPr>
        <p:grpSpPr>
          <a:xfrm>
            <a:off x="822161" y="1559197"/>
            <a:ext cx="11536449" cy="6939485"/>
            <a:chOff x="0" y="0"/>
            <a:chExt cx="3038406" cy="1827683"/>
          </a:xfrm>
        </p:grpSpPr>
        <p:sp>
          <p:nvSpPr>
            <p:cNvPr id="12" name="Freeform 12"/>
            <p:cNvSpPr/>
            <p:nvPr/>
          </p:nvSpPr>
          <p:spPr>
            <a:xfrm>
              <a:off x="0" y="0"/>
              <a:ext cx="3038406" cy="1827683"/>
            </a:xfrm>
            <a:custGeom>
              <a:avLst/>
              <a:gdLst/>
              <a:ahLst/>
              <a:cxnLst/>
              <a:rect l="l" t="t" r="r" b="b"/>
              <a:pathLst>
                <a:path w="3038406" h="1827683">
                  <a:moveTo>
                    <a:pt x="0" y="0"/>
                  </a:moveTo>
                  <a:lnTo>
                    <a:pt x="3038406" y="0"/>
                  </a:lnTo>
                  <a:lnTo>
                    <a:pt x="3038406" y="1827683"/>
                  </a:lnTo>
                  <a:lnTo>
                    <a:pt x="0" y="1827683"/>
                  </a:lnTo>
                  <a:close/>
                </a:path>
              </a:pathLst>
            </a:custGeom>
            <a:solidFill>
              <a:srgbClr val="A1BEA1"/>
            </a:solidFill>
          </p:spPr>
          <p:txBody>
            <a:bodyPr/>
            <a:lstStyle/>
            <a:p>
              <a:endParaRPr lang="en-AU"/>
            </a:p>
          </p:txBody>
        </p:sp>
        <p:sp>
          <p:nvSpPr>
            <p:cNvPr id="13" name="TextBox 13"/>
            <p:cNvSpPr txBox="1"/>
            <p:nvPr/>
          </p:nvSpPr>
          <p:spPr>
            <a:xfrm>
              <a:off x="0" y="-38100"/>
              <a:ext cx="3038406" cy="1865783"/>
            </a:xfrm>
            <a:prstGeom prst="rect">
              <a:avLst/>
            </a:prstGeom>
          </p:spPr>
          <p:txBody>
            <a:bodyPr lIns="50800" tIns="50800" rIns="50800" bIns="50800" rtlCol="0" anchor="ctr"/>
            <a:lstStyle/>
            <a:p>
              <a:pPr algn="ctr">
                <a:lnSpc>
                  <a:spcPts val="2782"/>
                </a:lnSpc>
              </a:pPr>
              <a:endParaRPr/>
            </a:p>
          </p:txBody>
        </p:sp>
      </p:grpSp>
      <p:sp>
        <p:nvSpPr>
          <p:cNvPr id="14" name="Freeform 14">
            <a:extLst>
              <a:ext uri="{C183D7F6-B498-43B3-948B-1728B52AA6E4}">
                <adec:decorative xmlns:adec="http://schemas.microsoft.com/office/drawing/2017/decorative" val="1"/>
              </a:ext>
            </a:extLst>
          </p:cNvPr>
          <p:cNvSpPr/>
          <p:nvPr/>
        </p:nvSpPr>
        <p:spPr>
          <a:xfrm rot="-141431">
            <a:off x="12190823" y="2108579"/>
            <a:ext cx="5253761" cy="5301961"/>
          </a:xfrm>
          <a:custGeom>
            <a:avLst/>
            <a:gdLst/>
            <a:ahLst/>
            <a:cxnLst/>
            <a:rect l="l" t="t" r="r" b="b"/>
            <a:pathLst>
              <a:path w="5253761" h="5301961">
                <a:moveTo>
                  <a:pt x="0" y="0"/>
                </a:moveTo>
                <a:lnTo>
                  <a:pt x="5253761" y="0"/>
                </a:lnTo>
                <a:lnTo>
                  <a:pt x="5253761" y="5301960"/>
                </a:lnTo>
                <a:lnTo>
                  <a:pt x="0" y="530196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5" name="TextBox 15"/>
          <p:cNvSpPr txBox="1">
            <a:spLocks noGrp="1"/>
          </p:cNvSpPr>
          <p:nvPr>
            <p:ph type="title" idx="4294967295"/>
          </p:nvPr>
        </p:nvSpPr>
        <p:spPr>
          <a:xfrm>
            <a:off x="2543212" y="2240905"/>
            <a:ext cx="8403743" cy="75424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5739"/>
              </a:lnSpc>
              <a:spcBef>
                <a:spcPts val="0"/>
              </a:spcBef>
              <a:spcAft>
                <a:spcPts val="0"/>
              </a:spcAft>
              <a:buClrTx/>
              <a:buSzTx/>
              <a:buFontTx/>
              <a:buNone/>
              <a:tabLst/>
              <a:defRPr/>
            </a:pPr>
            <a:r>
              <a:rPr kumimoji="0" lang="en-US" sz="6999" b="0" i="0" u="none" strike="noStrike" kern="1200" cap="none" spc="0" normalizeH="0" baseline="0" noProof="0" dirty="0">
                <a:ln>
                  <a:noFill/>
                </a:ln>
                <a:solidFill>
                  <a:srgbClr val="000000"/>
                </a:solidFill>
                <a:effectLst/>
                <a:uLnTx/>
                <a:uFillTx/>
                <a:latin typeface="Bobby Jones"/>
                <a:ea typeface="Bobby Jones"/>
                <a:cs typeface="Bobby Jones"/>
                <a:sym typeface="Bobby Jones"/>
              </a:rPr>
              <a:t>Joy checking</a:t>
            </a:r>
            <a:r>
              <a:rPr kumimoji="0" lang="en-US" sz="6999" b="0" i="0" u="none" strike="noStrike" kern="1200" cap="none" spc="0" normalizeH="0" noProof="0" dirty="0">
                <a:ln>
                  <a:noFill/>
                </a:ln>
                <a:solidFill>
                  <a:srgbClr val="000000"/>
                </a:solidFill>
                <a:effectLst/>
                <a:uLnTx/>
                <a:uFillTx/>
                <a:latin typeface="Bobby Jones"/>
                <a:ea typeface="Bobby Jones"/>
                <a:cs typeface="Bobby Jones"/>
                <a:sym typeface="Bobby Jones"/>
              </a:rPr>
              <a:t> </a:t>
            </a:r>
            <a:endParaRPr kumimoji="0" lang="en-US" sz="6999" b="0" i="0" u="none" strike="noStrike" kern="1200" cap="none" spc="0" normalizeH="0" baseline="0" noProof="0" dirty="0">
              <a:ln>
                <a:noFill/>
              </a:ln>
              <a:solidFill>
                <a:srgbClr val="000000"/>
              </a:solidFill>
              <a:effectLst/>
              <a:uLnTx/>
              <a:uFillTx/>
              <a:latin typeface="Bobby Jones"/>
              <a:ea typeface="Bobby Jones"/>
              <a:cs typeface="Bobby Jones"/>
              <a:sym typeface="Bobby Jones"/>
            </a:endParaRPr>
          </a:p>
        </p:txBody>
      </p:sp>
      <p:sp>
        <p:nvSpPr>
          <p:cNvPr id="16" name="TextBox 16"/>
          <p:cNvSpPr txBox="1"/>
          <p:nvPr/>
        </p:nvSpPr>
        <p:spPr>
          <a:xfrm>
            <a:off x="1661977" y="3563201"/>
            <a:ext cx="10166213" cy="4445961"/>
          </a:xfrm>
          <a:prstGeom prst="rect">
            <a:avLst/>
          </a:prstGeom>
        </p:spPr>
        <p:txBody>
          <a:bodyPr lIns="0" tIns="0" rIns="0" bIns="0" rtlCol="0" anchor="t">
            <a:spAutoFit/>
          </a:bodyPr>
          <a:lstStyle/>
          <a:p>
            <a:pPr marL="496695" lvl="1" indent="-248348" algn="l">
              <a:lnSpc>
                <a:spcPts val="2875"/>
              </a:lnSpc>
              <a:buFont typeface="Arial"/>
              <a:buChar char="•"/>
            </a:pPr>
            <a:r>
              <a:rPr lang="en-US" sz="2300" dirty="0">
                <a:solidFill>
                  <a:srgbClr val="000000"/>
                </a:solidFill>
                <a:latin typeface="Open Sans"/>
                <a:ea typeface="Open Sans"/>
                <a:cs typeface="Open Sans"/>
                <a:sym typeface="Open Sans"/>
              </a:rPr>
              <a:t>Is it</a:t>
            </a:r>
            <a:r>
              <a:rPr lang="en-US" sz="2300" b="1" dirty="0">
                <a:solidFill>
                  <a:srgbClr val="000000"/>
                </a:solidFill>
                <a:latin typeface="Open Sans Bold"/>
                <a:ea typeface="Open Sans Bold"/>
                <a:cs typeface="Open Sans Bold"/>
                <a:sym typeface="Open Sans Bold"/>
              </a:rPr>
              <a:t> crystal clear</a:t>
            </a:r>
            <a:r>
              <a:rPr lang="en-US" sz="2300" dirty="0">
                <a:solidFill>
                  <a:srgbClr val="000000"/>
                </a:solidFill>
                <a:latin typeface="Open Sans"/>
                <a:ea typeface="Open Sans"/>
                <a:cs typeface="Open Sans"/>
                <a:sym typeface="Open Sans"/>
              </a:rPr>
              <a:t>, removing the frustration of confusion?</a:t>
            </a:r>
          </a:p>
          <a:p>
            <a:pPr algn="l">
              <a:lnSpc>
                <a:spcPts val="2875"/>
              </a:lnSpc>
            </a:pPr>
            <a:endParaRPr lang="en-US" sz="2300" dirty="0">
              <a:solidFill>
                <a:srgbClr val="000000"/>
              </a:solidFill>
              <a:latin typeface="Open Sans"/>
              <a:ea typeface="Open Sans"/>
              <a:cs typeface="Open Sans"/>
              <a:sym typeface="Open Sans"/>
            </a:endParaRPr>
          </a:p>
          <a:p>
            <a:pPr marL="496695" lvl="1" indent="-248348" algn="l">
              <a:lnSpc>
                <a:spcPts val="2875"/>
              </a:lnSpc>
              <a:buFont typeface="Arial"/>
              <a:buChar char="•"/>
            </a:pPr>
            <a:r>
              <a:rPr lang="en-US" sz="2300" dirty="0">
                <a:solidFill>
                  <a:srgbClr val="000000"/>
                </a:solidFill>
                <a:latin typeface="Open Sans"/>
                <a:ea typeface="Open Sans"/>
                <a:cs typeface="Open Sans"/>
                <a:sym typeface="Open Sans"/>
              </a:rPr>
              <a:t>Does it help the learner </a:t>
            </a:r>
            <a:r>
              <a:rPr lang="en-US" sz="2300" b="1" dirty="0">
                <a:solidFill>
                  <a:srgbClr val="000000"/>
                </a:solidFill>
                <a:latin typeface="Open Sans Bold"/>
                <a:ea typeface="Open Sans Bold"/>
                <a:cs typeface="Open Sans Bold"/>
                <a:sym typeface="Open Sans Bold"/>
              </a:rPr>
              <a:t>feel capable and safe</a:t>
            </a:r>
            <a:r>
              <a:rPr lang="en-US" sz="2300" dirty="0">
                <a:solidFill>
                  <a:srgbClr val="000000"/>
                </a:solidFill>
                <a:latin typeface="Open Sans"/>
                <a:ea typeface="Open Sans"/>
                <a:cs typeface="Open Sans"/>
                <a:sym typeface="Open Sans"/>
              </a:rPr>
              <a:t> to try? Can they feel </a:t>
            </a:r>
            <a:r>
              <a:rPr lang="en-US" sz="2300" b="1" dirty="0">
                <a:solidFill>
                  <a:srgbClr val="000000"/>
                </a:solidFill>
                <a:latin typeface="Open Sans Bold"/>
                <a:ea typeface="Open Sans Bold"/>
                <a:cs typeface="Open Sans Bold"/>
                <a:sym typeface="Open Sans Bold"/>
              </a:rPr>
              <a:t>pride</a:t>
            </a:r>
            <a:r>
              <a:rPr lang="en-US" sz="2300" dirty="0">
                <a:solidFill>
                  <a:srgbClr val="000000"/>
                </a:solidFill>
                <a:latin typeface="Open Sans"/>
                <a:ea typeface="Open Sans"/>
                <a:cs typeface="Open Sans"/>
                <a:sym typeface="Open Sans"/>
              </a:rPr>
              <a:t> of their accomplishments?</a:t>
            </a:r>
          </a:p>
          <a:p>
            <a:pPr algn="l">
              <a:lnSpc>
                <a:spcPts val="2875"/>
              </a:lnSpc>
            </a:pPr>
            <a:endParaRPr lang="en-US" sz="2300" dirty="0">
              <a:solidFill>
                <a:srgbClr val="000000"/>
              </a:solidFill>
              <a:latin typeface="Open Sans"/>
              <a:ea typeface="Open Sans"/>
              <a:cs typeface="Open Sans"/>
              <a:sym typeface="Open Sans"/>
            </a:endParaRPr>
          </a:p>
          <a:p>
            <a:pPr marL="496695" lvl="1" indent="-248348" algn="l">
              <a:lnSpc>
                <a:spcPts val="2875"/>
              </a:lnSpc>
              <a:buFont typeface="Arial"/>
              <a:buChar char="•"/>
            </a:pPr>
            <a:r>
              <a:rPr lang="en-US" sz="2300" dirty="0">
                <a:solidFill>
                  <a:srgbClr val="000000"/>
                </a:solidFill>
                <a:latin typeface="Open Sans"/>
                <a:ea typeface="Open Sans"/>
                <a:cs typeface="Open Sans"/>
                <a:sym typeface="Open Sans"/>
              </a:rPr>
              <a:t>Does it make the learner </a:t>
            </a:r>
            <a:r>
              <a:rPr lang="en-US" sz="2300" b="1" dirty="0">
                <a:solidFill>
                  <a:srgbClr val="000000"/>
                </a:solidFill>
                <a:latin typeface="Open Sans Bold"/>
                <a:ea typeface="Open Sans Bold"/>
                <a:cs typeface="Open Sans Bold"/>
                <a:sym typeface="Open Sans Bold"/>
              </a:rPr>
              <a:t>feel connected</a:t>
            </a:r>
            <a:r>
              <a:rPr lang="en-US" sz="2300" dirty="0">
                <a:solidFill>
                  <a:srgbClr val="000000"/>
                </a:solidFill>
                <a:latin typeface="Open Sans"/>
                <a:ea typeface="Open Sans"/>
                <a:cs typeface="Open Sans"/>
                <a:sym typeface="Open Sans"/>
              </a:rPr>
              <a:t> to the content, a community, or real life? Does it represent a variety of identities?</a:t>
            </a:r>
          </a:p>
          <a:p>
            <a:pPr algn="l">
              <a:lnSpc>
                <a:spcPts val="2875"/>
              </a:lnSpc>
            </a:pPr>
            <a:endParaRPr lang="en-US" sz="2300" dirty="0">
              <a:solidFill>
                <a:srgbClr val="000000"/>
              </a:solidFill>
              <a:latin typeface="Open Sans"/>
              <a:ea typeface="Open Sans"/>
              <a:cs typeface="Open Sans"/>
              <a:sym typeface="Open Sans"/>
            </a:endParaRPr>
          </a:p>
          <a:p>
            <a:pPr marL="496695" lvl="1" indent="-248348" algn="l">
              <a:lnSpc>
                <a:spcPts val="2875"/>
              </a:lnSpc>
              <a:buFont typeface="Arial"/>
              <a:buChar char="•"/>
            </a:pPr>
            <a:r>
              <a:rPr lang="en-US" sz="2300" dirty="0">
                <a:solidFill>
                  <a:srgbClr val="000000"/>
                </a:solidFill>
                <a:latin typeface="Open Sans"/>
                <a:ea typeface="Open Sans"/>
                <a:cs typeface="Open Sans"/>
                <a:sym typeface="Open Sans"/>
              </a:rPr>
              <a:t>Does the learner have </a:t>
            </a:r>
            <a:r>
              <a:rPr lang="en-US" sz="2300" b="1" dirty="0">
                <a:solidFill>
                  <a:srgbClr val="000000"/>
                </a:solidFill>
                <a:latin typeface="Open Sans Bold"/>
                <a:ea typeface="Open Sans Bold"/>
                <a:cs typeface="Open Sans Bold"/>
                <a:sym typeface="Open Sans Bold"/>
              </a:rPr>
              <a:t>autonomy</a:t>
            </a:r>
            <a:r>
              <a:rPr lang="en-US" sz="2300" dirty="0">
                <a:solidFill>
                  <a:srgbClr val="000000"/>
                </a:solidFill>
                <a:latin typeface="Open Sans"/>
                <a:ea typeface="Open Sans"/>
                <a:cs typeface="Open Sans"/>
                <a:sym typeface="Open Sans"/>
              </a:rPr>
              <a:t> over how they engage?</a:t>
            </a:r>
          </a:p>
          <a:p>
            <a:pPr algn="l">
              <a:lnSpc>
                <a:spcPts val="2875"/>
              </a:lnSpc>
            </a:pPr>
            <a:endParaRPr lang="en-US" sz="2300" dirty="0">
              <a:solidFill>
                <a:srgbClr val="000000"/>
              </a:solidFill>
              <a:latin typeface="Open Sans"/>
              <a:ea typeface="Open Sans"/>
              <a:cs typeface="Open Sans"/>
              <a:sym typeface="Open Sans"/>
            </a:endParaRPr>
          </a:p>
          <a:p>
            <a:pPr marL="496695" lvl="1" indent="-248348" algn="l">
              <a:lnSpc>
                <a:spcPts val="2875"/>
              </a:lnSpc>
              <a:buFont typeface="Arial"/>
              <a:buChar char="•"/>
            </a:pPr>
            <a:r>
              <a:rPr lang="en-US" sz="2300" dirty="0">
                <a:solidFill>
                  <a:srgbClr val="000000"/>
                </a:solidFill>
                <a:latin typeface="Open Sans"/>
                <a:ea typeface="Open Sans"/>
                <a:cs typeface="Open Sans"/>
                <a:sym typeface="Open Sans"/>
              </a:rPr>
              <a:t>Is it </a:t>
            </a:r>
            <a:r>
              <a:rPr lang="en-US" sz="2300" b="1" dirty="0">
                <a:solidFill>
                  <a:srgbClr val="000000"/>
                </a:solidFill>
                <a:latin typeface="Open Sans Bold"/>
                <a:ea typeface="Open Sans Bold"/>
                <a:cs typeface="Open Sans Bold"/>
                <a:sym typeface="Open Sans Bold"/>
              </a:rPr>
              <a:t>novel</a:t>
            </a:r>
            <a:r>
              <a:rPr lang="en-US" sz="2300" dirty="0">
                <a:solidFill>
                  <a:srgbClr val="000000"/>
                </a:solidFill>
                <a:latin typeface="Open Sans"/>
                <a:ea typeface="Open Sans"/>
                <a:cs typeface="Open Sans"/>
                <a:sym typeface="Open Sans"/>
              </a:rPr>
              <a:t>, </a:t>
            </a:r>
            <a:r>
              <a:rPr lang="en-US" sz="2300" b="1" dirty="0">
                <a:solidFill>
                  <a:srgbClr val="000000"/>
                </a:solidFill>
                <a:latin typeface="Open Sans Bold"/>
                <a:ea typeface="Open Sans Bold"/>
                <a:cs typeface="Open Sans Bold"/>
                <a:sym typeface="Open Sans Bold"/>
              </a:rPr>
              <a:t>creative, or challenging</a:t>
            </a:r>
            <a:r>
              <a:rPr lang="en-US" sz="2300" dirty="0">
                <a:solidFill>
                  <a:srgbClr val="000000"/>
                </a:solidFill>
                <a:latin typeface="Open Sans"/>
                <a:ea typeface="Open Sans"/>
                <a:cs typeface="Open Sans"/>
                <a:sym typeface="Open Sans"/>
              </a:rPr>
              <a:t> enough to engage with?</a:t>
            </a:r>
          </a:p>
          <a:p>
            <a:pPr algn="l">
              <a:lnSpc>
                <a:spcPts val="2875"/>
              </a:lnSpc>
            </a:pPr>
            <a:endParaRPr lang="en-US" sz="2300" dirty="0">
              <a:solidFill>
                <a:srgbClr val="000000"/>
              </a:solidFill>
              <a:latin typeface="Open Sans"/>
              <a:ea typeface="Open Sans"/>
              <a:cs typeface="Open Sans"/>
              <a:sym typeface="Open Sans"/>
            </a:endParaRPr>
          </a:p>
        </p:txBody>
      </p:sp>
      <p:sp>
        <p:nvSpPr>
          <p:cNvPr id="17" name="Freeform 17">
            <a:extLst>
              <a:ext uri="{C183D7F6-B498-43B3-948B-1728B52AA6E4}">
                <adec:decorative xmlns:adec="http://schemas.microsoft.com/office/drawing/2017/decorative" val="1"/>
              </a:ext>
            </a:extLst>
          </p:cNvPr>
          <p:cNvSpPr/>
          <p:nvPr/>
        </p:nvSpPr>
        <p:spPr>
          <a:xfrm rot="-567549">
            <a:off x="13202010" y="3185472"/>
            <a:ext cx="3398092" cy="3735855"/>
          </a:xfrm>
          <a:custGeom>
            <a:avLst/>
            <a:gdLst/>
            <a:ahLst/>
            <a:cxnLst/>
            <a:rect l="l" t="t" r="r" b="b"/>
            <a:pathLst>
              <a:path w="3398092" h="3735855">
                <a:moveTo>
                  <a:pt x="0" y="0"/>
                </a:moveTo>
                <a:lnTo>
                  <a:pt x="3398093" y="0"/>
                </a:lnTo>
                <a:lnTo>
                  <a:pt x="3398093" y="3735854"/>
                </a:lnTo>
                <a:lnTo>
                  <a:pt x="0" y="3735854"/>
                </a:lnTo>
                <a:lnTo>
                  <a:pt x="0" y="0"/>
                </a:lnTo>
                <a:close/>
              </a:path>
            </a:pathLst>
          </a:custGeom>
          <a:blipFill>
            <a:blip r:embed="rId4"/>
            <a:stretch>
              <a:fillRect/>
            </a:stretch>
          </a:blipFill>
        </p:spPr>
        <p:txBody>
          <a:bodyPr/>
          <a:lstStyle/>
          <a:p>
            <a:endParaRPr lang="en-AU"/>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A1BEA1"/>
        </a:solidFill>
        <a:effectLst/>
      </p:bgPr>
    </p:bg>
    <p:spTree>
      <p:nvGrpSpPr>
        <p:cNvPr id="1" name=""/>
        <p:cNvGrpSpPr/>
        <p:nvPr/>
      </p:nvGrpSpPr>
      <p:grpSpPr>
        <a:xfrm>
          <a:off x="0" y="0"/>
          <a:ext cx="0" cy="0"/>
          <a:chOff x="0" y="0"/>
          <a:chExt cx="0" cy="0"/>
        </a:xfrm>
      </p:grpSpPr>
      <p:grpSp>
        <p:nvGrpSpPr>
          <p:cNvPr id="2" name="Group 2"/>
          <p:cNvGrpSpPr/>
          <p:nvPr/>
        </p:nvGrpSpPr>
        <p:grpSpPr>
          <a:xfrm>
            <a:off x="-2222907" y="0"/>
            <a:ext cx="20510908" cy="10263945"/>
            <a:chOff x="0" y="0"/>
            <a:chExt cx="27347876" cy="13685260"/>
          </a:xfrm>
        </p:grpSpPr>
        <p:sp>
          <p:nvSpPr>
            <p:cNvPr id="3" name="Freeform 3">
              <a:extLst>
                <a:ext uri="{C183D7F6-B498-43B3-948B-1728B52AA6E4}">
                  <adec:decorative xmlns:adec="http://schemas.microsoft.com/office/drawing/2017/decorative" val="1"/>
                </a:ext>
              </a:extLst>
            </p:cNvPr>
            <p:cNvSpPr/>
            <p:nvPr/>
          </p:nvSpPr>
          <p:spPr>
            <a:xfrm>
              <a:off x="0"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a:extLst>
                <a:ext uri="{C183D7F6-B498-43B3-948B-1728B52AA6E4}">
                  <adec:decorative xmlns:adec="http://schemas.microsoft.com/office/drawing/2017/decorative" val="1"/>
                </a:ext>
              </a:extLst>
            </p:cNvPr>
            <p:cNvSpPr/>
            <p:nvPr/>
          </p:nvSpPr>
          <p:spPr>
            <a:xfrm>
              <a:off x="6824269"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a:extLst>
                <a:ext uri="{C183D7F6-B498-43B3-948B-1728B52AA6E4}">
                  <adec:decorative xmlns:adec="http://schemas.microsoft.com/office/drawing/2017/decorative" val="1"/>
                </a:ext>
              </a:extLst>
            </p:cNvPr>
            <p:cNvSpPr/>
            <p:nvPr/>
          </p:nvSpPr>
          <p:spPr>
            <a:xfrm>
              <a:off x="13661238"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a:extLst>
                <a:ext uri="{C183D7F6-B498-43B3-948B-1728B52AA6E4}">
                  <adec:decorative xmlns:adec="http://schemas.microsoft.com/office/drawing/2017/decorative" val="1"/>
                </a:ext>
              </a:extLst>
            </p:cNvPr>
            <p:cNvSpPr/>
            <p:nvPr/>
          </p:nvSpPr>
          <p:spPr>
            <a:xfrm>
              <a:off x="20498207"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7" name="Freeform 7">
              <a:extLst>
                <a:ext uri="{C183D7F6-B498-43B3-948B-1728B52AA6E4}">
                  <adec:decorative xmlns:adec="http://schemas.microsoft.com/office/drawing/2017/decorative" val="1"/>
                </a:ext>
              </a:extLst>
            </p:cNvPr>
            <p:cNvSpPr/>
            <p:nvPr/>
          </p:nvSpPr>
          <p:spPr>
            <a:xfrm>
              <a:off x="0"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8" name="Freeform 8">
              <a:extLst>
                <a:ext uri="{C183D7F6-B498-43B3-948B-1728B52AA6E4}">
                  <adec:decorative xmlns:adec="http://schemas.microsoft.com/office/drawing/2017/decorative" val="1"/>
                </a:ext>
              </a:extLst>
            </p:cNvPr>
            <p:cNvSpPr/>
            <p:nvPr/>
          </p:nvSpPr>
          <p:spPr>
            <a:xfrm>
              <a:off x="6824269"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a:extLst>
                <a:ext uri="{C183D7F6-B498-43B3-948B-1728B52AA6E4}">
                  <adec:decorative xmlns:adec="http://schemas.microsoft.com/office/drawing/2017/decorative" val="1"/>
                </a:ext>
              </a:extLst>
            </p:cNvPr>
            <p:cNvSpPr/>
            <p:nvPr/>
          </p:nvSpPr>
          <p:spPr>
            <a:xfrm>
              <a:off x="13661238"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10" name="Freeform 10">
              <a:extLst>
                <a:ext uri="{C183D7F6-B498-43B3-948B-1728B52AA6E4}">
                  <adec:decorative xmlns:adec="http://schemas.microsoft.com/office/drawing/2017/decorative" val="1"/>
                </a:ext>
              </a:extLst>
            </p:cNvPr>
            <p:cNvSpPr/>
            <p:nvPr/>
          </p:nvSpPr>
          <p:spPr>
            <a:xfrm>
              <a:off x="20498207"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grpSp>
      <p:grpSp>
        <p:nvGrpSpPr>
          <p:cNvPr id="11" name="Group 11"/>
          <p:cNvGrpSpPr/>
          <p:nvPr/>
        </p:nvGrpSpPr>
        <p:grpSpPr>
          <a:xfrm>
            <a:off x="391597" y="723900"/>
            <a:ext cx="11270639" cy="8702139"/>
            <a:chOff x="0" y="0"/>
            <a:chExt cx="2968399" cy="2134789"/>
          </a:xfrm>
        </p:grpSpPr>
        <p:sp>
          <p:nvSpPr>
            <p:cNvPr id="12" name="Freeform 12"/>
            <p:cNvSpPr/>
            <p:nvPr/>
          </p:nvSpPr>
          <p:spPr>
            <a:xfrm>
              <a:off x="0" y="0"/>
              <a:ext cx="2968399" cy="2134789"/>
            </a:xfrm>
            <a:custGeom>
              <a:avLst/>
              <a:gdLst/>
              <a:ahLst/>
              <a:cxnLst/>
              <a:rect l="l" t="t" r="r" b="b"/>
              <a:pathLst>
                <a:path w="2968399" h="2134789">
                  <a:moveTo>
                    <a:pt x="0" y="0"/>
                  </a:moveTo>
                  <a:lnTo>
                    <a:pt x="2968399" y="0"/>
                  </a:lnTo>
                  <a:lnTo>
                    <a:pt x="2968399" y="2134789"/>
                  </a:lnTo>
                  <a:lnTo>
                    <a:pt x="0" y="2134789"/>
                  </a:lnTo>
                  <a:close/>
                </a:path>
              </a:pathLst>
            </a:custGeom>
            <a:solidFill>
              <a:srgbClr val="FFFFFF"/>
            </a:solidFill>
          </p:spPr>
          <p:txBody>
            <a:bodyPr/>
            <a:lstStyle/>
            <a:p>
              <a:endParaRPr lang="en-AU"/>
            </a:p>
          </p:txBody>
        </p:sp>
        <p:sp>
          <p:nvSpPr>
            <p:cNvPr id="13" name="TextBox 13"/>
            <p:cNvSpPr txBox="1"/>
            <p:nvPr/>
          </p:nvSpPr>
          <p:spPr>
            <a:xfrm>
              <a:off x="0" y="-38100"/>
              <a:ext cx="2968399" cy="2172889"/>
            </a:xfrm>
            <a:prstGeom prst="rect">
              <a:avLst/>
            </a:prstGeom>
          </p:spPr>
          <p:txBody>
            <a:bodyPr lIns="50800" tIns="50800" rIns="50800" bIns="50800" rtlCol="0" anchor="ctr"/>
            <a:lstStyle/>
            <a:p>
              <a:pPr algn="ctr">
                <a:lnSpc>
                  <a:spcPts val="2782"/>
                </a:lnSpc>
              </a:pPr>
              <a:endParaRPr/>
            </a:p>
          </p:txBody>
        </p:sp>
      </p:grpSp>
      <p:sp>
        <p:nvSpPr>
          <p:cNvPr id="14" name="Freeform 14">
            <a:extLst>
              <a:ext uri="{C183D7F6-B498-43B3-948B-1728B52AA6E4}">
                <adec:decorative xmlns:adec="http://schemas.microsoft.com/office/drawing/2017/decorative" val="1"/>
              </a:ext>
            </a:extLst>
          </p:cNvPr>
          <p:cNvSpPr/>
          <p:nvPr/>
        </p:nvSpPr>
        <p:spPr>
          <a:xfrm rot="310416">
            <a:off x="10343922" y="1537890"/>
            <a:ext cx="7568398" cy="7729598"/>
          </a:xfrm>
          <a:custGeom>
            <a:avLst/>
            <a:gdLst/>
            <a:ahLst/>
            <a:cxnLst/>
            <a:rect l="l" t="t" r="r" b="b"/>
            <a:pathLst>
              <a:path w="5736675" h="5789305">
                <a:moveTo>
                  <a:pt x="0" y="0"/>
                </a:moveTo>
                <a:lnTo>
                  <a:pt x="5736675" y="0"/>
                </a:lnTo>
                <a:lnTo>
                  <a:pt x="5736675" y="5789305"/>
                </a:lnTo>
                <a:lnTo>
                  <a:pt x="0" y="578930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6" name="TextBox 16"/>
          <p:cNvSpPr txBox="1">
            <a:spLocks noGrp="1"/>
          </p:cNvSpPr>
          <p:nvPr>
            <p:ph type="title" idx="4294967295"/>
          </p:nvPr>
        </p:nvSpPr>
        <p:spPr>
          <a:xfrm>
            <a:off x="830907" y="1401602"/>
            <a:ext cx="10938519" cy="127406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858"/>
              </a:lnSpc>
              <a:spcBef>
                <a:spcPts val="0"/>
              </a:spcBef>
              <a:spcAft>
                <a:spcPts val="0"/>
              </a:spcAft>
              <a:buClrTx/>
              <a:buSzTx/>
              <a:buFontTx/>
              <a:buNone/>
              <a:tabLst/>
              <a:defRPr/>
            </a:pPr>
            <a:r>
              <a:rPr kumimoji="0" lang="en-US" sz="5925" b="0" i="0" u="none" strike="noStrike" kern="1200" cap="none" spc="0" normalizeH="0" baseline="0" noProof="0" dirty="0">
                <a:ln>
                  <a:noFill/>
                </a:ln>
                <a:solidFill>
                  <a:srgbClr val="000000"/>
                </a:solidFill>
                <a:effectLst/>
                <a:uLnTx/>
                <a:uFillTx/>
                <a:latin typeface="Bobby Jones"/>
                <a:ea typeface="Bobby Jones"/>
                <a:cs typeface="Bobby Jones"/>
                <a:sym typeface="Bobby Jones"/>
              </a:rPr>
              <a:t>Activity 2:</a:t>
            </a:r>
            <a:br>
              <a:rPr kumimoji="0" lang="en-US" sz="5925" b="0" i="0" u="none" strike="noStrike" kern="1200" cap="none" spc="0" normalizeH="0" baseline="0" noProof="0" dirty="0">
                <a:ln>
                  <a:noFill/>
                </a:ln>
                <a:solidFill>
                  <a:srgbClr val="000000"/>
                </a:solidFill>
                <a:effectLst/>
                <a:uLnTx/>
                <a:uFillTx/>
                <a:latin typeface="Bobby Jones"/>
                <a:ea typeface="Bobby Jones"/>
                <a:cs typeface="Bobby Jones"/>
                <a:sym typeface="Bobby Jones"/>
              </a:rPr>
            </a:br>
            <a:r>
              <a:rPr kumimoji="0" lang="en-US" sz="5925" b="0" i="0" u="none" strike="noStrike" kern="1200" cap="none" spc="0" normalizeH="0" baseline="0" noProof="0" dirty="0">
                <a:ln>
                  <a:noFill/>
                </a:ln>
                <a:solidFill>
                  <a:srgbClr val="000000"/>
                </a:solidFill>
                <a:effectLst/>
                <a:uLnTx/>
                <a:uFillTx/>
                <a:latin typeface="Bobby Jones"/>
                <a:ea typeface="Bobby Jones"/>
                <a:cs typeface="Bobby Jones"/>
                <a:sym typeface="Bobby Jones"/>
              </a:rPr>
              <a:t>redesigning for joy</a:t>
            </a:r>
          </a:p>
        </p:txBody>
      </p:sp>
      <p:sp>
        <p:nvSpPr>
          <p:cNvPr id="17" name="TextBox 17"/>
          <p:cNvSpPr txBox="1"/>
          <p:nvPr/>
        </p:nvSpPr>
        <p:spPr>
          <a:xfrm>
            <a:off x="917007" y="3172681"/>
            <a:ext cx="9758537" cy="1318310"/>
          </a:xfrm>
          <a:prstGeom prst="rect">
            <a:avLst/>
          </a:prstGeom>
        </p:spPr>
        <p:txBody>
          <a:bodyPr lIns="0" tIns="0" rIns="0" bIns="0" rtlCol="0" anchor="t">
            <a:spAutoFit/>
          </a:bodyPr>
          <a:lstStyle/>
          <a:p>
            <a:pPr algn="l">
              <a:lnSpc>
                <a:spcPts val="2566"/>
              </a:lnSpc>
            </a:pPr>
            <a:r>
              <a:rPr lang="en-US" sz="2053" b="1" dirty="0">
                <a:solidFill>
                  <a:srgbClr val="FF914D"/>
                </a:solidFill>
                <a:latin typeface="Open Sans Bold"/>
                <a:ea typeface="Open Sans Bold"/>
                <a:cs typeface="Open Sans Bold"/>
                <a:sym typeface="Open Sans Bold"/>
              </a:rPr>
              <a:t>Step 1:</a:t>
            </a:r>
          </a:p>
          <a:p>
            <a:pPr algn="l">
              <a:lnSpc>
                <a:spcPts val="2566"/>
              </a:lnSpc>
            </a:pPr>
            <a:r>
              <a:rPr lang="en-US" sz="2053" b="1" dirty="0">
                <a:solidFill>
                  <a:srgbClr val="000000"/>
                </a:solidFill>
                <a:latin typeface="Open Sans Bold"/>
                <a:ea typeface="Open Sans Bold"/>
                <a:cs typeface="Open Sans Bold"/>
                <a:sym typeface="Open Sans Bold"/>
              </a:rPr>
              <a:t>Select one</a:t>
            </a:r>
            <a:r>
              <a:rPr lang="en-US" sz="2053" dirty="0">
                <a:solidFill>
                  <a:srgbClr val="000000"/>
                </a:solidFill>
                <a:latin typeface="Open Sans"/>
                <a:ea typeface="Open Sans"/>
                <a:cs typeface="Open Sans"/>
                <a:sym typeface="Open Sans"/>
              </a:rPr>
              <a:t> thing from your “Sample LMS content” to redesign.</a:t>
            </a:r>
          </a:p>
          <a:p>
            <a:pPr algn="l">
              <a:lnSpc>
                <a:spcPts val="2566"/>
              </a:lnSpc>
            </a:pPr>
            <a:endParaRPr lang="en-US" sz="2053" dirty="0">
              <a:solidFill>
                <a:srgbClr val="000000"/>
              </a:solidFill>
              <a:latin typeface="Open Sans"/>
              <a:ea typeface="Open Sans"/>
              <a:cs typeface="Open Sans"/>
              <a:sym typeface="Open Sans"/>
            </a:endParaRPr>
          </a:p>
          <a:p>
            <a:pPr algn="l">
              <a:lnSpc>
                <a:spcPts val="2566"/>
              </a:lnSpc>
            </a:pPr>
            <a:endParaRPr lang="en-US" sz="2053" dirty="0">
              <a:solidFill>
                <a:srgbClr val="000000"/>
              </a:solidFill>
              <a:latin typeface="Open Sans"/>
              <a:ea typeface="Open Sans"/>
              <a:cs typeface="Open Sans"/>
              <a:sym typeface="Open Sans"/>
            </a:endParaRPr>
          </a:p>
        </p:txBody>
      </p:sp>
      <p:sp>
        <p:nvSpPr>
          <p:cNvPr id="18" name="TextBox 18"/>
          <p:cNvSpPr txBox="1"/>
          <p:nvPr/>
        </p:nvSpPr>
        <p:spPr>
          <a:xfrm>
            <a:off x="917007" y="7162277"/>
            <a:ext cx="8750357" cy="1908856"/>
          </a:xfrm>
          <a:prstGeom prst="rect">
            <a:avLst/>
          </a:prstGeom>
        </p:spPr>
        <p:txBody>
          <a:bodyPr lIns="0" tIns="0" rIns="0" bIns="0" rtlCol="0" anchor="t">
            <a:spAutoFit/>
          </a:bodyPr>
          <a:lstStyle/>
          <a:p>
            <a:pPr algn="l">
              <a:lnSpc>
                <a:spcPts val="2470"/>
              </a:lnSpc>
            </a:pPr>
            <a:r>
              <a:rPr lang="en-US" sz="1976" b="1" dirty="0">
                <a:solidFill>
                  <a:srgbClr val="FF914D"/>
                </a:solidFill>
                <a:latin typeface="Open Sans Bold"/>
                <a:ea typeface="Open Sans Bold"/>
                <a:cs typeface="Open Sans Bold"/>
                <a:sym typeface="Open Sans Bold"/>
              </a:rPr>
              <a:t>Step 3:</a:t>
            </a:r>
          </a:p>
          <a:p>
            <a:pPr algn="l">
              <a:lnSpc>
                <a:spcPts val="2470"/>
              </a:lnSpc>
            </a:pPr>
            <a:r>
              <a:rPr lang="en-US" sz="1976" b="1" dirty="0">
                <a:solidFill>
                  <a:srgbClr val="000000"/>
                </a:solidFill>
                <a:latin typeface="Open Sans Bold"/>
                <a:ea typeface="Open Sans Bold"/>
                <a:cs typeface="Open Sans Bold"/>
                <a:sym typeface="Open Sans Bold"/>
              </a:rPr>
              <a:t>Champion </a:t>
            </a:r>
            <a:r>
              <a:rPr lang="en-US" sz="1976" dirty="0">
                <a:solidFill>
                  <a:srgbClr val="000000"/>
                </a:solidFill>
                <a:latin typeface="Open Sans"/>
                <a:ea typeface="Open Sans"/>
                <a:cs typeface="Open Sans"/>
                <a:sym typeface="Open Sans"/>
              </a:rPr>
              <a:t>your ideas with your peers at the table, or </a:t>
            </a:r>
            <a:r>
              <a:rPr lang="en-US" sz="1976" b="1" dirty="0">
                <a:solidFill>
                  <a:srgbClr val="000000"/>
                </a:solidFill>
                <a:latin typeface="Open Sans Bold"/>
                <a:ea typeface="Open Sans Bold"/>
                <a:cs typeface="Open Sans Bold"/>
                <a:sym typeface="Open Sans Bold"/>
              </a:rPr>
              <a:t>share</a:t>
            </a:r>
            <a:r>
              <a:rPr lang="en-US" sz="1976" dirty="0">
                <a:solidFill>
                  <a:srgbClr val="000000"/>
                </a:solidFill>
                <a:latin typeface="Open Sans"/>
                <a:ea typeface="Open Sans"/>
                <a:cs typeface="Open Sans"/>
                <a:sym typeface="Open Sans"/>
              </a:rPr>
              <a:t> your ideas directly in the online chat. </a:t>
            </a:r>
          </a:p>
          <a:p>
            <a:pPr algn="l">
              <a:lnSpc>
                <a:spcPts val="2470"/>
              </a:lnSpc>
            </a:pPr>
            <a:endParaRPr lang="en-US" sz="1976" dirty="0">
              <a:solidFill>
                <a:srgbClr val="000000"/>
              </a:solidFill>
              <a:latin typeface="Open Sans"/>
              <a:ea typeface="Open Sans"/>
              <a:cs typeface="Open Sans"/>
              <a:sym typeface="Open Sans"/>
            </a:endParaRPr>
          </a:p>
          <a:p>
            <a:pPr algn="l">
              <a:lnSpc>
                <a:spcPts val="2470"/>
              </a:lnSpc>
            </a:pPr>
            <a:r>
              <a:rPr lang="en-US" sz="1976" i="1" dirty="0">
                <a:solidFill>
                  <a:srgbClr val="000000"/>
                </a:solidFill>
                <a:latin typeface="Open Sans Italics"/>
                <a:ea typeface="Open Sans Italics"/>
                <a:cs typeface="Open Sans Italics"/>
                <a:sym typeface="Open Sans Italics"/>
              </a:rPr>
              <a:t>Note: Work individually if desired.</a:t>
            </a:r>
          </a:p>
          <a:p>
            <a:pPr algn="l">
              <a:lnSpc>
                <a:spcPts val="2470"/>
              </a:lnSpc>
            </a:pPr>
            <a:endParaRPr lang="en-US" sz="1976" i="1" dirty="0">
              <a:solidFill>
                <a:srgbClr val="000000"/>
              </a:solidFill>
              <a:latin typeface="Open Sans Italics"/>
              <a:ea typeface="Open Sans Italics"/>
              <a:cs typeface="Open Sans Italics"/>
              <a:sym typeface="Open Sans Italics"/>
            </a:endParaRPr>
          </a:p>
        </p:txBody>
      </p:sp>
      <p:sp>
        <p:nvSpPr>
          <p:cNvPr id="19" name="TextBox 19"/>
          <p:cNvSpPr txBox="1"/>
          <p:nvPr/>
        </p:nvSpPr>
        <p:spPr>
          <a:xfrm>
            <a:off x="891986" y="4490991"/>
            <a:ext cx="8750357" cy="2870658"/>
          </a:xfrm>
          <a:prstGeom prst="rect">
            <a:avLst/>
          </a:prstGeom>
        </p:spPr>
        <p:txBody>
          <a:bodyPr lIns="0" tIns="0" rIns="0" bIns="0" rtlCol="0" anchor="t">
            <a:spAutoFit/>
          </a:bodyPr>
          <a:lstStyle/>
          <a:p>
            <a:pPr algn="l">
              <a:lnSpc>
                <a:spcPts val="2470"/>
              </a:lnSpc>
            </a:pPr>
            <a:r>
              <a:rPr lang="en-US" sz="1976" b="1" dirty="0">
                <a:solidFill>
                  <a:srgbClr val="FF914D"/>
                </a:solidFill>
                <a:latin typeface="Open Sans Bold"/>
                <a:ea typeface="Open Sans Bold"/>
                <a:cs typeface="Open Sans Bold"/>
                <a:sym typeface="Open Sans Bold"/>
              </a:rPr>
              <a:t>Step 2: </a:t>
            </a:r>
          </a:p>
          <a:p>
            <a:pPr algn="l">
              <a:lnSpc>
                <a:spcPts val="2470"/>
              </a:lnSpc>
            </a:pPr>
            <a:r>
              <a:rPr lang="en-US" sz="1976" b="1" dirty="0">
                <a:solidFill>
                  <a:srgbClr val="000000"/>
                </a:solidFill>
                <a:latin typeface="Open Sans Bold"/>
                <a:ea typeface="Open Sans Bold"/>
                <a:cs typeface="Open Sans Bold"/>
                <a:sym typeface="Open Sans Bold"/>
              </a:rPr>
              <a:t>Use</a:t>
            </a:r>
            <a:r>
              <a:rPr lang="en-US" sz="1976" dirty="0">
                <a:solidFill>
                  <a:srgbClr val="000000"/>
                </a:solidFill>
                <a:latin typeface="Open Sans"/>
                <a:ea typeface="Open Sans"/>
                <a:cs typeface="Open Sans"/>
                <a:sym typeface="Open Sans"/>
              </a:rPr>
              <a:t> a strategy from the Joy Strategy Deck to redesign your chosen thing. </a:t>
            </a:r>
          </a:p>
          <a:p>
            <a:pPr algn="l">
              <a:lnSpc>
                <a:spcPts val="2470"/>
              </a:lnSpc>
            </a:pPr>
            <a:endParaRPr lang="en-US" sz="1976" dirty="0">
              <a:solidFill>
                <a:srgbClr val="000000"/>
              </a:solidFill>
              <a:latin typeface="Open Sans"/>
              <a:ea typeface="Open Sans"/>
              <a:cs typeface="Open Sans"/>
              <a:sym typeface="Open Sans"/>
            </a:endParaRPr>
          </a:p>
          <a:p>
            <a:pPr algn="l">
              <a:lnSpc>
                <a:spcPts val="2470"/>
              </a:lnSpc>
            </a:pPr>
            <a:r>
              <a:rPr lang="en-US" sz="1976" dirty="0">
                <a:solidFill>
                  <a:srgbClr val="000000"/>
                </a:solidFill>
                <a:latin typeface="Open Sans"/>
                <a:ea typeface="Open Sans"/>
                <a:cs typeface="Open Sans"/>
                <a:sym typeface="Open Sans"/>
              </a:rPr>
              <a:t>Think about how to increase either clarity, confidence, connection, choice, challenge or creativity.</a:t>
            </a:r>
          </a:p>
          <a:p>
            <a:pPr algn="l">
              <a:lnSpc>
                <a:spcPts val="2470"/>
              </a:lnSpc>
            </a:pPr>
            <a:endParaRPr lang="en-US" sz="1976" dirty="0">
              <a:solidFill>
                <a:srgbClr val="000000"/>
              </a:solidFill>
              <a:latin typeface="Open Sans"/>
              <a:ea typeface="Open Sans"/>
              <a:cs typeface="Open Sans"/>
              <a:sym typeface="Open Sans"/>
            </a:endParaRPr>
          </a:p>
          <a:p>
            <a:pPr algn="l">
              <a:lnSpc>
                <a:spcPts val="2470"/>
              </a:lnSpc>
            </a:pPr>
            <a:r>
              <a:rPr lang="en-US" sz="1976" i="1" dirty="0">
                <a:solidFill>
                  <a:srgbClr val="000000"/>
                </a:solidFill>
                <a:latin typeface="Open Sans Italics"/>
                <a:ea typeface="Open Sans Italics"/>
                <a:cs typeface="Open Sans Italics"/>
                <a:sym typeface="Open Sans Italics"/>
              </a:rPr>
              <a:t>Note: Think small; </a:t>
            </a:r>
            <a:r>
              <a:rPr lang="en-US" sz="1976" b="1" i="1" dirty="0">
                <a:solidFill>
                  <a:srgbClr val="000000"/>
                </a:solidFill>
                <a:latin typeface="Open Sans Bold Italics"/>
                <a:ea typeface="Open Sans Bold Italics"/>
                <a:cs typeface="Open Sans Bold Italics"/>
                <a:sym typeface="Open Sans Bold Italics"/>
              </a:rPr>
              <a:t>we only have 15 minutes</a:t>
            </a:r>
            <a:r>
              <a:rPr lang="en-US" sz="1976" i="1" dirty="0">
                <a:solidFill>
                  <a:srgbClr val="000000"/>
                </a:solidFill>
                <a:latin typeface="Open Sans Italics"/>
                <a:ea typeface="Open Sans Italics"/>
                <a:cs typeface="Open Sans Italics"/>
                <a:sym typeface="Open Sans Italics"/>
              </a:rPr>
              <a:t>. </a:t>
            </a:r>
          </a:p>
          <a:p>
            <a:pPr algn="l">
              <a:lnSpc>
                <a:spcPts val="2470"/>
              </a:lnSpc>
            </a:pPr>
            <a:endParaRPr lang="en-US" sz="1976" i="1" dirty="0">
              <a:solidFill>
                <a:srgbClr val="000000"/>
              </a:solidFill>
              <a:latin typeface="Open Sans Italics"/>
              <a:ea typeface="Open Sans Italics"/>
              <a:cs typeface="Open Sans Italics"/>
              <a:sym typeface="Open Sans Italics"/>
            </a:endParaRPr>
          </a:p>
          <a:p>
            <a:pPr algn="l">
              <a:lnSpc>
                <a:spcPts val="2470"/>
              </a:lnSpc>
            </a:pPr>
            <a:endParaRPr lang="en-US" sz="1976" i="1" dirty="0">
              <a:solidFill>
                <a:srgbClr val="000000"/>
              </a:solidFill>
              <a:latin typeface="Open Sans Italics"/>
              <a:ea typeface="Open Sans Italics"/>
              <a:cs typeface="Open Sans Italics"/>
              <a:sym typeface="Open Sans Italics"/>
            </a:endParaRPr>
          </a:p>
        </p:txBody>
      </p:sp>
      <p:sp>
        <p:nvSpPr>
          <p:cNvPr id="20" name="Freeform 15">
            <a:extLst>
              <a:ext uri="{FF2B5EF4-FFF2-40B4-BE49-F238E27FC236}">
                <a16:creationId xmlns:a16="http://schemas.microsoft.com/office/drawing/2014/main" id="{AE09DE0C-60FA-1FDE-B71A-241421076FCC}"/>
              </a:ext>
              <a:ext uri="{C183D7F6-B498-43B3-948B-1728B52AA6E4}">
                <adec:decorative xmlns:adec="http://schemas.microsoft.com/office/drawing/2017/decorative" val="1"/>
              </a:ext>
            </a:extLst>
          </p:cNvPr>
          <p:cNvSpPr/>
          <p:nvPr/>
        </p:nvSpPr>
        <p:spPr>
          <a:xfrm rot="20689314">
            <a:off x="10757223" y="2940177"/>
            <a:ext cx="4530097" cy="2994230"/>
          </a:xfrm>
          <a:custGeom>
            <a:avLst/>
            <a:gdLst/>
            <a:ahLst/>
            <a:cxnLst/>
            <a:rect l="l" t="t" r="r" b="b"/>
            <a:pathLst>
              <a:path w="7609743" h="4280481">
                <a:moveTo>
                  <a:pt x="0" y="0"/>
                </a:moveTo>
                <a:lnTo>
                  <a:pt x="7609744" y="0"/>
                </a:lnTo>
                <a:lnTo>
                  <a:pt x="7609744" y="4280481"/>
                </a:lnTo>
                <a:lnTo>
                  <a:pt x="0" y="4280481"/>
                </a:lnTo>
                <a:lnTo>
                  <a:pt x="0" y="0"/>
                </a:lnTo>
                <a:close/>
              </a:path>
            </a:pathLst>
          </a:custGeom>
          <a:blipFill>
            <a:blip r:embed="rId4"/>
            <a:stretch>
              <a:fillRect l="-1698" t="-1698" r="-1698" b="-1698"/>
            </a:stretch>
          </a:blipFill>
        </p:spPr>
        <p:txBody>
          <a:bodyPr/>
          <a:lstStyle/>
          <a:p>
            <a:endParaRPr lang="en-AU"/>
          </a:p>
        </p:txBody>
      </p:sp>
      <p:pic>
        <p:nvPicPr>
          <p:cNvPr id="21" name="Picture 20">
            <a:extLst>
              <a:ext uri="{FF2B5EF4-FFF2-40B4-BE49-F238E27FC236}">
                <a16:creationId xmlns:a16="http://schemas.microsoft.com/office/drawing/2014/main" id="{218CE195-F440-B4F4-1911-44400C5AFFA8}"/>
              </a:ext>
            </a:extLst>
          </p:cNvPr>
          <p:cNvPicPr>
            <a:picLocks noChangeAspect="1"/>
          </p:cNvPicPr>
          <p:nvPr/>
        </p:nvPicPr>
        <p:blipFill>
          <a:blip r:embed="rId5"/>
          <a:stretch>
            <a:fillRect/>
          </a:stretch>
        </p:blipFill>
        <p:spPr>
          <a:xfrm rot="451388">
            <a:off x="13111627" y="4840680"/>
            <a:ext cx="4053869" cy="3962542"/>
          </a:xfrm>
          <a:prstGeom prst="rect">
            <a:avLst/>
          </a:prstGeom>
          <a:effectLst>
            <a:outerShdw blurRad="50800" dist="38100" dir="10800000" algn="r" rotWithShape="0">
              <a:prstClr val="black">
                <a:alpha val="40000"/>
              </a:prst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AF2E9"/>
        </a:solidFill>
        <a:effectLst/>
      </p:bgPr>
    </p:bg>
    <p:spTree>
      <p:nvGrpSpPr>
        <p:cNvPr id="1" name=""/>
        <p:cNvGrpSpPr/>
        <p:nvPr/>
      </p:nvGrpSpPr>
      <p:grpSpPr>
        <a:xfrm>
          <a:off x="0" y="0"/>
          <a:ext cx="0" cy="0"/>
          <a:chOff x="0" y="0"/>
          <a:chExt cx="0" cy="0"/>
        </a:xfrm>
      </p:grpSpPr>
      <p:grpSp>
        <p:nvGrpSpPr>
          <p:cNvPr id="2" name="Group 2"/>
          <p:cNvGrpSpPr/>
          <p:nvPr/>
        </p:nvGrpSpPr>
        <p:grpSpPr>
          <a:xfrm>
            <a:off x="-1026076" y="11528"/>
            <a:ext cx="20510908" cy="10263945"/>
            <a:chOff x="0" y="0"/>
            <a:chExt cx="27347876" cy="13685260"/>
          </a:xfrm>
        </p:grpSpPr>
        <p:sp>
          <p:nvSpPr>
            <p:cNvPr id="3" name="Freeform 3">
              <a:extLst>
                <a:ext uri="{C183D7F6-B498-43B3-948B-1728B52AA6E4}">
                  <adec:decorative xmlns:adec="http://schemas.microsoft.com/office/drawing/2017/decorative" val="1"/>
                </a:ext>
              </a:extLst>
            </p:cNvPr>
            <p:cNvSpPr/>
            <p:nvPr/>
          </p:nvSpPr>
          <p:spPr>
            <a:xfrm>
              <a:off x="0"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a:extLst>
                <a:ext uri="{C183D7F6-B498-43B3-948B-1728B52AA6E4}">
                  <adec:decorative xmlns:adec="http://schemas.microsoft.com/office/drawing/2017/decorative" val="1"/>
                </a:ext>
              </a:extLst>
            </p:cNvPr>
            <p:cNvSpPr/>
            <p:nvPr/>
          </p:nvSpPr>
          <p:spPr>
            <a:xfrm>
              <a:off x="6824269"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a:extLst>
                <a:ext uri="{C183D7F6-B498-43B3-948B-1728B52AA6E4}">
                  <adec:decorative xmlns:adec="http://schemas.microsoft.com/office/drawing/2017/decorative" val="1"/>
                </a:ext>
              </a:extLst>
            </p:cNvPr>
            <p:cNvSpPr/>
            <p:nvPr/>
          </p:nvSpPr>
          <p:spPr>
            <a:xfrm>
              <a:off x="13661238"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a:extLst>
                <a:ext uri="{C183D7F6-B498-43B3-948B-1728B52AA6E4}">
                  <adec:decorative xmlns:adec="http://schemas.microsoft.com/office/drawing/2017/decorative" val="1"/>
                </a:ext>
              </a:extLst>
            </p:cNvPr>
            <p:cNvSpPr/>
            <p:nvPr/>
          </p:nvSpPr>
          <p:spPr>
            <a:xfrm>
              <a:off x="20498207"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7" name="Freeform 7">
              <a:extLst>
                <a:ext uri="{C183D7F6-B498-43B3-948B-1728B52AA6E4}">
                  <adec:decorative xmlns:adec="http://schemas.microsoft.com/office/drawing/2017/decorative" val="1"/>
                </a:ext>
              </a:extLst>
            </p:cNvPr>
            <p:cNvSpPr/>
            <p:nvPr/>
          </p:nvSpPr>
          <p:spPr>
            <a:xfrm>
              <a:off x="0"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8" name="Freeform 8">
              <a:extLst>
                <a:ext uri="{C183D7F6-B498-43B3-948B-1728B52AA6E4}">
                  <adec:decorative xmlns:adec="http://schemas.microsoft.com/office/drawing/2017/decorative" val="1"/>
                </a:ext>
              </a:extLst>
            </p:cNvPr>
            <p:cNvSpPr/>
            <p:nvPr/>
          </p:nvSpPr>
          <p:spPr>
            <a:xfrm>
              <a:off x="6824269"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a:extLst>
                <a:ext uri="{C183D7F6-B498-43B3-948B-1728B52AA6E4}">
                  <adec:decorative xmlns:adec="http://schemas.microsoft.com/office/drawing/2017/decorative" val="1"/>
                </a:ext>
              </a:extLst>
            </p:cNvPr>
            <p:cNvSpPr/>
            <p:nvPr/>
          </p:nvSpPr>
          <p:spPr>
            <a:xfrm>
              <a:off x="13661238"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10" name="Freeform 10">
              <a:extLst>
                <a:ext uri="{C183D7F6-B498-43B3-948B-1728B52AA6E4}">
                  <adec:decorative xmlns:adec="http://schemas.microsoft.com/office/drawing/2017/decorative" val="1"/>
                </a:ext>
              </a:extLst>
            </p:cNvPr>
            <p:cNvSpPr/>
            <p:nvPr/>
          </p:nvSpPr>
          <p:spPr>
            <a:xfrm>
              <a:off x="20498207"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grpSp>
      <p:grpSp>
        <p:nvGrpSpPr>
          <p:cNvPr id="11" name="Group 11"/>
          <p:cNvGrpSpPr/>
          <p:nvPr/>
        </p:nvGrpSpPr>
        <p:grpSpPr>
          <a:xfrm>
            <a:off x="8371716" y="2719648"/>
            <a:ext cx="4675123" cy="6072886"/>
            <a:chOff x="0" y="0"/>
            <a:chExt cx="1231308" cy="1599443"/>
          </a:xfrm>
        </p:grpSpPr>
        <p:sp>
          <p:nvSpPr>
            <p:cNvPr id="12" name="Freeform 12"/>
            <p:cNvSpPr/>
            <p:nvPr/>
          </p:nvSpPr>
          <p:spPr>
            <a:xfrm>
              <a:off x="0" y="0"/>
              <a:ext cx="1231308" cy="1599443"/>
            </a:xfrm>
            <a:custGeom>
              <a:avLst/>
              <a:gdLst/>
              <a:ahLst/>
              <a:cxnLst/>
              <a:rect l="l" t="t" r="r" b="b"/>
              <a:pathLst>
                <a:path w="1231308" h="1599443">
                  <a:moveTo>
                    <a:pt x="0" y="0"/>
                  </a:moveTo>
                  <a:lnTo>
                    <a:pt x="1231308" y="0"/>
                  </a:lnTo>
                  <a:lnTo>
                    <a:pt x="1231308" y="1599443"/>
                  </a:lnTo>
                  <a:lnTo>
                    <a:pt x="0" y="1599443"/>
                  </a:lnTo>
                  <a:close/>
                </a:path>
              </a:pathLst>
            </a:custGeom>
            <a:solidFill>
              <a:srgbClr val="A1BEA1"/>
            </a:solidFill>
          </p:spPr>
          <p:txBody>
            <a:bodyPr/>
            <a:lstStyle/>
            <a:p>
              <a:endParaRPr lang="en-AU"/>
            </a:p>
          </p:txBody>
        </p:sp>
        <p:sp>
          <p:nvSpPr>
            <p:cNvPr id="13" name="TextBox 13"/>
            <p:cNvSpPr txBox="1"/>
            <p:nvPr/>
          </p:nvSpPr>
          <p:spPr>
            <a:xfrm>
              <a:off x="0" y="-38100"/>
              <a:ext cx="1231308" cy="1637543"/>
            </a:xfrm>
            <a:prstGeom prst="rect">
              <a:avLst/>
            </a:prstGeom>
          </p:spPr>
          <p:txBody>
            <a:bodyPr lIns="50800" tIns="50800" rIns="50800" bIns="50800" rtlCol="0" anchor="ctr"/>
            <a:lstStyle/>
            <a:p>
              <a:pPr algn="ctr">
                <a:lnSpc>
                  <a:spcPts val="2782"/>
                </a:lnSpc>
              </a:pPr>
              <a:endParaRPr/>
            </a:p>
          </p:txBody>
        </p:sp>
      </p:grpSp>
      <p:sp>
        <p:nvSpPr>
          <p:cNvPr id="14" name="Freeform 14">
            <a:extLst>
              <a:ext uri="{C183D7F6-B498-43B3-948B-1728B52AA6E4}">
                <adec:decorative xmlns:adec="http://schemas.microsoft.com/office/drawing/2017/decorative" val="1"/>
              </a:ext>
            </a:extLst>
          </p:cNvPr>
          <p:cNvSpPr/>
          <p:nvPr/>
        </p:nvSpPr>
        <p:spPr>
          <a:xfrm>
            <a:off x="12113779" y="1171434"/>
            <a:ext cx="5034511" cy="1235744"/>
          </a:xfrm>
          <a:custGeom>
            <a:avLst/>
            <a:gdLst/>
            <a:ahLst/>
            <a:cxnLst/>
            <a:rect l="l" t="t" r="r" b="b"/>
            <a:pathLst>
              <a:path w="5034511" h="1235744">
                <a:moveTo>
                  <a:pt x="0" y="0"/>
                </a:moveTo>
                <a:lnTo>
                  <a:pt x="5034511" y="0"/>
                </a:lnTo>
                <a:lnTo>
                  <a:pt x="5034511" y="1235744"/>
                </a:lnTo>
                <a:lnTo>
                  <a:pt x="0" y="123574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5" name="Freeform 15">
            <a:extLst>
              <a:ext uri="{C183D7F6-B498-43B3-948B-1728B52AA6E4}">
                <adec:decorative xmlns:adec="http://schemas.microsoft.com/office/drawing/2017/decorative" val="1"/>
              </a:ext>
            </a:extLst>
          </p:cNvPr>
          <p:cNvSpPr/>
          <p:nvPr/>
        </p:nvSpPr>
        <p:spPr>
          <a:xfrm rot="10475165">
            <a:off x="726671" y="1677384"/>
            <a:ext cx="6304167" cy="7970786"/>
          </a:xfrm>
          <a:custGeom>
            <a:avLst/>
            <a:gdLst/>
            <a:ahLst/>
            <a:cxnLst/>
            <a:rect l="l" t="t" r="r" b="b"/>
            <a:pathLst>
              <a:path w="6304167" h="7970786">
                <a:moveTo>
                  <a:pt x="0" y="0"/>
                </a:moveTo>
                <a:lnTo>
                  <a:pt x="6304167" y="0"/>
                </a:lnTo>
                <a:lnTo>
                  <a:pt x="6304167" y="7970786"/>
                </a:lnTo>
                <a:lnTo>
                  <a:pt x="0" y="797078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16" name="Freeform 16">
            <a:extLst>
              <a:ext uri="{C183D7F6-B498-43B3-948B-1728B52AA6E4}">
                <adec:decorative xmlns:adec="http://schemas.microsoft.com/office/drawing/2017/decorative" val="1"/>
              </a:ext>
            </a:extLst>
          </p:cNvPr>
          <p:cNvSpPr/>
          <p:nvPr/>
        </p:nvSpPr>
        <p:spPr>
          <a:xfrm>
            <a:off x="2135615" y="5780424"/>
            <a:ext cx="4550971" cy="3318071"/>
          </a:xfrm>
          <a:custGeom>
            <a:avLst/>
            <a:gdLst/>
            <a:ahLst/>
            <a:cxnLst/>
            <a:rect l="l" t="t" r="r" b="b"/>
            <a:pathLst>
              <a:path w="4550971" h="3318071">
                <a:moveTo>
                  <a:pt x="0" y="0"/>
                </a:moveTo>
                <a:lnTo>
                  <a:pt x="4550971" y="0"/>
                </a:lnTo>
                <a:lnTo>
                  <a:pt x="4550971" y="3318071"/>
                </a:lnTo>
                <a:lnTo>
                  <a:pt x="0" y="331807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U"/>
          </a:p>
        </p:txBody>
      </p:sp>
      <p:sp>
        <p:nvSpPr>
          <p:cNvPr id="17" name="TextBox 17"/>
          <p:cNvSpPr txBox="1"/>
          <p:nvPr/>
        </p:nvSpPr>
        <p:spPr>
          <a:xfrm>
            <a:off x="8631639" y="5985502"/>
            <a:ext cx="4011484" cy="393334"/>
          </a:xfrm>
          <a:prstGeom prst="rect">
            <a:avLst/>
          </a:prstGeom>
        </p:spPr>
        <p:txBody>
          <a:bodyPr lIns="0" tIns="0" rIns="0" bIns="0" rtlCol="0" anchor="t">
            <a:spAutoFit/>
          </a:bodyPr>
          <a:lstStyle/>
          <a:p>
            <a:pPr algn="l">
              <a:lnSpc>
                <a:spcPts val="3197"/>
              </a:lnSpc>
            </a:pPr>
            <a:r>
              <a:rPr lang="en-US" sz="2557">
                <a:solidFill>
                  <a:srgbClr val="000000"/>
                </a:solidFill>
                <a:latin typeface="Open Sans"/>
                <a:ea typeface="Open Sans"/>
                <a:cs typeface="Open Sans"/>
                <a:sym typeface="Open Sans"/>
              </a:rPr>
              <a:t>One insight</a:t>
            </a:r>
          </a:p>
        </p:txBody>
      </p:sp>
      <p:sp>
        <p:nvSpPr>
          <p:cNvPr id="18" name="TextBox 18"/>
          <p:cNvSpPr txBox="1"/>
          <p:nvPr/>
        </p:nvSpPr>
        <p:spPr>
          <a:xfrm>
            <a:off x="8631639" y="3993821"/>
            <a:ext cx="4011484" cy="393334"/>
          </a:xfrm>
          <a:prstGeom prst="rect">
            <a:avLst/>
          </a:prstGeom>
        </p:spPr>
        <p:txBody>
          <a:bodyPr lIns="0" tIns="0" rIns="0" bIns="0" rtlCol="0" anchor="t">
            <a:spAutoFit/>
          </a:bodyPr>
          <a:lstStyle/>
          <a:p>
            <a:pPr algn="l">
              <a:lnSpc>
                <a:spcPts val="3197"/>
              </a:lnSpc>
            </a:pPr>
            <a:r>
              <a:rPr lang="en-US" sz="2557" dirty="0">
                <a:solidFill>
                  <a:srgbClr val="000000"/>
                </a:solidFill>
                <a:latin typeface="Open Sans"/>
                <a:ea typeface="Open Sans"/>
                <a:cs typeface="Open Sans"/>
                <a:sym typeface="Open Sans"/>
              </a:rPr>
              <a:t>One redesign</a:t>
            </a:r>
          </a:p>
        </p:txBody>
      </p:sp>
      <p:sp>
        <p:nvSpPr>
          <p:cNvPr id="19" name="TextBox 19"/>
          <p:cNvSpPr txBox="1">
            <a:spLocks noGrp="1"/>
          </p:cNvSpPr>
          <p:nvPr>
            <p:ph type="title" idx="4294967295"/>
          </p:nvPr>
        </p:nvSpPr>
        <p:spPr>
          <a:xfrm rot="-211158">
            <a:off x="1241785" y="3986692"/>
            <a:ext cx="4224920" cy="166562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6345"/>
              </a:lnSpc>
              <a:spcBef>
                <a:spcPts val="0"/>
              </a:spcBef>
              <a:spcAft>
                <a:spcPts val="0"/>
              </a:spcAft>
              <a:buClrTx/>
              <a:buSzTx/>
              <a:buFontTx/>
              <a:buNone/>
              <a:tabLst/>
              <a:defRPr/>
            </a:pPr>
            <a:r>
              <a:rPr kumimoji="0" lang="en-US" sz="6283" b="0" i="0" u="none" strike="noStrike" kern="1200" cap="none" spc="0" normalizeH="0" baseline="0" noProof="0" dirty="0">
                <a:ln>
                  <a:noFill/>
                </a:ln>
                <a:solidFill>
                  <a:srgbClr val="000000"/>
                </a:solidFill>
                <a:effectLst/>
                <a:uLnTx/>
                <a:uFillTx/>
                <a:latin typeface="Bobby Jones"/>
                <a:ea typeface="Bobby Jones"/>
                <a:cs typeface="Bobby Jones"/>
                <a:sym typeface="Bobby Jones"/>
              </a:rPr>
              <a:t>share your ideas</a:t>
            </a:r>
          </a:p>
        </p:txBody>
      </p:sp>
      <p:sp>
        <p:nvSpPr>
          <p:cNvPr id="20" name="TextBox 20"/>
          <p:cNvSpPr txBox="1"/>
          <p:nvPr/>
        </p:nvSpPr>
        <p:spPr>
          <a:xfrm>
            <a:off x="8589334" y="7976121"/>
            <a:ext cx="4011484" cy="393334"/>
          </a:xfrm>
          <a:prstGeom prst="rect">
            <a:avLst/>
          </a:prstGeom>
        </p:spPr>
        <p:txBody>
          <a:bodyPr lIns="0" tIns="0" rIns="0" bIns="0" rtlCol="0" anchor="t">
            <a:spAutoFit/>
          </a:bodyPr>
          <a:lstStyle/>
          <a:p>
            <a:pPr algn="l">
              <a:lnSpc>
                <a:spcPts val="3197"/>
              </a:lnSpc>
            </a:pPr>
            <a:r>
              <a:rPr lang="en-US" sz="2557">
                <a:solidFill>
                  <a:srgbClr val="000000"/>
                </a:solidFill>
                <a:latin typeface="Open Sans"/>
                <a:ea typeface="Open Sans"/>
                <a:cs typeface="Open Sans"/>
                <a:sym typeface="Open Sans"/>
              </a:rPr>
              <a:t>One thing you’ll try</a:t>
            </a:r>
          </a:p>
        </p:txBody>
      </p:sp>
      <p:sp>
        <p:nvSpPr>
          <p:cNvPr id="21" name="TextBox 21"/>
          <p:cNvSpPr txBox="1"/>
          <p:nvPr/>
        </p:nvSpPr>
        <p:spPr>
          <a:xfrm>
            <a:off x="8503957" y="3095186"/>
            <a:ext cx="1280086" cy="908159"/>
          </a:xfrm>
          <a:prstGeom prst="rect">
            <a:avLst/>
          </a:prstGeom>
        </p:spPr>
        <p:txBody>
          <a:bodyPr lIns="0" tIns="0" rIns="0" bIns="0" rtlCol="0" anchor="t">
            <a:spAutoFit/>
          </a:bodyPr>
          <a:lstStyle/>
          <a:p>
            <a:pPr algn="l">
              <a:lnSpc>
                <a:spcPts val="6367"/>
              </a:lnSpc>
            </a:pPr>
            <a:r>
              <a:rPr lang="en-US" sz="7765" dirty="0">
                <a:solidFill>
                  <a:srgbClr val="231F20"/>
                </a:solidFill>
                <a:latin typeface="Bobby Jones"/>
                <a:ea typeface="Bobby Jones"/>
                <a:cs typeface="Bobby Jones"/>
                <a:sym typeface="Bobby Jones"/>
              </a:rPr>
              <a:t>01</a:t>
            </a:r>
          </a:p>
        </p:txBody>
      </p:sp>
      <p:sp>
        <p:nvSpPr>
          <p:cNvPr id="22" name="TextBox 22"/>
          <p:cNvSpPr txBox="1"/>
          <p:nvPr/>
        </p:nvSpPr>
        <p:spPr>
          <a:xfrm>
            <a:off x="8589334" y="4973626"/>
            <a:ext cx="1280086" cy="908159"/>
          </a:xfrm>
          <a:prstGeom prst="rect">
            <a:avLst/>
          </a:prstGeom>
        </p:spPr>
        <p:txBody>
          <a:bodyPr lIns="0" tIns="0" rIns="0" bIns="0" rtlCol="0" anchor="t">
            <a:spAutoFit/>
          </a:bodyPr>
          <a:lstStyle/>
          <a:p>
            <a:pPr algn="l">
              <a:lnSpc>
                <a:spcPts val="6367"/>
              </a:lnSpc>
            </a:pPr>
            <a:r>
              <a:rPr lang="en-US" sz="7765">
                <a:solidFill>
                  <a:srgbClr val="231F20"/>
                </a:solidFill>
                <a:latin typeface="Bobby Jones"/>
                <a:ea typeface="Bobby Jones"/>
                <a:cs typeface="Bobby Jones"/>
                <a:sym typeface="Bobby Jones"/>
              </a:rPr>
              <a:t>02</a:t>
            </a:r>
          </a:p>
        </p:txBody>
      </p:sp>
      <p:sp>
        <p:nvSpPr>
          <p:cNvPr id="23" name="TextBox 23"/>
          <p:cNvSpPr txBox="1"/>
          <p:nvPr/>
        </p:nvSpPr>
        <p:spPr>
          <a:xfrm>
            <a:off x="8589334" y="6963187"/>
            <a:ext cx="1280086" cy="908159"/>
          </a:xfrm>
          <a:prstGeom prst="rect">
            <a:avLst/>
          </a:prstGeom>
        </p:spPr>
        <p:txBody>
          <a:bodyPr lIns="0" tIns="0" rIns="0" bIns="0" rtlCol="0" anchor="t">
            <a:spAutoFit/>
          </a:bodyPr>
          <a:lstStyle/>
          <a:p>
            <a:pPr algn="l">
              <a:lnSpc>
                <a:spcPts val="6367"/>
              </a:lnSpc>
            </a:pPr>
            <a:r>
              <a:rPr lang="en-US" sz="7765">
                <a:solidFill>
                  <a:srgbClr val="231F20"/>
                </a:solidFill>
                <a:latin typeface="Bobby Jones"/>
                <a:ea typeface="Bobby Jones"/>
                <a:cs typeface="Bobby Jones"/>
                <a:sym typeface="Bobby Jones"/>
              </a:rPr>
              <a:t>03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AF2E9"/>
        </a:solidFill>
        <a:effectLst/>
      </p:bgPr>
    </p:bg>
    <p:spTree>
      <p:nvGrpSpPr>
        <p:cNvPr id="1" name=""/>
        <p:cNvGrpSpPr/>
        <p:nvPr/>
      </p:nvGrpSpPr>
      <p:grpSpPr>
        <a:xfrm>
          <a:off x="0" y="0"/>
          <a:ext cx="0" cy="0"/>
          <a:chOff x="0" y="0"/>
          <a:chExt cx="0" cy="0"/>
        </a:xfrm>
      </p:grpSpPr>
      <p:grpSp>
        <p:nvGrpSpPr>
          <p:cNvPr id="2" name="Group 2"/>
          <p:cNvGrpSpPr/>
          <p:nvPr/>
        </p:nvGrpSpPr>
        <p:grpSpPr>
          <a:xfrm>
            <a:off x="-990600" y="11527"/>
            <a:ext cx="20510908" cy="10263945"/>
            <a:chOff x="0" y="0"/>
            <a:chExt cx="27347876" cy="13685260"/>
          </a:xfrm>
        </p:grpSpPr>
        <p:sp>
          <p:nvSpPr>
            <p:cNvPr id="3" name="Freeform 3">
              <a:extLst>
                <a:ext uri="{C183D7F6-B498-43B3-948B-1728B52AA6E4}">
                  <adec:decorative xmlns:adec="http://schemas.microsoft.com/office/drawing/2017/decorative" val="1"/>
                </a:ext>
              </a:extLst>
            </p:cNvPr>
            <p:cNvSpPr/>
            <p:nvPr/>
          </p:nvSpPr>
          <p:spPr>
            <a:xfrm>
              <a:off x="0"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a:extLst>
                <a:ext uri="{C183D7F6-B498-43B3-948B-1728B52AA6E4}">
                  <adec:decorative xmlns:adec="http://schemas.microsoft.com/office/drawing/2017/decorative" val="1"/>
                </a:ext>
              </a:extLst>
            </p:cNvPr>
            <p:cNvSpPr/>
            <p:nvPr/>
          </p:nvSpPr>
          <p:spPr>
            <a:xfrm>
              <a:off x="6824269"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a:extLst>
                <a:ext uri="{C183D7F6-B498-43B3-948B-1728B52AA6E4}">
                  <adec:decorative xmlns:adec="http://schemas.microsoft.com/office/drawing/2017/decorative" val="1"/>
                </a:ext>
              </a:extLst>
            </p:cNvPr>
            <p:cNvSpPr/>
            <p:nvPr/>
          </p:nvSpPr>
          <p:spPr>
            <a:xfrm>
              <a:off x="13661238"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a:extLst>
                <a:ext uri="{C183D7F6-B498-43B3-948B-1728B52AA6E4}">
                  <adec:decorative xmlns:adec="http://schemas.microsoft.com/office/drawing/2017/decorative" val="1"/>
                </a:ext>
              </a:extLst>
            </p:cNvPr>
            <p:cNvSpPr/>
            <p:nvPr/>
          </p:nvSpPr>
          <p:spPr>
            <a:xfrm>
              <a:off x="20498207"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7" name="Freeform 7">
              <a:extLst>
                <a:ext uri="{C183D7F6-B498-43B3-948B-1728B52AA6E4}">
                  <adec:decorative xmlns:adec="http://schemas.microsoft.com/office/drawing/2017/decorative" val="1"/>
                </a:ext>
              </a:extLst>
            </p:cNvPr>
            <p:cNvSpPr/>
            <p:nvPr/>
          </p:nvSpPr>
          <p:spPr>
            <a:xfrm>
              <a:off x="0"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8" name="Freeform 8">
              <a:extLst>
                <a:ext uri="{C183D7F6-B498-43B3-948B-1728B52AA6E4}">
                  <adec:decorative xmlns:adec="http://schemas.microsoft.com/office/drawing/2017/decorative" val="1"/>
                </a:ext>
              </a:extLst>
            </p:cNvPr>
            <p:cNvSpPr/>
            <p:nvPr/>
          </p:nvSpPr>
          <p:spPr>
            <a:xfrm>
              <a:off x="6824269"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a:extLst>
                <a:ext uri="{C183D7F6-B498-43B3-948B-1728B52AA6E4}">
                  <adec:decorative xmlns:adec="http://schemas.microsoft.com/office/drawing/2017/decorative" val="1"/>
                </a:ext>
              </a:extLst>
            </p:cNvPr>
            <p:cNvSpPr/>
            <p:nvPr/>
          </p:nvSpPr>
          <p:spPr>
            <a:xfrm>
              <a:off x="13661238"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10" name="Freeform 10">
              <a:extLst>
                <a:ext uri="{C183D7F6-B498-43B3-948B-1728B52AA6E4}">
                  <adec:decorative xmlns:adec="http://schemas.microsoft.com/office/drawing/2017/decorative" val="1"/>
                </a:ext>
              </a:extLst>
            </p:cNvPr>
            <p:cNvSpPr/>
            <p:nvPr/>
          </p:nvSpPr>
          <p:spPr>
            <a:xfrm>
              <a:off x="20498207"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grpSp>
      <p:grpSp>
        <p:nvGrpSpPr>
          <p:cNvPr id="11" name="Group 11"/>
          <p:cNvGrpSpPr/>
          <p:nvPr/>
        </p:nvGrpSpPr>
        <p:grpSpPr>
          <a:xfrm>
            <a:off x="1107629" y="1811394"/>
            <a:ext cx="16151671" cy="6664212"/>
            <a:chOff x="0" y="0"/>
            <a:chExt cx="4253938" cy="1755183"/>
          </a:xfrm>
        </p:grpSpPr>
        <p:sp>
          <p:nvSpPr>
            <p:cNvPr id="12" name="Freeform 12"/>
            <p:cNvSpPr/>
            <p:nvPr/>
          </p:nvSpPr>
          <p:spPr>
            <a:xfrm>
              <a:off x="0" y="0"/>
              <a:ext cx="4253938" cy="1755183"/>
            </a:xfrm>
            <a:custGeom>
              <a:avLst/>
              <a:gdLst/>
              <a:ahLst/>
              <a:cxnLst/>
              <a:rect l="l" t="t" r="r" b="b"/>
              <a:pathLst>
                <a:path w="4253938" h="1755183">
                  <a:moveTo>
                    <a:pt x="0" y="0"/>
                  </a:moveTo>
                  <a:lnTo>
                    <a:pt x="4253938" y="0"/>
                  </a:lnTo>
                  <a:lnTo>
                    <a:pt x="4253938" y="1755183"/>
                  </a:lnTo>
                  <a:lnTo>
                    <a:pt x="0" y="1755183"/>
                  </a:lnTo>
                  <a:close/>
                </a:path>
              </a:pathLst>
            </a:custGeom>
            <a:solidFill>
              <a:srgbClr val="A1BEA1"/>
            </a:solidFill>
          </p:spPr>
          <p:txBody>
            <a:bodyPr/>
            <a:lstStyle/>
            <a:p>
              <a:endParaRPr lang="en-AU"/>
            </a:p>
          </p:txBody>
        </p:sp>
        <p:sp>
          <p:nvSpPr>
            <p:cNvPr id="13" name="TextBox 13"/>
            <p:cNvSpPr txBox="1"/>
            <p:nvPr/>
          </p:nvSpPr>
          <p:spPr>
            <a:xfrm>
              <a:off x="0" y="-38100"/>
              <a:ext cx="4253938" cy="1793283"/>
            </a:xfrm>
            <a:prstGeom prst="rect">
              <a:avLst/>
            </a:prstGeom>
          </p:spPr>
          <p:txBody>
            <a:bodyPr lIns="50800" tIns="50800" rIns="50800" bIns="50800" rtlCol="0" anchor="ctr"/>
            <a:lstStyle/>
            <a:p>
              <a:pPr algn="ctr">
                <a:lnSpc>
                  <a:spcPts val="2782"/>
                </a:lnSpc>
              </a:pPr>
              <a:endParaRPr/>
            </a:p>
          </p:txBody>
        </p:sp>
      </p:grpSp>
      <p:sp>
        <p:nvSpPr>
          <p:cNvPr id="14" name="Freeform 14">
            <a:extLst>
              <a:ext uri="{C183D7F6-B498-43B3-948B-1728B52AA6E4}">
                <adec:decorative xmlns:adec="http://schemas.microsoft.com/office/drawing/2017/decorative" val="1"/>
              </a:ext>
            </a:extLst>
          </p:cNvPr>
          <p:cNvSpPr/>
          <p:nvPr/>
        </p:nvSpPr>
        <p:spPr>
          <a:xfrm rot="-141431">
            <a:off x="7005950" y="879833"/>
            <a:ext cx="4058685" cy="4095920"/>
          </a:xfrm>
          <a:custGeom>
            <a:avLst/>
            <a:gdLst/>
            <a:ahLst/>
            <a:cxnLst/>
            <a:rect l="l" t="t" r="r" b="b"/>
            <a:pathLst>
              <a:path w="4058685" h="4095920">
                <a:moveTo>
                  <a:pt x="0" y="0"/>
                </a:moveTo>
                <a:lnTo>
                  <a:pt x="4058685" y="0"/>
                </a:lnTo>
                <a:lnTo>
                  <a:pt x="4058685" y="4095920"/>
                </a:lnTo>
                <a:lnTo>
                  <a:pt x="0" y="409592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5" name="Freeform 15">
            <a:extLst>
              <a:ext uri="{C183D7F6-B498-43B3-948B-1728B52AA6E4}">
                <adec:decorative xmlns:adec="http://schemas.microsoft.com/office/drawing/2017/decorative" val="1"/>
              </a:ext>
            </a:extLst>
          </p:cNvPr>
          <p:cNvSpPr/>
          <p:nvPr/>
        </p:nvSpPr>
        <p:spPr>
          <a:xfrm rot="435757">
            <a:off x="7152583" y="5392995"/>
            <a:ext cx="4217257" cy="4255947"/>
          </a:xfrm>
          <a:custGeom>
            <a:avLst/>
            <a:gdLst/>
            <a:ahLst/>
            <a:cxnLst/>
            <a:rect l="l" t="t" r="r" b="b"/>
            <a:pathLst>
              <a:path w="4217257" h="4255947">
                <a:moveTo>
                  <a:pt x="0" y="0"/>
                </a:moveTo>
                <a:lnTo>
                  <a:pt x="4217257" y="0"/>
                </a:lnTo>
                <a:lnTo>
                  <a:pt x="4217257" y="4255948"/>
                </a:lnTo>
                <a:lnTo>
                  <a:pt x="0" y="425594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6" name="Freeform 16" descr="Whimsical doodle of a green dinosaur beside a rainbow and cloud.">
            <a:extLst>
              <a:ext uri="{C183D7F6-B498-43B3-948B-1728B52AA6E4}">
                <adec:decorative xmlns:adec="http://schemas.microsoft.com/office/drawing/2017/decorative" val="1"/>
              </a:ext>
            </a:extLst>
          </p:cNvPr>
          <p:cNvSpPr/>
          <p:nvPr/>
        </p:nvSpPr>
        <p:spPr>
          <a:xfrm>
            <a:off x="7577221" y="1711917"/>
            <a:ext cx="3133558" cy="2882282"/>
          </a:xfrm>
          <a:custGeom>
            <a:avLst/>
            <a:gdLst/>
            <a:ahLst/>
            <a:cxnLst/>
            <a:rect l="l" t="t" r="r" b="b"/>
            <a:pathLst>
              <a:path w="3133558" h="2882282">
                <a:moveTo>
                  <a:pt x="0" y="0"/>
                </a:moveTo>
                <a:lnTo>
                  <a:pt x="3133558" y="0"/>
                </a:lnTo>
                <a:lnTo>
                  <a:pt x="3133558" y="2882282"/>
                </a:lnTo>
                <a:lnTo>
                  <a:pt x="0" y="2882282"/>
                </a:lnTo>
                <a:lnTo>
                  <a:pt x="0" y="0"/>
                </a:lnTo>
                <a:close/>
              </a:path>
            </a:pathLst>
          </a:custGeom>
          <a:blipFill>
            <a:blip r:embed="rId4"/>
            <a:stretch>
              <a:fillRect/>
            </a:stretch>
          </a:blipFill>
        </p:spPr>
        <p:txBody>
          <a:bodyPr/>
          <a:lstStyle/>
          <a:p>
            <a:endParaRPr lang="en-AU"/>
          </a:p>
        </p:txBody>
      </p:sp>
      <p:sp>
        <p:nvSpPr>
          <p:cNvPr id="17" name="Freeform 17" descr="Whimsical doodle of an orange cat sitting.">
            <a:extLst>
              <a:ext uri="{C183D7F6-B498-43B3-948B-1728B52AA6E4}">
                <adec:decorative xmlns:adec="http://schemas.microsoft.com/office/drawing/2017/decorative" val="1"/>
              </a:ext>
            </a:extLst>
          </p:cNvPr>
          <p:cNvSpPr/>
          <p:nvPr/>
        </p:nvSpPr>
        <p:spPr>
          <a:xfrm rot="401542">
            <a:off x="8034635" y="6150252"/>
            <a:ext cx="2532483" cy="3201989"/>
          </a:xfrm>
          <a:custGeom>
            <a:avLst/>
            <a:gdLst/>
            <a:ahLst/>
            <a:cxnLst/>
            <a:rect l="l" t="t" r="r" b="b"/>
            <a:pathLst>
              <a:path w="2532483" h="3201989">
                <a:moveTo>
                  <a:pt x="0" y="0"/>
                </a:moveTo>
                <a:lnTo>
                  <a:pt x="2532482" y="0"/>
                </a:lnTo>
                <a:lnTo>
                  <a:pt x="2532482" y="3201989"/>
                </a:lnTo>
                <a:lnTo>
                  <a:pt x="0" y="3201989"/>
                </a:lnTo>
                <a:lnTo>
                  <a:pt x="0" y="0"/>
                </a:lnTo>
                <a:close/>
              </a:path>
            </a:pathLst>
          </a:custGeom>
          <a:blipFill>
            <a:blip r:embed="rId5"/>
            <a:stretch>
              <a:fillRect/>
            </a:stretch>
          </a:blipFill>
        </p:spPr>
        <p:txBody>
          <a:bodyPr/>
          <a:lstStyle/>
          <a:p>
            <a:endParaRPr lang="en-AU"/>
          </a:p>
        </p:txBody>
      </p:sp>
      <p:sp>
        <p:nvSpPr>
          <p:cNvPr id="18" name="TextBox 18"/>
          <p:cNvSpPr txBox="1"/>
          <p:nvPr/>
        </p:nvSpPr>
        <p:spPr>
          <a:xfrm>
            <a:off x="2147890" y="2864912"/>
            <a:ext cx="3915270" cy="554792"/>
          </a:xfrm>
          <a:prstGeom prst="rect">
            <a:avLst/>
          </a:prstGeom>
        </p:spPr>
        <p:txBody>
          <a:bodyPr lIns="0" tIns="0" rIns="0" bIns="0" rtlCol="0" anchor="t">
            <a:spAutoFit/>
          </a:bodyPr>
          <a:lstStyle/>
          <a:p>
            <a:pPr algn="l">
              <a:lnSpc>
                <a:spcPts val="3829"/>
              </a:lnSpc>
            </a:pPr>
            <a:r>
              <a:rPr lang="en-US" sz="4669">
                <a:solidFill>
                  <a:srgbClr val="000000"/>
                </a:solidFill>
                <a:latin typeface="Bobby Jones"/>
                <a:ea typeface="Bobby Jones"/>
                <a:cs typeface="Bobby Jones"/>
                <a:sym typeface="Bobby Jones"/>
              </a:rPr>
              <a:t>takeaway 1</a:t>
            </a:r>
          </a:p>
        </p:txBody>
      </p:sp>
      <p:sp>
        <p:nvSpPr>
          <p:cNvPr id="19" name="TextBox 19"/>
          <p:cNvSpPr txBox="1"/>
          <p:nvPr/>
        </p:nvSpPr>
        <p:spPr>
          <a:xfrm>
            <a:off x="12110221" y="5705702"/>
            <a:ext cx="3915270" cy="554792"/>
          </a:xfrm>
          <a:prstGeom prst="rect">
            <a:avLst/>
          </a:prstGeom>
        </p:spPr>
        <p:txBody>
          <a:bodyPr lIns="0" tIns="0" rIns="0" bIns="0" rtlCol="0" anchor="t">
            <a:spAutoFit/>
          </a:bodyPr>
          <a:lstStyle/>
          <a:p>
            <a:pPr algn="l">
              <a:lnSpc>
                <a:spcPts val="3829"/>
              </a:lnSpc>
            </a:pPr>
            <a:r>
              <a:rPr lang="en-US" sz="4669">
                <a:solidFill>
                  <a:srgbClr val="000000"/>
                </a:solidFill>
                <a:latin typeface="Bobby Jones"/>
                <a:ea typeface="Bobby Jones"/>
                <a:cs typeface="Bobby Jones"/>
                <a:sym typeface="Bobby Jones"/>
              </a:rPr>
              <a:t>takeaway 4 </a:t>
            </a:r>
          </a:p>
        </p:txBody>
      </p:sp>
      <p:sp>
        <p:nvSpPr>
          <p:cNvPr id="20" name="TextBox 20"/>
          <p:cNvSpPr txBox="1"/>
          <p:nvPr/>
        </p:nvSpPr>
        <p:spPr>
          <a:xfrm>
            <a:off x="2147890" y="3701861"/>
            <a:ext cx="4011484" cy="793384"/>
          </a:xfrm>
          <a:prstGeom prst="rect">
            <a:avLst/>
          </a:prstGeom>
        </p:spPr>
        <p:txBody>
          <a:bodyPr lIns="0" tIns="0" rIns="0" bIns="0" rtlCol="0" anchor="t">
            <a:spAutoFit/>
          </a:bodyPr>
          <a:lstStyle/>
          <a:p>
            <a:pPr algn="l">
              <a:lnSpc>
                <a:spcPts val="3197"/>
              </a:lnSpc>
            </a:pPr>
            <a:r>
              <a:rPr lang="en-US" sz="2557">
                <a:solidFill>
                  <a:srgbClr val="000000"/>
                </a:solidFill>
                <a:latin typeface="Open Sans"/>
                <a:ea typeface="Open Sans"/>
                <a:cs typeface="Open Sans"/>
                <a:sym typeface="Open Sans"/>
              </a:rPr>
              <a:t>Engagement is meaning-making.</a:t>
            </a:r>
          </a:p>
        </p:txBody>
      </p:sp>
      <p:sp>
        <p:nvSpPr>
          <p:cNvPr id="21" name="TextBox 21"/>
          <p:cNvSpPr txBox="1"/>
          <p:nvPr/>
        </p:nvSpPr>
        <p:spPr>
          <a:xfrm>
            <a:off x="12014008" y="3701861"/>
            <a:ext cx="4011484" cy="1193434"/>
          </a:xfrm>
          <a:prstGeom prst="rect">
            <a:avLst/>
          </a:prstGeom>
        </p:spPr>
        <p:txBody>
          <a:bodyPr lIns="0" tIns="0" rIns="0" bIns="0" rtlCol="0" anchor="t">
            <a:spAutoFit/>
          </a:bodyPr>
          <a:lstStyle/>
          <a:p>
            <a:pPr algn="l">
              <a:lnSpc>
                <a:spcPts val="3197"/>
              </a:lnSpc>
            </a:pPr>
            <a:r>
              <a:rPr lang="en-US" sz="2557">
                <a:solidFill>
                  <a:srgbClr val="000000"/>
                </a:solidFill>
                <a:latin typeface="Open Sans"/>
                <a:ea typeface="Open Sans"/>
                <a:cs typeface="Open Sans"/>
                <a:sym typeface="Open Sans"/>
              </a:rPr>
              <a:t>Adding joyful aspects to design can create and support engagement.</a:t>
            </a:r>
          </a:p>
        </p:txBody>
      </p:sp>
      <p:sp>
        <p:nvSpPr>
          <p:cNvPr id="22" name="TextBox 22"/>
          <p:cNvSpPr txBox="1"/>
          <p:nvPr/>
        </p:nvSpPr>
        <p:spPr>
          <a:xfrm>
            <a:off x="2147890" y="6359136"/>
            <a:ext cx="4011484" cy="793384"/>
          </a:xfrm>
          <a:prstGeom prst="rect">
            <a:avLst/>
          </a:prstGeom>
        </p:spPr>
        <p:txBody>
          <a:bodyPr lIns="0" tIns="0" rIns="0" bIns="0" rtlCol="0" anchor="t">
            <a:spAutoFit/>
          </a:bodyPr>
          <a:lstStyle/>
          <a:p>
            <a:pPr algn="l">
              <a:lnSpc>
                <a:spcPts val="3197"/>
              </a:lnSpc>
            </a:pPr>
            <a:r>
              <a:rPr lang="en-US" sz="2557">
                <a:solidFill>
                  <a:srgbClr val="000000"/>
                </a:solidFill>
                <a:latin typeface="Open Sans"/>
                <a:ea typeface="Open Sans"/>
                <a:cs typeface="Open Sans"/>
                <a:sym typeface="Open Sans"/>
              </a:rPr>
              <a:t>Invisible engagement may be a pathway to joy.</a:t>
            </a:r>
          </a:p>
        </p:txBody>
      </p:sp>
      <p:sp>
        <p:nvSpPr>
          <p:cNvPr id="23" name="TextBox 23"/>
          <p:cNvSpPr txBox="1"/>
          <p:nvPr/>
        </p:nvSpPr>
        <p:spPr>
          <a:xfrm>
            <a:off x="12014008" y="6359136"/>
            <a:ext cx="4011484" cy="1193434"/>
          </a:xfrm>
          <a:prstGeom prst="rect">
            <a:avLst/>
          </a:prstGeom>
        </p:spPr>
        <p:txBody>
          <a:bodyPr lIns="0" tIns="0" rIns="0" bIns="0" rtlCol="0" anchor="t">
            <a:spAutoFit/>
          </a:bodyPr>
          <a:lstStyle/>
          <a:p>
            <a:pPr algn="l">
              <a:lnSpc>
                <a:spcPts val="3197"/>
              </a:lnSpc>
            </a:pPr>
            <a:r>
              <a:rPr lang="en-US" sz="2557">
                <a:solidFill>
                  <a:srgbClr val="000000"/>
                </a:solidFill>
                <a:latin typeface="Open Sans"/>
                <a:ea typeface="Open Sans"/>
                <a:cs typeface="Open Sans"/>
                <a:sym typeface="Open Sans"/>
              </a:rPr>
              <a:t>UDL approaches allow for learners to engage joyfully.</a:t>
            </a:r>
          </a:p>
        </p:txBody>
      </p:sp>
      <p:sp>
        <p:nvSpPr>
          <p:cNvPr id="24" name="TextBox 24"/>
          <p:cNvSpPr txBox="1"/>
          <p:nvPr/>
        </p:nvSpPr>
        <p:spPr>
          <a:xfrm>
            <a:off x="2055604" y="5620935"/>
            <a:ext cx="3915270" cy="554792"/>
          </a:xfrm>
          <a:prstGeom prst="rect">
            <a:avLst/>
          </a:prstGeom>
        </p:spPr>
        <p:txBody>
          <a:bodyPr lIns="0" tIns="0" rIns="0" bIns="0" rtlCol="0" anchor="t">
            <a:spAutoFit/>
          </a:bodyPr>
          <a:lstStyle/>
          <a:p>
            <a:pPr algn="l">
              <a:lnSpc>
                <a:spcPts val="3829"/>
              </a:lnSpc>
            </a:pPr>
            <a:r>
              <a:rPr lang="en-US" sz="4669">
                <a:solidFill>
                  <a:srgbClr val="000000"/>
                </a:solidFill>
                <a:latin typeface="Bobby Jones"/>
                <a:ea typeface="Bobby Jones"/>
                <a:cs typeface="Bobby Jones"/>
                <a:sym typeface="Bobby Jones"/>
              </a:rPr>
              <a:t>takeaway 2</a:t>
            </a:r>
          </a:p>
        </p:txBody>
      </p:sp>
      <p:sp>
        <p:nvSpPr>
          <p:cNvPr id="25" name="TextBox 25"/>
          <p:cNvSpPr txBox="1"/>
          <p:nvPr/>
        </p:nvSpPr>
        <p:spPr>
          <a:xfrm>
            <a:off x="12004399" y="2861319"/>
            <a:ext cx="3915270" cy="554792"/>
          </a:xfrm>
          <a:prstGeom prst="rect">
            <a:avLst/>
          </a:prstGeom>
        </p:spPr>
        <p:txBody>
          <a:bodyPr lIns="0" tIns="0" rIns="0" bIns="0" rtlCol="0" anchor="t">
            <a:spAutoFit/>
          </a:bodyPr>
          <a:lstStyle/>
          <a:p>
            <a:pPr algn="l">
              <a:lnSpc>
                <a:spcPts val="3829"/>
              </a:lnSpc>
            </a:pPr>
            <a:r>
              <a:rPr lang="en-US" sz="4669">
                <a:solidFill>
                  <a:srgbClr val="000000"/>
                </a:solidFill>
                <a:latin typeface="Bobby Jones"/>
                <a:ea typeface="Bobby Jones"/>
                <a:cs typeface="Bobby Jones"/>
                <a:sym typeface="Bobby Jones"/>
              </a:rPr>
              <a:t>takeaway 3</a:t>
            </a:r>
          </a:p>
        </p:txBody>
      </p:sp>
      <p:sp>
        <p:nvSpPr>
          <p:cNvPr id="26" name="Title 25" hidden="1">
            <a:extLst>
              <a:ext uri="{FF2B5EF4-FFF2-40B4-BE49-F238E27FC236}">
                <a16:creationId xmlns:a16="http://schemas.microsoft.com/office/drawing/2014/main" id="{6EBA0CFF-78D1-FBF6-E4B0-4DB8C0EA4FF8}"/>
              </a:ext>
            </a:extLst>
          </p:cNvPr>
          <p:cNvSpPr>
            <a:spLocks noGrp="1"/>
          </p:cNvSpPr>
          <p:nvPr>
            <p:ph type="title" idx="4294967295"/>
          </p:nvPr>
        </p:nvSpPr>
        <p:spPr>
          <a:xfrm>
            <a:off x="457200" y="274638"/>
            <a:ext cx="3810000" cy="1143000"/>
          </a:xfrm>
        </p:spPr>
        <p:txBody>
          <a:bodyPr/>
          <a:lstStyle/>
          <a:p>
            <a:r>
              <a:rPr lang="en-AU" dirty="0"/>
              <a:t>Key ideas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AF2E9"/>
        </a:solidFill>
        <a:effectLst/>
      </p:bgPr>
    </p:bg>
    <p:spTree>
      <p:nvGrpSpPr>
        <p:cNvPr id="1" name=""/>
        <p:cNvGrpSpPr/>
        <p:nvPr/>
      </p:nvGrpSpPr>
      <p:grpSpPr>
        <a:xfrm>
          <a:off x="0" y="0"/>
          <a:ext cx="0" cy="0"/>
          <a:chOff x="0" y="0"/>
          <a:chExt cx="0" cy="0"/>
        </a:xfrm>
      </p:grpSpPr>
      <p:grpSp>
        <p:nvGrpSpPr>
          <p:cNvPr id="2" name="Group 2"/>
          <p:cNvGrpSpPr/>
          <p:nvPr/>
        </p:nvGrpSpPr>
        <p:grpSpPr>
          <a:xfrm>
            <a:off x="1257300" y="952500"/>
            <a:ext cx="16247194" cy="2490774"/>
            <a:chOff x="0" y="539749"/>
            <a:chExt cx="21662925" cy="3321030"/>
          </a:xfrm>
        </p:grpSpPr>
        <p:sp>
          <p:nvSpPr>
            <p:cNvPr id="3" name="Freeform 3">
              <a:extLst>
                <a:ext uri="{C183D7F6-B498-43B3-948B-1728B52AA6E4}">
                  <adec:decorative xmlns:adec="http://schemas.microsoft.com/office/drawing/2017/decorative" val="1"/>
                </a:ext>
              </a:extLst>
            </p:cNvPr>
            <p:cNvSpPr/>
            <p:nvPr/>
          </p:nvSpPr>
          <p:spPr>
            <a:xfrm>
              <a:off x="631725" y="1209652"/>
              <a:ext cx="21031200" cy="2651127"/>
            </a:xfrm>
            <a:custGeom>
              <a:avLst/>
              <a:gdLst/>
              <a:ahLst/>
              <a:cxnLst/>
              <a:rect l="l" t="t" r="r" b="b"/>
              <a:pathLst>
                <a:path w="21031200" h="2651127">
                  <a:moveTo>
                    <a:pt x="0" y="0"/>
                  </a:moveTo>
                  <a:lnTo>
                    <a:pt x="21031200" y="0"/>
                  </a:lnTo>
                  <a:lnTo>
                    <a:pt x="21031200" y="2651127"/>
                  </a:lnTo>
                  <a:lnTo>
                    <a:pt x="0" y="2651127"/>
                  </a:lnTo>
                  <a:close/>
                </a:path>
              </a:pathLst>
            </a:custGeom>
            <a:blipFill>
              <a:blip r:embed="rId3">
                <a:alphaModFix amt="0"/>
              </a:blip>
              <a:stretch>
                <a:fillRect t="-104573" b="-104573"/>
              </a:stretch>
            </a:blipFill>
          </p:spPr>
          <p:txBody>
            <a:bodyPr/>
            <a:lstStyle/>
            <a:p>
              <a:endParaRPr lang="en-AU"/>
            </a:p>
          </p:txBody>
        </p:sp>
        <p:sp>
          <p:nvSpPr>
            <p:cNvPr id="4" name="TextBox 4"/>
            <p:cNvSpPr txBox="1"/>
            <p:nvPr/>
          </p:nvSpPr>
          <p:spPr>
            <a:xfrm>
              <a:off x="0" y="539749"/>
              <a:ext cx="21031200" cy="2111378"/>
            </a:xfrm>
            <a:prstGeom prst="rect">
              <a:avLst/>
            </a:prstGeom>
          </p:spPr>
          <p:txBody>
            <a:bodyPr lIns="0" tIns="0" rIns="0" bIns="0" rtlCol="0" anchor="ctr"/>
            <a:lstStyle/>
            <a:p>
              <a:pPr algn="l">
                <a:lnSpc>
                  <a:spcPts val="7128"/>
                </a:lnSpc>
              </a:pPr>
              <a:r>
                <a:rPr lang="en-US" sz="6600" dirty="0">
                  <a:solidFill>
                    <a:srgbClr val="000000"/>
                  </a:solidFill>
                  <a:latin typeface="Bobby Jones"/>
                  <a:ea typeface="Bobby Jones"/>
                  <a:cs typeface="Bobby Jones"/>
                  <a:sym typeface="Bobby Jones"/>
                </a:rPr>
                <a:t>Post workshop challenge</a:t>
              </a:r>
            </a:p>
          </p:txBody>
        </p:sp>
      </p:grpSp>
      <p:sp>
        <p:nvSpPr>
          <p:cNvPr id="5" name="TextBox 5"/>
          <p:cNvSpPr txBox="1"/>
          <p:nvPr/>
        </p:nvSpPr>
        <p:spPr>
          <a:xfrm>
            <a:off x="2194730" y="2864035"/>
            <a:ext cx="7423064" cy="4436364"/>
          </a:xfrm>
          <a:prstGeom prst="rect">
            <a:avLst/>
          </a:prstGeom>
        </p:spPr>
        <p:txBody>
          <a:bodyPr lIns="0" tIns="0" rIns="0" bIns="0" rtlCol="0" anchor="t">
            <a:spAutoFit/>
          </a:bodyPr>
          <a:lstStyle/>
          <a:p>
            <a:pPr algn="l">
              <a:lnSpc>
                <a:spcPts val="4536"/>
              </a:lnSpc>
            </a:pPr>
            <a:r>
              <a:rPr lang="en-US" sz="4200" dirty="0">
                <a:solidFill>
                  <a:srgbClr val="000000"/>
                </a:solidFill>
                <a:latin typeface="Bobby Jones"/>
                <a:ea typeface="Bobby Jones"/>
                <a:cs typeface="Bobby Jones"/>
                <a:sym typeface="Bobby Jones"/>
              </a:rPr>
              <a:t>Write a little promise card to yourself. </a:t>
            </a:r>
          </a:p>
          <a:p>
            <a:pPr algn="l">
              <a:lnSpc>
                <a:spcPts val="3240"/>
              </a:lnSpc>
            </a:pPr>
            <a:endParaRPr lang="en-US" sz="4200" dirty="0">
              <a:solidFill>
                <a:srgbClr val="000000"/>
              </a:solidFill>
              <a:latin typeface="Bobby Jones"/>
              <a:ea typeface="Bobby Jones"/>
              <a:cs typeface="Bobby Jones"/>
              <a:sym typeface="Bobby Jones"/>
            </a:endParaRPr>
          </a:p>
          <a:p>
            <a:pPr algn="l">
              <a:lnSpc>
                <a:spcPts val="3240"/>
              </a:lnSpc>
            </a:pPr>
            <a:r>
              <a:rPr lang="en-US" sz="3000" dirty="0">
                <a:solidFill>
                  <a:srgbClr val="000000"/>
                </a:solidFill>
                <a:latin typeface="Open Sans"/>
                <a:ea typeface="Open Sans"/>
                <a:cs typeface="Open Sans"/>
                <a:sym typeface="Open Sans"/>
              </a:rPr>
              <a:t>“One thing I will redesign next week…” ex…</a:t>
            </a:r>
          </a:p>
          <a:p>
            <a:pPr marL="542925" lvl="1" indent="-271462" algn="l">
              <a:lnSpc>
                <a:spcPts val="3240"/>
              </a:lnSpc>
              <a:buFont typeface="Arial"/>
              <a:buChar char="•"/>
            </a:pPr>
            <a:r>
              <a:rPr lang="en-US" sz="3000" dirty="0">
                <a:solidFill>
                  <a:srgbClr val="000000"/>
                </a:solidFill>
                <a:latin typeface="Open Sans"/>
                <a:ea typeface="Open Sans"/>
                <a:cs typeface="Open Sans"/>
                <a:sym typeface="Open Sans"/>
              </a:rPr>
              <a:t>a discussion prompt,</a:t>
            </a:r>
          </a:p>
          <a:p>
            <a:pPr marL="542925" lvl="1" indent="-271462" algn="l">
              <a:lnSpc>
                <a:spcPts val="3240"/>
              </a:lnSpc>
              <a:buFont typeface="Arial"/>
              <a:buChar char="•"/>
            </a:pPr>
            <a:r>
              <a:rPr lang="en-US" sz="3000" dirty="0">
                <a:solidFill>
                  <a:srgbClr val="000000"/>
                </a:solidFill>
                <a:latin typeface="Open Sans"/>
                <a:ea typeface="Open Sans"/>
                <a:cs typeface="Open Sans"/>
                <a:sym typeface="Open Sans"/>
              </a:rPr>
              <a:t>announcement,</a:t>
            </a:r>
          </a:p>
          <a:p>
            <a:pPr marL="542925" lvl="1" indent="-271462" algn="l">
              <a:lnSpc>
                <a:spcPts val="3240"/>
              </a:lnSpc>
              <a:buFont typeface="Arial"/>
              <a:buChar char="•"/>
            </a:pPr>
            <a:r>
              <a:rPr lang="en-US" sz="3000" dirty="0">
                <a:solidFill>
                  <a:srgbClr val="000000"/>
                </a:solidFill>
                <a:latin typeface="Open Sans"/>
                <a:ea typeface="Open Sans"/>
                <a:cs typeface="Open Sans"/>
                <a:sym typeface="Open Sans"/>
              </a:rPr>
              <a:t>module intro,</a:t>
            </a:r>
          </a:p>
          <a:p>
            <a:pPr marL="542925" lvl="1" indent="-271462" algn="l">
              <a:lnSpc>
                <a:spcPts val="3240"/>
              </a:lnSpc>
              <a:buFont typeface="Arial"/>
              <a:buChar char="•"/>
            </a:pPr>
            <a:r>
              <a:rPr lang="en-US" sz="3000" dirty="0">
                <a:solidFill>
                  <a:srgbClr val="000000"/>
                </a:solidFill>
                <a:latin typeface="Open Sans"/>
                <a:ea typeface="Open Sans"/>
                <a:cs typeface="Open Sans"/>
                <a:sym typeface="Open Sans"/>
              </a:rPr>
              <a:t>feedback approach.</a:t>
            </a:r>
          </a:p>
          <a:p>
            <a:pPr marL="542925" lvl="1" indent="-271462" algn="l">
              <a:lnSpc>
                <a:spcPts val="3240"/>
              </a:lnSpc>
            </a:pPr>
            <a:endParaRPr lang="en-US" sz="3000" dirty="0">
              <a:solidFill>
                <a:srgbClr val="000000"/>
              </a:solidFill>
              <a:latin typeface="Open Sans"/>
              <a:ea typeface="Open Sans"/>
              <a:cs typeface="Open Sans"/>
              <a:sym typeface="Open Sans"/>
            </a:endParaRPr>
          </a:p>
        </p:txBody>
      </p:sp>
      <p:sp>
        <p:nvSpPr>
          <p:cNvPr id="6" name="Freeform 6">
            <a:extLst>
              <a:ext uri="{C183D7F6-B498-43B3-948B-1728B52AA6E4}">
                <adec:decorative xmlns:adec="http://schemas.microsoft.com/office/drawing/2017/decorative" val="1"/>
              </a:ext>
            </a:extLst>
          </p:cNvPr>
          <p:cNvSpPr/>
          <p:nvPr/>
        </p:nvSpPr>
        <p:spPr>
          <a:xfrm>
            <a:off x="9982200" y="2500209"/>
            <a:ext cx="4500663" cy="7059863"/>
          </a:xfrm>
          <a:custGeom>
            <a:avLst/>
            <a:gdLst/>
            <a:ahLst/>
            <a:cxnLst/>
            <a:rect l="l" t="t" r="r" b="b"/>
            <a:pathLst>
              <a:path w="4500663" h="7059863">
                <a:moveTo>
                  <a:pt x="0" y="0"/>
                </a:moveTo>
                <a:lnTo>
                  <a:pt x="4500662" y="0"/>
                </a:lnTo>
                <a:lnTo>
                  <a:pt x="4500662" y="7059864"/>
                </a:lnTo>
                <a:lnTo>
                  <a:pt x="0" y="705986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AU"/>
          </a:p>
        </p:txBody>
      </p:sp>
      <p:sp>
        <p:nvSpPr>
          <p:cNvPr id="7" name="Title 6">
            <a:extLst>
              <a:ext uri="{FF2B5EF4-FFF2-40B4-BE49-F238E27FC236}">
                <a16:creationId xmlns:a16="http://schemas.microsoft.com/office/drawing/2014/main" id="{77D20E6D-6DFA-9F27-0987-34E20885543B}"/>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AU" dirty="0"/>
              <a:t>Post workshop challenge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AF2E9"/>
        </a:solidFill>
        <a:effectLst/>
      </p:bgPr>
    </p:bg>
    <p:spTree>
      <p:nvGrpSpPr>
        <p:cNvPr id="1" name=""/>
        <p:cNvGrpSpPr/>
        <p:nvPr/>
      </p:nvGrpSpPr>
      <p:grpSpPr>
        <a:xfrm>
          <a:off x="0" y="0"/>
          <a:ext cx="0" cy="0"/>
          <a:chOff x="0" y="0"/>
          <a:chExt cx="0" cy="0"/>
        </a:xfrm>
      </p:grpSpPr>
      <p:grpSp>
        <p:nvGrpSpPr>
          <p:cNvPr id="2" name="Group 2"/>
          <p:cNvGrpSpPr/>
          <p:nvPr/>
        </p:nvGrpSpPr>
        <p:grpSpPr>
          <a:xfrm>
            <a:off x="-1026076" y="11528"/>
            <a:ext cx="20510908" cy="10263945"/>
            <a:chOff x="0" y="0"/>
            <a:chExt cx="27347876" cy="13685260"/>
          </a:xfrm>
        </p:grpSpPr>
        <p:sp>
          <p:nvSpPr>
            <p:cNvPr id="3" name="Freeform 3">
              <a:extLst>
                <a:ext uri="{C183D7F6-B498-43B3-948B-1728B52AA6E4}">
                  <adec:decorative xmlns:adec="http://schemas.microsoft.com/office/drawing/2017/decorative" val="1"/>
                </a:ext>
              </a:extLst>
            </p:cNvPr>
            <p:cNvSpPr/>
            <p:nvPr/>
          </p:nvSpPr>
          <p:spPr>
            <a:xfrm>
              <a:off x="0"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4" name="Freeform 4">
              <a:extLst>
                <a:ext uri="{C183D7F6-B498-43B3-948B-1728B52AA6E4}">
                  <adec:decorative xmlns:adec="http://schemas.microsoft.com/office/drawing/2017/decorative" val="1"/>
                </a:ext>
              </a:extLst>
            </p:cNvPr>
            <p:cNvSpPr/>
            <p:nvPr/>
          </p:nvSpPr>
          <p:spPr>
            <a:xfrm>
              <a:off x="6824269"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5" name="Freeform 5">
              <a:extLst>
                <a:ext uri="{C183D7F6-B498-43B3-948B-1728B52AA6E4}">
                  <adec:decorative xmlns:adec="http://schemas.microsoft.com/office/drawing/2017/decorative" val="1"/>
                </a:ext>
              </a:extLst>
            </p:cNvPr>
            <p:cNvSpPr/>
            <p:nvPr/>
          </p:nvSpPr>
          <p:spPr>
            <a:xfrm>
              <a:off x="13661238"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6" name="Freeform 6">
              <a:extLst>
                <a:ext uri="{C183D7F6-B498-43B3-948B-1728B52AA6E4}">
                  <adec:decorative xmlns:adec="http://schemas.microsoft.com/office/drawing/2017/decorative" val="1"/>
                </a:ext>
              </a:extLst>
            </p:cNvPr>
            <p:cNvSpPr/>
            <p:nvPr/>
          </p:nvSpPr>
          <p:spPr>
            <a:xfrm>
              <a:off x="20498207" y="0"/>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7" name="Freeform 7">
              <a:extLst>
                <a:ext uri="{C183D7F6-B498-43B3-948B-1728B52AA6E4}">
                  <adec:decorative xmlns:adec="http://schemas.microsoft.com/office/drawing/2017/decorative" val="1"/>
                </a:ext>
              </a:extLst>
            </p:cNvPr>
            <p:cNvSpPr/>
            <p:nvPr/>
          </p:nvSpPr>
          <p:spPr>
            <a:xfrm>
              <a:off x="0"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8" name="Freeform 8">
              <a:extLst>
                <a:ext uri="{C183D7F6-B498-43B3-948B-1728B52AA6E4}">
                  <adec:decorative xmlns:adec="http://schemas.microsoft.com/office/drawing/2017/decorative" val="1"/>
                </a:ext>
              </a:extLst>
            </p:cNvPr>
            <p:cNvSpPr/>
            <p:nvPr/>
          </p:nvSpPr>
          <p:spPr>
            <a:xfrm>
              <a:off x="6824269"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9" name="Freeform 9">
              <a:extLst>
                <a:ext uri="{C183D7F6-B498-43B3-948B-1728B52AA6E4}">
                  <adec:decorative xmlns:adec="http://schemas.microsoft.com/office/drawing/2017/decorative" val="1"/>
                </a:ext>
              </a:extLst>
            </p:cNvPr>
            <p:cNvSpPr/>
            <p:nvPr/>
          </p:nvSpPr>
          <p:spPr>
            <a:xfrm>
              <a:off x="13661238"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10" name="Freeform 10">
              <a:extLst>
                <a:ext uri="{C183D7F6-B498-43B3-948B-1728B52AA6E4}">
                  <adec:decorative xmlns:adec="http://schemas.microsoft.com/office/drawing/2017/decorative" val="1"/>
                </a:ext>
              </a:extLst>
            </p:cNvPr>
            <p:cNvSpPr/>
            <p:nvPr/>
          </p:nvSpPr>
          <p:spPr>
            <a:xfrm>
              <a:off x="20498207" y="6835591"/>
              <a:ext cx="6849669" cy="6849669"/>
            </a:xfrm>
            <a:custGeom>
              <a:avLst/>
              <a:gdLst/>
              <a:ahLst/>
              <a:cxnLst/>
              <a:rect l="l" t="t" r="r" b="b"/>
              <a:pathLst>
                <a:path w="6849669" h="6849669">
                  <a:moveTo>
                    <a:pt x="0" y="0"/>
                  </a:moveTo>
                  <a:lnTo>
                    <a:pt x="6849669" y="0"/>
                  </a:lnTo>
                  <a:lnTo>
                    <a:pt x="6849669" y="6849669"/>
                  </a:lnTo>
                  <a:lnTo>
                    <a:pt x="0" y="6849669"/>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grpSp>
      <p:sp>
        <p:nvSpPr>
          <p:cNvPr id="11" name="TextBox 11"/>
          <p:cNvSpPr txBox="1"/>
          <p:nvPr/>
        </p:nvSpPr>
        <p:spPr>
          <a:xfrm>
            <a:off x="3818036" y="4524324"/>
            <a:ext cx="11091115" cy="1762090"/>
          </a:xfrm>
          <a:prstGeom prst="rect">
            <a:avLst/>
          </a:prstGeom>
        </p:spPr>
        <p:txBody>
          <a:bodyPr lIns="0" tIns="0" rIns="0" bIns="0" rtlCol="0" anchor="t">
            <a:spAutoFit/>
          </a:bodyPr>
          <a:lstStyle/>
          <a:p>
            <a:pPr algn="ctr">
              <a:lnSpc>
                <a:spcPts val="12786"/>
              </a:lnSpc>
            </a:pPr>
            <a:r>
              <a:rPr lang="en-US" sz="13897">
                <a:solidFill>
                  <a:srgbClr val="000000"/>
                </a:solidFill>
                <a:latin typeface="Bobby Jones"/>
                <a:ea typeface="Bobby Jones"/>
                <a:cs typeface="Bobby Jones"/>
                <a:sym typeface="Bobby Jones"/>
              </a:rPr>
              <a:t>THANK YOU</a:t>
            </a:r>
          </a:p>
        </p:txBody>
      </p:sp>
      <p:sp>
        <p:nvSpPr>
          <p:cNvPr id="12" name="Freeform 12">
            <a:extLst>
              <a:ext uri="{C183D7F6-B498-43B3-948B-1728B52AA6E4}">
                <adec:decorative xmlns:adec="http://schemas.microsoft.com/office/drawing/2017/decorative" val="1"/>
              </a:ext>
            </a:extLst>
          </p:cNvPr>
          <p:cNvSpPr/>
          <p:nvPr/>
        </p:nvSpPr>
        <p:spPr>
          <a:xfrm>
            <a:off x="2515742" y="1567851"/>
            <a:ext cx="1680084" cy="2678395"/>
          </a:xfrm>
          <a:custGeom>
            <a:avLst/>
            <a:gdLst/>
            <a:ahLst/>
            <a:cxnLst/>
            <a:rect l="l" t="t" r="r" b="b"/>
            <a:pathLst>
              <a:path w="1680084" h="2678395">
                <a:moveTo>
                  <a:pt x="0" y="0"/>
                </a:moveTo>
                <a:lnTo>
                  <a:pt x="1680084" y="0"/>
                </a:lnTo>
                <a:lnTo>
                  <a:pt x="1680084" y="2678395"/>
                </a:lnTo>
                <a:lnTo>
                  <a:pt x="0" y="267839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AU"/>
          </a:p>
        </p:txBody>
      </p:sp>
      <p:sp>
        <p:nvSpPr>
          <p:cNvPr id="13" name="Freeform 13" descr="Illustration of a smiling woman standing with her hands pressed together in a grateful gesture. Two speech bubbles read &quot;Thank you&quot; and &quot;Goodbye&quot;. She stands in a tidy space with a small bookshelf and potted plants beside her.">
            <a:extLst>
              <a:ext uri="{C183D7F6-B498-43B3-948B-1728B52AA6E4}">
                <adec:decorative xmlns:adec="http://schemas.microsoft.com/office/drawing/2017/decorative" val="1"/>
              </a:ext>
            </a:extLst>
          </p:cNvPr>
          <p:cNvSpPr/>
          <p:nvPr/>
        </p:nvSpPr>
        <p:spPr>
          <a:xfrm>
            <a:off x="1181933" y="1028700"/>
            <a:ext cx="14419164" cy="7858444"/>
          </a:xfrm>
          <a:custGeom>
            <a:avLst/>
            <a:gdLst/>
            <a:ahLst/>
            <a:cxnLst/>
            <a:rect l="l" t="t" r="r" b="b"/>
            <a:pathLst>
              <a:path w="14419164" h="7858444">
                <a:moveTo>
                  <a:pt x="0" y="0"/>
                </a:moveTo>
                <a:lnTo>
                  <a:pt x="14419164" y="0"/>
                </a:lnTo>
                <a:lnTo>
                  <a:pt x="14419164" y="7858444"/>
                </a:lnTo>
                <a:lnTo>
                  <a:pt x="0" y="7858444"/>
                </a:lnTo>
                <a:lnTo>
                  <a:pt x="0" y="0"/>
                </a:lnTo>
                <a:close/>
              </a:path>
            </a:pathLst>
          </a:custGeom>
          <a:blipFill>
            <a:blip r:embed="rId4"/>
            <a:stretch>
              <a:fillRect/>
            </a:stretch>
          </a:blipFill>
        </p:spPr>
        <p:txBody>
          <a:bodyPr/>
          <a:lstStyle/>
          <a:p>
            <a:endParaRPr lang="en-AU"/>
          </a:p>
        </p:txBody>
      </p:sp>
      <p:sp>
        <p:nvSpPr>
          <p:cNvPr id="14" name="Freeform 14">
            <a:extLst>
              <a:ext uri="{C183D7F6-B498-43B3-948B-1728B52AA6E4}">
                <adec:decorative xmlns:adec="http://schemas.microsoft.com/office/drawing/2017/decorative" val="1"/>
              </a:ext>
            </a:extLst>
          </p:cNvPr>
          <p:cNvSpPr/>
          <p:nvPr/>
        </p:nvSpPr>
        <p:spPr>
          <a:xfrm>
            <a:off x="14813048" y="7706847"/>
            <a:ext cx="3343323" cy="2182278"/>
          </a:xfrm>
          <a:custGeom>
            <a:avLst/>
            <a:gdLst/>
            <a:ahLst/>
            <a:cxnLst/>
            <a:rect l="l" t="t" r="r" b="b"/>
            <a:pathLst>
              <a:path w="3343323" h="2182278">
                <a:moveTo>
                  <a:pt x="0" y="0"/>
                </a:moveTo>
                <a:lnTo>
                  <a:pt x="3343323" y="0"/>
                </a:lnTo>
                <a:lnTo>
                  <a:pt x="3343323" y="2182278"/>
                </a:lnTo>
                <a:lnTo>
                  <a:pt x="0" y="218227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AU"/>
          </a:p>
        </p:txBody>
      </p:sp>
      <p:sp>
        <p:nvSpPr>
          <p:cNvPr id="15" name="Freeform 15">
            <a:extLst>
              <a:ext uri="{C183D7F6-B498-43B3-948B-1728B52AA6E4}">
                <adec:decorative xmlns:adec="http://schemas.microsoft.com/office/drawing/2017/decorative" val="1"/>
              </a:ext>
            </a:extLst>
          </p:cNvPr>
          <p:cNvSpPr/>
          <p:nvPr/>
        </p:nvSpPr>
        <p:spPr>
          <a:xfrm rot="-777160">
            <a:off x="-328410" y="8502745"/>
            <a:ext cx="5034511" cy="1235744"/>
          </a:xfrm>
          <a:custGeom>
            <a:avLst/>
            <a:gdLst/>
            <a:ahLst/>
            <a:cxnLst/>
            <a:rect l="l" t="t" r="r" b="b"/>
            <a:pathLst>
              <a:path w="5034511" h="1235744">
                <a:moveTo>
                  <a:pt x="0" y="0"/>
                </a:moveTo>
                <a:lnTo>
                  <a:pt x="5034511" y="0"/>
                </a:lnTo>
                <a:lnTo>
                  <a:pt x="5034511" y="1235743"/>
                </a:lnTo>
                <a:lnTo>
                  <a:pt x="0" y="123574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AU"/>
          </a:p>
        </p:txBody>
      </p:sp>
      <p:sp>
        <p:nvSpPr>
          <p:cNvPr id="16" name="TextBox 16"/>
          <p:cNvSpPr txBox="1">
            <a:spLocks noGrp="1"/>
          </p:cNvSpPr>
          <p:nvPr>
            <p:ph type="title" idx="4294967295"/>
          </p:nvPr>
        </p:nvSpPr>
        <p:spPr>
          <a:xfrm>
            <a:off x="820545" y="250241"/>
            <a:ext cx="16646909" cy="50253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3888"/>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Bobby Jones"/>
                <a:ea typeface="Bobby Jones"/>
                <a:cs typeface="Bobby Jones"/>
                <a:sym typeface="Bobby Jones"/>
              </a:rPr>
              <a:t>thank you!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6E8C4"/>
        </a:solidFill>
        <a:effectLst/>
      </p:bgPr>
    </p:bg>
    <p:spTree>
      <p:nvGrpSpPr>
        <p:cNvPr id="1" name=""/>
        <p:cNvGrpSpPr/>
        <p:nvPr/>
      </p:nvGrpSpPr>
      <p:grpSpPr>
        <a:xfrm>
          <a:off x="0" y="0"/>
          <a:ext cx="0" cy="0"/>
          <a:chOff x="0" y="0"/>
          <a:chExt cx="0" cy="0"/>
        </a:xfrm>
      </p:grpSpPr>
      <p:grpSp>
        <p:nvGrpSpPr>
          <p:cNvPr id="2" name="Group 2"/>
          <p:cNvGrpSpPr/>
          <p:nvPr/>
        </p:nvGrpSpPr>
        <p:grpSpPr>
          <a:xfrm>
            <a:off x="940619" y="25592"/>
            <a:ext cx="15773400" cy="1988346"/>
            <a:chOff x="0" y="-287507"/>
            <a:chExt cx="21031200" cy="2651127"/>
          </a:xfrm>
        </p:grpSpPr>
        <p:sp>
          <p:nvSpPr>
            <p:cNvPr id="3" name="Freeform 3">
              <a:extLst>
                <a:ext uri="{C183D7F6-B498-43B3-948B-1728B52AA6E4}">
                  <adec:decorative xmlns:adec="http://schemas.microsoft.com/office/drawing/2017/decorative" val="1"/>
                </a:ext>
              </a:extLst>
            </p:cNvPr>
            <p:cNvSpPr/>
            <p:nvPr/>
          </p:nvSpPr>
          <p:spPr>
            <a:xfrm>
              <a:off x="0" y="-287507"/>
              <a:ext cx="21031200" cy="2651127"/>
            </a:xfrm>
            <a:custGeom>
              <a:avLst/>
              <a:gdLst/>
              <a:ahLst/>
              <a:cxnLst/>
              <a:rect l="l" t="t" r="r" b="b"/>
              <a:pathLst>
                <a:path w="21031200" h="2651127">
                  <a:moveTo>
                    <a:pt x="0" y="0"/>
                  </a:moveTo>
                  <a:lnTo>
                    <a:pt x="21031200" y="0"/>
                  </a:lnTo>
                  <a:lnTo>
                    <a:pt x="21031200" y="2651127"/>
                  </a:lnTo>
                  <a:lnTo>
                    <a:pt x="0" y="2651127"/>
                  </a:lnTo>
                  <a:close/>
                </a:path>
              </a:pathLst>
            </a:custGeom>
            <a:blipFill>
              <a:blip r:embed="rId2">
                <a:alphaModFix amt="0"/>
              </a:blip>
              <a:stretch>
                <a:fillRect t="-104573" b="-104573"/>
              </a:stretch>
            </a:blipFill>
          </p:spPr>
          <p:txBody>
            <a:bodyPr/>
            <a:lstStyle/>
            <a:p>
              <a:endParaRPr lang="en-AU"/>
            </a:p>
          </p:txBody>
        </p:sp>
        <p:sp>
          <p:nvSpPr>
            <p:cNvPr id="4" name="TextBox 4"/>
            <p:cNvSpPr txBox="1"/>
            <p:nvPr/>
          </p:nvSpPr>
          <p:spPr>
            <a:xfrm>
              <a:off x="0" y="57150"/>
              <a:ext cx="21031200" cy="1805619"/>
            </a:xfrm>
            <a:prstGeom prst="rect">
              <a:avLst/>
            </a:prstGeom>
          </p:spPr>
          <p:txBody>
            <a:bodyPr lIns="0" tIns="0" rIns="0" bIns="0" rtlCol="0" anchor="ctr"/>
            <a:lstStyle/>
            <a:p>
              <a:pPr algn="l">
                <a:lnSpc>
                  <a:spcPts val="7128"/>
                </a:lnSpc>
              </a:pPr>
              <a:r>
                <a:rPr lang="en-US" sz="6600" dirty="0">
                  <a:solidFill>
                    <a:srgbClr val="000000"/>
                  </a:solidFill>
                  <a:latin typeface="Bobby Jones"/>
                  <a:ea typeface="Bobby Jones"/>
                  <a:cs typeface="Bobby Jones"/>
                  <a:sym typeface="Bobby Jones"/>
                </a:rPr>
                <a:t>References</a:t>
              </a:r>
            </a:p>
          </p:txBody>
        </p:sp>
      </p:grpSp>
      <p:sp>
        <p:nvSpPr>
          <p:cNvPr id="5" name="TextBox 5"/>
          <p:cNvSpPr txBox="1"/>
          <p:nvPr/>
        </p:nvSpPr>
        <p:spPr>
          <a:xfrm>
            <a:off x="154137" y="1790700"/>
            <a:ext cx="17979725" cy="7770461"/>
          </a:xfrm>
          <a:prstGeom prst="rect">
            <a:avLst/>
          </a:prstGeom>
        </p:spPr>
        <p:txBody>
          <a:bodyPr lIns="0" tIns="0" rIns="0" bIns="0" rtlCol="0" anchor="t">
            <a:spAutoFit/>
          </a:bodyPr>
          <a:lstStyle/>
          <a:p>
            <a:pPr marL="293189" lvl="1" indent="-146595" algn="l">
              <a:lnSpc>
                <a:spcPts val="2851"/>
              </a:lnSpc>
              <a:buFont typeface="Arial"/>
              <a:buChar char="•"/>
            </a:pPr>
            <a:r>
              <a:rPr lang="en-US" sz="1620" dirty="0">
                <a:solidFill>
                  <a:srgbClr val="000000"/>
                </a:solidFill>
                <a:latin typeface="Open Sans"/>
                <a:ea typeface="Open Sans"/>
                <a:cs typeface="Open Sans"/>
                <a:sym typeface="Open Sans"/>
              </a:rPr>
              <a:t>Beer, C., Lawson, C., Mann, G., &amp; Clark, D. (2017). Measuring engagement: an institution-wide implementation of learning analytics to increase retention. Proceedings STARS.</a:t>
            </a:r>
          </a:p>
          <a:p>
            <a:pPr marL="293189" lvl="1" indent="-146595" algn="l">
              <a:lnSpc>
                <a:spcPts val="2851"/>
              </a:lnSpc>
              <a:buFont typeface="Arial"/>
              <a:buChar char="•"/>
            </a:pPr>
            <a:r>
              <a:rPr lang="en-US" sz="1620" dirty="0">
                <a:solidFill>
                  <a:srgbClr val="000000"/>
                </a:solidFill>
                <a:latin typeface="Open Sans"/>
                <a:ea typeface="Open Sans"/>
                <a:cs typeface="Open Sans"/>
                <a:sym typeface="Open Sans"/>
              </a:rPr>
              <a:t>CAST (2024). CAST Universal Design for Learning Guidelines version 3.0. Retrieved from https://udlguidelines.cast.org</a:t>
            </a:r>
          </a:p>
          <a:p>
            <a:pPr marL="293189" lvl="1" indent="-146595" algn="l">
              <a:lnSpc>
                <a:spcPts val="2851"/>
              </a:lnSpc>
              <a:buFont typeface="Arial"/>
              <a:buChar char="•"/>
            </a:pPr>
            <a:r>
              <a:rPr lang="en-US" sz="1620" dirty="0">
                <a:solidFill>
                  <a:srgbClr val="000000"/>
                </a:solidFill>
                <a:latin typeface="Open Sans"/>
                <a:ea typeface="Open Sans"/>
                <a:cs typeface="Open Sans"/>
                <a:sym typeface="Open Sans"/>
              </a:rPr>
              <a:t>Halverson, L. R., &amp; Graham, C. R. (2019). Learner engagement in blended learning environments: A conceptual framework. Online learning, 23(2), 145-178.</a:t>
            </a:r>
          </a:p>
          <a:p>
            <a:pPr marL="293189" lvl="1" indent="-146595" algn="l">
              <a:lnSpc>
                <a:spcPts val="2851"/>
              </a:lnSpc>
              <a:buFont typeface="Arial"/>
              <a:buChar char="•"/>
            </a:pPr>
            <a:r>
              <a:rPr lang="en-US" sz="1620" dirty="0">
                <a:solidFill>
                  <a:srgbClr val="000000"/>
                </a:solidFill>
                <a:latin typeface="Open Sans"/>
                <a:ea typeface="Open Sans"/>
                <a:cs typeface="Open Sans"/>
                <a:sym typeface="Open Sans"/>
              </a:rPr>
              <a:t>Hu, J., &amp; Xiao, W. (2025). What are the influencing factors of online learning engagement? A systematic literature review. Frontiers in Psychology, 16, 1542652.</a:t>
            </a:r>
          </a:p>
          <a:p>
            <a:pPr marL="293189" lvl="1" indent="-146595" algn="l">
              <a:lnSpc>
                <a:spcPts val="2851"/>
              </a:lnSpc>
              <a:buFont typeface="Arial"/>
              <a:buChar char="•"/>
            </a:pPr>
            <a:r>
              <a:rPr lang="en-US" sz="1620" dirty="0">
                <a:solidFill>
                  <a:srgbClr val="000000"/>
                </a:solidFill>
                <a:latin typeface="Open Sans"/>
                <a:ea typeface="Open Sans"/>
                <a:cs typeface="Open Sans"/>
                <a:sym typeface="Open Sans"/>
              </a:rPr>
              <a:t>Hussein, J. W. (2008). An existential approach to engaging adult learners in the process of legitimizing and constructing meanings from their narrative knowledge. Action Research, 6(4), 391-420.</a:t>
            </a:r>
          </a:p>
          <a:p>
            <a:pPr marL="293189" lvl="1" indent="-146595" algn="l">
              <a:lnSpc>
                <a:spcPts val="2851"/>
              </a:lnSpc>
              <a:buFont typeface="Arial"/>
              <a:buChar char="•"/>
            </a:pPr>
            <a:r>
              <a:rPr lang="en-US" sz="1620" dirty="0" err="1">
                <a:solidFill>
                  <a:srgbClr val="000000"/>
                </a:solidFill>
                <a:latin typeface="Open Sans"/>
                <a:ea typeface="Open Sans"/>
                <a:cs typeface="Open Sans"/>
                <a:sym typeface="Open Sans"/>
              </a:rPr>
              <a:t>Kapuza</a:t>
            </a:r>
            <a:r>
              <a:rPr lang="en-US" sz="1620" dirty="0">
                <a:solidFill>
                  <a:srgbClr val="000000"/>
                </a:solidFill>
                <a:latin typeface="Open Sans"/>
                <a:ea typeface="Open Sans"/>
                <a:cs typeface="Open Sans"/>
                <a:sym typeface="Open Sans"/>
              </a:rPr>
              <a:t>, A., </a:t>
            </a:r>
            <a:r>
              <a:rPr lang="en-US" sz="1620" dirty="0" err="1">
                <a:solidFill>
                  <a:srgbClr val="000000"/>
                </a:solidFill>
                <a:latin typeface="Open Sans"/>
                <a:ea typeface="Open Sans"/>
                <a:cs typeface="Open Sans"/>
                <a:sym typeface="Open Sans"/>
              </a:rPr>
              <a:t>Getman</a:t>
            </a:r>
            <a:r>
              <a:rPr lang="en-US" sz="1620" dirty="0">
                <a:solidFill>
                  <a:srgbClr val="000000"/>
                </a:solidFill>
                <a:latin typeface="Open Sans"/>
                <a:ea typeface="Open Sans"/>
                <a:cs typeface="Open Sans"/>
                <a:sym typeface="Open Sans"/>
              </a:rPr>
              <a:t>, A., </a:t>
            </a:r>
            <a:r>
              <a:rPr lang="en-US" sz="1620" dirty="0" err="1">
                <a:solidFill>
                  <a:srgbClr val="000000"/>
                </a:solidFill>
                <a:latin typeface="Open Sans"/>
                <a:ea typeface="Open Sans"/>
                <a:cs typeface="Open Sans"/>
                <a:sym typeface="Open Sans"/>
              </a:rPr>
              <a:t>Kotlikova</a:t>
            </a:r>
            <a:r>
              <a:rPr lang="en-US" sz="1620" dirty="0">
                <a:solidFill>
                  <a:srgbClr val="000000"/>
                </a:solidFill>
                <a:latin typeface="Open Sans"/>
                <a:ea typeface="Open Sans"/>
                <a:cs typeface="Open Sans"/>
                <a:sym typeface="Open Sans"/>
              </a:rPr>
              <a:t>, A., Gerasimova, I., </a:t>
            </a:r>
            <a:r>
              <a:rPr lang="en-US" sz="1620" dirty="0" err="1">
                <a:solidFill>
                  <a:srgbClr val="000000"/>
                </a:solidFill>
                <a:latin typeface="Open Sans"/>
                <a:ea typeface="Open Sans"/>
                <a:cs typeface="Open Sans"/>
                <a:sym typeface="Open Sans"/>
              </a:rPr>
              <a:t>Urtenova</a:t>
            </a:r>
            <a:r>
              <a:rPr lang="en-US" sz="1620" dirty="0">
                <a:solidFill>
                  <a:srgbClr val="000000"/>
                </a:solidFill>
                <a:latin typeface="Open Sans"/>
                <a:ea typeface="Open Sans"/>
                <a:cs typeface="Open Sans"/>
                <a:sym typeface="Open Sans"/>
              </a:rPr>
              <a:t>, P., &amp; </a:t>
            </a:r>
            <a:r>
              <a:rPr lang="en-US" sz="1620" dirty="0" err="1">
                <a:solidFill>
                  <a:srgbClr val="000000"/>
                </a:solidFill>
                <a:latin typeface="Open Sans"/>
                <a:ea typeface="Open Sans"/>
                <a:cs typeface="Open Sans"/>
                <a:sym typeface="Open Sans"/>
              </a:rPr>
              <a:t>Kharakhordina</a:t>
            </a:r>
            <a:r>
              <a:rPr lang="en-US" sz="1620" dirty="0">
                <a:solidFill>
                  <a:srgbClr val="000000"/>
                </a:solidFill>
                <a:latin typeface="Open Sans"/>
                <a:ea typeface="Open Sans"/>
                <a:cs typeface="Open Sans"/>
                <a:sym typeface="Open Sans"/>
              </a:rPr>
              <a:t>, M. (2025). Predicting students engagement in asynchronous online learning: a mixed-method approach. Educational technology research and development, 1-23.</a:t>
            </a:r>
          </a:p>
          <a:p>
            <a:pPr marL="293189" lvl="1" indent="-146595" algn="l">
              <a:lnSpc>
                <a:spcPts val="2851"/>
              </a:lnSpc>
              <a:buFont typeface="Arial"/>
              <a:buChar char="•"/>
            </a:pPr>
            <a:r>
              <a:rPr lang="en-US" sz="1620" dirty="0">
                <a:solidFill>
                  <a:srgbClr val="000000"/>
                </a:solidFill>
                <a:latin typeface="Open Sans"/>
                <a:ea typeface="Open Sans"/>
                <a:cs typeface="Open Sans"/>
                <a:sym typeface="Open Sans"/>
              </a:rPr>
              <a:t>Ketchum, C., </a:t>
            </a:r>
            <a:r>
              <a:rPr lang="en-US" sz="1620" dirty="0" err="1">
                <a:solidFill>
                  <a:srgbClr val="000000"/>
                </a:solidFill>
                <a:latin typeface="Open Sans"/>
                <a:ea typeface="Open Sans"/>
                <a:cs typeface="Open Sans"/>
                <a:sym typeface="Open Sans"/>
              </a:rPr>
              <a:t>Phompheng</a:t>
            </a:r>
            <a:r>
              <a:rPr lang="en-US" sz="1620" dirty="0">
                <a:solidFill>
                  <a:srgbClr val="000000"/>
                </a:solidFill>
                <a:latin typeface="Open Sans"/>
                <a:ea typeface="Open Sans"/>
                <a:cs typeface="Open Sans"/>
                <a:sym typeface="Open Sans"/>
              </a:rPr>
              <a:t>, E., Yeats, C., LaFave, D., &amp; Hardy, J. (2022). The impact of video feedback on student assessments and performance. American Journal of Distance Education, 36(4), 288-301.</a:t>
            </a:r>
          </a:p>
          <a:p>
            <a:pPr marL="293189" lvl="1" indent="-146595" algn="l">
              <a:lnSpc>
                <a:spcPts val="2851"/>
              </a:lnSpc>
              <a:buFont typeface="Arial"/>
              <a:buChar char="•"/>
            </a:pPr>
            <a:r>
              <a:rPr lang="en-US" sz="1620" dirty="0">
                <a:solidFill>
                  <a:srgbClr val="000000"/>
                </a:solidFill>
                <a:latin typeface="Open Sans"/>
                <a:ea typeface="Open Sans"/>
                <a:cs typeface="Open Sans"/>
                <a:sym typeface="Open Sans"/>
              </a:rPr>
              <a:t>Kim, S., Cho, S., Kim, J. Y., &amp; Kim, D. J. (2023). Statistical assessment on student engagement in asynchronous online learning using the k-means clustering algorithm. Sustainability, 15(3), 2049.</a:t>
            </a:r>
          </a:p>
          <a:p>
            <a:pPr marL="293189" lvl="1" indent="-146595" algn="l">
              <a:lnSpc>
                <a:spcPts val="2851"/>
              </a:lnSpc>
              <a:buFont typeface="Arial"/>
              <a:buChar char="•"/>
            </a:pPr>
            <a:r>
              <a:rPr lang="en-US" sz="1620" dirty="0">
                <a:solidFill>
                  <a:srgbClr val="000000"/>
                </a:solidFill>
                <a:latin typeface="Open Sans"/>
                <a:ea typeface="Open Sans"/>
                <a:cs typeface="Open Sans"/>
                <a:sym typeface="Open Sans"/>
              </a:rPr>
              <a:t>Love, S., &amp; Marshall, D. (2022). Video feedback and instructor social presence in an asynchronous online course. Journal of Effective Teaching in Higher Education, 5(2), 43-58.</a:t>
            </a:r>
          </a:p>
          <a:p>
            <a:pPr marL="293189" lvl="1" indent="-146595">
              <a:lnSpc>
                <a:spcPts val="2851"/>
              </a:lnSpc>
              <a:buFont typeface="Arial"/>
              <a:buChar char="•"/>
            </a:pPr>
            <a:r>
              <a:rPr lang="en-AU" dirty="0"/>
              <a:t>Martin, F., &amp; Borup, J. (2022). Online learner engagement: Conceptual definitions, research themes, and supportive practices. </a:t>
            </a:r>
            <a:r>
              <a:rPr lang="en-AU" i="1" dirty="0"/>
              <a:t>Educational Psychologist</a:t>
            </a:r>
            <a:r>
              <a:rPr lang="en-AU" dirty="0"/>
              <a:t>, </a:t>
            </a:r>
            <a:r>
              <a:rPr lang="en-AU" i="1" dirty="0"/>
              <a:t>57</a:t>
            </a:r>
            <a:r>
              <a:rPr lang="en-AU" dirty="0"/>
              <a:t>(3), 162-177.</a:t>
            </a:r>
            <a:endParaRPr lang="en-US" sz="1620" dirty="0">
              <a:solidFill>
                <a:srgbClr val="000000"/>
              </a:solidFill>
              <a:latin typeface="Open Sans"/>
              <a:ea typeface="Open Sans"/>
              <a:cs typeface="Open Sans"/>
              <a:sym typeface="Open Sans"/>
            </a:endParaRPr>
          </a:p>
          <a:p>
            <a:pPr marL="293189" lvl="1" indent="-146595" algn="l">
              <a:lnSpc>
                <a:spcPts val="2851"/>
              </a:lnSpc>
              <a:buFont typeface="Arial"/>
              <a:buChar char="•"/>
            </a:pPr>
            <a:r>
              <a:rPr lang="en-US" sz="1620" dirty="0">
                <a:solidFill>
                  <a:srgbClr val="000000"/>
                </a:solidFill>
                <a:latin typeface="Open Sans"/>
                <a:ea typeface="Open Sans"/>
                <a:cs typeface="Open Sans"/>
                <a:sym typeface="Open Sans"/>
              </a:rPr>
              <a:t>Mason, T., &amp; Rodriguez, M. (2025). Choosing Joy over Dread: Bringing Art, Playfulness, and Agency to Learning. In Joy-Centered Pedagogy in Higher Education (pp. 46-61). Routledge.</a:t>
            </a:r>
          </a:p>
          <a:p>
            <a:pPr marL="293189" lvl="1" indent="-146595" algn="l">
              <a:lnSpc>
                <a:spcPts val="2851"/>
              </a:lnSpc>
              <a:buFont typeface="Arial"/>
              <a:buChar char="•"/>
            </a:pPr>
            <a:r>
              <a:rPr lang="en-US" sz="1620" dirty="0">
                <a:solidFill>
                  <a:srgbClr val="000000"/>
                </a:solidFill>
                <a:latin typeface="Open Sans"/>
                <a:ea typeface="Open Sans"/>
                <a:cs typeface="Open Sans"/>
                <a:sym typeface="Open Sans"/>
              </a:rPr>
              <a:t>Motta, R. (2025). Invisible Confidence: Exploring Participation, Expression, and Engagement in Virtual Classrooms for Adult Learners (Doctoral dissertation, State University of New York at Buffalo).</a:t>
            </a:r>
          </a:p>
          <a:p>
            <a:pPr marL="293189" lvl="1" indent="-146595" algn="l">
              <a:lnSpc>
                <a:spcPts val="2851"/>
              </a:lnSpc>
              <a:buFont typeface="Arial"/>
              <a:buChar char="•"/>
            </a:pPr>
            <a:r>
              <a:rPr lang="en-US" sz="1620" dirty="0">
                <a:solidFill>
                  <a:srgbClr val="000000"/>
                </a:solidFill>
                <a:latin typeface="Open Sans"/>
                <a:ea typeface="Open Sans"/>
                <a:cs typeface="Open Sans"/>
                <a:sym typeface="Open Sans"/>
              </a:rPr>
              <a:t>Zanjani, N. (2017). The important elements of LMS design that affect user engagement with e-learning tools within LMSs in the higher education sector. Australasian Journal of Educational Technology, 33(1).</a:t>
            </a:r>
          </a:p>
          <a:p>
            <a:pPr marL="293189" lvl="1" indent="-146595" algn="l">
              <a:lnSpc>
                <a:spcPts val="2851"/>
              </a:lnSpc>
              <a:buFont typeface="Arial"/>
              <a:buChar char="•"/>
            </a:pPr>
            <a:r>
              <a:rPr lang="en-US" sz="1620" dirty="0">
                <a:solidFill>
                  <a:srgbClr val="000000"/>
                </a:solidFill>
                <a:latin typeface="Open Sans"/>
                <a:ea typeface="Open Sans"/>
                <a:cs typeface="Open Sans"/>
                <a:sym typeface="Open Sans"/>
              </a:rPr>
              <a:t>Watson, S., Sullivan, D. P., &amp; Watson, K. (2023). Teaching presence in asynchronous online classes: It’s not just a façade. Online Learning, 27(2), 288-303. </a:t>
            </a:r>
          </a:p>
          <a:p>
            <a:pPr marL="293189" lvl="1" indent="-146595" algn="l">
              <a:lnSpc>
                <a:spcPts val="2851"/>
              </a:lnSpc>
              <a:buFont typeface="Arial"/>
              <a:buChar char="•"/>
            </a:pPr>
            <a:r>
              <a:rPr lang="en-US" sz="1620" dirty="0">
                <a:solidFill>
                  <a:srgbClr val="000000"/>
                </a:solidFill>
                <a:latin typeface="Open Sans"/>
                <a:ea typeface="Open Sans"/>
                <a:cs typeface="Open Sans"/>
                <a:sym typeface="Open Sans"/>
              </a:rPr>
              <a:t>White, L., Mason, W., Grant, V., Romaine, A., Cleary, G., &amp; Tulloch, S. (2026). Towards a pedagogy of joy. British Journal of Sociology of Education, 1-18.</a:t>
            </a:r>
          </a:p>
        </p:txBody>
      </p:sp>
      <p:sp>
        <p:nvSpPr>
          <p:cNvPr id="6" name="Title 5">
            <a:extLst>
              <a:ext uri="{FF2B5EF4-FFF2-40B4-BE49-F238E27FC236}">
                <a16:creationId xmlns:a16="http://schemas.microsoft.com/office/drawing/2014/main" id="{2BFD7084-C6DB-E580-F9C3-D9ED7C2EDF8C}"/>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AU" dirty="0"/>
              <a:t>References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BCDABC"/>
        </a:solidFill>
        <a:effectLst/>
      </p:bgPr>
    </p:bg>
    <p:spTree>
      <p:nvGrpSpPr>
        <p:cNvPr id="1" name=""/>
        <p:cNvGrpSpPr/>
        <p:nvPr/>
      </p:nvGrpSpPr>
      <p:grpSpPr>
        <a:xfrm>
          <a:off x="0" y="0"/>
          <a:ext cx="0" cy="0"/>
          <a:chOff x="0" y="0"/>
          <a:chExt cx="0" cy="0"/>
        </a:xfrm>
      </p:grpSpPr>
      <p:grpSp>
        <p:nvGrpSpPr>
          <p:cNvPr id="2" name="Group 2"/>
          <p:cNvGrpSpPr/>
          <p:nvPr/>
        </p:nvGrpSpPr>
        <p:grpSpPr>
          <a:xfrm>
            <a:off x="0" y="10135038"/>
            <a:ext cx="18288000" cy="151962"/>
            <a:chOff x="0" y="0"/>
            <a:chExt cx="24384000" cy="202616"/>
          </a:xfrm>
        </p:grpSpPr>
        <p:sp>
          <p:nvSpPr>
            <p:cNvPr id="3" name="Freeform 3"/>
            <p:cNvSpPr/>
            <p:nvPr/>
          </p:nvSpPr>
          <p:spPr>
            <a:xfrm>
              <a:off x="0" y="0"/>
              <a:ext cx="24384000" cy="202565"/>
            </a:xfrm>
            <a:custGeom>
              <a:avLst/>
              <a:gdLst/>
              <a:ahLst/>
              <a:cxnLst/>
              <a:rect l="l" t="t" r="r" b="b"/>
              <a:pathLst>
                <a:path w="24384000" h="202565">
                  <a:moveTo>
                    <a:pt x="0" y="0"/>
                  </a:moveTo>
                  <a:lnTo>
                    <a:pt x="24384000" y="0"/>
                  </a:lnTo>
                  <a:lnTo>
                    <a:pt x="24384000" y="202565"/>
                  </a:lnTo>
                  <a:lnTo>
                    <a:pt x="0" y="202565"/>
                  </a:lnTo>
                  <a:close/>
                </a:path>
              </a:pathLst>
            </a:custGeom>
            <a:solidFill>
              <a:srgbClr val="D0A42F"/>
            </a:solidFill>
          </p:spPr>
          <p:txBody>
            <a:bodyPr/>
            <a:lstStyle/>
            <a:p>
              <a:endParaRPr lang="en-AU"/>
            </a:p>
          </p:txBody>
        </p:sp>
      </p:grpSp>
      <p:sp>
        <p:nvSpPr>
          <p:cNvPr id="4" name="TextBox 4"/>
          <p:cNvSpPr txBox="1"/>
          <p:nvPr/>
        </p:nvSpPr>
        <p:spPr>
          <a:xfrm>
            <a:off x="973179" y="2654313"/>
            <a:ext cx="16646909" cy="502539"/>
          </a:xfrm>
          <a:prstGeom prst="rect">
            <a:avLst/>
          </a:prstGeom>
        </p:spPr>
        <p:txBody>
          <a:bodyPr lIns="0" tIns="0" rIns="0" bIns="0" rtlCol="0" anchor="t">
            <a:spAutoFit/>
          </a:bodyPr>
          <a:lstStyle/>
          <a:p>
            <a:pPr algn="l">
              <a:lnSpc>
                <a:spcPts val="3888"/>
              </a:lnSpc>
            </a:pPr>
            <a:r>
              <a:rPr lang="en-US" sz="3600">
                <a:solidFill>
                  <a:srgbClr val="000000"/>
                </a:solidFill>
                <a:latin typeface="Bobby Jones"/>
                <a:ea typeface="Bobby Jones"/>
                <a:cs typeface="Bobby Jones"/>
                <a:sym typeface="Bobby Jones"/>
              </a:rPr>
              <a:t>Explore the following resources at your leisure. </a:t>
            </a:r>
          </a:p>
        </p:txBody>
      </p:sp>
      <p:sp>
        <p:nvSpPr>
          <p:cNvPr id="5" name="TextBox 5"/>
          <p:cNvSpPr txBox="1"/>
          <p:nvPr/>
        </p:nvSpPr>
        <p:spPr>
          <a:xfrm>
            <a:off x="973179" y="3881695"/>
            <a:ext cx="16646909" cy="1586484"/>
          </a:xfrm>
          <a:prstGeom prst="rect">
            <a:avLst/>
          </a:prstGeom>
        </p:spPr>
        <p:txBody>
          <a:bodyPr lIns="0" tIns="0" rIns="0" bIns="0" rtlCol="0" anchor="t">
            <a:spAutoFit/>
          </a:bodyPr>
          <a:lstStyle/>
          <a:p>
            <a:pPr marL="515779" lvl="1" indent="-257889" algn="l">
              <a:lnSpc>
                <a:spcPts val="3078"/>
              </a:lnSpc>
              <a:buFont typeface="Arial"/>
              <a:buChar char="•"/>
            </a:pPr>
            <a:r>
              <a:rPr lang="en-US" sz="2850" u="sng" dirty="0">
                <a:solidFill>
                  <a:srgbClr val="000000"/>
                </a:solidFill>
                <a:latin typeface="Bobby Jones"/>
                <a:ea typeface="Bobby Jones"/>
                <a:cs typeface="Bobby Jones"/>
                <a:sym typeface="Bobby Jones"/>
                <a:hlinkClick r:id="rId2" tooltip="https://udlguidelines.cast.org/engagement/interests-identities/joy-play/"/>
              </a:rPr>
              <a:t>UDL Guidelines: Nurture, joy, and play</a:t>
            </a:r>
          </a:p>
          <a:p>
            <a:pPr marL="515779" lvl="1" indent="-257889" algn="l">
              <a:lnSpc>
                <a:spcPts val="3078"/>
              </a:lnSpc>
              <a:buFont typeface="Arial"/>
              <a:buChar char="•"/>
            </a:pPr>
            <a:r>
              <a:rPr lang="en-US" sz="2850" u="sng" dirty="0">
                <a:solidFill>
                  <a:srgbClr val="000000"/>
                </a:solidFill>
                <a:latin typeface="Bobby Jones"/>
                <a:ea typeface="Bobby Jones"/>
                <a:cs typeface="Bobby Jones"/>
                <a:sym typeface="Bobby Jones"/>
                <a:hlinkClick r:id="rId3" tooltip="https://edpsych.pressbooks.sunycreate.cloud/chapter/active-learning/"/>
              </a:rPr>
              <a:t>Active Learning</a:t>
            </a:r>
            <a:r>
              <a:rPr lang="en-US" sz="2850" dirty="0">
                <a:solidFill>
                  <a:srgbClr val="000000"/>
                </a:solidFill>
                <a:latin typeface="Bobby Jones"/>
                <a:ea typeface="Bobby Jones"/>
                <a:cs typeface="Bobby Jones"/>
                <a:sym typeface="Bobby Jones"/>
              </a:rPr>
              <a:t> (in Educational Psychology. Hoose, 2020)</a:t>
            </a:r>
          </a:p>
          <a:p>
            <a:pPr marL="515779" lvl="1" indent="-257889" algn="l">
              <a:lnSpc>
                <a:spcPts val="3078"/>
              </a:lnSpc>
              <a:buFont typeface="Arial"/>
              <a:buChar char="•"/>
            </a:pPr>
            <a:r>
              <a:rPr lang="en-US" sz="2850" dirty="0">
                <a:solidFill>
                  <a:srgbClr val="000000"/>
                </a:solidFill>
                <a:latin typeface="Bobby Jones"/>
                <a:ea typeface="Bobby Jones"/>
                <a:cs typeface="Bobby Jones"/>
                <a:sym typeface="Bobby Jones"/>
                <a:hlinkClick r:id="rId4"/>
              </a:rPr>
              <a:t>Joy-Centered Pedagogy in Higher Education</a:t>
            </a:r>
            <a:r>
              <a:rPr lang="en-US" sz="2850" dirty="0">
                <a:solidFill>
                  <a:srgbClr val="000000"/>
                </a:solidFill>
                <a:latin typeface="Bobby Jones"/>
                <a:ea typeface="Bobby Jones"/>
                <a:cs typeface="Bobby Jones"/>
                <a:sym typeface="Bobby Jones"/>
              </a:rPr>
              <a:t>. edited by Eileen </a:t>
            </a:r>
            <a:r>
              <a:rPr lang="en-US" sz="2850" dirty="0" err="1">
                <a:solidFill>
                  <a:srgbClr val="000000"/>
                </a:solidFill>
                <a:latin typeface="Bobby Jones"/>
                <a:ea typeface="Bobby Jones"/>
                <a:cs typeface="Bobby Jones"/>
                <a:sym typeface="Bobby Jones"/>
              </a:rPr>
              <a:t>Kogl</a:t>
            </a:r>
            <a:r>
              <a:rPr lang="en-US" sz="2850" dirty="0">
                <a:solidFill>
                  <a:srgbClr val="000000"/>
                </a:solidFill>
                <a:latin typeface="Bobby Jones"/>
                <a:ea typeface="Bobby Jones"/>
                <a:cs typeface="Bobby Jones"/>
                <a:sym typeface="Bobby Jones"/>
              </a:rPr>
              <a:t> Camfield, 2025.</a:t>
            </a:r>
          </a:p>
          <a:p>
            <a:pPr marL="515779" lvl="1" indent="-257889" algn="l">
              <a:lnSpc>
                <a:spcPts val="3078"/>
              </a:lnSpc>
            </a:pPr>
            <a:endParaRPr lang="en-US" sz="2850" dirty="0">
              <a:solidFill>
                <a:srgbClr val="000000"/>
              </a:solidFill>
              <a:latin typeface="Bobby Jones"/>
              <a:ea typeface="Bobby Jones"/>
              <a:cs typeface="Bobby Jones"/>
              <a:sym typeface="Bobby Jones"/>
            </a:endParaRPr>
          </a:p>
        </p:txBody>
      </p:sp>
      <p:sp>
        <p:nvSpPr>
          <p:cNvPr id="6" name="TextBox 6"/>
          <p:cNvSpPr txBox="1">
            <a:spLocks noGrp="1"/>
          </p:cNvSpPr>
          <p:nvPr>
            <p:ph type="title" idx="4294967295"/>
          </p:nvPr>
        </p:nvSpPr>
        <p:spPr>
          <a:xfrm>
            <a:off x="985322" y="1735665"/>
            <a:ext cx="4805877" cy="58990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l" defTabSz="914400" rtl="0" eaLnBrk="1" fontAlgn="auto" latinLnBrk="0" hangingPunct="1">
              <a:lnSpc>
                <a:spcPts val="4639"/>
              </a:lnSpc>
              <a:spcBef>
                <a:spcPts val="0"/>
              </a:spcBef>
              <a:spcAft>
                <a:spcPts val="0"/>
              </a:spcAft>
              <a:buClrTx/>
              <a:buSzTx/>
              <a:buFontTx/>
              <a:buNone/>
              <a:tabLst/>
              <a:defRPr/>
            </a:pPr>
            <a:r>
              <a:rPr kumimoji="0" lang="en-US" sz="4295" b="0" i="0" u="none" strike="noStrike" kern="1200" cap="none" spc="0" normalizeH="0" baseline="0" noProof="0" dirty="0">
                <a:ln>
                  <a:noFill/>
                </a:ln>
                <a:solidFill>
                  <a:srgbClr val="000000"/>
                </a:solidFill>
                <a:effectLst/>
                <a:uLnTx/>
                <a:uFillTx/>
                <a:latin typeface="Bobby Jones"/>
                <a:ea typeface="Bobby Jones"/>
                <a:cs typeface="Bobby Jones"/>
                <a:sym typeface="Bobby Jones"/>
              </a:rPr>
              <a:t>Further reading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5E3D60D9E6E04A88E6C46A8F8E80F5" ma:contentTypeVersion="16" ma:contentTypeDescription="Create a new document." ma:contentTypeScope="" ma:versionID="f5aed76395544bcc02cc0faeb05a01bc">
  <xsd:schema xmlns:xsd="http://www.w3.org/2001/XMLSchema" xmlns:xs="http://www.w3.org/2001/XMLSchema" xmlns:p="http://schemas.microsoft.com/office/2006/metadata/properties" xmlns:ns2="43435717-49c9-4489-9470-c7c98d62699d" xmlns:ns3="242681ae-e6e2-4ee6-90fd-f2c0d11c7b09" targetNamespace="http://schemas.microsoft.com/office/2006/metadata/properties" ma:root="true" ma:fieldsID="48b7b69460e2f77a1f5861a96316e079" ns2:_="" ns3:_="">
    <xsd:import namespace="43435717-49c9-4489-9470-c7c98d62699d"/>
    <xsd:import namespace="242681ae-e6e2-4ee6-90fd-f2c0d11c7b09"/>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435717-49c9-4489-9470-c7c98d62699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3be76f96-e7f0-4e7c-b4d8-bf0f4c547e18"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2681ae-e6e2-4ee6-90fd-f2c0d11c7b0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bd00c8ac-6135-4edf-90aa-1e6137a64d6d}" ma:internalName="TaxCatchAll" ma:showField="CatchAllData" ma:web="242681ae-e6e2-4ee6-90fd-f2c0d11c7b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42681ae-e6e2-4ee6-90fd-f2c0d11c7b09" xsi:nil="true"/>
    <lcf76f155ced4ddcb4097134ff3c332f xmlns="43435717-49c9-4489-9470-c7c98d62699d">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AF789EF-9E90-4AEF-936C-D698BFFF20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435717-49c9-4489-9470-c7c98d62699d"/>
    <ds:schemaRef ds:uri="242681ae-e6e2-4ee6-90fd-f2c0d11c7b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510B2CD-5B11-46B1-9F96-FA47A0C94C62}">
  <ds:schemaRefs>
    <ds:schemaRef ds:uri="http://purl.org/dc/terms/"/>
    <ds:schemaRef ds:uri="http://schemas.microsoft.com/office/2006/metadata/properties"/>
    <ds:schemaRef ds:uri="http://www.w3.org/XML/1998/namespace"/>
    <ds:schemaRef ds:uri="http://schemas.microsoft.com/office/2006/documentManagement/types"/>
    <ds:schemaRef ds:uri="http://purl.org/dc/elements/1.1/"/>
    <ds:schemaRef ds:uri="43435717-49c9-4489-9470-c7c98d62699d"/>
    <ds:schemaRef ds:uri="http://purl.org/dc/dcmitype/"/>
    <ds:schemaRef ds:uri="http://schemas.microsoft.com/office/infopath/2007/PartnerControls"/>
    <ds:schemaRef ds:uri="http://schemas.openxmlformats.org/package/2006/metadata/core-properties"/>
    <ds:schemaRef ds:uri="242681ae-e6e2-4ee6-90fd-f2c0d11c7b09"/>
  </ds:schemaRefs>
</ds:datastoreItem>
</file>

<file path=customXml/itemProps3.xml><?xml version="1.0" encoding="utf-8"?>
<ds:datastoreItem xmlns:ds="http://schemas.openxmlformats.org/officeDocument/2006/customXml" ds:itemID="{AD666151-601B-473F-8FB3-5EE371E58AA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5768</TotalTime>
  <Words>1403</Words>
  <Application>Microsoft Office PowerPoint</Application>
  <PresentationFormat>Custom</PresentationFormat>
  <Paragraphs>191</Paragraphs>
  <Slides>26</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Calibri</vt:lpstr>
      <vt:lpstr>Bobby Jones</vt:lpstr>
      <vt:lpstr>Bahnschrift SemiLight</vt:lpstr>
      <vt:lpstr>Open Sans</vt:lpstr>
      <vt:lpstr>Open Sans Bold</vt:lpstr>
      <vt:lpstr>Arial</vt:lpstr>
      <vt:lpstr>Open Sans Italics</vt:lpstr>
      <vt:lpstr>Open Sans Bold Italics</vt:lpstr>
      <vt:lpstr>Office Theme</vt:lpstr>
      <vt:lpstr>Acknowledgement of Country</vt:lpstr>
      <vt:lpstr>Introduction</vt:lpstr>
      <vt:lpstr>Does this SPARK JOY?</vt:lpstr>
      <vt:lpstr>How do we SPARK JOY?</vt:lpstr>
      <vt:lpstr>DESIGNING FOR JOY: </vt:lpstr>
      <vt:lpstr>WHAT WE WILL DO</vt:lpstr>
      <vt:lpstr>SHIFT TO ASYNCHRONOUS</vt:lpstr>
      <vt:lpstr>DESIGN TENSIONS</vt:lpstr>
      <vt:lpstr>Reflect</vt:lpstr>
      <vt:lpstr>ENGAGEMENT BEHAVIOURS </vt:lpstr>
      <vt:lpstr>Reflection </vt:lpstr>
      <vt:lpstr>Joy?</vt:lpstr>
      <vt:lpstr>Nurture joy and play</vt:lpstr>
      <vt:lpstr>The ‘C’s of joy</vt:lpstr>
      <vt:lpstr>Reflection </vt:lpstr>
      <vt:lpstr>Activity 1: joy strategy deck</vt:lpstr>
      <vt:lpstr>Key ideas</vt:lpstr>
      <vt:lpstr>Scenario</vt:lpstr>
      <vt:lpstr>Joy checking </vt:lpstr>
      <vt:lpstr>Activity 2: redesigning for joy</vt:lpstr>
      <vt:lpstr>share your ideas</vt:lpstr>
      <vt:lpstr>Key ideas</vt:lpstr>
      <vt:lpstr>Post workshop challenge</vt:lpstr>
      <vt:lpstr>thank you!  </vt:lpstr>
      <vt:lpstr>References</vt:lpstr>
      <vt:lpstr>Further reading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Designing for joy_inclusive engagement in asynchronous online learning.pptx</dc:title>
  <cp:lastModifiedBy>Kylie Geard</cp:lastModifiedBy>
  <cp:revision>25</cp:revision>
  <cp:lastPrinted>2026-06-19T03:33:20Z</cp:lastPrinted>
  <dcterms:created xsi:type="dcterms:W3CDTF">2006-08-16T00:00:00Z</dcterms:created>
  <dcterms:modified xsi:type="dcterms:W3CDTF">2026-08-03T06:03:50Z</dcterms:modified>
  <dc:identifier>DAHMEo8liXs</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ac569f8-09db-42fd-affc-89f9b5a9ebf0_Enabled">
    <vt:lpwstr>true</vt:lpwstr>
  </property>
  <property fmtid="{D5CDD505-2E9C-101B-9397-08002B2CF9AE}" pid="3" name="MSIP_Label_9ac569f8-09db-42fd-affc-89f9b5a9ebf0_SetDate">
    <vt:lpwstr>2026-06-19T01:51:30Z</vt:lpwstr>
  </property>
  <property fmtid="{D5CDD505-2E9C-101B-9397-08002B2CF9AE}" pid="4" name="MSIP_Label_9ac569f8-09db-42fd-affc-89f9b5a9ebf0_Method">
    <vt:lpwstr>Privileged</vt:lpwstr>
  </property>
  <property fmtid="{D5CDD505-2E9C-101B-9397-08002B2CF9AE}" pid="5" name="MSIP_Label_9ac569f8-09db-42fd-affc-89f9b5a9ebf0_Name">
    <vt:lpwstr>ACU-Public-Personal Information</vt:lpwstr>
  </property>
  <property fmtid="{D5CDD505-2E9C-101B-9397-08002B2CF9AE}" pid="6" name="MSIP_Label_9ac569f8-09db-42fd-affc-89f9b5a9ebf0_SiteId">
    <vt:lpwstr>429af009-f196-448f-ae79-58c212a0f2ce</vt:lpwstr>
  </property>
  <property fmtid="{D5CDD505-2E9C-101B-9397-08002B2CF9AE}" pid="7" name="MSIP_Label_9ac569f8-09db-42fd-affc-89f9b5a9ebf0_ActionId">
    <vt:lpwstr>537d326b-a299-4db5-a93a-48c33fd4d402</vt:lpwstr>
  </property>
  <property fmtid="{D5CDD505-2E9C-101B-9397-08002B2CF9AE}" pid="8" name="MSIP_Label_9ac569f8-09db-42fd-affc-89f9b5a9ebf0_ContentBits">
    <vt:lpwstr>0</vt:lpwstr>
  </property>
  <property fmtid="{D5CDD505-2E9C-101B-9397-08002B2CF9AE}" pid="9" name="MSIP_Label_9ac569f8-09db-42fd-affc-89f9b5a9ebf0_Tag">
    <vt:lpwstr>10, 0, 1, 1</vt:lpwstr>
  </property>
  <property fmtid="{D5CDD505-2E9C-101B-9397-08002B2CF9AE}" pid="10" name="ContentTypeId">
    <vt:lpwstr>0x010100595E3D60D9E6E04A88E6C46A8F8E80F5</vt:lpwstr>
  </property>
  <property fmtid="{D5CDD505-2E9C-101B-9397-08002B2CF9AE}" pid="11" name="MediaServiceImageTags">
    <vt:lpwstr/>
  </property>
</Properties>
</file>