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256" r:id="rId5"/>
    <p:sldId id="305" r:id="rId6"/>
    <p:sldId id="279" r:id="rId7"/>
    <p:sldId id="280" r:id="rId8"/>
    <p:sldId id="282" r:id="rId9"/>
    <p:sldId id="284" r:id="rId10"/>
    <p:sldId id="292" r:id="rId11"/>
    <p:sldId id="297" r:id="rId12"/>
    <p:sldId id="286" r:id="rId13"/>
    <p:sldId id="288" r:id="rId14"/>
    <p:sldId id="289" r:id="rId15"/>
    <p:sldId id="293" r:id="rId16"/>
    <p:sldId id="290" r:id="rId17"/>
    <p:sldId id="301" r:id="rId18"/>
    <p:sldId id="306" r:id="rId19"/>
    <p:sldId id="307" r:id="rId20"/>
    <p:sldId id="296" r:id="rId21"/>
  </p:sldIdLst>
  <p:sldSz cx="9144000" cy="6858000" type="screen4x3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D36"/>
    <a:srgbClr val="001865"/>
    <a:srgbClr val="FAFAFA"/>
    <a:srgbClr val="FF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6" autoAdjust="0"/>
    <p:restoredTop sz="87563" autoAdjust="0"/>
  </p:normalViewPr>
  <p:slideViewPr>
    <p:cSldViewPr snapToGrid="0">
      <p:cViewPr varScale="1">
        <p:scale>
          <a:sx n="92" d="100"/>
          <a:sy n="92" d="100"/>
        </p:scale>
        <p:origin x="1056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modSld">
      <pc:chgData name="Kylie Geard" userId="b930dff3-5db0-4b18-9d4c-f929b90677dc" providerId="ADAL" clId="{038610CA-6CAC-4665-9047-4DC39D1E2447}" dt="2026-08-03T05:23:50.718" v="7" actId="962"/>
      <pc:docMkLst>
        <pc:docMk/>
      </pc:docMkLst>
      <pc:sldChg chg="modSp mod">
        <pc:chgData name="Kylie Geard" userId="b930dff3-5db0-4b18-9d4c-f929b90677dc" providerId="ADAL" clId="{038610CA-6CAC-4665-9047-4DC39D1E2447}" dt="2026-08-03T05:23:50.686" v="4" actId="962"/>
        <pc:sldMkLst>
          <pc:docMk/>
          <pc:sldMk cId="1473297942" sldId="284"/>
        </pc:sldMkLst>
        <pc:spChg chg="mod">
          <ac:chgData name="Kylie Geard" userId="b930dff3-5db0-4b18-9d4c-f929b90677dc" providerId="ADAL" clId="{038610CA-6CAC-4665-9047-4DC39D1E2447}" dt="2026-08-03T05:23:50.686" v="4" actId="962"/>
          <ac:spMkLst>
            <pc:docMk/>
            <pc:sldMk cId="1473297942" sldId="284"/>
            <ac:spMk id="13" creationId="{732E6B34-C139-4CB5-ABA6-F4C87B2401EF}"/>
          </ac:spMkLst>
        </pc:spChg>
      </pc:sldChg>
      <pc:sldChg chg="modSp mod">
        <pc:chgData name="Kylie Geard" userId="b930dff3-5db0-4b18-9d4c-f929b90677dc" providerId="ADAL" clId="{038610CA-6CAC-4665-9047-4DC39D1E2447}" dt="2026-08-03T05:23:50.702" v="5" actId="962"/>
        <pc:sldMkLst>
          <pc:docMk/>
          <pc:sldMk cId="473215120" sldId="289"/>
        </pc:sldMkLst>
        <pc:spChg chg="mod">
          <ac:chgData name="Kylie Geard" userId="b930dff3-5db0-4b18-9d4c-f929b90677dc" providerId="ADAL" clId="{038610CA-6CAC-4665-9047-4DC39D1E2447}" dt="2026-08-03T05:23:50.702" v="5" actId="962"/>
          <ac:spMkLst>
            <pc:docMk/>
            <pc:sldMk cId="473215120" sldId="289"/>
            <ac:spMk id="9" creationId="{CAFA2A0A-EE75-42A2-A345-BF7C61732098}"/>
          </ac:spMkLst>
        </pc:spChg>
      </pc:sldChg>
      <pc:sldChg chg="modSp mod">
        <pc:chgData name="Kylie Geard" userId="b930dff3-5db0-4b18-9d4c-f929b90677dc" providerId="ADAL" clId="{038610CA-6CAC-4665-9047-4DC39D1E2447}" dt="2026-08-03T05:23:50.718" v="7" actId="962"/>
        <pc:sldMkLst>
          <pc:docMk/>
          <pc:sldMk cId="1649255813" sldId="301"/>
        </pc:sldMkLst>
        <pc:spChg chg="mod">
          <ac:chgData name="Kylie Geard" userId="b930dff3-5db0-4b18-9d4c-f929b90677dc" providerId="ADAL" clId="{038610CA-6CAC-4665-9047-4DC39D1E2447}" dt="2026-08-03T05:23:50.718" v="6" actId="962"/>
          <ac:spMkLst>
            <pc:docMk/>
            <pc:sldMk cId="1649255813" sldId="301"/>
            <ac:spMk id="5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3T05:23:50.718" v="7" actId="962"/>
          <ac:spMkLst>
            <pc:docMk/>
            <pc:sldMk cId="1649255813" sldId="301"/>
            <ac:spMk id="58" creationId="{00000000-0000-0000-0000-000000000000}"/>
          </ac:spMkLst>
        </pc:spChg>
      </pc:sldChg>
      <pc:sldChg chg="modSp mod">
        <pc:chgData name="Kylie Geard" userId="b930dff3-5db0-4b18-9d4c-f929b90677dc" providerId="ADAL" clId="{038610CA-6CAC-4665-9047-4DC39D1E2447}" dt="2026-08-03T05:23:50.686" v="3" actId="962"/>
        <pc:sldMkLst>
          <pc:docMk/>
          <pc:sldMk cId="302523595" sldId="305"/>
        </pc:sldMkLst>
        <pc:spChg chg="mod">
          <ac:chgData name="Kylie Geard" userId="b930dff3-5db0-4b18-9d4c-f929b90677dc" providerId="ADAL" clId="{038610CA-6CAC-4665-9047-4DC39D1E2447}" dt="2026-08-03T05:23:50.671" v="0" actId="962"/>
          <ac:spMkLst>
            <pc:docMk/>
            <pc:sldMk cId="302523595" sldId="305"/>
            <ac:spMk id="59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3T05:23:50.671" v="1" actId="962"/>
          <ac:spMkLst>
            <pc:docMk/>
            <pc:sldMk cId="302523595" sldId="305"/>
            <ac:spMk id="63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3T05:23:50.686" v="2" actId="962"/>
          <ac:spMkLst>
            <pc:docMk/>
            <pc:sldMk cId="302523595" sldId="305"/>
            <ac:spMk id="67" creationId="{00000000-0000-0000-0000-000000000000}"/>
          </ac:spMkLst>
        </pc:spChg>
        <pc:spChg chg="mod">
          <ac:chgData name="Kylie Geard" userId="b930dff3-5db0-4b18-9d4c-f929b90677dc" providerId="ADAL" clId="{038610CA-6CAC-4665-9047-4DC39D1E2447}" dt="2026-08-03T05:23:50.686" v="3" actId="962"/>
          <ac:spMkLst>
            <pc:docMk/>
            <pc:sldMk cId="302523595" sldId="305"/>
            <ac:spMk id="71" creationId="{00000000-0000-0000-0000-000000000000}"/>
          </ac:spMkLst>
        </pc:spChg>
      </pc:sldChg>
    </pc:docChg>
  </pc:docChgLst>
  <pc:docChgLst>
    <pc:chgData name="Mina Dokouhaki" userId="bbbd088b-0d46-4542-a28a-54e638ca0bfa" providerId="ADAL" clId="{3E126CC7-8124-447D-BD74-84BFADD0D957}"/>
    <pc:docChg chg="modSld">
      <pc:chgData name="Mina Dokouhaki" userId="bbbd088b-0d46-4542-a28a-54e638ca0bfa" providerId="ADAL" clId="{3E126CC7-8124-447D-BD74-84BFADD0D957}" dt="2026-08-03T03:18:49.125" v="14" actId="20577"/>
      <pc:docMkLst>
        <pc:docMk/>
      </pc:docMkLst>
      <pc:sldChg chg="modNotesTx">
        <pc:chgData name="Mina Dokouhaki" userId="bbbd088b-0d46-4542-a28a-54e638ca0bfa" providerId="ADAL" clId="{3E126CC7-8124-447D-BD74-84BFADD0D957}" dt="2026-08-03T03:17:31.571" v="0" actId="20577"/>
        <pc:sldMkLst>
          <pc:docMk/>
          <pc:sldMk cId="1050567261" sldId="256"/>
        </pc:sldMkLst>
      </pc:sldChg>
      <pc:sldChg chg="modNotesTx">
        <pc:chgData name="Mina Dokouhaki" userId="bbbd088b-0d46-4542-a28a-54e638ca0bfa" providerId="ADAL" clId="{3E126CC7-8124-447D-BD74-84BFADD0D957}" dt="2026-08-03T03:17:42.094" v="2" actId="20577"/>
        <pc:sldMkLst>
          <pc:docMk/>
          <pc:sldMk cId="2571671886" sldId="279"/>
        </pc:sldMkLst>
      </pc:sldChg>
      <pc:sldChg chg="modNotesTx">
        <pc:chgData name="Mina Dokouhaki" userId="bbbd088b-0d46-4542-a28a-54e638ca0bfa" providerId="ADAL" clId="{3E126CC7-8124-447D-BD74-84BFADD0D957}" dt="2026-08-03T03:17:46.765" v="3" actId="20577"/>
        <pc:sldMkLst>
          <pc:docMk/>
          <pc:sldMk cId="3387043452" sldId="280"/>
        </pc:sldMkLst>
      </pc:sldChg>
      <pc:sldChg chg="modNotesTx">
        <pc:chgData name="Mina Dokouhaki" userId="bbbd088b-0d46-4542-a28a-54e638ca0bfa" providerId="ADAL" clId="{3E126CC7-8124-447D-BD74-84BFADD0D957}" dt="2026-08-03T03:17:51.932" v="4" actId="20577"/>
        <pc:sldMkLst>
          <pc:docMk/>
          <pc:sldMk cId="2040773582" sldId="282"/>
        </pc:sldMkLst>
      </pc:sldChg>
      <pc:sldChg chg="modNotesTx">
        <pc:chgData name="Mina Dokouhaki" userId="bbbd088b-0d46-4542-a28a-54e638ca0bfa" providerId="ADAL" clId="{3E126CC7-8124-447D-BD74-84BFADD0D957}" dt="2026-08-03T03:17:58.961" v="5" actId="20577"/>
        <pc:sldMkLst>
          <pc:docMk/>
          <pc:sldMk cId="1473297942" sldId="284"/>
        </pc:sldMkLst>
      </pc:sldChg>
      <pc:sldChg chg="modNotesTx">
        <pc:chgData name="Mina Dokouhaki" userId="bbbd088b-0d46-4542-a28a-54e638ca0bfa" providerId="ADAL" clId="{3E126CC7-8124-447D-BD74-84BFADD0D957}" dt="2026-08-03T03:18:14.840" v="8" actId="20577"/>
        <pc:sldMkLst>
          <pc:docMk/>
          <pc:sldMk cId="3652061499" sldId="286"/>
        </pc:sldMkLst>
      </pc:sldChg>
      <pc:sldChg chg="modNotesTx">
        <pc:chgData name="Mina Dokouhaki" userId="bbbd088b-0d46-4542-a28a-54e638ca0bfa" providerId="ADAL" clId="{3E126CC7-8124-447D-BD74-84BFADD0D957}" dt="2026-08-03T03:18:18.642" v="9" actId="20577"/>
        <pc:sldMkLst>
          <pc:docMk/>
          <pc:sldMk cId="2071501606" sldId="288"/>
        </pc:sldMkLst>
      </pc:sldChg>
      <pc:sldChg chg="modNotesTx">
        <pc:chgData name="Mina Dokouhaki" userId="bbbd088b-0d46-4542-a28a-54e638ca0bfa" providerId="ADAL" clId="{3E126CC7-8124-447D-BD74-84BFADD0D957}" dt="2026-08-03T03:18:22.890" v="10" actId="20577"/>
        <pc:sldMkLst>
          <pc:docMk/>
          <pc:sldMk cId="473215120" sldId="289"/>
        </pc:sldMkLst>
      </pc:sldChg>
      <pc:sldChg chg="modNotesTx">
        <pc:chgData name="Mina Dokouhaki" userId="bbbd088b-0d46-4542-a28a-54e638ca0bfa" providerId="ADAL" clId="{3E126CC7-8124-447D-BD74-84BFADD0D957}" dt="2026-08-03T03:18:36.503" v="12" actId="20577"/>
        <pc:sldMkLst>
          <pc:docMk/>
          <pc:sldMk cId="284092600" sldId="290"/>
        </pc:sldMkLst>
      </pc:sldChg>
      <pc:sldChg chg="modNotesTx">
        <pc:chgData name="Mina Dokouhaki" userId="bbbd088b-0d46-4542-a28a-54e638ca0bfa" providerId="ADAL" clId="{3E126CC7-8124-447D-BD74-84BFADD0D957}" dt="2026-08-03T03:18:06.356" v="6" actId="20577"/>
        <pc:sldMkLst>
          <pc:docMk/>
          <pc:sldMk cId="3214046115" sldId="292"/>
        </pc:sldMkLst>
      </pc:sldChg>
      <pc:sldChg chg="modNotesTx">
        <pc:chgData name="Mina Dokouhaki" userId="bbbd088b-0d46-4542-a28a-54e638ca0bfa" providerId="ADAL" clId="{3E126CC7-8124-447D-BD74-84BFADD0D957}" dt="2026-08-03T03:18:27.048" v="11" actId="20577"/>
        <pc:sldMkLst>
          <pc:docMk/>
          <pc:sldMk cId="1261960021" sldId="293"/>
        </pc:sldMkLst>
      </pc:sldChg>
      <pc:sldChg chg="modNotesTx">
        <pc:chgData name="Mina Dokouhaki" userId="bbbd088b-0d46-4542-a28a-54e638ca0bfa" providerId="ADAL" clId="{3E126CC7-8124-447D-BD74-84BFADD0D957}" dt="2026-08-03T03:18:49.125" v="14" actId="20577"/>
        <pc:sldMkLst>
          <pc:docMk/>
          <pc:sldMk cId="4109038261" sldId="296"/>
        </pc:sldMkLst>
      </pc:sldChg>
      <pc:sldChg chg="modNotesTx">
        <pc:chgData name="Mina Dokouhaki" userId="bbbd088b-0d46-4542-a28a-54e638ca0bfa" providerId="ADAL" clId="{3E126CC7-8124-447D-BD74-84BFADD0D957}" dt="2026-08-03T03:18:10.822" v="7" actId="20577"/>
        <pc:sldMkLst>
          <pc:docMk/>
          <pc:sldMk cId="1968749540" sldId="297"/>
        </pc:sldMkLst>
      </pc:sldChg>
      <pc:sldChg chg="modNotesTx">
        <pc:chgData name="Mina Dokouhaki" userId="bbbd088b-0d46-4542-a28a-54e638ca0bfa" providerId="ADAL" clId="{3E126CC7-8124-447D-BD74-84BFADD0D957}" dt="2026-08-03T03:18:40.624" v="13" actId="20577"/>
        <pc:sldMkLst>
          <pc:docMk/>
          <pc:sldMk cId="1649255813" sldId="301"/>
        </pc:sldMkLst>
      </pc:sldChg>
      <pc:sldChg chg="modNotesTx">
        <pc:chgData name="Mina Dokouhaki" userId="bbbd088b-0d46-4542-a28a-54e638ca0bfa" providerId="ADAL" clId="{3E126CC7-8124-447D-BD74-84BFADD0D957}" dt="2026-08-03T03:17:36.855" v="1" actId="20577"/>
        <pc:sldMkLst>
          <pc:docMk/>
          <pc:sldMk cId="302523595" sldId="30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00D99B-D25F-413D-BEC0-F0777FEE19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84D228-EDB8-4A6F-A1D0-5F1DDEB2128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C30A9-EDA1-47CF-83C2-64DB02E4E677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5457BC-14C5-4DF9-AB9E-4D1DDD95E4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8F25E9-1F7B-4DAF-973D-F5BBBD471B0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C30E6-BC2F-4AA9-9926-B6B9C2AEB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9181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B6D649-F9D3-400E-8A6F-8D0CB0DB3E8D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5939F-8C01-4315-8E90-1F448FE37A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257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04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58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924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484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05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604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511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49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22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70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309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1147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3143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065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5939F-8C01-4315-8E90-1F448FE37A1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767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B0E48-1BF2-424E-B051-F623D423AE4A}" type="datetime1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24B1A-4DFB-4D07-B2BC-47F828EF4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24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5AB6A-A7D2-4463-8FD6-9A674376D2EC}" type="datetime1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24B1A-4DFB-4D07-B2BC-47F828EF4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6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37293-8F90-45EC-96F0-2B48AB00BD89}" type="datetime1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24B1A-4DFB-4D07-B2BC-47F828EF4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43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81234-54E8-47D2-8200-6384DBABD7EB}" type="datetime1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24B1A-4DFB-4D07-B2BC-47F828EF4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62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59A87-388C-4CDE-94AE-8D49347649DE}" type="datetime1">
              <a:rPr lang="en-US" smtClean="0"/>
              <a:t>8/3/2026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24B1A-4DFB-4D07-B2BC-47F828EF4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684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78567-C332-407F-B0C6-F64711D0B5D6}" type="datetime1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24B1A-4DFB-4D07-B2BC-47F828EF4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36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1BEF9-6401-4C13-B097-921B37ECBFAA}" type="datetime1">
              <a:rPr lang="en-US" smtClean="0"/>
              <a:t>8/3/2026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24B1A-4DFB-4D07-B2BC-47F828EF4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954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87EBD-C05C-47D6-8DB3-6F47F9AC5363}" type="datetime1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24B1A-4DFB-4D07-B2BC-47F828EF4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441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6B620-6A55-4989-B837-CF292A29C11B}" type="datetime1">
              <a:rPr lang="en-US" smtClean="0"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24B1A-4DFB-4D07-B2BC-47F828EF4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779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6B83F-D25E-403E-BE84-C54FB889FC72}" type="datetime1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24B1A-4DFB-4D07-B2BC-47F828EF4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648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4EA9-3974-4629-BE24-0002C35F896A}" type="datetime1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24B1A-4DFB-4D07-B2BC-47F828EF4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0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D919C-A1BD-48B2-95C2-0740F6A43209}" type="datetime1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24B1A-4DFB-4D07-B2BC-47F828EF4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3.png"/><Relationship Id="rId7" Type="http://schemas.openxmlformats.org/officeDocument/2006/relationships/image" Target="../media/image15.jpeg"/><Relationship Id="rId12" Type="http://schemas.openxmlformats.org/officeDocument/2006/relationships/image" Target="../media/image2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9.gif"/><Relationship Id="rId5" Type="http://schemas.openxmlformats.org/officeDocument/2006/relationships/image" Target="../media/image6.pn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6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3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484EAE6-BEA0-4674-8DAD-C0CE51BFB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23AE44-2E9C-4A3E-A6DF-B86D9C95DA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02080"/>
            <a:ext cx="4741333" cy="12259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28F6CA5-0CAC-40A5-BDD3-98942D5D46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880" y="209973"/>
            <a:ext cx="2041407" cy="9347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30D965-F42F-405A-86B0-87A96AF14E9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2880" y="3429000"/>
            <a:ext cx="3874347" cy="251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567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6CE3A-55C6-4933-801F-651AC3B7EC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24074"/>
            <a:ext cx="9144000" cy="733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EBBC33-4A74-42CA-85BD-9ADD48D593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834189"/>
          </a:xfrm>
          <a:prstGeom prst="rect">
            <a:avLst/>
          </a:prstGeom>
        </p:spPr>
      </p:pic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468642BA-FF15-48ED-B8A6-B05251F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189" y="51969"/>
            <a:ext cx="363955" cy="365125"/>
          </a:xfrm>
        </p:spPr>
        <p:txBody>
          <a:bodyPr/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7" name="Title 56">
            <a:extLst>
              <a:ext uri="{FF2B5EF4-FFF2-40B4-BE49-F238E27FC236}">
                <a16:creationId xmlns:a16="http://schemas.microsoft.com/office/drawing/2014/main" id="{64F37CA1-0122-40AA-83FC-0BF1E612A70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80644" y="166878"/>
            <a:ext cx="8138160" cy="7315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001F60"/>
                </a:solidFill>
                <a:latin typeface="Aptos Display"/>
              </a:defRPr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001F60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Why this course matters: from principles to food processing decisions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502920" y="1005840"/>
            <a:ext cx="8183879" cy="800100"/>
          </a:xfrm>
          <a:prstGeom prst="roundRect">
            <a:avLst/>
          </a:prstGeom>
          <a:solidFill>
            <a:srgbClr val="F8FAFF"/>
          </a:solidFill>
          <a:ln w="12700">
            <a:solidFill>
              <a:srgbClr val="DBE3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18872" rIns="118872" rtlCol="0" anchor="ctr"/>
          <a:lstStyle/>
          <a:p>
            <a:pPr algn="ctr">
              <a:defRPr sz="1350" b="1">
                <a:solidFill>
                  <a:srgbClr val="001F60"/>
                </a:solidFill>
                <a:latin typeface="Aptos"/>
              </a:defRPr>
            </a:pPr>
            <a:r>
              <a:rPr sz="1600" dirty="0"/>
              <a:t>Food processing decisions affect food safety, shelf life, product quality, nutrition, sustainability and consumer acceptance.</a:t>
            </a:r>
          </a:p>
        </p:txBody>
      </p:sp>
      <p:sp>
        <p:nvSpPr>
          <p:cNvPr id="59" name="Rounded Rectangle 5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480" y="1901952"/>
            <a:ext cx="2697480" cy="28803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03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ounded Rectangle 59"/>
          <p:cNvSpPr/>
          <p:nvPr/>
        </p:nvSpPr>
        <p:spPr>
          <a:xfrm>
            <a:off x="411480" y="1901952"/>
            <a:ext cx="2697480" cy="502920"/>
          </a:xfrm>
          <a:prstGeom prst="roundRect">
            <a:avLst/>
          </a:prstGeom>
          <a:solidFill>
            <a:srgbClr val="003F87"/>
          </a:solidFill>
          <a:ln>
            <a:solidFill>
              <a:srgbClr val="003F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FFFFFF"/>
                </a:solidFill>
                <a:latin typeface="Aptos"/>
              </a:defRPr>
            </a:pPr>
            <a:r>
              <a:rPr sz="1600" dirty="0"/>
              <a:t>Engineering principles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17220" y="2560320"/>
            <a:ext cx="2382012" cy="201168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just"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sz="1600" dirty="0"/>
              <a:t>• Heat transfer</a:t>
            </a:r>
          </a:p>
          <a:p>
            <a:pPr algn="just"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sz="1600" dirty="0"/>
              <a:t>• Mass transfer</a:t>
            </a:r>
          </a:p>
          <a:p>
            <a:pPr algn="just"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sz="1600" dirty="0"/>
              <a:t>• Mass balance</a:t>
            </a:r>
          </a:p>
          <a:p>
            <a:pPr algn="just"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sz="1600" dirty="0"/>
              <a:t>• Fluid flow</a:t>
            </a:r>
          </a:p>
          <a:p>
            <a:pPr algn="just"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sz="1600" dirty="0"/>
              <a:t>• Bernoulli equation</a:t>
            </a:r>
            <a:endParaRPr lang="en-AU" sz="1600" dirty="0"/>
          </a:p>
        </p:txBody>
      </p:sp>
      <p:sp>
        <p:nvSpPr>
          <p:cNvPr id="63" name="Rounded Rectangle 6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73552" y="1901952"/>
            <a:ext cx="2697480" cy="28803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473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ounded Rectangle 63"/>
          <p:cNvSpPr/>
          <p:nvPr/>
        </p:nvSpPr>
        <p:spPr>
          <a:xfrm>
            <a:off x="3273552" y="1901952"/>
            <a:ext cx="2697480" cy="502920"/>
          </a:xfrm>
          <a:prstGeom prst="roundRect">
            <a:avLst/>
          </a:prstGeom>
          <a:solidFill>
            <a:srgbClr val="14732D"/>
          </a:solidFill>
          <a:ln>
            <a:solidFill>
              <a:srgbClr val="1473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FFFFFF"/>
                </a:solidFill>
                <a:latin typeface="Aptos"/>
              </a:defRPr>
            </a:pPr>
            <a:r>
              <a:rPr lang="en-AU" sz="1600" dirty="0"/>
              <a:t>     </a:t>
            </a:r>
            <a:r>
              <a:rPr sz="1600" dirty="0"/>
              <a:t>Processing technologies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483864" y="2514600"/>
            <a:ext cx="2345436" cy="22631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sz="1600" dirty="0"/>
              <a:t>• Thermal processing</a:t>
            </a:r>
            <a:endParaRPr lang="en-AU" sz="1600" dirty="0"/>
          </a:p>
          <a:p>
            <a:pPr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lang="en-AU" sz="1600" dirty="0"/>
              <a:t>•Drying, evaporation and distillation</a:t>
            </a:r>
          </a:p>
          <a:p>
            <a:pPr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sz="1600" dirty="0"/>
              <a:t>•</a:t>
            </a:r>
            <a:r>
              <a:rPr lang="en-AU" sz="1600" dirty="0"/>
              <a:t> </a:t>
            </a:r>
            <a:r>
              <a:rPr sz="1600" dirty="0">
                <a:solidFill>
                  <a:srgbClr val="1E1E1E"/>
                </a:solidFill>
                <a:latin typeface="Aptos"/>
              </a:rPr>
              <a:t>Refrigeration</a:t>
            </a:r>
            <a:r>
              <a:rPr sz="1600" dirty="0"/>
              <a:t> and freezing</a:t>
            </a:r>
          </a:p>
          <a:p>
            <a:pPr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sz="1600" dirty="0"/>
              <a:t>•</a:t>
            </a:r>
            <a:r>
              <a:rPr lang="en-AU" sz="1600" dirty="0"/>
              <a:t> </a:t>
            </a:r>
            <a:r>
              <a:rPr sz="1600" dirty="0"/>
              <a:t>Membrane filtration and HPP</a:t>
            </a:r>
          </a:p>
          <a:p>
            <a:pPr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sz="1600" dirty="0"/>
              <a:t>•</a:t>
            </a:r>
            <a:r>
              <a:rPr lang="en-AU" sz="1600" dirty="0"/>
              <a:t> </a:t>
            </a:r>
            <a:r>
              <a:rPr sz="1600" dirty="0"/>
              <a:t>Ultrasound</a:t>
            </a:r>
          </a:p>
        </p:txBody>
      </p:sp>
      <p:sp>
        <p:nvSpPr>
          <p:cNvPr id="67" name="Rounded Rectangle 6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35624" y="1901952"/>
            <a:ext cx="2697480" cy="288036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E65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ounded Rectangle 67"/>
          <p:cNvSpPr/>
          <p:nvPr/>
        </p:nvSpPr>
        <p:spPr>
          <a:xfrm>
            <a:off x="6135624" y="1901952"/>
            <a:ext cx="2697480" cy="502920"/>
          </a:xfrm>
          <a:prstGeom prst="roundRect">
            <a:avLst/>
          </a:prstGeom>
          <a:solidFill>
            <a:srgbClr val="000D36"/>
          </a:solidFill>
          <a:ln>
            <a:solidFill>
              <a:srgbClr val="EE65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50" b="1">
                <a:solidFill>
                  <a:srgbClr val="FFFFFF"/>
                </a:solidFill>
                <a:latin typeface="Aptos"/>
              </a:defRPr>
            </a:pPr>
            <a:r>
              <a:rPr sz="1600" dirty="0"/>
              <a:t>Product and industry outcomes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252210" y="2434590"/>
            <a:ext cx="2468880" cy="235458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sz="1600" dirty="0"/>
              <a:t>• Food safety and shelf life</a:t>
            </a:r>
          </a:p>
          <a:p>
            <a:pPr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sz="1600" dirty="0"/>
              <a:t>• Sensory quality and nutrition</a:t>
            </a:r>
          </a:p>
          <a:p>
            <a:pPr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sz="1600" dirty="0"/>
              <a:t>• Sustainability and feasibility</a:t>
            </a:r>
          </a:p>
          <a:p>
            <a:pPr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sz="1600" dirty="0"/>
              <a:t>• Consumer acceptance</a:t>
            </a:r>
          </a:p>
          <a:p>
            <a:pPr>
              <a:spcAft>
                <a:spcPts val="300"/>
              </a:spcAft>
              <a:defRPr sz="1019">
                <a:solidFill>
                  <a:srgbClr val="1E1E1E"/>
                </a:solidFill>
                <a:latin typeface="Aptos"/>
              </a:defRPr>
            </a:pPr>
            <a:r>
              <a:rPr sz="1600" dirty="0"/>
              <a:t>•Industry-ready decisions</a:t>
            </a:r>
          </a:p>
        </p:txBody>
      </p:sp>
      <p:sp>
        <p:nvSpPr>
          <p:cNvPr id="71" name="Rounded Rectangle 7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920" y="4983480"/>
            <a:ext cx="8183879" cy="6583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E0E5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Oval 71"/>
          <p:cNvSpPr/>
          <p:nvPr/>
        </p:nvSpPr>
        <p:spPr>
          <a:xfrm>
            <a:off x="658368" y="5102352"/>
            <a:ext cx="384048" cy="384048"/>
          </a:xfrm>
          <a:prstGeom prst="ellipse">
            <a:avLst/>
          </a:prstGeom>
          <a:solidFill>
            <a:srgbClr val="E60023"/>
          </a:solidFill>
          <a:ln>
            <a:solidFill>
              <a:srgbClr val="E600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161288" y="5015705"/>
            <a:ext cx="73152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>
              <a:defRPr sz="1280" b="1">
                <a:solidFill>
                  <a:srgbClr val="001F60"/>
                </a:solidFill>
                <a:latin typeface="Aptos"/>
              </a:defRPr>
            </a:pPr>
            <a:r>
              <a:rPr sz="1600" dirty="0"/>
              <a:t>The learning challenge is helping students connect these topics and apply them to justified food processing decisions.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7145EA-A368-FC35-E65A-113E41FEC023}"/>
              </a:ext>
            </a:extLst>
          </p:cNvPr>
          <p:cNvSpPr txBox="1"/>
          <p:nvPr/>
        </p:nvSpPr>
        <p:spPr>
          <a:xfrm>
            <a:off x="331470" y="1987034"/>
            <a:ext cx="480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/>
              <a:t>⚙️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90C83C-E23E-3F64-B463-8BFF433F0130}"/>
              </a:ext>
            </a:extLst>
          </p:cNvPr>
          <p:cNvSpPr txBox="1"/>
          <p:nvPr/>
        </p:nvSpPr>
        <p:spPr>
          <a:xfrm>
            <a:off x="3200400" y="1941314"/>
            <a:ext cx="457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/>
              <a:t>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6229CD-0504-1CDA-DD07-379FB10FBF14}"/>
              </a:ext>
            </a:extLst>
          </p:cNvPr>
          <p:cNvSpPr txBox="1"/>
          <p:nvPr/>
        </p:nvSpPr>
        <p:spPr>
          <a:xfrm>
            <a:off x="6092190" y="1941314"/>
            <a:ext cx="4457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/>
              <a:t>📦</a:t>
            </a:r>
          </a:p>
        </p:txBody>
      </p:sp>
    </p:spTree>
    <p:extLst>
      <p:ext uri="{BB962C8B-B14F-4D97-AF65-F5344CB8AC3E}">
        <p14:creationId xmlns:p14="http://schemas.microsoft.com/office/powerpoint/2010/main" val="302523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6CE3A-55C6-4933-801F-651AC3B7EC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24074"/>
            <a:ext cx="9144000" cy="733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EBBC33-4A74-42CA-85BD-9ADD48D593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834189"/>
          </a:xfrm>
          <a:prstGeom prst="rect">
            <a:avLst/>
          </a:prstGeom>
        </p:spPr>
      </p:pic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468642BA-FF15-48ED-B8A6-B05251F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189" y="51969"/>
            <a:ext cx="363955" cy="365125"/>
          </a:xfrm>
        </p:spPr>
        <p:txBody>
          <a:bodyPr/>
          <a:lstStyle/>
          <a:p>
            <a:pPr algn="ctr"/>
            <a:fld id="{C6E24B1A-4DFB-4D07-B2BC-47F828EF4C53}" type="slidenum">
              <a:rPr lang="en-US" sz="2000" b="1" smtClean="0">
                <a:solidFill>
                  <a:schemeClr val="bg1"/>
                </a:solidFill>
              </a:rPr>
              <a:pPr algn="ctr"/>
              <a:t>3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CFEE65-F0C5-4D0A-8A26-32E06BF35DC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12390"/>
            <a:ext cx="9144000" cy="4833219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754FD86E-A4EB-48A7-AC58-9B0FA8BE295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8674" y="119904"/>
            <a:ext cx="6853799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186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teaching &amp; learning challenges</a:t>
            </a:r>
          </a:p>
        </p:txBody>
      </p:sp>
    </p:spTree>
    <p:extLst>
      <p:ext uri="{BB962C8B-B14F-4D97-AF65-F5344CB8AC3E}">
        <p14:creationId xmlns:p14="http://schemas.microsoft.com/office/powerpoint/2010/main" val="2571671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6CE3A-55C6-4933-801F-651AC3B7EC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24074"/>
            <a:ext cx="9144000" cy="733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EBBC33-4A74-42CA-85BD-9ADD48D593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834189"/>
          </a:xfrm>
          <a:prstGeom prst="rect">
            <a:avLst/>
          </a:prstGeom>
        </p:spPr>
      </p:pic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468642BA-FF15-48ED-B8A6-B05251F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189" y="51969"/>
            <a:ext cx="363955" cy="365125"/>
          </a:xfrm>
        </p:spPr>
        <p:txBody>
          <a:bodyPr/>
          <a:lstStyle/>
          <a:p>
            <a:pPr algn="ctr"/>
            <a:fld id="{C6E24B1A-4DFB-4D07-B2BC-47F828EF4C53}" type="slidenum">
              <a:rPr lang="en-US" sz="2000" b="1" smtClean="0">
                <a:solidFill>
                  <a:schemeClr val="bg1"/>
                </a:solidFill>
              </a:rPr>
              <a:pPr algn="ctr"/>
              <a:t>4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33BA60-7253-4BE8-AB07-74063EF9A37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594" y="998844"/>
            <a:ext cx="8968690" cy="3816224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854825B9-6771-4A91-AB42-548C0679D48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8674" y="119904"/>
            <a:ext cx="6271653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186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Our redesign approach: UDL 3.0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000C3F-F766-4D7E-A0B5-A397B5F4367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9848" y="4989464"/>
            <a:ext cx="8825257" cy="72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043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6CE3A-55C6-4933-801F-651AC3B7EC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24074"/>
            <a:ext cx="9144000" cy="733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EBBC33-4A74-42CA-85BD-9ADD48D593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834189"/>
          </a:xfrm>
          <a:prstGeom prst="rect">
            <a:avLst/>
          </a:prstGeom>
        </p:spPr>
      </p:pic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468642BA-FF15-48ED-B8A6-B05251F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189" y="51969"/>
            <a:ext cx="363955" cy="365125"/>
          </a:xfrm>
        </p:spPr>
        <p:txBody>
          <a:bodyPr/>
          <a:lstStyle/>
          <a:p>
            <a:pPr algn="ctr"/>
            <a:fld id="{C6E24B1A-4DFB-4D07-B2BC-47F828EF4C53}" type="slidenum">
              <a:rPr lang="en-US" sz="2000" b="1" smtClean="0">
                <a:solidFill>
                  <a:schemeClr val="bg1"/>
                </a:solidFill>
              </a:rPr>
              <a:pPr algn="ctr"/>
              <a:t>5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598705-67C9-487B-BDFA-47419D96E3E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34189"/>
            <a:ext cx="9144000" cy="343524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B4CB58D9-3F40-4B8E-B946-20E189281C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8674" y="119904"/>
            <a:ext cx="4159024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186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Our learning journey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AC46FB-E185-4431-B38C-E4273F8C1FC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75394"/>
            <a:ext cx="9144000" cy="144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73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6CE3A-55C6-4933-801F-651AC3B7EC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24074"/>
            <a:ext cx="9144000" cy="73392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8922A0-FC1F-41EB-9C62-DDCBB70E3C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820" y="547803"/>
            <a:ext cx="8522360" cy="554269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2E6B34-C139-4CB5-ABA6-F4C87B240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73" y="535324"/>
            <a:ext cx="5391574" cy="759683"/>
          </a:xfrm>
          <a:prstGeom prst="rect">
            <a:avLst/>
          </a:prstGeom>
          <a:solidFill>
            <a:srgbClr val="FFFEFE"/>
          </a:solidFill>
          <a:ln>
            <a:solidFill>
              <a:srgbClr val="FF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EBBC33-4A74-42CA-85BD-9ADD48D593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83418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4781704-95DB-4A5B-8E90-F310F633B81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8674" y="119904"/>
            <a:ext cx="5263236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186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Flexible access to learning</a:t>
            </a:r>
          </a:p>
        </p:txBody>
      </p:sp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468642BA-FF15-48ED-B8A6-B05251F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2189" y="51969"/>
            <a:ext cx="363955" cy="365125"/>
          </a:xfrm>
        </p:spPr>
        <p:txBody>
          <a:bodyPr/>
          <a:lstStyle/>
          <a:p>
            <a:pPr algn="ctr"/>
            <a:fld id="{C6E24B1A-4DFB-4D07-B2BC-47F828EF4C53}" type="slidenum">
              <a:rPr lang="en-US" sz="2000" b="1" smtClean="0">
                <a:solidFill>
                  <a:schemeClr val="bg1"/>
                </a:solidFill>
              </a:rPr>
              <a:pPr algn="ctr"/>
              <a:t>6</a:t>
            </a:fld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297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77F61664-2FF4-B4F7-0065-E438CB9380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5" y="1376014"/>
            <a:ext cx="3621613" cy="15157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2BB5C6-93B6-6F87-25E7-79E92238D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36" y="2368021"/>
            <a:ext cx="5123461" cy="27653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EBBC33-4A74-42CA-85BD-9ADD48D593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834189"/>
          </a:xfrm>
          <a:prstGeom prst="rect">
            <a:avLst/>
          </a:prstGeom>
        </p:spPr>
      </p:pic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468642BA-FF15-48ED-B8A6-B05251F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1969"/>
            <a:ext cx="467359" cy="365125"/>
          </a:xfrm>
        </p:spPr>
        <p:txBody>
          <a:bodyPr/>
          <a:lstStyle/>
          <a:p>
            <a:pPr algn="ctr"/>
            <a:fld id="{C6E24B1A-4DFB-4D07-B2BC-47F828EF4C53}" type="slidenum">
              <a:rPr lang="en-US" sz="2000" b="1" smtClean="0">
                <a:solidFill>
                  <a:schemeClr val="bg1"/>
                </a:solidFill>
              </a:rPr>
              <a:pPr algn="ctr"/>
              <a:t>7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6D158CE-194D-4CCF-A845-ADF78A6DCA8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8674" y="119904"/>
            <a:ext cx="6104235" cy="55399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186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Tutorials bridge theory to application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A7FA2F6-6B40-B121-2E27-E5C02E6CAF4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24074"/>
            <a:ext cx="9144000" cy="73392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6A9FB3F3-C166-5A78-8F4E-7502939979EC}"/>
              </a:ext>
            </a:extLst>
          </p:cNvPr>
          <p:cNvGrpSpPr/>
          <p:nvPr/>
        </p:nvGrpSpPr>
        <p:grpSpPr>
          <a:xfrm>
            <a:off x="6669024" y="1051560"/>
            <a:ext cx="2328672" cy="5047643"/>
            <a:chOff x="6669024" y="1051560"/>
            <a:chExt cx="2328672" cy="504764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2390A16-C6AC-534D-6B82-43157CF2A1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821424" y="2596896"/>
              <a:ext cx="2176272" cy="119786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DC7755B-8FAB-85C5-9086-C9EAF54A2D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669024" y="1051560"/>
              <a:ext cx="2282952" cy="1216152"/>
            </a:xfrm>
            <a:prstGeom prst="rect">
              <a:avLst/>
            </a:prstGeom>
          </p:spPr>
        </p:pic>
        <p:pic>
          <p:nvPicPr>
            <p:cNvPr id="1026" name="Picture 2" descr="Buy Coles Kitchen Soup Chicken &amp; Vegetable 550g | Coles">
              <a:extLst>
                <a:ext uri="{FF2B5EF4-FFF2-40B4-BE49-F238E27FC236}">
                  <a16:creationId xmlns:a16="http://schemas.microsoft.com/office/drawing/2014/main" id="{6BCC1114-F636-7F68-0806-EE6FAD62C4B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7768" y="4162997"/>
              <a:ext cx="1371600" cy="13518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907AF68-4A80-198E-03B0-80A9EB826AB0}"/>
                </a:ext>
              </a:extLst>
            </p:cNvPr>
            <p:cNvSpPr txBox="1"/>
            <p:nvPr/>
          </p:nvSpPr>
          <p:spPr>
            <a:xfrm>
              <a:off x="7187184" y="2231136"/>
              <a:ext cx="12801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Milk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6A2F5AF-5504-7A9A-0F0A-9A198212F0C3}"/>
                </a:ext>
              </a:extLst>
            </p:cNvPr>
            <p:cNvSpPr txBox="1"/>
            <p:nvPr/>
          </p:nvSpPr>
          <p:spPr>
            <a:xfrm>
              <a:off x="7110984" y="3773424"/>
              <a:ext cx="1548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Tomato sauce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1BCA42E-C434-A7F4-DE13-5CA015052C4C}"/>
                </a:ext>
              </a:extLst>
            </p:cNvPr>
            <p:cNvSpPr txBox="1"/>
            <p:nvPr/>
          </p:nvSpPr>
          <p:spPr>
            <a:xfrm>
              <a:off x="7208520" y="5452872"/>
              <a:ext cx="15483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dirty="0"/>
                <a:t>Soup with particles</a:t>
              </a: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DCDE5203-6AFC-E498-725F-FFA98EB0845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584" y="4700016"/>
            <a:ext cx="6965321" cy="1426464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30A2D56-2D11-A8E6-BB7E-24E97CE73DB4}"/>
              </a:ext>
            </a:extLst>
          </p:cNvPr>
          <p:cNvSpPr txBox="1"/>
          <p:nvPr/>
        </p:nvSpPr>
        <p:spPr>
          <a:xfrm>
            <a:off x="201168" y="649224"/>
            <a:ext cx="8796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600" dirty="0"/>
              <a:t>Weekly tutorials use </a:t>
            </a:r>
            <a:r>
              <a:rPr lang="en-AU" sz="1600" dirty="0">
                <a:solidFill>
                  <a:srgbClr val="FF0000"/>
                </a:solidFill>
              </a:rPr>
              <a:t>authentic food scenarios </a:t>
            </a:r>
            <a:r>
              <a:rPr lang="en-AU" sz="1600" dirty="0"/>
              <a:t>to help students make, justify and communicate processing decisions. 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AAE0246-AFE5-314D-7AA6-3414399841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022" y="1263119"/>
            <a:ext cx="2152650" cy="16764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49D251E-EA9F-2631-09FF-C5C571B4449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27" y="3072901"/>
            <a:ext cx="302895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46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6CE3A-55C6-4933-801F-651AC3B7EC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24074"/>
            <a:ext cx="9144000" cy="733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EBBC33-4A74-42CA-85BD-9ADD48D593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834189"/>
          </a:xfrm>
          <a:prstGeom prst="rect">
            <a:avLst/>
          </a:prstGeom>
        </p:spPr>
      </p:pic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468642BA-FF15-48ED-B8A6-B05251F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1969"/>
            <a:ext cx="467359" cy="365125"/>
          </a:xfrm>
        </p:spPr>
        <p:txBody>
          <a:bodyPr/>
          <a:lstStyle/>
          <a:p>
            <a:pPr algn="ctr"/>
            <a:fld id="{C6E24B1A-4DFB-4D07-B2BC-47F828EF4C53}" type="slidenum">
              <a:rPr lang="en-US" sz="2000" b="1" smtClean="0">
                <a:solidFill>
                  <a:schemeClr val="bg1"/>
                </a:solidFill>
              </a:rPr>
              <a:pPr algn="ctr"/>
              <a:t>8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6ED0B7-FAD2-48EF-BB57-A8C420D5B02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421383"/>
            <a:ext cx="9144000" cy="390144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327C8520-A0F6-4CF0-8E12-08C78E2CE84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39530" y="65040"/>
            <a:ext cx="6089424" cy="120032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186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Product design in action;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186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Learning through case studies  </a:t>
            </a:r>
          </a:p>
        </p:txBody>
      </p:sp>
    </p:spTree>
    <p:extLst>
      <p:ext uri="{BB962C8B-B14F-4D97-AF65-F5344CB8AC3E}">
        <p14:creationId xmlns:p14="http://schemas.microsoft.com/office/powerpoint/2010/main" val="1968749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EBBC33-4A74-42CA-85BD-9ADD48D593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834189"/>
          </a:xfrm>
          <a:prstGeom prst="rect">
            <a:avLst/>
          </a:prstGeom>
        </p:spPr>
      </p:pic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468642BA-FF15-48ED-B8A6-B05251F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1969"/>
            <a:ext cx="467359" cy="365125"/>
          </a:xfrm>
        </p:spPr>
        <p:txBody>
          <a:bodyPr/>
          <a:lstStyle/>
          <a:p>
            <a:pPr algn="ctr"/>
            <a:fld id="{C6E24B1A-4DFB-4D07-B2BC-47F828EF4C53}" type="slidenum">
              <a:rPr lang="en-US" sz="2000" b="1" smtClean="0">
                <a:solidFill>
                  <a:schemeClr val="bg1"/>
                </a:solidFill>
              </a:rPr>
              <a:pPr algn="ctr"/>
              <a:t>9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216456-313D-4C1A-96D0-D0D17DD041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806295"/>
            <a:ext cx="9144000" cy="3610257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A659755-8E8C-416A-B329-F891154F5BA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8674" y="119904"/>
            <a:ext cx="7440114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186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 classroom to pilot plant practice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594112-526E-4F74-87DB-211AF28D667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1705811"/>
            <a:ext cx="2749973" cy="8552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F241DE-ABE9-5DC7-6D32-FDDBE4151BB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5739045"/>
            <a:ext cx="9144000" cy="11189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8CEB33-DC55-2713-0E7B-42B777625C9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2964" y="4507992"/>
            <a:ext cx="887264" cy="1180147"/>
          </a:xfrm>
          <a:prstGeom prst="rect">
            <a:avLst/>
          </a:prstGeom>
        </p:spPr>
      </p:pic>
      <p:pic>
        <p:nvPicPr>
          <p:cNvPr id="2050" name="Picture 2" descr="Edgell Asparagus Spears 425g | Woolworths">
            <a:extLst>
              <a:ext uri="{FF2B5EF4-FFF2-40B4-BE49-F238E27FC236}">
                <a16:creationId xmlns:a16="http://schemas.microsoft.com/office/drawing/2014/main" id="{C676AD0D-63A6-7A76-E773-162EF43D5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7104" y="4507992"/>
            <a:ext cx="1205294" cy="120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B1805F-2432-7127-FEA2-5A3C10A93D78}"/>
              </a:ext>
            </a:extLst>
          </p:cNvPr>
          <p:cNvSpPr txBox="1"/>
          <p:nvPr/>
        </p:nvSpPr>
        <p:spPr>
          <a:xfrm>
            <a:off x="292608" y="4507992"/>
            <a:ext cx="4581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Comparing lab-made and commercial products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52061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6CE3A-55C6-4933-801F-651AC3B7EC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24074"/>
            <a:ext cx="9144000" cy="733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EBBC33-4A74-42CA-85BD-9ADD48D593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834189"/>
          </a:xfrm>
          <a:prstGeom prst="rect">
            <a:avLst/>
          </a:prstGeom>
        </p:spPr>
      </p:pic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468642BA-FF15-48ED-B8A6-B05251F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1969"/>
            <a:ext cx="467359" cy="365125"/>
          </a:xfrm>
        </p:spPr>
        <p:txBody>
          <a:bodyPr/>
          <a:lstStyle/>
          <a:p>
            <a:pPr algn="ctr"/>
            <a:fld id="{C6E24B1A-4DFB-4D07-B2BC-47F828EF4C53}" type="slidenum">
              <a:rPr lang="en-US" sz="2000" b="1" smtClean="0">
                <a:solidFill>
                  <a:schemeClr val="bg1"/>
                </a:solidFill>
              </a:rPr>
              <a:pPr algn="ctr"/>
              <a:t>10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1A30583-EF90-4814-9CCA-441B45DF82D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8674" y="119904"/>
            <a:ext cx="6082114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186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Learning from industry experts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D61C060-B619-C167-8564-5FDFEEA23DF5}"/>
              </a:ext>
            </a:extLst>
          </p:cNvPr>
          <p:cNvGrpSpPr/>
          <p:nvPr/>
        </p:nvGrpSpPr>
        <p:grpSpPr>
          <a:xfrm>
            <a:off x="457200" y="5166360"/>
            <a:ext cx="8275320" cy="841248"/>
            <a:chOff x="310896" y="4709160"/>
            <a:chExt cx="5404104" cy="1216152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70AB44C2-D3FD-07DD-8564-EAB1E7EA3F94}"/>
                </a:ext>
              </a:extLst>
            </p:cNvPr>
            <p:cNvSpPr/>
            <p:nvPr/>
          </p:nvSpPr>
          <p:spPr>
            <a:xfrm>
              <a:off x="310896" y="4709160"/>
              <a:ext cx="5404104" cy="121615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010C9CA-2140-9F6E-FC4D-BFBBE3636638}"/>
                </a:ext>
              </a:extLst>
            </p:cNvPr>
            <p:cNvSpPr txBox="1"/>
            <p:nvPr/>
          </p:nvSpPr>
          <p:spPr>
            <a:xfrm>
              <a:off x="364637" y="4831373"/>
              <a:ext cx="5308562" cy="1067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AU" sz="1400" b="1" dirty="0">
                  <a:solidFill>
                    <a:srgbClr val="001865"/>
                  </a:solidFill>
                </a:rPr>
                <a:t>Real insights. Real challenges. Real impact</a:t>
              </a:r>
            </a:p>
            <a:p>
              <a:pPr algn="just"/>
              <a:r>
                <a:rPr lang="en-AU" sz="1400" dirty="0">
                  <a:solidFill>
                    <a:srgbClr val="001865"/>
                  </a:solidFill>
                </a:rPr>
                <a:t>Industry guests bridge the gap between theory and practice by </a:t>
              </a:r>
              <a:r>
                <a:rPr lang="en-US" sz="1400" dirty="0">
                  <a:solidFill>
                    <a:srgbClr val="001865"/>
                  </a:solidFill>
                </a:rPr>
                <a:t>showing how processing decisions affect safety, quality, production scale and consumer-ready products.</a:t>
              </a:r>
              <a:endParaRPr lang="en-AU" sz="1400" dirty="0">
                <a:solidFill>
                  <a:srgbClr val="001865"/>
                </a:solidFill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9DD3026-4523-2E4B-29EA-167C87F0CA39}"/>
              </a:ext>
            </a:extLst>
          </p:cNvPr>
          <p:cNvSpPr txBox="1"/>
          <p:nvPr/>
        </p:nvSpPr>
        <p:spPr>
          <a:xfrm>
            <a:off x="118872" y="882503"/>
            <a:ext cx="87508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AU" dirty="0"/>
              <a:t>Guest speakers helped students see how food processing concepts are applied in real manufacturing decisions.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2996EF8-2CAD-2939-DB36-81D2B3FCF6F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572768"/>
            <a:ext cx="9144000" cy="357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501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6CE3A-55C6-4933-801F-651AC3B7EC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24074"/>
            <a:ext cx="9144000" cy="733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EBBC33-4A74-42CA-85BD-9ADD48D593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834189"/>
          </a:xfrm>
          <a:prstGeom prst="rect">
            <a:avLst/>
          </a:prstGeom>
        </p:spPr>
      </p:pic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468642BA-FF15-48ED-B8A6-B05251F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1969"/>
            <a:ext cx="467359" cy="365125"/>
          </a:xfrm>
        </p:spPr>
        <p:txBody>
          <a:bodyPr/>
          <a:lstStyle/>
          <a:p>
            <a:pPr algn="ctr"/>
            <a:fld id="{C6E24B1A-4DFB-4D07-B2BC-47F828EF4C53}" type="slidenum">
              <a:rPr lang="en-US" sz="2000" b="1" smtClean="0">
                <a:solidFill>
                  <a:schemeClr val="bg1"/>
                </a:solidFill>
              </a:rPr>
              <a:pPr algn="ctr"/>
              <a:t>11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2B5845-F8C2-4239-9EC0-AE153F21FDB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86138"/>
            <a:ext cx="9144000" cy="484410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2169E5B9-A5E1-4C62-BE0D-7051D1A6CAC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8674" y="119904"/>
            <a:ext cx="3460434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186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Industry site visit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FA2A0A-EE75-42A2-A345-BF7C61732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2800" y="2153920"/>
            <a:ext cx="5709920" cy="2824480"/>
          </a:xfrm>
          <a:prstGeom prst="rect">
            <a:avLst/>
          </a:prstGeom>
          <a:solidFill>
            <a:srgbClr val="FAFAFA"/>
          </a:solidFill>
          <a:ln>
            <a:solidFill>
              <a:srgbClr val="FAFA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0CB112-764B-4CC9-837B-5A4D4632171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00213" y="2483959"/>
            <a:ext cx="2937834" cy="22698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ACB203-5B08-4809-AB33-5ECF86CE9C1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33770" y="2483959"/>
            <a:ext cx="2533227" cy="226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215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6CE3A-55C6-4933-801F-651AC3B7EC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24074"/>
            <a:ext cx="9144000" cy="733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EBBC33-4A74-42CA-85BD-9ADD48D593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834189"/>
          </a:xfrm>
          <a:prstGeom prst="rect">
            <a:avLst/>
          </a:prstGeom>
        </p:spPr>
      </p:pic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468642BA-FF15-48ED-B8A6-B05251F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1969"/>
            <a:ext cx="467359" cy="365125"/>
          </a:xfrm>
        </p:spPr>
        <p:txBody>
          <a:bodyPr/>
          <a:lstStyle/>
          <a:p>
            <a:pPr algn="ctr"/>
            <a:fld id="{C6E24B1A-4DFB-4D07-B2BC-47F828EF4C53}" type="slidenum">
              <a:rPr lang="en-US" sz="2000" b="1" smtClean="0">
                <a:solidFill>
                  <a:schemeClr val="bg1"/>
                </a:solidFill>
              </a:rPr>
              <a:pPr algn="ctr"/>
              <a:t>12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BD1CC3-BBD9-48C0-ADA8-50C5C8E1602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693" y="1271039"/>
            <a:ext cx="8378613" cy="4315922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E9CDC4EC-7206-4A10-B0A2-D49AD971D7D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8674" y="119904"/>
            <a:ext cx="3806748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186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Evidence of impact</a:t>
            </a:r>
          </a:p>
        </p:txBody>
      </p:sp>
    </p:spTree>
    <p:extLst>
      <p:ext uri="{BB962C8B-B14F-4D97-AF65-F5344CB8AC3E}">
        <p14:creationId xmlns:p14="http://schemas.microsoft.com/office/powerpoint/2010/main" val="1261960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6CE3A-55C6-4933-801F-651AC3B7EC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24074"/>
            <a:ext cx="9144000" cy="733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EBBC33-4A74-42CA-85BD-9ADD48D593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834189"/>
          </a:xfrm>
          <a:prstGeom prst="rect">
            <a:avLst/>
          </a:prstGeom>
        </p:spPr>
      </p:pic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468642BA-FF15-48ED-B8A6-B05251F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1969"/>
            <a:ext cx="467359" cy="365125"/>
          </a:xfrm>
        </p:spPr>
        <p:txBody>
          <a:bodyPr/>
          <a:lstStyle/>
          <a:p>
            <a:pPr algn="ctr"/>
            <a:fld id="{C6E24B1A-4DFB-4D07-B2BC-47F828EF4C53}" type="slidenum">
              <a:rPr lang="en-US" sz="2000" b="1" smtClean="0">
                <a:solidFill>
                  <a:schemeClr val="bg1"/>
                </a:solidFill>
              </a:rPr>
              <a:pPr algn="ctr"/>
              <a:t>13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F4C21D2-AB3E-486A-93E3-9263A9A42D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48674" y="119904"/>
            <a:ext cx="2987741" cy="6463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186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Student voices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8E79E9-5CED-4BA7-B612-92FB69DE0A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29546"/>
            <a:ext cx="9144000" cy="47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2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6CE3A-55C6-4933-801F-651AC3B7EC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24074"/>
            <a:ext cx="9144000" cy="733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EBBC33-4A74-42CA-85BD-9ADD48D593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834189"/>
          </a:xfrm>
          <a:prstGeom prst="rect">
            <a:avLst/>
          </a:prstGeom>
        </p:spPr>
      </p:pic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468642BA-FF15-48ED-B8A6-B05251F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1969"/>
            <a:ext cx="467359" cy="365125"/>
          </a:xfrm>
        </p:spPr>
        <p:txBody>
          <a:bodyPr/>
          <a:lstStyle/>
          <a:p>
            <a:pPr algn="ctr"/>
            <a:fld id="{C6E24B1A-4DFB-4D07-B2BC-47F828EF4C53}" type="slidenum">
              <a:rPr lang="en-US" sz="2000" b="1" smtClean="0">
                <a:solidFill>
                  <a:schemeClr val="bg1"/>
                </a:solidFill>
              </a:rPr>
              <a:pPr algn="ctr"/>
              <a:t>14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55" name="Title 54"/>
          <p:cNvSpPr txBox="1">
            <a:spLocks noGrp="1"/>
          </p:cNvSpPr>
          <p:nvPr>
            <p:ph type="title" idx="4294967295"/>
          </p:nvPr>
        </p:nvSpPr>
        <p:spPr>
          <a:xfrm>
            <a:off x="841248" y="265176"/>
            <a:ext cx="7909560" cy="4114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45720" tIns="18288" rIns="45720" bIns="18288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900" b="1">
                <a:solidFill>
                  <a:srgbClr val="002060"/>
                </a:solidFill>
                <a:latin typeface="Aptos"/>
              </a:defRPr>
            </a:pPr>
            <a:r>
              <a:rPr kumimoji="0" lang="en-AU" sz="2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Your turn: Think like a food technologist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96112" y="941832"/>
            <a:ext cx="7589520" cy="292608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>
              <a:defRPr sz="1500" b="0">
                <a:solidFill>
                  <a:srgbClr val="282828"/>
                </a:solidFill>
                <a:latin typeface="Aptos"/>
              </a:defRPr>
            </a:pPr>
            <a:r>
              <a:t>A sample tutorial case: choosing processing technologies based on product outcomes</a:t>
            </a:r>
          </a:p>
        </p:txBody>
      </p:sp>
      <p:sp>
        <p:nvSpPr>
          <p:cNvPr id="57" name="Rounded Rectangle 5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480" y="1417320"/>
            <a:ext cx="2788920" cy="3410712"/>
          </a:xfrm>
          <a:prstGeom prst="roundRect">
            <a:avLst/>
          </a:prstGeom>
          <a:solidFill>
            <a:srgbClr val="EEF4FC"/>
          </a:solidFill>
          <a:ln w="15240">
            <a:solidFill>
              <a:srgbClr val="032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ounded Rectangle 5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1480" y="1417320"/>
            <a:ext cx="2788920" cy="393192"/>
          </a:xfrm>
          <a:prstGeom prst="roundRect">
            <a:avLst/>
          </a:prstGeom>
          <a:solidFill>
            <a:srgbClr val="03245C"/>
          </a:solidFill>
          <a:ln>
            <a:solidFill>
              <a:srgbClr val="032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548640" y="1490472"/>
            <a:ext cx="2514600" cy="22860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Industry scenario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12648" y="1892807"/>
            <a:ext cx="2395728" cy="236475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defRPr sz="1350" b="1">
                <a:solidFill>
                  <a:srgbClr val="000000"/>
                </a:solidFill>
                <a:latin typeface="Aptos"/>
              </a:defRPr>
            </a:pPr>
            <a:r>
              <a:rPr dirty="0"/>
              <a:t>A dairy company wants to produce shelf-stable </a:t>
            </a:r>
            <a:r>
              <a:rPr lang="en-AU" dirty="0"/>
              <a:t>drinking </a:t>
            </a:r>
            <a:r>
              <a:rPr dirty="0"/>
              <a:t>milk that can be stored at room temperature for 6 months.</a:t>
            </a:r>
          </a:p>
          <a:p>
            <a:pPr>
              <a:spcBef>
                <a:spcPts val="800"/>
              </a:spcBef>
              <a:defRPr sz="1250" b="1">
                <a:solidFill>
                  <a:srgbClr val="002060"/>
                </a:solidFill>
                <a:latin typeface="Aptos"/>
              </a:defRPr>
            </a:pPr>
            <a:r>
              <a:rPr dirty="0"/>
              <a:t>Students consider:</a:t>
            </a:r>
          </a:p>
          <a:p>
            <a:pPr>
              <a:spcBef>
                <a:spcPts val="0"/>
              </a:spcBef>
              <a:defRPr sz="1220" b="0">
                <a:solidFill>
                  <a:srgbClr val="000000"/>
                </a:solidFill>
                <a:latin typeface="Aptos"/>
              </a:defRPr>
            </a:pPr>
            <a:r>
              <a:rPr dirty="0"/>
              <a:t>• food safety</a:t>
            </a:r>
          </a:p>
          <a:p>
            <a:pPr>
              <a:spcBef>
                <a:spcPts val="0"/>
              </a:spcBef>
              <a:defRPr sz="1220" b="0">
                <a:solidFill>
                  <a:srgbClr val="000000"/>
                </a:solidFill>
                <a:latin typeface="Aptos"/>
              </a:defRPr>
            </a:pPr>
            <a:r>
              <a:rPr dirty="0"/>
              <a:t>• shelf life</a:t>
            </a:r>
          </a:p>
          <a:p>
            <a:pPr>
              <a:spcBef>
                <a:spcPts val="0"/>
              </a:spcBef>
              <a:defRPr sz="1220" b="0">
                <a:solidFill>
                  <a:srgbClr val="000000"/>
                </a:solidFill>
                <a:latin typeface="Aptos"/>
              </a:defRPr>
            </a:pPr>
            <a:r>
              <a:rPr dirty="0"/>
              <a:t>• product quality</a:t>
            </a:r>
          </a:p>
          <a:p>
            <a:pPr>
              <a:spcBef>
                <a:spcPts val="0"/>
              </a:spcBef>
              <a:defRPr sz="1220" b="0">
                <a:solidFill>
                  <a:srgbClr val="000000"/>
                </a:solidFill>
                <a:latin typeface="Aptos"/>
              </a:defRPr>
            </a:pPr>
            <a:r>
              <a:rPr dirty="0"/>
              <a:t>• packaging</a:t>
            </a:r>
          </a:p>
          <a:p>
            <a:pPr>
              <a:spcBef>
                <a:spcPts val="0"/>
              </a:spcBef>
              <a:defRPr sz="1220" b="0">
                <a:solidFill>
                  <a:srgbClr val="000000"/>
                </a:solidFill>
                <a:latin typeface="Aptos"/>
              </a:defRPr>
            </a:pPr>
            <a:r>
              <a:rPr dirty="0"/>
              <a:t>• storage conditions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81DB7D4-FC42-5831-7833-B423F53EEDDC}"/>
              </a:ext>
            </a:extLst>
          </p:cNvPr>
          <p:cNvGrpSpPr/>
          <p:nvPr/>
        </p:nvGrpSpPr>
        <p:grpSpPr>
          <a:xfrm>
            <a:off x="3447288" y="2231136"/>
            <a:ext cx="4965192" cy="1682496"/>
            <a:chOff x="502920" y="5074920"/>
            <a:chExt cx="8138160" cy="685800"/>
          </a:xfrm>
        </p:grpSpPr>
        <p:sp>
          <p:nvSpPr>
            <p:cNvPr id="69" name="Rounded Rectangle 68"/>
            <p:cNvSpPr/>
            <p:nvPr/>
          </p:nvSpPr>
          <p:spPr>
            <a:xfrm>
              <a:off x="502920" y="5074920"/>
              <a:ext cx="8138160" cy="685800"/>
            </a:xfrm>
            <a:prstGeom prst="roundRect">
              <a:avLst/>
            </a:prstGeom>
            <a:solidFill>
              <a:srgbClr val="ECF2FA"/>
            </a:solidFill>
            <a:ln w="12700">
              <a:solidFill>
                <a:srgbClr val="D2E1F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372191" y="5175504"/>
              <a:ext cx="6849243" cy="411701"/>
            </a:xfrm>
            <a:prstGeom prst="rect">
              <a:avLst/>
            </a:prstGeom>
            <a:noFill/>
          </p:spPr>
          <p:txBody>
            <a:bodyPr wrap="square" lIns="45720" tIns="18288" rIns="45720" bIns="18288">
              <a:spAutoFit/>
            </a:bodyPr>
            <a:lstStyle/>
            <a:p>
              <a:pPr algn="just">
                <a:defRPr sz="1300" b="0">
                  <a:solidFill>
                    <a:srgbClr val="002060"/>
                  </a:solidFill>
                  <a:latin typeface="Aptos"/>
                </a:defRPr>
              </a:pPr>
              <a:r>
                <a:rPr sz="1600" dirty="0"/>
                <a:t>UDL connection: Students compare technologies, justify decisions, and connect processing choices with real product outcomes — rather than simply recalling techniques or equipment principles.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F00E224-5E61-AC9E-1F2D-2373B734BF3F}"/>
              </a:ext>
            </a:extLst>
          </p:cNvPr>
          <p:cNvGrpSpPr/>
          <p:nvPr/>
        </p:nvGrpSpPr>
        <p:grpSpPr>
          <a:xfrm>
            <a:off x="3584448" y="2459736"/>
            <a:ext cx="384048" cy="384048"/>
            <a:chOff x="713232" y="5212080"/>
            <a:chExt cx="384048" cy="384048"/>
          </a:xfrm>
        </p:grpSpPr>
        <p:sp>
          <p:nvSpPr>
            <p:cNvPr id="70" name="Oval 69"/>
            <p:cNvSpPr/>
            <p:nvPr/>
          </p:nvSpPr>
          <p:spPr>
            <a:xfrm>
              <a:off x="713232" y="5212080"/>
              <a:ext cx="384048" cy="384048"/>
            </a:xfrm>
            <a:prstGeom prst="ellipse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786384" y="5285232"/>
              <a:ext cx="228600" cy="128016"/>
            </a:xfrm>
            <a:prstGeom prst="rect">
              <a:avLst/>
            </a:prstGeom>
            <a:noFill/>
          </p:spPr>
          <p:txBody>
            <a:bodyPr wrap="square" lIns="45720" tIns="18288" rIns="45720" bIns="18288">
              <a:spAutoFit/>
            </a:bodyPr>
            <a:lstStyle/>
            <a:p>
              <a:pPr algn="ctr">
                <a:defRPr sz="1600" b="1">
                  <a:solidFill>
                    <a:srgbClr val="FFFFFF"/>
                  </a:solidFill>
                  <a:latin typeface="Aptos"/>
                </a:defRPr>
              </a:pPr>
              <a:r>
                <a:rPr dirty="0"/>
                <a:t>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9255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7BA8386-02A8-30A3-77EA-59123AB5A9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35134" y="2048913"/>
            <a:ext cx="1792379" cy="178628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C0FFD-403A-9696-0E10-7380783324C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97125" y="2401888"/>
            <a:ext cx="6411913" cy="14335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dairy company wants to produce drinking milk that remains shelf-stable for 6 months. Which processing strategy is most appropriate?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3A065F-A06E-E3B4-D142-0B099A40D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24B1A-4DFB-4D07-B2BC-47F828EF4C5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75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0EE116-B202-2D30-AC5C-A8FE5195A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24B1A-4DFB-4D07-B2BC-47F828EF4C53}" type="slidenum">
              <a:rPr lang="en-US" smtClean="0"/>
              <a:t>16</a:t>
            </a:fld>
            <a:endParaRPr lang="en-US"/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AF507CBC-A7BF-DBBD-B5C0-7A8A631122CB}"/>
              </a:ext>
            </a:extLst>
          </p:cNvPr>
          <p:cNvSpPr txBox="1">
            <a:spLocks/>
          </p:cNvSpPr>
          <p:nvPr/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6E24B1A-4DFB-4D07-B2BC-47F828EF4C5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F72038-F459-EC11-74E8-EC3C8551D7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33520" y="2039165"/>
            <a:ext cx="1778772" cy="1778773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itle 4" descr="Justification&#10;&#10;Why is the selected processing strategy the most appropriate?">
            <a:extLst>
              <a:ext uri="{FF2B5EF4-FFF2-40B4-BE49-F238E27FC236}">
                <a16:creationId xmlns:a16="http://schemas.microsoft.com/office/drawing/2014/main" id="{01702A96-56D6-C650-92A7-158C4B98D796}"/>
              </a:ext>
            </a:extLst>
          </p:cNvPr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2334638" y="1000897"/>
            <a:ext cx="6364669" cy="385530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Justification
Why is the selected processing strategy the most appropriate?</a:t>
            </a:r>
            <a:endParaRPr kumimoji="0" lang="en-AU" sz="4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373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6CE3A-55C6-4933-801F-651AC3B7EC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124074"/>
            <a:ext cx="9144000" cy="7339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EBBC33-4A74-42CA-85BD-9ADD48D593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834189"/>
          </a:xfrm>
          <a:prstGeom prst="rect">
            <a:avLst/>
          </a:prstGeom>
        </p:spPr>
      </p:pic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468642BA-FF15-48ED-B8A6-B05251FB0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1969"/>
            <a:ext cx="467359" cy="365125"/>
          </a:xfrm>
        </p:spPr>
        <p:txBody>
          <a:bodyPr/>
          <a:lstStyle/>
          <a:p>
            <a:pPr algn="ctr"/>
            <a:fld id="{C6E24B1A-4DFB-4D07-B2BC-47F828EF4C53}" type="slidenum">
              <a:rPr lang="en-US" sz="2000" b="1" smtClean="0">
                <a:solidFill>
                  <a:schemeClr val="bg1"/>
                </a:solidFill>
              </a:rPr>
              <a:pPr algn="ctr"/>
              <a:t>17</a:t>
            </a:fld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F451C02-0E95-4064-8E53-1BB428FE3BA4}"/>
              </a:ext>
            </a:extLst>
          </p:cNvPr>
          <p:cNvGrpSpPr/>
          <p:nvPr/>
        </p:nvGrpSpPr>
        <p:grpSpPr>
          <a:xfrm>
            <a:off x="0" y="834189"/>
            <a:ext cx="9144000" cy="4668030"/>
            <a:chOff x="0" y="834189"/>
            <a:chExt cx="9144000" cy="466803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ED438C9-EDE9-4E49-8A54-869EB4A354B1}"/>
                </a:ext>
              </a:extLst>
            </p:cNvPr>
            <p:cNvGrpSpPr/>
            <p:nvPr/>
          </p:nvGrpSpPr>
          <p:grpSpPr>
            <a:xfrm>
              <a:off x="0" y="834189"/>
              <a:ext cx="9144000" cy="4668030"/>
              <a:chOff x="0" y="834189"/>
              <a:chExt cx="9144000" cy="4668030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B3668F1F-942B-4063-A93E-3CF1E6F79F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0" y="1355780"/>
                <a:ext cx="9144000" cy="4146439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084F2063-2008-4DB5-93B2-B8ABED533A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0" y="834189"/>
                <a:ext cx="9144000" cy="521591"/>
              </a:xfrm>
              <a:prstGeom prst="rect">
                <a:avLst/>
              </a:prstGeom>
            </p:spPr>
          </p:pic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8CC3467-08B7-4DC1-8671-5EB9930A7C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2000" y="2476722"/>
              <a:ext cx="6363547" cy="126215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8C981DB-D1D7-4AE1-9949-FECB0DFEDE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53360" y="2724572"/>
              <a:ext cx="3637280" cy="704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090382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2.3.7802"/>
  <p:tag name="SLIDO_PRESENTATION_ID" val="5730493d-e73c-42b7-a68f-2cb5a2ef960b"/>
  <p:tag name="SLIDO_EVENT_UUID" val="0e40c26a-d50a-480a-a2c5-0f9a237c4698"/>
  <p:tag name="SLIDO_EVENT_SECTION_UUID" val="e546a5e1-de63-4c59-bab3-25d11f99dcb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A6B46B-6884-43E8-8A4C-FC0E3CB2806C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43435717-49c9-4489-9470-c7c98d62699d"/>
    <ds:schemaRef ds:uri="http://www.w3.org/XML/1998/namespace"/>
    <ds:schemaRef ds:uri="http://schemas.microsoft.com/office/infopath/2007/PartnerControls"/>
    <ds:schemaRef ds:uri="242681ae-e6e2-4ee6-90fd-f2c0d11c7b09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5A16954-AD9F-4B09-A30C-8700808DD4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FC7B40-D3C8-49B2-9EF0-7CA2257E1D2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1b52b3a1-dbcb-41fb-a452-370cf542753f}" enabled="1" method="Privileged" siteId="{d1323671-cdbe-4417-b4d4-bdb24b51316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1932</TotalTime>
  <Words>400</Words>
  <Application>Microsoft Office PowerPoint</Application>
  <PresentationFormat>On-screen Show (4:3)</PresentationFormat>
  <Paragraphs>91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Calibri Light</vt:lpstr>
      <vt:lpstr>Office Theme</vt:lpstr>
      <vt:lpstr>PowerPoint Presentation</vt:lpstr>
      <vt:lpstr>Why this course matters: from principles to food processing decisions</vt:lpstr>
      <vt:lpstr>The teaching &amp; learning challenges</vt:lpstr>
      <vt:lpstr>Our redesign approach: UDL 3.0</vt:lpstr>
      <vt:lpstr>Our learning journey</vt:lpstr>
      <vt:lpstr>Flexible access to learning</vt:lpstr>
      <vt:lpstr>Tutorials bridge theory to application</vt:lpstr>
      <vt:lpstr>Product design in action;  Learning through case studies  </vt:lpstr>
      <vt:lpstr>From classroom to pilot plant practice</vt:lpstr>
      <vt:lpstr>Learning from industry experts</vt:lpstr>
      <vt:lpstr>Industry site visit</vt:lpstr>
      <vt:lpstr>Evidence of impact</vt:lpstr>
      <vt:lpstr>Student voices</vt:lpstr>
      <vt:lpstr>Your turn: Think like a food technologist</vt:lpstr>
      <vt:lpstr>A dairy company wants to produce drinking milk that remains shelf-stable for 6 months. Which processing strategy is most appropriate?</vt:lpstr>
      <vt:lpstr>Justification
Why is the selected processing strategy the most appropriate?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mohammad</dc:creator>
  <cp:lastModifiedBy>Kylie Geard</cp:lastModifiedBy>
  <cp:revision>73</cp:revision>
  <dcterms:created xsi:type="dcterms:W3CDTF">2026-06-22T12:40:21Z</dcterms:created>
  <dcterms:modified xsi:type="dcterms:W3CDTF">2026-08-03T05:59:49Z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