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92" r:id="rId4"/>
  </p:sldMasterIdLst>
  <p:notesMasterIdLst>
    <p:notesMasterId r:id="rId33"/>
  </p:notesMasterIdLst>
  <p:sldIdLst>
    <p:sldId id="256" r:id="rId5"/>
    <p:sldId id="288" r:id="rId6"/>
    <p:sldId id="257" r:id="rId7"/>
    <p:sldId id="258" r:id="rId8"/>
    <p:sldId id="259" r:id="rId9"/>
    <p:sldId id="262" r:id="rId10"/>
    <p:sldId id="260" r:id="rId11"/>
    <p:sldId id="287" r:id="rId12"/>
    <p:sldId id="289" r:id="rId13"/>
    <p:sldId id="293" r:id="rId14"/>
    <p:sldId id="292" r:id="rId15"/>
    <p:sldId id="291" r:id="rId16"/>
    <p:sldId id="294" r:id="rId17"/>
    <p:sldId id="290" r:id="rId18"/>
    <p:sldId id="298" r:id="rId19"/>
    <p:sldId id="267" r:id="rId20"/>
    <p:sldId id="268" r:id="rId21"/>
    <p:sldId id="269" r:id="rId22"/>
    <p:sldId id="271" r:id="rId23"/>
    <p:sldId id="270" r:id="rId24"/>
    <p:sldId id="272" r:id="rId25"/>
    <p:sldId id="261" r:id="rId26"/>
    <p:sldId id="275" r:id="rId27"/>
    <p:sldId id="274" r:id="rId28"/>
    <p:sldId id="264" r:id="rId29"/>
    <p:sldId id="265" r:id="rId30"/>
    <p:sldId id="277" r:id="rId31"/>
    <p:sldId id="276" r:id="rId32"/>
  </p:sldIdLst>
  <p:sldSz cx="14630400" cy="8229600"/>
  <p:notesSz cx="8229600" cy="14630400"/>
  <p:embeddedFontLst>
    <p:embeddedFont>
      <p:font typeface="Nunito Sans" pitchFamily="2" charset="0"/>
      <p:regular r:id="rId34"/>
      <p:bold r:id="rId35"/>
      <p:italic r:id="rId36"/>
      <p:boldItalic r:id="rId37"/>
    </p:embeddedFont>
    <p:embeddedFont>
      <p:font typeface="Nunito Sans Light" pitchFamily="2" charset="0"/>
      <p:regular r:id="rId38"/>
      <p: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9F50F9-ECA6-D04E-B779-3D342D053731}" v="2" dt="2026-06-12T05:38:54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61" autoAdjust="0"/>
    <p:restoredTop sz="94670" autoAdjust="0"/>
  </p:normalViewPr>
  <p:slideViewPr>
    <p:cSldViewPr snapToGrid="0">
      <p:cViewPr varScale="1">
        <p:scale>
          <a:sx n="75" d="100"/>
          <a:sy n="75" d="100"/>
        </p:scale>
        <p:origin x="72" y="534"/>
      </p:cViewPr>
      <p:guideLst/>
    </p:cSldViewPr>
  </p:slideViewPr>
  <p:outlineViewPr>
    <p:cViewPr>
      <p:scale>
        <a:sx n="33" d="100"/>
        <a:sy n="33" d="100"/>
      </p:scale>
      <p:origin x="0" y="-33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nationalsunyatsen/padlet-xoz3m3djmvqxt0hk" TargetMode="External"/><Relationship Id="rId2" Type="http://schemas.openxmlformats.org/officeDocument/2006/relationships/hyperlink" Target="https://padlet.com/english123j1/chin1000-l-2-my-family-cufpwxi0mg5484ze" TargetMode="External"/><Relationship Id="rId1" Type="http://schemas.openxmlformats.org/officeDocument/2006/relationships/hyperlink" Target="https://padlet.com/english123j1/chin1000-oral-interview-preparation-l-1-arndprupytmqgzai" TargetMode="Externa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hyperlink" Target="https://padlet.com/english123j1/chin1000-oral-interview-preparation-l-1-arndprupytmqgzai" TargetMode="External"/><Relationship Id="rId1" Type="http://schemas.openxmlformats.org/officeDocument/2006/relationships/image" Target="../media/image28.svg"/><Relationship Id="rId6" Type="http://schemas.openxmlformats.org/officeDocument/2006/relationships/hyperlink" Target="https://padlet.com/nationalsunyatsen/padlet-xoz3m3djmvqxt0hk" TargetMode="External"/><Relationship Id="rId5" Type="http://schemas.openxmlformats.org/officeDocument/2006/relationships/image" Target="../media/image30.svg"/><Relationship Id="rId4" Type="http://schemas.openxmlformats.org/officeDocument/2006/relationships/hyperlink" Target="https://padlet.com/english123j1/chin1000-l-2-my-family-cufpwxi0mg5484z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7004DA-17D7-48F8-8F86-2BA663EC540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1C4755-23EC-4355-A104-911DE14515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1"/>
            </a:rPr>
            <a:t>Speaking (L.1) Students' first time using Paldet</a:t>
          </a:r>
          <a:endParaRPr lang="en-US"/>
        </a:p>
      </dgm:t>
    </dgm:pt>
    <dgm:pt modelId="{14106BCF-7FB0-492B-B62A-526C1AE1D652}" type="parTrans" cxnId="{EB456360-6FFC-4AE9-A361-3CD5CDD0D98A}">
      <dgm:prSet/>
      <dgm:spPr/>
      <dgm:t>
        <a:bodyPr/>
        <a:lstStyle/>
        <a:p>
          <a:endParaRPr lang="en-US"/>
        </a:p>
      </dgm:t>
    </dgm:pt>
    <dgm:pt modelId="{5A3031BA-3FE3-4A56-BD9F-EAB1D7DE92FE}" type="sibTrans" cxnId="{EB456360-6FFC-4AE9-A361-3CD5CDD0D98A}">
      <dgm:prSet/>
      <dgm:spPr/>
      <dgm:t>
        <a:bodyPr/>
        <a:lstStyle/>
        <a:p>
          <a:endParaRPr lang="en-US"/>
        </a:p>
      </dgm:t>
    </dgm:pt>
    <dgm:pt modelId="{E5E2A8AD-DBCD-4573-A804-13B0DF09085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2"/>
            </a:rPr>
            <a:t>Writing (L.2)</a:t>
          </a:r>
          <a:endParaRPr lang="en-US"/>
        </a:p>
      </dgm:t>
    </dgm:pt>
    <dgm:pt modelId="{4F61DEFC-8A01-4284-8253-09D24CEFDDE0}" type="parTrans" cxnId="{FB5BD4B9-0DF1-431F-9E4D-34C101E080C6}">
      <dgm:prSet/>
      <dgm:spPr/>
      <dgm:t>
        <a:bodyPr/>
        <a:lstStyle/>
        <a:p>
          <a:endParaRPr lang="en-US"/>
        </a:p>
      </dgm:t>
    </dgm:pt>
    <dgm:pt modelId="{126F4FE8-EAB8-4685-939A-3B629D863C22}" type="sibTrans" cxnId="{FB5BD4B9-0DF1-431F-9E4D-34C101E080C6}">
      <dgm:prSet/>
      <dgm:spPr/>
      <dgm:t>
        <a:bodyPr/>
        <a:lstStyle/>
        <a:p>
          <a:endParaRPr lang="en-US"/>
        </a:p>
      </dgm:t>
    </dgm:pt>
    <dgm:pt modelId="{568E2400-803B-4225-B29A-1CC424D43D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3"/>
            </a:rPr>
            <a:t>establiah a peer-to-peer international network</a:t>
          </a:r>
          <a:endParaRPr lang="en-US"/>
        </a:p>
      </dgm:t>
    </dgm:pt>
    <dgm:pt modelId="{695EA2ED-3346-4BE5-A29A-17A03CED6E43}" type="parTrans" cxnId="{5E8DFC9D-2F42-45ED-AF33-175A909187C7}">
      <dgm:prSet/>
      <dgm:spPr/>
      <dgm:t>
        <a:bodyPr/>
        <a:lstStyle/>
        <a:p>
          <a:endParaRPr lang="en-US"/>
        </a:p>
      </dgm:t>
    </dgm:pt>
    <dgm:pt modelId="{01FB0B41-1365-4269-A5A2-25ED2105E8C2}" type="sibTrans" cxnId="{5E8DFC9D-2F42-45ED-AF33-175A909187C7}">
      <dgm:prSet/>
      <dgm:spPr/>
      <dgm:t>
        <a:bodyPr/>
        <a:lstStyle/>
        <a:p>
          <a:endParaRPr lang="en-US"/>
        </a:p>
      </dgm:t>
    </dgm:pt>
    <dgm:pt modelId="{99CE5721-5B30-4AA5-9EDF-4EB321DAF77C}" type="pres">
      <dgm:prSet presAssocID="{D47004DA-17D7-48F8-8F86-2BA663EC540B}" presName="root" presStyleCnt="0">
        <dgm:presLayoutVars>
          <dgm:dir/>
          <dgm:resizeHandles val="exact"/>
        </dgm:presLayoutVars>
      </dgm:prSet>
      <dgm:spPr/>
    </dgm:pt>
    <dgm:pt modelId="{2C68DDF8-5F2F-4117-A0AC-96513D348968}" type="pres">
      <dgm:prSet presAssocID="{9C1C4755-23EC-4355-A104-911DE1451513}" presName="compNode" presStyleCnt="0"/>
      <dgm:spPr/>
    </dgm:pt>
    <dgm:pt modelId="{B387A5D9-4A5F-474D-91EA-FAA446A03925}" type="pres">
      <dgm:prSet presAssocID="{9C1C4755-23EC-4355-A104-911DE1451513}" presName="bgRect" presStyleLbl="bgShp" presStyleIdx="0" presStyleCnt="3"/>
      <dgm:spPr/>
    </dgm:pt>
    <dgm:pt modelId="{8C19411F-E46B-427E-A0CA-A41D52DED72A}" type="pres">
      <dgm:prSet presAssocID="{9C1C4755-23EC-4355-A104-911DE1451513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A38C0BD-8388-438D-8CBC-9494BC342833}" type="pres">
      <dgm:prSet presAssocID="{9C1C4755-23EC-4355-A104-911DE1451513}" presName="spaceRect" presStyleCnt="0"/>
      <dgm:spPr/>
    </dgm:pt>
    <dgm:pt modelId="{EAF922C7-2866-4B5B-944E-DFDAF14E23E0}" type="pres">
      <dgm:prSet presAssocID="{9C1C4755-23EC-4355-A104-911DE1451513}" presName="parTx" presStyleLbl="revTx" presStyleIdx="0" presStyleCnt="3">
        <dgm:presLayoutVars>
          <dgm:chMax val="0"/>
          <dgm:chPref val="0"/>
        </dgm:presLayoutVars>
      </dgm:prSet>
      <dgm:spPr/>
    </dgm:pt>
    <dgm:pt modelId="{9F522EAC-9725-469E-95EA-546E0850DC56}" type="pres">
      <dgm:prSet presAssocID="{5A3031BA-3FE3-4A56-BD9F-EAB1D7DE92FE}" presName="sibTrans" presStyleCnt="0"/>
      <dgm:spPr/>
    </dgm:pt>
    <dgm:pt modelId="{A6D5C296-CC22-409F-9A96-F65032D7C575}" type="pres">
      <dgm:prSet presAssocID="{E5E2A8AD-DBCD-4573-A804-13B0DF090852}" presName="compNode" presStyleCnt="0"/>
      <dgm:spPr/>
    </dgm:pt>
    <dgm:pt modelId="{34A72D40-F8E4-4BED-952C-FC40252BF6B5}" type="pres">
      <dgm:prSet presAssocID="{E5E2A8AD-DBCD-4573-A804-13B0DF090852}" presName="bgRect" presStyleLbl="bgShp" presStyleIdx="1" presStyleCnt="3"/>
      <dgm:spPr/>
    </dgm:pt>
    <dgm:pt modelId="{66677637-923A-4B5B-9774-106004D1D6F2}" type="pres">
      <dgm:prSet presAssocID="{E5E2A8AD-DBCD-4573-A804-13B0DF09085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8C223D65-0F47-456B-900E-86EB1165A99A}" type="pres">
      <dgm:prSet presAssocID="{E5E2A8AD-DBCD-4573-A804-13B0DF090852}" presName="spaceRect" presStyleCnt="0"/>
      <dgm:spPr/>
    </dgm:pt>
    <dgm:pt modelId="{B12FDC8E-247F-49CD-B3A0-200D14C5C622}" type="pres">
      <dgm:prSet presAssocID="{E5E2A8AD-DBCD-4573-A804-13B0DF090852}" presName="parTx" presStyleLbl="revTx" presStyleIdx="1" presStyleCnt="3">
        <dgm:presLayoutVars>
          <dgm:chMax val="0"/>
          <dgm:chPref val="0"/>
        </dgm:presLayoutVars>
      </dgm:prSet>
      <dgm:spPr/>
    </dgm:pt>
    <dgm:pt modelId="{3D8339D8-10C3-4906-ADC8-BB2AE44091A4}" type="pres">
      <dgm:prSet presAssocID="{126F4FE8-EAB8-4685-939A-3B629D863C22}" presName="sibTrans" presStyleCnt="0"/>
      <dgm:spPr/>
    </dgm:pt>
    <dgm:pt modelId="{C095A0D9-72C5-47A6-A519-EBAB1A345E19}" type="pres">
      <dgm:prSet presAssocID="{568E2400-803B-4225-B29A-1CC424D43D0A}" presName="compNode" presStyleCnt="0"/>
      <dgm:spPr/>
    </dgm:pt>
    <dgm:pt modelId="{EF41BD15-DB47-47FD-A3FB-5A8E2A6DA524}" type="pres">
      <dgm:prSet presAssocID="{568E2400-803B-4225-B29A-1CC424D43D0A}" presName="bgRect" presStyleLbl="bgShp" presStyleIdx="2" presStyleCnt="3"/>
      <dgm:spPr/>
    </dgm:pt>
    <dgm:pt modelId="{DA03087E-841F-4691-8DF4-0A7337D2C1AE}" type="pres">
      <dgm:prSet presAssocID="{568E2400-803B-4225-B29A-1CC424D43D0A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9111B82E-6C28-4736-BEB7-9474C1152C81}" type="pres">
      <dgm:prSet presAssocID="{568E2400-803B-4225-B29A-1CC424D43D0A}" presName="spaceRect" presStyleCnt="0"/>
      <dgm:spPr/>
    </dgm:pt>
    <dgm:pt modelId="{C2B01AEF-C542-482E-BE35-18BE167E9BD0}" type="pres">
      <dgm:prSet presAssocID="{568E2400-803B-4225-B29A-1CC424D43D0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B456360-6FFC-4AE9-A361-3CD5CDD0D98A}" srcId="{D47004DA-17D7-48F8-8F86-2BA663EC540B}" destId="{9C1C4755-23EC-4355-A104-911DE1451513}" srcOrd="0" destOrd="0" parTransId="{14106BCF-7FB0-492B-B62A-526C1AE1D652}" sibTransId="{5A3031BA-3FE3-4A56-BD9F-EAB1D7DE92FE}"/>
    <dgm:cxn modelId="{76D51879-6494-47A2-981A-025B5DDB0FA9}" type="presOf" srcId="{9C1C4755-23EC-4355-A104-911DE1451513}" destId="{EAF922C7-2866-4B5B-944E-DFDAF14E23E0}" srcOrd="0" destOrd="0" presId="urn:microsoft.com/office/officeart/2018/2/layout/IconVerticalSolidList"/>
    <dgm:cxn modelId="{BFFE0A9C-C2C7-4FC5-80EF-FA2B887C110D}" type="presOf" srcId="{E5E2A8AD-DBCD-4573-A804-13B0DF090852}" destId="{B12FDC8E-247F-49CD-B3A0-200D14C5C622}" srcOrd="0" destOrd="0" presId="urn:microsoft.com/office/officeart/2018/2/layout/IconVerticalSolidList"/>
    <dgm:cxn modelId="{5E8DFC9D-2F42-45ED-AF33-175A909187C7}" srcId="{D47004DA-17D7-48F8-8F86-2BA663EC540B}" destId="{568E2400-803B-4225-B29A-1CC424D43D0A}" srcOrd="2" destOrd="0" parTransId="{695EA2ED-3346-4BE5-A29A-17A03CED6E43}" sibTransId="{01FB0B41-1365-4269-A5A2-25ED2105E8C2}"/>
    <dgm:cxn modelId="{2E89CCB5-29B8-43F9-8827-A9AB389B4AD0}" type="presOf" srcId="{D47004DA-17D7-48F8-8F86-2BA663EC540B}" destId="{99CE5721-5B30-4AA5-9EDF-4EB321DAF77C}" srcOrd="0" destOrd="0" presId="urn:microsoft.com/office/officeart/2018/2/layout/IconVerticalSolidList"/>
    <dgm:cxn modelId="{FB5BD4B9-0DF1-431F-9E4D-34C101E080C6}" srcId="{D47004DA-17D7-48F8-8F86-2BA663EC540B}" destId="{E5E2A8AD-DBCD-4573-A804-13B0DF090852}" srcOrd="1" destOrd="0" parTransId="{4F61DEFC-8A01-4284-8253-09D24CEFDDE0}" sibTransId="{126F4FE8-EAB8-4685-939A-3B629D863C22}"/>
    <dgm:cxn modelId="{F4E860E1-B6A8-48C7-92EF-F84FFF6211AD}" type="presOf" srcId="{568E2400-803B-4225-B29A-1CC424D43D0A}" destId="{C2B01AEF-C542-482E-BE35-18BE167E9BD0}" srcOrd="0" destOrd="0" presId="urn:microsoft.com/office/officeart/2018/2/layout/IconVerticalSolidList"/>
    <dgm:cxn modelId="{4FF2210D-5654-45CA-94BE-12385647EF08}" type="presParOf" srcId="{99CE5721-5B30-4AA5-9EDF-4EB321DAF77C}" destId="{2C68DDF8-5F2F-4117-A0AC-96513D348968}" srcOrd="0" destOrd="0" presId="urn:microsoft.com/office/officeart/2018/2/layout/IconVerticalSolidList"/>
    <dgm:cxn modelId="{CBF71AB7-72D9-4CBF-A68A-5BC018E5C064}" type="presParOf" srcId="{2C68DDF8-5F2F-4117-A0AC-96513D348968}" destId="{B387A5D9-4A5F-474D-91EA-FAA446A03925}" srcOrd="0" destOrd="0" presId="urn:microsoft.com/office/officeart/2018/2/layout/IconVerticalSolidList"/>
    <dgm:cxn modelId="{153F13CD-5455-41B2-B5D2-F2E95C591A5C}" type="presParOf" srcId="{2C68DDF8-5F2F-4117-A0AC-96513D348968}" destId="{8C19411F-E46B-427E-A0CA-A41D52DED72A}" srcOrd="1" destOrd="0" presId="urn:microsoft.com/office/officeart/2018/2/layout/IconVerticalSolidList"/>
    <dgm:cxn modelId="{6E421717-FCA5-4D1B-A573-D6CBF3A69E09}" type="presParOf" srcId="{2C68DDF8-5F2F-4117-A0AC-96513D348968}" destId="{1A38C0BD-8388-438D-8CBC-9494BC342833}" srcOrd="2" destOrd="0" presId="urn:microsoft.com/office/officeart/2018/2/layout/IconVerticalSolidList"/>
    <dgm:cxn modelId="{1707D1BB-D51A-410A-8455-ABC329C8BCA9}" type="presParOf" srcId="{2C68DDF8-5F2F-4117-A0AC-96513D348968}" destId="{EAF922C7-2866-4B5B-944E-DFDAF14E23E0}" srcOrd="3" destOrd="0" presId="urn:microsoft.com/office/officeart/2018/2/layout/IconVerticalSolidList"/>
    <dgm:cxn modelId="{632F123F-6ECA-4D06-9B74-9F53862B7075}" type="presParOf" srcId="{99CE5721-5B30-4AA5-9EDF-4EB321DAF77C}" destId="{9F522EAC-9725-469E-95EA-546E0850DC56}" srcOrd="1" destOrd="0" presId="urn:microsoft.com/office/officeart/2018/2/layout/IconVerticalSolidList"/>
    <dgm:cxn modelId="{7F9FBDAC-EDEC-450E-BE40-D17CAB5411B1}" type="presParOf" srcId="{99CE5721-5B30-4AA5-9EDF-4EB321DAF77C}" destId="{A6D5C296-CC22-409F-9A96-F65032D7C575}" srcOrd="2" destOrd="0" presId="urn:microsoft.com/office/officeart/2018/2/layout/IconVerticalSolidList"/>
    <dgm:cxn modelId="{4A13F157-633E-4959-A146-D3359608281B}" type="presParOf" srcId="{A6D5C296-CC22-409F-9A96-F65032D7C575}" destId="{34A72D40-F8E4-4BED-952C-FC40252BF6B5}" srcOrd="0" destOrd="0" presId="urn:microsoft.com/office/officeart/2018/2/layout/IconVerticalSolidList"/>
    <dgm:cxn modelId="{DF1CDE40-A7AC-48A2-AD87-1290C1DF842E}" type="presParOf" srcId="{A6D5C296-CC22-409F-9A96-F65032D7C575}" destId="{66677637-923A-4B5B-9774-106004D1D6F2}" srcOrd="1" destOrd="0" presId="urn:microsoft.com/office/officeart/2018/2/layout/IconVerticalSolidList"/>
    <dgm:cxn modelId="{78900EB0-78B7-4959-BBD0-A78954BBADCF}" type="presParOf" srcId="{A6D5C296-CC22-409F-9A96-F65032D7C575}" destId="{8C223D65-0F47-456B-900E-86EB1165A99A}" srcOrd="2" destOrd="0" presId="urn:microsoft.com/office/officeart/2018/2/layout/IconVerticalSolidList"/>
    <dgm:cxn modelId="{A74D055F-96E8-4F62-9271-59DE3298D568}" type="presParOf" srcId="{A6D5C296-CC22-409F-9A96-F65032D7C575}" destId="{B12FDC8E-247F-49CD-B3A0-200D14C5C622}" srcOrd="3" destOrd="0" presId="urn:microsoft.com/office/officeart/2018/2/layout/IconVerticalSolidList"/>
    <dgm:cxn modelId="{B2B11EF5-B7DF-4867-94E4-B30746AB1C9C}" type="presParOf" srcId="{99CE5721-5B30-4AA5-9EDF-4EB321DAF77C}" destId="{3D8339D8-10C3-4906-ADC8-BB2AE44091A4}" srcOrd="3" destOrd="0" presId="urn:microsoft.com/office/officeart/2018/2/layout/IconVerticalSolidList"/>
    <dgm:cxn modelId="{A3CBB509-A8AF-4689-AE9B-B1EFF9E71428}" type="presParOf" srcId="{99CE5721-5B30-4AA5-9EDF-4EB321DAF77C}" destId="{C095A0D9-72C5-47A6-A519-EBAB1A345E19}" srcOrd="4" destOrd="0" presId="urn:microsoft.com/office/officeart/2018/2/layout/IconVerticalSolidList"/>
    <dgm:cxn modelId="{2AB5BABC-8AC0-4204-ABF9-FC153B4D0032}" type="presParOf" srcId="{C095A0D9-72C5-47A6-A519-EBAB1A345E19}" destId="{EF41BD15-DB47-47FD-A3FB-5A8E2A6DA524}" srcOrd="0" destOrd="0" presId="urn:microsoft.com/office/officeart/2018/2/layout/IconVerticalSolidList"/>
    <dgm:cxn modelId="{8949B306-9A09-40AB-B86B-A1C71BD91EE2}" type="presParOf" srcId="{C095A0D9-72C5-47A6-A519-EBAB1A345E19}" destId="{DA03087E-841F-4691-8DF4-0A7337D2C1AE}" srcOrd="1" destOrd="0" presId="urn:microsoft.com/office/officeart/2018/2/layout/IconVerticalSolidList"/>
    <dgm:cxn modelId="{010716E3-EB9A-46D5-A5DF-09A15B9B9369}" type="presParOf" srcId="{C095A0D9-72C5-47A6-A519-EBAB1A345E19}" destId="{9111B82E-6C28-4736-BEB7-9474C1152C81}" srcOrd="2" destOrd="0" presId="urn:microsoft.com/office/officeart/2018/2/layout/IconVerticalSolidList"/>
    <dgm:cxn modelId="{B690E3D7-2185-4AAE-97F8-F2DA08319B65}" type="presParOf" srcId="{C095A0D9-72C5-47A6-A519-EBAB1A345E19}" destId="{C2B01AEF-C542-482E-BE35-18BE167E9B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7A5D9-4A5F-474D-91EA-FAA446A03925}">
      <dsp:nvSpPr>
        <dsp:cNvPr id="0" name=""/>
        <dsp:cNvSpPr/>
      </dsp:nvSpPr>
      <dsp:spPr>
        <a:xfrm>
          <a:off x="0" y="637"/>
          <a:ext cx="12617450" cy="149143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9411F-E46B-427E-A0CA-A41D52DED72A}">
      <dsp:nvSpPr>
        <dsp:cNvPr id="0" name=""/>
        <dsp:cNvSpPr/>
      </dsp:nvSpPr>
      <dsp:spPr>
        <a:xfrm>
          <a:off x="451158" y="336209"/>
          <a:ext cx="820287" cy="8202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922C7-2866-4B5B-944E-DFDAF14E23E0}">
      <dsp:nvSpPr>
        <dsp:cNvPr id="0" name=""/>
        <dsp:cNvSpPr/>
      </dsp:nvSpPr>
      <dsp:spPr>
        <a:xfrm>
          <a:off x="1722604" y="637"/>
          <a:ext cx="10894845" cy="1491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843" tIns="157843" rIns="157843" bIns="15784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2"/>
            </a:rPr>
            <a:t>Speaking (L.1) Students' first time using Paldet</a:t>
          </a:r>
          <a:endParaRPr lang="en-US" sz="2500" kern="1200"/>
        </a:p>
      </dsp:txBody>
      <dsp:txXfrm>
        <a:off x="1722604" y="637"/>
        <a:ext cx="10894845" cy="1491432"/>
      </dsp:txXfrm>
    </dsp:sp>
    <dsp:sp modelId="{34A72D40-F8E4-4BED-952C-FC40252BF6B5}">
      <dsp:nvSpPr>
        <dsp:cNvPr id="0" name=""/>
        <dsp:cNvSpPr/>
      </dsp:nvSpPr>
      <dsp:spPr>
        <a:xfrm>
          <a:off x="0" y="1864927"/>
          <a:ext cx="12617450" cy="149143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677637-923A-4B5B-9774-106004D1D6F2}">
      <dsp:nvSpPr>
        <dsp:cNvPr id="0" name=""/>
        <dsp:cNvSpPr/>
      </dsp:nvSpPr>
      <dsp:spPr>
        <a:xfrm>
          <a:off x="451158" y="2200500"/>
          <a:ext cx="820287" cy="8202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FDC8E-247F-49CD-B3A0-200D14C5C622}">
      <dsp:nvSpPr>
        <dsp:cNvPr id="0" name=""/>
        <dsp:cNvSpPr/>
      </dsp:nvSpPr>
      <dsp:spPr>
        <a:xfrm>
          <a:off x="1722604" y="1864927"/>
          <a:ext cx="10894845" cy="1491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843" tIns="157843" rIns="157843" bIns="15784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4"/>
            </a:rPr>
            <a:t>Writing (L.2)</a:t>
          </a:r>
          <a:endParaRPr lang="en-US" sz="2500" kern="1200"/>
        </a:p>
      </dsp:txBody>
      <dsp:txXfrm>
        <a:off x="1722604" y="1864927"/>
        <a:ext cx="10894845" cy="1491432"/>
      </dsp:txXfrm>
    </dsp:sp>
    <dsp:sp modelId="{EF41BD15-DB47-47FD-A3FB-5A8E2A6DA524}">
      <dsp:nvSpPr>
        <dsp:cNvPr id="0" name=""/>
        <dsp:cNvSpPr/>
      </dsp:nvSpPr>
      <dsp:spPr>
        <a:xfrm>
          <a:off x="0" y="3729218"/>
          <a:ext cx="12617450" cy="149143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3087E-841F-4691-8DF4-0A7337D2C1AE}">
      <dsp:nvSpPr>
        <dsp:cNvPr id="0" name=""/>
        <dsp:cNvSpPr/>
      </dsp:nvSpPr>
      <dsp:spPr>
        <a:xfrm>
          <a:off x="451158" y="4064790"/>
          <a:ext cx="820287" cy="8202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B01AEF-C542-482E-BE35-18BE167E9BD0}">
      <dsp:nvSpPr>
        <dsp:cNvPr id="0" name=""/>
        <dsp:cNvSpPr/>
      </dsp:nvSpPr>
      <dsp:spPr>
        <a:xfrm>
          <a:off x="1722604" y="3729218"/>
          <a:ext cx="10894845" cy="1491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843" tIns="157843" rIns="157843" bIns="157843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6"/>
            </a:rPr>
            <a:t>establiah a peer-to-peer international network</a:t>
          </a:r>
          <a:endParaRPr lang="en-US" sz="2500" kern="1200"/>
        </a:p>
      </dsp:txBody>
      <dsp:txXfrm>
        <a:off x="1722604" y="3729218"/>
        <a:ext cx="10894845" cy="1491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515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114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252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97305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758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2713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928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1004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9949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453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485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502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078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77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059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4314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888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007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644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45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035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6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rizonofreason.com/culture/aboriginal-art-symbol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.ricciwawa.com/post/1821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tvM-aMgB0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quizlet.com/au/510140058/chin-1000-l-5-dia-1-dialogue-flash-cards/?i=257s4t&amp;x=1jqt" TargetMode="External"/><Relationship Id="rId2" Type="http://schemas.openxmlformats.org/officeDocument/2006/relationships/hyperlink" Target="https://quizlet.com/au/512391069/chin-1000-l-5-dia-1-vocabulary-flash-cards/?i=257s4t&amp;x=1jq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ashboard.blooket.com/set/6311ab71cf52e38efb034abe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56183130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0533/licej.2040.2589.2023.0488" TargetMode="External"/><Relationship Id="rId2" Type="http://schemas.openxmlformats.org/officeDocument/2006/relationships/hyperlink" Target="https://doi.org/10.1177/0022057421103195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07/978-3-642-41981-2_102-1" TargetMode="External"/><Relationship Id="rId4" Type="http://schemas.openxmlformats.org/officeDocument/2006/relationships/hyperlink" Target="https://doi.org/10.4995/eurocall2023.2023.16912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Jessica.wang@curtin.edu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791161" y="1769962"/>
            <a:ext cx="3388703" cy="2242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UDL: Practical Strategies for the University </a:t>
            </a:r>
            <a:r>
              <a:rPr kumimoji="0" lang="en-US" sz="3000" b="0" i="0" u="none" strike="noStrike" kern="1200" cap="all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CFL</a:t>
            </a:r>
            <a:r>
              <a:rPr kumimoji="0" lang="en-US" sz="3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Classroom</a:t>
            </a:r>
          </a:p>
        </p:txBody>
      </p:sp>
      <p:sp>
        <p:nvSpPr>
          <p:cNvPr id="4" name="Text 1"/>
          <p:cNvSpPr/>
          <p:nvPr/>
        </p:nvSpPr>
        <p:spPr>
          <a:xfrm>
            <a:off x="791162" y="4237444"/>
            <a:ext cx="3976454" cy="1932772"/>
          </a:xfrm>
          <a:prstGeom prst="rect">
            <a:avLst/>
          </a:prstGeom>
        </p:spPr>
        <p:txBody>
          <a:bodyPr vert="horz" lIns="91440" tIns="91440" rIns="91440" bIns="91440" rtlCol="0">
            <a:normAutofit fontScale="85000" lnSpcReduction="20000"/>
          </a:bodyPr>
          <a:lstStyle/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900" cap="all"/>
              <a:t>Jessica Wang </a:t>
            </a:r>
            <a:r>
              <a:rPr lang="en-US" altLang="zh-CN" sz="1900" cap="all"/>
              <a:t>(She/Her)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altLang="zh-CN" sz="1900" cap="all"/>
              <a:t>Associate</a:t>
            </a:r>
            <a:r>
              <a:rPr lang="zh-CN" altLang="en-US" sz="1900" cap="all"/>
              <a:t> </a:t>
            </a:r>
            <a:r>
              <a:rPr lang="en-US" altLang="zh-CN" sz="1900" cap="all"/>
              <a:t>Lecturer</a:t>
            </a:r>
            <a:endParaRPr lang="en-US" sz="1900" cap="all"/>
          </a:p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900" cap="all" err="1"/>
              <a:t>Jessica.wang@curtin.edu.au</a:t>
            </a:r>
            <a:endParaRPr lang="en-US" sz="1900" cap="all"/>
          </a:p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900" cap="all"/>
              <a:t>School</a:t>
            </a:r>
            <a:r>
              <a:rPr lang="zh-CN" altLang="en-US" sz="1900" cap="all"/>
              <a:t> </a:t>
            </a:r>
            <a:r>
              <a:rPr lang="en-US" altLang="zh-CN" sz="1900" cap="all"/>
              <a:t>of</a:t>
            </a:r>
            <a:r>
              <a:rPr lang="zh-CN" altLang="en-US" sz="1900" cap="all"/>
              <a:t> </a:t>
            </a:r>
            <a:r>
              <a:rPr lang="en-US" altLang="zh-CN" sz="1900" cap="all"/>
              <a:t>education</a:t>
            </a:r>
          </a:p>
          <a:p>
            <a:pPr defTabSz="9144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</a:pPr>
            <a:r>
              <a:rPr lang="en-US" sz="1900" cap="all"/>
              <a:t>Curtin University</a:t>
            </a:r>
          </a:p>
        </p:txBody>
      </p:sp>
      <p:pic>
        <p:nvPicPr>
          <p:cNvPr id="5" name="Picture 4" descr="A close up of a metal structure">
            <a:extLst>
              <a:ext uri="{FF2B5EF4-FFF2-40B4-BE49-F238E27FC236}">
                <a16:creationId xmlns:a16="http://schemas.microsoft.com/office/drawing/2014/main" id="{8AD88094-AF5D-D2BB-378A-147B024EA2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2048" y="1339614"/>
            <a:ext cx="7539503" cy="46394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C9595-D0D2-C42D-AA77-9E05E90F5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</p:spPr>
        <p:txBody>
          <a:bodyPr anchor="ctr">
            <a:normAutofit/>
          </a:bodyPr>
          <a:lstStyle/>
          <a:p>
            <a:r>
              <a:rPr lang="en-US" dirty="0"/>
              <a:t>Acknowledge to Country</a:t>
            </a:r>
          </a:p>
        </p:txBody>
      </p:sp>
      <p:pic>
        <p:nvPicPr>
          <p:cNvPr id="5" name="Picture 4" descr="Aboriginal Art Symbols in Central Australian Dot Paintings">
            <a:extLst>
              <a:ext uri="{FF2B5EF4-FFF2-40B4-BE49-F238E27FC236}">
                <a16:creationId xmlns:a16="http://schemas.microsoft.com/office/drawing/2014/main" id="{608EBFC5-FA9D-783A-EC12-997DA50E6D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1005840" y="2190750"/>
            <a:ext cx="6217920" cy="522160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5BF20-BC02-94AA-0ADC-3544857E7A89}"/>
              </a:ext>
            </a:extLst>
          </p:cNvPr>
          <p:cNvSpPr txBox="1"/>
          <p:nvPr/>
        </p:nvSpPr>
        <p:spPr>
          <a:xfrm>
            <a:off x="4916718" y="7212301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horizonofreason.com/culture/aboriginal-art-symbol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DEF7F-B79A-8077-EF54-7746F7C3D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I’d like to acknowledge the Whadjuk people of the </a:t>
            </a:r>
            <a:r>
              <a:rPr lang="en-US" dirty="0" err="1"/>
              <a:t>Noongar</a:t>
            </a:r>
            <a:r>
              <a:rPr lang="en-US" dirty="0"/>
              <a:t> Nation, the Traditional Custodians of the land where I am on today. I </a:t>
            </a:r>
            <a:r>
              <a:rPr lang="en-US" dirty="0" err="1"/>
              <a:t>recognise</a:t>
            </a:r>
            <a:r>
              <a:rPr lang="en-US" dirty="0"/>
              <a:t> their deep connection to this Country, which continues to this day. I pay my respect to Elders past, present, and emerging.</a:t>
            </a:r>
          </a:p>
        </p:txBody>
      </p:sp>
    </p:spTree>
    <p:extLst>
      <p:ext uri="{BB962C8B-B14F-4D97-AF65-F5344CB8AC3E}">
        <p14:creationId xmlns:p14="http://schemas.microsoft.com/office/powerpoint/2010/main" val="389355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793789" y="849987"/>
            <a:ext cx="11238599" cy="7087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1.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The Challenge: Heavy Content Loads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A digital illustration of four diverse students studying together in a library, surrounded by open textbooks, notebooks, and coffee cups. The scene highlights intense focus and collaboration, with various academic materials and a timer on the table emphasizing a study session or exam preparation.">
            <a:extLst>
              <a:ext uri="{FF2B5EF4-FFF2-40B4-BE49-F238E27FC236}">
                <a16:creationId xmlns:a16="http://schemas.microsoft.com/office/drawing/2014/main" id="{25A23996-928D-74EF-D1A0-8020B20E51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975" y="2002584"/>
            <a:ext cx="7854041" cy="428402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97154" y="18254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The Problem</a:t>
            </a:r>
            <a:endParaRPr lang="en-US" sz="2200"/>
          </a:p>
        </p:txBody>
      </p:sp>
      <p:sp>
        <p:nvSpPr>
          <p:cNvPr id="5" name="Text 2"/>
          <p:cNvSpPr/>
          <p:nvPr/>
        </p:nvSpPr>
        <p:spPr>
          <a:xfrm>
            <a:off x="9208995" y="2324956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Chinese as a Foreign Language (CFL) courses carry significant cognitive demands — character recognition, tonality, oral anxiety, and diverse learner needs all create systemic barriers.</a:t>
            </a:r>
            <a:endParaRPr lang="en-US" sz="1750"/>
          </a:p>
        </p:txBody>
      </p:sp>
      <p:sp>
        <p:nvSpPr>
          <p:cNvPr id="6" name="Text 3"/>
          <p:cNvSpPr/>
          <p:nvPr/>
        </p:nvSpPr>
        <p:spPr>
          <a:xfrm>
            <a:off x="9208995" y="44787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The Solution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9208995" y="4982540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comprehensive course redesign applying </a:t>
            </a:r>
            <a:r>
              <a:rPr lang="en-US" sz="1750" b="1" dirty="0">
                <a:solidFill>
                  <a:srgbClr val="70AD4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UDL 3.0 guidelines</a:t>
            </a: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to foster autonomous </a:t>
            </a:r>
            <a:r>
              <a:rPr lang="en-US" sz="1750" b="1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"expert learners"</a:t>
            </a: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through a </a:t>
            </a:r>
            <a:r>
              <a:rPr lang="en-US" sz="1750" b="1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"buffet"</a:t>
            </a: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of multi-modal tools.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793790" y="2381964"/>
            <a:ext cx="8619530" cy="7087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2.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UDL 3.0: Three Core Principles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3790" y="354437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28224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Representation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4269224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Multiple ways to access and process content</a:t>
            </a:r>
            <a:endParaRPr lang="en-US" sz="175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16962" y="354437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51396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Engagement</a:t>
            </a:r>
            <a:endParaRPr lang="en-US" sz="2200"/>
          </a:p>
        </p:txBody>
      </p:sp>
      <p:sp>
        <p:nvSpPr>
          <p:cNvPr id="8" name="Text 6"/>
          <p:cNvSpPr/>
          <p:nvPr/>
        </p:nvSpPr>
        <p:spPr>
          <a:xfrm>
            <a:off x="5451396" y="4269224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Multiple ways to motivate and sustain learning</a:t>
            </a:r>
            <a:endParaRPr lang="en-US" sz="175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40133" y="3544372"/>
            <a:ext cx="4196358" cy="1685092"/>
          </a:xfrm>
          <a:prstGeom prst="roundRect">
            <a:avLst>
              <a:gd name="adj" fmla="val 5654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874568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Action &amp; Expression</a:t>
            </a:r>
            <a:endParaRPr lang="en-US" sz="2200"/>
          </a:p>
        </p:txBody>
      </p:sp>
      <p:sp>
        <p:nvSpPr>
          <p:cNvPr id="11" name="Text 9"/>
          <p:cNvSpPr/>
          <p:nvPr/>
        </p:nvSpPr>
        <p:spPr>
          <a:xfrm>
            <a:off x="9874568" y="4269224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Multiple ways to demonstrate knowledge</a:t>
            </a:r>
            <a:endParaRPr lang="en-US" sz="1750"/>
          </a:p>
        </p:txBody>
      </p:sp>
      <p:sp>
        <p:nvSpPr>
          <p:cNvPr id="12" name="Text 10"/>
          <p:cNvSpPr/>
          <p:nvPr/>
        </p:nvSpPr>
        <p:spPr>
          <a:xfrm>
            <a:off x="793790" y="548461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Together, these principles reduce barriers and allow students to </a:t>
            </a:r>
            <a:r>
              <a:rPr lang="en-US" sz="175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customise their own learning path</a:t>
            </a: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based on individual needs.</a:t>
            </a:r>
            <a:endParaRPr lang="en-US" sz="17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793790" y="1391722"/>
            <a:ext cx="7525941" cy="14175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3.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Multiple Means of Representation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310" y="3289876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310" y="3149441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70AD4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42524" y="34067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Ricciwawa Platform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1142524" y="3897154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Students toggle between </a:t>
            </a:r>
            <a:r>
              <a:rPr lang="en-US" sz="1750" b="1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Simplified/Traditional characters</a:t>
            </a: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and adjust </a:t>
            </a:r>
            <a:r>
              <a:rPr lang="en-US" sz="1750" b="1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Pinyin/Zhuyin visibility</a:t>
            </a: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and audio speeds.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  <a:hlinkClick r:id="rId3"/>
              </a:rPr>
              <a:t>CHIN1000 L.5 Dia.1</a:t>
            </a:r>
            <a:endParaRPr lang="en-US" sz="1750" dirty="0">
              <a:solidFill>
                <a:srgbClr val="000000"/>
              </a:solidFill>
              <a:latin typeface="Nunito Sans" pitchFamily="34" charset="0"/>
              <a:ea typeface="Nunito Sans" pitchFamily="34" charset="-122"/>
              <a:cs typeface="Nunito Sans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3789" y="5178818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FFF"/>
          </a:solidFill>
          <a:ln w="3048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3310" y="5107067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70AD4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42524" y="5364361"/>
            <a:ext cx="30210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Reduced Cognitive Load</a:t>
            </a:r>
            <a:endParaRPr lang="en-US" sz="2200"/>
          </a:p>
        </p:txBody>
      </p:sp>
      <p:sp>
        <p:nvSpPr>
          <p:cNvPr id="11" name="Text 8"/>
          <p:cNvSpPr/>
          <p:nvPr/>
        </p:nvSpPr>
        <p:spPr>
          <a:xfrm>
            <a:off x="1142524" y="5854779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Customisable digital text directly addresses the cognitive demands of character recognition and tonality.</a:t>
            </a:r>
            <a:endParaRPr lang="en-US" sz="1750"/>
          </a:p>
        </p:txBody>
      </p:sp>
      <p:pic>
        <p:nvPicPr>
          <p:cNvPr id="13" name="Picture 12" descr="Screenshot of a language learning app displaying a conversation in simplified Chinese.">
            <a:extLst>
              <a:ext uri="{FF2B5EF4-FFF2-40B4-BE49-F238E27FC236}">
                <a16:creationId xmlns:a16="http://schemas.microsoft.com/office/drawing/2014/main" id="{34A9DF32-71A6-367F-2F48-76CB044939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505" y="772733"/>
            <a:ext cx="5841663" cy="60651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793790" y="849987"/>
            <a:ext cx="10788610" cy="7087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4.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iLectures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: Building Autonomous Learners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45483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Pre</a:t>
            </a:r>
            <a:r>
              <a:rPr lang="zh-CN" alt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lang="en-US" altLang="zh-CN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&amp;</a:t>
            </a:r>
            <a:r>
              <a:rPr lang="zh-CN" alt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lang="en-US" altLang="zh-CN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After</a:t>
            </a:r>
            <a:r>
              <a:rPr lang="zh-CN" alt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Class Preparation</a:t>
            </a:r>
            <a:endParaRPr lang="en-US" sz="2200"/>
          </a:p>
        </p:txBody>
      </p:sp>
      <p:sp>
        <p:nvSpPr>
          <p:cNvPr id="4" name="Text 2"/>
          <p:cNvSpPr/>
          <p:nvPr/>
        </p:nvSpPr>
        <p:spPr>
          <a:xfrm>
            <a:off x="665018" y="3035975"/>
            <a:ext cx="433394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key indicator of impact is students‘ ability to </a:t>
            </a:r>
            <a:r>
              <a:rPr lang="en-US" sz="175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proactively use iLectures</a:t>
            </a: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for pre</a:t>
            </a:r>
            <a:r>
              <a:rPr lang="zh-CN" alt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</a:t>
            </a:r>
            <a:r>
              <a:rPr lang="en-US" altLang="zh-CN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and</a:t>
            </a:r>
            <a:r>
              <a:rPr lang="zh-CN" alt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</a:t>
            </a:r>
            <a:r>
              <a:rPr lang="en-US" altLang="zh-CN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after</a:t>
            </a:r>
            <a:r>
              <a:rPr lang="zh-CN" alt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</a:t>
            </a: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class preparation — a sign of growing learner autonomy and self-regulation.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hlinkClick r:id="rId3"/>
              </a:rPr>
              <a:t>CHIN3000 L.1 iLecture </a:t>
            </a:r>
            <a:endParaRPr lang="en-US" sz="175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5018" y="5482889"/>
            <a:ext cx="4205168" cy="1689616"/>
          </a:xfrm>
          <a:prstGeom prst="roundRect">
            <a:avLst>
              <a:gd name="adj" fmla="val 5638"/>
            </a:avLst>
          </a:prstGeom>
          <a:solidFill>
            <a:srgbClr val="D6E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04" y="5442109"/>
            <a:ext cx="283488" cy="22681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04092" y="5766431"/>
            <a:ext cx="3241677" cy="1122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Student self-efficacy is the ultimate measure of UDL success in this course.</a:t>
            </a:r>
            <a:endParaRPr lang="en-US" sz="1750" b="1"/>
          </a:p>
        </p:txBody>
      </p:sp>
      <p:pic>
        <p:nvPicPr>
          <p:cNvPr id="10" name="Picture 9" descr="A drawing depicts a woman working on a laptop, in a cozy, focused workspace.">
            <a:extLst>
              <a:ext uri="{FF2B5EF4-FFF2-40B4-BE49-F238E27FC236}">
                <a16:creationId xmlns:a16="http://schemas.microsoft.com/office/drawing/2014/main" id="{1782539D-04F0-B72F-7E29-BFFD324BBA9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074" y="2454831"/>
            <a:ext cx="7772400" cy="42103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760571" y="710317"/>
            <a:ext cx="9159284" cy="6792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5.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Multiple Means of Engagement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571" y="2083713"/>
            <a:ext cx="543282" cy="5432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0571" y="2887266"/>
            <a:ext cx="271664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Physical Flashcards</a:t>
            </a:r>
            <a:endParaRPr lang="en-US" sz="2100"/>
          </a:p>
        </p:txBody>
      </p:sp>
      <p:sp>
        <p:nvSpPr>
          <p:cNvPr id="5" name="Text 2"/>
          <p:cNvSpPr/>
          <p:nvPr/>
        </p:nvSpPr>
        <p:spPr>
          <a:xfrm>
            <a:off x="760571" y="3435072"/>
            <a:ext cx="4243626" cy="680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Customisable, tactile learning for hands-on vocabulary acquisition</a:t>
            </a:r>
            <a:endParaRPr lang="en-US" sz="1700"/>
          </a:p>
        </p:txBody>
      </p:sp>
      <p:pic>
        <p:nvPicPr>
          <p:cNvPr id="6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0571" y="4532114"/>
            <a:ext cx="543282" cy="5432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60571" y="5335667"/>
            <a:ext cx="2716649" cy="339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Gamified Platforms</a:t>
            </a:r>
            <a:endParaRPr lang="en-US" sz="2100"/>
          </a:p>
        </p:txBody>
      </p:sp>
      <p:sp>
        <p:nvSpPr>
          <p:cNvPr id="8" name="Text 4"/>
          <p:cNvSpPr/>
          <p:nvPr/>
        </p:nvSpPr>
        <p:spPr>
          <a:xfrm>
            <a:off x="760571" y="5883473"/>
            <a:ext cx="4243626" cy="680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Quizlet, Wordwall, and Blooket transform rote memorisation into </a:t>
            </a:r>
            <a:r>
              <a:rPr lang="en-US" sz="170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"Joy and Play"</a:t>
            </a:r>
            <a:endParaRPr lang="en-US" sz="1700"/>
          </a:p>
        </p:txBody>
      </p:sp>
      <p:pic>
        <p:nvPicPr>
          <p:cNvPr id="12" name="Picture 11" descr="Image of a handout titled 'Multiple Ways of Learning Engagement for Chinese'.">
            <a:extLst>
              <a:ext uri="{FF2B5EF4-FFF2-40B4-BE49-F238E27FC236}">
                <a16:creationId xmlns:a16="http://schemas.microsoft.com/office/drawing/2014/main" id="{BAD3654B-9FFC-4635-09FF-4512894C65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0005" y="1659960"/>
            <a:ext cx="7772400" cy="490967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60571" y="6824543"/>
            <a:ext cx="1310925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Students regulate their own level of challenge, choosing the tools that best match their learning style.</a:t>
            </a:r>
            <a:endParaRPr lang="en-US"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03FF-D6A3-CA77-DF87-6FAA09B20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Key Brain Areas Involved in Learning</a:t>
            </a:r>
          </a:p>
        </p:txBody>
      </p:sp>
      <p:pic>
        <p:nvPicPr>
          <p:cNvPr id="5" name="Picture 4" descr="Diagram illustrating key brain areas involved in learning, highlighting Prefrontal Cortex for decision making, Motor Cortex for movement, Visual Cortex for seeing, and Auditory Cortex for hearing.">
            <a:extLst>
              <a:ext uri="{FF2B5EF4-FFF2-40B4-BE49-F238E27FC236}">
                <a16:creationId xmlns:a16="http://schemas.microsoft.com/office/drawing/2014/main" id="{17696200-290A-4DC9-B047-BA72479B0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26" y="239994"/>
            <a:ext cx="11630562" cy="772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2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340F8-0AE4-9EF6-238F-E43AB6581C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Image 1 - Outside</a:t>
            </a:r>
          </a:p>
        </p:txBody>
      </p:sp>
      <p:pic>
        <p:nvPicPr>
          <p:cNvPr id="13" name="Picture 12" descr="Photograph of a person walking on a concrete path beside dense green foliage with various plants and bushes. The person wears a white hoodie and blue jeans, holding a phone in one hand while touching their face with the other.">
            <a:extLst>
              <a:ext uri="{FF2B5EF4-FFF2-40B4-BE49-F238E27FC236}">
                <a16:creationId xmlns:a16="http://schemas.microsoft.com/office/drawing/2014/main" id="{D98B984F-1785-E68D-F1E0-5F369ABAAE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08026" cy="70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95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C30C-1D51-79BF-C662-A7FDB60229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Image 2 - Outside</a:t>
            </a:r>
          </a:p>
        </p:txBody>
      </p:sp>
      <p:pic>
        <p:nvPicPr>
          <p:cNvPr id="11" name="Picture 10" descr="Photograph of a person wearing a black jacket, black cap, sunglasses, and a yellow face mask standing outdoors with tall green trees and a clear blue sky in the background.">
            <a:extLst>
              <a:ext uri="{FF2B5EF4-FFF2-40B4-BE49-F238E27FC236}">
                <a16:creationId xmlns:a16="http://schemas.microsoft.com/office/drawing/2014/main" id="{6B667C7F-1FF7-5464-3165-293B536931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0"/>
            <a:ext cx="7772400" cy="4371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8B984F-1785-E68D-F1E0-5F369ABAA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08026" cy="70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7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667C7F-1FF7-5464-3165-293B53693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0"/>
            <a:ext cx="7772400" cy="4371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8B984F-1785-E68D-F1E0-5F369ABAA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08026" cy="707922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A01B952-2D5B-8546-133C-8928649022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Video – Piano Player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62CF33-ADBC-9AD7-AAEB-B9E5D1CF2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96" y="2044405"/>
            <a:ext cx="10179573" cy="572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57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BF3314-B7C7-334B-1CE5-0514797BF0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Image 1 – Inside Classroom</a:t>
            </a:r>
          </a:p>
        </p:txBody>
      </p:sp>
      <p:pic>
        <p:nvPicPr>
          <p:cNvPr id="2" name="Picture 1" descr="Photograph of a classroom with three people seated at round tables working on laptops and notebooks.">
            <a:extLst>
              <a:ext uri="{FF2B5EF4-FFF2-40B4-BE49-F238E27FC236}">
                <a16:creationId xmlns:a16="http://schemas.microsoft.com/office/drawing/2014/main" id="{BF36F8C2-4553-7465-9B0E-C3888F33D1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496" y="0"/>
            <a:ext cx="11009376" cy="825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2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38B58C-E50F-D677-8FE2-87BD6700A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723027F-DCF3-F58E-84EF-200DA97285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Video – Classroom</a:t>
            </a:r>
          </a:p>
        </p:txBody>
      </p:sp>
    </p:spTree>
    <p:extLst>
      <p:ext uri="{BB962C8B-B14F-4D97-AF65-F5344CB8AC3E}">
        <p14:creationId xmlns:p14="http://schemas.microsoft.com/office/powerpoint/2010/main" val="348898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framed black and white ink drawing featuring abstract floral and leaf designs with flowing, curved lines.">
            <a:extLst>
              <a:ext uri="{FF2B5EF4-FFF2-40B4-BE49-F238E27FC236}">
                <a16:creationId xmlns:a16="http://schemas.microsoft.com/office/drawing/2014/main" id="{953E0394-8A90-09C7-CF02-ACEA4DAC93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98348" y="1028700"/>
            <a:ext cx="8229600" cy="6172200"/>
          </a:xfrm>
          <a:prstGeom prst="rect">
            <a:avLst/>
          </a:prstGeom>
        </p:spPr>
      </p:pic>
      <p:pic>
        <p:nvPicPr>
          <p:cNvPr id="3" name="Picture 2" descr="A framed artwork featuring a yellow and black butterfly illustration accompanied by bold, black Chinese calligraphy characters.">
            <a:extLst>
              <a:ext uri="{FF2B5EF4-FFF2-40B4-BE49-F238E27FC236}">
                <a16:creationId xmlns:a16="http://schemas.microsoft.com/office/drawing/2014/main" id="{87E8AFA6-925F-78F9-852F-A7060C6601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79108" y="1028699"/>
            <a:ext cx="8229600" cy="61722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9E0EAFA-9361-3D3C-9793-EC0819A9D0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Image 1 – Paintings</a:t>
            </a:r>
          </a:p>
        </p:txBody>
      </p:sp>
    </p:spTree>
    <p:extLst>
      <p:ext uri="{BB962C8B-B14F-4D97-AF65-F5344CB8AC3E}">
        <p14:creationId xmlns:p14="http://schemas.microsoft.com/office/powerpoint/2010/main" val="1658117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A56B9-F3F6-C5AB-E8F1-6B97650EA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DF0933-D6DC-0294-9A1C-1B3F796121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Image 2 – Art Activity</a:t>
            </a:r>
          </a:p>
        </p:txBody>
      </p:sp>
      <p:pic>
        <p:nvPicPr>
          <p:cNvPr id="4" name="Picture 3" descr="Photograph of five young people gathered around a table engaged in painting colorful paper lanterns in a classroom setting.">
            <a:extLst>
              <a:ext uri="{FF2B5EF4-FFF2-40B4-BE49-F238E27FC236}">
                <a16:creationId xmlns:a16="http://schemas.microsoft.com/office/drawing/2014/main" id="{9EDD365D-AFF6-5E8C-187E-3EE4FC4702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0469" y="1"/>
            <a:ext cx="10599419" cy="794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509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6BE3E-72D5-5FB1-EFE7-BD390049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350">
                <a:latin typeface="Nunito Sans" pitchFamily="2" charset="77"/>
              </a:rPr>
              <a:t>6.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Digital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vocabulary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learning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tool: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highlight>
                  <a:srgbClr val="FFFF00"/>
                </a:highlight>
                <a:latin typeface="Nunito Sans" pitchFamily="2" charset="77"/>
              </a:rPr>
              <a:t>Quizlet</a:t>
            </a:r>
            <a:endParaRPr lang="en-US" sz="4350">
              <a:latin typeface="Nunito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82100-95CE-E124-D613-6066A5223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/>
              <a:t>CHIN1000</a:t>
            </a:r>
            <a:r>
              <a:rPr lang="zh-CN" altLang="en-US"/>
              <a:t> </a:t>
            </a:r>
            <a:r>
              <a:rPr lang="en-US" altLang="zh-CN"/>
              <a:t>L.5</a:t>
            </a:r>
            <a:r>
              <a:rPr lang="zh-CN" altLang="en-US"/>
              <a:t> </a:t>
            </a:r>
            <a:r>
              <a:rPr lang="en-US" altLang="zh-CN"/>
              <a:t>DIA.1</a:t>
            </a:r>
            <a:r>
              <a:rPr lang="zh-CN" altLang="en-US"/>
              <a:t> </a:t>
            </a:r>
            <a:endParaRPr lang="en-US" altLang="zh-CN"/>
          </a:p>
          <a:p>
            <a:pPr algn="ctr"/>
            <a:r>
              <a:rPr lang="en-US" altLang="zh-CN">
                <a:highlight>
                  <a:srgbClr val="FFFF00"/>
                </a:highlight>
              </a:rPr>
              <a:t>Quizlet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>
                <a:hlinkClick r:id="rId2"/>
              </a:rPr>
              <a:t>L.5 Dia 1 Vocabulary Quizlet</a:t>
            </a:r>
            <a:r>
              <a:rPr lang="zh-CN" altLang="en-US"/>
              <a:t> </a:t>
            </a:r>
            <a:r>
              <a:rPr lang="en-US" altLang="zh-CN"/>
              <a:t>(Digital</a:t>
            </a:r>
            <a:r>
              <a:rPr lang="zh-CN" altLang="en-US"/>
              <a:t> </a:t>
            </a:r>
            <a:r>
              <a:rPr lang="en-US" altLang="zh-CN"/>
              <a:t>flashcard)</a:t>
            </a:r>
          </a:p>
          <a:p>
            <a:pPr marL="0" indent="0" algn="ctr">
              <a:buNone/>
            </a:pPr>
            <a:r>
              <a:rPr lang="en-US" altLang="zh-CN">
                <a:hlinkClick r:id="rId3"/>
              </a:rPr>
              <a:t>L.5 Dia.1 Sentences (digital flashcard)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6473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90EAA-1177-CC02-7B86-F18CF52FFF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Screenshot – Learning Activity</a:t>
            </a:r>
          </a:p>
        </p:txBody>
      </p:sp>
      <p:pic>
        <p:nvPicPr>
          <p:cNvPr id="2" name="Picture 1" descr="Screenshot of an educational vocabulary activity interface titled &quot;CHIN 1000 L. 5 Dia. 1 Vocabulary&quot; featuring sections for games and in-class review.">
            <a:extLst>
              <a:ext uri="{FF2B5EF4-FFF2-40B4-BE49-F238E27FC236}">
                <a16:creationId xmlns:a16="http://schemas.microsoft.com/office/drawing/2014/main" id="{9D77764D-41BA-9309-C25B-808FB3FFC2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1091" y="193438"/>
            <a:ext cx="10307782" cy="78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59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AFE88-64EB-03AA-F794-143C3E39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CD6C-B144-A322-6298-52A40C9C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350">
                <a:latin typeface="Nunito Sans" pitchFamily="2" charset="77"/>
              </a:rPr>
              <a:t>Digital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vocabulary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learning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tool: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 err="1">
                <a:highlight>
                  <a:srgbClr val="FFFF00"/>
                </a:highlight>
                <a:latin typeface="Nunito Sans" pitchFamily="2" charset="77"/>
              </a:rPr>
              <a:t>Blooket</a:t>
            </a:r>
            <a:endParaRPr lang="en-US" sz="4350">
              <a:latin typeface="Nunito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07EB6-2D30-7095-E5BE-34AC7BFD9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/>
              <a:t>CHIN1000</a:t>
            </a:r>
            <a:r>
              <a:rPr lang="zh-CN" altLang="en-US"/>
              <a:t> </a:t>
            </a:r>
            <a:r>
              <a:rPr lang="en-US" altLang="zh-CN"/>
              <a:t>L.5</a:t>
            </a:r>
            <a:r>
              <a:rPr lang="zh-CN" altLang="en-US"/>
              <a:t> </a:t>
            </a:r>
            <a:r>
              <a:rPr lang="en-US" altLang="zh-CN"/>
              <a:t>DIA.1</a:t>
            </a:r>
            <a:r>
              <a:rPr lang="zh-CN" altLang="en-US"/>
              <a:t> </a:t>
            </a:r>
            <a:endParaRPr lang="en-US" altLang="zh-CN"/>
          </a:p>
          <a:p>
            <a:pPr algn="ctr"/>
            <a:r>
              <a:rPr lang="en-US" altLang="zh-CN" err="1">
                <a:highlight>
                  <a:srgbClr val="FFFF00"/>
                </a:highlight>
              </a:rPr>
              <a:t>Blooket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>
                <a:hlinkClick r:id="rId2"/>
              </a:rPr>
              <a:t>L.5 Dia.1 Blooket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9584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673BC-A556-3074-DEEE-516D8DF2D6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Screenshot – Learning Activities</a:t>
            </a:r>
          </a:p>
        </p:txBody>
      </p:sp>
      <p:pic>
        <p:nvPicPr>
          <p:cNvPr id="3" name="Picture 2" descr="Screenshot of an online homework assignment setup page on BlooKet platform showing settings for &quot;L.5.Dia.1&quot; with 26 questions.">
            <a:extLst>
              <a:ext uri="{FF2B5EF4-FFF2-40B4-BE49-F238E27FC236}">
                <a16:creationId xmlns:a16="http://schemas.microsoft.com/office/drawing/2014/main" id="{71F16C92-6DB2-0866-D0A8-58482C5D87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92" y="433109"/>
            <a:ext cx="7277199" cy="4675600"/>
          </a:xfrm>
          <a:prstGeom prst="rect">
            <a:avLst/>
          </a:prstGeom>
        </p:spPr>
      </p:pic>
      <p:pic>
        <p:nvPicPr>
          <p:cNvPr id="5" name="Picture 4" descr="Screenshot of a language learning quiz interface displaying two multiple-choice questions with Chinese characters and English answer options.">
            <a:extLst>
              <a:ext uri="{FF2B5EF4-FFF2-40B4-BE49-F238E27FC236}">
                <a16:creationId xmlns:a16="http://schemas.microsoft.com/office/drawing/2014/main" id="{7E464EDD-6179-8BDE-EF3A-C50786DF90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7230" y="2770909"/>
            <a:ext cx="8467378" cy="512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27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CFE0-8BDE-A1A3-7A00-0490C9E6A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1CCAF-87CC-478E-0ABF-EF6C5615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350">
                <a:latin typeface="Nunito Sans" pitchFamily="2" charset="77"/>
              </a:rPr>
              <a:t>Digital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vocabulary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learning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>
                <a:latin typeface="Nunito Sans" pitchFamily="2" charset="77"/>
              </a:rPr>
              <a:t>tool:</a:t>
            </a:r>
            <a:r>
              <a:rPr lang="zh-CN" altLang="en-US" sz="4350">
                <a:latin typeface="Nunito Sans" pitchFamily="2" charset="77"/>
              </a:rPr>
              <a:t> </a:t>
            </a:r>
            <a:r>
              <a:rPr lang="en-US" altLang="zh-CN" sz="4350" err="1">
                <a:highlight>
                  <a:srgbClr val="FFFF00"/>
                </a:highlight>
                <a:latin typeface="Nunito Sans" pitchFamily="2" charset="77"/>
              </a:rPr>
              <a:t>wordwall</a:t>
            </a:r>
            <a:endParaRPr lang="en-US" sz="4350">
              <a:highlight>
                <a:srgbClr val="FFFF00"/>
              </a:highlight>
              <a:latin typeface="Nunito Sans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984BB-CFD4-CA3B-3038-B081B0153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CN"/>
              <a:t>CHIN1000</a:t>
            </a:r>
            <a:r>
              <a:rPr lang="zh-CN" altLang="en-US"/>
              <a:t> </a:t>
            </a:r>
            <a:r>
              <a:rPr lang="en-US" altLang="zh-CN"/>
              <a:t>L.5</a:t>
            </a:r>
            <a:r>
              <a:rPr lang="zh-CN" altLang="en-US"/>
              <a:t> </a:t>
            </a:r>
            <a:r>
              <a:rPr lang="en-US" altLang="zh-CN"/>
              <a:t>DIA.1</a:t>
            </a:r>
            <a:r>
              <a:rPr lang="zh-CN" altLang="en-US"/>
              <a:t> </a:t>
            </a:r>
            <a:endParaRPr lang="en-US" altLang="zh-CN"/>
          </a:p>
          <a:p>
            <a:pPr algn="ctr"/>
            <a:r>
              <a:rPr lang="en-US" altLang="zh-CN" err="1">
                <a:highlight>
                  <a:srgbClr val="FFFF00"/>
                </a:highlight>
              </a:rPr>
              <a:t>Wordwall</a:t>
            </a:r>
            <a:r>
              <a:rPr lang="en-US" altLang="zh-CN"/>
              <a:t>:</a:t>
            </a:r>
            <a:r>
              <a:rPr lang="zh-CN" altLang="en-US"/>
              <a:t> </a:t>
            </a:r>
            <a:r>
              <a:rPr lang="en-US" altLang="zh-CN">
                <a:hlinkClick r:id="rId2"/>
              </a:rPr>
              <a:t>CHIN1000 L.5 Dia.1 Vocabulary (Recognition)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0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A7899-468B-9CA8-6657-E3CE78D7C8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Screenshot - Vocabulary</a:t>
            </a:r>
          </a:p>
        </p:txBody>
      </p:sp>
      <p:pic>
        <p:nvPicPr>
          <p:cNvPr id="3" name="Picture 2" descr="Screenshot of an interactive vocabulary matching exercise for Chinese language learners.">
            <a:extLst>
              <a:ext uri="{FF2B5EF4-FFF2-40B4-BE49-F238E27FC236}">
                <a16:creationId xmlns:a16="http://schemas.microsoft.com/office/drawing/2014/main" id="{0BACAAEB-6D1B-9571-4E83-9DCE5056DF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345478" y="498764"/>
            <a:ext cx="14047919" cy="717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6491645" y="650557"/>
            <a:ext cx="7592139" cy="13854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7.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Multiple Means of Action &amp; Expression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19" descr="Diagram illustrating eight pathways to language mastery with a central focus on language learning activities.">
            <a:extLst>
              <a:ext uri="{FF2B5EF4-FFF2-40B4-BE49-F238E27FC236}">
                <a16:creationId xmlns:a16="http://schemas.microsoft.com/office/drawing/2014/main" id="{1E78C0B7-C16E-085E-B689-2DC147BF4F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35" y="1315966"/>
            <a:ext cx="6157495" cy="4906598"/>
          </a:xfrm>
          <a:prstGeom prst="rect">
            <a:avLst/>
          </a:prstGeom>
        </p:spPr>
      </p:pic>
      <p:sp>
        <p:nvSpPr>
          <p:cNvPr id="4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644" y="2396159"/>
            <a:ext cx="3687723" cy="2868573"/>
          </a:xfrm>
          <a:prstGeom prst="roundRect">
            <a:avLst>
              <a:gd name="adj" fmla="val 3246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1645" y="2573060"/>
            <a:ext cx="665083" cy="665083"/>
          </a:xfrm>
          <a:prstGeom prst="roundRect">
            <a:avLst>
              <a:gd name="adj" fmla="val 13747285"/>
            </a:avLst>
          </a:prstGeom>
          <a:solidFill>
            <a:srgbClr val="70AD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4525" y="2755940"/>
            <a:ext cx="299204" cy="2992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4915" y="3431559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Immersive Roleplay</a:t>
            </a:r>
            <a:endParaRPr lang="en-US" sz="2150"/>
          </a:p>
        </p:txBody>
      </p:sp>
      <p:sp>
        <p:nvSpPr>
          <p:cNvPr id="8" name="Text 4"/>
          <p:cNvSpPr/>
          <p:nvPr/>
        </p:nvSpPr>
        <p:spPr>
          <a:xfrm>
            <a:off x="6664915" y="3907928"/>
            <a:ext cx="3229094" cy="10519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Students perform as </a:t>
            </a:r>
            <a:r>
              <a:rPr lang="en-US" sz="170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news anchors or voice actors</a:t>
            </a: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after teacher-led coaching</a:t>
            </a:r>
            <a:endParaRPr lang="en-US" sz="170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66628" y="2396159"/>
            <a:ext cx="3687842" cy="2868573"/>
          </a:xfrm>
          <a:prstGeom prst="roundRect">
            <a:avLst>
              <a:gd name="adj" fmla="val 3246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95942" y="2573060"/>
            <a:ext cx="665083" cy="665083"/>
          </a:xfrm>
          <a:prstGeom prst="roundRect">
            <a:avLst>
              <a:gd name="adj" fmla="val 13747285"/>
            </a:avLst>
          </a:prstGeom>
          <a:solidFill>
            <a:srgbClr val="70AD4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78822" y="2755940"/>
            <a:ext cx="299204" cy="29920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395942" y="3454717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Lower Affective Filter</a:t>
            </a:r>
            <a:endParaRPr lang="en-US" sz="2150"/>
          </a:p>
        </p:txBody>
      </p:sp>
      <p:sp>
        <p:nvSpPr>
          <p:cNvPr id="13" name="Text 8"/>
          <p:cNvSpPr/>
          <p:nvPr/>
        </p:nvSpPr>
        <p:spPr>
          <a:xfrm>
            <a:off x="10395942" y="3931087"/>
            <a:ext cx="3229213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Creative framing replaces oral anxiety with </a:t>
            </a:r>
            <a:r>
              <a:rPr lang="en-US" sz="170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social interaction</a:t>
            </a:r>
            <a:endParaRPr lang="en-US" sz="1700"/>
          </a:p>
        </p:txBody>
      </p:sp>
      <p:sp>
        <p:nvSpPr>
          <p:cNvPr id="14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855" y="5239642"/>
            <a:ext cx="7361616" cy="2036921"/>
          </a:xfrm>
          <a:prstGeom prst="roundRect">
            <a:avLst>
              <a:gd name="adj" fmla="val 4296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3510" y="5441513"/>
            <a:ext cx="665083" cy="665083"/>
          </a:xfrm>
          <a:prstGeom prst="roundRect">
            <a:avLst>
              <a:gd name="adj" fmla="val 13747285"/>
            </a:avLst>
          </a:prstGeom>
          <a:solidFill>
            <a:srgbClr val="70AD46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1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41431" y="5662671"/>
            <a:ext cx="299204" cy="29920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450264" y="5793819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Measurable Impact</a:t>
            </a:r>
            <a:endParaRPr lang="en-US" sz="2150"/>
          </a:p>
        </p:txBody>
      </p:sp>
      <p:sp>
        <p:nvSpPr>
          <p:cNvPr id="18" name="Text 12"/>
          <p:cNvSpPr/>
          <p:nvPr/>
        </p:nvSpPr>
        <p:spPr>
          <a:xfrm>
            <a:off x="6829186" y="6406127"/>
            <a:ext cx="713351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Higher oral proficiency, text comprehension, and </a:t>
            </a:r>
            <a:r>
              <a:rPr lang="en-US" sz="1700" b="1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self-efficacy</a:t>
            </a:r>
            <a:endParaRPr lang="en-US" sz="17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EBF823-59AF-8D42-5356-0E602AA1D1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5840" y="-1590676"/>
            <a:ext cx="12618720" cy="15906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AU" dirty="0"/>
              <a:t>8. Hybrid Engagement with Padlet</a:t>
            </a:r>
          </a:p>
        </p:txBody>
      </p:sp>
      <p:pic>
        <p:nvPicPr>
          <p:cNvPr id="2" name="Picture 1" descr="Illustration and text-based slide explaining hybrid engagement using Padlet for global learning collaboration. Key points highlight unified space for video and audio sharing, real-time feedback for all learners, and an inclusive community ensuring no learner is left behind.">
            <a:extLst>
              <a:ext uri="{FF2B5EF4-FFF2-40B4-BE49-F238E27FC236}">
                <a16:creationId xmlns:a16="http://schemas.microsoft.com/office/drawing/2014/main" id="{FFA37639-7A16-BFE6-FBD2-F4BDA14DEE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441999"/>
            <a:ext cx="14630380" cy="73456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9452A-AF75-5C16-5CFD-88D43C881ADD}"/>
              </a:ext>
            </a:extLst>
          </p:cNvPr>
          <p:cNvSpPr txBox="1"/>
          <p:nvPr/>
        </p:nvSpPr>
        <p:spPr>
          <a:xfrm>
            <a:off x="6345381" y="907141"/>
            <a:ext cx="7426036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350" dirty="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8.</a:t>
            </a:r>
            <a:endParaRPr lang="en-US" sz="4350" dirty="0"/>
          </a:p>
        </p:txBody>
      </p:sp>
    </p:spTree>
    <p:extLst>
      <p:ext uri="{BB962C8B-B14F-4D97-AF65-F5344CB8AC3E}">
        <p14:creationId xmlns:p14="http://schemas.microsoft.com/office/powerpoint/2010/main" val="3926407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E9AD8-030E-F053-2327-FA56F00C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350" dirty="0"/>
              <a:t>9.</a:t>
            </a:r>
            <a:r>
              <a:rPr lang="zh-CN" altLang="en-US" sz="4350" dirty="0"/>
              <a:t> </a:t>
            </a:r>
            <a:r>
              <a:rPr lang="en-US" altLang="zh-CN" sz="4350" dirty="0">
                <a:highlight>
                  <a:srgbClr val="FFFF00"/>
                </a:highlight>
              </a:rPr>
              <a:t>Padlet</a:t>
            </a:r>
            <a:r>
              <a:rPr lang="zh-CN" altLang="en-US" sz="4350" dirty="0"/>
              <a:t> </a:t>
            </a:r>
            <a:r>
              <a:rPr lang="en-US" altLang="zh-CN" sz="2800" i="1" dirty="0"/>
              <a:t>–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a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powerful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tool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for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lesson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presentation,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student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participation,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expression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and</a:t>
            </a:r>
            <a:r>
              <a:rPr lang="zh-CN" altLang="en-US" sz="2800" i="1" dirty="0"/>
              <a:t> </a:t>
            </a:r>
            <a:r>
              <a:rPr lang="en-US" altLang="zh-CN" sz="2800" i="1" dirty="0"/>
              <a:t>interaction</a:t>
            </a:r>
            <a:r>
              <a:rPr lang="zh-CN" altLang="en-US" sz="2800" i="1" dirty="0"/>
              <a:t>   </a:t>
            </a:r>
            <a:endParaRPr lang="en-US" i="1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F3DD06E8-7FCC-FA7B-19A1-0E81CD336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182869"/>
              </p:ext>
            </p:extLst>
          </p:nvPr>
        </p:nvGraphicFramePr>
        <p:xfrm>
          <a:off x="1006475" y="2190750"/>
          <a:ext cx="12617450" cy="52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1808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4294967295"/>
          </p:nvPr>
        </p:nvSpPr>
        <p:spPr>
          <a:xfrm>
            <a:off x="1281827" y="753701"/>
            <a:ext cx="8714595" cy="5495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10.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The Full UDL Buffet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Image 0" descr="Diagram of four interlocking green puzzle pieces representing different concepts - Representation; Engagement; Hybrid Engagement; Action and Expression.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827" y="1327428"/>
            <a:ext cx="12066746" cy="599408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715281" y="3011315"/>
            <a:ext cx="2730725" cy="34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Representation</a:t>
            </a:r>
            <a:endParaRPr lang="en-US" sz="2150"/>
          </a:p>
        </p:txBody>
      </p:sp>
      <p:pic>
        <p:nvPicPr>
          <p:cNvPr id="10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5731" y="3012073"/>
            <a:ext cx="606828" cy="60682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14144" y="5274783"/>
            <a:ext cx="2730726" cy="34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Engagement</a:t>
            </a:r>
            <a:endParaRPr lang="en-US" sz="2150"/>
          </a:p>
        </p:txBody>
      </p:sp>
      <p:pic>
        <p:nvPicPr>
          <p:cNvPr id="9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4593" y="5269473"/>
            <a:ext cx="606828" cy="6068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185461" y="3017193"/>
            <a:ext cx="2730726" cy="34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Hybrid Engagement</a:t>
            </a:r>
            <a:endParaRPr lang="en-US" sz="2150"/>
          </a:p>
        </p:txBody>
      </p:sp>
      <p:pic>
        <p:nvPicPr>
          <p:cNvPr id="5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6267" y="2866245"/>
            <a:ext cx="606828" cy="6068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185461" y="5274783"/>
            <a:ext cx="2730726" cy="341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Action &amp; Expression</a:t>
            </a:r>
            <a:endParaRPr lang="en-US" sz="2150"/>
          </a:p>
        </p:txBody>
      </p:sp>
      <p:pic>
        <p:nvPicPr>
          <p:cNvPr id="7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6267" y="5123834"/>
            <a:ext cx="606828" cy="60682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990145" y="7293613"/>
            <a:ext cx="12850546" cy="430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Each strategy targets a specific barrier — together they create a flexible, inclusive CFL learning environment where every student can thrive.</a:t>
            </a:r>
            <a:endParaRPr lang="en-US" sz="1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title" idx="4294967295"/>
          </p:nvPr>
        </p:nvSpPr>
        <p:spPr>
          <a:xfrm>
            <a:off x="6280190" y="1049537"/>
            <a:ext cx="5670590" cy="7087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11.</a:t>
            </a:r>
            <a:r>
              <a:rPr kumimoji="0" lang="zh-CN" alt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 </a:t>
            </a:r>
            <a:r>
              <a:rPr kumimoji="0" lang="en-US" sz="4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Key Takeaways</a:t>
            </a:r>
            <a:endParaRPr kumimoji="0" lang="en-US" sz="43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Image 0" descr="Illustration of six students celebrating outdoors on a university campus. Bright colors highlight students holding books and raising fists, symbolizing achievement and enthusiasm.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46" y="444321"/>
            <a:ext cx="5486400" cy="7340958"/>
          </a:xfrm>
          <a:prstGeom prst="rect">
            <a:avLst/>
          </a:prstGeom>
        </p:spPr>
      </p:pic>
      <p:sp>
        <p:nvSpPr>
          <p:cNvPr id="4" name="Shap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0190" y="224444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365260" y="2286953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1</a:t>
            </a:r>
            <a:endParaRPr lang="en-US" sz="2650"/>
          </a:p>
        </p:txBody>
      </p:sp>
      <p:sp>
        <p:nvSpPr>
          <p:cNvPr id="6" name="Text 3"/>
          <p:cNvSpPr/>
          <p:nvPr/>
        </p:nvSpPr>
        <p:spPr>
          <a:xfrm>
            <a:off x="7017306" y="2322314"/>
            <a:ext cx="379892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Reduce barriers, not standards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7017306" y="281273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UDL 3.0 removes systemic obstacles while maintaining rigorous learning outcomes.</a:t>
            </a:r>
            <a:endParaRPr lang="en-US" sz="1750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0190" y="39921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65260" y="403467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2</a:t>
            </a:r>
            <a:endParaRPr lang="en-US" sz="2650"/>
          </a:p>
        </p:txBody>
      </p:sp>
      <p:sp>
        <p:nvSpPr>
          <p:cNvPr id="10" name="Text 7"/>
          <p:cNvSpPr/>
          <p:nvPr/>
        </p:nvSpPr>
        <p:spPr>
          <a:xfrm>
            <a:off x="7017306" y="4070033"/>
            <a:ext cx="304883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Choice drives ownership</a:t>
            </a:r>
            <a:endParaRPr lang="en-US" sz="2200"/>
          </a:p>
        </p:txBody>
      </p:sp>
      <p:sp>
        <p:nvSpPr>
          <p:cNvPr id="11" name="Text 8"/>
          <p:cNvSpPr/>
          <p:nvPr/>
        </p:nvSpPr>
        <p:spPr>
          <a:xfrm>
            <a:off x="7017306" y="4560451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 "buffet" of tools lets students regulate challenge and build genuine self-efficacy.</a:t>
            </a:r>
            <a:endParaRPr lang="en-US" sz="1750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0190" y="57398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4F0DB"/>
          </a:solidFill>
          <a:ln w="7620">
            <a:solidFill>
              <a:srgbClr val="CAD6C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365260" y="578238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3</a:t>
            </a:r>
            <a:endParaRPr lang="en-US" sz="2650"/>
          </a:p>
        </p:txBody>
      </p:sp>
      <p:sp>
        <p:nvSpPr>
          <p:cNvPr id="14" name="Text 11"/>
          <p:cNvSpPr/>
          <p:nvPr/>
        </p:nvSpPr>
        <p:spPr>
          <a:xfrm>
            <a:off x="7017306" y="5817751"/>
            <a:ext cx="36289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>
                <a:solidFill>
                  <a:srgbClr val="000000"/>
                </a:solidFill>
                <a:latin typeface="Nunito Sans Light" pitchFamily="34" charset="0"/>
                <a:ea typeface="Nunito Sans Light" pitchFamily="34" charset="-122"/>
                <a:cs typeface="Nunito Sans Light" pitchFamily="34" charset="-120"/>
              </a:rPr>
              <a:t>Creativity unlocks expression</a:t>
            </a:r>
            <a:endParaRPr lang="en-US" sz="2200"/>
          </a:p>
        </p:txBody>
      </p:sp>
      <p:sp>
        <p:nvSpPr>
          <p:cNvPr id="15" name="Text 12"/>
          <p:cNvSpPr/>
          <p:nvPr/>
        </p:nvSpPr>
        <p:spPr>
          <a:xfrm>
            <a:off x="7017306" y="630816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00000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Roleplay and play-based tools transform anxiety into engagement and oral proficiency.</a:t>
            </a:r>
            <a:endParaRPr lang="en-US" sz="175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2AD7-1356-9E57-F187-D826B456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113" y="716041"/>
            <a:ext cx="11523930" cy="704562"/>
          </a:xfrm>
        </p:spPr>
        <p:txBody>
          <a:bodyPr>
            <a:noAutofit/>
          </a:bodyPr>
          <a:lstStyle/>
          <a:p>
            <a:r>
              <a:rPr lang="en-US" altLang="zh-CN" sz="4350" dirty="0">
                <a:latin typeface="Nunito Sans" pitchFamily="2" charset="77"/>
              </a:rPr>
              <a:t>12.</a:t>
            </a:r>
            <a:r>
              <a:rPr lang="zh-CN" altLang="en-US" sz="4350" dirty="0">
                <a:latin typeface="Nunito Sans" pitchFamily="2" charset="77"/>
              </a:rPr>
              <a:t> </a:t>
            </a:r>
            <a:r>
              <a:rPr lang="en-US" sz="4350" dirty="0">
                <a:latin typeface="Nunito Sans" pitchFamily="2" charset="77"/>
              </a:rPr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7EB9C-A278-AD4B-77A8-ED7A3192A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1697694"/>
            <a:ext cx="12618720" cy="6185542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Levey, S. (2021). Universal Design for Learning. </a:t>
            </a:r>
            <a:r>
              <a:rPr lang="en-US" i="1"/>
              <a:t>Journal of Education, 203</a:t>
            </a:r>
            <a:r>
              <a:rPr lang="en-US"/>
              <a:t>, 479 - 487. </a:t>
            </a:r>
            <a:r>
              <a:rPr lang="en-US" u="sng">
                <a:hlinkClick r:id="rId2"/>
              </a:rPr>
              <a:t>https://doi.org/10.1177/00220574211031954</a:t>
            </a:r>
            <a:endParaRPr lang="en-US"/>
          </a:p>
          <a:p>
            <a:r>
              <a:rPr lang="en-US"/>
              <a:t>Millikin, C. C. (2023). Future-Proof your Instructional Design with Universal Design for Learning and Translanguaging. </a:t>
            </a:r>
            <a:r>
              <a:rPr lang="en-US" i="1"/>
              <a:t>Literacy Information and Computer Education Journal</a:t>
            </a:r>
            <a:r>
              <a:rPr lang="en-US"/>
              <a:t>. </a:t>
            </a:r>
            <a:r>
              <a:rPr lang="en-US" u="sng">
                <a:hlinkClick r:id="rId3"/>
              </a:rPr>
              <a:t>https://doi.org/10.20533/licej.2040.2589.2023.0488</a:t>
            </a:r>
            <a:endParaRPr lang="en-US"/>
          </a:p>
          <a:p>
            <a:r>
              <a:rPr lang="en-US"/>
              <a:t>Kasch, H. (2019). Experimental Studies of the Affordances of Assistive Multimodal Learning Designs: Universal Design for Learning in Modern Language Classrooms.. 93-107.</a:t>
            </a:r>
          </a:p>
          <a:p>
            <a:r>
              <a:rPr lang="en-US"/>
              <a:t>Vogt, K. (2021). Equitable and Inclusive (Classroom-Based) Foreign Language Assessment Using Universal Design for Learning. </a:t>
            </a:r>
            <a:r>
              <a:rPr lang="en-US" i="1"/>
              <a:t>Handbook of Research on Policies and Practices for Assessing Inclusive Teaching and Learning</a:t>
            </a:r>
            <a:r>
              <a:rPr lang="en-US"/>
              <a:t>. https://</a:t>
            </a:r>
            <a:r>
              <a:rPr lang="en-US" err="1"/>
              <a:t>doi.org</a:t>
            </a:r>
            <a:r>
              <a:rPr lang="en-US"/>
              <a:t>/10.4018/978-1-7998-8579-5.ch006</a:t>
            </a:r>
          </a:p>
          <a:p>
            <a:r>
              <a:rPr lang="en-US"/>
              <a:t>Xu, L. (2023). Support inclusive teaching and learning with CALL technologies in the beginning-level Chinese language classroom. </a:t>
            </a:r>
            <a:r>
              <a:rPr lang="en-US" i="1" err="1"/>
              <a:t>EuroCALL</a:t>
            </a:r>
            <a:r>
              <a:rPr lang="en-US" i="1"/>
              <a:t> 2023. CALL for all Languages - Short Papers</a:t>
            </a:r>
            <a:r>
              <a:rPr lang="en-US"/>
              <a:t>. </a:t>
            </a:r>
            <a:r>
              <a:rPr lang="en-US" u="sng">
                <a:hlinkClick r:id="rId4"/>
              </a:rPr>
              <a:t>https://doi.org/10.4995/eurocall2023.2023.16912</a:t>
            </a:r>
            <a:endParaRPr lang="en-US"/>
          </a:p>
          <a:p>
            <a:r>
              <a:rPr lang="en-US"/>
              <a:t>Yu, Q., Lei, Y., &amp; Lu, L. (2024). A UDL blended curriculum metamodel for proficiency-oriented Chinese instruction. </a:t>
            </a:r>
            <a:r>
              <a:rPr lang="en-US" i="1"/>
              <a:t>Chinese as a Second Language (</a:t>
            </a:r>
            <a:r>
              <a:rPr lang="zh-CN" altLang="en-US" i="1"/>
              <a:t>漢語教學研究</a:t>
            </a:r>
            <a:r>
              <a:rPr lang="en-US" i="1"/>
              <a:t>—</a:t>
            </a:r>
            <a:r>
              <a:rPr lang="zh-CN" altLang="en-US" i="1"/>
              <a:t>美國中文教師學會學報</a:t>
            </a:r>
            <a:r>
              <a:rPr lang="en-US" i="1"/>
              <a:t>). The journal of the Chinese Language Teachers Association, USA</a:t>
            </a:r>
            <a:r>
              <a:rPr lang="en-US"/>
              <a:t>. https://</a:t>
            </a:r>
            <a:r>
              <a:rPr lang="en-US" err="1"/>
              <a:t>doi.org</a:t>
            </a:r>
            <a:r>
              <a:rPr lang="en-US"/>
              <a:t>/10.1075/csl.00049.yu</a:t>
            </a:r>
          </a:p>
          <a:p>
            <a:r>
              <a:rPr lang="en-US"/>
              <a:t>Zhang, Y., Xiang, W., &amp; Xue, Q. (2018). Design and Implementation of Chinese as Second Language Learning. </a:t>
            </a:r>
            <a:r>
              <a:rPr lang="en-US" i="1"/>
              <a:t>Handbook of Mobile Teaching and Learning</a:t>
            </a:r>
            <a:r>
              <a:rPr lang="en-US"/>
              <a:t>. </a:t>
            </a:r>
            <a:r>
              <a:rPr lang="en-US" u="sng">
                <a:hlinkClick r:id="rId5"/>
              </a:rPr>
              <a:t>https://doi.org/10.1007/978-3-642-41981-2_102-1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45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3BB8-1354-D15F-F2F2-B095259F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00074"/>
            <a:ext cx="12618720" cy="1590676"/>
          </a:xfrm>
        </p:spPr>
        <p:txBody>
          <a:bodyPr>
            <a:normAutofit/>
          </a:bodyPr>
          <a:lstStyle/>
          <a:p>
            <a:r>
              <a:rPr lang="en-US" sz="4350"/>
              <a:t>Thank you &amp; 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78610-C7E7-F908-FDF9-5C3074F26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Thank you for your time, and I welcome your questions and feedback.</a:t>
            </a:r>
          </a:p>
          <a:p>
            <a:pPr marL="0" indent="0">
              <a:buNone/>
            </a:pPr>
            <a:r>
              <a:rPr lang="en-US"/>
              <a:t>Let’s Connect: </a:t>
            </a:r>
          </a:p>
          <a:p>
            <a:pPr marL="0" indent="0">
              <a:buNone/>
            </a:pPr>
            <a:r>
              <a:rPr lang="en-US"/>
              <a:t>Jessica Wang</a:t>
            </a:r>
          </a:p>
          <a:p>
            <a:pPr marL="0" indent="0">
              <a:buNone/>
            </a:pPr>
            <a:r>
              <a:rPr lang="en-US">
                <a:hlinkClick r:id="rId2"/>
              </a:rPr>
              <a:t>Jessica.wang@curtin.edu.au</a:t>
            </a:r>
            <a:endParaRPr lang="en-US"/>
          </a:p>
          <a:p>
            <a:pPr marL="0" indent="0">
              <a:buNone/>
            </a:pPr>
            <a:r>
              <a:rPr lang="en-US"/>
              <a:t>School of Education</a:t>
            </a:r>
          </a:p>
          <a:p>
            <a:pPr marL="0" indent="0">
              <a:buNone/>
            </a:pPr>
            <a:r>
              <a:rPr lang="en-US"/>
              <a:t>Curtin University</a:t>
            </a:r>
          </a:p>
          <a:p>
            <a:pPr marL="0" indent="0">
              <a:buNone/>
            </a:pPr>
            <a:r>
              <a:rPr lang="en-US"/>
              <a:t>(08)</a:t>
            </a:r>
            <a:r>
              <a:rPr lang="zh-CN" altLang="en-US"/>
              <a:t> </a:t>
            </a:r>
            <a:r>
              <a:rPr lang="en-US" altLang="zh-CN"/>
              <a:t>9266</a:t>
            </a:r>
            <a:r>
              <a:rPr lang="zh-CN" altLang="en-US"/>
              <a:t> </a:t>
            </a:r>
            <a:r>
              <a:rPr lang="en-US" altLang="zh-CN"/>
              <a:t>4461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58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B322A9-2014-49F0-982A-0C175C1855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FE145F-2F03-44A6-AFBE-3FEBFC1CFAF9}">
  <ds:schemaRefs>
    <ds:schemaRef ds:uri="http://schemas.microsoft.com/office/2006/metadata/properties"/>
    <ds:schemaRef ds:uri="http://schemas.microsoft.com/office/infopath/2007/PartnerControls"/>
    <ds:schemaRef ds:uri="242681ae-e6e2-4ee6-90fd-f2c0d11c7b09"/>
    <ds:schemaRef ds:uri="43435717-49c9-4489-9470-c7c98d62699d"/>
  </ds:schemaRefs>
</ds:datastoreItem>
</file>

<file path=customXml/itemProps3.xml><?xml version="1.0" encoding="utf-8"?>
<ds:datastoreItem xmlns:ds="http://schemas.openxmlformats.org/officeDocument/2006/customXml" ds:itemID="{1D0FBB25-5949-416F-89FF-9292D9E120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</TotalTime>
  <Words>1045</Words>
  <Application>Microsoft Office PowerPoint</Application>
  <PresentationFormat>Custom</PresentationFormat>
  <Paragraphs>114</Paragraphs>
  <Slides>28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Nunito Sans Light</vt:lpstr>
      <vt:lpstr>Calibri</vt:lpstr>
      <vt:lpstr>Calibri Light</vt:lpstr>
      <vt:lpstr>Nunito Sans</vt:lpstr>
      <vt:lpstr>Arial</vt:lpstr>
      <vt:lpstr>Office 2013 - 2022 Theme</vt:lpstr>
      <vt:lpstr>UDL: Practical Strategies for the University CFL Classroom</vt:lpstr>
      <vt:lpstr>Acknowledge to Country</vt:lpstr>
      <vt:lpstr>1. The Challenge: Heavy Content Loads</vt:lpstr>
      <vt:lpstr>2. UDL 3.0: Three Core Principles</vt:lpstr>
      <vt:lpstr>3. Multiple Means of Representation</vt:lpstr>
      <vt:lpstr>4. iLectures: Building Autonomous Learners</vt:lpstr>
      <vt:lpstr>5. Multiple Means of Engagement</vt:lpstr>
      <vt:lpstr>Key Brain Areas Involved in Learning</vt:lpstr>
      <vt:lpstr>Image 1 - Outside</vt:lpstr>
      <vt:lpstr>Image 2 - Outside</vt:lpstr>
      <vt:lpstr>Video – Piano Player</vt:lpstr>
      <vt:lpstr>Image 1 – Inside Classroom</vt:lpstr>
      <vt:lpstr>Video – Classroom</vt:lpstr>
      <vt:lpstr>Image 1 – Paintings</vt:lpstr>
      <vt:lpstr>Image 2 – Art Activity</vt:lpstr>
      <vt:lpstr>6. Digital vocabulary learning tool: Quizlet</vt:lpstr>
      <vt:lpstr>Screenshot – Learning Activity</vt:lpstr>
      <vt:lpstr>Digital vocabulary learning tool: Blooket</vt:lpstr>
      <vt:lpstr>Screenshot – Learning Activities</vt:lpstr>
      <vt:lpstr>Digital vocabulary learning tool: wordwall</vt:lpstr>
      <vt:lpstr>Screenshot - Vocabulary</vt:lpstr>
      <vt:lpstr>7. Multiple Means of Action &amp; Expression</vt:lpstr>
      <vt:lpstr>8. Hybrid Engagement with Padlet</vt:lpstr>
      <vt:lpstr>9. Padlet – a powerful tool for lesson presentation, student participation, expression and interaction   </vt:lpstr>
      <vt:lpstr>10. The Full UDL Buffet</vt:lpstr>
      <vt:lpstr>11. Key Takeaways</vt:lpstr>
      <vt:lpstr>12. Reference</vt:lpstr>
      <vt:lpstr>Thank you &amp;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Kylie Geard</cp:lastModifiedBy>
  <cp:revision>14</cp:revision>
  <dcterms:created xsi:type="dcterms:W3CDTF">2026-03-06T06:06:34Z</dcterms:created>
  <dcterms:modified xsi:type="dcterms:W3CDTF">2026-08-03T05:42:43Z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</Properties>
</file>