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8CF442-D434-4843-87C6-E215F751FB85}" v="175" dt="2026-08-03T05:30:48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4684" autoAdjust="0"/>
  </p:normalViewPr>
  <p:slideViewPr>
    <p:cSldViewPr snapToGrid="0">
      <p:cViewPr varScale="1">
        <p:scale>
          <a:sx n="125" d="100"/>
          <a:sy n="125" d="100"/>
        </p:scale>
        <p:origin x="96" y="21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ec0e2cbed1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ec0e2cbed1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ec0e2cbed1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ec0e2cbed1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1179ef207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1179ef207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1179ef20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1179ef20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1179ef207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1179ef207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1179ef207_0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f1179ef207_0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1179ef207_0_1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f1179ef207_0_1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1179ef207_0_1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1179ef207_0_1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1179ef207_0_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1179ef207_0_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1179ef207_0_8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1179ef207_0_8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1179ef207_0_9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f1179ef207_0_9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1179ef207_0_1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f1179ef207_0_1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205018897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f205018897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(g3ec0e2cbed1_22_0)">
  <p:cSld name="Generated (g3ec0e2cbed1_22_0)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puja@uny.ac.id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hyperlink" Target="mailto:nur_azizah@uny.ac.i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702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E3314B4-B2A2-BE5B-A241-40D02D3905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91000" y="744575"/>
            <a:ext cx="4641308" cy="10972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72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Scaling UDL in Indonesian Higher Education</a:t>
            </a:r>
            <a:endParaRPr kumimoji="0" lang="en-A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4" descr="UDL workshop participants with red tshirt " title="UDL workshop at Yogyakarta "/>
          <p:cNvPicPr preferRelativeResize="0"/>
          <p:nvPr/>
        </p:nvPicPr>
        <p:blipFill rotWithShape="1">
          <a:blip r:embed="rId4">
            <a:alphaModFix/>
          </a:blip>
          <a:srcRect l="25296" r="25296"/>
          <a:stretch/>
        </p:blipFill>
        <p:spPr>
          <a:xfrm>
            <a:off x="0" y="0"/>
            <a:ext cx="3810000" cy="3758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22CCDE3F-5F05-05C0-4838-FABE4C44676C}"/>
              </a:ext>
            </a:extLst>
          </p:cNvPr>
          <p:cNvSpPr txBox="1">
            <a:spLocks/>
          </p:cNvSpPr>
          <p:nvPr/>
        </p:nvSpPr>
        <p:spPr>
          <a:xfrm>
            <a:off x="4191000" y="1892846"/>
            <a:ext cx="4641308" cy="792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AU" sz="2000" dirty="0">
                <a:solidFill>
                  <a:srgbClr val="444444"/>
                </a:solidFill>
              </a:rPr>
              <a:t>Capacity Building Through Workshops, Mentoring, and MOOCs</a:t>
            </a:r>
          </a:p>
          <a:p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7B6FE9-0DC1-6909-D109-BCEABEF2607B}"/>
              </a:ext>
            </a:extLst>
          </p:cNvPr>
          <p:cNvSpPr txBox="1"/>
          <p:nvPr/>
        </p:nvSpPr>
        <p:spPr>
          <a:xfrm>
            <a:off x="4154532" y="3012342"/>
            <a:ext cx="4166507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AU" sz="1700" b="1" dirty="0">
                <a:solidFill>
                  <a:srgbClr val="2C3E50"/>
                </a:solidFill>
              </a:rPr>
              <a:t>Pujaningsih, </a:t>
            </a:r>
            <a:r>
              <a:rPr lang="en-AU" sz="1700" b="1" dirty="0" err="1">
                <a:solidFill>
                  <a:srgbClr val="2C3E50"/>
                </a:solidFill>
              </a:rPr>
              <a:t>Ed.D</a:t>
            </a:r>
            <a:r>
              <a:rPr lang="en-AU" sz="1700" b="1" dirty="0">
                <a:solidFill>
                  <a:srgbClr val="2C3E50"/>
                </a:solidFill>
              </a:rPr>
              <a:t> &amp; Nur Azizah </a:t>
            </a:r>
            <a:r>
              <a:rPr lang="en-AU" sz="1700" b="1" dirty="0" err="1">
                <a:solidFill>
                  <a:srgbClr val="2C3E50"/>
                </a:solidFill>
              </a:rPr>
              <a:t>Ph.D</a:t>
            </a:r>
            <a:endParaRPr lang="en-AU" sz="1700" b="1" dirty="0">
              <a:solidFill>
                <a:srgbClr val="2C3E50"/>
              </a:solidFill>
            </a:endParaRPr>
          </a:p>
          <a:p>
            <a:pPr lvl="0">
              <a:spcBef>
                <a:spcPts val="300"/>
              </a:spcBef>
            </a:pPr>
            <a:r>
              <a:rPr lang="en-AU" dirty="0">
                <a:solidFill>
                  <a:srgbClr val="666666"/>
                </a:solidFill>
              </a:rPr>
              <a:t>Universitas Negeri Yogyakarta</a:t>
            </a:r>
          </a:p>
          <a:p>
            <a:endParaRPr lang="en-AU" dirty="0"/>
          </a:p>
        </p:txBody>
      </p:sp>
      <p:sp>
        <p:nvSpPr>
          <p:cNvPr id="64" name="Google Shape;64;p14"/>
          <p:cNvSpPr txBox="1"/>
          <p:nvPr/>
        </p:nvSpPr>
        <p:spPr>
          <a:xfrm>
            <a:off x="4191000" y="4191000"/>
            <a:ext cx="2857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200" b="1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1200" b="1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62;p14">
            <a:extLst>
              <a:ext uri="{FF2B5EF4-FFF2-40B4-BE49-F238E27FC236}">
                <a16:creationId xmlns:a16="http://schemas.microsoft.com/office/drawing/2014/main" id="{322CFE0D-EE01-9467-F4AB-DF2A5E0F7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91000" y="2732315"/>
            <a:ext cx="45720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00" y="0"/>
            <a:ext cx="90945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4294967295"/>
          </p:nvPr>
        </p:nvSpPr>
        <p:spPr>
          <a:xfrm>
            <a:off x="4572000" y="476250"/>
            <a:ext cx="4191000" cy="76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Why This Matters</a:t>
            </a:r>
          </a:p>
        </p:txBody>
      </p:sp>
      <p:pic>
        <p:nvPicPr>
          <p:cNvPr id="88" name="Google Shape;88;p15" descr="UDL workshop at Yogyakarta &#10;" title="UDL jogja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0425" y="415150"/>
            <a:ext cx="3533500" cy="253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4572000" y="1095375"/>
            <a:ext cx="4191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6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Students with disabilities remain underrepresented in Indonesian higher education</a:t>
            </a:r>
            <a:endParaRPr sz="136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762125"/>
            <a:ext cx="41910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7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72000" y="2000250"/>
            <a:ext cx="1238400" cy="952500"/>
            <a:chOff x="4572000" y="2000250"/>
            <a:chExt cx="1238400" cy="952500"/>
          </a:xfrm>
        </p:grpSpPr>
        <p:sp>
          <p:nvSpPr>
            <p:cNvPr id="75" name="Google Shape;75;p15"/>
            <p:cNvSpPr/>
            <p:nvPr/>
          </p:nvSpPr>
          <p:spPr>
            <a:xfrm>
              <a:off x="4572000" y="2000250"/>
              <a:ext cx="1238400" cy="952500"/>
            </a:xfrm>
            <a:prstGeom prst="roundRect">
              <a:avLst>
                <a:gd name="adj" fmla="val 8000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5"/>
            <p:cNvSpPr txBox="1"/>
            <p:nvPr/>
          </p:nvSpPr>
          <p:spPr>
            <a:xfrm>
              <a:off x="4667250" y="20955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2380" b="1" dirty="0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2.8%</a:t>
              </a:r>
              <a:endParaRPr sz="2380" b="1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5"/>
            <p:cNvSpPr txBox="1"/>
            <p:nvPr/>
          </p:nvSpPr>
          <p:spPr>
            <a:xfrm>
              <a:off x="4667250" y="24765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925" b="1" dirty="0">
                  <a:solidFill>
                    <a:srgbClr val="666666"/>
                  </a:solidFill>
                  <a:latin typeface="Arial"/>
                  <a:ea typeface="Arial"/>
                  <a:cs typeface="Arial"/>
                  <a:sym typeface="Arial"/>
                </a:rPr>
                <a:t>Higher Education Completion</a:t>
              </a:r>
              <a:endParaRPr sz="925" b="1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05500" y="2000250"/>
            <a:ext cx="1381200" cy="952500"/>
            <a:chOff x="5905500" y="2000250"/>
            <a:chExt cx="1381200" cy="952500"/>
          </a:xfrm>
        </p:grpSpPr>
        <p:sp>
          <p:nvSpPr>
            <p:cNvPr id="79" name="Google Shape;79;p15"/>
            <p:cNvSpPr/>
            <p:nvPr/>
          </p:nvSpPr>
          <p:spPr>
            <a:xfrm>
              <a:off x="5905500" y="2000250"/>
              <a:ext cx="1381200" cy="952500"/>
            </a:xfrm>
            <a:prstGeom prst="roundRect">
              <a:avLst>
                <a:gd name="adj" fmla="val 8000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5"/>
            <p:cNvSpPr txBox="1"/>
            <p:nvPr/>
          </p:nvSpPr>
          <p:spPr>
            <a:xfrm>
              <a:off x="6000750" y="2095500"/>
              <a:ext cx="1190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2380" b="1" dirty="0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291</a:t>
              </a:r>
              <a:endParaRPr sz="2380" b="1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5"/>
            <p:cNvSpPr txBox="1"/>
            <p:nvPr/>
          </p:nvSpPr>
          <p:spPr>
            <a:xfrm>
              <a:off x="6000750" y="2476500"/>
              <a:ext cx="1190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925" b="1">
                  <a:solidFill>
                    <a:srgbClr val="666666"/>
                  </a:solidFill>
                  <a:latin typeface="Arial"/>
                  <a:ea typeface="Arial"/>
                  <a:cs typeface="Arial"/>
                  <a:sym typeface="Arial"/>
                </a:rPr>
                <a:t>Institutions Enrolling Students</a:t>
              </a:r>
              <a:endParaRPr sz="925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" name="Google Shape;82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81875" y="2000250"/>
            <a:ext cx="1381200" cy="952500"/>
            <a:chOff x="7381875" y="2000250"/>
            <a:chExt cx="1381200" cy="952500"/>
          </a:xfrm>
        </p:grpSpPr>
        <p:sp>
          <p:nvSpPr>
            <p:cNvPr id="83" name="Google Shape;83;p15"/>
            <p:cNvSpPr/>
            <p:nvPr/>
          </p:nvSpPr>
          <p:spPr>
            <a:xfrm>
              <a:off x="7381875" y="2000250"/>
              <a:ext cx="1381200" cy="952500"/>
            </a:xfrm>
            <a:prstGeom prst="roundRect">
              <a:avLst>
                <a:gd name="adj" fmla="val 8000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5"/>
            <p:cNvSpPr txBox="1"/>
            <p:nvPr/>
          </p:nvSpPr>
          <p:spPr>
            <a:xfrm>
              <a:off x="7477125" y="2095500"/>
              <a:ext cx="1190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2380" b="1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71</a:t>
              </a:r>
              <a:endParaRPr sz="238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5"/>
            <p:cNvSpPr txBox="1"/>
            <p:nvPr/>
          </p:nvSpPr>
          <p:spPr>
            <a:xfrm>
              <a:off x="7477125" y="2476500"/>
              <a:ext cx="1190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925" b="1">
                  <a:solidFill>
                    <a:srgbClr val="666666"/>
                  </a:solidFill>
                  <a:latin typeface="Arial"/>
                  <a:ea typeface="Arial"/>
                  <a:cs typeface="Arial"/>
                  <a:sym typeface="Arial"/>
                </a:rPr>
                <a:t>Disability Services Units (ULD)</a:t>
              </a:r>
              <a:endParaRPr sz="925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" name="Google Shape;86;p15"/>
          <p:cNvSpPr txBox="1"/>
          <p:nvPr/>
        </p:nvSpPr>
        <p:spPr>
          <a:xfrm>
            <a:off x="431325" y="3143250"/>
            <a:ext cx="83316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7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The Challenge:</a:t>
            </a:r>
            <a:r>
              <a:rPr lang="id" sz="17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Despite national legislation, students encounter barriers in accessibility, support services, and campus culture.</a:t>
            </a:r>
            <a:endParaRPr sz="17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id" sz="17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The Opportunity:</a:t>
            </a:r>
            <a:r>
              <a:rPr lang="id" sz="17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Indonesia's massive higher education system requires scalable inclusive teaching to widen participation.</a:t>
            </a:r>
            <a:endParaRPr sz="17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id" sz="17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The Goal:</a:t>
            </a:r>
            <a:r>
              <a:rPr lang="id" sz="17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Implementing UDL to improve student success and systemic equity.</a:t>
            </a:r>
            <a:endParaRPr sz="17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572000" y="466725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25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25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Designing for Learner Variability</a:t>
            </a:r>
          </a:p>
        </p:txBody>
      </p:sp>
      <p:sp>
        <p:nvSpPr>
          <p:cNvPr id="96" name="Google Shape;96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476250" y="1143000"/>
            <a:ext cx="8191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795" b="1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Challenge: Individual Accommodations vs. Proactive Design</a:t>
            </a:r>
            <a:endParaRPr sz="1795" b="1" dirty="0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r>
              <a:rPr lang="id" sz="1518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Many lecturers were willing to support students but relied on reactive, individual accommodations. Our approach shifted focus toward proactive, universal design using UDL 3.0.</a:t>
            </a:r>
            <a:endParaRPr sz="1518" b="0" dirty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" name="Google Shape;98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6325" y="2095350"/>
            <a:ext cx="2600400" cy="2667150"/>
            <a:chOff x="476250" y="1857375"/>
            <a:chExt cx="2600400" cy="2667150"/>
          </a:xfrm>
        </p:grpSpPr>
        <p:sp>
          <p:nvSpPr>
            <p:cNvPr id="99" name="Google Shape;99;p16"/>
            <p:cNvSpPr/>
            <p:nvPr/>
          </p:nvSpPr>
          <p:spPr>
            <a:xfrm>
              <a:off x="476250" y="1857375"/>
              <a:ext cx="2600400" cy="381000"/>
            </a:xfrm>
            <a:prstGeom prst="roundRect">
              <a:avLst>
                <a:gd name="adj" fmla="val 20000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6"/>
            <p:cNvSpPr txBox="1"/>
            <p:nvPr/>
          </p:nvSpPr>
          <p:spPr>
            <a:xfrm>
              <a:off x="476250" y="1857375"/>
              <a:ext cx="26004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800" b="1" dirty="0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Engagement</a:t>
              </a:r>
              <a:endParaRPr sz="1800" b="1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6"/>
            <p:cNvSpPr/>
            <p:nvPr/>
          </p:nvSpPr>
          <p:spPr>
            <a:xfrm>
              <a:off x="476250" y="2333625"/>
              <a:ext cx="2600400" cy="2190900"/>
            </a:xfrm>
            <a:prstGeom prst="roundRect">
              <a:avLst>
                <a:gd name="adj" fmla="val 3478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6"/>
            <p:cNvSpPr txBox="1"/>
            <p:nvPr/>
          </p:nvSpPr>
          <p:spPr>
            <a:xfrm>
              <a:off x="619125" y="2476500"/>
              <a:ext cx="2314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Building Attitudes</a:t>
              </a:r>
              <a:endParaRPr sz="1718"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id" sz="1718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Exploring microaggressions</a:t>
              </a:r>
              <a:endParaRPr sz="1718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Role-play activities</a:t>
              </a:r>
              <a:endParaRPr sz="1718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Hearing directly from students with disabilities</a:t>
              </a:r>
              <a:endParaRPr sz="1718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" name="Google Shape;103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67075" y="2095350"/>
            <a:ext cx="2610000" cy="2667150"/>
            <a:chOff x="3267075" y="1857375"/>
            <a:chExt cx="2610000" cy="2667150"/>
          </a:xfrm>
        </p:grpSpPr>
        <p:sp>
          <p:nvSpPr>
            <p:cNvPr id="104" name="Google Shape;104;p16"/>
            <p:cNvSpPr/>
            <p:nvPr/>
          </p:nvSpPr>
          <p:spPr>
            <a:xfrm>
              <a:off x="3267075" y="1857375"/>
              <a:ext cx="2610000" cy="381000"/>
            </a:xfrm>
            <a:prstGeom prst="roundRect">
              <a:avLst>
                <a:gd name="adj" fmla="val 20000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6"/>
            <p:cNvSpPr txBox="1"/>
            <p:nvPr/>
          </p:nvSpPr>
          <p:spPr>
            <a:xfrm>
              <a:off x="3267075" y="1857375"/>
              <a:ext cx="2610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800" b="1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Representation</a:t>
              </a:r>
              <a:endParaRPr sz="1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6"/>
            <p:cNvSpPr/>
            <p:nvPr/>
          </p:nvSpPr>
          <p:spPr>
            <a:xfrm>
              <a:off x="3267075" y="2333625"/>
              <a:ext cx="2610000" cy="2190900"/>
            </a:xfrm>
            <a:prstGeom prst="roundRect">
              <a:avLst>
                <a:gd name="adj" fmla="val 3478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" name="Google Shape;107;p16"/>
            <p:cNvSpPr txBox="1"/>
            <p:nvPr/>
          </p:nvSpPr>
          <p:spPr>
            <a:xfrm>
              <a:off x="3409950" y="2476500"/>
              <a:ext cx="23241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1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Case-Based Learning</a:t>
              </a:r>
              <a:endParaRPr sz="1718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id" sz="1718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Real student experiences</a:t>
              </a:r>
              <a:endParaRPr sz="1718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Multi-disciplinary examples</a:t>
              </a:r>
              <a:endParaRPr sz="1718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Workshops, mentoring, &amp; MOOCs</a:t>
              </a:r>
              <a:endParaRPr sz="1718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" name="Google Shape;108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67425" y="2165450"/>
            <a:ext cx="2600400" cy="2667150"/>
            <a:chOff x="6067425" y="1857375"/>
            <a:chExt cx="2600400" cy="2667150"/>
          </a:xfrm>
        </p:grpSpPr>
        <p:sp>
          <p:nvSpPr>
            <p:cNvPr id="109" name="Google Shape;109;p16"/>
            <p:cNvSpPr/>
            <p:nvPr/>
          </p:nvSpPr>
          <p:spPr>
            <a:xfrm>
              <a:off x="6067425" y="1857375"/>
              <a:ext cx="2600400" cy="381000"/>
            </a:xfrm>
            <a:prstGeom prst="roundRect">
              <a:avLst>
                <a:gd name="adj" fmla="val 20000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6"/>
            <p:cNvSpPr txBox="1"/>
            <p:nvPr/>
          </p:nvSpPr>
          <p:spPr>
            <a:xfrm>
              <a:off x="6067425" y="1857375"/>
              <a:ext cx="26004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800" b="1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Action</a:t>
              </a:r>
              <a:r>
                <a:rPr lang="id" sz="1200" b="1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 &amp; </a:t>
              </a:r>
              <a:r>
                <a:rPr lang="id" sz="1800" b="1">
                  <a:solidFill>
                    <a:srgbClr val="2C3E50"/>
                  </a:solidFill>
                  <a:latin typeface="Arial"/>
                  <a:ea typeface="Arial"/>
                  <a:cs typeface="Arial"/>
                  <a:sym typeface="Arial"/>
                </a:rPr>
                <a:t>Expression</a:t>
              </a:r>
              <a:endParaRPr sz="1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6067425" y="2333625"/>
              <a:ext cx="2600400" cy="2190900"/>
            </a:xfrm>
            <a:prstGeom prst="roundRect">
              <a:avLst>
                <a:gd name="adj" fmla="val 3478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00"/>
            </a:p>
          </p:txBody>
        </p:sp>
        <p:sp>
          <p:nvSpPr>
            <p:cNvPr id="112" name="Google Shape;112;p16"/>
            <p:cNvSpPr txBox="1"/>
            <p:nvPr/>
          </p:nvSpPr>
          <p:spPr>
            <a:xfrm>
              <a:off x="6210300" y="2476500"/>
              <a:ext cx="2314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1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Inclusive Redesign</a:t>
              </a:r>
              <a:endParaRPr sz="1718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id" sz="1718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Redesigning lesson plans</a:t>
              </a:r>
              <a:endParaRPr sz="1718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Flexible learning activities</a:t>
              </a:r>
              <a:endParaRPr sz="1718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718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• Applying UDL in own courses</a:t>
              </a:r>
              <a:endParaRPr sz="1718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" name="Google Shape;113;p16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7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Project Goal</a:t>
            </a:r>
          </a:p>
        </p:txBody>
      </p:sp>
      <p:sp>
        <p:nvSpPr>
          <p:cNvPr id="121" name="Google Shape;121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476250" y="1190625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4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Improving Access to Universal Design for Learning in Higher Institutions for Students with Disabilities</a:t>
            </a:r>
            <a:endParaRPr sz="14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2095500"/>
            <a:ext cx="3952800" cy="2476500"/>
          </a:xfrm>
          <a:prstGeom prst="roundRect">
            <a:avLst>
              <a:gd name="adj" fmla="val 4615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666750" y="2286000"/>
            <a:ext cx="35718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4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Objective 1: Training &amp; Planning</a:t>
            </a:r>
            <a:endParaRPr sz="14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666750" y="2667000"/>
            <a:ext cx="35718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Provide training workshops for lecturers in higher institutions on Universal Design of Learning (UDL) to provide accommodations of learning.</a:t>
            </a:r>
            <a:endParaRPr sz="13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750" y="3714750"/>
            <a:ext cx="1428900" cy="666900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666750" y="3714750"/>
            <a:ext cx="14289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+50%</a:t>
            </a:r>
            <a:endParaRPr sz="22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7"/>
          <p:cNvSpPr txBox="1"/>
          <p:nvPr/>
        </p:nvSpPr>
        <p:spPr>
          <a:xfrm>
            <a:off x="666750" y="4143375"/>
            <a:ext cx="1428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UDL Lesson Plans</a:t>
            </a:r>
            <a:endParaRPr sz="9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14875" y="2095500"/>
            <a:ext cx="3952800" cy="2476500"/>
          </a:xfrm>
          <a:prstGeom prst="roundRect">
            <a:avLst>
              <a:gd name="adj" fmla="val 4615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7"/>
          <p:cNvSpPr txBox="1"/>
          <p:nvPr/>
        </p:nvSpPr>
        <p:spPr>
          <a:xfrm>
            <a:off x="4905375" y="2286000"/>
            <a:ext cx="35718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4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Objective 2: Mentoring &amp; Achievement</a:t>
            </a:r>
            <a:endParaRPr sz="14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4905375" y="2667000"/>
            <a:ext cx="35718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Provide mentoring for lecturers on campus during UDL implementation to improve learning flexibility and boost student success.</a:t>
            </a:r>
            <a:endParaRPr sz="13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5375" y="3714750"/>
            <a:ext cx="1428900" cy="666900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4905375" y="3714750"/>
            <a:ext cx="1428900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+30%</a:t>
            </a:r>
            <a:endParaRPr sz="22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4905375" y="4143375"/>
            <a:ext cx="14289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Learning Achievement</a:t>
            </a:r>
            <a:endParaRPr sz="9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2" name="Google Shape;142;p18" descr="Abstract network of interconnected dots and lines representing systemic change and community growth in educatio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0" y="95250"/>
            <a:ext cx="8953500" cy="1143000"/>
          </a:xfrm>
          <a:prstGeom prst="roundRect">
            <a:avLst>
              <a:gd name="adj" fmla="val 3333"/>
            </a:avLst>
          </a:prstGeom>
          <a:noFill/>
          <a:ln>
            <a:noFill/>
          </a:ln>
        </p:spPr>
      </p:pic>
      <p:sp>
        <p:nvSpPr>
          <p:cNvPr id="143" name="Google Shape;143;p18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Scaling Strategy &amp; Sustainability</a:t>
            </a:r>
          </a:p>
        </p:txBody>
      </p:sp>
      <p:sp>
        <p:nvSpPr>
          <p:cNvPr id="144" name="Google Shape;144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476250" y="1143000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From Individual Awareness to Systemic Educational Transformation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1500" y="1714500"/>
            <a:ext cx="1714500" cy="571500"/>
            <a:chOff x="0" y="0"/>
            <a:chExt cx="1714500" cy="571500"/>
          </a:xfrm>
        </p:grpSpPr>
        <p:pic>
          <p:nvPicPr>
            <p:cNvPr id="147" name="Google Shape;147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18"/>
            <p:cNvSpPr txBox="1"/>
            <p:nvPr/>
          </p:nvSpPr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200" b="0" dirty="0">
                  <a:solidFill>
                    <a:srgbClr val="666666"/>
                  </a:solidFill>
                  <a:latin typeface="Arial"/>
                  <a:ea typeface="Arial"/>
                  <a:cs typeface="Arial"/>
                  <a:sym typeface="Arial"/>
                </a:rPr>
                <a:t>STAGE 01</a:t>
              </a:r>
              <a:endParaRPr sz="1200" b="0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Awareness</a:t>
              </a:r>
              <a:endParaRPr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9" name="Google Shape;149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3625" y="1924050"/>
            <a:ext cx="200100" cy="15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19375" y="1714500"/>
            <a:ext cx="1714500" cy="571500"/>
            <a:chOff x="0" y="0"/>
            <a:chExt cx="1714500" cy="571500"/>
          </a:xfrm>
        </p:grpSpPr>
        <p:pic>
          <p:nvPicPr>
            <p:cNvPr id="151" name="Google Shape;151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8"/>
            <p:cNvSpPr txBox="1"/>
            <p:nvPr/>
          </p:nvSpPr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200" b="0" dirty="0">
                  <a:solidFill>
                    <a:srgbClr val="666666"/>
                  </a:solidFill>
                  <a:latin typeface="Arial"/>
                  <a:ea typeface="Arial"/>
                  <a:cs typeface="Arial"/>
                  <a:sym typeface="Arial"/>
                </a:rPr>
                <a:t>STAGE 02</a:t>
              </a:r>
              <a:endParaRPr sz="1200" b="0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UDL Workshops</a:t>
              </a:r>
              <a:endParaRPr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3" name="Google Shape;153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0" y="1924050"/>
            <a:ext cx="200100" cy="15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67250" y="1714500"/>
            <a:ext cx="1714500" cy="571500"/>
            <a:chOff x="0" y="0"/>
            <a:chExt cx="1714500" cy="571500"/>
          </a:xfrm>
        </p:grpSpPr>
        <p:pic>
          <p:nvPicPr>
            <p:cNvPr id="155" name="Google Shape;155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18"/>
            <p:cNvSpPr txBox="1"/>
            <p:nvPr/>
          </p:nvSpPr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0">
                  <a:solidFill>
                    <a:srgbClr val="666666"/>
                  </a:solidFill>
                  <a:latin typeface="Arial"/>
                  <a:ea typeface="Arial"/>
                  <a:cs typeface="Arial"/>
                  <a:sym typeface="Arial"/>
                </a:rPr>
                <a:t>STAGE 03</a:t>
              </a:r>
              <a:endParaRPr sz="1300" b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500" b="1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Implementation</a:t>
              </a:r>
              <a:endParaRPr sz="1500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7" name="Google Shape;157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29375" y="1924050"/>
            <a:ext cx="200100" cy="15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5125" y="1714500"/>
            <a:ext cx="1714500" cy="571500"/>
            <a:chOff x="0" y="0"/>
            <a:chExt cx="1714500" cy="571500"/>
          </a:xfrm>
        </p:grpSpPr>
        <p:pic>
          <p:nvPicPr>
            <p:cNvPr id="159" name="Google Shape;159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18"/>
            <p:cNvSpPr txBox="1"/>
            <p:nvPr/>
          </p:nvSpPr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200" b="0">
                  <a:solidFill>
                    <a:srgbClr val="666666"/>
                  </a:solidFill>
                  <a:latin typeface="Arial"/>
                  <a:ea typeface="Arial"/>
                  <a:cs typeface="Arial"/>
                  <a:sym typeface="Arial"/>
                </a:rPr>
                <a:t>STAGE 04</a:t>
              </a:r>
              <a:endParaRPr sz="1200" b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1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Mentoring</a:t>
              </a:r>
              <a:endParaRPr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1" name="Google Shape;161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52550" y="2381250"/>
            <a:ext cx="6229500" cy="581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1500" y="3048000"/>
            <a:ext cx="1714500" cy="571500"/>
            <a:chOff x="0" y="0"/>
            <a:chExt cx="1714500" cy="571500"/>
          </a:xfrm>
        </p:grpSpPr>
        <p:pic>
          <p:nvPicPr>
            <p:cNvPr id="163" name="Google Shape;163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18"/>
            <p:cNvSpPr txBox="1"/>
            <p:nvPr/>
          </p:nvSpPr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0" dirty="0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PHASE: SUSTAIN</a:t>
              </a:r>
              <a:endParaRPr sz="1300" b="0" dirty="0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500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Sustainability</a:t>
              </a:r>
              <a:endParaRPr sz="1500"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5" name="Google Shape;165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33625" y="3257550"/>
            <a:ext cx="200100" cy="15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19375" y="3048000"/>
            <a:ext cx="1714500" cy="571500"/>
            <a:chOff x="0" y="0"/>
            <a:chExt cx="1714500" cy="571500"/>
          </a:xfrm>
        </p:grpSpPr>
        <p:pic>
          <p:nvPicPr>
            <p:cNvPr id="167" name="Google Shape;167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18"/>
            <p:cNvSpPr txBox="1"/>
            <p:nvPr/>
          </p:nvSpPr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0" dirty="0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PHASE: SUSTAIN</a:t>
              </a:r>
              <a:endParaRPr sz="1300" b="0" dirty="0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500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MOOCs</a:t>
              </a:r>
              <a:endParaRPr sz="1500"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9" name="Google Shape;169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0" y="3257550"/>
            <a:ext cx="200100" cy="15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67250" y="3048000"/>
            <a:ext cx="1714500" cy="571500"/>
            <a:chOff x="0" y="0"/>
            <a:chExt cx="1714500" cy="571500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 txBox="1"/>
            <p:nvPr/>
          </p:nvSpPr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0" dirty="0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PHASE: SUSTAIN</a:t>
              </a:r>
              <a:endParaRPr sz="1300" b="0" dirty="0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500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System Change</a:t>
              </a:r>
              <a:endParaRPr sz="1500"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3" name="Google Shape;173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29375" y="3257550"/>
            <a:ext cx="200100" cy="15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" name="Google Shape;174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5125" y="3048000"/>
            <a:ext cx="1952700" cy="571500"/>
            <a:chOff x="0" y="0"/>
            <a:chExt cx="1952700" cy="571500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17145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 txBox="1"/>
            <p:nvPr/>
          </p:nvSpPr>
          <p:spPr>
            <a:xfrm>
              <a:off x="0" y="0"/>
              <a:ext cx="19527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200" b="0" dirty="0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PHASE: SUSTAIN</a:t>
              </a:r>
              <a:endParaRPr sz="1200" b="0" dirty="0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Community of Practice</a:t>
              </a:r>
              <a:endParaRPr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7" name="Google Shape;177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1488" y="3995738"/>
            <a:ext cx="8201100" cy="5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666750" y="4048125"/>
            <a:ext cx="7810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500" b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Continuous Feedback Loop: </a:t>
            </a:r>
            <a:r>
              <a:rPr lang="id" sz="15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Engagement → Representation → Action &amp; Expression</a:t>
            </a:r>
            <a:endParaRPr sz="1500" b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9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Level 1: UDL Workshops</a:t>
            </a:r>
          </a:p>
        </p:txBody>
      </p:sp>
      <p:sp>
        <p:nvSpPr>
          <p:cNvPr id="187" name="Google Shape;187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476250" y="1095375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Building Awareness and Initial Competence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" name="Google Shape;189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6275" y="1619331"/>
            <a:ext cx="4034278" cy="1504038"/>
            <a:chOff x="476250" y="1619250"/>
            <a:chExt cx="3905400" cy="1762200"/>
          </a:xfrm>
        </p:grpSpPr>
        <p:sp>
          <p:nvSpPr>
            <p:cNvPr id="190" name="Google Shape;190;p19"/>
            <p:cNvSpPr/>
            <p:nvPr/>
          </p:nvSpPr>
          <p:spPr>
            <a:xfrm>
              <a:off x="476250" y="1619250"/>
              <a:ext cx="3905400" cy="1762200"/>
            </a:xfrm>
            <a:prstGeom prst="roundRect">
              <a:avLst>
                <a:gd name="adj" fmla="val 6486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91" name="Google Shape;191;p19"/>
            <p:cNvSpPr txBox="1"/>
            <p:nvPr/>
          </p:nvSpPr>
          <p:spPr>
            <a:xfrm>
              <a:off x="666750" y="1762125"/>
              <a:ext cx="35244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1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PURPOSE</a:t>
              </a:r>
              <a:endParaRPr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9"/>
            <p:cNvSpPr txBox="1"/>
            <p:nvPr/>
          </p:nvSpPr>
          <p:spPr>
            <a:xfrm>
              <a:off x="666750" y="2047875"/>
              <a:ext cx="36465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Develop positive attitudes toward disability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300"/>
                </a:spcBef>
                <a:spcAft>
                  <a:spcPts val="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Increase understanding of learner variability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300"/>
                </a:spcBef>
                <a:spcAft>
                  <a:spcPts val="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Introduce UDL principles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300"/>
                </a:spcBef>
                <a:spcAft>
                  <a:spcPts val="30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Support initial redesign of teaching practices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6254" y="3286200"/>
            <a:ext cx="4034278" cy="1762200"/>
            <a:chOff x="4762500" y="1619250"/>
            <a:chExt cx="3905400" cy="1762200"/>
          </a:xfrm>
        </p:grpSpPr>
        <p:sp>
          <p:nvSpPr>
            <p:cNvPr id="194" name="Google Shape;194;p19"/>
            <p:cNvSpPr/>
            <p:nvPr/>
          </p:nvSpPr>
          <p:spPr>
            <a:xfrm>
              <a:off x="4762500" y="1619250"/>
              <a:ext cx="3905400" cy="1762200"/>
            </a:xfrm>
            <a:prstGeom prst="roundRect">
              <a:avLst>
                <a:gd name="adj" fmla="val 6486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195" name="Google Shape;195;p19"/>
            <p:cNvSpPr txBox="1"/>
            <p:nvPr/>
          </p:nvSpPr>
          <p:spPr>
            <a:xfrm>
              <a:off x="4953000" y="1762125"/>
              <a:ext cx="35244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1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ACTIVITIES</a:t>
              </a:r>
              <a:endParaRPr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9"/>
            <p:cNvSpPr txBox="1"/>
            <p:nvPr/>
          </p:nvSpPr>
          <p:spPr>
            <a:xfrm>
              <a:off x="4953000" y="2047875"/>
              <a:ext cx="35244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45720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Disability awareness activities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300"/>
                </a:spcBef>
                <a:spcAft>
                  <a:spcPts val="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Student voice and lived experiences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300"/>
                </a:spcBef>
                <a:spcAft>
                  <a:spcPts val="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Case studies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11150" algn="l" rtl="0">
                <a:spcBef>
                  <a:spcPts val="300"/>
                </a:spcBef>
                <a:spcAft>
                  <a:spcPts val="300"/>
                </a:spcAft>
                <a:buClr>
                  <a:srgbClr val="444444"/>
                </a:buClr>
                <a:buSzPts val="1300"/>
                <a:buFont typeface="Arial"/>
                <a:buChar char="●"/>
              </a:pPr>
              <a:r>
                <a:rPr lang="id" sz="13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UDL lesson planning</a:t>
              </a:r>
              <a:endParaRPr sz="13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7" name="Google Shape;197;p19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19" descr="Map Indonesia&#10;&#10;Locations:&#10;&#10;Padang&#10;Banjarmasin&#10;Yogyakarta&#10;&#10;Participants:&#10;&#10;217 lecturers&#10;75 universiti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500" y="1323975"/>
            <a:ext cx="4034275" cy="343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What Did Participants Learn?</a:t>
            </a:r>
          </a:p>
        </p:txBody>
      </p:sp>
      <p:sp>
        <p:nvSpPr>
          <p:cNvPr id="206" name="Google Shape;206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/>
        </p:nvSpPr>
        <p:spPr>
          <a:xfrm>
            <a:off x="476250" y="1095375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Three core workshop components for inclusive education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76250" y="1552425"/>
            <a:ext cx="2667000" cy="2952900"/>
            <a:chOff x="476250" y="1619250"/>
            <a:chExt cx="2667000" cy="2952900"/>
          </a:xfrm>
        </p:grpSpPr>
        <p:sp>
          <p:nvSpPr>
            <p:cNvPr id="209" name="Google Shape;209;p20"/>
            <p:cNvSpPr/>
            <p:nvPr/>
          </p:nvSpPr>
          <p:spPr>
            <a:xfrm>
              <a:off x="476250" y="1619250"/>
              <a:ext cx="2667000" cy="2952900"/>
            </a:xfrm>
            <a:prstGeom prst="roundRect">
              <a:avLst>
                <a:gd name="adj" fmla="val 4285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0"/>
            <p:cNvSpPr txBox="1"/>
            <p:nvPr/>
          </p:nvSpPr>
          <p:spPr>
            <a:xfrm>
              <a:off x="666750" y="3095625"/>
              <a:ext cx="2286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1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Understanding Barriers</a:t>
              </a:r>
              <a:endParaRPr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0"/>
            <p:cNvSpPr txBox="1"/>
            <p:nvPr/>
          </p:nvSpPr>
          <p:spPr>
            <a:xfrm>
              <a:off x="666750" y="3381375"/>
              <a:ext cx="22860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rgbClr val="444444"/>
                </a:buClr>
                <a:buSzPts val="1500"/>
                <a:buFont typeface="Arial"/>
                <a:buChar char="●"/>
              </a:pPr>
              <a:r>
                <a:rPr lang="id" sz="15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Disability perspectives</a:t>
              </a:r>
              <a:endParaRPr sz="15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23850" algn="l" rtl="0">
                <a:spcBef>
                  <a:spcPts val="600"/>
                </a:spcBef>
                <a:spcAft>
                  <a:spcPts val="0"/>
                </a:spcAft>
                <a:buClr>
                  <a:srgbClr val="444444"/>
                </a:buClr>
                <a:buSzPts val="1500"/>
                <a:buFont typeface="Arial"/>
                <a:buChar char="●"/>
              </a:pPr>
              <a:r>
                <a:rPr lang="id" sz="15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Student voices</a:t>
              </a:r>
              <a:endParaRPr sz="15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" name="Google Shape;212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38500" y="1619250"/>
            <a:ext cx="2667000" cy="2952900"/>
            <a:chOff x="3238500" y="1619250"/>
            <a:chExt cx="2667000" cy="2952900"/>
          </a:xfrm>
        </p:grpSpPr>
        <p:sp>
          <p:nvSpPr>
            <p:cNvPr id="213" name="Google Shape;213;p20"/>
            <p:cNvSpPr/>
            <p:nvPr/>
          </p:nvSpPr>
          <p:spPr>
            <a:xfrm>
              <a:off x="3238500" y="1619250"/>
              <a:ext cx="2667000" cy="2952900"/>
            </a:xfrm>
            <a:prstGeom prst="roundRect">
              <a:avLst>
                <a:gd name="adj" fmla="val 4285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0"/>
            <p:cNvSpPr txBox="1"/>
            <p:nvPr/>
          </p:nvSpPr>
          <p:spPr>
            <a:xfrm>
              <a:off x="3429000" y="3095625"/>
              <a:ext cx="2286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1" dirty="0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Inclusive Environments</a:t>
              </a:r>
              <a:endParaRPr sz="1300" b="1" dirty="0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0"/>
            <p:cNvSpPr txBox="1"/>
            <p:nvPr/>
          </p:nvSpPr>
          <p:spPr>
            <a:xfrm>
              <a:off x="3429000" y="3381375"/>
              <a:ext cx="22860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rgbClr val="444444"/>
                </a:buClr>
                <a:buSzPts val="1500"/>
                <a:buFont typeface="Arial"/>
                <a:buChar char="●"/>
              </a:pPr>
              <a:r>
                <a:rPr lang="id" sz="1500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Reducing microaggressions</a:t>
              </a:r>
              <a:endParaRPr sz="1500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23850" algn="l" rtl="0">
                <a:spcBef>
                  <a:spcPts val="600"/>
                </a:spcBef>
                <a:spcAft>
                  <a:spcPts val="0"/>
                </a:spcAft>
                <a:buClr>
                  <a:srgbClr val="444444"/>
                </a:buClr>
                <a:buSzPts val="1500"/>
                <a:buFont typeface="Arial"/>
                <a:buChar char="●"/>
              </a:pPr>
              <a:r>
                <a:rPr lang="id" sz="1500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Inclusive culture</a:t>
              </a:r>
              <a:endParaRPr sz="1500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" name="Google Shape;216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00750" y="1619250"/>
            <a:ext cx="2667000" cy="2952900"/>
            <a:chOff x="6000750" y="1619250"/>
            <a:chExt cx="2667000" cy="2952900"/>
          </a:xfrm>
        </p:grpSpPr>
        <p:sp>
          <p:nvSpPr>
            <p:cNvPr id="217" name="Google Shape;217;p20"/>
            <p:cNvSpPr/>
            <p:nvPr/>
          </p:nvSpPr>
          <p:spPr>
            <a:xfrm>
              <a:off x="6000750" y="1619250"/>
              <a:ext cx="2667000" cy="2952900"/>
            </a:xfrm>
            <a:prstGeom prst="roundRect">
              <a:avLst>
                <a:gd name="adj" fmla="val 4285"/>
              </a:avLst>
            </a:prstGeom>
            <a:solidFill>
              <a:srgbClr val="F0F2F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0"/>
            <p:cNvSpPr txBox="1"/>
            <p:nvPr/>
          </p:nvSpPr>
          <p:spPr>
            <a:xfrm>
              <a:off x="6191250" y="3095625"/>
              <a:ext cx="2286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1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Designing UDL Courses</a:t>
              </a:r>
              <a:endParaRPr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0"/>
            <p:cNvSpPr txBox="1"/>
            <p:nvPr/>
          </p:nvSpPr>
          <p:spPr>
            <a:xfrm>
              <a:off x="6191250" y="3381375"/>
              <a:ext cx="22860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rgbClr val="444444"/>
                </a:buClr>
                <a:buSzPts val="1500"/>
                <a:buFont typeface="Arial"/>
                <a:buChar char="●"/>
              </a:pPr>
              <a:r>
                <a:rPr lang="id" sz="15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Flexible instruction</a:t>
              </a:r>
              <a:endParaRPr sz="15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23850" algn="l" rtl="0">
                <a:spcBef>
                  <a:spcPts val="600"/>
                </a:spcBef>
                <a:spcAft>
                  <a:spcPts val="0"/>
                </a:spcAft>
                <a:buClr>
                  <a:srgbClr val="444444"/>
                </a:buClr>
                <a:buSzPts val="1500"/>
                <a:buFont typeface="Arial"/>
                <a:buChar char="●"/>
              </a:pPr>
              <a:r>
                <a:rPr lang="id" sz="1500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Flexible assessment</a:t>
              </a:r>
              <a:endParaRPr sz="15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1" name="Google Shape;221;p20" descr="UDL workshop at Yogyakarta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025" y="1619250"/>
            <a:ext cx="2442275" cy="13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0" descr="identify microagression during UDL workshop" title="IMG_946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3750" y="1694575"/>
            <a:ext cx="2486548" cy="130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0" descr="grup discussion to develop UDL lesson plans" title="IMG_9460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6700" y="1517825"/>
            <a:ext cx="2591048" cy="137584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0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1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Student Voice Matters</a:t>
            </a:r>
          </a:p>
        </p:txBody>
      </p:sp>
      <p:sp>
        <p:nvSpPr>
          <p:cNvPr id="231" name="Google Shape;231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1"/>
          <p:cNvSpPr txBox="1"/>
          <p:nvPr/>
        </p:nvSpPr>
        <p:spPr>
          <a:xfrm>
            <a:off x="476250" y="1095375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The most impactful component of the UDL project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619250"/>
            <a:ext cx="4381500" cy="3143400"/>
          </a:xfrm>
          <a:prstGeom prst="roundRect">
            <a:avLst>
              <a:gd name="adj" fmla="val 387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714375" y="1857375"/>
            <a:ext cx="39054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1">
                <a:solidFill>
                  <a:srgbClr val="1A73E8"/>
                </a:solidFill>
              </a:rPr>
              <a:t>DIRECT LIVED EXPERIENCES</a:t>
            </a:r>
            <a:endParaRPr sz="1300" b="1">
              <a:solidFill>
                <a:srgbClr val="1A73E8"/>
              </a:solidFill>
            </a:endParaRPr>
          </a:p>
        </p:txBody>
      </p:sp>
      <p:sp>
        <p:nvSpPr>
          <p:cNvPr id="235" name="Google Shape;235;p21"/>
          <p:cNvSpPr txBox="1"/>
          <p:nvPr/>
        </p:nvSpPr>
        <p:spPr>
          <a:xfrm>
            <a:off x="714375" y="2238375"/>
            <a:ext cx="3905400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Students shared their journey directly with lecturers, focusing on specific needs: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1125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Students with Autism:</a:t>
            </a: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Insights into sensory processing and structured environments.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75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Students with Hearing Impairment:</a:t>
            </a: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Clarity on communication barriers and visual aids.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This shift moved the focus from "fixing the student" to "designing out the barriers."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21" descr="group work during UDL workshop&#10;" title="udl.png"/>
          <p:cNvPicPr preferRelativeResize="0"/>
          <p:nvPr/>
        </p:nvPicPr>
        <p:blipFill rotWithShape="1">
          <a:blip r:embed="rId3">
            <a:alphaModFix/>
          </a:blip>
          <a:srcRect l="11257" r="11265"/>
          <a:stretch/>
        </p:blipFill>
        <p:spPr>
          <a:xfrm>
            <a:off x="5048250" y="1619250"/>
            <a:ext cx="3619500" cy="2667000"/>
          </a:xfrm>
          <a:prstGeom prst="roundRect">
            <a:avLst>
              <a:gd name="adj" fmla="val 4285"/>
            </a:avLst>
          </a:prstGeom>
          <a:noFill/>
          <a:ln>
            <a:noFill/>
          </a:ln>
        </p:spPr>
      </p:pic>
      <p:sp>
        <p:nvSpPr>
          <p:cNvPr id="237" name="Google Shape;237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48250" y="4429125"/>
            <a:ext cx="3619500" cy="571500"/>
          </a:xfrm>
          <a:prstGeom prst="roundRect">
            <a:avLst>
              <a:gd name="adj" fmla="val 20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1"/>
          <p:cNvSpPr txBox="1"/>
          <p:nvPr/>
        </p:nvSpPr>
        <p:spPr>
          <a:xfrm>
            <a:off x="5048250" y="4429125"/>
            <a:ext cx="3619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100" b="1">
                <a:solidFill>
                  <a:srgbClr val="1A73E8"/>
                </a:solidFill>
              </a:rPr>
              <a:t>CRITICAL REFLECTION QUESTION</a:t>
            </a:r>
            <a:endParaRPr sz="1100" b="1">
              <a:solidFill>
                <a:srgbClr val="1A73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100" b="0">
                <a:solidFill>
                  <a:srgbClr val="444444"/>
                </a:solidFill>
              </a:rPr>
              <a:t>What barriers exist in our teaching vs. the student?</a:t>
            </a:r>
            <a:endParaRPr sz="1100" b="0">
              <a:solidFill>
                <a:srgbClr val="444444"/>
              </a:solidFill>
            </a:endParaRPr>
          </a:p>
        </p:txBody>
      </p:sp>
      <p:sp>
        <p:nvSpPr>
          <p:cNvPr id="239" name="Google Shape;239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2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Level 2: Mentoring &amp; Implementation</a:t>
            </a:r>
          </a:p>
        </p:txBody>
      </p:sp>
      <p:sp>
        <p:nvSpPr>
          <p:cNvPr id="247" name="Google Shape;247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2"/>
          <p:cNvSpPr txBox="1"/>
          <p:nvPr/>
        </p:nvSpPr>
        <p:spPr>
          <a:xfrm>
            <a:off x="476250" y="1095375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Supporting UDL Application in Real Courses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619250"/>
            <a:ext cx="4381500" cy="1762200"/>
          </a:xfrm>
          <a:prstGeom prst="roundRect">
            <a:avLst>
              <a:gd name="adj" fmla="val 6486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2"/>
          <p:cNvSpPr txBox="1"/>
          <p:nvPr/>
        </p:nvSpPr>
        <p:spPr>
          <a:xfrm>
            <a:off x="666750" y="1762125"/>
            <a:ext cx="4000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PURPOSE &amp; FOCUS</a:t>
            </a:r>
            <a:endParaRPr sz="1300" b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2"/>
          <p:cNvSpPr txBox="1"/>
          <p:nvPr/>
        </p:nvSpPr>
        <p:spPr>
          <a:xfrm>
            <a:off x="666750" y="2047875"/>
            <a:ext cx="40005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Move from understanding to active application:</a:t>
            </a:r>
            <a:endParaRPr b="1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Identifying learning barriers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40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Developing action plans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40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Redesigning learning activities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400"/>
              </a:spcBef>
              <a:spcAft>
                <a:spcPts val="40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Reflection and refinement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3571875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2"/>
          <p:cNvSpPr txBox="1"/>
          <p:nvPr/>
        </p:nvSpPr>
        <p:spPr>
          <a:xfrm>
            <a:off x="476250" y="3714750"/>
            <a:ext cx="2667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&gt; 50%</a:t>
            </a:r>
            <a:endParaRPr sz="22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2"/>
          <p:cNvSpPr txBox="1"/>
          <p:nvPr/>
        </p:nvSpPr>
        <p:spPr>
          <a:xfrm>
            <a:off x="476250" y="4095750"/>
            <a:ext cx="26670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2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IMPLEMENTED UDL PRINCIPLES</a:t>
            </a:r>
            <a:endParaRPr sz="12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38500" y="3571875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2"/>
          <p:cNvSpPr txBox="1"/>
          <p:nvPr/>
        </p:nvSpPr>
        <p:spPr>
          <a:xfrm>
            <a:off x="3238500" y="3714750"/>
            <a:ext cx="2667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51</a:t>
            </a:r>
            <a:endParaRPr sz="22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2"/>
          <p:cNvSpPr txBox="1"/>
          <p:nvPr/>
        </p:nvSpPr>
        <p:spPr>
          <a:xfrm>
            <a:off x="3238500" y="4095750"/>
            <a:ext cx="26670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2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ACTION PLANS DEVELOPED</a:t>
            </a:r>
            <a:endParaRPr sz="12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0750" y="3571875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2"/>
          <p:cNvSpPr txBox="1"/>
          <p:nvPr/>
        </p:nvSpPr>
        <p:spPr>
          <a:xfrm>
            <a:off x="6191250" y="3714750"/>
            <a:ext cx="2286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500" b="1" i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Why it matters:</a:t>
            </a:r>
            <a:r>
              <a:rPr lang="id" sz="1500" b="0" i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This was where the actual instructional change occurred.</a:t>
            </a:r>
            <a:endParaRPr sz="1500" b="0" i="1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2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22" descr="Online mentoring session &#10;&#10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0375" y="1271588"/>
            <a:ext cx="3152775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3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Level 3: MOOCs</a:t>
            </a:r>
          </a:p>
        </p:txBody>
      </p:sp>
      <p:sp>
        <p:nvSpPr>
          <p:cNvPr id="269" name="Google Shape;269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3"/>
          <p:cNvSpPr txBox="1"/>
          <p:nvPr/>
        </p:nvSpPr>
        <p:spPr>
          <a:xfrm>
            <a:off x="476250" y="1095375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Expanding Access and Sustainability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619250"/>
            <a:ext cx="4381500" cy="1762200"/>
          </a:xfrm>
          <a:prstGeom prst="roundRect">
            <a:avLst>
              <a:gd name="adj" fmla="val 6486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3"/>
          <p:cNvSpPr txBox="1"/>
          <p:nvPr/>
        </p:nvSpPr>
        <p:spPr>
          <a:xfrm>
            <a:off x="666750" y="1762125"/>
            <a:ext cx="4000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PURPOSE</a:t>
            </a:r>
            <a:endParaRPr sz="1300" b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666750" y="2047875"/>
            <a:ext cx="40005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Provide scalable access to UDL learning beyond face-to-face workshops.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125"/>
              </a:spcBef>
              <a:spcAft>
                <a:spcPts val="0"/>
              </a:spcAft>
              <a:buNone/>
            </a:pPr>
            <a:r>
              <a:rPr lang="id" b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Key Modules:</a:t>
            </a:r>
            <a:endParaRPr sz="1500" b="1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375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UDL in Higher Education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Disability and Learning Barriers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23" descr="Screenshot of an online educational platform displaying a course titled &quot;Universal Design for Learning (UDL) di Perguruan Tinggi.&quot; The page includes a blue presentation slide with the course title, logos of supporting organizations, a group photo of participants, and a video module thumbnail labeled &quot;MODUL 1.&quot;"/>
          <p:cNvPicPr preferRelativeResize="0"/>
          <p:nvPr/>
        </p:nvPicPr>
        <p:blipFill rotWithShape="1">
          <a:blip r:embed="rId3">
            <a:alphaModFix/>
          </a:blip>
          <a:srcRect t="7316" b="7316"/>
          <a:stretch/>
        </p:blipFill>
        <p:spPr>
          <a:xfrm>
            <a:off x="5048250" y="1619250"/>
            <a:ext cx="3619500" cy="1762200"/>
          </a:xfrm>
          <a:prstGeom prst="roundRect">
            <a:avLst>
              <a:gd name="adj" fmla="val 6486"/>
            </a:avLst>
          </a:prstGeom>
          <a:noFill/>
          <a:ln>
            <a:noFill/>
          </a:ln>
        </p:spPr>
      </p:pic>
      <p:sp>
        <p:nvSpPr>
          <p:cNvPr id="275" name="Google Shape;275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3571875"/>
            <a:ext cx="53817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3"/>
          <p:cNvSpPr txBox="1"/>
          <p:nvPr/>
        </p:nvSpPr>
        <p:spPr>
          <a:xfrm>
            <a:off x="666750" y="3667125"/>
            <a:ext cx="50007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BENEFITS</a:t>
            </a:r>
            <a:endParaRPr sz="1300" b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7" name="Google Shape;277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750" y="3952875"/>
            <a:ext cx="5048325" cy="476400"/>
            <a:chOff x="666750" y="3952875"/>
            <a:chExt cx="5048325" cy="476400"/>
          </a:xfrm>
        </p:grpSpPr>
        <p:sp>
          <p:nvSpPr>
            <p:cNvPr id="278" name="Google Shape;278;p23"/>
            <p:cNvSpPr/>
            <p:nvPr/>
          </p:nvSpPr>
          <p:spPr>
            <a:xfrm>
              <a:off x="666750" y="3952875"/>
              <a:ext cx="1190700" cy="476400"/>
            </a:xfrm>
            <a:prstGeom prst="roundRect">
              <a:avLst>
                <a:gd name="adj" fmla="val 16000"/>
              </a:avLst>
            </a:prstGeom>
            <a:solidFill>
              <a:srgbClr val="FFFFFF"/>
            </a:solidFill>
            <a:ln w="9525" cap="flat" cmpd="sng">
              <a:solidFill>
                <a:srgbClr val="F0F2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279" name="Google Shape;279;p23"/>
            <p:cNvSpPr txBox="1"/>
            <p:nvPr/>
          </p:nvSpPr>
          <p:spPr>
            <a:xfrm>
              <a:off x="666750" y="3952875"/>
              <a:ext cx="11907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Self-paced learning</a:t>
              </a:r>
              <a:endParaRPr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3"/>
            <p:cNvSpPr/>
            <p:nvPr/>
          </p:nvSpPr>
          <p:spPr>
            <a:xfrm>
              <a:off x="1952625" y="3952875"/>
              <a:ext cx="1190700" cy="476400"/>
            </a:xfrm>
            <a:prstGeom prst="roundRect">
              <a:avLst>
                <a:gd name="adj" fmla="val 16000"/>
              </a:avLst>
            </a:prstGeom>
            <a:solidFill>
              <a:srgbClr val="FFFFFF"/>
            </a:solidFill>
            <a:ln w="9525" cap="flat" cmpd="sng">
              <a:solidFill>
                <a:srgbClr val="F0F2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281" name="Google Shape;281;p23"/>
            <p:cNvSpPr txBox="1"/>
            <p:nvPr/>
          </p:nvSpPr>
          <p:spPr>
            <a:xfrm>
              <a:off x="1952625" y="3952875"/>
              <a:ext cx="11907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Open access</a:t>
              </a:r>
              <a:endParaRPr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3"/>
            <p:cNvSpPr/>
            <p:nvPr/>
          </p:nvSpPr>
          <p:spPr>
            <a:xfrm>
              <a:off x="3238500" y="3952875"/>
              <a:ext cx="1190700" cy="476400"/>
            </a:xfrm>
            <a:prstGeom prst="roundRect">
              <a:avLst>
                <a:gd name="adj" fmla="val 16000"/>
              </a:avLst>
            </a:prstGeom>
            <a:solidFill>
              <a:srgbClr val="FFFFFF"/>
            </a:solidFill>
            <a:ln w="9525" cap="flat" cmpd="sng">
              <a:solidFill>
                <a:srgbClr val="F0F2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283" name="Google Shape;283;p23"/>
            <p:cNvSpPr txBox="1"/>
            <p:nvPr/>
          </p:nvSpPr>
          <p:spPr>
            <a:xfrm>
              <a:off x="3238500" y="3952875"/>
              <a:ext cx="11907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Wider reach</a:t>
              </a:r>
              <a:endParaRPr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3"/>
            <p:cNvSpPr/>
            <p:nvPr/>
          </p:nvSpPr>
          <p:spPr>
            <a:xfrm>
              <a:off x="4524375" y="3952875"/>
              <a:ext cx="1190700" cy="476400"/>
            </a:xfrm>
            <a:prstGeom prst="roundRect">
              <a:avLst>
                <a:gd name="adj" fmla="val 16000"/>
              </a:avLst>
            </a:prstGeom>
            <a:solidFill>
              <a:srgbClr val="FFFFFF"/>
            </a:solidFill>
            <a:ln w="9525" cap="flat" cmpd="sng">
              <a:solidFill>
                <a:srgbClr val="F0F2F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00"/>
            </a:p>
          </p:txBody>
        </p:sp>
        <p:sp>
          <p:nvSpPr>
            <p:cNvPr id="285" name="Google Shape;285;p23"/>
            <p:cNvSpPr txBox="1"/>
            <p:nvPr/>
          </p:nvSpPr>
          <p:spPr>
            <a:xfrm>
              <a:off x="4524375" y="3952875"/>
              <a:ext cx="11907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b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Ongoing resource</a:t>
              </a:r>
              <a:endParaRPr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6" name="Google Shape;286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0750" y="3571875"/>
            <a:ext cx="26670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3"/>
          <p:cNvSpPr txBox="1"/>
          <p:nvPr/>
        </p:nvSpPr>
        <p:spPr>
          <a:xfrm>
            <a:off x="6191250" y="3714750"/>
            <a:ext cx="2286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500" b="1" i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Why MOOCs matter:</a:t>
            </a:r>
            <a:r>
              <a:rPr lang="id" sz="1300" b="0" i="1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Knowledge remains available after project funding ends.</a:t>
            </a:r>
            <a:endParaRPr sz="1500" b="1" i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3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4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Level 4: Community of Practice</a:t>
            </a:r>
          </a:p>
        </p:txBody>
      </p:sp>
      <p:sp>
        <p:nvSpPr>
          <p:cNvPr id="296" name="Google Shape;296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4"/>
          <p:cNvSpPr txBox="1"/>
          <p:nvPr/>
        </p:nvSpPr>
        <p:spPr>
          <a:xfrm>
            <a:off x="476250" y="1095375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Sustaining Long-Term Change Emerging from the UDL Summit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619250"/>
            <a:ext cx="4381500" cy="1762200"/>
          </a:xfrm>
          <a:prstGeom prst="roundRect">
            <a:avLst>
              <a:gd name="adj" fmla="val 6486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4"/>
          <p:cNvSpPr txBox="1"/>
          <p:nvPr/>
        </p:nvSpPr>
        <p:spPr>
          <a:xfrm>
            <a:off x="666750" y="1762125"/>
            <a:ext cx="4000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SUMMIT OUTCOMES</a:t>
            </a:r>
            <a:endParaRPr sz="1300" b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4"/>
          <p:cNvSpPr txBox="1"/>
          <p:nvPr/>
        </p:nvSpPr>
        <p:spPr>
          <a:xfrm>
            <a:off x="579200" y="2047875"/>
            <a:ext cx="4202400" cy="12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Lecturers sharing best practices and experiences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Cross-institutional networking for collaborative growth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30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Resource exchange and systemic alignment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300"/>
              </a:spcBef>
              <a:spcAft>
                <a:spcPts val="30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Development of localized UDL champions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24" descr="Screenshot of a Zoom meeting with three participants displayed in a sidebar on the right and a document titled &quot;MODUL I Perbaikan&quot; open on the left."/>
          <p:cNvPicPr preferRelativeResize="0"/>
          <p:nvPr/>
        </p:nvPicPr>
        <p:blipFill rotWithShape="1">
          <a:blip r:embed="rId3">
            <a:alphaModFix/>
          </a:blip>
          <a:srcRect t="11054" b="11046"/>
          <a:stretch/>
        </p:blipFill>
        <p:spPr>
          <a:xfrm>
            <a:off x="5048250" y="1619250"/>
            <a:ext cx="3619500" cy="1762200"/>
          </a:xfrm>
          <a:prstGeom prst="roundRect">
            <a:avLst>
              <a:gd name="adj" fmla="val 6486"/>
            </a:avLst>
          </a:prstGeom>
          <a:noFill/>
          <a:ln>
            <a:noFill/>
          </a:ln>
        </p:spPr>
      </p:pic>
      <p:sp>
        <p:nvSpPr>
          <p:cNvPr id="302" name="Google Shape;302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3571875"/>
            <a:ext cx="25719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4"/>
          <p:cNvSpPr txBox="1"/>
          <p:nvPr/>
        </p:nvSpPr>
        <p:spPr>
          <a:xfrm>
            <a:off x="476250" y="3714750"/>
            <a:ext cx="2571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349</a:t>
            </a:r>
            <a:endParaRPr sz="22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4"/>
          <p:cNvSpPr txBox="1"/>
          <p:nvPr/>
        </p:nvSpPr>
        <p:spPr>
          <a:xfrm>
            <a:off x="476250" y="4095750"/>
            <a:ext cx="25719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5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PARTICIPANTS</a:t>
            </a:r>
            <a:endParaRPr sz="15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6125" y="3571875"/>
            <a:ext cx="25719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4"/>
          <p:cNvSpPr txBox="1"/>
          <p:nvPr/>
        </p:nvSpPr>
        <p:spPr>
          <a:xfrm>
            <a:off x="3286125" y="3714750"/>
            <a:ext cx="2571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2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71</a:t>
            </a:r>
            <a:endParaRPr sz="22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4"/>
          <p:cNvSpPr txBox="1"/>
          <p:nvPr/>
        </p:nvSpPr>
        <p:spPr>
          <a:xfrm>
            <a:off x="3286125" y="4095750"/>
            <a:ext cx="25719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5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UNIVERSITIES</a:t>
            </a:r>
            <a:endParaRPr sz="15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0" y="3571875"/>
            <a:ext cx="2571900" cy="952500"/>
          </a:xfrm>
          <a:prstGeom prst="roundRect">
            <a:avLst>
              <a:gd name="adj" fmla="val 12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4"/>
          <p:cNvSpPr txBox="1"/>
          <p:nvPr/>
        </p:nvSpPr>
        <p:spPr>
          <a:xfrm>
            <a:off x="6286500" y="3714750"/>
            <a:ext cx="23814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 i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Why communities matter:</a:t>
            </a:r>
            <a:r>
              <a:rPr lang="id" b="0" i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 Inclusive teaching requires peer support, shared problem-solving, and continuous innovation.</a:t>
            </a:r>
            <a:endParaRPr sz="1600" b="1" i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4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5"/>
          <p:cNvSpPr txBox="1">
            <a:spLocks noGrp="1"/>
          </p:cNvSpPr>
          <p:nvPr>
            <p:ph type="title" idx="4294967295"/>
          </p:nvPr>
        </p:nvSpPr>
        <p:spPr>
          <a:xfrm>
            <a:off x="476250" y="381000"/>
            <a:ext cx="81915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Evidence of Change: From Awareness to Action</a:t>
            </a:r>
          </a:p>
        </p:txBody>
      </p:sp>
      <p:sp>
        <p:nvSpPr>
          <p:cNvPr id="318" name="Google Shape;318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000125"/>
            <a:ext cx="8191500" cy="192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5"/>
          <p:cNvSpPr txBox="1"/>
          <p:nvPr/>
        </p:nvSpPr>
        <p:spPr>
          <a:xfrm>
            <a:off x="476250" y="1095375"/>
            <a:ext cx="8191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Professional Development &amp; Mentoring Outcomes</a:t>
            </a:r>
            <a:endParaRPr sz="1600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1619250"/>
            <a:ext cx="4381500" cy="1428900"/>
          </a:xfrm>
          <a:prstGeom prst="roundRect">
            <a:avLst>
              <a:gd name="adj" fmla="val 8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21" name="Google Shape;321;p25"/>
          <p:cNvSpPr txBox="1"/>
          <p:nvPr/>
        </p:nvSpPr>
        <p:spPr>
          <a:xfrm>
            <a:off x="666750" y="1762125"/>
            <a:ext cx="4000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WORKSHOP OUTCOMES</a:t>
            </a:r>
            <a:endParaRPr sz="1300" b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25"/>
          <p:cNvSpPr txBox="1"/>
          <p:nvPr/>
        </p:nvSpPr>
        <p:spPr>
          <a:xfrm>
            <a:off x="542225" y="2047875"/>
            <a:ext cx="43155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Lecturers identified barriers and created plans to redesign learning: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600"/>
              </a:spcBef>
              <a:spcAft>
                <a:spcPts val="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Target Achieved: &gt; 50% developed action plans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300"/>
              </a:spcBef>
              <a:spcAft>
                <a:spcPts val="300"/>
              </a:spcAft>
              <a:buClr>
                <a:srgbClr val="444444"/>
              </a:buClr>
              <a:buSzPts val="1400"/>
              <a:buFont typeface="Arial"/>
              <a:buChar char="●"/>
            </a:pPr>
            <a:r>
              <a:rPr lang="id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51 UDL Action Plans fully developed </a:t>
            </a:r>
            <a:endParaRPr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3190875"/>
            <a:ext cx="2047800" cy="762000"/>
          </a:xfrm>
          <a:prstGeom prst="roundRect">
            <a:avLst>
              <a:gd name="adj" fmla="val 15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5"/>
          <p:cNvSpPr txBox="1"/>
          <p:nvPr/>
        </p:nvSpPr>
        <p:spPr>
          <a:xfrm>
            <a:off x="476250" y="3286125"/>
            <a:ext cx="20478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035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217</a:t>
            </a:r>
            <a:endParaRPr sz="2035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5"/>
          <p:cNvSpPr txBox="1"/>
          <p:nvPr/>
        </p:nvSpPr>
        <p:spPr>
          <a:xfrm>
            <a:off x="476250" y="3619500"/>
            <a:ext cx="20478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LECTURERS</a:t>
            </a:r>
            <a:endParaRPr sz="9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09875" y="3190875"/>
            <a:ext cx="2047800" cy="762000"/>
          </a:xfrm>
          <a:prstGeom prst="roundRect">
            <a:avLst>
              <a:gd name="adj" fmla="val 15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5"/>
          <p:cNvSpPr txBox="1"/>
          <p:nvPr/>
        </p:nvSpPr>
        <p:spPr>
          <a:xfrm>
            <a:off x="2809875" y="3286125"/>
            <a:ext cx="2047800" cy="3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2035" b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75</a:t>
            </a:r>
            <a:endParaRPr sz="2035" b="1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2809875" y="3619500"/>
            <a:ext cx="20478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UNIVERSITIES</a:t>
            </a:r>
            <a:endParaRPr sz="900" b="1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48250" y="3667125"/>
            <a:ext cx="3619500" cy="1285800"/>
          </a:xfrm>
          <a:prstGeom prst="roundRect">
            <a:avLst>
              <a:gd name="adj" fmla="val 8888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250" y="4095750"/>
            <a:ext cx="4381500" cy="571500"/>
          </a:xfrm>
          <a:prstGeom prst="roundRect">
            <a:avLst>
              <a:gd name="adj" fmla="val 20000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3" name="Google Shape;333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088" y="4291013"/>
            <a:ext cx="257100" cy="1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5"/>
          <p:cNvSpPr txBox="1"/>
          <p:nvPr/>
        </p:nvSpPr>
        <p:spPr>
          <a:xfrm>
            <a:off x="1047750" y="4095750"/>
            <a:ext cx="3619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100" b="1" dirty="0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&gt; 50% of lecturers implemented at least one UDL principle following mentoring sessions.</a:t>
            </a:r>
            <a:endParaRPr sz="1100" b="1" dirty="0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6" name="Google Shape;336;p25" descr="UDL workshop at Padang " title="IMG_961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9925" y="1066950"/>
            <a:ext cx="3437302" cy="2439801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5"/>
          <p:cNvSpPr txBox="1"/>
          <p:nvPr/>
        </p:nvSpPr>
        <p:spPr>
          <a:xfrm>
            <a:off x="5238750" y="3810000"/>
            <a:ext cx="32385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1300" b="1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rPr>
              <a:t>MENTORING IMPLEMENTATION</a:t>
            </a:r>
            <a:endParaRPr sz="1300" b="1">
              <a:solidFill>
                <a:srgbClr val="1A73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5238750" y="4048125"/>
            <a:ext cx="3238500" cy="8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Arial"/>
              <a:buChar char="●"/>
            </a:pPr>
            <a:r>
              <a:rPr lang="id" sz="10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Redesigning course materials</a:t>
            </a:r>
            <a:endParaRPr sz="10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30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Arial"/>
              <a:buChar char="●"/>
            </a:pPr>
            <a:r>
              <a:rPr lang="id" sz="10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Increasing flexibility in activities</a:t>
            </a:r>
            <a:endParaRPr sz="10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300"/>
              </a:spcBef>
              <a:spcAft>
                <a:spcPts val="0"/>
              </a:spcAft>
              <a:buClr>
                <a:srgbClr val="444444"/>
              </a:buClr>
              <a:buSzPts val="1000"/>
              <a:buFont typeface="Arial"/>
              <a:buChar char="●"/>
            </a:pPr>
            <a:r>
              <a:rPr lang="id" sz="10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Alternative participation methods</a:t>
            </a:r>
            <a:endParaRPr sz="10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300"/>
              </a:spcBef>
              <a:spcAft>
                <a:spcPts val="300"/>
              </a:spcAft>
              <a:buClr>
                <a:srgbClr val="444444"/>
              </a:buClr>
              <a:buSzPts val="1000"/>
              <a:buFont typeface="Arial"/>
              <a:buChar char="●"/>
            </a:pPr>
            <a:r>
              <a:rPr lang="id" sz="1000" b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rPr>
              <a:t>Adapting assessment approaches</a:t>
            </a:r>
            <a:endParaRPr sz="1000" b="0">
              <a:solidFill>
                <a:srgbClr val="44444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5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2" name="Google Shape;342;p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0" y="95250"/>
            <a:ext cx="8953500" cy="4953000"/>
          </a:xfrm>
          <a:prstGeom prst="roundRect">
            <a:avLst>
              <a:gd name="adj" fmla="val 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63479B1-1211-E945-A559-5D7FB1D0F9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1372" y="575660"/>
            <a:ext cx="5949763" cy="123409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defRPr/>
            </a:pPr>
            <a:r>
              <a:rPr lang="en-AU" sz="3600" b="1" dirty="0">
                <a:solidFill>
                  <a:srgbClr val="1A1A1A"/>
                </a:solidFill>
              </a:rPr>
              <a:t>Thank You</a:t>
            </a:r>
            <a:br>
              <a:rPr lang="en-AU" sz="3600" b="1" dirty="0">
                <a:solidFill>
                  <a:srgbClr val="1A1A1A"/>
                </a:solidFill>
              </a:rPr>
            </a:br>
            <a:br>
              <a:rPr lang="en-AU" sz="1800" b="1" dirty="0">
                <a:solidFill>
                  <a:srgbClr val="1A1A1A"/>
                </a:solidFill>
              </a:rPr>
            </a:br>
            <a:r>
              <a:rPr lang="en-AU" sz="1800" b="1" dirty="0">
                <a:solidFill>
                  <a:srgbClr val="1A1A1A"/>
                </a:solidFill>
              </a:rPr>
              <a:t>Advancing Inclusive Education Together</a:t>
            </a:r>
            <a:endParaRPr kumimoji="0" lang="en-A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347" name="Google Shape;347;p26" descr="CONTACT &amp; RESOURCES&#10;Get in touch:&#10;Email: puja@uny.ac.id nur_azizah@uny.ac.id &#10;Learn more:&#10;Visit the website for UDL resources, MOOC access, and community updates &#10;(Indonesian Bahasa) 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76250" y="1905000"/>
            <a:ext cx="3905400" cy="2476500"/>
          </a:xfrm>
          <a:prstGeom prst="roundRect">
            <a:avLst>
              <a:gd name="adj" fmla="val 4615"/>
            </a:avLst>
          </a:prstGeom>
          <a:solidFill>
            <a:srgbClr val="F0F2F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8" name="Google Shape;348;p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750" y="2047875"/>
            <a:ext cx="3524400" cy="2095500"/>
            <a:chOff x="0" y="0"/>
            <a:chExt cx="3524400" cy="2095500"/>
          </a:xfrm>
        </p:grpSpPr>
        <p:sp>
          <p:nvSpPr>
            <p:cNvPr id="349" name="Google Shape;349;p2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0" y="0"/>
              <a:ext cx="35244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300" b="1" dirty="0">
                  <a:solidFill>
                    <a:srgbClr val="1A73E8"/>
                  </a:solidFill>
                  <a:latin typeface="Arial"/>
                  <a:ea typeface="Arial"/>
                  <a:cs typeface="Arial"/>
                  <a:sym typeface="Arial"/>
                </a:rPr>
                <a:t>CONTACT &amp; RESOURCES</a:t>
              </a:r>
              <a:endParaRPr sz="1300" b="1" dirty="0">
                <a:solidFill>
                  <a:srgbClr val="1A73E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6"/>
            <p:cNvSpPr txBox="1"/>
            <p:nvPr/>
          </p:nvSpPr>
          <p:spPr>
            <a:xfrm>
              <a:off x="0" y="381000"/>
              <a:ext cx="3524400" cy="17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d" sz="1400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Get in touch:</a:t>
              </a:r>
              <a:endParaRPr sz="1400"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id" sz="1400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Email: </a:t>
              </a:r>
              <a:r>
                <a:rPr lang="id" u="sng" dirty="0">
                  <a:solidFill>
                    <a:schemeClr val="hlink"/>
                  </a:solidFill>
                  <a:hlinkClick r:id="rId3"/>
                </a:rPr>
                <a:t>puja@uny.ac.id</a:t>
              </a:r>
              <a:r>
                <a:rPr lang="id" dirty="0">
                  <a:solidFill>
                    <a:srgbClr val="444444"/>
                  </a:solidFill>
                </a:rPr>
                <a:t> </a:t>
              </a:r>
              <a:r>
                <a:rPr lang="id" u="sng" dirty="0">
                  <a:solidFill>
                    <a:schemeClr val="hlink"/>
                  </a:solidFill>
                  <a:hlinkClick r:id="rId4"/>
                </a:rPr>
                <a:t>nur_azizah@uny.ac.id</a:t>
              </a:r>
              <a:r>
                <a:rPr lang="id" dirty="0">
                  <a:solidFill>
                    <a:srgbClr val="444444"/>
                  </a:solidFill>
                </a:rPr>
                <a:t> </a:t>
              </a:r>
              <a:endParaRPr sz="1400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id" sz="1400" b="1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Learn more:</a:t>
              </a:r>
              <a:endParaRPr sz="1400" b="1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id" sz="1400" b="0" dirty="0">
                  <a:solidFill>
                    <a:srgbClr val="444444"/>
                  </a:solidFill>
                  <a:latin typeface="Arial"/>
                  <a:ea typeface="Arial"/>
                  <a:cs typeface="Arial"/>
                  <a:sym typeface="Arial"/>
                </a:rPr>
                <a:t>Visit the website for UDL resources, MOOC access, and community updates</a:t>
              </a:r>
              <a:r>
                <a:rPr lang="id" dirty="0">
                  <a:solidFill>
                    <a:srgbClr val="444444"/>
                  </a:solidFill>
                </a:rPr>
                <a:t> </a:t>
              </a:r>
              <a:endParaRPr dirty="0">
                <a:solidFill>
                  <a:srgbClr val="444444"/>
                </a:solidFill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375"/>
                </a:spcAft>
                <a:buNone/>
              </a:pPr>
              <a:r>
                <a:rPr lang="id" dirty="0">
                  <a:solidFill>
                    <a:srgbClr val="444444"/>
                  </a:solidFill>
                </a:rPr>
                <a:t>(Indonesian Bahasa) </a:t>
              </a:r>
              <a:endParaRPr sz="1400" b="0" dirty="0">
                <a:solidFill>
                  <a:srgbClr val="44444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2" name="Google Shape;352;p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 l="8974" r="3688" b="2463"/>
          <a:stretch>
            <a:fillRect/>
          </a:stretch>
        </p:blipFill>
        <p:spPr>
          <a:xfrm>
            <a:off x="4989095" y="1276350"/>
            <a:ext cx="4059656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5;p26">
            <a:extLst>
              <a:ext uri="{FF2B5EF4-FFF2-40B4-BE49-F238E27FC236}">
                <a16:creationId xmlns:a16="http://schemas.microsoft.com/office/drawing/2014/main" id="{8684612D-CAA2-B705-BD5A-D52F0F389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76250" y="1238250"/>
            <a:ext cx="4417967" cy="47625"/>
          </a:xfrm>
          <a:prstGeom prst="rect">
            <a:avLst/>
          </a:prstGeom>
          <a:solidFill>
            <a:srgbClr val="2C3E50"/>
          </a:solidFill>
          <a:ln w="9525">
            <a:solidFill>
              <a:schemeClr val="tx1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1" name="Google Shape;351;p26"/>
          <p:cNvSpPr txBox="1"/>
          <p:nvPr/>
        </p:nvSpPr>
        <p:spPr>
          <a:xfrm>
            <a:off x="476250" y="4762500"/>
            <a:ext cx="285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" sz="900" b="0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ADCET UDL Symposium 2026</a:t>
            </a:r>
            <a:endParaRPr sz="900" b="0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ECB68-9FB5-4E09-A55D-619E3817B9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B7F654-E674-492E-8335-F256E71A92BB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242681ae-e6e2-4ee6-90fd-f2c0d11c7b09"/>
    <ds:schemaRef ds:uri="43435717-49c9-4489-9470-c7c98d62699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C8EAC11-65E8-4649-BD9B-26CC71A2A4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835</Words>
  <Application>Microsoft Office PowerPoint</Application>
  <PresentationFormat>On-screen Show (16:9)</PresentationFormat>
  <Paragraphs>168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Simple Light</vt:lpstr>
      <vt:lpstr>Scaling UDL in Indonesian Higher Education</vt:lpstr>
      <vt:lpstr>Why This Matters</vt:lpstr>
      <vt:lpstr>Designing for Learner Variability</vt:lpstr>
      <vt:lpstr>Project Goal</vt:lpstr>
      <vt:lpstr>Scaling Strategy &amp; Sustainability</vt:lpstr>
      <vt:lpstr>Level 1: UDL Workshops</vt:lpstr>
      <vt:lpstr>What Did Participants Learn?</vt:lpstr>
      <vt:lpstr>Student Voice Matters</vt:lpstr>
      <vt:lpstr>Level 2: Mentoring &amp; Implementation</vt:lpstr>
      <vt:lpstr>Level 3: MOOCs</vt:lpstr>
      <vt:lpstr>Level 4: Community of Practice</vt:lpstr>
      <vt:lpstr>Evidence of Change: From Awareness to Action</vt:lpstr>
      <vt:lpstr>Thank You  Advancing Inclusive Education Together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Kylie Geard</dc:creator>
  <cp:lastModifiedBy>Kylie Geard</cp:lastModifiedBy>
  <cp:revision>2</cp:revision>
  <dcterms:modified xsi:type="dcterms:W3CDTF">2026-08-03T05:30:48Z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